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tags/tag3.xml" ContentType="application/vnd.openxmlformats-officedocument.presentationml.tags+xml"/>
  <Override PartName="/ppt/tags/tag4.xml" ContentType="application/vnd.openxmlformats-officedocument.presentationml.tags+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32"/>
  </p:notesMasterIdLst>
  <p:handoutMasterIdLst>
    <p:handoutMasterId r:id="rId33"/>
  </p:handoutMasterIdLst>
  <p:sldIdLst>
    <p:sldId id="710" r:id="rId3"/>
    <p:sldId id="680" r:id="rId4"/>
    <p:sldId id="681" r:id="rId5"/>
    <p:sldId id="686" r:id="rId6"/>
    <p:sldId id="699" r:id="rId7"/>
    <p:sldId id="700" r:id="rId8"/>
    <p:sldId id="684" r:id="rId9"/>
    <p:sldId id="683" r:id="rId10"/>
    <p:sldId id="504" r:id="rId11"/>
    <p:sldId id="508" r:id="rId12"/>
    <p:sldId id="711" r:id="rId13"/>
    <p:sldId id="666" r:id="rId14"/>
    <p:sldId id="610" r:id="rId15"/>
    <p:sldId id="665" r:id="rId16"/>
    <p:sldId id="615" r:id="rId17"/>
    <p:sldId id="624" r:id="rId18"/>
    <p:sldId id="670" r:id="rId19"/>
    <p:sldId id="672" r:id="rId20"/>
    <p:sldId id="671" r:id="rId21"/>
    <p:sldId id="673" r:id="rId22"/>
    <p:sldId id="674" r:id="rId23"/>
    <p:sldId id="675" r:id="rId24"/>
    <p:sldId id="706" r:id="rId25"/>
    <p:sldId id="712" r:id="rId26"/>
    <p:sldId id="678" r:id="rId27"/>
    <p:sldId id="708" r:id="rId28"/>
    <p:sldId id="707" r:id="rId29"/>
    <p:sldId id="704" r:id="rId30"/>
    <p:sldId id="709" r:id="rId3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920000"/>
    <a:srgbClr val="0000FF"/>
    <a:srgbClr val="00808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030" autoAdjust="0"/>
  </p:normalViewPr>
  <p:slideViewPr>
    <p:cSldViewPr>
      <p:cViewPr varScale="1">
        <p:scale>
          <a:sx n="125" d="100"/>
          <a:sy n="125" d="100"/>
        </p:scale>
        <p:origin x="-1188" y="-102"/>
      </p:cViewPr>
      <p:guideLst>
        <p:guide orient="horz" pos="2160"/>
        <p:guide pos="2880"/>
      </p:guideLst>
    </p:cSldViewPr>
  </p:slideViewPr>
  <p:notesTextViewPr>
    <p:cViewPr>
      <p:scale>
        <a:sx n="1" d="1"/>
        <a:sy n="1" d="1"/>
      </p:scale>
      <p:origin x="0" y="0"/>
    </p:cViewPr>
  </p:notesTextViewPr>
  <p:sorterViewPr>
    <p:cViewPr>
      <p:scale>
        <a:sx n="90" d="100"/>
        <a:sy n="90" d="100"/>
      </p:scale>
      <p:origin x="0" y="42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389151356080494"/>
          <c:y val="4.2883702568940654E-2"/>
          <c:w val="0.69617804024496943"/>
          <c:h val="0.73128753601343544"/>
        </c:manualLayout>
      </c:layout>
      <c:scatterChart>
        <c:scatterStyle val="lineMarker"/>
        <c:varyColors val="0"/>
        <c:ser>
          <c:idx val="0"/>
          <c:order val="0"/>
          <c:spPr>
            <a:ln>
              <a:solidFill>
                <a:srgbClr val="0070C0"/>
              </a:solidFill>
            </a:ln>
          </c:spPr>
          <c:marker>
            <c:symbol val="none"/>
          </c:marker>
          <c:xVal>
            <c:numRef>
              <c:f>Sheet1!$C$4:$C$104</c:f>
              <c:numCache>
                <c:formatCode>0.00E+00</c:formatCode>
                <c:ptCount val="101"/>
                <c:pt idx="0">
                  <c:v>2.0632814000000003E-3</c:v>
                </c:pt>
                <c:pt idx="1">
                  <c:v>2.0590016122334631E-3</c:v>
                </c:pt>
                <c:pt idx="2">
                  <c:v>2.0461791393009184E-3</c:v>
                </c:pt>
                <c:pt idx="3">
                  <c:v>2.0248645856450007E-3</c:v>
                </c:pt>
                <c:pt idx="4">
                  <c:v>1.9951420700712943E-3</c:v>
                </c:pt>
                <c:pt idx="5">
                  <c:v>1.9571288937698453E-3</c:v>
                </c:pt>
                <c:pt idx="6">
                  <c:v>1.9109750773809461E-3</c:v>
                </c:pt>
                <c:pt idx="7">
                  <c:v>1.856862768932211E-3</c:v>
                </c:pt>
                <c:pt idx="8">
                  <c:v>1.7950055249835249E-3</c:v>
                </c:pt>
                <c:pt idx="9">
                  <c:v>1.7256474678168663E-3</c:v>
                </c:pt>
                <c:pt idx="10">
                  <c:v>1.6490623219971904E-3</c:v>
                </c:pt>
                <c:pt idx="11">
                  <c:v>1.5655523341066215E-3</c:v>
                </c:pt>
                <c:pt idx="12">
                  <c:v>1.4754470799152805E-3</c:v>
                </c:pt>
                <c:pt idx="13">
                  <c:v>1.3791021636962847E-3</c:v>
                </c:pt>
                <c:pt idx="14">
                  <c:v>1.2768978148181456E-3</c:v>
                </c:pt>
                <c:pt idx="15">
                  <c:v>1.1692373871531596E-3</c:v>
                </c:pt>
                <c:pt idx="16">
                  <c:v>1.0565457672239498E-3</c:v>
                </c:pt>
                <c:pt idx="17">
                  <c:v>9.3926769737047227E-4</c:v>
                </c:pt>
                <c:pt idx="18">
                  <c:v>8.1786602055518613E-4</c:v>
                </c:pt>
                <c:pt idx="19">
                  <c:v>6.9281985373332959E-4</c:v>
                </c:pt>
                <c:pt idx="20">
                  <c:v>5.6462269699719019E-4</c:v>
                </c:pt>
                <c:pt idx="21">
                  <c:v>4.3378048595669474E-4</c:v>
                </c:pt>
                <c:pt idx="22">
                  <c:v>3.008095950427002E-4</c:v>
                </c:pt>
                <c:pt idx="23">
                  <c:v>1.6623479961302295E-4</c:v>
                </c:pt>
                <c:pt idx="24">
                  <c:v>3.0587204903847305E-5</c:v>
                </c:pt>
                <c:pt idx="25">
                  <c:v>-1.0559785000000045E-4</c:v>
                </c:pt>
                <c:pt idx="26">
                  <c:v>-2.4178290490384772E-4</c:v>
                </c:pt>
                <c:pt idx="27">
                  <c:v>-3.7743049961302342E-4</c:v>
                </c:pt>
                <c:pt idx="28">
                  <c:v>-5.1200529504270105E-4</c:v>
                </c:pt>
                <c:pt idx="29">
                  <c:v>-6.4497618595669515E-4</c:v>
                </c:pt>
                <c:pt idx="30">
                  <c:v>-7.7581839699719061E-4</c:v>
                </c:pt>
                <c:pt idx="31">
                  <c:v>-9.0401555373333001E-4</c:v>
                </c:pt>
                <c:pt idx="32">
                  <c:v>-1.0290617205551864E-3</c:v>
                </c:pt>
                <c:pt idx="33">
                  <c:v>-1.1504633973704731E-3</c:v>
                </c:pt>
                <c:pt idx="34">
                  <c:v>-1.2677414672239507E-3</c:v>
                </c:pt>
                <c:pt idx="35">
                  <c:v>-1.3804330871531598E-3</c:v>
                </c:pt>
                <c:pt idx="36">
                  <c:v>-1.488093514818146E-3</c:v>
                </c:pt>
                <c:pt idx="37">
                  <c:v>-1.5902978636962851E-3</c:v>
                </c:pt>
                <c:pt idx="38">
                  <c:v>-1.6866427799152809E-3</c:v>
                </c:pt>
                <c:pt idx="39">
                  <c:v>-1.7767480341066221E-3</c:v>
                </c:pt>
                <c:pt idx="40">
                  <c:v>-1.8602580219971901E-3</c:v>
                </c:pt>
                <c:pt idx="41">
                  <c:v>-1.9368431678168665E-3</c:v>
                </c:pt>
                <c:pt idx="42">
                  <c:v>-2.0062012249835249E-3</c:v>
                </c:pt>
                <c:pt idx="43">
                  <c:v>-2.0680584689322119E-3</c:v>
                </c:pt>
                <c:pt idx="44">
                  <c:v>-2.1221707773809466E-3</c:v>
                </c:pt>
                <c:pt idx="45">
                  <c:v>-2.1683245937698459E-3</c:v>
                </c:pt>
                <c:pt idx="46">
                  <c:v>-2.206337770071295E-3</c:v>
                </c:pt>
                <c:pt idx="47">
                  <c:v>-2.2360602856450005E-3</c:v>
                </c:pt>
                <c:pt idx="48">
                  <c:v>-2.2573748393009191E-3</c:v>
                </c:pt>
                <c:pt idx="49">
                  <c:v>-2.2701973122334638E-3</c:v>
                </c:pt>
                <c:pt idx="50">
                  <c:v>-2.2744771E-3</c:v>
                </c:pt>
                <c:pt idx="51">
                  <c:v>-2.2701973122334638E-3</c:v>
                </c:pt>
                <c:pt idx="52">
                  <c:v>-2.2573748393009191E-3</c:v>
                </c:pt>
                <c:pt idx="53">
                  <c:v>-2.2360602856450005E-3</c:v>
                </c:pt>
                <c:pt idx="54">
                  <c:v>-2.206337770071295E-3</c:v>
                </c:pt>
                <c:pt idx="55">
                  <c:v>-2.1683245937698459E-3</c:v>
                </c:pt>
                <c:pt idx="56">
                  <c:v>-2.1221707773809466E-3</c:v>
                </c:pt>
                <c:pt idx="57">
                  <c:v>-2.068058468932211E-3</c:v>
                </c:pt>
                <c:pt idx="58">
                  <c:v>-2.0062012249835249E-3</c:v>
                </c:pt>
                <c:pt idx="59">
                  <c:v>-1.9368431678168662E-3</c:v>
                </c:pt>
                <c:pt idx="60">
                  <c:v>-1.8602580219971899E-3</c:v>
                </c:pt>
                <c:pt idx="61">
                  <c:v>-1.7767480341066215E-3</c:v>
                </c:pt>
                <c:pt idx="62">
                  <c:v>-1.6866427799152807E-3</c:v>
                </c:pt>
                <c:pt idx="63">
                  <c:v>-1.5902978636962849E-3</c:v>
                </c:pt>
                <c:pt idx="64">
                  <c:v>-1.4880935148181456E-3</c:v>
                </c:pt>
                <c:pt idx="65">
                  <c:v>-1.3804330871531603E-3</c:v>
                </c:pt>
                <c:pt idx="66">
                  <c:v>-1.2677414672239496E-3</c:v>
                </c:pt>
                <c:pt idx="67">
                  <c:v>-1.1504633973704729E-3</c:v>
                </c:pt>
                <c:pt idx="68">
                  <c:v>-1.0290617205551853E-3</c:v>
                </c:pt>
                <c:pt idx="69">
                  <c:v>-9.0401555373332968E-4</c:v>
                </c:pt>
                <c:pt idx="70">
                  <c:v>-7.7581839699719061E-4</c:v>
                </c:pt>
                <c:pt idx="71">
                  <c:v>-6.4497618595669428E-4</c:v>
                </c:pt>
                <c:pt idx="72">
                  <c:v>-5.1200529504270061E-4</c:v>
                </c:pt>
                <c:pt idx="73">
                  <c:v>-3.7743049961302201E-4</c:v>
                </c:pt>
                <c:pt idx="74">
                  <c:v>-2.4178290490384729E-4</c:v>
                </c:pt>
                <c:pt idx="75">
                  <c:v>-1.0559785000000049E-4</c:v>
                </c:pt>
                <c:pt idx="76">
                  <c:v>3.0587204903848199E-5</c:v>
                </c:pt>
                <c:pt idx="77">
                  <c:v>1.662347996130229E-4</c:v>
                </c:pt>
                <c:pt idx="78">
                  <c:v>3.008095950427015E-4</c:v>
                </c:pt>
                <c:pt idx="79">
                  <c:v>4.3378048595669517E-4</c:v>
                </c:pt>
                <c:pt idx="80">
                  <c:v>5.6462269699718976E-4</c:v>
                </c:pt>
                <c:pt idx="81">
                  <c:v>6.9281985373333046E-4</c:v>
                </c:pt>
                <c:pt idx="82">
                  <c:v>8.1786602055518602E-4</c:v>
                </c:pt>
                <c:pt idx="83">
                  <c:v>9.3926769737047357E-4</c:v>
                </c:pt>
                <c:pt idx="84">
                  <c:v>1.0565457672239503E-3</c:v>
                </c:pt>
                <c:pt idx="85">
                  <c:v>1.1692373871531611E-3</c:v>
                </c:pt>
                <c:pt idx="86">
                  <c:v>1.2768978148181465E-3</c:v>
                </c:pt>
                <c:pt idx="87">
                  <c:v>1.3791021636962847E-3</c:v>
                </c:pt>
                <c:pt idx="88">
                  <c:v>1.4754470799152812E-3</c:v>
                </c:pt>
                <c:pt idx="89">
                  <c:v>1.5655523341066219E-3</c:v>
                </c:pt>
                <c:pt idx="90">
                  <c:v>1.649062321997191E-3</c:v>
                </c:pt>
                <c:pt idx="91">
                  <c:v>1.7256474678168669E-3</c:v>
                </c:pt>
                <c:pt idx="92">
                  <c:v>1.7950055249835249E-3</c:v>
                </c:pt>
                <c:pt idx="93">
                  <c:v>1.8568627689322114E-3</c:v>
                </c:pt>
                <c:pt idx="94">
                  <c:v>1.9109750773809466E-3</c:v>
                </c:pt>
                <c:pt idx="95">
                  <c:v>1.9571288937698461E-3</c:v>
                </c:pt>
                <c:pt idx="96">
                  <c:v>1.9951420700712952E-3</c:v>
                </c:pt>
                <c:pt idx="97">
                  <c:v>2.0248645856450007E-3</c:v>
                </c:pt>
                <c:pt idx="98">
                  <c:v>2.0461791393009184E-3</c:v>
                </c:pt>
                <c:pt idx="99">
                  <c:v>2.0590016122334631E-3</c:v>
                </c:pt>
                <c:pt idx="100">
                  <c:v>2.0632814000000003E-3</c:v>
                </c:pt>
              </c:numCache>
            </c:numRef>
          </c:xVal>
          <c:yVal>
            <c:numRef>
              <c:f>Sheet1!$D$4:$D$104</c:f>
              <c:numCache>
                <c:formatCode>0.00E+00</c:formatCode>
                <c:ptCount val="101"/>
                <c:pt idx="0">
                  <c:v>0</c:v>
                </c:pt>
                <c:pt idx="1">
                  <c:v>1.3618505490384757E-4</c:v>
                </c:pt>
                <c:pt idx="2">
                  <c:v>2.7183264961302305E-4</c:v>
                </c:pt>
                <c:pt idx="3">
                  <c:v>4.0640744504270051E-4</c:v>
                </c:pt>
                <c:pt idx="4">
                  <c:v>5.3937833595669494E-4</c:v>
                </c:pt>
                <c:pt idx="5">
                  <c:v>6.7022054699719018E-4</c:v>
                </c:pt>
                <c:pt idx="6">
                  <c:v>7.9841770373332991E-4</c:v>
                </c:pt>
                <c:pt idx="7">
                  <c:v>9.2346387055518633E-4</c:v>
                </c:pt>
                <c:pt idx="8">
                  <c:v>1.0448655473704728E-3</c:v>
                </c:pt>
                <c:pt idx="9">
                  <c:v>1.1621436172239501E-3</c:v>
                </c:pt>
                <c:pt idx="10">
                  <c:v>1.2748352371531599E-3</c:v>
                </c:pt>
                <c:pt idx="11">
                  <c:v>1.3824956648181459E-3</c:v>
                </c:pt>
                <c:pt idx="12">
                  <c:v>1.484700013696285E-3</c:v>
                </c:pt>
                <c:pt idx="13">
                  <c:v>1.5810449299152806E-3</c:v>
                </c:pt>
                <c:pt idx="14">
                  <c:v>1.6711501841066218E-3</c:v>
                </c:pt>
                <c:pt idx="15">
                  <c:v>1.7546601719971905E-3</c:v>
                </c:pt>
                <c:pt idx="16">
                  <c:v>1.8312453178168664E-3</c:v>
                </c:pt>
                <c:pt idx="17">
                  <c:v>1.9006033749835252E-3</c:v>
                </c:pt>
                <c:pt idx="18">
                  <c:v>1.9624606189322115E-3</c:v>
                </c:pt>
                <c:pt idx="19">
                  <c:v>2.0165729273809467E-3</c:v>
                </c:pt>
                <c:pt idx="20">
                  <c:v>2.0627267437698456E-3</c:v>
                </c:pt>
                <c:pt idx="21">
                  <c:v>2.1007399200712947E-3</c:v>
                </c:pt>
                <c:pt idx="22">
                  <c:v>2.1304624356450006E-3</c:v>
                </c:pt>
                <c:pt idx="23">
                  <c:v>2.1517769893009187E-3</c:v>
                </c:pt>
                <c:pt idx="24">
                  <c:v>2.1645994622334634E-3</c:v>
                </c:pt>
                <c:pt idx="25">
                  <c:v>2.1688792500000002E-3</c:v>
                </c:pt>
                <c:pt idx="26">
                  <c:v>2.1645994622334634E-3</c:v>
                </c:pt>
                <c:pt idx="27">
                  <c:v>2.1517769893009187E-3</c:v>
                </c:pt>
                <c:pt idx="28">
                  <c:v>2.1304624356450002E-3</c:v>
                </c:pt>
                <c:pt idx="29">
                  <c:v>2.1007399200712947E-3</c:v>
                </c:pt>
                <c:pt idx="30">
                  <c:v>2.0627267437698456E-3</c:v>
                </c:pt>
                <c:pt idx="31">
                  <c:v>2.0165729273809462E-3</c:v>
                </c:pt>
                <c:pt idx="32">
                  <c:v>1.9624606189322111E-3</c:v>
                </c:pt>
                <c:pt idx="33">
                  <c:v>1.9006033749835248E-3</c:v>
                </c:pt>
                <c:pt idx="34">
                  <c:v>1.8312453178168661E-3</c:v>
                </c:pt>
                <c:pt idx="35">
                  <c:v>1.7546601719971905E-3</c:v>
                </c:pt>
                <c:pt idx="36">
                  <c:v>1.6711501841066218E-3</c:v>
                </c:pt>
                <c:pt idx="37">
                  <c:v>1.5810449299152804E-3</c:v>
                </c:pt>
                <c:pt idx="38">
                  <c:v>1.4847000136962846E-3</c:v>
                </c:pt>
                <c:pt idx="39">
                  <c:v>1.3824956648181455E-3</c:v>
                </c:pt>
                <c:pt idx="40">
                  <c:v>1.2748352371531602E-3</c:v>
                </c:pt>
                <c:pt idx="41">
                  <c:v>1.1621436172239501E-3</c:v>
                </c:pt>
                <c:pt idx="42">
                  <c:v>1.0448655473704726E-3</c:v>
                </c:pt>
                <c:pt idx="43">
                  <c:v>9.2346387055518579E-4</c:v>
                </c:pt>
                <c:pt idx="44">
                  <c:v>7.9841770373332947E-4</c:v>
                </c:pt>
                <c:pt idx="45">
                  <c:v>6.7022054699718953E-4</c:v>
                </c:pt>
                <c:pt idx="46">
                  <c:v>5.3937833595669494E-4</c:v>
                </c:pt>
                <c:pt idx="47">
                  <c:v>4.0640744504270041E-4</c:v>
                </c:pt>
                <c:pt idx="48">
                  <c:v>2.7183264961302273E-4</c:v>
                </c:pt>
                <c:pt idx="49">
                  <c:v>1.3618505490384705E-4</c:v>
                </c:pt>
                <c:pt idx="50">
                  <c:v>-6.9745596619060986E-19</c:v>
                </c:pt>
                <c:pt idx="51">
                  <c:v>-1.3618505490384748E-4</c:v>
                </c:pt>
                <c:pt idx="52">
                  <c:v>-2.718326496130231E-4</c:v>
                </c:pt>
                <c:pt idx="53">
                  <c:v>-4.0640744504270084E-4</c:v>
                </c:pt>
                <c:pt idx="54">
                  <c:v>-5.3937833595669538E-4</c:v>
                </c:pt>
                <c:pt idx="55">
                  <c:v>-6.7022054699719094E-4</c:v>
                </c:pt>
                <c:pt idx="56">
                  <c:v>-7.9841770373333067E-4</c:v>
                </c:pt>
                <c:pt idx="57">
                  <c:v>-9.2346387055518623E-4</c:v>
                </c:pt>
                <c:pt idx="58">
                  <c:v>-1.044865547370473E-3</c:v>
                </c:pt>
                <c:pt idx="59">
                  <c:v>-1.1621436172239504E-3</c:v>
                </c:pt>
                <c:pt idx="60">
                  <c:v>-1.2748352371531606E-3</c:v>
                </c:pt>
                <c:pt idx="61">
                  <c:v>-1.3824956648181466E-3</c:v>
                </c:pt>
                <c:pt idx="62">
                  <c:v>-1.484700013696285E-3</c:v>
                </c:pt>
                <c:pt idx="63">
                  <c:v>-1.5810449299152806E-3</c:v>
                </c:pt>
                <c:pt idx="64">
                  <c:v>-1.671150184106622E-3</c:v>
                </c:pt>
                <c:pt idx="65">
                  <c:v>-1.75466017199719E-3</c:v>
                </c:pt>
                <c:pt idx="66">
                  <c:v>-1.831245317816867E-3</c:v>
                </c:pt>
                <c:pt idx="67">
                  <c:v>-1.900603374983525E-3</c:v>
                </c:pt>
                <c:pt idx="68">
                  <c:v>-1.962460618932212E-3</c:v>
                </c:pt>
                <c:pt idx="69">
                  <c:v>-2.0165729273809467E-3</c:v>
                </c:pt>
                <c:pt idx="70">
                  <c:v>-2.0627267437698456E-3</c:v>
                </c:pt>
                <c:pt idx="71">
                  <c:v>-2.1007399200712951E-3</c:v>
                </c:pt>
                <c:pt idx="72">
                  <c:v>-2.1304624356450006E-3</c:v>
                </c:pt>
                <c:pt idx="73">
                  <c:v>-2.1517769893009187E-3</c:v>
                </c:pt>
                <c:pt idx="74">
                  <c:v>-2.1645994622334634E-3</c:v>
                </c:pt>
                <c:pt idx="75">
                  <c:v>-2.1688792500000002E-3</c:v>
                </c:pt>
                <c:pt idx="76">
                  <c:v>-2.1645994622334634E-3</c:v>
                </c:pt>
                <c:pt idx="77">
                  <c:v>-2.1517769893009187E-3</c:v>
                </c:pt>
                <c:pt idx="78">
                  <c:v>-2.1304624356450002E-3</c:v>
                </c:pt>
                <c:pt idx="79">
                  <c:v>-2.1007399200712947E-3</c:v>
                </c:pt>
                <c:pt idx="80">
                  <c:v>-2.0627267437698456E-3</c:v>
                </c:pt>
                <c:pt idx="81">
                  <c:v>-2.0165729273809462E-3</c:v>
                </c:pt>
                <c:pt idx="82">
                  <c:v>-1.9624606189322115E-3</c:v>
                </c:pt>
                <c:pt idx="83">
                  <c:v>-1.9006033749835245E-3</c:v>
                </c:pt>
                <c:pt idx="84">
                  <c:v>-1.8312453178168661E-3</c:v>
                </c:pt>
                <c:pt idx="85">
                  <c:v>-1.7546601719971894E-3</c:v>
                </c:pt>
                <c:pt idx="86">
                  <c:v>-1.6711501841066214E-3</c:v>
                </c:pt>
                <c:pt idx="87">
                  <c:v>-1.5810449299152806E-3</c:v>
                </c:pt>
                <c:pt idx="88">
                  <c:v>-1.4847000136962842E-3</c:v>
                </c:pt>
                <c:pt idx="89">
                  <c:v>-1.3824956648181457E-3</c:v>
                </c:pt>
                <c:pt idx="90">
                  <c:v>-1.2748352371531589E-3</c:v>
                </c:pt>
                <c:pt idx="91">
                  <c:v>-1.1621436172239495E-3</c:v>
                </c:pt>
                <c:pt idx="92">
                  <c:v>-1.0448655473704728E-3</c:v>
                </c:pt>
                <c:pt idx="93">
                  <c:v>-9.2346387055518525E-4</c:v>
                </c:pt>
                <c:pt idx="94">
                  <c:v>-7.9841770373332969E-4</c:v>
                </c:pt>
                <c:pt idx="95">
                  <c:v>-6.7022054699718888E-4</c:v>
                </c:pt>
                <c:pt idx="96">
                  <c:v>-5.3937833595669429E-4</c:v>
                </c:pt>
                <c:pt idx="97">
                  <c:v>-4.0640744504270062E-4</c:v>
                </c:pt>
                <c:pt idx="98">
                  <c:v>-2.7183264961302202E-4</c:v>
                </c:pt>
                <c:pt idx="99">
                  <c:v>-1.3618505490384732E-4</c:v>
                </c:pt>
                <c:pt idx="100">
                  <c:v>1.3949119323812197E-18</c:v>
                </c:pt>
              </c:numCache>
            </c:numRef>
          </c:yVal>
          <c:smooth val="0"/>
        </c:ser>
        <c:ser>
          <c:idx val="1"/>
          <c:order val="1"/>
          <c:marker>
            <c:symbol val="none"/>
          </c:marker>
          <c:dPt>
            <c:idx val="6"/>
            <c:bubble3D val="0"/>
            <c:spPr>
              <a:ln>
                <a:solidFill>
                  <a:srgbClr val="C00000"/>
                </a:solidFill>
              </a:ln>
            </c:spPr>
          </c:dPt>
          <c:xVal>
            <c:numRef>
              <c:f>MISK_out!$K$9:$K$28</c:f>
              <c:numCache>
                <c:formatCode>0.00E+00</c:formatCode>
                <c:ptCount val="20"/>
                <c:pt idx="0">
                  <c:v>8.0138280499999996E-3</c:v>
                </c:pt>
                <c:pt idx="1">
                  <c:v>8.865153990000001E-3</c:v>
                </c:pt>
                <c:pt idx="2">
                  <c:v>9.3255544400000032E-3</c:v>
                </c:pt>
                <c:pt idx="3">
                  <c:v>9.2077035200000008E-3</c:v>
                </c:pt>
                <c:pt idx="4">
                  <c:v>8.1661128100000008E-3</c:v>
                </c:pt>
                <c:pt idx="5">
                  <c:v>7.3339923999999994E-3</c:v>
                </c:pt>
                <c:pt idx="6">
                  <c:v>6.9750885999999984E-3</c:v>
                </c:pt>
                <c:pt idx="7">
                  <c:v>6.3116884000000003E-3</c:v>
                </c:pt>
                <c:pt idx="8">
                  <c:v>6.6833986500000001E-3</c:v>
                </c:pt>
                <c:pt idx="9">
                  <c:v>8.6408322000000003E-3</c:v>
                </c:pt>
                <c:pt idx="10">
                  <c:v>7.4536211000000002E-3</c:v>
                </c:pt>
                <c:pt idx="11">
                  <c:v>8.418892800000001E-3</c:v>
                </c:pt>
                <c:pt idx="12">
                  <c:v>1.2702491199999999E-2</c:v>
                </c:pt>
                <c:pt idx="13">
                  <c:v>1.3300744999999999E-2</c:v>
                </c:pt>
                <c:pt idx="14">
                  <c:v>1.3681639300000003E-2</c:v>
                </c:pt>
                <c:pt idx="15">
                  <c:v>1.39332512E-2</c:v>
                </c:pt>
                <c:pt idx="16">
                  <c:v>1.2201567299999999E-2</c:v>
                </c:pt>
                <c:pt idx="17">
                  <c:v>1.1363563999999998E-2</c:v>
                </c:pt>
                <c:pt idx="18">
                  <c:v>1.1432764299999999E-2</c:v>
                </c:pt>
                <c:pt idx="19">
                  <c:v>1.1922904599999999E-2</c:v>
                </c:pt>
              </c:numCache>
            </c:numRef>
          </c:xVal>
          <c:yVal>
            <c:numRef>
              <c:f>MISK_out!$L$9:$L$28</c:f>
              <c:numCache>
                <c:formatCode>0.00E+00</c:formatCode>
                <c:ptCount val="20"/>
                <c:pt idx="0">
                  <c:v>-1.4100228959999999E-2</c:v>
                </c:pt>
                <c:pt idx="1">
                  <c:v>-1.3433731969999998E-2</c:v>
                </c:pt>
                <c:pt idx="2">
                  <c:v>-1.3074193310000001E-2</c:v>
                </c:pt>
                <c:pt idx="3">
                  <c:v>-1.2659446279999998E-2</c:v>
                </c:pt>
                <c:pt idx="4">
                  <c:v>-1.226841848E-2</c:v>
                </c:pt>
                <c:pt idx="5">
                  <c:v>-1.25440254E-2</c:v>
                </c:pt>
                <c:pt idx="6">
                  <c:v>-1.3329237000000001E-2</c:v>
                </c:pt>
                <c:pt idx="7">
                  <c:v>-1.4050015829999998E-2</c:v>
                </c:pt>
                <c:pt idx="8">
                  <c:v>-1.5870730989999998E-2</c:v>
                </c:pt>
                <c:pt idx="9">
                  <c:v>-1.5236230060000001E-2</c:v>
                </c:pt>
                <c:pt idx="10">
                  <c:v>-1.6386783836999999E-2</c:v>
                </c:pt>
                <c:pt idx="11">
                  <c:v>-1.5917911310000001E-2</c:v>
                </c:pt>
                <c:pt idx="12">
                  <c:v>-1.5319523509999999E-2</c:v>
                </c:pt>
                <c:pt idx="13">
                  <c:v>-1.9047482960000001E-2</c:v>
                </c:pt>
                <c:pt idx="14">
                  <c:v>-2.256633018E-2</c:v>
                </c:pt>
                <c:pt idx="15">
                  <c:v>-2.6622798270000001E-2</c:v>
                </c:pt>
                <c:pt idx="16">
                  <c:v>-2.7416791310000001E-2</c:v>
                </c:pt>
                <c:pt idx="17">
                  <c:v>-2.7685819399999999E-2</c:v>
                </c:pt>
                <c:pt idx="18">
                  <c:v>-2.7285259440000001E-2</c:v>
                </c:pt>
                <c:pt idx="19">
                  <c:v>-2.8443341560000002E-2</c:v>
                </c:pt>
              </c:numCache>
            </c:numRef>
          </c:yVal>
          <c:smooth val="0"/>
        </c:ser>
        <c:ser>
          <c:idx val="2"/>
          <c:order val="2"/>
          <c:spPr>
            <a:ln>
              <a:solidFill>
                <a:schemeClr val="tx1"/>
              </a:solidFill>
              <a:prstDash val="sysDash"/>
            </a:ln>
          </c:spPr>
          <c:marker>
            <c:symbol val="none"/>
          </c:marker>
          <c:xVal>
            <c:strRef>
              <c:f>MISK_out!$A$148:$A$149</c:f>
              <c:strCache>
                <c:ptCount val="2"/>
                <c:pt idx="0">
                  <c:v>with alfven layer</c:v>
                </c:pt>
                <c:pt idx="1">
                  <c:v>16325</c:v>
                </c:pt>
              </c:strCache>
            </c:strRef>
          </c:xVal>
          <c:yVal>
            <c:numRef>
              <c:f>MISK_out!$B$148:$B$149</c:f>
              <c:numCache>
                <c:formatCode>General</c:formatCode>
                <c:ptCount val="2"/>
                <c:pt idx="1">
                  <c:v>11.975</c:v>
                </c:pt>
              </c:numCache>
            </c:numRef>
          </c:yVal>
          <c:smooth val="0"/>
        </c:ser>
        <c:ser>
          <c:idx val="3"/>
          <c:order val="3"/>
          <c:spPr>
            <a:ln>
              <a:solidFill>
                <a:schemeClr val="tx1"/>
              </a:solidFill>
              <a:prstDash val="sysDash"/>
            </a:ln>
          </c:spPr>
          <c:marker>
            <c:symbol val="none"/>
          </c:marker>
          <c:xVal>
            <c:numRef>
              <c:f>MISK_out!$B$148:$B$149</c:f>
              <c:numCache>
                <c:formatCode>General</c:formatCode>
                <c:ptCount val="2"/>
                <c:pt idx="1">
                  <c:v>11.975</c:v>
                </c:pt>
              </c:numCache>
            </c:numRef>
          </c:xVal>
          <c:yVal>
            <c:numRef>
              <c:f>MISK_out!$A$148:$A$149</c:f>
              <c:numCache>
                <c:formatCode>General</c:formatCode>
                <c:ptCount val="2"/>
                <c:pt idx="0">
                  <c:v>0</c:v>
                </c:pt>
                <c:pt idx="1">
                  <c:v>16325</c:v>
                </c:pt>
              </c:numCache>
            </c:numRef>
          </c:yVal>
          <c:smooth val="0"/>
        </c:ser>
        <c:ser>
          <c:idx val="6"/>
          <c:order val="4"/>
          <c:spPr>
            <a:ln>
              <a:solidFill>
                <a:srgbClr val="C00000"/>
              </a:solidFill>
              <a:prstDash val="sysDash"/>
            </a:ln>
          </c:spPr>
          <c:marker>
            <c:symbol val="none"/>
          </c:marker>
          <c:xVal>
            <c:numRef>
              <c:f>MISK_out!$K$31:$K$50</c:f>
              <c:numCache>
                <c:formatCode>0.00E+00</c:formatCode>
                <c:ptCount val="20"/>
                <c:pt idx="0">
                  <c:v>-1.0366195000000001E-4</c:v>
                </c:pt>
                <c:pt idx="1">
                  <c:v>-4.4740600999999987E-4</c:v>
                </c:pt>
                <c:pt idx="2">
                  <c:v>-7.3566556000000008E-4</c:v>
                </c:pt>
                <c:pt idx="3">
                  <c:v>-1.0178164800000002E-3</c:v>
                </c:pt>
                <c:pt idx="4">
                  <c:v>-1.24235719E-3</c:v>
                </c:pt>
                <c:pt idx="5">
                  <c:v>-1.4788776E-3</c:v>
                </c:pt>
                <c:pt idx="6">
                  <c:v>-1.2498914000000001E-3</c:v>
                </c:pt>
                <c:pt idx="7">
                  <c:v>-1.7490416E-3</c:v>
                </c:pt>
                <c:pt idx="8">
                  <c:v>-1.78357135E-3</c:v>
                </c:pt>
                <c:pt idx="9">
                  <c:v>-4.1389779999999972E-4</c:v>
                </c:pt>
                <c:pt idx="10">
                  <c:v>-2.1646789E-3</c:v>
                </c:pt>
                <c:pt idx="11">
                  <c:v>-1.5374772000000001E-3</c:v>
                </c:pt>
                <c:pt idx="12">
                  <c:v>2.3131312E-3</c:v>
                </c:pt>
                <c:pt idx="13">
                  <c:v>2.2924749999999995E-3</c:v>
                </c:pt>
                <c:pt idx="14">
                  <c:v>2.1092693000000005E-3</c:v>
                </c:pt>
                <c:pt idx="15">
                  <c:v>1.6682312000000006E-3</c:v>
                </c:pt>
                <c:pt idx="16">
                  <c:v>9.6098730000000005E-4</c:v>
                </c:pt>
                <c:pt idx="17">
                  <c:v>7.1486399999999952E-4</c:v>
                </c:pt>
                <c:pt idx="18">
                  <c:v>8.7664429999999988E-4</c:v>
                </c:pt>
                <c:pt idx="19">
                  <c:v>4.7162459999999882E-4</c:v>
                </c:pt>
              </c:numCache>
            </c:numRef>
          </c:xVal>
          <c:yVal>
            <c:numRef>
              <c:f>MISK_out!$L$31:$L$50</c:f>
              <c:numCache>
                <c:formatCode>0.00E+00</c:formatCode>
                <c:ptCount val="20"/>
                <c:pt idx="0">
                  <c:v>-2.9826689599999996E-3</c:v>
                </c:pt>
                <c:pt idx="1">
                  <c:v>-3.3844919699999999E-3</c:v>
                </c:pt>
                <c:pt idx="2">
                  <c:v>-3.6843133100000003E-3</c:v>
                </c:pt>
                <c:pt idx="3">
                  <c:v>-3.8397962800000001E-3</c:v>
                </c:pt>
                <c:pt idx="4">
                  <c:v>-4.0455384799999994E-3</c:v>
                </c:pt>
                <c:pt idx="5">
                  <c:v>-4.3458054000000005E-3</c:v>
                </c:pt>
                <c:pt idx="6">
                  <c:v>-4.7815570000000005E-3</c:v>
                </c:pt>
                <c:pt idx="7">
                  <c:v>-4.8825258299999997E-3</c:v>
                </c:pt>
                <c:pt idx="8">
                  <c:v>-5.8050509899999995E-3</c:v>
                </c:pt>
                <c:pt idx="9">
                  <c:v>-4.1740900599999999E-3</c:v>
                </c:pt>
                <c:pt idx="10">
                  <c:v>-4.4283838369999998E-3</c:v>
                </c:pt>
                <c:pt idx="11">
                  <c:v>-2.7139213099999998E-3</c:v>
                </c:pt>
                <c:pt idx="12">
                  <c:v>-8.1225351000000032E-4</c:v>
                </c:pt>
                <c:pt idx="13">
                  <c:v>-2.0291829600000005E-3</c:v>
                </c:pt>
                <c:pt idx="14">
                  <c:v>-2.7490701799999994E-3</c:v>
                </c:pt>
                <c:pt idx="15">
                  <c:v>-3.5002782699999997E-3</c:v>
                </c:pt>
                <c:pt idx="16">
                  <c:v>-4.0160613100000001E-3</c:v>
                </c:pt>
                <c:pt idx="17">
                  <c:v>-4.1345194000000007E-3</c:v>
                </c:pt>
                <c:pt idx="18">
                  <c:v>-4.2823294399999996E-3</c:v>
                </c:pt>
                <c:pt idx="19">
                  <c:v>-4.62713156E-3</c:v>
                </c:pt>
              </c:numCache>
            </c:numRef>
          </c:yVal>
          <c:smooth val="0"/>
        </c:ser>
        <c:dLbls>
          <c:showLegendKey val="0"/>
          <c:showVal val="0"/>
          <c:showCatName val="0"/>
          <c:showSerName val="0"/>
          <c:showPercent val="0"/>
          <c:showBubbleSize val="0"/>
        </c:dLbls>
        <c:axId val="169145984"/>
        <c:axId val="230825984"/>
      </c:scatterChart>
      <c:valAx>
        <c:axId val="169145984"/>
        <c:scaling>
          <c:orientation val="minMax"/>
          <c:max val="2.1000000000000005E-2"/>
          <c:min val="-8.0000000000000019E-3"/>
        </c:scaling>
        <c:delete val="0"/>
        <c:axPos val="b"/>
        <c:title>
          <c:tx>
            <c:rich>
              <a:bodyPr/>
              <a:lstStyle/>
              <a:p>
                <a:pPr>
                  <a:defRPr sz="2000" b="0"/>
                </a:pPr>
                <a:r>
                  <a:rPr lang="en-US" sz="2000" b="0"/>
                  <a:t>Re(</a:t>
                </a:r>
                <a:r>
                  <a:rPr lang="el-GR" sz="2000" b="0"/>
                  <a:t>δ</a:t>
                </a:r>
                <a:r>
                  <a:rPr lang="en-US" sz="2000" b="0"/>
                  <a:t>W</a:t>
                </a:r>
                <a:r>
                  <a:rPr lang="en-US" sz="2000" b="0" baseline="-25000"/>
                  <a:t>K</a:t>
                </a:r>
                <a:r>
                  <a:rPr lang="en-US" sz="2000" b="0"/>
                  <a:t>)</a:t>
                </a:r>
              </a:p>
            </c:rich>
          </c:tx>
          <c:layout/>
          <c:overlay val="0"/>
        </c:title>
        <c:numFmt formatCode="0.0E+00" sourceLinked="0"/>
        <c:majorTickMark val="out"/>
        <c:minorTickMark val="none"/>
        <c:tickLblPos val="nextTo"/>
        <c:crossAx val="230825984"/>
        <c:crossesAt val="-2.0000000000000004E-2"/>
        <c:crossBetween val="midCat"/>
        <c:majorUnit val="4.000000000000001E-3"/>
      </c:valAx>
      <c:valAx>
        <c:axId val="230825984"/>
        <c:scaling>
          <c:orientation val="minMax"/>
          <c:max val="4.000000000000001E-3"/>
          <c:min val="-2.0000000000000004E-2"/>
        </c:scaling>
        <c:delete val="0"/>
        <c:axPos val="l"/>
        <c:title>
          <c:tx>
            <c:rich>
              <a:bodyPr rot="-5400000" vert="horz"/>
              <a:lstStyle/>
              <a:p>
                <a:pPr>
                  <a:defRPr sz="2000" b="0"/>
                </a:pPr>
                <a:r>
                  <a:rPr lang="en-US" sz="2000" b="0" i="0" baseline="0">
                    <a:effectLst/>
                  </a:rPr>
                  <a:t>Im(</a:t>
                </a:r>
                <a:r>
                  <a:rPr lang="el-GR" sz="2000" b="0" i="0" baseline="0">
                    <a:effectLst/>
                  </a:rPr>
                  <a:t>δ</a:t>
                </a:r>
                <a:r>
                  <a:rPr lang="en-US" sz="2000" b="0" i="0" baseline="0">
                    <a:effectLst/>
                  </a:rPr>
                  <a:t>W</a:t>
                </a:r>
                <a:r>
                  <a:rPr lang="en-US" sz="2000" b="0" i="0" baseline="-25000">
                    <a:effectLst/>
                  </a:rPr>
                  <a:t>K</a:t>
                </a:r>
                <a:r>
                  <a:rPr lang="en-US" sz="2000" b="0" i="0" baseline="0">
                    <a:effectLst/>
                  </a:rPr>
                  <a:t>)</a:t>
                </a:r>
                <a:endParaRPr lang="en-US" sz="2000" b="0">
                  <a:effectLst/>
                </a:endParaRPr>
              </a:p>
            </c:rich>
          </c:tx>
          <c:layout/>
          <c:overlay val="0"/>
        </c:title>
        <c:numFmt formatCode="0.0E+00" sourceLinked="0"/>
        <c:majorTickMark val="out"/>
        <c:minorTickMark val="none"/>
        <c:tickLblPos val="nextTo"/>
        <c:crossAx val="169145984"/>
        <c:crossesAt val="-8.0000000000000019E-3"/>
        <c:crossBetween val="midCat"/>
        <c:majorUnit val="4.000000000000001E-3"/>
      </c:valAx>
      <c:spPr>
        <a:ln>
          <a:solidFill>
            <a:schemeClr val="tx1"/>
          </a:solidFill>
          <a:prstDash val="solid"/>
        </a:ln>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8575">
              <a:solidFill>
                <a:srgbClr val="C00000"/>
              </a:solidFill>
              <a:prstDash val="solid"/>
            </a:ln>
          </c:spPr>
          <c:marker>
            <c:symbol val="none"/>
          </c:marker>
          <c:xVal>
            <c:numRef>
              <c:f>MISK_out!$C$9:$C$28</c:f>
              <c:numCache>
                <c:formatCode>General</c:formatCode>
                <c:ptCount val="20"/>
                <c:pt idx="0">
                  <c:v>9.9999999999999006E-2</c:v>
                </c:pt>
                <c:pt idx="1">
                  <c:v>0.19999999999999901</c:v>
                </c:pt>
                <c:pt idx="2">
                  <c:v>0.29999999999999899</c:v>
                </c:pt>
                <c:pt idx="3">
                  <c:v>0.4</c:v>
                </c:pt>
                <c:pt idx="4">
                  <c:v>0.5</c:v>
                </c:pt>
                <c:pt idx="5">
                  <c:v>0.6</c:v>
                </c:pt>
                <c:pt idx="6">
                  <c:v>0.7</c:v>
                </c:pt>
                <c:pt idx="7">
                  <c:v>0.8</c:v>
                </c:pt>
                <c:pt idx="8">
                  <c:v>0.9</c:v>
                </c:pt>
                <c:pt idx="9">
                  <c:v>1</c:v>
                </c:pt>
                <c:pt idx="10">
                  <c:v>1.1000000000000001</c:v>
                </c:pt>
                <c:pt idx="11">
                  <c:v>1.2</c:v>
                </c:pt>
                <c:pt idx="12">
                  <c:v>1.3</c:v>
                </c:pt>
                <c:pt idx="13">
                  <c:v>1.4</c:v>
                </c:pt>
                <c:pt idx="14">
                  <c:v>1.5</c:v>
                </c:pt>
                <c:pt idx="15">
                  <c:v>1.6</c:v>
                </c:pt>
                <c:pt idx="16">
                  <c:v>1.7</c:v>
                </c:pt>
                <c:pt idx="17">
                  <c:v>1.8</c:v>
                </c:pt>
                <c:pt idx="18">
                  <c:v>1.9</c:v>
                </c:pt>
                <c:pt idx="19">
                  <c:v>2</c:v>
                </c:pt>
              </c:numCache>
            </c:numRef>
          </c:xVal>
          <c:yVal>
            <c:numRef>
              <c:f>MISK_out!$N$9:$N$28</c:f>
              <c:numCache>
                <c:formatCode>0.00E+00</c:formatCode>
                <c:ptCount val="20"/>
                <c:pt idx="0">
                  <c:v>-0.85351752394312375</c:v>
                </c:pt>
                <c:pt idx="1">
                  <c:v>-0.84133970602851438</c:v>
                </c:pt>
                <c:pt idx="2">
                  <c:v>-0.83528996485369567</c:v>
                </c:pt>
                <c:pt idx="3">
                  <c:v>-0.82948792636731794</c:v>
                </c:pt>
                <c:pt idx="4">
                  <c:v>-0.82549030541095991</c:v>
                </c:pt>
                <c:pt idx="5">
                  <c:v>-0.83306627836866232</c:v>
                </c:pt>
                <c:pt idx="6">
                  <c:v>-0.84757267229476763</c:v>
                </c:pt>
                <c:pt idx="7">
                  <c:v>-0.86262909260915099</c:v>
                </c:pt>
                <c:pt idx="8">
                  <c:v>-0.88300410755552095</c:v>
                </c:pt>
                <c:pt idx="9">
                  <c:v>-0.86521556918434184</c:v>
                </c:pt>
                <c:pt idx="10">
                  <c:v>-0.88380372019780173</c:v>
                </c:pt>
                <c:pt idx="11">
                  <c:v>-0.8738598948890911</c:v>
                </c:pt>
                <c:pt idx="12">
                  <c:v>-0.85846003839295426</c:v>
                </c:pt>
                <c:pt idx="13">
                  <c:v>-0.88840071878890514</c:v>
                </c:pt>
                <c:pt idx="14">
                  <c:v>-0.90938670443483571</c:v>
                </c:pt>
                <c:pt idx="15">
                  <c:v>-0.92762961626792895</c:v>
                </c:pt>
                <c:pt idx="16">
                  <c:v>-0.93467414394183512</c:v>
                </c:pt>
                <c:pt idx="17">
                  <c:v>-0.93789135806116797</c:v>
                </c:pt>
                <c:pt idx="18">
                  <c:v>-0.93622868881843269</c:v>
                </c:pt>
                <c:pt idx="19">
                  <c:v>-0.93906049515048984</c:v>
                </c:pt>
              </c:numCache>
            </c:numRef>
          </c:yVal>
          <c:smooth val="0"/>
        </c:ser>
        <c:ser>
          <c:idx val="1"/>
          <c:order val="1"/>
          <c:spPr>
            <a:ln>
              <a:solidFill>
                <a:srgbClr val="C00000"/>
              </a:solidFill>
              <a:prstDash val="sysDash"/>
            </a:ln>
          </c:spPr>
          <c:marker>
            <c:symbol val="none"/>
          </c:marker>
          <c:xVal>
            <c:numRef>
              <c:f>MISK_out!$C$31:$C$50</c:f>
              <c:numCache>
                <c:formatCode>General</c:formatCode>
                <c:ptCount val="20"/>
                <c:pt idx="0">
                  <c:v>9.9999999999999006E-2</c:v>
                </c:pt>
                <c:pt idx="1">
                  <c:v>0.19999999999999901</c:v>
                </c:pt>
                <c:pt idx="2">
                  <c:v>0.29999999999999899</c:v>
                </c:pt>
                <c:pt idx="3">
                  <c:v>0.4</c:v>
                </c:pt>
                <c:pt idx="4">
                  <c:v>0.5</c:v>
                </c:pt>
                <c:pt idx="5">
                  <c:v>0.6</c:v>
                </c:pt>
                <c:pt idx="6">
                  <c:v>0.7</c:v>
                </c:pt>
                <c:pt idx="7">
                  <c:v>0.8</c:v>
                </c:pt>
                <c:pt idx="8">
                  <c:v>0.9</c:v>
                </c:pt>
                <c:pt idx="9">
                  <c:v>1</c:v>
                </c:pt>
                <c:pt idx="10">
                  <c:v>1.1000000000000001</c:v>
                </c:pt>
                <c:pt idx="11">
                  <c:v>1.2</c:v>
                </c:pt>
                <c:pt idx="12">
                  <c:v>1.3</c:v>
                </c:pt>
                <c:pt idx="13">
                  <c:v>1.4</c:v>
                </c:pt>
                <c:pt idx="14">
                  <c:v>1.5</c:v>
                </c:pt>
                <c:pt idx="15">
                  <c:v>1.6</c:v>
                </c:pt>
                <c:pt idx="16">
                  <c:v>1.7</c:v>
                </c:pt>
                <c:pt idx="17">
                  <c:v>1.8</c:v>
                </c:pt>
                <c:pt idx="18">
                  <c:v>1.9</c:v>
                </c:pt>
                <c:pt idx="19">
                  <c:v>2</c:v>
                </c:pt>
              </c:numCache>
            </c:numRef>
          </c:xVal>
          <c:yVal>
            <c:numRef>
              <c:f>MISK_out!$N$31:$N$50</c:f>
              <c:numCache>
                <c:formatCode>0.00E+00</c:formatCode>
                <c:ptCount val="20"/>
                <c:pt idx="0">
                  <c:v>-0.30805767531777506</c:v>
                </c:pt>
                <c:pt idx="1">
                  <c:v>-0.46424614850292389</c:v>
                </c:pt>
                <c:pt idx="2">
                  <c:v>-0.58129791398182939</c:v>
                </c:pt>
                <c:pt idx="3">
                  <c:v>-0.66605323681342499</c:v>
                </c:pt>
                <c:pt idx="4">
                  <c:v>-0.74316337719198899</c:v>
                </c:pt>
                <c:pt idx="5">
                  <c:v>-0.82319186747744511</c:v>
                </c:pt>
                <c:pt idx="6">
                  <c:v>-0.8141432031598782</c:v>
                </c:pt>
                <c:pt idx="7">
                  <c:v>-0.90548625398877869</c:v>
                </c:pt>
                <c:pt idx="8">
                  <c:v>-0.93725823970522226</c:v>
                </c:pt>
                <c:pt idx="9">
                  <c:v>-0.61355865601071491</c:v>
                </c:pt>
                <c:pt idx="10">
                  <c:v>-0.97572813350641596</c:v>
                </c:pt>
                <c:pt idx="11">
                  <c:v>-0.59576249237448642</c:v>
                </c:pt>
                <c:pt idx="12">
                  <c:v>-8.3201724335780408E-2</c:v>
                </c:pt>
                <c:pt idx="13">
                  <c:v>-0.20678178817918377</c:v>
                </c:pt>
                <c:pt idx="14">
                  <c:v>-0.28978884976947306</c:v>
                </c:pt>
                <c:pt idx="15">
                  <c:v>-0.38473288503981934</c:v>
                </c:pt>
                <c:pt idx="16">
                  <c:v>-0.47232114006492271</c:v>
                </c:pt>
                <c:pt idx="17">
                  <c:v>-0.5018503616734441</c:v>
                </c:pt>
                <c:pt idx="18">
                  <c:v>-0.51645512854970266</c:v>
                </c:pt>
                <c:pt idx="19">
                  <c:v>-0.58855470400949084</c:v>
                </c:pt>
              </c:numCache>
            </c:numRef>
          </c:yVal>
          <c:smooth val="0"/>
        </c:ser>
        <c:dLbls>
          <c:showLegendKey val="0"/>
          <c:showVal val="0"/>
          <c:showCatName val="0"/>
          <c:showSerName val="0"/>
          <c:showPercent val="0"/>
          <c:showBubbleSize val="0"/>
        </c:dLbls>
        <c:axId val="45793280"/>
        <c:axId val="45799616"/>
      </c:scatterChart>
      <c:valAx>
        <c:axId val="45793280"/>
        <c:scaling>
          <c:orientation val="minMax"/>
          <c:max val="2"/>
        </c:scaling>
        <c:delete val="0"/>
        <c:axPos val="b"/>
        <c:title>
          <c:tx>
            <c:rich>
              <a:bodyPr/>
              <a:lstStyle/>
              <a:p>
                <a:pPr>
                  <a:defRPr sz="1400" b="0">
                    <a:latin typeface="+mn-lt"/>
                  </a:defRPr>
                </a:pPr>
                <a:r>
                  <a:rPr lang="en-US" sz="1400" b="0">
                    <a:latin typeface="+mn-lt"/>
                  </a:rPr>
                  <a:t>Scaled Rotation Profile (</a:t>
                </a:r>
                <a:r>
                  <a:rPr lang="el-GR" sz="1400" b="0">
                    <a:latin typeface="+mn-lt"/>
                    <a:cs typeface="Arial"/>
                  </a:rPr>
                  <a:t>ω</a:t>
                </a:r>
                <a:r>
                  <a:rPr lang="el-GR" sz="1400" b="0" baseline="-25000">
                    <a:latin typeface="+mn-lt"/>
                    <a:cs typeface="Arial"/>
                  </a:rPr>
                  <a:t>φ</a:t>
                </a:r>
                <a:r>
                  <a:rPr lang="en-US" sz="1400" b="0">
                    <a:latin typeface="+mn-lt"/>
                  </a:rPr>
                  <a:t>/</a:t>
                </a:r>
                <a:r>
                  <a:rPr lang="el-GR" sz="1400" b="0" i="0" u="none" strike="noStrike" baseline="0">
                    <a:effectLst/>
                    <a:latin typeface="+mn-lt"/>
                  </a:rPr>
                  <a:t>ω</a:t>
                </a:r>
                <a:r>
                  <a:rPr lang="el-GR" sz="1400" b="0" i="0" u="none" strike="noStrike" baseline="-25000">
                    <a:effectLst/>
                    <a:latin typeface="+mn-lt"/>
                  </a:rPr>
                  <a:t>φ</a:t>
                </a:r>
                <a:r>
                  <a:rPr lang="en-US" sz="1400" b="0" baseline="30000">
                    <a:latin typeface="+mn-lt"/>
                  </a:rPr>
                  <a:t>exp</a:t>
                </a:r>
                <a:r>
                  <a:rPr lang="en-US" sz="1400" b="0">
                    <a:latin typeface="+mn-lt"/>
                  </a:rPr>
                  <a:t>)</a:t>
                </a:r>
              </a:p>
            </c:rich>
          </c:tx>
          <c:layout/>
          <c:overlay val="0"/>
        </c:title>
        <c:numFmt formatCode="General" sourceLinked="1"/>
        <c:majorTickMark val="out"/>
        <c:minorTickMark val="none"/>
        <c:tickLblPos val="nextTo"/>
        <c:txPr>
          <a:bodyPr/>
          <a:lstStyle/>
          <a:p>
            <a:pPr>
              <a:defRPr sz="1400"/>
            </a:pPr>
            <a:endParaRPr lang="en-US"/>
          </a:p>
        </c:txPr>
        <c:crossAx val="45799616"/>
        <c:crossesAt val="-1.5"/>
        <c:crossBetween val="midCat"/>
      </c:valAx>
      <c:valAx>
        <c:axId val="45799616"/>
        <c:scaling>
          <c:orientation val="minMax"/>
          <c:max val="0.5"/>
          <c:min val="-1.5"/>
        </c:scaling>
        <c:delete val="0"/>
        <c:axPos val="l"/>
        <c:majorGridlines>
          <c:spPr>
            <a:ln>
              <a:noFill/>
            </a:ln>
          </c:spPr>
        </c:majorGridlines>
        <c:title>
          <c:tx>
            <c:rich>
              <a:bodyPr rot="-5400000" vert="horz"/>
              <a:lstStyle/>
              <a:p>
                <a:pPr>
                  <a:defRPr sz="1600" b="0">
                    <a:latin typeface="+mn-lt"/>
                  </a:defRPr>
                </a:pPr>
                <a:r>
                  <a:rPr lang="el-GR" sz="1600" b="0">
                    <a:latin typeface="+mn-lt"/>
                    <a:cs typeface="Arial"/>
                  </a:rPr>
                  <a:t>γτ</a:t>
                </a:r>
                <a:r>
                  <a:rPr lang="en-US" sz="1600" b="0" baseline="-25000">
                    <a:latin typeface="+mn-lt"/>
                  </a:rPr>
                  <a:t>w</a:t>
                </a:r>
              </a:p>
            </c:rich>
          </c:tx>
          <c:layout/>
          <c:overlay val="0"/>
        </c:title>
        <c:numFmt formatCode="General" sourceLinked="0"/>
        <c:majorTickMark val="out"/>
        <c:minorTickMark val="none"/>
        <c:tickLblPos val="nextTo"/>
        <c:txPr>
          <a:bodyPr/>
          <a:lstStyle/>
          <a:p>
            <a:pPr>
              <a:defRPr sz="1600"/>
            </a:pPr>
            <a:endParaRPr lang="en-US"/>
          </a:p>
        </c:txPr>
        <c:crossAx val="45793280"/>
        <c:crosses val="autoZero"/>
        <c:crossBetween val="midCat"/>
        <c:majorUnit val="0.5"/>
      </c:valAx>
      <c:spPr>
        <a:ln>
          <a:solidFill>
            <a:srgbClr val="000000"/>
          </a:solidFill>
        </a:ln>
      </c:spPr>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0.20873</cdr:x>
      <cdr:y>0.23375</cdr:y>
    </cdr:from>
    <cdr:to>
      <cdr:x>0.95958</cdr:x>
      <cdr:y>0.23375</cdr:y>
    </cdr:to>
    <cdr:cxnSp macro="">
      <cdr:nvCxnSpPr>
        <cdr:cNvPr id="3" name="Straight Connector 2"/>
        <cdr:cNvCxnSpPr/>
      </cdr:nvCxnSpPr>
      <cdr:spPr bwMode="auto">
        <a:xfrm xmlns:a="http://schemas.openxmlformats.org/drawingml/2006/main">
          <a:off x="954314" y="711861"/>
          <a:ext cx="3432874" cy="0"/>
        </a:xfrm>
        <a:prstGeom xmlns:a="http://schemas.openxmlformats.org/drawingml/2006/main" prst="line">
          <a:avLst/>
        </a:prstGeom>
        <a:solidFill xmlns:a="http://schemas.openxmlformats.org/drawingml/2006/main">
          <a:schemeClr val="accent1"/>
        </a:solidFill>
        <a:ln xmlns:a="http://schemas.openxmlformats.org/drawingml/2006/main" w="12700" cap="flat" cmpd="sng" algn="ctr">
          <a:solidFill>
            <a:schemeClr val="tx1"/>
          </a:solidFill>
          <a:prstDash val="solid"/>
          <a:round/>
          <a:headEnd type="none" w="med" len="med"/>
          <a:tailEnd type="none" w="med" len="med"/>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D3C537F5-6640-4006-B4CB-C4D404C03B75}" type="datetimeFigureOut">
              <a:rPr lang="en-US" smtClean="0"/>
              <a:t>10/20/2017</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8995F39B-6D88-4368-9625-CE0FDCEDB5CA}" type="slidenum">
              <a:rPr lang="en-US" smtClean="0"/>
              <a:t>‹#›</a:t>
            </a:fld>
            <a:endParaRPr lang="en-US"/>
          </a:p>
        </p:txBody>
      </p:sp>
    </p:spTree>
    <p:extLst>
      <p:ext uri="{BB962C8B-B14F-4D97-AF65-F5344CB8AC3E}">
        <p14:creationId xmlns:p14="http://schemas.microsoft.com/office/powerpoint/2010/main" val="1450185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3EE46C3C-6671-4B05-8C04-A564177E6221}" type="datetimeFigureOut">
              <a:rPr lang="en-US" smtClean="0"/>
              <a:t>10/20/2017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ABA37322-5B01-4894-A3A3-56232F48BE61}" type="slidenum">
              <a:rPr lang="en-US" smtClean="0"/>
              <a:t>‹#›</a:t>
            </a:fld>
            <a:endParaRPr lang="en-US"/>
          </a:p>
        </p:txBody>
      </p:sp>
    </p:spTree>
    <p:extLst>
      <p:ext uri="{BB962C8B-B14F-4D97-AF65-F5344CB8AC3E}">
        <p14:creationId xmlns:p14="http://schemas.microsoft.com/office/powerpoint/2010/main" val="1395831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B12EACA-6CC7-4CC4-86F7-9AC9FF739E75}" type="slidenum">
              <a:rPr lang="en-US" smtClean="0"/>
              <a:pPr>
                <a:defRPr/>
              </a:pPr>
              <a:t>9</a:t>
            </a:fld>
            <a:endParaRPr lang="en-US"/>
          </a:p>
        </p:txBody>
      </p:sp>
    </p:spTree>
    <p:extLst>
      <p:ext uri="{BB962C8B-B14F-4D97-AF65-F5344CB8AC3E}">
        <p14:creationId xmlns:p14="http://schemas.microsoft.com/office/powerpoint/2010/main" val="4108942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23622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author list</a:t>
            </a:r>
            <a:endParaRPr lang="en-US" dirty="0"/>
          </a:p>
        </p:txBody>
      </p:sp>
      <p:sp>
        <p:nvSpPr>
          <p:cNvPr id="10" name="Title 9"/>
          <p:cNvSpPr>
            <a:spLocks noGrp="1"/>
          </p:cNvSpPr>
          <p:nvPr>
            <p:ph type="title" hasCustomPrompt="1"/>
          </p:nvPr>
        </p:nvSpPr>
        <p:spPr>
          <a:xfrm>
            <a:off x="152400" y="1143000"/>
            <a:ext cx="8839200" cy="1143000"/>
          </a:xfrm>
          <a:prstGeom prst="rect">
            <a:avLst/>
          </a:prstGeom>
        </p:spPr>
        <p:txBody>
          <a:bodyPr lIns="0" rIns="0" anchor="ctr" anchorCtr="1"/>
          <a:lstStyle>
            <a:lvl1pPr>
              <a:defRPr/>
            </a:lvl1pPr>
          </a:lstStyle>
          <a:p>
            <a:r>
              <a:rPr lang="en-US" dirty="0" smtClean="0"/>
              <a:t>Click to edit presentation title</a:t>
            </a:r>
            <a:endParaRPr lang="en-US" dirty="0"/>
          </a:p>
        </p:txBody>
      </p:sp>
      <p:sp>
        <p:nvSpPr>
          <p:cNvPr id="2" name="Rectangle 1"/>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56400" y="4844896"/>
            <a:ext cx="4831200" cy="189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10" hasCustomPrompt="1"/>
          </p:nvPr>
        </p:nvSpPr>
        <p:spPr>
          <a:xfrm>
            <a:off x="914400" y="35052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dirty="0" smtClean="0">
                <a:solidFill>
                  <a:srgbClr val="C00000"/>
                </a:solidFill>
              </a:rPr>
              <a:t>Click to edit meeting name, location, and date</a:t>
            </a:r>
          </a:p>
        </p:txBody>
      </p:sp>
      <p:pic>
        <p:nvPicPr>
          <p:cNvPr id="29" name="Picture 6" descr="http://nstx.pppl.gov/DragNDrop/Presentation_Template/NSTX-U_cutaway_low_r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000" y="4953000"/>
            <a:ext cx="1668672" cy="17526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20"/>
          <p:cNvSpPr>
            <a:spLocks noGrp="1"/>
          </p:cNvSpPr>
          <p:nvPr>
            <p:ph type="body" sz="quarter" idx="12" hasCustomPrompt="1"/>
          </p:nvPr>
        </p:nvSpPr>
        <p:spPr>
          <a:xfrm>
            <a:off x="53400" y="4876800"/>
            <a:ext cx="2080200" cy="609600"/>
          </a:xfrm>
        </p:spPr>
        <p:txBody>
          <a:bodyPr>
            <a:noAutofit/>
          </a:bodyPr>
          <a:lstStyle>
            <a:lvl1pPr marL="0" indent="0" algn="ctr">
              <a:buNone/>
              <a:defRPr sz="1400"/>
            </a:lvl1pPr>
          </a:lstStyle>
          <a:p>
            <a:pPr lvl="0"/>
            <a:r>
              <a:rPr lang="en-US" dirty="0" smtClean="0"/>
              <a:t>Place your institutional logo(s) here:</a:t>
            </a:r>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9610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92" indent="0">
              <a:buNone/>
              <a:defRPr sz="1800"/>
            </a:lvl2pPr>
            <a:lvl3pPr marL="914186" indent="0">
              <a:buNone/>
              <a:defRPr sz="1600"/>
            </a:lvl3pPr>
            <a:lvl4pPr marL="1371279" indent="0">
              <a:buNone/>
              <a:defRPr sz="1400"/>
            </a:lvl4pPr>
            <a:lvl5pPr marL="1828373" indent="0">
              <a:buNone/>
              <a:defRPr sz="1400"/>
            </a:lvl5pPr>
            <a:lvl6pPr marL="2285466" indent="0">
              <a:buNone/>
              <a:defRPr sz="1400"/>
            </a:lvl6pPr>
            <a:lvl7pPr marL="2742558" indent="0">
              <a:buNone/>
              <a:defRPr sz="1400"/>
            </a:lvl7pPr>
            <a:lvl8pPr marL="3199652" indent="0">
              <a:buNone/>
              <a:defRPr sz="1400"/>
            </a:lvl8pPr>
            <a:lvl9pPr marL="3656744" indent="0">
              <a:buNone/>
              <a:defRPr sz="1400"/>
            </a:lvl9pPr>
          </a:lstStyle>
          <a:p>
            <a:pPr lvl="0"/>
            <a:r>
              <a:rPr lang="en-US" smtClean="0"/>
              <a:t>Click to edit Master text styles</a:t>
            </a:r>
          </a:p>
        </p:txBody>
      </p:sp>
    </p:spTree>
    <p:extLst>
      <p:ext uri="{BB962C8B-B14F-4D97-AF65-F5344CB8AC3E}">
        <p14:creationId xmlns:p14="http://schemas.microsoft.com/office/powerpoint/2010/main" val="987838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3053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9349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2115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8309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961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Tree>
    <p:extLst>
      <p:ext uri="{BB962C8B-B14F-4D97-AF65-F5344CB8AC3E}">
        <p14:creationId xmlns:p14="http://schemas.microsoft.com/office/powerpoint/2010/main" val="2848264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92" indent="0">
              <a:buNone/>
              <a:defRPr sz="2800"/>
            </a:lvl2pPr>
            <a:lvl3pPr marL="914186" indent="0">
              <a:buNone/>
              <a:defRPr sz="2400"/>
            </a:lvl3pPr>
            <a:lvl4pPr marL="1371279" indent="0">
              <a:buNone/>
              <a:defRPr sz="2000"/>
            </a:lvl4pPr>
            <a:lvl5pPr marL="1828373" indent="0">
              <a:buNone/>
              <a:defRPr sz="2000"/>
            </a:lvl5pPr>
            <a:lvl6pPr marL="2285466" indent="0">
              <a:buNone/>
              <a:defRPr sz="2000"/>
            </a:lvl6pPr>
            <a:lvl7pPr marL="2742558" indent="0">
              <a:buNone/>
              <a:defRPr sz="2000"/>
            </a:lvl7pPr>
            <a:lvl8pPr marL="3199652" indent="0">
              <a:buNone/>
              <a:defRPr sz="2000"/>
            </a:lvl8pPr>
            <a:lvl9pPr marL="3656744" indent="0">
              <a:buNone/>
              <a:defRPr sz="2000"/>
            </a:lvl9pPr>
          </a:lstStyle>
          <a:p>
            <a:pPr lvl="0"/>
            <a:endParaRPr lang="en-US" noProof="0" smtClean="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Tree>
    <p:extLst>
      <p:ext uri="{BB962C8B-B14F-4D97-AF65-F5344CB8AC3E}">
        <p14:creationId xmlns:p14="http://schemas.microsoft.com/office/powerpoint/2010/main" val="1029896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6953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10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xfrm>
            <a:off x="8382000" y="6629681"/>
            <a:ext cx="762000" cy="152680"/>
          </a:xfrm>
          <a:prstGeom prst="rect">
            <a:avLst/>
          </a:prstGeom>
        </p:spPr>
        <p:txBody>
          <a:bodyPr vert="horz" wrap="square" lIns="82058" tIns="41029" rIns="82058" bIns="41029" numCol="1" anchor="t" anchorCtr="0" compatLnSpc="1">
            <a:prstTxWarp prst="textNoShape">
              <a:avLst/>
            </a:prstTxWarp>
          </a:bodyPr>
          <a:lstStyle>
            <a:lvl1pPr>
              <a:defRPr/>
            </a:lvl1pPr>
          </a:lstStyle>
          <a:p>
            <a:pPr fontAlgn="base">
              <a:spcBef>
                <a:spcPct val="0"/>
              </a:spcBef>
              <a:spcAft>
                <a:spcPct val="0"/>
              </a:spcAft>
            </a:pPr>
            <a:fld id="{CA4564B1-3526-48DE-B3DE-F2535F7EF5EA}" type="slidenum">
              <a:rPr lang="en-US" sz="1200" b="1" i="1" smtClean="0">
                <a:solidFill>
                  <a:srgbClr val="1822CD"/>
                </a:solidFill>
                <a:latin typeface="Helvetica" charset="0"/>
                <a:cs typeface="Arial" pitchFamily="34" charset="0"/>
              </a:rPr>
              <a:pPr fontAlgn="base">
                <a:spcBef>
                  <a:spcPct val="0"/>
                </a:spcBef>
                <a:spcAft>
                  <a:spcPct val="0"/>
                </a:spcAft>
              </a:pPr>
              <a:t>‹#›</a:t>
            </a:fld>
            <a:endParaRPr lang="en-US" sz="1200" b="1" i="1" smtClean="0">
              <a:solidFill>
                <a:srgbClr val="1822CD"/>
              </a:solidFill>
              <a:latin typeface="Helvetica" charset="0"/>
              <a:cs typeface="Arial" pitchFamily="34" charset="0"/>
            </a:endParaRPr>
          </a:p>
        </p:txBody>
      </p:sp>
    </p:spTree>
    <p:extLst>
      <p:ext uri="{BB962C8B-B14F-4D97-AF65-F5344CB8AC3E}">
        <p14:creationId xmlns:p14="http://schemas.microsoft.com/office/powerpoint/2010/main" val="2655437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26670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author list</a:t>
            </a:r>
            <a:endParaRPr lang="en-US" dirty="0"/>
          </a:p>
        </p:txBody>
      </p:sp>
      <p:sp>
        <p:nvSpPr>
          <p:cNvPr id="10" name="Title 9"/>
          <p:cNvSpPr>
            <a:spLocks noGrp="1"/>
          </p:cNvSpPr>
          <p:nvPr>
            <p:ph type="title" hasCustomPrompt="1"/>
          </p:nvPr>
        </p:nvSpPr>
        <p:spPr>
          <a:xfrm>
            <a:off x="152400" y="1143000"/>
            <a:ext cx="8839200" cy="1143000"/>
          </a:xfrm>
          <a:prstGeom prst="rect">
            <a:avLst/>
          </a:prstGeom>
        </p:spPr>
        <p:txBody>
          <a:bodyPr lIns="0" rIns="0" anchor="ctr" anchorCtr="1"/>
          <a:lstStyle>
            <a:lvl1pPr>
              <a:defRPr/>
            </a:lvl1pPr>
          </a:lstStyle>
          <a:p>
            <a:r>
              <a:rPr lang="en-US" dirty="0" smtClean="0"/>
              <a:t>Click to edit presentation title</a:t>
            </a:r>
            <a:endParaRPr lang="en-US" dirty="0"/>
          </a:p>
        </p:txBody>
      </p:sp>
      <p:pic>
        <p:nvPicPr>
          <p:cNvPr id="1026" name="Picture 2" descr="C:\Users\jmenard\My Files\PPPL\Projects\NSTX-U\Presentation template\2015 - New template\logo and banner source\Gray_banner_red_line_with_SC_NSTXU_logo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119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hasCustomPrompt="1"/>
          </p:nvPr>
        </p:nvSpPr>
        <p:spPr>
          <a:xfrm>
            <a:off x="914400" y="40386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dirty="0" smtClean="0">
                <a:solidFill>
                  <a:srgbClr val="C00000"/>
                </a:solidFill>
              </a:rPr>
              <a:t>Click to edit meeting name, location, and date</a:t>
            </a:r>
          </a:p>
        </p:txBody>
      </p:sp>
      <p:sp>
        <p:nvSpPr>
          <p:cNvPr id="11" name="Text Placeholder 20"/>
          <p:cNvSpPr>
            <a:spLocks noGrp="1"/>
          </p:cNvSpPr>
          <p:nvPr>
            <p:ph type="body" sz="quarter" idx="12" hasCustomPrompt="1"/>
          </p:nvPr>
        </p:nvSpPr>
        <p:spPr>
          <a:xfrm>
            <a:off x="76200" y="5562600"/>
            <a:ext cx="2080200" cy="609600"/>
          </a:xfrm>
        </p:spPr>
        <p:txBody>
          <a:bodyPr>
            <a:noAutofit/>
          </a:bodyPr>
          <a:lstStyle>
            <a:lvl1pPr marL="0" indent="0" algn="ctr">
              <a:buNone/>
              <a:defRPr sz="1400"/>
            </a:lvl1pPr>
          </a:lstStyle>
          <a:p>
            <a:pPr lvl="0"/>
            <a:r>
              <a:rPr lang="en-US" dirty="0" smtClean="0"/>
              <a:t>Place your institutional logo(s) here:</a:t>
            </a:r>
            <a:endParaRPr lang="en-US" dirty="0"/>
          </a:p>
        </p:txBody>
      </p:sp>
    </p:spTree>
    <p:extLst>
      <p:ext uri="{BB962C8B-B14F-4D97-AF65-F5344CB8AC3E}">
        <p14:creationId xmlns:p14="http://schemas.microsoft.com/office/powerpoint/2010/main" val="41699949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76200" y="1066800"/>
            <a:ext cx="8991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46713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hasCustomPrompt="1"/>
          </p:nvPr>
        </p:nvSpPr>
        <p:spPr>
          <a:xfrm>
            <a:off x="76200" y="1066800"/>
            <a:ext cx="4419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idx="10" hasCustomPrompt="1"/>
          </p:nvPr>
        </p:nvSpPr>
        <p:spPr>
          <a:xfrm>
            <a:off x="4648200" y="1066800"/>
            <a:ext cx="4419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09272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61591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76200" y="1066800"/>
            <a:ext cx="8991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54096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73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92" indent="0" algn="ctr">
              <a:buNone/>
              <a:defRPr/>
            </a:lvl2pPr>
            <a:lvl3pPr marL="914186" indent="0" algn="ctr">
              <a:buNone/>
              <a:defRPr/>
            </a:lvl3pPr>
            <a:lvl4pPr marL="1371279" indent="0" algn="ctr">
              <a:buNone/>
              <a:defRPr/>
            </a:lvl4pPr>
            <a:lvl5pPr marL="1828373" indent="0" algn="ctr">
              <a:buNone/>
              <a:defRPr/>
            </a:lvl5pPr>
            <a:lvl6pPr marL="2285466" indent="0" algn="ctr">
              <a:buNone/>
              <a:defRPr/>
            </a:lvl6pPr>
            <a:lvl7pPr marL="2742558" indent="0" algn="ctr">
              <a:buNone/>
              <a:defRPr/>
            </a:lvl7pPr>
            <a:lvl8pPr marL="3199652" indent="0" algn="ctr">
              <a:buNone/>
              <a:defRPr/>
            </a:lvl8pPr>
            <a:lvl9pPr marL="365674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84269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21678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8.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7.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066800"/>
            <a:ext cx="8991600" cy="5410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descr="C:\Users\jmenard\My Files\PPPL\Projects\NSTX-U\Presentation template\2015 - New template\logo and banner source\Gray_banner_red_lin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0"/>
            <a:ext cx="9144000" cy="99797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Placeholder 1"/>
          <p:cNvSpPr>
            <a:spLocks noGrp="1"/>
          </p:cNvSpPr>
          <p:nvPr>
            <p:ph type="title"/>
          </p:nvPr>
        </p:nvSpPr>
        <p:spPr>
          <a:xfrm>
            <a:off x="0" y="0"/>
            <a:ext cx="9144000" cy="960120"/>
          </a:xfrm>
          <a:prstGeom prst="rect">
            <a:avLst/>
          </a:prstGeom>
        </p:spPr>
        <p:txBody>
          <a:bodyPr vert="horz" lIns="45720" tIns="45720" rIns="45720" bIns="45720" rtlCol="0" anchor="ctr" anchorCtr="1">
            <a:normAutofit/>
          </a:bodyPr>
          <a:lstStyle/>
          <a:p>
            <a:r>
              <a:rPr lang="en-US" dirty="0" smtClean="0"/>
              <a:t>Click to edit Master title style</a:t>
            </a:r>
            <a:endParaRPr lang="en-US" dirty="0"/>
          </a:p>
        </p:txBody>
      </p:sp>
      <p:pic>
        <p:nvPicPr>
          <p:cNvPr id="2052" name="Picture 4" descr="C:\Users\jmenard\My Files\PPPL\Projects\NSTX-U\Presentation template\2015 - New template\logo and banner source\Gray_banner_red_line_bottom_NSTXU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6555100"/>
            <a:ext cx="9144000" cy="3029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58224" y="6583450"/>
            <a:ext cx="609576" cy="246221"/>
          </a:xfrm>
          <a:prstGeom prst="rect">
            <a:avLst/>
          </a:prstGeom>
          <a:noFill/>
        </p:spPr>
        <p:txBody>
          <a:bodyPr wrap="square" lIns="0" tIns="45720" rIns="0" bIns="45720" rtlCol="0">
            <a:spAutoFit/>
          </a:bodyPr>
          <a:lstStyle/>
          <a:p>
            <a:pPr algn="r"/>
            <a:fld id="{F117DE82-C9A9-43C8-BFFE-CF607F10B2C3}" type="slidenum">
              <a:rPr lang="en-US" sz="1000" b="1" smtClean="0">
                <a:solidFill>
                  <a:srgbClr val="336699"/>
                </a:solidFill>
                <a:latin typeface="Arial" panose="020B0604020202020204" pitchFamily="34" charset="0"/>
                <a:cs typeface="Arial" panose="020B0604020202020204" pitchFamily="34" charset="0"/>
              </a:rPr>
              <a:pPr algn="r"/>
              <a:t>‹#›</a:t>
            </a:fld>
            <a:endParaRPr lang="en-US" sz="1000" b="1" dirty="0">
              <a:solidFill>
                <a:srgbClr val="336699"/>
              </a:solidFill>
              <a:latin typeface="Arial" panose="020B0604020202020204" pitchFamily="34" charset="0"/>
              <a:cs typeface="Arial" panose="020B0604020202020204" pitchFamily="34" charset="0"/>
            </a:endParaRPr>
          </a:p>
        </p:txBody>
      </p:sp>
      <p:sp>
        <p:nvSpPr>
          <p:cNvPr id="10" name="TextBox 9"/>
          <p:cNvSpPr txBox="1"/>
          <p:nvPr/>
        </p:nvSpPr>
        <p:spPr>
          <a:xfrm>
            <a:off x="1828800" y="6576307"/>
            <a:ext cx="5486400" cy="246221"/>
          </a:xfrm>
          <a:prstGeom prst="rect">
            <a:avLst/>
          </a:prstGeom>
          <a:noFill/>
        </p:spPr>
        <p:txBody>
          <a:bodyPr wrap="square" lIns="0" tIns="45720" rIns="0" bIns="4572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336699"/>
                </a:solidFill>
                <a:latin typeface="Arial" panose="020B0604020202020204" pitchFamily="34" charset="0"/>
                <a:cs typeface="Arial" panose="020B0604020202020204" pitchFamily="34" charset="0"/>
              </a:rPr>
              <a:t>APS 2017 </a:t>
            </a:r>
            <a:r>
              <a:rPr lang="en-US" sz="1000" b="1" baseline="0" dirty="0" smtClean="0">
                <a:solidFill>
                  <a:srgbClr val="336699"/>
                </a:solidFill>
                <a:latin typeface="Arial" panose="020B0604020202020204" pitchFamily="34" charset="0"/>
                <a:cs typeface="Arial" panose="020B0604020202020204" pitchFamily="34" charset="0"/>
              </a:rPr>
              <a:t>– Disruption Event </a:t>
            </a:r>
            <a:r>
              <a:rPr lang="en-US" sz="1000" b="1" dirty="0" smtClean="0">
                <a:solidFill>
                  <a:srgbClr val="336699"/>
                </a:solidFill>
                <a:latin typeface="Arial" panose="020B0604020202020204" pitchFamily="34" charset="0"/>
                <a:cs typeface="Arial" panose="020B0604020202020204" pitchFamily="34" charset="0"/>
              </a:rPr>
              <a:t>Characterization and Forecasting in Tokamaks – J</a:t>
            </a:r>
            <a:r>
              <a:rPr lang="en-US" sz="1000" b="1" baseline="0" dirty="0" smtClean="0">
                <a:solidFill>
                  <a:srgbClr val="336699"/>
                </a:solidFill>
                <a:latin typeface="Arial" panose="020B0604020202020204" pitchFamily="34" charset="0"/>
                <a:cs typeface="Arial" panose="020B0604020202020204" pitchFamily="34" charset="0"/>
              </a:rPr>
              <a:t>.W. </a:t>
            </a:r>
            <a:r>
              <a:rPr lang="en-US" sz="1000" b="1" baseline="0" dirty="0" err="1" smtClean="0">
                <a:solidFill>
                  <a:srgbClr val="336699"/>
                </a:solidFill>
                <a:latin typeface="Arial" panose="020B0604020202020204" pitchFamily="34" charset="0"/>
                <a:cs typeface="Arial" panose="020B0604020202020204" pitchFamily="34" charset="0"/>
              </a:rPr>
              <a:t>Berkery</a:t>
            </a:r>
            <a:r>
              <a:rPr lang="en-US" sz="1000" b="1" baseline="0" dirty="0" smtClean="0">
                <a:solidFill>
                  <a:srgbClr val="336699"/>
                </a:solidFill>
                <a:latin typeface="Arial" panose="020B0604020202020204" pitchFamily="34" charset="0"/>
                <a:cs typeface="Arial" panose="020B0604020202020204" pitchFamily="34" charset="0"/>
              </a:rPr>
              <a:t>                                                  </a:t>
            </a:r>
            <a:endParaRPr lang="en-US" sz="1000" b="1" dirty="0" smtClean="0">
              <a:solidFill>
                <a:srgbClr val="336699"/>
              </a:solidFill>
              <a:latin typeface="Arial" panose="020B0604020202020204" pitchFamily="34" charset="0"/>
              <a:cs typeface="Arial" panose="020B0604020202020204" pitchFamily="34" charset="0"/>
            </a:endParaRPr>
          </a:p>
        </p:txBody>
      </p:sp>
      <p:sp>
        <p:nvSpPr>
          <p:cNvPr id="9" name="TextBox 8"/>
          <p:cNvSpPr txBox="1"/>
          <p:nvPr/>
        </p:nvSpPr>
        <p:spPr>
          <a:xfrm>
            <a:off x="7010400" y="6576307"/>
            <a:ext cx="1600200" cy="246221"/>
          </a:xfrm>
          <a:prstGeom prst="rect">
            <a:avLst/>
          </a:prstGeom>
          <a:noFill/>
        </p:spPr>
        <p:txBody>
          <a:bodyPr wrap="square" lIns="0" tIns="45720" rIns="0" bIns="45720"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b="1" baseline="0" dirty="0" smtClean="0">
                <a:solidFill>
                  <a:srgbClr val="336699"/>
                </a:solidFill>
                <a:latin typeface="Arial" panose="020B0604020202020204" pitchFamily="34" charset="0"/>
                <a:cs typeface="Arial" panose="020B0604020202020204" pitchFamily="34" charset="0"/>
              </a:rPr>
              <a:t>October 23-27, 2017 </a:t>
            </a:r>
            <a:endParaRPr lang="en-US" sz="1000" b="1" dirty="0" smtClean="0">
              <a:solidFill>
                <a:srgbClr val="3366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205605"/>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64" r:id="rId4"/>
    <p:sldLayoutId id="2147483665" r:id="rId5"/>
    <p:sldLayoutId id="2147483666" r:id="rId6"/>
    <p:sldLayoutId id="2147483682" r:id="rId7"/>
  </p:sldLayoutIdLst>
  <p:timing>
    <p:tnLst>
      <p:par>
        <p:cTn id="1" dur="indefinite" restart="never" nodeType="tmRoot"/>
      </p:par>
    </p:tnLst>
  </p:timing>
  <p:hf hdr="0" dt="0"/>
  <p:txStyles>
    <p:titleStyle>
      <a:lvl1pPr algn="ctr" defTabSz="914400" rtl="0" eaLnBrk="1" latinLnBrk="0" hangingPunct="1">
        <a:lnSpc>
          <a:spcPct val="85000"/>
        </a:lnSpc>
        <a:spcBef>
          <a:spcPct val="0"/>
        </a:spcBef>
        <a:buNone/>
        <a:defRPr sz="4000" kern="1200">
          <a:solidFill>
            <a:srgbClr val="33669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2192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7" name="Picture 1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1028" name="Rectangle 137"/>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p>
            <a:pPr lvl="0"/>
            <a:r>
              <a:rPr lang="en-US" smtClean="0"/>
              <a:t>Click to edit Master title style</a:t>
            </a:r>
          </a:p>
        </p:txBody>
      </p:sp>
      <p:pic>
        <p:nvPicPr>
          <p:cNvPr id="1029" name="Picture 19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578601"/>
            <a:ext cx="9144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pic>
      <p:sp>
        <p:nvSpPr>
          <p:cNvPr id="905422" name="Rectangle 206"/>
          <p:cNvSpPr>
            <a:spLocks noChangeArrowheads="1"/>
          </p:cNvSpPr>
          <p:nvPr/>
        </p:nvSpPr>
        <p:spPr bwMode="auto">
          <a:xfrm>
            <a:off x="812805" y="6580191"/>
            <a:ext cx="7726289" cy="277812"/>
          </a:xfrm>
          <a:prstGeom prst="rect">
            <a:avLst/>
          </a:prstGeom>
          <a:noFill/>
          <a:ln w="9525">
            <a:noFill/>
            <a:miter lim="800000"/>
            <a:headEnd/>
            <a:tailEnd/>
          </a:ln>
          <a:effectLst/>
        </p:spPr>
        <p:txBody>
          <a:bodyPr lIns="0" tIns="0" rIns="0" bIns="0" anchor="ctr"/>
          <a:lstStyle/>
          <a:p>
            <a:pPr algn="ctr" fontAlgn="base">
              <a:spcBef>
                <a:spcPct val="0"/>
              </a:spcBef>
              <a:spcAft>
                <a:spcPct val="0"/>
              </a:spcAft>
              <a:defRPr/>
            </a:pPr>
            <a:r>
              <a:rPr lang="en-US" sz="1100" b="1" dirty="0" smtClean="0">
                <a:solidFill>
                  <a:srgbClr val="3333CC"/>
                </a:solidFill>
                <a:latin typeface="Calibri" pitchFamily="34" charset="0"/>
                <a:cs typeface="Calibri" pitchFamily="34" charset="0"/>
              </a:rPr>
              <a:t>55</a:t>
            </a:r>
            <a:r>
              <a:rPr lang="en-US" sz="1100" b="1" baseline="30000" dirty="0" smtClean="0">
                <a:solidFill>
                  <a:srgbClr val="3333CC"/>
                </a:solidFill>
                <a:latin typeface="Calibri" pitchFamily="34" charset="0"/>
                <a:cs typeface="Calibri" pitchFamily="34" charset="0"/>
              </a:rPr>
              <a:t>th</a:t>
            </a:r>
            <a:r>
              <a:rPr lang="en-US" sz="1100" b="1" dirty="0" smtClean="0">
                <a:solidFill>
                  <a:srgbClr val="3333CC"/>
                </a:solidFill>
                <a:latin typeface="Calibri" pitchFamily="34" charset="0"/>
                <a:cs typeface="Calibri" pitchFamily="34" charset="0"/>
              </a:rPr>
              <a:t> APS DPP Meeting TI2.02: </a:t>
            </a:r>
            <a:r>
              <a:rPr lang="en-US" sz="1100" b="1" dirty="0" smtClean="0">
                <a:solidFill>
                  <a:srgbClr val="1822CD"/>
                </a:solidFill>
                <a:latin typeface="Calibri" panose="020F0502020204030204" pitchFamily="34" charset="0"/>
                <a:cs typeface="Arial" pitchFamily="34" charset="0"/>
              </a:rPr>
              <a:t>Measured Improvement of Global MHD Mode Stability in ST Plasmas </a:t>
            </a:r>
            <a:r>
              <a:rPr lang="en-US" sz="1100" b="1" dirty="0" smtClean="0">
                <a:solidFill>
                  <a:srgbClr val="3333CC"/>
                </a:solidFill>
                <a:latin typeface="Calibri" pitchFamily="34" charset="0"/>
                <a:cs typeface="Calibri" pitchFamily="34" charset="0"/>
              </a:rPr>
              <a:t>(J.W. Berkery)</a:t>
            </a:r>
            <a:endParaRPr lang="en-US" sz="1100" b="1" dirty="0">
              <a:solidFill>
                <a:srgbClr val="3333CC"/>
              </a:solidFill>
              <a:latin typeface="Calibri" pitchFamily="34" charset="0"/>
              <a:cs typeface="Calibri" pitchFamily="34" charset="0"/>
            </a:endParaRPr>
          </a:p>
        </p:txBody>
      </p:sp>
      <p:sp>
        <p:nvSpPr>
          <p:cNvPr id="10" name="Text Box 199"/>
          <p:cNvSpPr txBox="1">
            <a:spLocks noChangeArrowheads="1"/>
          </p:cNvSpPr>
          <p:nvPr/>
        </p:nvSpPr>
        <p:spPr bwMode="auto">
          <a:xfrm>
            <a:off x="273050" y="6635752"/>
            <a:ext cx="539750" cy="184666"/>
          </a:xfrm>
          <a:prstGeom prst="rect">
            <a:avLst/>
          </a:prstGeom>
          <a:noFill/>
          <a:ln w="15875" algn="ctr">
            <a:noFill/>
            <a:miter lim="800000"/>
            <a:headEnd/>
            <a:tailEnd/>
          </a:ln>
          <a:effectLst/>
        </p:spPr>
        <p:txBody>
          <a:bodyPr lIns="0" tIns="0" rIns="0" bIns="0">
            <a:spAutoFit/>
          </a:bodyPr>
          <a:lstStyle/>
          <a:p>
            <a:pPr fontAlgn="base">
              <a:spcBef>
                <a:spcPct val="20000"/>
              </a:spcBef>
              <a:spcAft>
                <a:spcPct val="0"/>
              </a:spcAft>
              <a:defRPr/>
            </a:pPr>
            <a:r>
              <a:rPr lang="en-US" sz="1200" i="1" dirty="0">
                <a:solidFill>
                  <a:srgbClr val="171FC7"/>
                </a:solidFill>
                <a:effectLst>
                  <a:outerShdw blurRad="38100" dist="38100" dir="2700000" algn="tl">
                    <a:srgbClr val="C0C0C0"/>
                  </a:outerShdw>
                </a:effectLst>
                <a:latin typeface="Helvetica" pitchFamily="34" charset="0"/>
                <a:cs typeface="Arial" pitchFamily="34" charset="0"/>
              </a:rPr>
              <a:t>NSTX</a:t>
            </a:r>
          </a:p>
        </p:txBody>
      </p:sp>
      <p:sp>
        <p:nvSpPr>
          <p:cNvPr id="2" name="TextBox 1"/>
          <p:cNvSpPr txBox="1"/>
          <p:nvPr/>
        </p:nvSpPr>
        <p:spPr>
          <a:xfrm>
            <a:off x="8194445" y="6588531"/>
            <a:ext cx="949569" cy="261588"/>
          </a:xfrm>
          <a:prstGeom prst="rect">
            <a:avLst/>
          </a:prstGeom>
          <a:noFill/>
        </p:spPr>
        <p:txBody>
          <a:bodyPr wrap="square" lIns="91418" tIns="45709" rIns="91418" bIns="45709" rtlCol="0">
            <a:spAutoFit/>
          </a:bodyPr>
          <a:lstStyle/>
          <a:p>
            <a:pPr algn="r" fontAlgn="base">
              <a:spcBef>
                <a:spcPct val="0"/>
              </a:spcBef>
              <a:spcAft>
                <a:spcPct val="0"/>
              </a:spcAft>
            </a:pPr>
            <a:fld id="{244AB052-E20D-46FE-A583-9F6DD0086CCC}" type="slidenum">
              <a:rPr lang="en-US" sz="1100" b="1" smtClean="0">
                <a:solidFill>
                  <a:srgbClr val="1822CD"/>
                </a:solidFill>
                <a:latin typeface="Calibri" pitchFamily="34" charset="0"/>
                <a:cs typeface="Calibri" pitchFamily="34" charset="0"/>
              </a:rPr>
              <a:pPr algn="r" fontAlgn="base">
                <a:spcBef>
                  <a:spcPct val="0"/>
                </a:spcBef>
                <a:spcAft>
                  <a:spcPct val="0"/>
                </a:spcAft>
              </a:pPr>
              <a:t>‹#›</a:t>
            </a:fld>
            <a:endParaRPr lang="en-US" sz="1100" b="1" dirty="0">
              <a:solidFill>
                <a:srgbClr val="1822CD"/>
              </a:solidFill>
              <a:latin typeface="Calibri" pitchFamily="34" charset="0"/>
              <a:cs typeface="Calibri" pitchFamily="34" charset="0"/>
            </a:endParaRPr>
          </a:p>
        </p:txBody>
      </p:sp>
    </p:spTree>
    <p:extLst>
      <p:ext uri="{BB962C8B-B14F-4D97-AF65-F5344CB8AC3E}">
        <p14:creationId xmlns:p14="http://schemas.microsoft.com/office/powerpoint/2010/main" val="17531080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pitchFamily="34" charset="0"/>
        </a:defRPr>
      </a:lvl2pPr>
      <a:lvl3pPr algn="ctr" rtl="0" eaLnBrk="0" fontAlgn="base" hangingPunct="0">
        <a:spcBef>
          <a:spcPct val="0"/>
        </a:spcBef>
        <a:spcAft>
          <a:spcPct val="0"/>
        </a:spcAft>
        <a:defRPr sz="2400" b="1">
          <a:solidFill>
            <a:schemeClr val="accent2"/>
          </a:solidFill>
          <a:latin typeface="Arial" pitchFamily="34" charset="0"/>
        </a:defRPr>
      </a:lvl3pPr>
      <a:lvl4pPr algn="ctr" rtl="0" eaLnBrk="0" fontAlgn="base" hangingPunct="0">
        <a:spcBef>
          <a:spcPct val="0"/>
        </a:spcBef>
        <a:spcAft>
          <a:spcPct val="0"/>
        </a:spcAft>
        <a:defRPr sz="2400" b="1">
          <a:solidFill>
            <a:schemeClr val="accent2"/>
          </a:solidFill>
          <a:latin typeface="Arial" pitchFamily="34" charset="0"/>
        </a:defRPr>
      </a:lvl4pPr>
      <a:lvl5pPr algn="ctr" rtl="0" eaLnBrk="0" fontAlgn="base" hangingPunct="0">
        <a:spcBef>
          <a:spcPct val="0"/>
        </a:spcBef>
        <a:spcAft>
          <a:spcPct val="0"/>
        </a:spcAft>
        <a:defRPr sz="2400" b="1">
          <a:solidFill>
            <a:schemeClr val="accent2"/>
          </a:solidFill>
          <a:latin typeface="Arial" pitchFamily="34" charset="0"/>
        </a:defRPr>
      </a:lvl5pPr>
      <a:lvl6pPr marL="457092" algn="ctr" rtl="0" eaLnBrk="0" fontAlgn="base" hangingPunct="0">
        <a:spcBef>
          <a:spcPct val="0"/>
        </a:spcBef>
        <a:spcAft>
          <a:spcPct val="0"/>
        </a:spcAft>
        <a:defRPr sz="2400" b="1">
          <a:solidFill>
            <a:schemeClr val="accent2"/>
          </a:solidFill>
          <a:latin typeface="Arial" pitchFamily="34" charset="0"/>
        </a:defRPr>
      </a:lvl6pPr>
      <a:lvl7pPr marL="914186" algn="ctr" rtl="0" eaLnBrk="0" fontAlgn="base" hangingPunct="0">
        <a:spcBef>
          <a:spcPct val="0"/>
        </a:spcBef>
        <a:spcAft>
          <a:spcPct val="0"/>
        </a:spcAft>
        <a:defRPr sz="2400" b="1">
          <a:solidFill>
            <a:schemeClr val="accent2"/>
          </a:solidFill>
          <a:latin typeface="Arial" pitchFamily="34" charset="0"/>
        </a:defRPr>
      </a:lvl7pPr>
      <a:lvl8pPr marL="1371279" algn="ctr" rtl="0" eaLnBrk="0" fontAlgn="base" hangingPunct="0">
        <a:spcBef>
          <a:spcPct val="0"/>
        </a:spcBef>
        <a:spcAft>
          <a:spcPct val="0"/>
        </a:spcAft>
        <a:defRPr sz="2400" b="1">
          <a:solidFill>
            <a:schemeClr val="accent2"/>
          </a:solidFill>
          <a:latin typeface="Arial" pitchFamily="34" charset="0"/>
        </a:defRPr>
      </a:lvl8pPr>
      <a:lvl9pPr marL="1828373" algn="ctr" rtl="0" eaLnBrk="0" fontAlgn="base" hangingPunct="0">
        <a:spcBef>
          <a:spcPct val="0"/>
        </a:spcBef>
        <a:spcAft>
          <a:spcPct val="0"/>
        </a:spcAft>
        <a:defRPr sz="2400" b="1">
          <a:solidFill>
            <a:schemeClr val="accent2"/>
          </a:solidFill>
          <a:latin typeface="Arial" pitchFamily="34" charset="0"/>
        </a:defRPr>
      </a:lvl9pPr>
    </p:titleStyle>
    <p:bodyStyle>
      <a:lvl1pPr marL="342820" indent="-342820" algn="l" rtl="0" eaLnBrk="0" fontAlgn="base" hangingPunct="0">
        <a:spcBef>
          <a:spcPct val="20000"/>
        </a:spcBef>
        <a:spcAft>
          <a:spcPct val="0"/>
        </a:spcAft>
        <a:buChar char="•"/>
        <a:defRPr sz="2400">
          <a:solidFill>
            <a:schemeClr val="tx1"/>
          </a:solidFill>
          <a:latin typeface="+mn-lt"/>
          <a:ea typeface="+mn-ea"/>
          <a:cs typeface="+mn-cs"/>
        </a:defRPr>
      </a:lvl1pPr>
      <a:lvl2pPr marL="742776" indent="-285684" algn="l" rtl="0" eaLnBrk="0" fontAlgn="base" hangingPunct="0">
        <a:spcBef>
          <a:spcPct val="20000"/>
        </a:spcBef>
        <a:spcAft>
          <a:spcPct val="0"/>
        </a:spcAft>
        <a:buChar char="–"/>
        <a:defRPr sz="2000">
          <a:solidFill>
            <a:schemeClr val="accent2"/>
          </a:solidFill>
          <a:latin typeface="+mn-lt"/>
        </a:defRPr>
      </a:lvl2pPr>
      <a:lvl3pPr marL="1142733" indent="-228546" algn="l" rtl="0" eaLnBrk="0" fontAlgn="base" hangingPunct="0">
        <a:spcBef>
          <a:spcPct val="20000"/>
        </a:spcBef>
        <a:spcAft>
          <a:spcPct val="0"/>
        </a:spcAft>
        <a:buChar char="•"/>
        <a:defRPr>
          <a:solidFill>
            <a:srgbClr val="FF0000"/>
          </a:solidFill>
          <a:latin typeface="+mn-lt"/>
        </a:defRPr>
      </a:lvl3pPr>
      <a:lvl4pPr marL="1599825" indent="-228546" algn="l" rtl="0" eaLnBrk="0" fontAlgn="base" hangingPunct="0">
        <a:spcBef>
          <a:spcPct val="20000"/>
        </a:spcBef>
        <a:spcAft>
          <a:spcPct val="0"/>
        </a:spcAft>
        <a:buChar char="–"/>
        <a:defRPr sz="1600">
          <a:solidFill>
            <a:srgbClr val="009999"/>
          </a:solidFill>
          <a:latin typeface="+mn-lt"/>
        </a:defRPr>
      </a:lvl4pPr>
      <a:lvl5pPr marL="2056919" indent="-228546" algn="l" rtl="0" eaLnBrk="0" fontAlgn="base" hangingPunct="0">
        <a:spcBef>
          <a:spcPct val="20000"/>
        </a:spcBef>
        <a:spcAft>
          <a:spcPct val="0"/>
        </a:spcAft>
        <a:buChar char="»"/>
        <a:defRPr sz="1600">
          <a:solidFill>
            <a:schemeClr val="tx1"/>
          </a:solidFill>
          <a:latin typeface="+mn-lt"/>
        </a:defRPr>
      </a:lvl5pPr>
      <a:lvl6pPr marL="2514012" indent="-228546" algn="l" rtl="0" eaLnBrk="0" fontAlgn="base" hangingPunct="0">
        <a:spcBef>
          <a:spcPct val="20000"/>
        </a:spcBef>
        <a:spcAft>
          <a:spcPct val="0"/>
        </a:spcAft>
        <a:buChar char="»"/>
        <a:defRPr sz="1600">
          <a:solidFill>
            <a:schemeClr val="tx1"/>
          </a:solidFill>
          <a:latin typeface="+mn-lt"/>
        </a:defRPr>
      </a:lvl6pPr>
      <a:lvl7pPr marL="2971106" indent="-228546" algn="l" rtl="0" eaLnBrk="0" fontAlgn="base" hangingPunct="0">
        <a:spcBef>
          <a:spcPct val="20000"/>
        </a:spcBef>
        <a:spcAft>
          <a:spcPct val="0"/>
        </a:spcAft>
        <a:buChar char="»"/>
        <a:defRPr sz="1600">
          <a:solidFill>
            <a:schemeClr val="tx1"/>
          </a:solidFill>
          <a:latin typeface="+mn-lt"/>
        </a:defRPr>
      </a:lvl7pPr>
      <a:lvl8pPr marL="3428198" indent="-228546" algn="l" rtl="0" eaLnBrk="0" fontAlgn="base" hangingPunct="0">
        <a:spcBef>
          <a:spcPct val="20000"/>
        </a:spcBef>
        <a:spcAft>
          <a:spcPct val="0"/>
        </a:spcAft>
        <a:buChar char="»"/>
        <a:defRPr sz="1600">
          <a:solidFill>
            <a:schemeClr val="tx1"/>
          </a:solidFill>
          <a:latin typeface="+mn-lt"/>
        </a:defRPr>
      </a:lvl8pPr>
      <a:lvl9pPr marL="3885292" indent="-228546"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3.xml"/><Relationship Id="rId7" Type="http://schemas.openxmlformats.org/officeDocument/2006/relationships/image" Target="../media/image2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title"/>
          </p:nvPr>
        </p:nvSpPr>
        <p:spPr>
          <a:xfrm>
            <a:off x="0" y="15876"/>
            <a:ext cx="9144000" cy="974725"/>
          </a:xfrm>
        </p:spPr>
        <p:txBody>
          <a:bodyPr>
            <a:normAutofit/>
          </a:bodyPr>
          <a:lstStyle/>
          <a:p>
            <a:r>
              <a:rPr lang="en-US" sz="2800" dirty="0" smtClean="0">
                <a:latin typeface="Calibri" pitchFamily="34" charset="0"/>
                <a:cs typeface="Calibri" pitchFamily="34" charset="0"/>
              </a:rPr>
              <a:t>Abstract</a:t>
            </a:r>
            <a:endParaRPr lang="en-US" sz="2800" dirty="0">
              <a:latin typeface="Calibri" pitchFamily="34" charset="0"/>
              <a:cs typeface="Calibri" pitchFamily="34" charset="0"/>
            </a:endParaRPr>
          </a:p>
        </p:txBody>
      </p:sp>
      <p:sp>
        <p:nvSpPr>
          <p:cNvPr id="3" name="Content Placeholder 2"/>
          <p:cNvSpPr>
            <a:spLocks noGrp="1"/>
          </p:cNvSpPr>
          <p:nvPr>
            <p:ph idx="1"/>
          </p:nvPr>
        </p:nvSpPr>
        <p:spPr>
          <a:xfrm>
            <a:off x="0" y="990600"/>
            <a:ext cx="9144000" cy="5410200"/>
          </a:xfrm>
        </p:spPr>
        <p:txBody>
          <a:bodyPr>
            <a:noAutofit/>
          </a:bodyPr>
          <a:lstStyle/>
          <a:p>
            <a:pPr marL="0" indent="0" algn="just">
              <a:lnSpc>
                <a:spcPct val="114000"/>
              </a:lnSpc>
              <a:buNone/>
            </a:pPr>
            <a:r>
              <a:rPr lang="en-US" sz="1900" dirty="0" smtClean="0">
                <a:latin typeface="Calibri" panose="020F0502020204030204" pitchFamily="34" charset="0"/>
              </a:rPr>
              <a:t>The </a:t>
            </a:r>
            <a:r>
              <a:rPr lang="en-US" sz="1900" dirty="0">
                <a:latin typeface="Calibri" panose="020F0502020204030204" pitchFamily="34" charset="0"/>
              </a:rPr>
              <a:t>Disruption Event Characterization and Forecasting (DECAF) code, being developed to meet the challenging goal of high reliability disruption prediction in tokamaks, automates data analysis to determine chains of events that lead to disruptions and to forecast their evolution. The relative timing of </a:t>
            </a:r>
            <a:r>
              <a:rPr lang="en-US" sz="1900" dirty="0" err="1">
                <a:latin typeface="Calibri" panose="020F0502020204030204" pitchFamily="34" charset="0"/>
              </a:rPr>
              <a:t>magnetohydrodynamic</a:t>
            </a:r>
            <a:r>
              <a:rPr lang="en-US" sz="1900" dirty="0">
                <a:latin typeface="Calibri" panose="020F0502020204030204" pitchFamily="34" charset="0"/>
              </a:rPr>
              <a:t> modes and other events including plasma vertical displacement, loss of boundary control, proximity to density limits, reduction of safety factor, and mismatch of the measured and desired plasma current are considered. NSTX/-U databases are examined with analysis expanding to DIII-D, KSTAR, and TCV. Characterization of tearing modes has determined mode bifurcation frequency and locking points. In an NSTX database exhibiting unstable resistive wall modes (RWM), the RWM event and loss of boundary control event were found in 100%, and the vertical displacement event in over 90% of cases. A reduced kinetic RWM stability physics model [1] is evaluated to determine the proximity of discharges to marginal stability. The model shows high success as a disruption predictor (greater than 85%) with relatively low false positive rate. </a:t>
            </a:r>
            <a:endParaRPr lang="en-US" sz="1900" dirty="0" smtClean="0">
              <a:latin typeface="Calibri" panose="020F0502020204030204" pitchFamily="34" charset="0"/>
            </a:endParaRPr>
          </a:p>
          <a:p>
            <a:pPr marL="0" indent="0" algn="just">
              <a:lnSpc>
                <a:spcPct val="114000"/>
              </a:lnSpc>
              <a:buNone/>
            </a:pPr>
            <a:r>
              <a:rPr lang="en-US" sz="1900" dirty="0" smtClean="0">
                <a:latin typeface="Calibri" panose="020F0502020204030204" pitchFamily="34" charset="0"/>
              </a:rPr>
              <a:t>[1</a:t>
            </a:r>
            <a:r>
              <a:rPr lang="en-US" sz="1900" dirty="0">
                <a:latin typeface="Calibri" panose="020F0502020204030204" pitchFamily="34" charset="0"/>
              </a:rPr>
              <a:t>] J.W. Berkery, et al., Phys. Plasmas 24 (2017) </a:t>
            </a:r>
            <a:r>
              <a:rPr lang="en-US" sz="1900" dirty="0" smtClean="0">
                <a:latin typeface="Calibri" panose="020F0502020204030204" pitchFamily="34" charset="0"/>
              </a:rPr>
              <a:t>506103</a:t>
            </a:r>
          </a:p>
          <a:p>
            <a:pPr marL="0" indent="0" algn="just">
              <a:lnSpc>
                <a:spcPct val="114000"/>
              </a:lnSpc>
              <a:buNone/>
            </a:pPr>
            <a:r>
              <a:rPr lang="en-US" sz="1700" dirty="0" smtClean="0">
                <a:latin typeface="Calibri" panose="020F0502020204030204" pitchFamily="34" charset="0"/>
              </a:rPr>
              <a:t>*</a:t>
            </a:r>
            <a:r>
              <a:rPr lang="en-US" sz="1700" dirty="0">
                <a:latin typeface="Calibri" panose="020F0502020204030204" pitchFamily="34" charset="0"/>
              </a:rPr>
              <a:t>Supported by US DOE Contracts DE-FG02-99ER54524, DE-AC02-09CH11466, and DE-SC0016614.</a:t>
            </a:r>
          </a:p>
        </p:txBody>
      </p:sp>
    </p:spTree>
    <p:extLst>
      <p:ext uri="{BB962C8B-B14F-4D97-AF65-F5344CB8AC3E}">
        <p14:creationId xmlns:p14="http://schemas.microsoft.com/office/powerpoint/2010/main" val="1207987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title"/>
          </p:nvPr>
        </p:nvSpPr>
        <p:spPr>
          <a:xfrm>
            <a:off x="0" y="15876"/>
            <a:ext cx="9144000" cy="974725"/>
          </a:xfrm>
        </p:spPr>
        <p:txBody>
          <a:bodyPr>
            <a:normAutofit/>
          </a:bodyPr>
          <a:lstStyle/>
          <a:p>
            <a:r>
              <a:rPr lang="en-US" sz="2800" dirty="0" smtClean="0">
                <a:latin typeface="Calibri" pitchFamily="34" charset="0"/>
                <a:cs typeface="Calibri" pitchFamily="34" charset="0"/>
              </a:rPr>
              <a:t>MISK calculations validated against unstable experimental </a:t>
            </a:r>
            <a:r>
              <a:rPr lang="en-US" sz="2800" dirty="0">
                <a:latin typeface="Calibri" pitchFamily="34" charset="0"/>
                <a:cs typeface="Calibri" pitchFamily="34" charset="0"/>
              </a:rPr>
              <a:t>plasmas; reproduce </a:t>
            </a:r>
            <a:r>
              <a:rPr lang="en-US" sz="2800" dirty="0" smtClean="0">
                <a:latin typeface="Calibri" pitchFamily="34" charset="0"/>
                <a:cs typeface="Calibri" pitchFamily="34" charset="0"/>
              </a:rPr>
              <a:t>approach </a:t>
            </a:r>
            <a:r>
              <a:rPr lang="en-US" sz="2800" dirty="0">
                <a:latin typeface="Calibri" pitchFamily="34" charset="0"/>
                <a:cs typeface="Calibri" pitchFamily="34" charset="0"/>
              </a:rPr>
              <a:t>towards marginal </a:t>
            </a:r>
            <a:r>
              <a:rPr lang="en-US" sz="2800" dirty="0" smtClean="0">
                <a:latin typeface="Calibri" pitchFamily="34" charset="0"/>
                <a:cs typeface="Calibri" pitchFamily="34" charset="0"/>
              </a:rPr>
              <a:t>stability</a:t>
            </a:r>
            <a:endParaRPr lang="en-US" sz="2800" dirty="0">
              <a:latin typeface="Calibri" pitchFamily="34" charset="0"/>
              <a:cs typeface="Calibri" pitchFamily="34" charset="0"/>
            </a:endParaRPr>
          </a:p>
        </p:txBody>
      </p:sp>
      <p:sp>
        <p:nvSpPr>
          <p:cNvPr id="9" name="Content Placeholder 2"/>
          <p:cNvSpPr txBox="1">
            <a:spLocks/>
          </p:cNvSpPr>
          <p:nvPr/>
        </p:nvSpPr>
        <p:spPr bwMode="auto">
          <a:xfrm>
            <a:off x="0" y="5486400"/>
            <a:ext cx="9144001" cy="70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342820" indent="-342820" algn="l" rtl="0" eaLnBrk="0" fontAlgn="base" hangingPunct="0">
              <a:spcBef>
                <a:spcPct val="20000"/>
              </a:spcBef>
              <a:spcAft>
                <a:spcPct val="0"/>
              </a:spcAft>
              <a:buChar char="•"/>
              <a:defRPr sz="2400">
                <a:solidFill>
                  <a:schemeClr val="tx1"/>
                </a:solidFill>
                <a:latin typeface="+mn-lt"/>
                <a:ea typeface="+mn-ea"/>
                <a:cs typeface="+mn-cs"/>
              </a:defRPr>
            </a:lvl1pPr>
            <a:lvl2pPr marL="742776" indent="-285684" algn="l" rtl="0" eaLnBrk="0" fontAlgn="base" hangingPunct="0">
              <a:spcBef>
                <a:spcPct val="20000"/>
              </a:spcBef>
              <a:spcAft>
                <a:spcPct val="0"/>
              </a:spcAft>
              <a:buChar char="–"/>
              <a:defRPr sz="2000">
                <a:solidFill>
                  <a:schemeClr val="accent2"/>
                </a:solidFill>
                <a:latin typeface="+mn-lt"/>
              </a:defRPr>
            </a:lvl2pPr>
            <a:lvl3pPr marL="1142733" indent="-228546" algn="l" rtl="0" eaLnBrk="0" fontAlgn="base" hangingPunct="0">
              <a:spcBef>
                <a:spcPct val="20000"/>
              </a:spcBef>
              <a:spcAft>
                <a:spcPct val="0"/>
              </a:spcAft>
              <a:buChar char="•"/>
              <a:defRPr>
                <a:solidFill>
                  <a:srgbClr val="FF0000"/>
                </a:solidFill>
                <a:latin typeface="+mn-lt"/>
              </a:defRPr>
            </a:lvl3pPr>
            <a:lvl4pPr marL="1599825" indent="-228546" algn="l" rtl="0" eaLnBrk="0" fontAlgn="base" hangingPunct="0">
              <a:spcBef>
                <a:spcPct val="20000"/>
              </a:spcBef>
              <a:spcAft>
                <a:spcPct val="0"/>
              </a:spcAft>
              <a:buChar char="–"/>
              <a:defRPr sz="1600">
                <a:solidFill>
                  <a:srgbClr val="009999"/>
                </a:solidFill>
                <a:latin typeface="+mn-lt"/>
              </a:defRPr>
            </a:lvl4pPr>
            <a:lvl5pPr marL="2056919" indent="-228546" algn="l" rtl="0" eaLnBrk="0" fontAlgn="base" hangingPunct="0">
              <a:spcBef>
                <a:spcPct val="20000"/>
              </a:spcBef>
              <a:spcAft>
                <a:spcPct val="0"/>
              </a:spcAft>
              <a:buChar char="»"/>
              <a:defRPr sz="1600">
                <a:solidFill>
                  <a:schemeClr val="tx1"/>
                </a:solidFill>
                <a:latin typeface="+mn-lt"/>
              </a:defRPr>
            </a:lvl5pPr>
            <a:lvl6pPr marL="2514012" indent="-228546" algn="l" rtl="0" eaLnBrk="0" fontAlgn="base" hangingPunct="0">
              <a:spcBef>
                <a:spcPct val="20000"/>
              </a:spcBef>
              <a:spcAft>
                <a:spcPct val="0"/>
              </a:spcAft>
              <a:buChar char="»"/>
              <a:defRPr sz="1600">
                <a:solidFill>
                  <a:schemeClr val="tx1"/>
                </a:solidFill>
                <a:latin typeface="+mn-lt"/>
              </a:defRPr>
            </a:lvl6pPr>
            <a:lvl7pPr marL="2971106" indent="-228546" algn="l" rtl="0" eaLnBrk="0" fontAlgn="base" hangingPunct="0">
              <a:spcBef>
                <a:spcPct val="20000"/>
              </a:spcBef>
              <a:spcAft>
                <a:spcPct val="0"/>
              </a:spcAft>
              <a:buChar char="»"/>
              <a:defRPr sz="1600">
                <a:solidFill>
                  <a:schemeClr val="tx1"/>
                </a:solidFill>
                <a:latin typeface="+mn-lt"/>
              </a:defRPr>
            </a:lvl7pPr>
            <a:lvl8pPr marL="3428198" indent="-228546" algn="l" rtl="0" eaLnBrk="0" fontAlgn="base" hangingPunct="0">
              <a:spcBef>
                <a:spcPct val="20000"/>
              </a:spcBef>
              <a:spcAft>
                <a:spcPct val="0"/>
              </a:spcAft>
              <a:buChar char="»"/>
              <a:defRPr sz="1600">
                <a:solidFill>
                  <a:schemeClr val="tx1"/>
                </a:solidFill>
                <a:latin typeface="+mn-lt"/>
              </a:defRPr>
            </a:lvl8pPr>
            <a:lvl9pPr marL="3885292" indent="-228546" algn="l" rtl="0" eaLnBrk="0" fontAlgn="base" hangingPunct="0">
              <a:spcBef>
                <a:spcPct val="20000"/>
              </a:spcBef>
              <a:spcAft>
                <a:spcPct val="0"/>
              </a:spcAft>
              <a:buChar char="»"/>
              <a:defRPr sz="1600">
                <a:solidFill>
                  <a:schemeClr val="tx1"/>
                </a:solidFill>
                <a:latin typeface="+mn-lt"/>
              </a:defRPr>
            </a:lvl9pPr>
          </a:lstStyle>
          <a:p>
            <a:r>
              <a:rPr lang="en-US" sz="2000" b="0" i="0" kern="0" dirty="0" smtClean="0">
                <a:solidFill>
                  <a:srgbClr val="000000"/>
                </a:solidFill>
                <a:latin typeface="Calibri" pitchFamily="34" charset="0"/>
                <a:cs typeface="Calibri" pitchFamily="34" charset="0"/>
              </a:rPr>
              <a:t>MISK calculations including kinetic effects have been tested against many marginally stable NSTX experimental cases</a:t>
            </a:r>
          </a:p>
          <a:p>
            <a:r>
              <a:rPr lang="en-US" sz="2000" kern="0" dirty="0" smtClean="0">
                <a:solidFill>
                  <a:srgbClr val="000000"/>
                </a:solidFill>
                <a:latin typeface="Calibri" pitchFamily="34" charset="0"/>
                <a:cs typeface="Calibri" pitchFamily="34" charset="0"/>
              </a:rPr>
              <a:t>MISK also validated in dedicated DIII-D experiment, analogous to NSTX </a:t>
            </a:r>
            <a:r>
              <a:rPr lang="en-US" sz="2000" kern="0" dirty="0" err="1" smtClean="0">
                <a:solidFill>
                  <a:srgbClr val="000000"/>
                </a:solidFill>
                <a:latin typeface="Calibri" pitchFamily="34" charset="0"/>
                <a:cs typeface="Calibri" pitchFamily="34" charset="0"/>
              </a:rPr>
              <a:t>expts</a:t>
            </a:r>
            <a:endParaRPr lang="en-US" sz="1400" b="0" i="0" kern="0" dirty="0">
              <a:latin typeface="Calibri" pitchFamily="34" charset="0"/>
              <a:cs typeface="Calibri" pitchFamily="34" charset="0"/>
            </a:endParaRPr>
          </a:p>
        </p:txBody>
      </p:sp>
      <p:sp>
        <p:nvSpPr>
          <p:cNvPr id="7" name="Text Box 32"/>
          <p:cNvSpPr txBox="1">
            <a:spLocks noChangeArrowheads="1"/>
          </p:cNvSpPr>
          <p:nvPr/>
        </p:nvSpPr>
        <p:spPr bwMode="auto">
          <a:xfrm>
            <a:off x="5219700" y="5105408"/>
            <a:ext cx="3886200" cy="307777"/>
          </a:xfrm>
          <a:prstGeom prst="rect">
            <a:avLst/>
          </a:prstGeom>
          <a:noFill/>
          <a:ln w="12700">
            <a:noFill/>
            <a:miter lim="800000"/>
            <a:headEnd/>
            <a:tailEnd/>
          </a:ln>
        </p:spPr>
        <p:txBody>
          <a:bodyPr wrap="square">
            <a:spAutoFit/>
          </a:bodyPr>
          <a:lstStyle/>
          <a:p>
            <a:pPr algn="ctr" eaLnBrk="0" hangingPunct="0">
              <a:buFontTx/>
              <a:buNone/>
            </a:pPr>
            <a:r>
              <a:rPr lang="en-US" sz="1400" b="0" i="0" dirty="0" smtClean="0">
                <a:solidFill>
                  <a:srgbClr val="008080"/>
                </a:solidFill>
                <a:latin typeface="Calibri" pitchFamily="34" charset="0"/>
              </a:rPr>
              <a:t>[J. </a:t>
            </a:r>
            <a:r>
              <a:rPr lang="en-US" sz="1400" b="0" i="0" dirty="0" err="1" smtClean="0">
                <a:solidFill>
                  <a:srgbClr val="008080"/>
                </a:solidFill>
                <a:latin typeface="Calibri" pitchFamily="34" charset="0"/>
              </a:rPr>
              <a:t>Berkery</a:t>
            </a:r>
            <a:r>
              <a:rPr lang="en-US" sz="1400" b="0" i="0" dirty="0" smtClean="0">
                <a:solidFill>
                  <a:srgbClr val="008080"/>
                </a:solidFill>
                <a:latin typeface="Calibri" pitchFamily="34" charset="0"/>
              </a:rPr>
              <a:t> </a:t>
            </a:r>
            <a:r>
              <a:rPr lang="en-US" sz="1400" b="0" dirty="0" smtClean="0">
                <a:solidFill>
                  <a:srgbClr val="008080"/>
                </a:solidFill>
                <a:latin typeface="Calibri" pitchFamily="34" charset="0"/>
              </a:rPr>
              <a:t>et al.</a:t>
            </a:r>
            <a:r>
              <a:rPr lang="en-US" sz="1400" b="0" i="0" dirty="0" smtClean="0">
                <a:solidFill>
                  <a:srgbClr val="008080"/>
                </a:solidFill>
                <a:latin typeface="Calibri" pitchFamily="34" charset="0"/>
              </a:rPr>
              <a:t>, </a:t>
            </a:r>
            <a:r>
              <a:rPr lang="en-US" sz="1400" b="0" i="0" dirty="0" err="1" smtClean="0">
                <a:solidFill>
                  <a:srgbClr val="008080"/>
                </a:solidFill>
                <a:latin typeface="Calibri" pitchFamily="34" charset="0"/>
              </a:rPr>
              <a:t>Nucl</a:t>
            </a:r>
            <a:r>
              <a:rPr lang="en-US" sz="1400" b="0" i="0" dirty="0" smtClean="0">
                <a:solidFill>
                  <a:srgbClr val="008080"/>
                </a:solidFill>
                <a:latin typeface="Calibri" pitchFamily="34" charset="0"/>
              </a:rPr>
              <a:t>. Fusion 55, 123007 (2015)]</a:t>
            </a:r>
            <a:endParaRPr lang="en-US" sz="1400" b="0" i="0" dirty="0">
              <a:solidFill>
                <a:srgbClr val="008080"/>
              </a:solidFill>
              <a:latin typeface="Calibri" pitchFamily="34" charset="0"/>
            </a:endParaRPr>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161288"/>
            <a:ext cx="4114800" cy="3471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577417" y="1608005"/>
            <a:ext cx="990399" cy="369332"/>
          </a:xfrm>
          <a:prstGeom prst="rect">
            <a:avLst/>
          </a:prstGeom>
          <a:noFill/>
        </p:spPr>
        <p:txBody>
          <a:bodyPr wrap="none" rtlCol="0">
            <a:spAutoFit/>
          </a:bodyPr>
          <a:lstStyle/>
          <a:p>
            <a:pPr>
              <a:buNone/>
            </a:pPr>
            <a:r>
              <a:rPr lang="en-US" b="0" i="0" dirty="0" smtClean="0">
                <a:latin typeface="Calibri" pitchFamily="34" charset="0"/>
              </a:rPr>
              <a:t>unstable</a:t>
            </a:r>
          </a:p>
        </p:txBody>
      </p:sp>
      <p:sp>
        <p:nvSpPr>
          <p:cNvPr id="14" name="TextBox 13"/>
          <p:cNvSpPr txBox="1"/>
          <p:nvPr/>
        </p:nvSpPr>
        <p:spPr>
          <a:xfrm>
            <a:off x="5591931" y="1899025"/>
            <a:ext cx="746743" cy="369332"/>
          </a:xfrm>
          <a:prstGeom prst="rect">
            <a:avLst/>
          </a:prstGeom>
          <a:noFill/>
        </p:spPr>
        <p:txBody>
          <a:bodyPr wrap="none" rtlCol="0">
            <a:spAutoFit/>
          </a:bodyPr>
          <a:lstStyle/>
          <a:p>
            <a:pPr>
              <a:buNone/>
            </a:pPr>
            <a:r>
              <a:rPr lang="en-US" b="0" i="0" dirty="0" smtClean="0">
                <a:latin typeface="Calibri" pitchFamily="34" charset="0"/>
              </a:rPr>
              <a:t>stable</a:t>
            </a:r>
          </a:p>
        </p:txBody>
      </p:sp>
      <p:sp>
        <p:nvSpPr>
          <p:cNvPr id="15" name="TextBox 14"/>
          <p:cNvSpPr txBox="1"/>
          <p:nvPr/>
        </p:nvSpPr>
        <p:spPr>
          <a:xfrm>
            <a:off x="6819063" y="1276289"/>
            <a:ext cx="724749" cy="400110"/>
          </a:xfrm>
          <a:prstGeom prst="rect">
            <a:avLst/>
          </a:prstGeom>
          <a:noFill/>
          <a:ln>
            <a:noFill/>
          </a:ln>
        </p:spPr>
        <p:txBody>
          <a:bodyPr wrap="none" rtlCol="0">
            <a:spAutoFit/>
          </a:bodyPr>
          <a:lstStyle/>
          <a:p>
            <a:pPr algn="ctr">
              <a:buNone/>
            </a:pPr>
            <a:r>
              <a:rPr lang="en-US" sz="2000" b="0" i="0" u="sng" dirty="0" smtClean="0">
                <a:solidFill>
                  <a:srgbClr val="336699"/>
                </a:solidFill>
                <a:latin typeface="Calibri" panose="020F0502020204030204" pitchFamily="34" charset="0"/>
                <a:cs typeface="Arial" panose="020B0604020202020204" pitchFamily="34" charset="0"/>
              </a:rPr>
              <a:t>NSTX</a:t>
            </a:r>
            <a:endParaRPr lang="en-US" sz="2000" b="0" i="0" u="sng" dirty="0">
              <a:solidFill>
                <a:srgbClr val="336699"/>
              </a:solidFill>
              <a:latin typeface="Calibri" panose="020F0502020204030204" pitchFamily="34" charset="0"/>
              <a:cs typeface="Arial" panose="020B0604020202020204" pitchFamily="34" charset="0"/>
            </a:endParaRPr>
          </a:p>
        </p:txBody>
      </p:sp>
      <p:grpSp>
        <p:nvGrpSpPr>
          <p:cNvPr id="4" name="Group 3"/>
          <p:cNvGrpSpPr/>
          <p:nvPr/>
        </p:nvGrpSpPr>
        <p:grpSpPr>
          <a:xfrm>
            <a:off x="246889" y="1161288"/>
            <a:ext cx="4458384" cy="4288536"/>
            <a:chOff x="246889" y="1161288"/>
            <a:chExt cx="4458384" cy="4288536"/>
          </a:xfrm>
        </p:grpSpPr>
        <p:sp>
          <p:nvSpPr>
            <p:cNvPr id="6" name="TextBox 5"/>
            <p:cNvSpPr txBox="1"/>
            <p:nvPr/>
          </p:nvSpPr>
          <p:spPr>
            <a:xfrm>
              <a:off x="1670676" y="1246295"/>
              <a:ext cx="724749" cy="400110"/>
            </a:xfrm>
            <a:prstGeom prst="rect">
              <a:avLst/>
            </a:prstGeom>
            <a:noFill/>
            <a:ln>
              <a:noFill/>
            </a:ln>
          </p:spPr>
          <p:txBody>
            <a:bodyPr wrap="none" rtlCol="0">
              <a:spAutoFit/>
            </a:bodyPr>
            <a:lstStyle/>
            <a:p>
              <a:pPr algn="ctr">
                <a:buNone/>
              </a:pPr>
              <a:r>
                <a:rPr lang="en-US" sz="2000" b="0" i="0" u="sng" dirty="0" smtClean="0">
                  <a:solidFill>
                    <a:srgbClr val="0000FF"/>
                  </a:solidFill>
                  <a:latin typeface="Calibri" panose="020F0502020204030204" pitchFamily="34" charset="0"/>
                  <a:cs typeface="Arial" panose="020B0604020202020204" pitchFamily="34" charset="0"/>
                </a:rPr>
                <a:t>NSTX</a:t>
              </a:r>
              <a:endParaRPr lang="en-US" sz="2000" b="0" i="0" u="sng" dirty="0">
                <a:solidFill>
                  <a:srgbClr val="0000FF"/>
                </a:solidFill>
                <a:latin typeface="Calibri" panose="020F0502020204030204" pitchFamily="34" charset="0"/>
                <a:cs typeface="Arial" panose="020B0604020202020204" pitchFamily="34" charset="0"/>
              </a:endParaRP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8940"/>
            <a:stretch/>
          </p:blipFill>
          <p:spPr bwMode="auto">
            <a:xfrm>
              <a:off x="246889" y="1161288"/>
              <a:ext cx="4458384" cy="428853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51660" b="51410"/>
            <a:stretch/>
          </p:blipFill>
          <p:spPr bwMode="auto">
            <a:xfrm>
              <a:off x="457200" y="3200400"/>
              <a:ext cx="4220923" cy="2083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51568" t="48082" r="24216" b="3554"/>
            <a:stretch/>
          </p:blipFill>
          <p:spPr bwMode="auto">
            <a:xfrm>
              <a:off x="2590800" y="1161288"/>
              <a:ext cx="2114472" cy="207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29563" t="2681" r="67758" b="92654"/>
            <a:stretch/>
          </p:blipFill>
          <p:spPr bwMode="auto">
            <a:xfrm>
              <a:off x="2828260" y="1719072"/>
              <a:ext cx="233917"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7" name="Picture 16"/>
          <p:cNvPicPr>
            <a:picLocks noChangeAspect="1" noChangeArrowheads="1"/>
          </p:cNvPicPr>
          <p:nvPr/>
        </p:nvPicPr>
        <p:blipFill rotWithShape="1">
          <a:blip r:embed="rId3">
            <a:extLst>
              <a:ext uri="{28A0092B-C50C-407E-A947-70E740481C1C}">
                <a14:useLocalDpi xmlns:a14="http://schemas.microsoft.com/office/drawing/2010/main" val="0"/>
              </a:ext>
            </a:extLst>
          </a:blip>
          <a:srcRect l="2908" r="95620" b="61759"/>
          <a:stretch/>
        </p:blipFill>
        <p:spPr bwMode="auto">
          <a:xfrm>
            <a:off x="481012" y="3200407"/>
            <a:ext cx="128588" cy="163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noChangeArrowheads="1"/>
          </p:cNvPicPr>
          <p:nvPr/>
        </p:nvPicPr>
        <p:blipFill rotWithShape="1">
          <a:blip r:embed="rId3">
            <a:extLst>
              <a:ext uri="{28A0092B-C50C-407E-A947-70E740481C1C}">
                <a14:useLocalDpi xmlns:a14="http://schemas.microsoft.com/office/drawing/2010/main" val="0"/>
              </a:ext>
            </a:extLst>
          </a:blip>
          <a:srcRect l="2908" r="95620" b="61759"/>
          <a:stretch/>
        </p:blipFill>
        <p:spPr bwMode="auto">
          <a:xfrm>
            <a:off x="2614612" y="1161296"/>
            <a:ext cx="128588" cy="163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noChangeArrowheads="1"/>
          </p:cNvPicPr>
          <p:nvPr/>
        </p:nvPicPr>
        <p:blipFill rotWithShape="1">
          <a:blip r:embed="rId3">
            <a:extLst>
              <a:ext uri="{28A0092B-C50C-407E-A947-70E740481C1C}">
                <a14:useLocalDpi xmlns:a14="http://schemas.microsoft.com/office/drawing/2010/main" val="0"/>
              </a:ext>
            </a:extLst>
          </a:blip>
          <a:srcRect l="2908" r="95620" b="61759"/>
          <a:stretch/>
        </p:blipFill>
        <p:spPr bwMode="auto">
          <a:xfrm>
            <a:off x="2614612" y="3200407"/>
            <a:ext cx="128588" cy="163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85800" y="1276297"/>
            <a:ext cx="838200" cy="247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28260" y="1676407"/>
            <a:ext cx="838200" cy="247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85800" y="3305563"/>
            <a:ext cx="838200" cy="247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08738" y="3334109"/>
            <a:ext cx="838200" cy="247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1438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400"/>
          </a:xfrm>
        </p:spPr>
        <p:txBody>
          <a:bodyPr>
            <a:normAutofit/>
          </a:bodyPr>
          <a:lstStyle/>
          <a:p>
            <a:r>
              <a:rPr lang="en-US" sz="2800" dirty="0" smtClean="0">
                <a:latin typeface="Calibri" panose="020F0502020204030204" pitchFamily="34" charset="0"/>
                <a:cs typeface="Calibri" panose="020F0502020204030204" pitchFamily="34" charset="0"/>
              </a:rPr>
              <a:t>MISK kinetic stability analysis of KSTAR indicates large stabilizing effect of energetic particles</a:t>
            </a:r>
            <a:endParaRPr lang="en-GB" sz="2800" dirty="0">
              <a:latin typeface="Calibri" panose="020F0502020204030204" pitchFamily="34" charset="0"/>
              <a:cs typeface="Calibri" panose="020F0502020204030204" pitchFamily="34" charset="0"/>
            </a:endParaRPr>
          </a:p>
        </p:txBody>
      </p:sp>
      <p:sp>
        <p:nvSpPr>
          <p:cNvPr id="13" name="Content Placeholder 2"/>
          <p:cNvSpPr>
            <a:spLocks noGrp="1"/>
          </p:cNvSpPr>
          <p:nvPr>
            <p:ph idx="1"/>
          </p:nvPr>
        </p:nvSpPr>
        <p:spPr>
          <a:xfrm>
            <a:off x="0" y="4711483"/>
            <a:ext cx="9144000" cy="1317357"/>
          </a:xfrm>
        </p:spPr>
        <p:txBody>
          <a:bodyPr>
            <a:noAutofit/>
          </a:bodyPr>
          <a:lstStyle/>
          <a:p>
            <a:r>
              <a:rPr lang="en-US" sz="2400" dirty="0" smtClean="0">
                <a:latin typeface="Calibri" panose="020F0502020204030204" pitchFamily="34" charset="0"/>
                <a:cs typeface="Calibri" panose="020F0502020204030204" pitchFamily="34" charset="0"/>
              </a:rPr>
              <a:t>MISK calculations find the equilibrium is stable to resistive wall modes (consistent with experiment)</a:t>
            </a:r>
          </a:p>
          <a:p>
            <a:pPr lvl="1"/>
            <a:r>
              <a:rPr lang="en-US" sz="1800" dirty="0" smtClean="0">
                <a:latin typeface="Calibri" panose="020F0502020204030204" pitchFamily="34" charset="0"/>
                <a:cs typeface="Calibri" panose="020F0502020204030204" pitchFamily="34" charset="0"/>
              </a:rPr>
              <a:t>Close to marginal stability with variation of the experimental rotation profile and without considering energetic particles</a:t>
            </a:r>
          </a:p>
          <a:p>
            <a:pPr lvl="1"/>
            <a:r>
              <a:rPr lang="en-US" sz="1800" dirty="0" smtClean="0">
                <a:latin typeface="Calibri" panose="020F0502020204030204" pitchFamily="34" charset="0"/>
                <a:cs typeface="Calibri" panose="020F0502020204030204" pitchFamily="34" charset="0"/>
              </a:rPr>
              <a:t>Energetic particles contribute large stabilizing effect (due to large EP fraction)</a:t>
            </a:r>
          </a:p>
        </p:txBody>
      </p:sp>
      <p:graphicFrame>
        <p:nvGraphicFramePr>
          <p:cNvPr id="16" name="Chart 15"/>
          <p:cNvGraphicFramePr>
            <a:graphicFrameLocks noGrp="1"/>
          </p:cNvGraphicFramePr>
          <p:nvPr>
            <p:extLst>
              <p:ext uri="{D42A27DB-BD31-4B8C-83A1-F6EECF244321}">
                <p14:modId xmlns:p14="http://schemas.microsoft.com/office/powerpoint/2010/main" val="4141947871"/>
              </p:ext>
            </p:extLst>
          </p:nvPr>
        </p:nvGraphicFramePr>
        <p:xfrm>
          <a:off x="0" y="1410347"/>
          <a:ext cx="4572000" cy="32880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noGrp="1"/>
          </p:cNvGraphicFramePr>
          <p:nvPr>
            <p:extLst>
              <p:ext uri="{D42A27DB-BD31-4B8C-83A1-F6EECF244321}">
                <p14:modId xmlns:p14="http://schemas.microsoft.com/office/powerpoint/2010/main" val="4036194605"/>
              </p:ext>
            </p:extLst>
          </p:nvPr>
        </p:nvGraphicFramePr>
        <p:xfrm>
          <a:off x="4471261" y="1449091"/>
          <a:ext cx="4572000" cy="304541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370162" y="2115520"/>
            <a:ext cx="800219" cy="369332"/>
          </a:xfrm>
          <a:prstGeom prst="rect">
            <a:avLst/>
          </a:prstGeom>
          <a:noFill/>
        </p:spPr>
        <p:txBody>
          <a:bodyPr wrap="none" rtlCol="0">
            <a:spAutoFit/>
          </a:bodyPr>
          <a:lstStyle/>
          <a:p>
            <a:r>
              <a:rPr lang="en-US" sz="1800" dirty="0" smtClean="0"/>
              <a:t>stable</a:t>
            </a:r>
            <a:endParaRPr lang="en-US" sz="1800" dirty="0"/>
          </a:p>
        </p:txBody>
      </p:sp>
      <p:sp>
        <p:nvSpPr>
          <p:cNvPr id="11" name="TextBox 10"/>
          <p:cNvSpPr txBox="1"/>
          <p:nvPr/>
        </p:nvSpPr>
        <p:spPr>
          <a:xfrm>
            <a:off x="5367582" y="1841725"/>
            <a:ext cx="1056700" cy="369332"/>
          </a:xfrm>
          <a:prstGeom prst="rect">
            <a:avLst/>
          </a:prstGeom>
          <a:noFill/>
        </p:spPr>
        <p:txBody>
          <a:bodyPr wrap="none" rtlCol="0">
            <a:spAutoFit/>
          </a:bodyPr>
          <a:lstStyle/>
          <a:p>
            <a:r>
              <a:rPr lang="en-US" sz="1800" dirty="0" smtClean="0"/>
              <a:t>unstable</a:t>
            </a:r>
            <a:endParaRPr lang="en-US" sz="1800" dirty="0"/>
          </a:p>
        </p:txBody>
      </p:sp>
      <p:sp>
        <p:nvSpPr>
          <p:cNvPr id="12" name="TextBox 11"/>
          <p:cNvSpPr txBox="1"/>
          <p:nvPr/>
        </p:nvSpPr>
        <p:spPr>
          <a:xfrm>
            <a:off x="1105544" y="1175288"/>
            <a:ext cx="1800493" cy="369332"/>
          </a:xfrm>
          <a:prstGeom prst="rect">
            <a:avLst/>
          </a:prstGeom>
          <a:noFill/>
        </p:spPr>
        <p:txBody>
          <a:bodyPr wrap="none" rtlCol="0">
            <a:spAutoFit/>
          </a:bodyPr>
          <a:lstStyle/>
          <a:p>
            <a:r>
              <a:rPr lang="en-US" sz="1800" dirty="0" smtClean="0">
                <a:solidFill>
                  <a:srgbClr val="0070C0"/>
                </a:solidFill>
              </a:rPr>
              <a:t>Unstable region</a:t>
            </a:r>
            <a:endParaRPr lang="en-US" sz="1800" dirty="0">
              <a:solidFill>
                <a:srgbClr val="0070C0"/>
              </a:solidFill>
            </a:endParaRPr>
          </a:p>
        </p:txBody>
      </p:sp>
      <p:cxnSp>
        <p:nvCxnSpPr>
          <p:cNvPr id="7" name="Straight Arrow Connector 6"/>
          <p:cNvCxnSpPr/>
          <p:nvPr/>
        </p:nvCxnSpPr>
        <p:spPr bwMode="auto">
          <a:xfrm>
            <a:off x="1631196" y="1544620"/>
            <a:ext cx="120112" cy="214438"/>
          </a:xfrm>
          <a:prstGeom prst="straightConnector1">
            <a:avLst/>
          </a:prstGeom>
          <a:solidFill>
            <a:schemeClr val="accent1"/>
          </a:solidFill>
          <a:ln w="12700" cap="flat" cmpd="sng" algn="ctr">
            <a:solidFill>
              <a:srgbClr val="0070C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2291166" y="1955370"/>
            <a:ext cx="1454244" cy="369332"/>
          </a:xfrm>
          <a:prstGeom prst="rect">
            <a:avLst/>
          </a:prstGeom>
          <a:noFill/>
        </p:spPr>
        <p:txBody>
          <a:bodyPr wrap="none" rtlCol="0">
            <a:spAutoFit/>
          </a:bodyPr>
          <a:lstStyle/>
          <a:p>
            <a:r>
              <a:rPr lang="en-US" sz="1800" dirty="0" smtClean="0">
                <a:solidFill>
                  <a:srgbClr val="C00000"/>
                </a:solidFill>
              </a:rPr>
              <a:t>Without EPs</a:t>
            </a:r>
            <a:endParaRPr lang="en-US" sz="1800" dirty="0">
              <a:solidFill>
                <a:srgbClr val="C00000"/>
              </a:solidFill>
            </a:endParaRPr>
          </a:p>
        </p:txBody>
      </p:sp>
      <p:sp>
        <p:nvSpPr>
          <p:cNvPr id="18" name="TextBox 17"/>
          <p:cNvSpPr txBox="1"/>
          <p:nvPr/>
        </p:nvSpPr>
        <p:spPr>
          <a:xfrm>
            <a:off x="1631196" y="3564610"/>
            <a:ext cx="1133644" cy="369332"/>
          </a:xfrm>
          <a:prstGeom prst="rect">
            <a:avLst/>
          </a:prstGeom>
          <a:noFill/>
        </p:spPr>
        <p:txBody>
          <a:bodyPr wrap="none" rtlCol="0">
            <a:spAutoFit/>
          </a:bodyPr>
          <a:lstStyle/>
          <a:p>
            <a:r>
              <a:rPr lang="en-US" sz="1800" dirty="0" smtClean="0">
                <a:solidFill>
                  <a:srgbClr val="C00000"/>
                </a:solidFill>
              </a:rPr>
              <a:t>With EPs</a:t>
            </a:r>
            <a:endParaRPr lang="en-US" sz="1800" dirty="0">
              <a:solidFill>
                <a:srgbClr val="C00000"/>
              </a:solidFill>
            </a:endParaRPr>
          </a:p>
        </p:txBody>
      </p:sp>
      <p:sp>
        <p:nvSpPr>
          <p:cNvPr id="10" name="Right Arrow 9"/>
          <p:cNvSpPr/>
          <p:nvPr/>
        </p:nvSpPr>
        <p:spPr bwMode="auto">
          <a:xfrm rot="3253220">
            <a:off x="1883160" y="2614111"/>
            <a:ext cx="917141" cy="397834"/>
          </a:xfrm>
          <a:prstGeom prst="rightArrow">
            <a:avLst/>
          </a:prstGeom>
          <a:solidFill>
            <a:srgbClr val="C00000"/>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pitchFamily="34" charset="0"/>
            </a:endParaRPr>
          </a:p>
        </p:txBody>
      </p:sp>
      <p:sp>
        <p:nvSpPr>
          <p:cNvPr id="19" name="TextBox 18"/>
          <p:cNvSpPr txBox="1"/>
          <p:nvPr/>
        </p:nvSpPr>
        <p:spPr>
          <a:xfrm>
            <a:off x="8064890" y="2247227"/>
            <a:ext cx="841897" cy="523220"/>
          </a:xfrm>
          <a:prstGeom prst="rect">
            <a:avLst/>
          </a:prstGeom>
          <a:noFill/>
        </p:spPr>
        <p:txBody>
          <a:bodyPr wrap="none" rtlCol="0">
            <a:spAutoFit/>
          </a:bodyPr>
          <a:lstStyle/>
          <a:p>
            <a:pPr algn="r"/>
            <a:r>
              <a:rPr lang="en-US" sz="1400" dirty="0" smtClean="0">
                <a:solidFill>
                  <a:srgbClr val="C00000"/>
                </a:solidFill>
              </a:rPr>
              <a:t>Without </a:t>
            </a:r>
          </a:p>
          <a:p>
            <a:pPr algn="r"/>
            <a:r>
              <a:rPr lang="en-US" sz="1400" dirty="0" smtClean="0">
                <a:solidFill>
                  <a:srgbClr val="C00000"/>
                </a:solidFill>
              </a:rPr>
              <a:t>EPs</a:t>
            </a:r>
            <a:endParaRPr lang="en-US" sz="1400" dirty="0">
              <a:solidFill>
                <a:srgbClr val="C00000"/>
              </a:solidFill>
            </a:endParaRPr>
          </a:p>
        </p:txBody>
      </p:sp>
      <p:sp>
        <p:nvSpPr>
          <p:cNvPr id="20" name="TextBox 19"/>
          <p:cNvSpPr txBox="1"/>
          <p:nvPr/>
        </p:nvSpPr>
        <p:spPr>
          <a:xfrm>
            <a:off x="7908831" y="3301354"/>
            <a:ext cx="923651" cy="307777"/>
          </a:xfrm>
          <a:prstGeom prst="rect">
            <a:avLst/>
          </a:prstGeom>
          <a:noFill/>
        </p:spPr>
        <p:txBody>
          <a:bodyPr wrap="none" rtlCol="0">
            <a:spAutoFit/>
          </a:bodyPr>
          <a:lstStyle/>
          <a:p>
            <a:pPr algn="r"/>
            <a:r>
              <a:rPr lang="en-US" sz="1400" dirty="0" smtClean="0">
                <a:solidFill>
                  <a:srgbClr val="C00000"/>
                </a:solidFill>
              </a:rPr>
              <a:t>With EPs</a:t>
            </a:r>
            <a:endParaRPr lang="en-US" sz="1400" dirty="0">
              <a:solidFill>
                <a:srgbClr val="C00000"/>
              </a:solidFill>
            </a:endParaRPr>
          </a:p>
        </p:txBody>
      </p:sp>
      <p:sp>
        <p:nvSpPr>
          <p:cNvPr id="15" name="Content Placeholder 2"/>
          <p:cNvSpPr txBox="1">
            <a:spLocks/>
          </p:cNvSpPr>
          <p:nvPr/>
        </p:nvSpPr>
        <p:spPr bwMode="auto">
          <a:xfrm>
            <a:off x="3959152" y="3752907"/>
            <a:ext cx="1476065" cy="1025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72000" rIns="90488" bIns="72000" numCol="1" anchor="t" anchorCtr="0" compatLnSpc="1">
            <a:prstTxWarp prst="textNoShape">
              <a:avLst/>
            </a:prstTxWarp>
          </a:bodyPr>
          <a:lstStyle>
            <a:lvl1pPr marL="342900" indent="-342900" algn="l" rtl="0" eaLnBrk="0" fontAlgn="base" hangingPunct="0">
              <a:lnSpc>
                <a:spcPct val="80000"/>
              </a:lnSpc>
              <a:spcBef>
                <a:spcPct val="70000"/>
              </a:spcBef>
              <a:spcAft>
                <a:spcPct val="0"/>
              </a:spcAft>
              <a:buClr>
                <a:srgbClr val="F70606"/>
              </a:buClr>
              <a:buSzPct val="150000"/>
              <a:buChar char="•"/>
              <a:defRPr sz="2400">
                <a:solidFill>
                  <a:schemeClr val="accent1"/>
                </a:solidFill>
                <a:latin typeface="Calibri" panose="020F0502020204030204" pitchFamily="34" charset="0"/>
                <a:ea typeface="+mn-ea"/>
                <a:cs typeface="Calibri" panose="020F0502020204030204" pitchFamily="34" charset="0"/>
              </a:defRPr>
            </a:lvl1pPr>
            <a:lvl2pPr marL="742950" indent="-285750" algn="l" rtl="0" eaLnBrk="0" fontAlgn="base" hangingPunct="0">
              <a:lnSpc>
                <a:spcPct val="80000"/>
              </a:lnSpc>
              <a:spcBef>
                <a:spcPct val="50000"/>
              </a:spcBef>
              <a:spcAft>
                <a:spcPct val="0"/>
              </a:spcAft>
              <a:buClr>
                <a:srgbClr val="5FCAFA"/>
              </a:buClr>
              <a:buSzPct val="80000"/>
              <a:buFont typeface="Wingdings" pitchFamily="2" charset="2"/>
              <a:buChar char="q"/>
              <a:defRPr sz="2000">
                <a:solidFill>
                  <a:schemeClr val="tx1"/>
                </a:solidFill>
                <a:latin typeface="Calibri" panose="020F0502020204030204" pitchFamily="34" charset="0"/>
                <a:cs typeface="Calibri" panose="020F0502020204030204" pitchFamily="34" charset="0"/>
              </a:defRPr>
            </a:lvl2pPr>
            <a:lvl3pPr marL="1143000" indent="-228600" algn="l" rtl="0" eaLnBrk="0" fontAlgn="base" hangingPunct="0">
              <a:lnSpc>
                <a:spcPct val="80000"/>
              </a:lnSpc>
              <a:spcBef>
                <a:spcPct val="50000"/>
              </a:spcBef>
              <a:spcAft>
                <a:spcPct val="0"/>
              </a:spcAft>
              <a:buClr>
                <a:srgbClr val="F70606"/>
              </a:buClr>
              <a:buSzPct val="150000"/>
              <a:buChar char="•"/>
              <a:defRPr>
                <a:solidFill>
                  <a:schemeClr val="tx1"/>
                </a:solidFill>
                <a:latin typeface="Calibri" panose="020F0502020204030204" pitchFamily="34" charset="0"/>
                <a:cs typeface="Calibri" panose="020F0502020204030204" pitchFamily="34" charset="0"/>
              </a:defRPr>
            </a:lvl3pPr>
            <a:lvl4pPr marL="1600200" indent="-228600" algn="l" rtl="0" eaLnBrk="0" fontAlgn="base" hangingPunct="0">
              <a:lnSpc>
                <a:spcPct val="80000"/>
              </a:lnSpc>
              <a:spcBef>
                <a:spcPct val="50000"/>
              </a:spcBef>
              <a:spcAft>
                <a:spcPct val="0"/>
              </a:spcAft>
              <a:buClr>
                <a:srgbClr val="5FCAFA"/>
              </a:buClr>
              <a:buSzPct val="80000"/>
              <a:buFont typeface="Wingdings" pitchFamily="2" charset="2"/>
              <a:buChar char="q"/>
              <a:defRPr sz="1600">
                <a:solidFill>
                  <a:schemeClr val="tx1"/>
                </a:solidFill>
                <a:latin typeface="Calibri" panose="020F0502020204030204" pitchFamily="34" charset="0"/>
                <a:cs typeface="Calibri" panose="020F0502020204030204" pitchFamily="34" charset="0"/>
              </a:defRPr>
            </a:lvl4pPr>
            <a:lvl5pPr marL="20574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Calibri" panose="020F0502020204030204" pitchFamily="34" charset="0"/>
                <a:cs typeface="Calibri" panose="020F0502020204030204" pitchFamily="34" charset="0"/>
              </a:defRPr>
            </a:lvl5pPr>
            <a:lvl6pPr marL="25146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6pPr>
            <a:lvl7pPr marL="29718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7pPr>
            <a:lvl8pPr marL="34290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8pPr>
            <a:lvl9pPr marL="38862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9pPr>
          </a:lstStyle>
          <a:p>
            <a:pPr marL="0" indent="0" algn="ctr">
              <a:lnSpc>
                <a:spcPct val="100000"/>
              </a:lnSpc>
              <a:spcBef>
                <a:spcPts val="0"/>
              </a:spcBef>
              <a:buFontTx/>
              <a:buNone/>
            </a:pPr>
            <a:r>
              <a:rPr lang="en-US" sz="1800" kern="0" dirty="0" smtClean="0"/>
              <a:t>KSTAR</a:t>
            </a:r>
          </a:p>
          <a:p>
            <a:pPr marL="0" indent="0" algn="ctr">
              <a:lnSpc>
                <a:spcPct val="100000"/>
              </a:lnSpc>
              <a:spcBef>
                <a:spcPts val="0"/>
              </a:spcBef>
              <a:buFontTx/>
              <a:buNone/>
            </a:pPr>
            <a:r>
              <a:rPr lang="en-US" sz="1800" kern="0" dirty="0" smtClean="0"/>
              <a:t>16325</a:t>
            </a:r>
          </a:p>
          <a:p>
            <a:pPr marL="0" indent="0" algn="ctr">
              <a:lnSpc>
                <a:spcPct val="100000"/>
              </a:lnSpc>
              <a:spcBef>
                <a:spcPts val="0"/>
              </a:spcBef>
              <a:buFontTx/>
              <a:buNone/>
            </a:pPr>
            <a:r>
              <a:rPr lang="en-US" sz="1800" kern="0" dirty="0" smtClean="0"/>
              <a:t>@11.975s</a:t>
            </a:r>
          </a:p>
        </p:txBody>
      </p:sp>
    </p:spTree>
    <p:extLst>
      <p:ext uri="{BB962C8B-B14F-4D97-AF65-F5344CB8AC3E}">
        <p14:creationId xmlns:p14="http://schemas.microsoft.com/office/powerpoint/2010/main" val="1439127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title"/>
          </p:nvPr>
        </p:nvSpPr>
        <p:spPr>
          <a:xfrm>
            <a:off x="0" y="15876"/>
            <a:ext cx="9144000" cy="974725"/>
          </a:xfrm>
        </p:spPr>
        <p:txBody>
          <a:bodyPr>
            <a:normAutofit/>
          </a:bodyPr>
          <a:lstStyle/>
          <a:p>
            <a:r>
              <a:rPr lang="en-US" sz="2800" dirty="0" smtClean="0">
                <a:latin typeface="Calibri" pitchFamily="34" charset="0"/>
                <a:cs typeface="Calibri" pitchFamily="34" charset="0"/>
              </a:rPr>
              <a:t>Goal is to forecast mode growth rate </a:t>
            </a:r>
            <a:r>
              <a:rPr lang="en-US" sz="2800" dirty="0">
                <a:latin typeface="Calibri" pitchFamily="34" charset="0"/>
                <a:cs typeface="Calibri" pitchFamily="34" charset="0"/>
              </a:rPr>
              <a:t>in real-time using parameterized reduced models for </a:t>
            </a:r>
            <a:r>
              <a:rPr lang="en-US" sz="2800" dirty="0" err="1">
                <a:latin typeface="Calibri" pitchFamily="34" charset="0"/>
                <a:cs typeface="Calibri" pitchFamily="34" charset="0"/>
              </a:rPr>
              <a:t>δW</a:t>
            </a:r>
            <a:r>
              <a:rPr lang="en-US" sz="2800" dirty="0">
                <a:latin typeface="Calibri" pitchFamily="34" charset="0"/>
                <a:cs typeface="Calibri" pitchFamily="34" charset="0"/>
              </a:rPr>
              <a:t> </a:t>
            </a:r>
            <a:r>
              <a:rPr lang="en-US" sz="2800" dirty="0" smtClean="0">
                <a:latin typeface="Calibri" pitchFamily="34" charset="0"/>
                <a:cs typeface="Calibri" pitchFamily="34" charset="0"/>
              </a:rPr>
              <a:t>terms</a:t>
            </a:r>
            <a:endParaRPr lang="en-US" sz="2800" dirty="0">
              <a:latin typeface="Calibri" pitchFamily="34" charset="0"/>
              <a:cs typeface="Calibri"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22" y="1008211"/>
            <a:ext cx="3805266"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2707501" y="1973251"/>
            <a:ext cx="1350691" cy="369332"/>
          </a:xfrm>
          <a:prstGeom prst="rect">
            <a:avLst/>
          </a:prstGeom>
          <a:noFill/>
        </p:spPr>
        <p:txBody>
          <a:bodyPr wrap="none" rtlCol="0">
            <a:spAutoFit/>
          </a:bodyPr>
          <a:lstStyle/>
          <a:p>
            <a:pPr>
              <a:buNone/>
            </a:pPr>
            <a:r>
              <a:rPr lang="en-US" dirty="0" smtClean="0">
                <a:solidFill>
                  <a:srgbClr val="0000FF"/>
                </a:solidFill>
                <a:latin typeface="Calibri" panose="020F0502020204030204" pitchFamily="34" charset="0"/>
              </a:rPr>
              <a:t>no-wall limit</a:t>
            </a:r>
          </a:p>
        </p:txBody>
      </p:sp>
      <p:sp>
        <p:nvSpPr>
          <p:cNvPr id="19" name="TextBox 18"/>
          <p:cNvSpPr txBox="1"/>
          <p:nvPr/>
        </p:nvSpPr>
        <p:spPr>
          <a:xfrm>
            <a:off x="2707501" y="3969784"/>
            <a:ext cx="1350691" cy="369332"/>
          </a:xfrm>
          <a:prstGeom prst="rect">
            <a:avLst/>
          </a:prstGeom>
          <a:noFill/>
        </p:spPr>
        <p:txBody>
          <a:bodyPr wrap="none" rtlCol="0">
            <a:spAutoFit/>
          </a:bodyPr>
          <a:lstStyle/>
          <a:p>
            <a:pPr>
              <a:buNone/>
            </a:pPr>
            <a:r>
              <a:rPr lang="en-US" dirty="0" smtClean="0">
                <a:solidFill>
                  <a:srgbClr val="0000FF"/>
                </a:solidFill>
                <a:latin typeface="Calibri" panose="020F0502020204030204" pitchFamily="34" charset="0"/>
              </a:rPr>
              <a:t>no-wall limit</a:t>
            </a:r>
          </a:p>
        </p:txBody>
      </p:sp>
      <p:sp>
        <p:nvSpPr>
          <p:cNvPr id="20" name="TextBox 19"/>
          <p:cNvSpPr txBox="1"/>
          <p:nvPr/>
        </p:nvSpPr>
        <p:spPr>
          <a:xfrm>
            <a:off x="2656696" y="2909869"/>
            <a:ext cx="1523815" cy="369332"/>
          </a:xfrm>
          <a:prstGeom prst="rect">
            <a:avLst/>
          </a:prstGeom>
          <a:noFill/>
        </p:spPr>
        <p:txBody>
          <a:bodyPr wrap="none" rtlCol="0">
            <a:spAutoFit/>
          </a:bodyPr>
          <a:lstStyle/>
          <a:p>
            <a:pPr>
              <a:buNone/>
            </a:pPr>
            <a:r>
              <a:rPr lang="en-US" dirty="0" smtClean="0">
                <a:solidFill>
                  <a:srgbClr val="FF0000"/>
                </a:solidFill>
                <a:latin typeface="Calibri" panose="020F0502020204030204" pitchFamily="34" charset="0"/>
              </a:rPr>
              <a:t>with-wall limit</a:t>
            </a:r>
          </a:p>
        </p:txBody>
      </p:sp>
      <p:sp>
        <p:nvSpPr>
          <p:cNvPr id="21" name="TextBox 20"/>
          <p:cNvSpPr txBox="1"/>
          <p:nvPr/>
        </p:nvSpPr>
        <p:spPr>
          <a:xfrm>
            <a:off x="1463167" y="1325901"/>
            <a:ext cx="1523815" cy="369332"/>
          </a:xfrm>
          <a:prstGeom prst="rect">
            <a:avLst/>
          </a:prstGeom>
          <a:noFill/>
        </p:spPr>
        <p:txBody>
          <a:bodyPr wrap="none" rtlCol="0">
            <a:spAutoFit/>
          </a:bodyPr>
          <a:lstStyle/>
          <a:p>
            <a:pPr>
              <a:buNone/>
            </a:pPr>
            <a:r>
              <a:rPr lang="en-US" dirty="0" smtClean="0">
                <a:solidFill>
                  <a:srgbClr val="FF0000"/>
                </a:solidFill>
                <a:latin typeface="Calibri" panose="020F0502020204030204" pitchFamily="34" charset="0"/>
              </a:rPr>
              <a:t>with-wall limit</a:t>
            </a:r>
          </a:p>
        </p:txBody>
      </p:sp>
      <p:sp>
        <p:nvSpPr>
          <p:cNvPr id="23" name="TextBox 22"/>
          <p:cNvSpPr txBox="1"/>
          <p:nvPr/>
        </p:nvSpPr>
        <p:spPr>
          <a:xfrm>
            <a:off x="1256073" y="4715673"/>
            <a:ext cx="2333139" cy="369332"/>
          </a:xfrm>
          <a:prstGeom prst="rect">
            <a:avLst/>
          </a:prstGeom>
          <a:noFill/>
        </p:spPr>
        <p:txBody>
          <a:bodyPr wrap="none" rtlCol="0">
            <a:spAutoFit/>
          </a:bodyPr>
          <a:lstStyle/>
          <a:p>
            <a:pPr>
              <a:buNone/>
            </a:pPr>
            <a:r>
              <a:rPr lang="en-US" dirty="0" smtClean="0">
                <a:solidFill>
                  <a:schemeClr val="tx1"/>
                </a:solidFill>
                <a:latin typeface="Calibri" panose="020F0502020204030204" pitchFamily="34" charset="0"/>
              </a:rPr>
              <a:t>fluid RWM growth rate</a:t>
            </a:r>
          </a:p>
        </p:txBody>
      </p:sp>
      <p:cxnSp>
        <p:nvCxnSpPr>
          <p:cNvPr id="24" name="Straight Arrow Connector 23"/>
          <p:cNvCxnSpPr/>
          <p:nvPr/>
        </p:nvCxnSpPr>
        <p:spPr bwMode="auto">
          <a:xfrm>
            <a:off x="3113890" y="4854175"/>
            <a:ext cx="0" cy="642396"/>
          </a:xfrm>
          <a:prstGeom prst="straightConnector1">
            <a:avLst/>
          </a:prstGeom>
          <a:noFill/>
          <a:ln w="15875"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1361908" y="5558977"/>
            <a:ext cx="2691186" cy="369332"/>
          </a:xfrm>
          <a:prstGeom prst="rect">
            <a:avLst/>
          </a:prstGeom>
          <a:noFill/>
        </p:spPr>
        <p:txBody>
          <a:bodyPr wrap="none" rtlCol="0">
            <a:spAutoFit/>
          </a:bodyPr>
          <a:lstStyle/>
          <a:p>
            <a:pPr>
              <a:buNone/>
            </a:pPr>
            <a:r>
              <a:rPr lang="en-US" dirty="0" smtClean="0">
                <a:solidFill>
                  <a:srgbClr val="FF0000"/>
                </a:solidFill>
                <a:latin typeface="Calibri" panose="020F0502020204030204" pitchFamily="34" charset="0"/>
              </a:rPr>
              <a:t>stabilized by kinetic effects</a:t>
            </a:r>
          </a:p>
        </p:txBody>
      </p:sp>
      <p:sp>
        <p:nvSpPr>
          <p:cNvPr id="5" name="Curved Right Arrow 4"/>
          <p:cNvSpPr/>
          <p:nvPr/>
        </p:nvSpPr>
        <p:spPr>
          <a:xfrm>
            <a:off x="261836" y="2169248"/>
            <a:ext cx="478972" cy="10038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urved Right Arrow 43"/>
          <p:cNvSpPr/>
          <p:nvPr/>
        </p:nvSpPr>
        <p:spPr>
          <a:xfrm>
            <a:off x="240065" y="3969783"/>
            <a:ext cx="478972" cy="10038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TextBox 44"/>
          <p:cNvSpPr txBox="1"/>
          <p:nvPr/>
        </p:nvSpPr>
        <p:spPr>
          <a:xfrm>
            <a:off x="20335" y="1787748"/>
            <a:ext cx="792205" cy="338554"/>
          </a:xfrm>
          <a:prstGeom prst="rect">
            <a:avLst/>
          </a:prstGeom>
          <a:noFill/>
        </p:spPr>
        <p:txBody>
          <a:bodyPr wrap="none" rtlCol="0">
            <a:spAutoFit/>
          </a:bodyPr>
          <a:lstStyle/>
          <a:p>
            <a:pPr>
              <a:buNone/>
            </a:pPr>
            <a:r>
              <a:rPr lang="el-GR" sz="1600" dirty="0" smtClean="0">
                <a:solidFill>
                  <a:schemeClr val="tx1"/>
                </a:solidFill>
                <a:latin typeface="Calibri" panose="020F0502020204030204" pitchFamily="34" charset="0"/>
              </a:rPr>
              <a:t>β</a:t>
            </a:r>
            <a:r>
              <a:rPr lang="en-US" sz="1600" dirty="0" smtClean="0">
                <a:solidFill>
                  <a:schemeClr val="tx1"/>
                </a:solidFill>
                <a:latin typeface="Calibri" panose="020F0502020204030204" pitchFamily="34" charset="0"/>
              </a:rPr>
              <a:t> limits</a:t>
            </a:r>
          </a:p>
        </p:txBody>
      </p:sp>
      <p:sp>
        <p:nvSpPr>
          <p:cNvPr id="6" name="Rectangle 5"/>
          <p:cNvSpPr/>
          <p:nvPr/>
        </p:nvSpPr>
        <p:spPr>
          <a:xfrm>
            <a:off x="261848" y="3216068"/>
            <a:ext cx="667657" cy="651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37719" y="3412858"/>
            <a:ext cx="526460" cy="338554"/>
          </a:xfrm>
          <a:prstGeom prst="rect">
            <a:avLst/>
          </a:prstGeom>
          <a:noFill/>
        </p:spPr>
        <p:txBody>
          <a:bodyPr wrap="square" rtlCol="0">
            <a:spAutoFit/>
          </a:bodyPr>
          <a:lstStyle/>
          <a:p>
            <a:pPr>
              <a:buNone/>
            </a:pPr>
            <a:r>
              <a:rPr lang="el-GR" sz="1600" dirty="0" smtClean="0">
                <a:solidFill>
                  <a:schemeClr val="tx1"/>
                </a:solidFill>
                <a:latin typeface="Calibri" panose="020F0502020204030204" pitchFamily="34" charset="0"/>
              </a:rPr>
              <a:t>δ</a:t>
            </a:r>
            <a:r>
              <a:rPr lang="en-US" sz="1600" dirty="0" smtClean="0">
                <a:solidFill>
                  <a:schemeClr val="tx1"/>
                </a:solidFill>
                <a:latin typeface="Calibri" panose="020F0502020204030204" pitchFamily="34" charset="0"/>
              </a:rPr>
              <a:t>W</a:t>
            </a:r>
          </a:p>
        </p:txBody>
      </p:sp>
      <p:sp>
        <p:nvSpPr>
          <p:cNvPr id="47" name="TextBox 46"/>
          <p:cNvSpPr txBox="1"/>
          <p:nvPr/>
        </p:nvSpPr>
        <p:spPr>
          <a:xfrm>
            <a:off x="0" y="4999009"/>
            <a:ext cx="812530" cy="1077218"/>
          </a:xfrm>
          <a:prstGeom prst="rect">
            <a:avLst/>
          </a:prstGeom>
          <a:solidFill>
            <a:schemeClr val="bg1"/>
          </a:solidFill>
        </p:spPr>
        <p:txBody>
          <a:bodyPr wrap="square" rtlCol="0">
            <a:spAutoFit/>
          </a:bodyPr>
          <a:lstStyle/>
          <a:p>
            <a:pPr algn="ctr">
              <a:buNone/>
            </a:pPr>
            <a:r>
              <a:rPr lang="en-US" sz="1600" dirty="0" smtClean="0">
                <a:solidFill>
                  <a:schemeClr val="tx1"/>
                </a:solidFill>
                <a:latin typeface="Calibri" panose="020F0502020204030204" pitchFamily="34" charset="0"/>
              </a:rPr>
              <a:t>growth</a:t>
            </a:r>
          </a:p>
          <a:p>
            <a:pPr algn="ctr">
              <a:buNone/>
            </a:pPr>
            <a:r>
              <a:rPr lang="en-US" sz="1600" dirty="0" smtClean="0">
                <a:solidFill>
                  <a:schemeClr val="tx1"/>
                </a:solidFill>
                <a:latin typeface="Calibri" panose="020F0502020204030204" pitchFamily="34" charset="0"/>
              </a:rPr>
              <a:t>rate</a:t>
            </a:r>
          </a:p>
          <a:p>
            <a:pPr algn="ctr">
              <a:buNone/>
            </a:pPr>
            <a:r>
              <a:rPr lang="en-US" sz="1600" dirty="0" smtClean="0">
                <a:solidFill>
                  <a:schemeClr val="tx1"/>
                </a:solidFill>
                <a:latin typeface="Calibri" panose="020F0502020204030204" pitchFamily="34" charset="0"/>
              </a:rPr>
              <a:t>(</a:t>
            </a:r>
            <a:r>
              <a:rPr lang="el-GR" sz="1600" dirty="0" smtClean="0">
                <a:solidFill>
                  <a:schemeClr val="tx1"/>
                </a:solidFill>
                <a:latin typeface="Calibri" panose="020F0502020204030204" pitchFamily="34" charset="0"/>
                <a:cs typeface="Arial"/>
              </a:rPr>
              <a:t>γτ</a:t>
            </a:r>
            <a:r>
              <a:rPr lang="en-US" sz="1600" baseline="-25000" dirty="0" smtClean="0">
                <a:solidFill>
                  <a:schemeClr val="tx1"/>
                </a:solidFill>
                <a:latin typeface="Calibri" panose="020F0502020204030204" pitchFamily="34" charset="0"/>
                <a:cs typeface="Arial"/>
              </a:rPr>
              <a:t>w</a:t>
            </a:r>
            <a:r>
              <a:rPr lang="en-US" sz="1600" dirty="0" smtClean="0">
                <a:solidFill>
                  <a:schemeClr val="tx1"/>
                </a:solidFill>
                <a:latin typeface="Calibri" panose="020F0502020204030204" pitchFamily="34" charset="0"/>
                <a:cs typeface="Arial"/>
              </a:rPr>
              <a:t>)</a:t>
            </a:r>
          </a:p>
          <a:p>
            <a:pPr algn="ctr">
              <a:buNone/>
            </a:pPr>
            <a:endParaRPr lang="en-US" sz="1600" dirty="0" smtClean="0">
              <a:solidFill>
                <a:schemeClr val="tx1"/>
              </a:solidFill>
              <a:latin typeface="Calibri" panose="020F0502020204030204" pitchFamily="34" charset="0"/>
            </a:endParaRPr>
          </a:p>
        </p:txBody>
      </p:sp>
      <p:sp>
        <p:nvSpPr>
          <p:cNvPr id="49" name="Text Box 32"/>
          <p:cNvSpPr txBox="1">
            <a:spLocks noChangeArrowheads="1"/>
          </p:cNvSpPr>
          <p:nvPr/>
        </p:nvSpPr>
        <p:spPr bwMode="auto">
          <a:xfrm>
            <a:off x="5126172" y="2945325"/>
            <a:ext cx="3625288" cy="307777"/>
          </a:xfrm>
          <a:prstGeom prst="rect">
            <a:avLst/>
          </a:prstGeom>
          <a:noFill/>
          <a:ln w="12700">
            <a:noFill/>
            <a:miter lim="800000"/>
            <a:headEnd/>
            <a:tailEnd/>
          </a:ln>
        </p:spPr>
        <p:txBody>
          <a:bodyPr wrap="none">
            <a:spAutoFit/>
          </a:bodyPr>
          <a:lstStyle/>
          <a:p>
            <a:pPr algn="ctr" eaLnBrk="0" hangingPunct="0">
              <a:spcBef>
                <a:spcPct val="0"/>
              </a:spcBef>
              <a:buFontTx/>
              <a:buNone/>
            </a:pPr>
            <a:r>
              <a:rPr lang="en-US" sz="1400" b="0" i="0" dirty="0" smtClean="0">
                <a:solidFill>
                  <a:srgbClr val="008080"/>
                </a:solidFill>
                <a:latin typeface="Calibri" pitchFamily="34" charset="0"/>
                <a:cs typeface="Arial" pitchFamily="34" charset="0"/>
              </a:rPr>
              <a:t>[B. Hu </a:t>
            </a:r>
            <a:r>
              <a:rPr lang="en-US" sz="1400" b="0" dirty="0" smtClean="0">
                <a:solidFill>
                  <a:srgbClr val="008080"/>
                </a:solidFill>
                <a:latin typeface="Calibri" pitchFamily="34" charset="0"/>
                <a:cs typeface="Arial" pitchFamily="34" charset="0"/>
              </a:rPr>
              <a:t>et al.</a:t>
            </a:r>
            <a:r>
              <a:rPr lang="en-US" sz="1400" b="0" i="0" dirty="0" smtClean="0">
                <a:solidFill>
                  <a:srgbClr val="008080"/>
                </a:solidFill>
                <a:latin typeface="Calibri" pitchFamily="34" charset="0"/>
                <a:cs typeface="Arial" pitchFamily="34" charset="0"/>
              </a:rPr>
              <a:t>, Phys. Rev. </a:t>
            </a:r>
            <a:r>
              <a:rPr lang="en-US" sz="1400" b="0" i="0" dirty="0" err="1" smtClean="0">
                <a:solidFill>
                  <a:srgbClr val="008080"/>
                </a:solidFill>
                <a:latin typeface="Calibri" pitchFamily="34" charset="0"/>
                <a:cs typeface="Arial" pitchFamily="34" charset="0"/>
              </a:rPr>
              <a:t>Lett</a:t>
            </a:r>
            <a:r>
              <a:rPr lang="en-US" sz="1400" b="0" i="0" dirty="0" smtClean="0">
                <a:solidFill>
                  <a:srgbClr val="008080"/>
                </a:solidFill>
                <a:latin typeface="Calibri" pitchFamily="34" charset="0"/>
                <a:cs typeface="Arial" pitchFamily="34" charset="0"/>
              </a:rPr>
              <a:t>. </a:t>
            </a:r>
            <a:r>
              <a:rPr lang="en-US" sz="1400" i="0" dirty="0" smtClean="0">
                <a:solidFill>
                  <a:srgbClr val="008080"/>
                </a:solidFill>
                <a:latin typeface="Calibri" pitchFamily="34" charset="0"/>
                <a:cs typeface="Arial" pitchFamily="34" charset="0"/>
              </a:rPr>
              <a:t>93</a:t>
            </a:r>
            <a:r>
              <a:rPr lang="en-US" sz="1400" b="0" i="0" dirty="0" smtClean="0">
                <a:solidFill>
                  <a:srgbClr val="008080"/>
                </a:solidFill>
                <a:latin typeface="Calibri" pitchFamily="34" charset="0"/>
                <a:cs typeface="Arial" pitchFamily="34" charset="0"/>
              </a:rPr>
              <a:t>, 105002 (2004)]</a:t>
            </a:r>
            <a:endParaRPr lang="en-US" sz="1400" b="0" i="0" dirty="0">
              <a:solidFill>
                <a:srgbClr val="008080"/>
              </a:solidFill>
              <a:latin typeface="Calibri" pitchFamily="34" charset="0"/>
              <a:cs typeface="Arial" pitchFamily="34" charset="0"/>
            </a:endParaRPr>
          </a:p>
        </p:txBody>
      </p:sp>
      <p:sp>
        <p:nvSpPr>
          <p:cNvPr id="50" name="Rectangle 49"/>
          <p:cNvSpPr/>
          <p:nvPr/>
        </p:nvSpPr>
        <p:spPr bwMode="auto">
          <a:xfrm>
            <a:off x="5447584" y="2046494"/>
            <a:ext cx="2971799" cy="693161"/>
          </a:xfrm>
          <a:prstGeom prst="rect">
            <a:avLst/>
          </a:prstGeom>
          <a:solidFill>
            <a:schemeClr val="bg1"/>
          </a:solidFill>
          <a:ln w="76200" cap="flat" cmpd="sng" algn="ctr">
            <a:solidFill>
              <a:srgbClr val="008080"/>
            </a:solidFill>
            <a:prstDash val="solid"/>
            <a:round/>
            <a:headEnd type="none" w="med" len="med"/>
            <a:tailEnd type="triangle" w="med" len="med"/>
          </a:ln>
          <a:effectLst/>
        </p:spPr>
        <p:txBody>
          <a:bodyPr lIns="0" tIns="0" rIns="0" bIns="0"/>
          <a:lstStyle/>
          <a:p>
            <a:pPr fontAlgn="auto">
              <a:spcBef>
                <a:spcPts val="0"/>
              </a:spcBef>
              <a:spcAft>
                <a:spcPts val="0"/>
              </a:spcAft>
              <a:buFontTx/>
              <a:buNone/>
              <a:defRPr/>
            </a:pPr>
            <a:endParaRPr lang="en-US" sz="1800">
              <a:solidFill>
                <a:prstClr val="black"/>
              </a:solidFill>
              <a:latin typeface="Arial"/>
            </a:endParaRPr>
          </a:p>
        </p:txBody>
      </p:sp>
      <p:pic>
        <p:nvPicPr>
          <p:cNvPr id="51" name="Picture 50"/>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r="27132"/>
          <a:stretch/>
        </p:blipFill>
        <p:spPr>
          <a:xfrm>
            <a:off x="5545112" y="2150116"/>
            <a:ext cx="2800792" cy="548640"/>
          </a:xfrm>
          <a:prstGeom prst="rect">
            <a:avLst/>
          </a:prstGeom>
        </p:spPr>
      </p:pic>
      <p:cxnSp>
        <p:nvCxnSpPr>
          <p:cNvPr id="52" name="Straight Arrow Connector 51"/>
          <p:cNvCxnSpPr/>
          <p:nvPr/>
        </p:nvCxnSpPr>
        <p:spPr bwMode="auto">
          <a:xfrm>
            <a:off x="5002832" y="1829452"/>
            <a:ext cx="629692" cy="445632"/>
          </a:xfrm>
          <a:prstGeom prst="straightConnector1">
            <a:avLst/>
          </a:prstGeom>
          <a:noFill/>
          <a:ln w="15875" cap="flat" cmpd="sng" algn="ctr">
            <a:solidFill>
              <a:srgbClr val="920000"/>
            </a:solidFill>
            <a:prstDash val="solid"/>
            <a:round/>
            <a:headEnd type="none" w="med" len="med"/>
            <a:tailEnd type="arrow"/>
          </a:ln>
          <a:effectLst/>
        </p:spPr>
      </p:cxnSp>
      <p:cxnSp>
        <p:nvCxnSpPr>
          <p:cNvPr id="53" name="Straight Arrow Connector 52"/>
          <p:cNvCxnSpPr/>
          <p:nvPr/>
        </p:nvCxnSpPr>
        <p:spPr bwMode="auto">
          <a:xfrm flipH="1">
            <a:off x="8202256" y="1897658"/>
            <a:ext cx="138469" cy="188715"/>
          </a:xfrm>
          <a:prstGeom prst="straightConnector1">
            <a:avLst/>
          </a:prstGeom>
          <a:noFill/>
          <a:ln w="15875" cap="flat" cmpd="sng" algn="ctr">
            <a:solidFill>
              <a:srgbClr val="920000"/>
            </a:solidFill>
            <a:prstDash val="solid"/>
            <a:round/>
            <a:headEnd type="none" w="med" len="med"/>
            <a:tailEnd type="arrow"/>
          </a:ln>
          <a:effectLst/>
        </p:spPr>
      </p:cxnSp>
      <p:sp>
        <p:nvSpPr>
          <p:cNvPr id="54" name="TextBox 53"/>
          <p:cNvSpPr txBox="1"/>
          <p:nvPr/>
        </p:nvSpPr>
        <p:spPr>
          <a:xfrm>
            <a:off x="4343400" y="1528324"/>
            <a:ext cx="1318887" cy="369332"/>
          </a:xfrm>
          <a:prstGeom prst="rect">
            <a:avLst/>
          </a:prstGeom>
          <a:noFill/>
        </p:spPr>
        <p:txBody>
          <a:bodyPr wrap="none" rtlCol="0">
            <a:spAutoFit/>
          </a:bodyPr>
          <a:lstStyle/>
          <a:p>
            <a:pPr fontAlgn="auto">
              <a:spcBef>
                <a:spcPct val="0"/>
              </a:spcBef>
              <a:spcAft>
                <a:spcPts val="0"/>
              </a:spcAft>
              <a:buFontTx/>
              <a:buNone/>
            </a:pPr>
            <a:r>
              <a:rPr lang="en-US" sz="1800" dirty="0" smtClean="0">
                <a:solidFill>
                  <a:srgbClr val="920000"/>
                </a:solidFill>
                <a:latin typeface="Calibri" pitchFamily="34" charset="0"/>
                <a:cs typeface="Arial" pitchFamily="34" charset="0"/>
              </a:rPr>
              <a:t>Growth rate</a:t>
            </a:r>
          </a:p>
        </p:txBody>
      </p:sp>
      <p:sp>
        <p:nvSpPr>
          <p:cNvPr id="55" name="TextBox 54"/>
          <p:cNvSpPr txBox="1"/>
          <p:nvPr/>
        </p:nvSpPr>
        <p:spPr>
          <a:xfrm>
            <a:off x="7396051" y="1528324"/>
            <a:ext cx="1500667" cy="369332"/>
          </a:xfrm>
          <a:prstGeom prst="rect">
            <a:avLst/>
          </a:prstGeom>
          <a:noFill/>
        </p:spPr>
        <p:txBody>
          <a:bodyPr wrap="none" rtlCol="0">
            <a:spAutoFit/>
          </a:bodyPr>
          <a:lstStyle/>
          <a:p>
            <a:pPr fontAlgn="auto">
              <a:spcBef>
                <a:spcPct val="0"/>
              </a:spcBef>
              <a:spcAft>
                <a:spcPts val="0"/>
              </a:spcAft>
              <a:buFontTx/>
              <a:buNone/>
            </a:pPr>
            <a:r>
              <a:rPr lang="en-US" sz="1800" dirty="0" smtClean="0">
                <a:solidFill>
                  <a:srgbClr val="920000"/>
                </a:solidFill>
                <a:latin typeface="Calibri" pitchFamily="34" charset="0"/>
                <a:cs typeface="Arial" pitchFamily="34" charset="0"/>
              </a:rPr>
              <a:t>Kinetic effects</a:t>
            </a:r>
            <a:endParaRPr lang="en-US" sz="1800" baseline="-25000" dirty="0" smtClean="0">
              <a:solidFill>
                <a:srgbClr val="920000"/>
              </a:solidFill>
              <a:latin typeface="Calibri" pitchFamily="34" charset="0"/>
              <a:cs typeface="Arial" pitchFamily="34" charset="0"/>
            </a:endParaRPr>
          </a:p>
        </p:txBody>
      </p:sp>
      <p:sp>
        <p:nvSpPr>
          <p:cNvPr id="56" name="TextBox 55"/>
          <p:cNvSpPr txBox="1"/>
          <p:nvPr/>
        </p:nvSpPr>
        <p:spPr>
          <a:xfrm>
            <a:off x="5734634" y="1528324"/>
            <a:ext cx="1236942" cy="369332"/>
          </a:xfrm>
          <a:prstGeom prst="rect">
            <a:avLst/>
          </a:prstGeom>
          <a:noFill/>
        </p:spPr>
        <p:txBody>
          <a:bodyPr wrap="none" rtlCol="0">
            <a:spAutoFit/>
          </a:bodyPr>
          <a:lstStyle/>
          <a:p>
            <a:pPr fontAlgn="auto">
              <a:spcBef>
                <a:spcPct val="0"/>
              </a:spcBef>
              <a:spcAft>
                <a:spcPts val="0"/>
              </a:spcAft>
              <a:buFontTx/>
              <a:buNone/>
            </a:pPr>
            <a:r>
              <a:rPr lang="en-US" sz="1800" dirty="0" smtClean="0">
                <a:solidFill>
                  <a:srgbClr val="920000"/>
                </a:solidFill>
                <a:latin typeface="Calibri" pitchFamily="34" charset="0"/>
                <a:cs typeface="Arial" pitchFamily="34" charset="0"/>
              </a:rPr>
              <a:t>Fluid terms</a:t>
            </a:r>
          </a:p>
        </p:txBody>
      </p:sp>
      <p:cxnSp>
        <p:nvCxnSpPr>
          <p:cNvPr id="57" name="Straight Arrow Connector 56"/>
          <p:cNvCxnSpPr/>
          <p:nvPr/>
        </p:nvCxnSpPr>
        <p:spPr bwMode="auto">
          <a:xfrm>
            <a:off x="6742977" y="1829461"/>
            <a:ext cx="527017" cy="311377"/>
          </a:xfrm>
          <a:prstGeom prst="straightConnector1">
            <a:avLst/>
          </a:prstGeom>
          <a:noFill/>
          <a:ln w="15875" cap="flat" cmpd="sng" algn="ctr">
            <a:solidFill>
              <a:srgbClr val="920000"/>
            </a:solidFill>
            <a:prstDash val="solid"/>
            <a:round/>
            <a:headEnd type="none" w="med" len="med"/>
            <a:tailEnd type="arrow"/>
          </a:ln>
          <a:effectLst/>
        </p:spPr>
      </p:cxnSp>
      <p:sp>
        <p:nvSpPr>
          <p:cNvPr id="58" name="Title 1"/>
          <p:cNvSpPr txBox="1">
            <a:spLocks/>
          </p:cNvSpPr>
          <p:nvPr/>
        </p:nvSpPr>
        <p:spPr>
          <a:xfrm>
            <a:off x="4774430" y="838200"/>
            <a:ext cx="4092691" cy="838200"/>
          </a:xfrm>
          <a:prstGeom prst="rect">
            <a:avLst/>
          </a:prstGeom>
        </p:spPr>
        <p:txBody>
          <a:bodyPr vert="horz" lIns="45720" tIns="45720" rIns="45720" bIns="45720" rtlCol="0" anchor="ctr" anchorCtr="1">
            <a:normAutofit/>
          </a:bodyPr>
          <a:lstStyle>
            <a:lvl1pPr algn="ctr" defTabSz="914400" rtl="0" eaLnBrk="1" latinLnBrk="0" hangingPunct="1">
              <a:lnSpc>
                <a:spcPct val="85000"/>
              </a:lnSpc>
              <a:spcBef>
                <a:spcPct val="0"/>
              </a:spcBef>
              <a:buNone/>
              <a:defRPr sz="4000" kern="1200">
                <a:solidFill>
                  <a:srgbClr val="336699"/>
                </a:solidFill>
                <a:latin typeface="Arial" panose="020B0604020202020204" pitchFamily="34" charset="0"/>
                <a:ea typeface="+mj-ea"/>
                <a:cs typeface="Arial" panose="020B0604020202020204" pitchFamily="34" charset="0"/>
              </a:defRPr>
            </a:lvl1pPr>
          </a:lstStyle>
          <a:p>
            <a:pPr fontAlgn="auto">
              <a:spcAft>
                <a:spcPts val="0"/>
              </a:spcAft>
            </a:pPr>
            <a:r>
              <a:rPr lang="en-US" sz="2800" b="1" dirty="0" smtClean="0">
                <a:latin typeface="Calibri" panose="020F0502020204030204" pitchFamily="34" charset="0"/>
              </a:rPr>
              <a:t>RWM dispersion relation</a:t>
            </a:r>
            <a:endParaRPr lang="en-US" sz="2800" b="1" dirty="0">
              <a:latin typeface="Calibri" panose="020F0502020204030204" pitchFamily="34" charset="0"/>
            </a:endParaRPr>
          </a:p>
        </p:txBody>
      </p:sp>
      <p:grpSp>
        <p:nvGrpSpPr>
          <p:cNvPr id="28" name="Group 27"/>
          <p:cNvGrpSpPr>
            <a:grpSpLocks noChangeAspect="1"/>
          </p:cNvGrpSpPr>
          <p:nvPr/>
        </p:nvGrpSpPr>
        <p:grpSpPr>
          <a:xfrm>
            <a:off x="6246681" y="3751411"/>
            <a:ext cx="2739762" cy="2743200"/>
            <a:chOff x="232003" y="1444173"/>
            <a:chExt cx="4572000" cy="4577737"/>
          </a:xfrm>
        </p:grpSpPr>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003" y="1444173"/>
              <a:ext cx="4572000" cy="457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Content Placeholder 2"/>
            <p:cNvSpPr txBox="1">
              <a:spLocks/>
            </p:cNvSpPr>
            <p:nvPr/>
          </p:nvSpPr>
          <p:spPr>
            <a:xfrm>
              <a:off x="2037723" y="2751800"/>
              <a:ext cx="2310769" cy="417850"/>
            </a:xfrm>
            <a:prstGeom prst="rect">
              <a:avLst/>
            </a:prstGeom>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smtClean="0">
                  <a:solidFill>
                    <a:srgbClr val="FF0000"/>
                  </a:solidFill>
                  <a:latin typeface="Calibri" pitchFamily="34" charset="0"/>
                  <a:cs typeface="Calibri" pitchFamily="34" charset="0"/>
                </a:rPr>
                <a:t>Bounce resonances</a:t>
              </a:r>
              <a:endParaRPr lang="en-US" sz="1400" dirty="0" smtClean="0">
                <a:solidFill>
                  <a:srgbClr val="FF0000"/>
                </a:solidFill>
                <a:latin typeface="Calibri" pitchFamily="34" charset="0"/>
                <a:cs typeface="Calibri" pitchFamily="34" charset="0"/>
              </a:endParaRPr>
            </a:p>
          </p:txBody>
        </p:sp>
        <p:sp>
          <p:nvSpPr>
            <p:cNvPr id="31" name="Content Placeholder 2"/>
            <p:cNvSpPr txBox="1">
              <a:spLocks/>
            </p:cNvSpPr>
            <p:nvPr/>
          </p:nvSpPr>
          <p:spPr>
            <a:xfrm>
              <a:off x="1712650" y="1675465"/>
              <a:ext cx="2960914" cy="489098"/>
            </a:xfrm>
            <a:prstGeom prst="rect">
              <a:avLst/>
            </a:prstGeom>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smtClean="0">
                  <a:solidFill>
                    <a:srgbClr val="0000FF"/>
                  </a:solidFill>
                  <a:latin typeface="Calibri" pitchFamily="34" charset="0"/>
                  <a:cs typeface="Calibri" pitchFamily="34" charset="0"/>
                </a:rPr>
                <a:t>Precession resonance</a:t>
              </a:r>
              <a:endParaRPr lang="en-US" sz="1400" dirty="0" smtClean="0">
                <a:solidFill>
                  <a:srgbClr val="0000FF"/>
                </a:solidFill>
                <a:latin typeface="Calibri" pitchFamily="34" charset="0"/>
                <a:cs typeface="Calibri" pitchFamily="34" charset="0"/>
              </a:endParaRPr>
            </a:p>
          </p:txBody>
        </p:sp>
        <p:sp>
          <p:nvSpPr>
            <p:cNvPr id="32" name="Content Placeholder 2"/>
            <p:cNvSpPr txBox="1">
              <a:spLocks/>
            </p:cNvSpPr>
            <p:nvPr/>
          </p:nvSpPr>
          <p:spPr>
            <a:xfrm>
              <a:off x="2269421" y="4757058"/>
              <a:ext cx="2303469" cy="428170"/>
            </a:xfrm>
            <a:prstGeom prst="rect">
              <a:avLst/>
            </a:prstGeom>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smtClean="0">
                  <a:latin typeface="Calibri" pitchFamily="34" charset="0"/>
                  <a:cs typeface="Calibri" pitchFamily="34" charset="0"/>
                </a:rPr>
                <a:t>&lt;</a:t>
              </a:r>
              <a:r>
                <a:rPr lang="el-GR" sz="1800" i="1" dirty="0" smtClean="0">
                  <a:latin typeface="Calibri" pitchFamily="34" charset="0"/>
                  <a:cs typeface="Calibri" pitchFamily="34" charset="0"/>
                </a:rPr>
                <a:t>ν</a:t>
              </a:r>
              <a:r>
                <a:rPr lang="en-US" sz="1800" dirty="0" smtClean="0">
                  <a:latin typeface="Calibri" pitchFamily="34" charset="0"/>
                  <a:cs typeface="Calibri" pitchFamily="34" charset="0"/>
                </a:rPr>
                <a:t>&gt; = 1 kHz</a:t>
              </a:r>
              <a:endParaRPr lang="en-US" sz="1400" dirty="0" smtClean="0">
                <a:latin typeface="Calibri" pitchFamily="34" charset="0"/>
                <a:cs typeface="Calibri" pitchFamily="34" charset="0"/>
              </a:endParaRPr>
            </a:p>
          </p:txBody>
        </p:sp>
      </p:grpSp>
      <p:sp>
        <p:nvSpPr>
          <p:cNvPr id="33" name="Content Placeholder 2"/>
          <p:cNvSpPr txBox="1">
            <a:spLocks/>
          </p:cNvSpPr>
          <p:nvPr/>
        </p:nvSpPr>
        <p:spPr>
          <a:xfrm>
            <a:off x="4572001" y="3358003"/>
            <a:ext cx="4572000" cy="2368479"/>
          </a:xfrm>
          <a:prstGeom prst="rect">
            <a:avLst/>
          </a:prstGeom>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latin typeface="Calibri" pitchFamily="34" charset="0"/>
                <a:cs typeface="Calibri" pitchFamily="34" charset="0"/>
              </a:rPr>
              <a:t>Gaussian functions are used for resonances</a:t>
            </a:r>
            <a:endParaRPr lang="en-US" sz="1800" dirty="0" smtClean="0">
              <a:latin typeface="Calibri" pitchFamily="34" charset="0"/>
              <a:cs typeface="Calibri" pitchFamily="34" charset="0"/>
            </a:endParaRPr>
          </a:p>
        </p:txBody>
      </p:sp>
      <p:sp>
        <p:nvSpPr>
          <p:cNvPr id="34" name="Content Placeholder 2"/>
          <p:cNvSpPr txBox="1">
            <a:spLocks/>
          </p:cNvSpPr>
          <p:nvPr/>
        </p:nvSpPr>
        <p:spPr>
          <a:xfrm>
            <a:off x="4572000" y="4181054"/>
            <a:ext cx="2003199" cy="1883914"/>
          </a:xfrm>
          <a:prstGeom prst="rect">
            <a:avLst/>
          </a:prstGeom>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1800" dirty="0" smtClean="0">
                <a:latin typeface="Calibri" pitchFamily="34" charset="0"/>
                <a:cs typeface="Calibri" pitchFamily="34" charset="0"/>
              </a:rPr>
              <a:t>Coefficients selected to reflect NSTX experience</a:t>
            </a:r>
          </a:p>
        </p:txBody>
      </p:sp>
      <p:sp>
        <p:nvSpPr>
          <p:cNvPr id="35" name="Content Placeholder 2"/>
          <p:cNvSpPr txBox="1">
            <a:spLocks/>
          </p:cNvSpPr>
          <p:nvPr/>
        </p:nvSpPr>
        <p:spPr>
          <a:xfrm>
            <a:off x="3809958" y="5715000"/>
            <a:ext cx="1676442" cy="382219"/>
          </a:xfrm>
          <a:prstGeom prst="rect">
            <a:avLst/>
          </a:prstGeom>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lvl="1" indent="0">
              <a:buNone/>
            </a:pPr>
            <a:r>
              <a:rPr lang="en-US" sz="1800" dirty="0" smtClean="0">
                <a:latin typeface="Calibri" pitchFamily="34" charset="0"/>
                <a:cs typeface="Calibri" pitchFamily="34" charset="0"/>
              </a:rPr>
              <a:t>NSTX 138556</a:t>
            </a:r>
          </a:p>
        </p:txBody>
      </p:sp>
    </p:spTree>
    <p:extLst>
      <p:ext uri="{BB962C8B-B14F-4D97-AF65-F5344CB8AC3E}">
        <p14:creationId xmlns:p14="http://schemas.microsoft.com/office/powerpoint/2010/main" val="53988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auto">
          <a:xfrm>
            <a:off x="102210" y="4191003"/>
            <a:ext cx="3491401" cy="2259180"/>
          </a:xfrm>
          <a:prstGeom prst="rect">
            <a:avLst/>
          </a:prstGeom>
          <a:solidFill>
            <a:schemeClr val="bg1"/>
          </a:solidFill>
          <a:ln w="76200" cap="flat" cmpd="sng" algn="ctr">
            <a:solidFill>
              <a:srgbClr val="008080"/>
            </a:solidFill>
            <a:prstDash val="solid"/>
            <a:round/>
            <a:headEnd type="none" w="med" len="med"/>
            <a:tailEnd type="triangle" w="med" len="med"/>
          </a:ln>
          <a:effectLst/>
        </p:spPr>
        <p:txBody>
          <a:bodyPr lIns="0" tIns="0" rIns="0" bIns="0"/>
          <a:lstStyle/>
          <a:p>
            <a:pPr algn="ctr" fontAlgn="auto">
              <a:spcBef>
                <a:spcPct val="0"/>
              </a:spcBef>
              <a:spcAft>
                <a:spcPts val="0"/>
              </a:spcAft>
              <a:buFontTx/>
              <a:buNone/>
            </a:pPr>
            <a:r>
              <a:rPr lang="en-US" sz="2400" dirty="0" smtClean="0">
                <a:solidFill>
                  <a:prstClr val="black"/>
                </a:solidFill>
                <a:latin typeface="Calibri" pitchFamily="34" charset="0"/>
                <a:cs typeface="Arial" pitchFamily="34" charset="0"/>
              </a:rPr>
              <a:t>References</a:t>
            </a:r>
            <a:endParaRPr lang="en-US" sz="2400" dirty="0">
              <a:solidFill>
                <a:prstClr val="black"/>
              </a:solidFill>
              <a:latin typeface="Calibri" pitchFamily="34" charset="0"/>
              <a:cs typeface="Arial" pitchFamily="34" charset="0"/>
            </a:endParaRPr>
          </a:p>
        </p:txBody>
      </p:sp>
      <p:sp>
        <p:nvSpPr>
          <p:cNvPr id="41" name="Rectangle 40"/>
          <p:cNvSpPr/>
          <p:nvPr/>
        </p:nvSpPr>
        <p:spPr bwMode="auto">
          <a:xfrm>
            <a:off x="6562475" y="1892808"/>
            <a:ext cx="2481252" cy="492600"/>
          </a:xfrm>
          <a:prstGeom prst="rect">
            <a:avLst/>
          </a:prstGeom>
          <a:solidFill>
            <a:schemeClr val="bg1"/>
          </a:solidFill>
          <a:ln w="76200" cap="flat" cmpd="sng" algn="ctr">
            <a:solidFill>
              <a:srgbClr val="008080"/>
            </a:solidFill>
            <a:prstDash val="solid"/>
            <a:round/>
            <a:headEnd type="none" w="med" len="med"/>
            <a:tailEnd type="triangle" w="med" len="med"/>
          </a:ln>
          <a:effectLst/>
        </p:spPr>
        <p:txBody>
          <a:bodyPr lIns="0" tIns="0" rIns="0" bIns="0"/>
          <a:lstStyle/>
          <a:p>
            <a:pPr fontAlgn="auto">
              <a:spcBef>
                <a:spcPts val="0"/>
              </a:spcBef>
              <a:spcAft>
                <a:spcPts val="0"/>
              </a:spcAft>
              <a:buFontTx/>
              <a:buNone/>
              <a:defRPr/>
            </a:pPr>
            <a:endParaRPr lang="en-US" sz="1800">
              <a:solidFill>
                <a:prstClr val="black"/>
              </a:solidFill>
              <a:latin typeface="Arial"/>
            </a:endParaRPr>
          </a:p>
        </p:txBody>
      </p:sp>
      <p:sp>
        <p:nvSpPr>
          <p:cNvPr id="31" name="TextBox 30"/>
          <p:cNvSpPr txBox="1"/>
          <p:nvPr/>
        </p:nvSpPr>
        <p:spPr>
          <a:xfrm>
            <a:off x="7596" y="1044713"/>
            <a:ext cx="9144000" cy="707886"/>
          </a:xfrm>
          <a:prstGeom prst="rect">
            <a:avLst/>
          </a:prstGeom>
          <a:noFill/>
        </p:spPr>
        <p:txBody>
          <a:bodyPr wrap="square" rtlCol="0">
            <a:spAutoFit/>
          </a:bodyPr>
          <a:lstStyle/>
          <a:p>
            <a:pPr marL="342900" indent="-342900" fontAlgn="auto">
              <a:spcBef>
                <a:spcPts val="0"/>
              </a:spcBef>
              <a:spcAft>
                <a:spcPts val="0"/>
              </a:spcAft>
              <a:buFont typeface="Arial" panose="020B0604020202020204" pitchFamily="34" charset="0"/>
              <a:buChar char="•"/>
            </a:pPr>
            <a:r>
              <a:rPr lang="en-US" sz="2000" dirty="0">
                <a:solidFill>
                  <a:prstClr val="black"/>
                </a:solidFill>
                <a:latin typeface="Calibri" pitchFamily="34" charset="0"/>
                <a:cs typeface="Calibri" pitchFamily="34" charset="0"/>
              </a:rPr>
              <a:t>Goal is to forecast γ in real-time using parameterized reduced models for </a:t>
            </a:r>
            <a:r>
              <a:rPr lang="en-US" sz="2000" dirty="0" err="1">
                <a:solidFill>
                  <a:prstClr val="black"/>
                </a:solidFill>
                <a:latin typeface="Calibri" pitchFamily="34" charset="0"/>
                <a:cs typeface="Calibri" pitchFamily="34" charset="0"/>
              </a:rPr>
              <a:t>δW</a:t>
            </a:r>
            <a:r>
              <a:rPr lang="en-US" sz="2000" dirty="0">
                <a:solidFill>
                  <a:prstClr val="black"/>
                </a:solidFill>
                <a:latin typeface="Calibri" pitchFamily="34" charset="0"/>
                <a:cs typeface="Calibri" pitchFamily="34" charset="0"/>
              </a:rPr>
              <a:t> terms</a:t>
            </a:r>
            <a:endParaRPr lang="en-US" sz="2000" dirty="0" smtClean="0">
              <a:solidFill>
                <a:prstClr val="black"/>
              </a:solidFill>
              <a:latin typeface="Calibri" panose="020F0502020204030204" pitchFamily="34" charset="0"/>
            </a:endParaRPr>
          </a:p>
          <a:p>
            <a:pPr marL="342900" indent="-342900" fontAlgn="auto">
              <a:spcBef>
                <a:spcPts val="0"/>
              </a:spcBef>
              <a:spcAft>
                <a:spcPts val="0"/>
              </a:spcAft>
              <a:buFont typeface="Arial" panose="020B0604020202020204" pitchFamily="34" charset="0"/>
              <a:buChar char="•"/>
            </a:pPr>
            <a:r>
              <a:rPr lang="en-US" sz="2000" dirty="0" smtClean="0">
                <a:solidFill>
                  <a:prstClr val="black"/>
                </a:solidFill>
                <a:latin typeface="Calibri" panose="020F0502020204030204" pitchFamily="34" charset="0"/>
              </a:rPr>
              <a:t>Need </a:t>
            </a:r>
            <a:r>
              <a:rPr lang="el-GR" sz="2000" dirty="0" smtClean="0">
                <a:solidFill>
                  <a:prstClr val="black"/>
                </a:solidFill>
                <a:latin typeface="Calibri" panose="020F0502020204030204" pitchFamily="34" charset="0"/>
              </a:rPr>
              <a:t>δ</a:t>
            </a:r>
            <a:r>
              <a:rPr lang="en-US" sz="2000" dirty="0" smtClean="0">
                <a:solidFill>
                  <a:prstClr val="black"/>
                </a:solidFill>
                <a:latin typeface="Calibri" panose="020F0502020204030204" pitchFamily="34" charset="0"/>
              </a:rPr>
              <a:t>W</a:t>
            </a:r>
            <a:r>
              <a:rPr lang="en-US" sz="2000" baseline="-25000" dirty="0" smtClean="0">
                <a:solidFill>
                  <a:prstClr val="black"/>
                </a:solidFill>
                <a:latin typeface="Calibri" panose="020F0502020204030204" pitchFamily="34" charset="0"/>
              </a:rPr>
              <a:t>K</a:t>
            </a:r>
            <a:r>
              <a:rPr lang="en-US" sz="2000" dirty="0" smtClean="0">
                <a:solidFill>
                  <a:prstClr val="black"/>
                </a:solidFill>
                <a:latin typeface="Calibri" panose="020F0502020204030204" pitchFamily="34" charset="0"/>
              </a:rPr>
              <a:t> as a function of the most important, real-time measurable quantities</a:t>
            </a:r>
            <a:endParaRPr lang="en-US" sz="2000" dirty="0">
              <a:solidFill>
                <a:prstClr val="black"/>
              </a:solidFill>
              <a:latin typeface="Calibri" panose="020F0502020204030204" pitchFamily="34" charset="0"/>
            </a:endParaRPr>
          </a:p>
        </p:txBody>
      </p:sp>
      <p:sp>
        <p:nvSpPr>
          <p:cNvPr id="2" name="Title 1"/>
          <p:cNvSpPr>
            <a:spLocks noGrp="1"/>
          </p:cNvSpPr>
          <p:nvPr>
            <p:ph type="title"/>
          </p:nvPr>
        </p:nvSpPr>
        <p:spPr/>
        <p:txBody>
          <a:bodyPr>
            <a:noAutofit/>
          </a:bodyPr>
          <a:lstStyle/>
          <a:p>
            <a:r>
              <a:rPr lang="en-US" sz="3200" dirty="0">
                <a:latin typeface="Calibri" pitchFamily="34" charset="0"/>
                <a:cs typeface="Calibri" pitchFamily="34" charset="0"/>
              </a:rPr>
              <a:t>Physics understanding from previous research </a:t>
            </a:r>
            <a:r>
              <a:rPr lang="en-US" sz="3200" dirty="0" smtClean="0">
                <a:latin typeface="Calibri" pitchFamily="34" charset="0"/>
                <a:cs typeface="Calibri" pitchFamily="34" charset="0"/>
              </a:rPr>
              <a:t>using full model, used </a:t>
            </a:r>
            <a:r>
              <a:rPr lang="en-US" sz="3200" dirty="0">
                <a:latin typeface="Calibri" pitchFamily="34" charset="0"/>
                <a:cs typeface="Calibri" pitchFamily="34" charset="0"/>
              </a:rPr>
              <a:t>to construct a reduced kinetic model</a:t>
            </a:r>
            <a:endParaRPr lang="en-US" sz="3200" dirty="0">
              <a:latin typeface="Calibri" panose="020F0502020204030204" pitchFamily="34" charset="0"/>
            </a:endParaRPr>
          </a:p>
        </p:txBody>
      </p:sp>
      <p:sp>
        <p:nvSpPr>
          <p:cNvPr id="4" name="Text Box 32"/>
          <p:cNvSpPr txBox="1">
            <a:spLocks noChangeArrowheads="1"/>
          </p:cNvSpPr>
          <p:nvPr/>
        </p:nvSpPr>
        <p:spPr bwMode="auto">
          <a:xfrm>
            <a:off x="3760399" y="1973139"/>
            <a:ext cx="2590800" cy="523220"/>
          </a:xfrm>
          <a:prstGeom prst="rect">
            <a:avLst/>
          </a:prstGeom>
          <a:noFill/>
          <a:ln w="12700">
            <a:noFill/>
            <a:miter lim="800000"/>
            <a:headEnd/>
            <a:tailEnd/>
          </a:ln>
        </p:spPr>
        <p:txBody>
          <a:bodyPr wrap="square">
            <a:spAutoFit/>
          </a:bodyPr>
          <a:lstStyle/>
          <a:p>
            <a:pPr algn="ctr" fontAlgn="auto">
              <a:spcBef>
                <a:spcPts val="0"/>
              </a:spcBef>
              <a:spcAft>
                <a:spcPts val="0"/>
              </a:spcAft>
              <a:buFontTx/>
              <a:buNone/>
            </a:pPr>
            <a:r>
              <a:rPr lang="en-US" sz="1400" dirty="0" smtClean="0">
                <a:solidFill>
                  <a:srgbClr val="008080"/>
                </a:solidFill>
                <a:latin typeface="Calibri" panose="020F0502020204030204" pitchFamily="34" charset="0"/>
                <a:cs typeface="Arial" pitchFamily="34" charset="0"/>
              </a:rPr>
              <a:t>[J.W. </a:t>
            </a:r>
            <a:r>
              <a:rPr lang="en-US" sz="1400" dirty="0" err="1" smtClean="0">
                <a:solidFill>
                  <a:srgbClr val="008080"/>
                </a:solidFill>
                <a:latin typeface="Calibri" panose="020F0502020204030204" pitchFamily="34" charset="0"/>
                <a:cs typeface="Arial" pitchFamily="34" charset="0"/>
              </a:rPr>
              <a:t>Berkery</a:t>
            </a:r>
            <a:r>
              <a:rPr lang="en-US" sz="1400" dirty="0" smtClean="0">
                <a:solidFill>
                  <a:srgbClr val="008080"/>
                </a:solidFill>
                <a:latin typeface="Calibri" panose="020F0502020204030204" pitchFamily="34" charset="0"/>
                <a:cs typeface="Arial" pitchFamily="34" charset="0"/>
              </a:rPr>
              <a:t> et al., </a:t>
            </a:r>
            <a:r>
              <a:rPr lang="en-US" sz="1400" dirty="0" err="1" smtClean="0">
                <a:solidFill>
                  <a:srgbClr val="008080"/>
                </a:solidFill>
                <a:latin typeface="Calibri" pitchFamily="34" charset="0"/>
                <a:cs typeface="Arial" pitchFamily="34" charset="0"/>
              </a:rPr>
              <a:t>Nucl</a:t>
            </a:r>
            <a:r>
              <a:rPr lang="en-US" sz="1400" dirty="0" smtClean="0">
                <a:solidFill>
                  <a:srgbClr val="008080"/>
                </a:solidFill>
                <a:latin typeface="Calibri" pitchFamily="34" charset="0"/>
                <a:cs typeface="Arial" pitchFamily="34" charset="0"/>
              </a:rPr>
              <a:t>. Fusion 55</a:t>
            </a:r>
            <a:r>
              <a:rPr lang="en-US" sz="1400" b="1" dirty="0" smtClean="0">
                <a:solidFill>
                  <a:srgbClr val="008080"/>
                </a:solidFill>
                <a:latin typeface="Calibri" pitchFamily="34" charset="0"/>
                <a:cs typeface="Arial" pitchFamily="34" charset="0"/>
              </a:rPr>
              <a:t>, </a:t>
            </a:r>
            <a:r>
              <a:rPr lang="en-US" sz="1400" dirty="0" smtClean="0">
                <a:solidFill>
                  <a:srgbClr val="008080"/>
                </a:solidFill>
                <a:latin typeface="Calibri" pitchFamily="34" charset="0"/>
                <a:cs typeface="Arial" pitchFamily="34" charset="0"/>
              </a:rPr>
              <a:t>123007 (2015)] </a:t>
            </a:r>
            <a:endParaRPr lang="en-US" sz="1400" dirty="0">
              <a:solidFill>
                <a:srgbClr val="008080"/>
              </a:solidFill>
              <a:latin typeface="Calibri" pitchFamily="34" charset="0"/>
              <a:cs typeface="Arial" pitchFamily="34" charset="0"/>
            </a:endParaRPr>
          </a:p>
        </p:txBody>
      </p:sp>
      <p:sp>
        <p:nvSpPr>
          <p:cNvPr id="5" name="Rectangle 4"/>
          <p:cNvSpPr/>
          <p:nvPr/>
        </p:nvSpPr>
        <p:spPr bwMode="auto">
          <a:xfrm>
            <a:off x="179015" y="1891858"/>
            <a:ext cx="2971799" cy="693161"/>
          </a:xfrm>
          <a:prstGeom prst="rect">
            <a:avLst/>
          </a:prstGeom>
          <a:solidFill>
            <a:schemeClr val="bg1"/>
          </a:solidFill>
          <a:ln w="76200" cap="flat" cmpd="sng" algn="ctr">
            <a:solidFill>
              <a:srgbClr val="008080"/>
            </a:solidFill>
            <a:prstDash val="solid"/>
            <a:round/>
            <a:headEnd type="none" w="med" len="med"/>
            <a:tailEnd type="triangle" w="med" len="med"/>
          </a:ln>
          <a:effectLst/>
        </p:spPr>
        <p:txBody>
          <a:bodyPr lIns="0" tIns="0" rIns="0" bIns="0"/>
          <a:lstStyle/>
          <a:p>
            <a:pPr fontAlgn="auto">
              <a:spcBef>
                <a:spcPts val="0"/>
              </a:spcBef>
              <a:spcAft>
                <a:spcPts val="0"/>
              </a:spcAft>
              <a:buFontTx/>
              <a:buNone/>
              <a:defRPr/>
            </a:pPr>
            <a:endParaRPr lang="en-US" sz="1800">
              <a:solidFill>
                <a:prstClr val="black"/>
              </a:solidFill>
              <a:latin typeface="Arial"/>
            </a:endParaRPr>
          </a:p>
        </p:txBody>
      </p:sp>
      <p:pic>
        <p:nvPicPr>
          <p:cNvPr id="6" name="Picture 5"/>
          <p:cNvPicPr>
            <a:picLocks noChangeAspect="1"/>
          </p:cNvPicPr>
          <p:nvPr>
            <p:custDataLst>
              <p:tags r:id="rId1"/>
            </p:custDataLst>
          </p:nvPr>
        </p:nvPicPr>
        <p:blipFill rotWithShape="1">
          <a:blip r:embed="rId3" cstate="print">
            <a:extLst>
              <a:ext uri="{28A0092B-C50C-407E-A947-70E740481C1C}">
                <a14:useLocalDpi xmlns:a14="http://schemas.microsoft.com/office/drawing/2010/main" val="0"/>
              </a:ext>
            </a:extLst>
          </a:blip>
          <a:srcRect r="27132"/>
          <a:stretch/>
        </p:blipFill>
        <p:spPr>
          <a:xfrm>
            <a:off x="276535" y="1995480"/>
            <a:ext cx="2800792" cy="548640"/>
          </a:xfrm>
          <a:prstGeom prst="rect">
            <a:avLst/>
          </a:prstGeom>
        </p:spPr>
      </p:pic>
      <p:cxnSp>
        <p:nvCxnSpPr>
          <p:cNvPr id="8" name="Straight Arrow Connector 7"/>
          <p:cNvCxnSpPr/>
          <p:nvPr/>
        </p:nvCxnSpPr>
        <p:spPr bwMode="auto">
          <a:xfrm flipV="1">
            <a:off x="2341739" y="2496360"/>
            <a:ext cx="325273" cy="337749"/>
          </a:xfrm>
          <a:prstGeom prst="straightConnector1">
            <a:avLst/>
          </a:prstGeom>
          <a:noFill/>
          <a:ln w="15875" cap="flat" cmpd="sng" algn="ctr">
            <a:solidFill>
              <a:srgbClr val="920000"/>
            </a:solidFill>
            <a:prstDash val="solid"/>
            <a:round/>
            <a:headEnd type="none" w="med" len="med"/>
            <a:tailEnd type="arrow"/>
          </a:ln>
          <a:effectLst/>
        </p:spPr>
      </p:cxnSp>
      <p:sp>
        <p:nvSpPr>
          <p:cNvPr id="10" name="TextBox 9"/>
          <p:cNvSpPr txBox="1"/>
          <p:nvPr/>
        </p:nvSpPr>
        <p:spPr>
          <a:xfrm>
            <a:off x="1559505" y="2755285"/>
            <a:ext cx="1641731" cy="369332"/>
          </a:xfrm>
          <a:prstGeom prst="rect">
            <a:avLst/>
          </a:prstGeom>
          <a:noFill/>
        </p:spPr>
        <p:txBody>
          <a:bodyPr wrap="none" rtlCol="0">
            <a:spAutoFit/>
          </a:bodyPr>
          <a:lstStyle/>
          <a:p>
            <a:pPr fontAlgn="auto">
              <a:spcBef>
                <a:spcPct val="0"/>
              </a:spcBef>
              <a:spcAft>
                <a:spcPts val="0"/>
              </a:spcAft>
              <a:buFontTx/>
              <a:buNone/>
            </a:pPr>
            <a:r>
              <a:rPr lang="en-US" sz="1800" u="sng" dirty="0" smtClean="0">
                <a:solidFill>
                  <a:srgbClr val="920000"/>
                </a:solidFill>
                <a:latin typeface="Calibri" pitchFamily="34" charset="0"/>
                <a:cs typeface="Arial" pitchFamily="34" charset="0"/>
              </a:rPr>
              <a:t>Kinetic effects</a:t>
            </a:r>
            <a:r>
              <a:rPr lang="en-US" sz="1800" baseline="30000" dirty="0" smtClean="0">
                <a:solidFill>
                  <a:srgbClr val="008080"/>
                </a:solidFill>
                <a:latin typeface="Calibri" pitchFamily="34" charset="0"/>
                <a:cs typeface="Arial" pitchFamily="34" charset="0"/>
              </a:rPr>
              <a:t>1</a:t>
            </a:r>
            <a:r>
              <a:rPr lang="en-US" sz="1800" dirty="0" smtClean="0">
                <a:solidFill>
                  <a:srgbClr val="920000"/>
                </a:solidFill>
                <a:latin typeface="Calibri" pitchFamily="34" charset="0"/>
                <a:cs typeface="Arial" pitchFamily="34" charset="0"/>
              </a:rPr>
              <a:t>:</a:t>
            </a:r>
            <a:endParaRPr lang="en-US" sz="1800" baseline="-25000" dirty="0" smtClean="0">
              <a:solidFill>
                <a:srgbClr val="920000"/>
              </a:solidFill>
              <a:latin typeface="Calibri" pitchFamily="34" charset="0"/>
              <a:cs typeface="Arial" pitchFamily="34" charset="0"/>
            </a:endParaRPr>
          </a:p>
        </p:txBody>
      </p:sp>
      <p:sp>
        <p:nvSpPr>
          <p:cNvPr id="11" name="TextBox 10"/>
          <p:cNvSpPr txBox="1"/>
          <p:nvPr/>
        </p:nvSpPr>
        <p:spPr>
          <a:xfrm>
            <a:off x="21771" y="2755285"/>
            <a:ext cx="1394036" cy="369332"/>
          </a:xfrm>
          <a:prstGeom prst="rect">
            <a:avLst/>
          </a:prstGeom>
          <a:noFill/>
        </p:spPr>
        <p:txBody>
          <a:bodyPr wrap="none" rtlCol="0">
            <a:spAutoFit/>
          </a:bodyPr>
          <a:lstStyle/>
          <a:p>
            <a:pPr fontAlgn="auto">
              <a:spcBef>
                <a:spcPct val="0"/>
              </a:spcBef>
              <a:spcAft>
                <a:spcPts val="0"/>
              </a:spcAft>
              <a:buFontTx/>
              <a:buNone/>
            </a:pPr>
            <a:r>
              <a:rPr lang="en-US" sz="1800" dirty="0" smtClean="0">
                <a:solidFill>
                  <a:srgbClr val="920000"/>
                </a:solidFill>
                <a:latin typeface="Calibri" pitchFamily="34" charset="0"/>
                <a:cs typeface="Arial" pitchFamily="34" charset="0"/>
              </a:rPr>
              <a:t>Fluid terms</a:t>
            </a:r>
            <a:r>
              <a:rPr lang="en-US" sz="1800" baseline="30000" dirty="0" smtClean="0">
                <a:solidFill>
                  <a:srgbClr val="008080"/>
                </a:solidFill>
                <a:latin typeface="Calibri" pitchFamily="34" charset="0"/>
                <a:cs typeface="Arial" pitchFamily="34" charset="0"/>
              </a:rPr>
              <a:t>10</a:t>
            </a:r>
            <a:endParaRPr lang="en-US" sz="1800" dirty="0" smtClean="0">
              <a:solidFill>
                <a:srgbClr val="920000"/>
              </a:solidFill>
              <a:latin typeface="Calibri" pitchFamily="34" charset="0"/>
              <a:cs typeface="Arial" pitchFamily="34" charset="0"/>
            </a:endParaRPr>
          </a:p>
        </p:txBody>
      </p:sp>
      <p:cxnSp>
        <p:nvCxnSpPr>
          <p:cNvPr id="12" name="Straight Arrow Connector 11"/>
          <p:cNvCxnSpPr/>
          <p:nvPr/>
        </p:nvCxnSpPr>
        <p:spPr bwMode="auto">
          <a:xfrm flipV="1">
            <a:off x="990600" y="2414676"/>
            <a:ext cx="762000" cy="430909"/>
          </a:xfrm>
          <a:prstGeom prst="straightConnector1">
            <a:avLst/>
          </a:prstGeom>
          <a:noFill/>
          <a:ln w="15875" cap="flat" cmpd="sng" algn="ctr">
            <a:solidFill>
              <a:srgbClr val="920000"/>
            </a:solidFill>
            <a:prstDash val="solid"/>
            <a:round/>
            <a:headEnd type="none" w="med" len="med"/>
            <a:tailEnd type="arrow"/>
          </a:ln>
          <a:effectLst/>
        </p:spPr>
      </p:cxnSp>
      <p:sp>
        <p:nvSpPr>
          <p:cNvPr id="16" name="Rectangle 15"/>
          <p:cNvSpPr/>
          <p:nvPr/>
        </p:nvSpPr>
        <p:spPr bwMode="auto">
          <a:xfrm>
            <a:off x="3438497" y="1894904"/>
            <a:ext cx="2971799" cy="693161"/>
          </a:xfrm>
          <a:prstGeom prst="rect">
            <a:avLst/>
          </a:prstGeom>
          <a:solidFill>
            <a:schemeClr val="bg1"/>
          </a:solidFill>
          <a:ln w="76200" cap="flat" cmpd="sng" algn="ctr">
            <a:solidFill>
              <a:srgbClr val="008080"/>
            </a:solidFill>
            <a:prstDash val="solid"/>
            <a:round/>
            <a:headEnd type="none" w="med" len="med"/>
            <a:tailEnd type="triangle" w="med" len="med"/>
          </a:ln>
          <a:effectLst/>
        </p:spPr>
        <p:txBody>
          <a:bodyPr lIns="0" tIns="0" rIns="0" bIns="0"/>
          <a:lstStyle/>
          <a:p>
            <a:pPr fontAlgn="auto">
              <a:spcBef>
                <a:spcPts val="0"/>
              </a:spcBef>
              <a:spcAft>
                <a:spcPts val="0"/>
              </a:spcAft>
              <a:buFontTx/>
              <a:buNone/>
              <a:defRPr/>
            </a:pPr>
            <a:endParaRPr lang="en-US" sz="1800">
              <a:solidFill>
                <a:prstClr val="black"/>
              </a:solidFill>
              <a:latin typeface="Arial"/>
            </a:endParaRPr>
          </a:p>
        </p:txBody>
      </p:sp>
      <p:pic>
        <p:nvPicPr>
          <p:cNvPr id="17"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609" y="1967813"/>
            <a:ext cx="2743200" cy="53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Arrow Connector 18"/>
          <p:cNvCxnSpPr/>
          <p:nvPr/>
        </p:nvCxnSpPr>
        <p:spPr bwMode="auto">
          <a:xfrm flipV="1">
            <a:off x="5410200" y="2428296"/>
            <a:ext cx="533400" cy="405811"/>
          </a:xfrm>
          <a:prstGeom prst="straightConnector1">
            <a:avLst/>
          </a:prstGeom>
          <a:noFill/>
          <a:ln w="15875" cap="flat" cmpd="sng" algn="ctr">
            <a:solidFill>
              <a:srgbClr val="920000"/>
            </a:solidFill>
            <a:prstDash val="solid"/>
            <a:round/>
            <a:headEnd type="none" w="med" len="med"/>
            <a:tailEnd type="arrow"/>
          </a:ln>
          <a:effectLst/>
        </p:spPr>
      </p:cxnSp>
      <p:cxnSp>
        <p:nvCxnSpPr>
          <p:cNvPr id="20" name="Straight Arrow Connector 19"/>
          <p:cNvCxnSpPr/>
          <p:nvPr/>
        </p:nvCxnSpPr>
        <p:spPr bwMode="auto">
          <a:xfrm flipV="1">
            <a:off x="4267200" y="2428297"/>
            <a:ext cx="1242202" cy="381000"/>
          </a:xfrm>
          <a:prstGeom prst="straightConnector1">
            <a:avLst/>
          </a:prstGeom>
          <a:noFill/>
          <a:ln w="15875" cap="flat" cmpd="sng" algn="ctr">
            <a:solidFill>
              <a:srgbClr val="920000"/>
            </a:solidFill>
            <a:prstDash val="solid"/>
            <a:round/>
            <a:headEnd type="none" w="med" len="med"/>
            <a:tailEnd type="arrow"/>
          </a:ln>
          <a:effectLst/>
        </p:spPr>
      </p:cxnSp>
      <p:sp>
        <p:nvSpPr>
          <p:cNvPr id="22" name="TextBox 21"/>
          <p:cNvSpPr txBox="1"/>
          <p:nvPr/>
        </p:nvSpPr>
        <p:spPr>
          <a:xfrm>
            <a:off x="4689437" y="2755287"/>
            <a:ext cx="1061444" cy="369332"/>
          </a:xfrm>
          <a:prstGeom prst="rect">
            <a:avLst/>
          </a:prstGeom>
          <a:noFill/>
        </p:spPr>
        <p:txBody>
          <a:bodyPr wrap="none" rtlCol="0">
            <a:spAutoFit/>
          </a:bodyPr>
          <a:lstStyle/>
          <a:p>
            <a:pPr fontAlgn="auto">
              <a:spcBef>
                <a:spcPct val="0"/>
              </a:spcBef>
              <a:spcAft>
                <a:spcPts val="0"/>
              </a:spcAft>
              <a:buFontTx/>
              <a:buNone/>
            </a:pPr>
            <a:r>
              <a:rPr lang="en-US" sz="1800" dirty="0" smtClean="0">
                <a:solidFill>
                  <a:srgbClr val="920000"/>
                </a:solidFill>
                <a:latin typeface="Calibri" pitchFamily="34" charset="0"/>
                <a:cs typeface="Arial" pitchFamily="34" charset="0"/>
              </a:rPr>
              <a:t>Rotation</a:t>
            </a:r>
            <a:r>
              <a:rPr lang="en-US" sz="1800" baseline="30000" dirty="0" smtClean="0">
                <a:solidFill>
                  <a:srgbClr val="008080"/>
                </a:solidFill>
                <a:latin typeface="Calibri" pitchFamily="34" charset="0"/>
                <a:cs typeface="Arial" pitchFamily="34" charset="0"/>
              </a:rPr>
              <a:t>3</a:t>
            </a:r>
            <a:endParaRPr lang="en-US" sz="1800" dirty="0" smtClean="0">
              <a:solidFill>
                <a:srgbClr val="920000"/>
              </a:solidFill>
              <a:latin typeface="Calibri" pitchFamily="34" charset="0"/>
              <a:cs typeface="Arial" pitchFamily="34" charset="0"/>
            </a:endParaRPr>
          </a:p>
        </p:txBody>
      </p:sp>
      <p:sp>
        <p:nvSpPr>
          <p:cNvPr id="23" name="TextBox 22"/>
          <p:cNvSpPr txBox="1"/>
          <p:nvPr/>
        </p:nvSpPr>
        <p:spPr>
          <a:xfrm>
            <a:off x="3109623" y="2755287"/>
            <a:ext cx="1451038" cy="369332"/>
          </a:xfrm>
          <a:prstGeom prst="rect">
            <a:avLst/>
          </a:prstGeom>
          <a:noFill/>
        </p:spPr>
        <p:txBody>
          <a:bodyPr wrap="none" rtlCol="0">
            <a:spAutoFit/>
          </a:bodyPr>
          <a:lstStyle/>
          <a:p>
            <a:pPr fontAlgn="auto">
              <a:spcBef>
                <a:spcPct val="0"/>
              </a:spcBef>
              <a:spcAft>
                <a:spcPts val="0"/>
              </a:spcAft>
              <a:buFontTx/>
              <a:buNone/>
            </a:pPr>
            <a:r>
              <a:rPr lang="en-US" sz="1800" dirty="0" smtClean="0">
                <a:solidFill>
                  <a:srgbClr val="920000"/>
                </a:solidFill>
                <a:latin typeface="Calibri" pitchFamily="34" charset="0"/>
                <a:cs typeface="Arial" pitchFamily="34" charset="0"/>
              </a:rPr>
              <a:t>Collisionality</a:t>
            </a:r>
            <a:r>
              <a:rPr lang="en-US" sz="1800" baseline="30000" dirty="0" smtClean="0">
                <a:solidFill>
                  <a:srgbClr val="008080"/>
                </a:solidFill>
                <a:latin typeface="Calibri" pitchFamily="34" charset="0"/>
                <a:cs typeface="Arial" pitchFamily="34" charset="0"/>
              </a:rPr>
              <a:t>5</a:t>
            </a:r>
            <a:endParaRPr lang="en-US" sz="1800" dirty="0" smtClean="0">
              <a:solidFill>
                <a:srgbClr val="920000"/>
              </a:solidFill>
              <a:latin typeface="Calibri" pitchFamily="34" charset="0"/>
              <a:cs typeface="Arial" pitchFamily="34" charset="0"/>
            </a:endParaRPr>
          </a:p>
        </p:txBody>
      </p:sp>
      <p:cxnSp>
        <p:nvCxnSpPr>
          <p:cNvPr id="27" name="Straight Arrow Connector 26"/>
          <p:cNvCxnSpPr/>
          <p:nvPr/>
        </p:nvCxnSpPr>
        <p:spPr bwMode="auto">
          <a:xfrm flipV="1">
            <a:off x="2341739" y="2341797"/>
            <a:ext cx="1418671" cy="503787"/>
          </a:xfrm>
          <a:prstGeom prst="straightConnector1">
            <a:avLst/>
          </a:prstGeom>
          <a:noFill/>
          <a:ln w="15875" cap="flat" cmpd="sng" algn="ctr">
            <a:solidFill>
              <a:srgbClr val="920000"/>
            </a:solidFill>
            <a:prstDash val="solid"/>
            <a:round/>
            <a:headEnd type="none" w="med" len="med"/>
            <a:tailEnd type="arrow"/>
          </a:ln>
          <a:effectLst/>
        </p:spPr>
      </p:cxnSp>
      <p:grpSp>
        <p:nvGrpSpPr>
          <p:cNvPr id="35" name="Group 34"/>
          <p:cNvGrpSpPr/>
          <p:nvPr/>
        </p:nvGrpSpPr>
        <p:grpSpPr>
          <a:xfrm>
            <a:off x="3969882" y="3421301"/>
            <a:ext cx="4948102" cy="3055699"/>
            <a:chOff x="3129099" y="2430702"/>
            <a:chExt cx="4948102" cy="3055698"/>
          </a:xfrm>
        </p:grpSpPr>
        <p:sp>
          <p:nvSpPr>
            <p:cNvPr id="33" name="Title 1"/>
            <p:cNvSpPr txBox="1">
              <a:spLocks/>
            </p:cNvSpPr>
            <p:nvPr/>
          </p:nvSpPr>
          <p:spPr>
            <a:xfrm>
              <a:off x="3360099" y="2895600"/>
              <a:ext cx="1689823" cy="1981200"/>
            </a:xfrm>
            <a:prstGeom prst="rect">
              <a:avLst/>
            </a:prstGeom>
          </p:spPr>
          <p:txBody>
            <a:bodyPr vert="horz" lIns="45720" tIns="45720" rIns="45720" bIns="45720" rtlCol="0" anchor="ctr" anchorCtr="1">
              <a:noAutofit/>
            </a:bodyPr>
            <a:lstStyle>
              <a:lvl1pPr algn="ctr" defTabSz="914400" rtl="0" eaLnBrk="1" latinLnBrk="0" hangingPunct="1">
                <a:lnSpc>
                  <a:spcPct val="85000"/>
                </a:lnSpc>
                <a:spcBef>
                  <a:spcPct val="0"/>
                </a:spcBef>
                <a:buNone/>
                <a:defRPr sz="4000" kern="1200">
                  <a:solidFill>
                    <a:srgbClr val="336699"/>
                  </a:solidFill>
                  <a:latin typeface="Arial" panose="020B0604020202020204" pitchFamily="34" charset="0"/>
                  <a:ea typeface="+mj-ea"/>
                  <a:cs typeface="Arial" panose="020B0604020202020204" pitchFamily="34" charset="0"/>
                </a:defRPr>
              </a:lvl1pPr>
            </a:lstStyle>
            <a:p>
              <a:pPr fontAlgn="auto">
                <a:lnSpc>
                  <a:spcPct val="120000"/>
                </a:lnSpc>
                <a:spcAft>
                  <a:spcPts val="0"/>
                </a:spcAft>
              </a:pPr>
              <a:r>
                <a:rPr lang="en-US" sz="2400" b="1" dirty="0" smtClean="0">
                  <a:latin typeface="Calibri" panose="020F0502020204030204" pitchFamily="34" charset="0"/>
                </a:rPr>
                <a:t>Reduced Kinetic Model</a:t>
              </a:r>
              <a:endParaRPr lang="en-US" sz="2400" b="1" dirty="0">
                <a:latin typeface="Calibri" panose="020F0502020204030204" pitchFamily="34" charset="0"/>
              </a:endParaRPr>
            </a:p>
          </p:txBody>
        </p:sp>
        <p:pic>
          <p:nvPicPr>
            <p:cNvPr id="3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982" t="48996" r="32509" b="3650"/>
            <a:stretch/>
          </p:blipFill>
          <p:spPr bwMode="auto">
            <a:xfrm>
              <a:off x="4877665" y="2815771"/>
              <a:ext cx="2675339" cy="2598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Oval 29"/>
            <p:cNvSpPr/>
            <p:nvPr/>
          </p:nvSpPr>
          <p:spPr>
            <a:xfrm>
              <a:off x="3129099" y="2430702"/>
              <a:ext cx="4948102" cy="30556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en-US" sz="1800">
                <a:solidFill>
                  <a:prstClr val="white"/>
                </a:solidFill>
              </a:endParaRPr>
            </a:p>
          </p:txBody>
        </p:sp>
      </p:grpSp>
      <p:sp>
        <p:nvSpPr>
          <p:cNvPr id="37" name="Text Box 32"/>
          <p:cNvSpPr txBox="1">
            <a:spLocks noChangeArrowheads="1"/>
          </p:cNvSpPr>
          <p:nvPr/>
        </p:nvSpPr>
        <p:spPr bwMode="auto">
          <a:xfrm>
            <a:off x="96847" y="4495808"/>
            <a:ext cx="3560757" cy="1954381"/>
          </a:xfrm>
          <a:prstGeom prst="rect">
            <a:avLst/>
          </a:prstGeom>
          <a:noFill/>
          <a:ln w="12700">
            <a:noFill/>
            <a:miter lim="800000"/>
            <a:headEnd/>
            <a:tailEnd/>
          </a:ln>
        </p:spPr>
        <p:txBody>
          <a:bodyPr wrap="square">
            <a:spAutoFit/>
          </a:bodyPr>
          <a:lstStyle/>
          <a:p>
            <a:pPr eaLnBrk="0" fontAlgn="auto" hangingPunct="0">
              <a:spcBef>
                <a:spcPts val="0"/>
              </a:spcBef>
              <a:spcAft>
                <a:spcPts val="0"/>
              </a:spcAft>
              <a:buFontTx/>
              <a:buNone/>
            </a:pPr>
            <a:r>
              <a:rPr lang="en-US" sz="1100" dirty="0" smtClean="0">
                <a:solidFill>
                  <a:srgbClr val="008080"/>
                </a:solidFill>
                <a:latin typeface="Calibri" pitchFamily="34" charset="0"/>
              </a:rPr>
              <a:t>[1] B</a:t>
            </a:r>
            <a:r>
              <a:rPr lang="en-US" sz="1100" dirty="0">
                <a:solidFill>
                  <a:srgbClr val="008080"/>
                </a:solidFill>
                <a:latin typeface="Calibri" pitchFamily="34" charset="0"/>
              </a:rPr>
              <a:t>. Hu et al., Phys. Rev. Lett. 93, 105002 (2004</a:t>
            </a:r>
            <a:r>
              <a:rPr lang="en-US" sz="1100" dirty="0" smtClean="0">
                <a:solidFill>
                  <a:srgbClr val="008080"/>
                </a:solidFill>
                <a:latin typeface="Calibri" pitchFamily="34" charset="0"/>
              </a:rPr>
              <a:t>)</a:t>
            </a:r>
          </a:p>
          <a:p>
            <a:pPr eaLnBrk="0" fontAlgn="auto" hangingPunct="0">
              <a:spcBef>
                <a:spcPts val="0"/>
              </a:spcBef>
              <a:spcAft>
                <a:spcPts val="0"/>
              </a:spcAft>
              <a:buFontTx/>
              <a:buNone/>
            </a:pPr>
            <a:r>
              <a:rPr lang="en-US" sz="1100" dirty="0" smtClean="0">
                <a:solidFill>
                  <a:srgbClr val="008080"/>
                </a:solidFill>
                <a:latin typeface="Calibri" pitchFamily="34" charset="0"/>
              </a:rPr>
              <a:t>[2] </a:t>
            </a:r>
            <a:r>
              <a:rPr lang="en-US" sz="1100" dirty="0">
                <a:solidFill>
                  <a:srgbClr val="008080"/>
                </a:solidFill>
                <a:latin typeface="Calibri" pitchFamily="34" charset="0"/>
              </a:rPr>
              <a:t>B. Hu et </a:t>
            </a:r>
            <a:r>
              <a:rPr lang="en-US" sz="1100" dirty="0" smtClean="0">
                <a:solidFill>
                  <a:srgbClr val="008080"/>
                </a:solidFill>
                <a:latin typeface="Calibri" pitchFamily="34" charset="0"/>
              </a:rPr>
              <a:t>al., </a:t>
            </a:r>
            <a:r>
              <a:rPr lang="en-US" sz="1100" dirty="0">
                <a:solidFill>
                  <a:srgbClr val="008080"/>
                </a:solidFill>
                <a:latin typeface="Calibri" pitchFamily="34" charset="0"/>
              </a:rPr>
              <a:t>Phys. Plasmas </a:t>
            </a:r>
            <a:r>
              <a:rPr lang="en-US" sz="1100" dirty="0" smtClean="0">
                <a:solidFill>
                  <a:srgbClr val="008080"/>
                </a:solidFill>
                <a:latin typeface="Calibri" pitchFamily="34" charset="0"/>
              </a:rPr>
              <a:t>12, 057301 (2005)</a:t>
            </a:r>
          </a:p>
          <a:p>
            <a:pPr eaLnBrk="0" fontAlgn="auto" hangingPunct="0">
              <a:spcBef>
                <a:spcPts val="0"/>
              </a:spcBef>
              <a:spcAft>
                <a:spcPts val="0"/>
              </a:spcAft>
              <a:buFontTx/>
              <a:buNone/>
            </a:pPr>
            <a:r>
              <a:rPr lang="en-US" sz="1100" dirty="0" smtClean="0">
                <a:solidFill>
                  <a:srgbClr val="008080"/>
                </a:solidFill>
                <a:latin typeface="Calibri" pitchFamily="34" charset="0"/>
              </a:rPr>
              <a:t>[3] J</a:t>
            </a:r>
            <a:r>
              <a:rPr lang="en-US" sz="1100" dirty="0">
                <a:solidFill>
                  <a:srgbClr val="008080"/>
                </a:solidFill>
                <a:latin typeface="Calibri" pitchFamily="34" charset="0"/>
              </a:rPr>
              <a:t>. </a:t>
            </a:r>
            <a:r>
              <a:rPr lang="en-US" sz="1100" dirty="0" err="1">
                <a:solidFill>
                  <a:srgbClr val="008080"/>
                </a:solidFill>
                <a:latin typeface="Calibri" pitchFamily="34" charset="0"/>
              </a:rPr>
              <a:t>Berkery</a:t>
            </a:r>
            <a:r>
              <a:rPr lang="en-US" sz="1100" dirty="0">
                <a:solidFill>
                  <a:srgbClr val="008080"/>
                </a:solidFill>
                <a:latin typeface="Calibri" pitchFamily="34" charset="0"/>
              </a:rPr>
              <a:t> et al., Phys. Rev. Lett. 104, 035003 (2010</a:t>
            </a:r>
            <a:r>
              <a:rPr lang="en-US" sz="1100" dirty="0" smtClean="0">
                <a:solidFill>
                  <a:srgbClr val="008080"/>
                </a:solidFill>
                <a:latin typeface="Calibri" pitchFamily="34" charset="0"/>
              </a:rPr>
              <a:t>)</a:t>
            </a:r>
            <a:endParaRPr lang="en-US" sz="1100" dirty="0">
              <a:solidFill>
                <a:srgbClr val="008080"/>
              </a:solidFill>
              <a:latin typeface="Calibri" pitchFamily="34" charset="0"/>
            </a:endParaRPr>
          </a:p>
          <a:p>
            <a:pPr eaLnBrk="0" fontAlgn="auto" hangingPunct="0">
              <a:spcBef>
                <a:spcPts val="0"/>
              </a:spcBef>
              <a:spcAft>
                <a:spcPts val="0"/>
              </a:spcAft>
              <a:buFontTx/>
              <a:buNone/>
            </a:pPr>
            <a:r>
              <a:rPr lang="en-US" sz="1100" dirty="0" smtClean="0">
                <a:solidFill>
                  <a:srgbClr val="008080"/>
                </a:solidFill>
                <a:latin typeface="Calibri" pitchFamily="34" charset="0"/>
              </a:rPr>
              <a:t>[4] </a:t>
            </a:r>
            <a:r>
              <a:rPr lang="en-US" sz="1100" dirty="0">
                <a:solidFill>
                  <a:srgbClr val="008080"/>
                </a:solidFill>
                <a:latin typeface="Calibri" pitchFamily="34" charset="0"/>
              </a:rPr>
              <a:t>J. </a:t>
            </a:r>
            <a:r>
              <a:rPr lang="en-US" sz="1100" dirty="0" err="1">
                <a:solidFill>
                  <a:srgbClr val="008080"/>
                </a:solidFill>
                <a:latin typeface="Calibri" pitchFamily="34" charset="0"/>
              </a:rPr>
              <a:t>Berkery</a:t>
            </a:r>
            <a:r>
              <a:rPr lang="en-US" sz="1100" dirty="0">
                <a:solidFill>
                  <a:srgbClr val="008080"/>
                </a:solidFill>
                <a:latin typeface="Calibri" pitchFamily="34" charset="0"/>
              </a:rPr>
              <a:t> et al., Phys. Plasmas 17, 082504 (2010</a:t>
            </a:r>
            <a:r>
              <a:rPr lang="en-US" sz="1100" dirty="0" smtClean="0">
                <a:solidFill>
                  <a:srgbClr val="008080"/>
                </a:solidFill>
                <a:latin typeface="Calibri" pitchFamily="34" charset="0"/>
              </a:rPr>
              <a:t>)</a:t>
            </a:r>
          </a:p>
          <a:p>
            <a:pPr eaLnBrk="0" fontAlgn="auto" hangingPunct="0">
              <a:spcBef>
                <a:spcPts val="0"/>
              </a:spcBef>
              <a:spcAft>
                <a:spcPts val="0"/>
              </a:spcAft>
              <a:buFontTx/>
              <a:buNone/>
            </a:pPr>
            <a:r>
              <a:rPr lang="en-US" sz="1100" dirty="0" smtClean="0">
                <a:solidFill>
                  <a:srgbClr val="008080"/>
                </a:solidFill>
                <a:latin typeface="Calibri" pitchFamily="34" charset="0"/>
              </a:rPr>
              <a:t>[5] J</a:t>
            </a:r>
            <a:r>
              <a:rPr lang="en-US" sz="1100" dirty="0">
                <a:solidFill>
                  <a:srgbClr val="008080"/>
                </a:solidFill>
                <a:latin typeface="Calibri" pitchFamily="34" charset="0"/>
              </a:rPr>
              <a:t>. </a:t>
            </a:r>
            <a:r>
              <a:rPr lang="en-US" sz="1100" dirty="0" err="1">
                <a:solidFill>
                  <a:srgbClr val="008080"/>
                </a:solidFill>
                <a:latin typeface="Calibri" pitchFamily="34" charset="0"/>
              </a:rPr>
              <a:t>Berkery</a:t>
            </a:r>
            <a:r>
              <a:rPr lang="en-US" sz="1100" dirty="0">
                <a:solidFill>
                  <a:srgbClr val="008080"/>
                </a:solidFill>
                <a:latin typeface="Calibri" pitchFamily="34" charset="0"/>
              </a:rPr>
              <a:t> et al., Phys. Rev. Lett. 106, 075004 (2011</a:t>
            </a:r>
            <a:r>
              <a:rPr lang="en-US" sz="1100" dirty="0" smtClean="0">
                <a:solidFill>
                  <a:srgbClr val="008080"/>
                </a:solidFill>
                <a:latin typeface="Calibri" pitchFamily="34" charset="0"/>
              </a:rPr>
              <a:t>)</a:t>
            </a:r>
          </a:p>
          <a:p>
            <a:pPr eaLnBrk="0" fontAlgn="auto" hangingPunct="0">
              <a:spcBef>
                <a:spcPts val="0"/>
              </a:spcBef>
              <a:spcAft>
                <a:spcPts val="0"/>
              </a:spcAft>
              <a:buFontTx/>
              <a:buNone/>
            </a:pPr>
            <a:r>
              <a:rPr lang="en-US" sz="1100" dirty="0" smtClean="0">
                <a:solidFill>
                  <a:srgbClr val="008080"/>
                </a:solidFill>
                <a:latin typeface="Calibri" pitchFamily="34" charset="0"/>
              </a:rPr>
              <a:t>[6] H. </a:t>
            </a:r>
            <a:r>
              <a:rPr lang="en-US" sz="1100" dirty="0" err="1" smtClean="0">
                <a:solidFill>
                  <a:srgbClr val="008080"/>
                </a:solidFill>
                <a:latin typeface="Calibri" pitchFamily="34" charset="0"/>
              </a:rPr>
              <a:t>Reimerdes</a:t>
            </a:r>
            <a:r>
              <a:rPr lang="en-US" sz="1100" dirty="0" smtClean="0">
                <a:solidFill>
                  <a:srgbClr val="008080"/>
                </a:solidFill>
                <a:latin typeface="Calibri" pitchFamily="34" charset="0"/>
              </a:rPr>
              <a:t> et al., Phys. Rev. Lett. 106, 215002 (2011)</a:t>
            </a:r>
          </a:p>
          <a:p>
            <a:pPr eaLnBrk="0" fontAlgn="auto" hangingPunct="0">
              <a:spcBef>
                <a:spcPts val="0"/>
              </a:spcBef>
              <a:spcAft>
                <a:spcPts val="0"/>
              </a:spcAft>
              <a:buFontTx/>
              <a:buNone/>
            </a:pPr>
            <a:r>
              <a:rPr lang="en-US" sz="1100" dirty="0" smtClean="0">
                <a:solidFill>
                  <a:srgbClr val="008080"/>
                </a:solidFill>
                <a:latin typeface="Calibri" pitchFamily="34" charset="0"/>
              </a:rPr>
              <a:t>[7] </a:t>
            </a:r>
            <a:r>
              <a:rPr lang="en-US" sz="1100" dirty="0">
                <a:solidFill>
                  <a:srgbClr val="008080"/>
                </a:solidFill>
                <a:latin typeface="Calibri" pitchFamily="34" charset="0"/>
              </a:rPr>
              <a:t>J. </a:t>
            </a:r>
            <a:r>
              <a:rPr lang="en-US" sz="1100" dirty="0" err="1">
                <a:solidFill>
                  <a:srgbClr val="008080"/>
                </a:solidFill>
                <a:latin typeface="Calibri" pitchFamily="34" charset="0"/>
              </a:rPr>
              <a:t>Berkery</a:t>
            </a:r>
            <a:r>
              <a:rPr lang="en-US" sz="1100" dirty="0">
                <a:solidFill>
                  <a:srgbClr val="008080"/>
                </a:solidFill>
                <a:latin typeface="Calibri" pitchFamily="34" charset="0"/>
              </a:rPr>
              <a:t> et al., Phys. Plasmas </a:t>
            </a:r>
            <a:r>
              <a:rPr lang="en-US" sz="1100" dirty="0" smtClean="0">
                <a:solidFill>
                  <a:srgbClr val="008080"/>
                </a:solidFill>
                <a:latin typeface="Calibri" pitchFamily="34" charset="0"/>
              </a:rPr>
              <a:t>21, 056112 (2014)</a:t>
            </a:r>
          </a:p>
          <a:p>
            <a:pPr eaLnBrk="0" fontAlgn="auto" hangingPunct="0">
              <a:spcBef>
                <a:spcPts val="0"/>
              </a:spcBef>
              <a:spcAft>
                <a:spcPts val="0"/>
              </a:spcAft>
              <a:buFontTx/>
              <a:buNone/>
            </a:pPr>
            <a:r>
              <a:rPr lang="en-US" sz="1100" dirty="0" smtClean="0">
                <a:solidFill>
                  <a:srgbClr val="008080"/>
                </a:solidFill>
                <a:latin typeface="Calibri" panose="020F0502020204030204" pitchFamily="34" charset="0"/>
                <a:cs typeface="Arial" pitchFamily="34" charset="0"/>
              </a:rPr>
              <a:t>[8] J</a:t>
            </a:r>
            <a:r>
              <a:rPr lang="en-US" sz="1100" dirty="0">
                <a:solidFill>
                  <a:srgbClr val="008080"/>
                </a:solidFill>
                <a:latin typeface="Calibri" panose="020F0502020204030204" pitchFamily="34" charset="0"/>
                <a:cs typeface="Arial" pitchFamily="34" charset="0"/>
              </a:rPr>
              <a:t>. </a:t>
            </a:r>
            <a:r>
              <a:rPr lang="en-US" sz="1100" dirty="0" err="1">
                <a:solidFill>
                  <a:srgbClr val="008080"/>
                </a:solidFill>
                <a:latin typeface="Calibri" panose="020F0502020204030204" pitchFamily="34" charset="0"/>
                <a:cs typeface="Arial" pitchFamily="34" charset="0"/>
              </a:rPr>
              <a:t>Berkery</a:t>
            </a:r>
            <a:r>
              <a:rPr lang="en-US" sz="1100" dirty="0">
                <a:solidFill>
                  <a:srgbClr val="008080"/>
                </a:solidFill>
                <a:latin typeface="Calibri" panose="020F0502020204030204" pitchFamily="34" charset="0"/>
                <a:cs typeface="Arial" pitchFamily="34" charset="0"/>
              </a:rPr>
              <a:t> et al., Phys. Plasmas 21, 052505 (2014</a:t>
            </a:r>
            <a:r>
              <a:rPr lang="en-US" sz="1100" dirty="0" smtClean="0">
                <a:solidFill>
                  <a:srgbClr val="008080"/>
                </a:solidFill>
                <a:latin typeface="Calibri" panose="020F0502020204030204" pitchFamily="34" charset="0"/>
                <a:cs typeface="Arial" pitchFamily="34" charset="0"/>
              </a:rPr>
              <a:t>)</a:t>
            </a:r>
          </a:p>
          <a:p>
            <a:pPr eaLnBrk="0" fontAlgn="auto" hangingPunct="0">
              <a:spcBef>
                <a:spcPts val="0"/>
              </a:spcBef>
              <a:spcAft>
                <a:spcPts val="0"/>
              </a:spcAft>
              <a:buFontTx/>
              <a:buNone/>
            </a:pPr>
            <a:r>
              <a:rPr lang="en-US" sz="1100" dirty="0" smtClean="0">
                <a:solidFill>
                  <a:srgbClr val="008080"/>
                </a:solidFill>
                <a:latin typeface="Calibri" panose="020F0502020204030204" pitchFamily="34" charset="0"/>
                <a:cs typeface="Arial" pitchFamily="34" charset="0"/>
              </a:rPr>
              <a:t>[9] S</a:t>
            </a:r>
            <a:r>
              <a:rPr lang="en-US" sz="1100" dirty="0">
                <a:solidFill>
                  <a:srgbClr val="008080"/>
                </a:solidFill>
                <a:latin typeface="Calibri" pitchFamily="34" charset="0"/>
                <a:cs typeface="Arial" pitchFamily="34" charset="0"/>
              </a:rPr>
              <a:t>. </a:t>
            </a:r>
            <a:r>
              <a:rPr lang="en-US" sz="1100" dirty="0" err="1">
                <a:solidFill>
                  <a:srgbClr val="008080"/>
                </a:solidFill>
                <a:latin typeface="Calibri" pitchFamily="34" charset="0"/>
                <a:cs typeface="Arial" pitchFamily="34" charset="0"/>
              </a:rPr>
              <a:t>Sabbagh</a:t>
            </a:r>
            <a:r>
              <a:rPr lang="en-US" sz="1100" dirty="0">
                <a:solidFill>
                  <a:srgbClr val="008080"/>
                </a:solidFill>
                <a:latin typeface="Calibri" panose="020F0502020204030204" pitchFamily="34" charset="0"/>
                <a:cs typeface="Arial" pitchFamily="34" charset="0"/>
              </a:rPr>
              <a:t> APS invited </a:t>
            </a:r>
            <a:r>
              <a:rPr lang="en-US" sz="1100" dirty="0" smtClean="0">
                <a:solidFill>
                  <a:srgbClr val="008080"/>
                </a:solidFill>
                <a:latin typeface="Calibri" panose="020F0502020204030204" pitchFamily="34" charset="0"/>
                <a:cs typeface="Arial" pitchFamily="34" charset="0"/>
              </a:rPr>
              <a:t>(2014)</a:t>
            </a:r>
          </a:p>
          <a:p>
            <a:pPr eaLnBrk="0" fontAlgn="auto" hangingPunct="0">
              <a:spcBef>
                <a:spcPts val="0"/>
              </a:spcBef>
              <a:spcAft>
                <a:spcPts val="0"/>
              </a:spcAft>
              <a:buFontTx/>
              <a:buNone/>
            </a:pPr>
            <a:r>
              <a:rPr lang="en-US" sz="1100" dirty="0" smtClean="0">
                <a:solidFill>
                  <a:srgbClr val="008080"/>
                </a:solidFill>
                <a:latin typeface="Calibri" pitchFamily="34" charset="0"/>
              </a:rPr>
              <a:t>[10] J</a:t>
            </a:r>
            <a:r>
              <a:rPr lang="en-US" sz="1100" dirty="0">
                <a:solidFill>
                  <a:srgbClr val="008080"/>
                </a:solidFill>
                <a:latin typeface="Calibri" pitchFamily="34" charset="0"/>
              </a:rPr>
              <a:t>. </a:t>
            </a:r>
            <a:r>
              <a:rPr lang="en-US" sz="1100" dirty="0" err="1">
                <a:solidFill>
                  <a:srgbClr val="008080"/>
                </a:solidFill>
                <a:latin typeface="Calibri" pitchFamily="34" charset="0"/>
              </a:rPr>
              <a:t>Berkery</a:t>
            </a:r>
            <a:r>
              <a:rPr lang="en-US" sz="1100" dirty="0">
                <a:solidFill>
                  <a:srgbClr val="008080"/>
                </a:solidFill>
                <a:latin typeface="Calibri" pitchFamily="34" charset="0"/>
              </a:rPr>
              <a:t> et al., </a:t>
            </a:r>
            <a:r>
              <a:rPr lang="en-US" sz="1100" dirty="0" err="1">
                <a:solidFill>
                  <a:srgbClr val="008080"/>
                </a:solidFill>
                <a:latin typeface="Calibri" pitchFamily="34" charset="0"/>
              </a:rPr>
              <a:t>Nucl</a:t>
            </a:r>
            <a:r>
              <a:rPr lang="en-US" sz="1100" dirty="0">
                <a:solidFill>
                  <a:srgbClr val="008080"/>
                </a:solidFill>
                <a:latin typeface="Calibri" pitchFamily="34" charset="0"/>
              </a:rPr>
              <a:t>. Fusion 55, 123007 (2015</a:t>
            </a:r>
            <a:r>
              <a:rPr lang="en-US" sz="1100" dirty="0" smtClean="0">
                <a:solidFill>
                  <a:srgbClr val="008080"/>
                </a:solidFill>
                <a:latin typeface="Calibri" pitchFamily="34" charset="0"/>
              </a:rPr>
              <a:t>)</a:t>
            </a:r>
          </a:p>
          <a:p>
            <a:pPr eaLnBrk="0" fontAlgn="auto" hangingPunct="0">
              <a:spcBef>
                <a:spcPts val="0"/>
              </a:spcBef>
              <a:spcAft>
                <a:spcPts val="0"/>
              </a:spcAft>
              <a:buFontTx/>
              <a:buNone/>
            </a:pPr>
            <a:r>
              <a:rPr lang="en-US" sz="1100" dirty="0" smtClean="0">
                <a:solidFill>
                  <a:srgbClr val="008080"/>
                </a:solidFill>
                <a:latin typeface="Calibri" pitchFamily="34" charset="0"/>
              </a:rPr>
              <a:t>… more</a:t>
            </a:r>
            <a:endParaRPr lang="en-US" sz="1100" dirty="0">
              <a:solidFill>
                <a:srgbClr val="008080"/>
              </a:solidFill>
              <a:latin typeface="Calibri" pitchFamily="34" charset="0"/>
            </a:endParaRPr>
          </a:p>
        </p:txBody>
      </p:sp>
      <p:sp>
        <p:nvSpPr>
          <p:cNvPr id="38" name="TextBox 37"/>
          <p:cNvSpPr txBox="1"/>
          <p:nvPr/>
        </p:nvSpPr>
        <p:spPr>
          <a:xfrm>
            <a:off x="2945400" y="3091721"/>
            <a:ext cx="2286000" cy="646331"/>
          </a:xfrm>
          <a:prstGeom prst="rect">
            <a:avLst/>
          </a:prstGeom>
          <a:noFill/>
        </p:spPr>
        <p:txBody>
          <a:bodyPr wrap="square" rtlCol="0">
            <a:spAutoFit/>
          </a:bodyPr>
          <a:lstStyle/>
          <a:p>
            <a:pPr fontAlgn="auto">
              <a:spcBef>
                <a:spcPct val="0"/>
              </a:spcBef>
              <a:spcAft>
                <a:spcPts val="0"/>
              </a:spcAft>
              <a:buFontTx/>
              <a:buNone/>
            </a:pPr>
            <a:r>
              <a:rPr lang="en-US" sz="1800" dirty="0" smtClean="0">
                <a:solidFill>
                  <a:srgbClr val="920000"/>
                </a:solidFill>
                <a:latin typeface="Calibri" pitchFamily="34" charset="0"/>
                <a:cs typeface="Arial" pitchFamily="34" charset="0"/>
              </a:rPr>
              <a:t>+ Energetic </a:t>
            </a:r>
          </a:p>
          <a:p>
            <a:pPr fontAlgn="auto">
              <a:spcBef>
                <a:spcPct val="0"/>
              </a:spcBef>
              <a:spcAft>
                <a:spcPts val="0"/>
              </a:spcAft>
              <a:buFontTx/>
              <a:buNone/>
            </a:pPr>
            <a:r>
              <a:rPr lang="en-US" sz="1800" dirty="0">
                <a:solidFill>
                  <a:srgbClr val="920000"/>
                </a:solidFill>
                <a:latin typeface="Calibri" pitchFamily="34" charset="0"/>
                <a:cs typeface="Arial" pitchFamily="34" charset="0"/>
              </a:rPr>
              <a:t> </a:t>
            </a:r>
            <a:r>
              <a:rPr lang="en-US" sz="1800" dirty="0" smtClean="0">
                <a:solidFill>
                  <a:srgbClr val="920000"/>
                </a:solidFill>
                <a:latin typeface="Calibri" pitchFamily="34" charset="0"/>
                <a:cs typeface="Arial" pitchFamily="34" charset="0"/>
              </a:rPr>
              <a:t>  Particles</a:t>
            </a:r>
            <a:r>
              <a:rPr lang="en-US" sz="1800" baseline="30000" dirty="0" smtClean="0">
                <a:solidFill>
                  <a:srgbClr val="008080"/>
                </a:solidFill>
                <a:latin typeface="Calibri" pitchFamily="34" charset="0"/>
                <a:cs typeface="Arial" pitchFamily="34" charset="0"/>
              </a:rPr>
              <a:t>4</a:t>
            </a:r>
            <a:endParaRPr lang="en-US" sz="1800" dirty="0" smtClean="0">
              <a:solidFill>
                <a:srgbClr val="920000"/>
              </a:solidFill>
              <a:latin typeface="Calibri" pitchFamily="34" charset="0"/>
              <a:cs typeface="Arial" pitchFamily="34" charset="0"/>
            </a:endParaRPr>
          </a:p>
        </p:txBody>
      </p:sp>
      <p:sp>
        <p:nvSpPr>
          <p:cNvPr id="39" name="TextBox 38"/>
          <p:cNvSpPr txBox="1"/>
          <p:nvPr/>
        </p:nvSpPr>
        <p:spPr>
          <a:xfrm>
            <a:off x="6570743" y="1923364"/>
            <a:ext cx="2580863" cy="1446550"/>
          </a:xfrm>
          <a:prstGeom prst="rect">
            <a:avLst/>
          </a:prstGeom>
          <a:noFill/>
        </p:spPr>
        <p:txBody>
          <a:bodyPr wrap="square" rtlCol="0">
            <a:spAutoFit/>
          </a:bodyPr>
          <a:lstStyle/>
          <a:p>
            <a:pPr fontAlgn="auto">
              <a:spcBef>
                <a:spcPct val="0"/>
              </a:spcBef>
              <a:spcAft>
                <a:spcPts val="0"/>
              </a:spcAft>
              <a:buFontTx/>
              <a:buNone/>
            </a:pPr>
            <a:r>
              <a:rPr lang="en-US" sz="2400" dirty="0" smtClean="0">
                <a:solidFill>
                  <a:prstClr val="black"/>
                </a:solidFill>
                <a:latin typeface="Calibri" pitchFamily="34" charset="0"/>
                <a:cs typeface="Arial" pitchFamily="34" charset="0"/>
              </a:rPr>
              <a:t>MISK</a:t>
            </a:r>
            <a:r>
              <a:rPr lang="en-US" sz="2400" baseline="30000" dirty="0" smtClean="0">
                <a:solidFill>
                  <a:srgbClr val="008080"/>
                </a:solidFill>
                <a:latin typeface="Calibri" pitchFamily="34" charset="0"/>
                <a:cs typeface="Arial" pitchFamily="34" charset="0"/>
              </a:rPr>
              <a:t>2</a:t>
            </a:r>
            <a:r>
              <a:rPr lang="en-US" sz="2400" dirty="0" smtClean="0">
                <a:solidFill>
                  <a:prstClr val="black"/>
                </a:solidFill>
                <a:latin typeface="Calibri" pitchFamily="34" charset="0"/>
                <a:cs typeface="Arial" pitchFamily="34" charset="0"/>
              </a:rPr>
              <a:t> Calculations</a:t>
            </a:r>
          </a:p>
          <a:p>
            <a:pPr lvl="1" fontAlgn="auto">
              <a:spcBef>
                <a:spcPts val="1200"/>
              </a:spcBef>
              <a:spcAft>
                <a:spcPts val="0"/>
              </a:spcAft>
              <a:buFontTx/>
              <a:buNone/>
            </a:pPr>
            <a:r>
              <a:rPr lang="en-US" sz="1800" dirty="0" smtClean="0">
                <a:solidFill>
                  <a:srgbClr val="920000"/>
                </a:solidFill>
                <a:latin typeface="Calibri" pitchFamily="34" charset="0"/>
                <a:cs typeface="Arial" pitchFamily="34" charset="0"/>
              </a:rPr>
              <a:t>Benchmarked</a:t>
            </a:r>
            <a:r>
              <a:rPr lang="en-US" sz="1800" baseline="30000" dirty="0" smtClean="0">
                <a:solidFill>
                  <a:srgbClr val="008080"/>
                </a:solidFill>
                <a:latin typeface="Calibri" pitchFamily="34" charset="0"/>
                <a:cs typeface="Arial" pitchFamily="34" charset="0"/>
              </a:rPr>
              <a:t>8</a:t>
            </a:r>
            <a:endParaRPr lang="en-US" sz="1800" dirty="0" smtClean="0">
              <a:solidFill>
                <a:srgbClr val="920000"/>
              </a:solidFill>
              <a:latin typeface="Calibri" pitchFamily="34" charset="0"/>
              <a:cs typeface="Arial" pitchFamily="34" charset="0"/>
            </a:endParaRPr>
          </a:p>
          <a:p>
            <a:pPr lvl="1" fontAlgn="auto">
              <a:spcBef>
                <a:spcPct val="0"/>
              </a:spcBef>
              <a:spcAft>
                <a:spcPts val="0"/>
              </a:spcAft>
              <a:buFontTx/>
              <a:buNone/>
            </a:pPr>
            <a:r>
              <a:rPr lang="en-US" sz="1800" dirty="0" smtClean="0">
                <a:solidFill>
                  <a:srgbClr val="920000"/>
                </a:solidFill>
                <a:latin typeface="Calibri" pitchFamily="34" charset="0"/>
                <a:cs typeface="Arial" pitchFamily="34" charset="0"/>
              </a:rPr>
              <a:t>Compared to Experiments</a:t>
            </a:r>
            <a:r>
              <a:rPr lang="en-US" sz="1800" baseline="30000" dirty="0" smtClean="0">
                <a:solidFill>
                  <a:srgbClr val="008080"/>
                </a:solidFill>
                <a:latin typeface="Calibri" pitchFamily="34" charset="0"/>
                <a:cs typeface="Arial" pitchFamily="34" charset="0"/>
              </a:rPr>
              <a:t>3,4,6,7,9</a:t>
            </a:r>
            <a:endParaRPr lang="en-US" sz="1800" dirty="0" smtClean="0">
              <a:solidFill>
                <a:srgbClr val="920000"/>
              </a:solidFill>
              <a:latin typeface="Calibri" pitchFamily="34" charset="0"/>
              <a:cs typeface="Arial" pitchFamily="34" charset="0"/>
            </a:endParaRPr>
          </a:p>
        </p:txBody>
      </p:sp>
      <p:cxnSp>
        <p:nvCxnSpPr>
          <p:cNvPr id="7" name="Straight Arrow Connector 6"/>
          <p:cNvCxnSpPr/>
          <p:nvPr/>
        </p:nvCxnSpPr>
        <p:spPr>
          <a:xfrm>
            <a:off x="4267200" y="3062323"/>
            <a:ext cx="657184" cy="675724"/>
          </a:xfrm>
          <a:prstGeom prst="straightConnector1">
            <a:avLst/>
          </a:prstGeom>
          <a:ln w="38100">
            <a:solidFill>
              <a:srgbClr val="92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175362" y="3008865"/>
            <a:ext cx="3025520" cy="1258343"/>
          </a:xfrm>
          <a:prstGeom prst="straightConnector1">
            <a:avLst/>
          </a:prstGeom>
          <a:ln w="38100">
            <a:solidFill>
              <a:srgbClr val="92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211367" y="3058469"/>
            <a:ext cx="298039" cy="446731"/>
          </a:xfrm>
          <a:prstGeom prst="straightConnector1">
            <a:avLst/>
          </a:prstGeom>
          <a:ln w="38100">
            <a:solidFill>
              <a:srgbClr val="92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570746" y="2646641"/>
            <a:ext cx="485383" cy="723275"/>
          </a:xfrm>
          <a:prstGeom prst="straightConnector1">
            <a:avLst/>
          </a:prstGeom>
          <a:ln w="38100">
            <a:solidFill>
              <a:srgbClr val="92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969882" y="3638031"/>
            <a:ext cx="449718" cy="400572"/>
          </a:xfrm>
          <a:prstGeom prst="straightConnector1">
            <a:avLst/>
          </a:prstGeom>
          <a:ln w="38100">
            <a:solidFill>
              <a:srgbClr val="92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7566259" y="3275487"/>
            <a:ext cx="174857" cy="288847"/>
          </a:xfrm>
          <a:prstGeom prst="straightConnector1">
            <a:avLst/>
          </a:prstGeom>
          <a:ln w="38100">
            <a:solidFill>
              <a:srgbClr val="92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453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2800" dirty="0">
                <a:latin typeface="Calibri" pitchFamily="34" charset="0"/>
                <a:cs typeface="Calibri" pitchFamily="34" charset="0"/>
              </a:rPr>
              <a:t>DECAF contains modeled kinetic quantities </a:t>
            </a:r>
            <a:br>
              <a:rPr lang="en-US" sz="2800" dirty="0">
                <a:latin typeface="Calibri" pitchFamily="34" charset="0"/>
                <a:cs typeface="Calibri" pitchFamily="34" charset="0"/>
              </a:rPr>
            </a:br>
            <a:r>
              <a:rPr lang="en-US" sz="2800" dirty="0">
                <a:latin typeface="Calibri" pitchFamily="34" charset="0"/>
                <a:cs typeface="Calibri" pitchFamily="34" charset="0"/>
              </a:rPr>
              <a:t>for generation of stability maps</a:t>
            </a:r>
          </a:p>
        </p:txBody>
      </p:sp>
      <p:sp>
        <p:nvSpPr>
          <p:cNvPr id="7" name="Text Box 5"/>
          <p:cNvSpPr txBox="1">
            <a:spLocks noChangeArrowheads="1"/>
          </p:cNvSpPr>
          <p:nvPr/>
        </p:nvSpPr>
        <p:spPr bwMode="auto">
          <a:xfrm>
            <a:off x="580668" y="1491709"/>
            <a:ext cx="33459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20000"/>
              </a:spcBef>
              <a:spcAft>
                <a:spcPct val="0"/>
              </a:spcAft>
            </a:pPr>
            <a:r>
              <a:rPr lang="en-US" sz="2000" u="sng" dirty="0" smtClean="0">
                <a:solidFill>
                  <a:srgbClr val="336699"/>
                </a:solidFill>
                <a:latin typeface="Calibri" panose="020F0502020204030204" pitchFamily="34" charset="0"/>
                <a:ea typeface="ＭＳ Ｐゴシック" pitchFamily="34" charset="-128"/>
              </a:rPr>
              <a:t>Normalized growth rate vs. time</a:t>
            </a:r>
            <a:endParaRPr lang="en-US" sz="2000" u="sng" baseline="-25000" dirty="0">
              <a:solidFill>
                <a:srgbClr val="336699"/>
              </a:solidFill>
              <a:latin typeface="Calibri" panose="020F0502020204030204" pitchFamily="34" charset="0"/>
              <a:ea typeface="ＭＳ Ｐゴシック" pitchFamily="34" charset="-128"/>
            </a:endParaRPr>
          </a:p>
        </p:txBody>
      </p:sp>
      <p:sp>
        <p:nvSpPr>
          <p:cNvPr id="20" name="Content Placeholder 2"/>
          <p:cNvSpPr txBox="1">
            <a:spLocks/>
          </p:cNvSpPr>
          <p:nvPr/>
        </p:nvSpPr>
        <p:spPr>
          <a:xfrm>
            <a:off x="4636058" y="1037664"/>
            <a:ext cx="4507942" cy="2347599"/>
          </a:xfrm>
          <a:prstGeom prst="rect">
            <a:avLst/>
          </a:prstGeom>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latin typeface="Calibri" pitchFamily="34" charset="0"/>
                <a:cs typeface="Calibri" pitchFamily="34" charset="0"/>
              </a:rPr>
              <a:t>Stability diagram shows trajectory of a discharge towards unstable regions</a:t>
            </a:r>
            <a:endParaRPr lang="en-US" sz="1800" dirty="0" smtClean="0">
              <a:latin typeface="Calibri" pitchFamily="34" charset="0"/>
              <a:cs typeface="Calibri" pitchFamily="34" charset="0"/>
            </a:endParaRPr>
          </a:p>
        </p:txBody>
      </p:sp>
      <p:sp>
        <p:nvSpPr>
          <p:cNvPr id="32" name="TextBox 31"/>
          <p:cNvSpPr txBox="1"/>
          <p:nvPr/>
        </p:nvSpPr>
        <p:spPr>
          <a:xfrm>
            <a:off x="6821242" y="2286000"/>
            <a:ext cx="2199769" cy="584775"/>
          </a:xfrm>
          <a:prstGeom prst="rect">
            <a:avLst/>
          </a:prstGeom>
          <a:noFill/>
        </p:spPr>
        <p:txBody>
          <a:bodyPr wrap="none" rtlCol="0">
            <a:spAutoFit/>
          </a:bodyPr>
          <a:lstStyle/>
          <a:p>
            <a:r>
              <a:rPr lang="en-US" sz="1600" dirty="0" smtClean="0">
                <a:latin typeface="Calibri" panose="020F0502020204030204" pitchFamily="34" charset="0"/>
              </a:rPr>
              <a:t>C</a:t>
            </a:r>
            <a:r>
              <a:rPr lang="el-GR" sz="1600" baseline="-25000" dirty="0" smtClean="0">
                <a:latin typeface="Calibri" panose="020F0502020204030204" pitchFamily="34" charset="0"/>
              </a:rPr>
              <a:t>β</a:t>
            </a:r>
            <a:r>
              <a:rPr lang="en-US" sz="1600" dirty="0" smtClean="0">
                <a:latin typeface="Calibri" panose="020F0502020204030204" pitchFamily="34" charset="0"/>
              </a:rPr>
              <a:t> = (</a:t>
            </a:r>
            <a:r>
              <a:rPr lang="el-GR" sz="1600" dirty="0" smtClean="0">
                <a:latin typeface="Calibri" panose="020F0502020204030204" pitchFamily="34" charset="0"/>
              </a:rPr>
              <a:t>β</a:t>
            </a:r>
            <a:r>
              <a:rPr lang="en-US" sz="1600" baseline="-25000" dirty="0" smtClean="0">
                <a:latin typeface="Calibri" panose="020F0502020204030204" pitchFamily="34" charset="0"/>
              </a:rPr>
              <a:t>N</a:t>
            </a:r>
            <a:r>
              <a:rPr lang="en-US" sz="1600" dirty="0" smtClean="0">
                <a:latin typeface="Calibri" panose="020F0502020204030204" pitchFamily="34" charset="0"/>
              </a:rPr>
              <a:t> – </a:t>
            </a:r>
            <a:r>
              <a:rPr lang="el-GR" sz="1600" dirty="0">
                <a:latin typeface="Calibri" panose="020F0502020204030204" pitchFamily="34" charset="0"/>
              </a:rPr>
              <a:t>β</a:t>
            </a:r>
            <a:r>
              <a:rPr lang="en-US" sz="1600" baseline="-25000" dirty="0" err="1" smtClean="0">
                <a:latin typeface="Calibri" panose="020F0502020204030204" pitchFamily="34" charset="0"/>
              </a:rPr>
              <a:t>N</a:t>
            </a:r>
            <a:r>
              <a:rPr lang="en-US" sz="1600" baseline="30000" dirty="0" err="1" smtClean="0">
                <a:latin typeface="Calibri" panose="020F0502020204030204" pitchFamily="34" charset="0"/>
              </a:rPr>
              <a:t>no</a:t>
            </a:r>
            <a:r>
              <a:rPr lang="en-US" sz="1600" baseline="30000" dirty="0" smtClean="0">
                <a:latin typeface="Calibri" panose="020F0502020204030204" pitchFamily="34" charset="0"/>
              </a:rPr>
              <a:t>-wall</a:t>
            </a:r>
            <a:r>
              <a:rPr lang="en-US" sz="1600" dirty="0" smtClean="0">
                <a:latin typeface="Calibri" panose="020F0502020204030204" pitchFamily="34" charset="0"/>
              </a:rPr>
              <a:t>)/</a:t>
            </a:r>
          </a:p>
          <a:p>
            <a:r>
              <a:rPr lang="en-US" sz="1600" dirty="0" smtClean="0">
                <a:latin typeface="Calibri" panose="020F0502020204030204" pitchFamily="34" charset="0"/>
              </a:rPr>
              <a:t>        (</a:t>
            </a:r>
            <a:r>
              <a:rPr lang="el-GR" sz="1600" dirty="0">
                <a:latin typeface="Calibri" panose="020F0502020204030204" pitchFamily="34" charset="0"/>
              </a:rPr>
              <a:t>β</a:t>
            </a:r>
            <a:r>
              <a:rPr lang="en-US" sz="1600" baseline="-25000" dirty="0" err="1" smtClean="0">
                <a:latin typeface="Calibri" panose="020F0502020204030204" pitchFamily="34" charset="0"/>
              </a:rPr>
              <a:t>N</a:t>
            </a:r>
            <a:r>
              <a:rPr lang="en-US" sz="1600" baseline="30000" dirty="0" err="1" smtClean="0">
                <a:latin typeface="Calibri" panose="020F0502020204030204" pitchFamily="34" charset="0"/>
              </a:rPr>
              <a:t>with</a:t>
            </a:r>
            <a:r>
              <a:rPr lang="en-US" sz="1600" baseline="30000" dirty="0" smtClean="0">
                <a:latin typeface="Calibri" panose="020F0502020204030204" pitchFamily="34" charset="0"/>
              </a:rPr>
              <a:t>-wall</a:t>
            </a:r>
            <a:r>
              <a:rPr lang="en-US" sz="1600" dirty="0" smtClean="0">
                <a:latin typeface="Calibri" panose="020F0502020204030204" pitchFamily="34" charset="0"/>
              </a:rPr>
              <a:t> – </a:t>
            </a:r>
            <a:r>
              <a:rPr lang="el-GR" sz="1600" dirty="0">
                <a:latin typeface="Calibri" panose="020F0502020204030204" pitchFamily="34" charset="0"/>
              </a:rPr>
              <a:t>β</a:t>
            </a:r>
            <a:r>
              <a:rPr lang="en-US" sz="1600" baseline="-25000" dirty="0" err="1" smtClean="0">
                <a:latin typeface="Calibri" panose="020F0502020204030204" pitchFamily="34" charset="0"/>
              </a:rPr>
              <a:t>N</a:t>
            </a:r>
            <a:r>
              <a:rPr lang="en-US" sz="1600" baseline="30000" dirty="0" err="1" smtClean="0">
                <a:latin typeface="Calibri" panose="020F0502020204030204" pitchFamily="34" charset="0"/>
              </a:rPr>
              <a:t>no</a:t>
            </a:r>
            <a:r>
              <a:rPr lang="en-US" sz="1600" baseline="30000" dirty="0" smtClean="0">
                <a:latin typeface="Calibri" panose="020F0502020204030204" pitchFamily="34" charset="0"/>
              </a:rPr>
              <a:t>-wall</a:t>
            </a:r>
            <a:r>
              <a:rPr lang="en-US" sz="1600" dirty="0" smtClean="0">
                <a:latin typeface="Calibri" panose="020F0502020204030204" pitchFamily="34" charset="0"/>
              </a:rPr>
              <a:t>)</a:t>
            </a:r>
            <a:endParaRPr lang="en-US" sz="1600" dirty="0">
              <a:latin typeface="Calibri" panose="020F0502020204030204" pitchFamily="34" charset="0"/>
            </a:endParaRPr>
          </a:p>
        </p:txBody>
      </p:sp>
      <p:grpSp>
        <p:nvGrpSpPr>
          <p:cNvPr id="3" name="Group 2"/>
          <p:cNvGrpSpPr>
            <a:grpSpLocks noChangeAspect="1"/>
          </p:cNvGrpSpPr>
          <p:nvPr/>
        </p:nvGrpSpPr>
        <p:grpSpPr>
          <a:xfrm>
            <a:off x="197739" y="2012708"/>
            <a:ext cx="3814905" cy="4114800"/>
            <a:chOff x="197739" y="2012709"/>
            <a:chExt cx="3320300" cy="3581313"/>
          </a:xfrm>
        </p:grpSpPr>
        <p:pic>
          <p:nvPicPr>
            <p:cNvPr id="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086"/>
            <a:stretch/>
          </p:blipFill>
          <p:spPr bwMode="auto">
            <a:xfrm>
              <a:off x="197739" y="2012709"/>
              <a:ext cx="3320300" cy="358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400087" y="2769283"/>
              <a:ext cx="587020" cy="338554"/>
            </a:xfrm>
            <a:prstGeom prst="rect">
              <a:avLst/>
            </a:prstGeom>
            <a:noFill/>
          </p:spPr>
          <p:txBody>
            <a:bodyPr wrap="none" rtlCol="0">
              <a:spAutoFit/>
            </a:bodyPr>
            <a:lstStyle/>
            <a:p>
              <a:r>
                <a:rPr lang="en-US" sz="1600" dirty="0" smtClean="0">
                  <a:solidFill>
                    <a:srgbClr val="0000FF"/>
                  </a:solidFill>
                  <a:latin typeface="Calibri" panose="020F0502020204030204" pitchFamily="34" charset="0"/>
                </a:rPr>
                <a:t>Fluid</a:t>
              </a:r>
              <a:endParaRPr lang="en-US" sz="1600" dirty="0">
                <a:solidFill>
                  <a:srgbClr val="0000FF"/>
                </a:solidFill>
                <a:latin typeface="Calibri" panose="020F0502020204030204" pitchFamily="34" charset="0"/>
              </a:endParaRPr>
            </a:p>
          </p:txBody>
        </p:sp>
        <p:sp>
          <p:nvSpPr>
            <p:cNvPr id="40" name="TextBox 39"/>
            <p:cNvSpPr txBox="1"/>
            <p:nvPr/>
          </p:nvSpPr>
          <p:spPr>
            <a:xfrm>
              <a:off x="946769" y="4102395"/>
              <a:ext cx="1347357" cy="338554"/>
            </a:xfrm>
            <a:prstGeom prst="rect">
              <a:avLst/>
            </a:prstGeom>
            <a:noFill/>
          </p:spPr>
          <p:txBody>
            <a:bodyPr wrap="none" rtlCol="0">
              <a:spAutoFit/>
            </a:bodyPr>
            <a:lstStyle/>
            <a:p>
              <a:r>
                <a:rPr lang="en-US" sz="1600" dirty="0" smtClean="0">
                  <a:solidFill>
                    <a:srgbClr val="FF0000"/>
                  </a:solidFill>
                  <a:latin typeface="Calibri" panose="020F0502020204030204" pitchFamily="34" charset="0"/>
                </a:rPr>
                <a:t>Fluid + Kinetic</a:t>
              </a:r>
              <a:endParaRPr lang="en-US" sz="1600" dirty="0">
                <a:solidFill>
                  <a:srgbClr val="FF0000"/>
                </a:solidFill>
                <a:latin typeface="Calibri" panose="020F0502020204030204" pitchFamily="34" charset="0"/>
              </a:endParaRPr>
            </a:p>
          </p:txBody>
        </p:sp>
        <p:sp>
          <p:nvSpPr>
            <p:cNvPr id="41" name="Rectangle 40"/>
            <p:cNvSpPr/>
            <p:nvPr/>
          </p:nvSpPr>
          <p:spPr>
            <a:xfrm>
              <a:off x="1079571" y="3334775"/>
              <a:ext cx="813684" cy="307777"/>
            </a:xfrm>
            <a:prstGeom prst="rect">
              <a:avLst/>
            </a:prstGeom>
          </p:spPr>
          <p:txBody>
            <a:bodyPr wrap="none">
              <a:spAutoFit/>
            </a:bodyPr>
            <a:lstStyle/>
            <a:p>
              <a:pPr eaLnBrk="0" fontAlgn="base" hangingPunct="0">
                <a:spcBef>
                  <a:spcPct val="0"/>
                </a:spcBef>
                <a:spcAft>
                  <a:spcPct val="0"/>
                </a:spcAft>
              </a:pPr>
              <a:r>
                <a:rPr lang="en-US" sz="1400" dirty="0">
                  <a:solidFill>
                    <a:srgbClr val="FF0000"/>
                  </a:solidFill>
                  <a:latin typeface="Calibri" panose="020F0502020204030204" pitchFamily="34" charset="0"/>
                  <a:ea typeface="ＭＳ Ｐゴシック" pitchFamily="34" charset="-128"/>
                  <a:cs typeface="Arial" panose="020B0604020202020204" pitchFamily="34" charset="0"/>
                </a:rPr>
                <a:t>unstable</a:t>
              </a:r>
              <a:endParaRPr lang="en-US" sz="1400" dirty="0">
                <a:solidFill>
                  <a:srgbClr val="FF0000"/>
                </a:solidFill>
                <a:latin typeface="Calibri" panose="020F0502020204030204" pitchFamily="34" charset="0"/>
                <a:ea typeface="ＭＳ Ｐゴシック" pitchFamily="34" charset="-128"/>
              </a:endParaRPr>
            </a:p>
          </p:txBody>
        </p:sp>
        <p:sp>
          <p:nvSpPr>
            <p:cNvPr id="42" name="Rectangle 41"/>
            <p:cNvSpPr/>
            <p:nvPr/>
          </p:nvSpPr>
          <p:spPr>
            <a:xfrm>
              <a:off x="1102521" y="3687621"/>
              <a:ext cx="624530" cy="307777"/>
            </a:xfrm>
            <a:prstGeom prst="rect">
              <a:avLst/>
            </a:prstGeom>
          </p:spPr>
          <p:txBody>
            <a:bodyPr wrap="none">
              <a:spAutoFit/>
            </a:bodyPr>
            <a:lstStyle/>
            <a:p>
              <a:pPr eaLnBrk="0" fontAlgn="base" hangingPunct="0">
                <a:spcBef>
                  <a:spcPct val="0"/>
                </a:spcBef>
                <a:spcAft>
                  <a:spcPct val="0"/>
                </a:spcAft>
              </a:pPr>
              <a:r>
                <a:rPr lang="en-US" sz="1400" dirty="0">
                  <a:solidFill>
                    <a:srgbClr val="009900"/>
                  </a:solidFill>
                  <a:latin typeface="Calibri" panose="020F0502020204030204" pitchFamily="34" charset="0"/>
                  <a:ea typeface="ＭＳ Ｐゴシック" pitchFamily="34" charset="-128"/>
                  <a:cs typeface="Arial" panose="020B0604020202020204" pitchFamily="34" charset="0"/>
                </a:rPr>
                <a:t>stable</a:t>
              </a:r>
              <a:endParaRPr lang="en-US" sz="1400" dirty="0">
                <a:solidFill>
                  <a:srgbClr val="009900"/>
                </a:solidFill>
                <a:latin typeface="Calibri" panose="020F0502020204030204" pitchFamily="34" charset="0"/>
                <a:ea typeface="ＭＳ Ｐゴシック" pitchFamily="34" charset="-128"/>
              </a:endParaRPr>
            </a:p>
          </p:txBody>
        </p:sp>
        <p:cxnSp>
          <p:nvCxnSpPr>
            <p:cNvPr id="43" name="Straight Arrow Connector 42"/>
            <p:cNvCxnSpPr/>
            <p:nvPr/>
          </p:nvCxnSpPr>
          <p:spPr bwMode="auto">
            <a:xfrm flipV="1">
              <a:off x="1048880" y="3293442"/>
              <a:ext cx="0" cy="298765"/>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44" name="Straight Arrow Connector 43"/>
            <p:cNvCxnSpPr/>
            <p:nvPr/>
          </p:nvCxnSpPr>
          <p:spPr bwMode="auto">
            <a:xfrm>
              <a:off x="1048880" y="3625416"/>
              <a:ext cx="0" cy="338576"/>
            </a:xfrm>
            <a:prstGeom prst="straightConnector1">
              <a:avLst/>
            </a:prstGeom>
            <a:solidFill>
              <a:schemeClr val="accent1"/>
            </a:solidFill>
            <a:ln w="28575" cap="flat" cmpd="sng" algn="ctr">
              <a:solidFill>
                <a:srgbClr val="009900"/>
              </a:solidFill>
              <a:prstDash val="solid"/>
              <a:round/>
              <a:headEnd type="none" w="med" len="med"/>
              <a:tailEnd type="arrow"/>
            </a:ln>
            <a:effectLst/>
          </p:spPr>
        </p:cxnSp>
      </p:grpSp>
      <p:grpSp>
        <p:nvGrpSpPr>
          <p:cNvPr id="45" name="Group 44"/>
          <p:cNvGrpSpPr>
            <a:grpSpLocks noChangeAspect="1"/>
          </p:cNvGrpSpPr>
          <p:nvPr/>
        </p:nvGrpSpPr>
        <p:grpSpPr>
          <a:xfrm>
            <a:off x="4495800" y="2895600"/>
            <a:ext cx="3700273" cy="3200400"/>
            <a:chOff x="6019800" y="2419348"/>
            <a:chExt cx="2834640" cy="2451706"/>
          </a:xfrm>
        </p:grpSpPr>
        <p:pic>
          <p:nvPicPr>
            <p:cNvPr id="4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419348"/>
              <a:ext cx="2834640" cy="245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p:cNvSpPr txBox="1"/>
            <p:nvPr/>
          </p:nvSpPr>
          <p:spPr>
            <a:xfrm>
              <a:off x="7696200" y="3881857"/>
              <a:ext cx="813684" cy="523220"/>
            </a:xfrm>
            <a:prstGeom prst="rect">
              <a:avLst/>
            </a:prstGeom>
            <a:noFill/>
          </p:spPr>
          <p:txBody>
            <a:bodyPr wrap="none" rtlCol="0">
              <a:spAutoFit/>
            </a:bodyPr>
            <a:lstStyle/>
            <a:p>
              <a:r>
                <a:rPr lang="en-US" sz="1400" dirty="0" smtClean="0">
                  <a:latin typeface="Calibri" panose="020F0502020204030204" pitchFamily="34" charset="0"/>
                </a:rPr>
                <a:t>unstable</a:t>
              </a:r>
            </a:p>
            <a:p>
              <a:r>
                <a:rPr lang="en-US" sz="1400" dirty="0" smtClean="0">
                  <a:latin typeface="Calibri" panose="020F0502020204030204" pitchFamily="34" charset="0"/>
                </a:rPr>
                <a:t>region</a:t>
              </a:r>
              <a:endParaRPr lang="en-US" sz="1400" dirty="0">
                <a:latin typeface="Calibri" panose="020F0502020204030204" pitchFamily="34" charset="0"/>
              </a:endParaRPr>
            </a:p>
          </p:txBody>
        </p:sp>
        <p:pic>
          <p:nvPicPr>
            <p:cNvPr id="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4477" y="2876550"/>
              <a:ext cx="236913"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TextBox 48"/>
            <p:cNvSpPr txBox="1"/>
            <p:nvPr/>
          </p:nvSpPr>
          <p:spPr>
            <a:xfrm>
              <a:off x="8278008" y="2537996"/>
              <a:ext cx="365806" cy="338554"/>
            </a:xfrm>
            <a:prstGeom prst="rect">
              <a:avLst/>
            </a:prstGeom>
            <a:noFill/>
          </p:spPr>
          <p:txBody>
            <a:bodyPr wrap="none" rtlCol="0">
              <a:spAutoFit/>
            </a:bodyPr>
            <a:lstStyle/>
            <a:p>
              <a:r>
                <a:rPr lang="en-US" sz="1600" dirty="0" smtClean="0">
                  <a:latin typeface="Calibri" panose="020F0502020204030204" pitchFamily="34" charset="0"/>
                </a:rPr>
                <a:t>C</a:t>
              </a:r>
              <a:r>
                <a:rPr lang="el-GR" sz="1600" baseline="-25000" dirty="0" smtClean="0">
                  <a:latin typeface="Calibri" panose="020F0502020204030204" pitchFamily="34" charset="0"/>
                </a:rPr>
                <a:t>β</a:t>
              </a:r>
              <a:endParaRPr lang="en-US" sz="1600" baseline="-25000" dirty="0">
                <a:latin typeface="Calibri" panose="020F0502020204030204" pitchFamily="34" charset="0"/>
              </a:endParaRPr>
            </a:p>
          </p:txBody>
        </p:sp>
        <p:sp>
          <p:nvSpPr>
            <p:cNvPr id="50" name="Rectangle 49"/>
            <p:cNvSpPr/>
            <p:nvPr/>
          </p:nvSpPr>
          <p:spPr>
            <a:xfrm>
              <a:off x="8278008" y="2576066"/>
              <a:ext cx="365806" cy="9862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flipH="1">
              <a:off x="7129387" y="3205952"/>
              <a:ext cx="8352" cy="5159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7178794" y="3562350"/>
              <a:ext cx="23126" cy="416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7560915" y="3604016"/>
              <a:ext cx="47677" cy="109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3" name="Content Placeholder 2"/>
          <p:cNvSpPr txBox="1">
            <a:spLocks/>
          </p:cNvSpPr>
          <p:nvPr/>
        </p:nvSpPr>
        <p:spPr>
          <a:xfrm>
            <a:off x="3200400" y="5812354"/>
            <a:ext cx="1676442" cy="382219"/>
          </a:xfrm>
          <a:prstGeom prst="rect">
            <a:avLst/>
          </a:prstGeom>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lvl="1" indent="0">
              <a:buNone/>
            </a:pPr>
            <a:r>
              <a:rPr lang="en-US" sz="1800" dirty="0" smtClean="0">
                <a:latin typeface="Calibri" pitchFamily="34" charset="0"/>
                <a:cs typeface="Calibri" pitchFamily="34" charset="0"/>
              </a:rPr>
              <a:t>NSTX 139514</a:t>
            </a:r>
          </a:p>
        </p:txBody>
      </p:sp>
      <p:sp>
        <p:nvSpPr>
          <p:cNvPr id="24" name="Text Box 32"/>
          <p:cNvSpPr txBox="1">
            <a:spLocks noChangeArrowheads="1"/>
          </p:cNvSpPr>
          <p:nvPr/>
        </p:nvSpPr>
        <p:spPr bwMode="auto">
          <a:xfrm>
            <a:off x="4430522" y="6209813"/>
            <a:ext cx="4590489" cy="307777"/>
          </a:xfrm>
          <a:prstGeom prst="rect">
            <a:avLst/>
          </a:prstGeom>
          <a:noFill/>
          <a:ln w="12700">
            <a:noFill/>
            <a:miter lim="800000"/>
            <a:headEnd/>
            <a:tailEnd/>
          </a:ln>
        </p:spPr>
        <p:txBody>
          <a:bodyPr wrap="square">
            <a:spAutoFit/>
          </a:bodyPr>
          <a:lstStyle/>
          <a:p>
            <a:pPr algn="ctr" eaLnBrk="0" hangingPunct="0">
              <a:buFontTx/>
              <a:buNone/>
            </a:pPr>
            <a:r>
              <a:rPr lang="en-US" sz="1400" b="0" i="0" dirty="0" smtClean="0">
                <a:solidFill>
                  <a:srgbClr val="008080"/>
                </a:solidFill>
                <a:latin typeface="Calibri" pitchFamily="34" charset="0"/>
              </a:rPr>
              <a:t>[J. Berkery </a:t>
            </a:r>
            <a:r>
              <a:rPr lang="en-US" sz="1400" b="0" dirty="0" smtClean="0">
                <a:solidFill>
                  <a:srgbClr val="008080"/>
                </a:solidFill>
                <a:latin typeface="Calibri" pitchFamily="34" charset="0"/>
              </a:rPr>
              <a:t>et al.</a:t>
            </a:r>
            <a:r>
              <a:rPr lang="en-US" sz="1400" b="0" i="0" dirty="0" smtClean="0">
                <a:solidFill>
                  <a:srgbClr val="008080"/>
                </a:solidFill>
                <a:latin typeface="Calibri" pitchFamily="34" charset="0"/>
              </a:rPr>
              <a:t>, </a:t>
            </a:r>
            <a:r>
              <a:rPr lang="en-US" sz="1400" dirty="0">
                <a:solidFill>
                  <a:srgbClr val="008080"/>
                </a:solidFill>
                <a:latin typeface="Calibri" pitchFamily="34" charset="0"/>
              </a:rPr>
              <a:t>Physics of Plasmas 24, 056103 (2017</a:t>
            </a:r>
            <a:r>
              <a:rPr lang="en-US" sz="1400" dirty="0" smtClean="0">
                <a:solidFill>
                  <a:srgbClr val="008080"/>
                </a:solidFill>
                <a:latin typeface="Calibri" pitchFamily="34" charset="0"/>
              </a:rPr>
              <a:t>)</a:t>
            </a:r>
            <a:r>
              <a:rPr lang="en-US" sz="1400" b="0" i="0" dirty="0" smtClean="0">
                <a:solidFill>
                  <a:srgbClr val="008080"/>
                </a:solidFill>
                <a:latin typeface="Calibri" pitchFamily="34" charset="0"/>
              </a:rPr>
              <a:t>]</a:t>
            </a:r>
            <a:endParaRPr lang="en-US" sz="1400" b="0" i="0" dirty="0">
              <a:solidFill>
                <a:srgbClr val="008080"/>
              </a:solidFill>
              <a:latin typeface="Calibri" pitchFamily="34" charset="0"/>
            </a:endParaRPr>
          </a:p>
        </p:txBody>
      </p:sp>
    </p:spTree>
    <p:extLst>
      <p:ext uri="{BB962C8B-B14F-4D97-AF65-F5344CB8AC3E}">
        <p14:creationId xmlns:p14="http://schemas.microsoft.com/office/powerpoint/2010/main" val="3416461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6143"/>
          <a:stretch/>
        </p:blipFill>
        <p:spPr bwMode="auto">
          <a:xfrm>
            <a:off x="73152" y="1380744"/>
            <a:ext cx="4826184" cy="448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6647" y="1323531"/>
            <a:ext cx="334114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343400" y="4648200"/>
            <a:ext cx="4800600" cy="1905000"/>
          </a:xfrm>
        </p:spPr>
        <p:txBody>
          <a:bodyPr/>
          <a:lstStyle/>
          <a:p>
            <a:r>
              <a:rPr lang="en-US" sz="2000" dirty="0" smtClean="0">
                <a:latin typeface="Calibri" panose="020F0502020204030204" pitchFamily="34" charset="0"/>
              </a:rPr>
              <a:t>84% of shots are predicted unstable</a:t>
            </a:r>
          </a:p>
          <a:p>
            <a:r>
              <a:rPr lang="en-US" sz="2000" dirty="0">
                <a:latin typeface="Calibri" panose="020F0502020204030204" pitchFamily="34" charset="0"/>
              </a:rPr>
              <a:t>4</a:t>
            </a:r>
            <a:r>
              <a:rPr lang="en-US" sz="2000" dirty="0" smtClean="0">
                <a:latin typeface="Calibri" panose="020F0502020204030204" pitchFamily="34" charset="0"/>
              </a:rPr>
              <a:t>4% predicted unstable &lt; 320 </a:t>
            </a:r>
            <a:r>
              <a:rPr lang="en-US" sz="2000" dirty="0" err="1" smtClean="0">
                <a:latin typeface="Calibri" panose="020F0502020204030204" pitchFamily="34" charset="0"/>
              </a:rPr>
              <a:t>ms</a:t>
            </a:r>
            <a:r>
              <a:rPr lang="en-US" sz="2000" dirty="0" smtClean="0">
                <a:latin typeface="Calibri" panose="020F0502020204030204" pitchFamily="34" charset="0"/>
              </a:rPr>
              <a:t> (approx. 60</a:t>
            </a:r>
            <a:r>
              <a:rPr lang="el-GR" sz="2000" dirty="0" smtClean="0">
                <a:latin typeface="Calibri" panose="020F0502020204030204" pitchFamily="34" charset="0"/>
              </a:rPr>
              <a:t>τ</a:t>
            </a:r>
            <a:r>
              <a:rPr lang="en-US" sz="2000" baseline="-25000" dirty="0" smtClean="0">
                <a:latin typeface="Calibri" panose="020F0502020204030204" pitchFamily="34" charset="0"/>
              </a:rPr>
              <a:t>w</a:t>
            </a:r>
            <a:r>
              <a:rPr lang="en-US" sz="2000" dirty="0" smtClean="0">
                <a:latin typeface="Calibri" panose="020F0502020204030204" pitchFamily="34" charset="0"/>
              </a:rPr>
              <a:t>) before current quench</a:t>
            </a:r>
          </a:p>
          <a:p>
            <a:r>
              <a:rPr lang="en-US" sz="2000" dirty="0" smtClean="0">
                <a:latin typeface="Calibri" panose="020F0502020204030204" pitchFamily="34" charset="0"/>
              </a:rPr>
              <a:t>33% </a:t>
            </a:r>
            <a:r>
              <a:rPr lang="en-US" sz="2000" dirty="0">
                <a:latin typeface="Calibri" panose="020F0502020204030204" pitchFamily="34" charset="0"/>
              </a:rPr>
              <a:t>predicted unstable </a:t>
            </a:r>
            <a:r>
              <a:rPr lang="en-US" sz="2000" dirty="0" smtClean="0">
                <a:latin typeface="Calibri" panose="020F0502020204030204" pitchFamily="34" charset="0"/>
              </a:rPr>
              <a:t>within 100 </a:t>
            </a:r>
            <a:r>
              <a:rPr lang="en-US" sz="2000" dirty="0" err="1" smtClean="0">
                <a:latin typeface="Calibri" panose="020F0502020204030204" pitchFamily="34" charset="0"/>
              </a:rPr>
              <a:t>ms</a:t>
            </a:r>
            <a:r>
              <a:rPr lang="en-US" sz="2000" dirty="0" smtClean="0">
                <a:latin typeface="Calibri" panose="020F0502020204030204" pitchFamily="34" charset="0"/>
              </a:rPr>
              <a:t> of a minor disruption</a:t>
            </a:r>
            <a:endParaRPr lang="en-US" dirty="0" smtClean="0">
              <a:latin typeface="Calibri" panose="020F0502020204030204" pitchFamily="34" charset="0"/>
            </a:endParaRPr>
          </a:p>
        </p:txBody>
      </p:sp>
      <p:sp>
        <p:nvSpPr>
          <p:cNvPr id="21" name="Text Box 5"/>
          <p:cNvSpPr txBox="1">
            <a:spLocks noChangeArrowheads="1"/>
          </p:cNvSpPr>
          <p:nvPr/>
        </p:nvSpPr>
        <p:spPr bwMode="auto">
          <a:xfrm>
            <a:off x="4495800" y="1042877"/>
            <a:ext cx="41186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20000"/>
              </a:spcBef>
              <a:spcAft>
                <a:spcPct val="0"/>
              </a:spcAft>
            </a:pPr>
            <a:r>
              <a:rPr lang="en-US" sz="2000" u="sng" dirty="0" smtClean="0">
                <a:solidFill>
                  <a:srgbClr val="336699"/>
                </a:solidFill>
                <a:latin typeface="Calibri" panose="020F0502020204030204" pitchFamily="34" charset="0"/>
                <a:ea typeface="ＭＳ Ｐゴシック" pitchFamily="34" charset="-128"/>
              </a:rPr>
              <a:t>Predicted instability statistics (45 shots)</a:t>
            </a:r>
            <a:endParaRPr lang="en-US" sz="2000" u="sng" baseline="-25000" dirty="0">
              <a:solidFill>
                <a:srgbClr val="336699"/>
              </a:solidFill>
              <a:latin typeface="Calibri" panose="020F0502020204030204" pitchFamily="34" charset="0"/>
              <a:ea typeface="ＭＳ Ｐゴシック" pitchFamily="34" charset="-128"/>
            </a:endParaRPr>
          </a:p>
        </p:txBody>
      </p:sp>
      <p:sp>
        <p:nvSpPr>
          <p:cNvPr id="26" name="Text Box 5"/>
          <p:cNvSpPr txBox="1">
            <a:spLocks noChangeArrowheads="1"/>
          </p:cNvSpPr>
          <p:nvPr/>
        </p:nvSpPr>
        <p:spPr bwMode="auto">
          <a:xfrm>
            <a:off x="457208" y="1043453"/>
            <a:ext cx="33459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20000"/>
              </a:spcBef>
              <a:spcAft>
                <a:spcPct val="0"/>
              </a:spcAft>
            </a:pPr>
            <a:r>
              <a:rPr lang="en-US" sz="2000" u="sng" dirty="0" smtClean="0">
                <a:solidFill>
                  <a:srgbClr val="336699"/>
                </a:solidFill>
                <a:latin typeface="Calibri" panose="020F0502020204030204" pitchFamily="34" charset="0"/>
                <a:ea typeface="ＭＳ Ｐゴシック" pitchFamily="34" charset="-128"/>
              </a:rPr>
              <a:t>Normalized growth rate vs. time</a:t>
            </a:r>
            <a:endParaRPr lang="en-US" sz="2000" u="sng" baseline="-25000" dirty="0">
              <a:solidFill>
                <a:srgbClr val="336699"/>
              </a:solidFill>
              <a:latin typeface="Calibri" panose="020F0502020204030204" pitchFamily="34" charset="0"/>
              <a:ea typeface="ＭＳ Ｐゴシック" pitchFamily="34" charset="-128"/>
            </a:endParaRPr>
          </a:p>
        </p:txBody>
      </p:sp>
      <p:grpSp>
        <p:nvGrpSpPr>
          <p:cNvPr id="4" name="Group 3"/>
          <p:cNvGrpSpPr/>
          <p:nvPr/>
        </p:nvGrpSpPr>
        <p:grpSpPr>
          <a:xfrm>
            <a:off x="5029200" y="1219206"/>
            <a:ext cx="3303128" cy="3446259"/>
            <a:chOff x="5081862" y="1215630"/>
            <a:chExt cx="3303128" cy="3446259"/>
          </a:xfrm>
        </p:grpSpPr>
        <p:graphicFrame>
          <p:nvGraphicFramePr>
            <p:cNvPr id="32" name="Chart 31"/>
            <p:cNvGraphicFramePr>
              <a:graphicFrameLocks/>
            </p:cNvGraphicFramePr>
            <p:nvPr>
              <p:extLst>
                <p:ext uri="{D42A27DB-BD31-4B8C-83A1-F6EECF244321}">
                  <p14:modId xmlns:p14="http://schemas.microsoft.com/office/powerpoint/2010/main" val="3224785533"/>
                </p:ext>
              </p:extLst>
            </p:nvPr>
          </p:nvGraphicFramePr>
          <p:xfrm>
            <a:off x="5081862" y="1215630"/>
            <a:ext cx="3303128" cy="3446259"/>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p:cNvSpPr/>
            <p:nvPr/>
          </p:nvSpPr>
          <p:spPr>
            <a:xfrm>
              <a:off x="5843862" y="1591235"/>
              <a:ext cx="765338" cy="646331"/>
            </a:xfrm>
            <a:prstGeom prst="rect">
              <a:avLst/>
            </a:prstGeom>
          </p:spPr>
          <p:txBody>
            <a:bodyPr wrap="none">
              <a:spAutoFit/>
            </a:bodyPr>
            <a:lstStyle/>
            <a:p>
              <a:pPr eaLnBrk="0" fontAlgn="base" hangingPunct="0">
                <a:spcBef>
                  <a:spcPct val="0"/>
                </a:spcBef>
                <a:spcAft>
                  <a:spcPct val="0"/>
                </a:spcAft>
              </a:pPr>
              <a:r>
                <a:rPr lang="en-US" dirty="0">
                  <a:solidFill>
                    <a:srgbClr val="FFFFFF"/>
                  </a:solidFill>
                  <a:latin typeface="Calibri" panose="020F0502020204030204" pitchFamily="34" charset="0"/>
                  <a:ea typeface="ＭＳ Ｐゴシック" pitchFamily="34" charset="-128"/>
                  <a:cs typeface="Arial" panose="020B0604020202020204" pitchFamily="34" charset="0"/>
                </a:rPr>
                <a:t>Stable</a:t>
              </a:r>
            </a:p>
            <a:p>
              <a:pPr eaLnBrk="0" fontAlgn="base" hangingPunct="0">
                <a:spcBef>
                  <a:spcPct val="0"/>
                </a:spcBef>
                <a:spcAft>
                  <a:spcPct val="0"/>
                </a:spcAft>
              </a:pPr>
              <a:r>
                <a:rPr lang="en-US" dirty="0">
                  <a:solidFill>
                    <a:srgbClr val="FFFFFF"/>
                  </a:solidFill>
                  <a:latin typeface="Calibri" panose="020F0502020204030204" pitchFamily="34" charset="0"/>
                  <a:ea typeface="ＭＳ Ｐゴシック" pitchFamily="34" charset="-128"/>
                  <a:cs typeface="Arial" panose="020B0604020202020204" pitchFamily="34" charset="0"/>
                </a:rPr>
                <a:t>(</a:t>
              </a:r>
              <a:r>
                <a:rPr lang="en-US" dirty="0" smtClean="0">
                  <a:solidFill>
                    <a:srgbClr val="FFFFFF"/>
                  </a:solidFill>
                  <a:latin typeface="Calibri" panose="020F0502020204030204" pitchFamily="34" charset="0"/>
                  <a:ea typeface="ＭＳ Ｐゴシック" pitchFamily="34" charset="-128"/>
                  <a:cs typeface="Arial" panose="020B0604020202020204" pitchFamily="34" charset="0"/>
                </a:rPr>
                <a:t>16%)</a:t>
              </a:r>
              <a:endParaRPr lang="en-US" dirty="0">
                <a:solidFill>
                  <a:srgbClr val="FFFFFF"/>
                </a:solidFill>
                <a:latin typeface="Calibri" panose="020F0502020204030204" pitchFamily="34" charset="0"/>
                <a:ea typeface="ＭＳ Ｐゴシック" pitchFamily="34" charset="-128"/>
              </a:endParaRPr>
            </a:p>
          </p:txBody>
        </p:sp>
        <p:sp>
          <p:nvSpPr>
            <p:cNvPr id="33" name="Rectangle 32"/>
            <p:cNvSpPr/>
            <p:nvPr/>
          </p:nvSpPr>
          <p:spPr>
            <a:xfrm>
              <a:off x="5462862" y="2883362"/>
              <a:ext cx="1579198" cy="1477328"/>
            </a:xfrm>
            <a:prstGeom prst="rect">
              <a:avLst/>
            </a:prstGeom>
          </p:spPr>
          <p:txBody>
            <a:bodyPr wrap="square">
              <a:spAutoFit/>
            </a:bodyPr>
            <a:lstStyle/>
            <a:p>
              <a:pPr eaLnBrk="0" fontAlgn="base" hangingPunct="0">
                <a:spcBef>
                  <a:spcPct val="0"/>
                </a:spcBef>
                <a:spcAft>
                  <a:spcPct val="0"/>
                </a:spcAft>
              </a:pPr>
              <a:r>
                <a:rPr lang="en-US" dirty="0">
                  <a:solidFill>
                    <a:srgbClr val="FFFFFF"/>
                  </a:solidFill>
                  <a:latin typeface="Calibri" panose="020F0502020204030204" pitchFamily="34" charset="0"/>
                  <a:ea typeface="ＭＳ Ｐゴシック" pitchFamily="34" charset="-128"/>
                  <a:cs typeface="Arial" panose="020B0604020202020204" pitchFamily="34" charset="0"/>
                </a:rPr>
                <a:t>Instability </a:t>
              </a:r>
              <a:r>
                <a:rPr lang="en-US" dirty="0" smtClean="0">
                  <a:solidFill>
                    <a:srgbClr val="FFFFFF"/>
                  </a:solidFill>
                  <a:latin typeface="Calibri" panose="020F0502020204030204" pitchFamily="34" charset="0"/>
                  <a:ea typeface="ＭＳ Ｐゴシック" pitchFamily="34" charset="-128"/>
                  <a:cs typeface="Arial" panose="020B0604020202020204" pitchFamily="34" charset="0"/>
                </a:rPr>
                <a:t>within 100 </a:t>
              </a:r>
              <a:r>
                <a:rPr lang="en-US" dirty="0" err="1" smtClean="0">
                  <a:solidFill>
                    <a:srgbClr val="FFFFFF"/>
                  </a:solidFill>
                  <a:latin typeface="Calibri" panose="020F0502020204030204" pitchFamily="34" charset="0"/>
                  <a:ea typeface="ＭＳ Ｐゴシック" pitchFamily="34" charset="-128"/>
                  <a:cs typeface="Arial" panose="020B0604020202020204" pitchFamily="34" charset="0"/>
                </a:rPr>
                <a:t>ms</a:t>
              </a:r>
              <a:r>
                <a:rPr lang="en-US" dirty="0">
                  <a:solidFill>
                    <a:srgbClr val="FFFFFF"/>
                  </a:solidFill>
                  <a:latin typeface="Calibri" panose="020F0502020204030204" pitchFamily="34" charset="0"/>
                  <a:ea typeface="ＭＳ Ｐゴシック" pitchFamily="34" charset="-128"/>
                  <a:cs typeface="Arial" panose="020B0604020202020204" pitchFamily="34" charset="0"/>
                </a:rPr>
                <a:t> </a:t>
              </a:r>
              <a:r>
                <a:rPr lang="en-US" dirty="0" smtClean="0">
                  <a:solidFill>
                    <a:srgbClr val="FFFFFF"/>
                  </a:solidFill>
                  <a:latin typeface="Calibri" panose="020F0502020204030204" pitchFamily="34" charset="0"/>
                  <a:ea typeface="ＭＳ Ｐゴシック" pitchFamily="34" charset="-128"/>
                  <a:cs typeface="Arial" panose="020B0604020202020204" pitchFamily="34" charset="0"/>
                </a:rPr>
                <a:t>of minor   </a:t>
              </a:r>
            </a:p>
            <a:p>
              <a:pPr eaLnBrk="0" fontAlgn="base" hangingPunct="0">
                <a:spcBef>
                  <a:spcPct val="0"/>
                </a:spcBef>
                <a:spcAft>
                  <a:spcPct val="0"/>
                </a:spcAft>
              </a:pPr>
              <a:r>
                <a:rPr lang="en-US" dirty="0">
                  <a:solidFill>
                    <a:srgbClr val="FFFFFF"/>
                  </a:solidFill>
                  <a:latin typeface="Calibri" panose="020F0502020204030204" pitchFamily="34" charset="0"/>
                  <a:ea typeface="ＭＳ Ｐゴシック" pitchFamily="34" charset="-128"/>
                  <a:cs typeface="Arial" panose="020B0604020202020204" pitchFamily="34" charset="0"/>
                </a:rPr>
                <a:t> </a:t>
              </a:r>
              <a:r>
                <a:rPr lang="en-US" dirty="0" smtClean="0">
                  <a:solidFill>
                    <a:srgbClr val="FFFFFF"/>
                  </a:solidFill>
                  <a:latin typeface="Calibri" panose="020F0502020204030204" pitchFamily="34" charset="0"/>
                  <a:ea typeface="ＭＳ Ｐゴシック" pitchFamily="34" charset="-128"/>
                  <a:cs typeface="Arial" panose="020B0604020202020204" pitchFamily="34" charset="0"/>
                </a:rPr>
                <a:t>  disruption</a:t>
              </a:r>
              <a:endParaRPr lang="en-US" dirty="0">
                <a:solidFill>
                  <a:srgbClr val="FFFFFF"/>
                </a:solidFill>
                <a:latin typeface="Calibri" panose="020F0502020204030204" pitchFamily="34" charset="0"/>
                <a:ea typeface="ＭＳ Ｐゴシック" pitchFamily="34" charset="-128"/>
                <a:cs typeface="Arial" panose="020B0604020202020204" pitchFamily="34" charset="0"/>
              </a:endParaRPr>
            </a:p>
            <a:p>
              <a:pPr eaLnBrk="0" fontAlgn="base" hangingPunct="0">
                <a:spcBef>
                  <a:spcPct val="0"/>
                </a:spcBef>
                <a:spcAft>
                  <a:spcPct val="0"/>
                </a:spcAft>
              </a:pPr>
              <a:r>
                <a:rPr lang="en-US" dirty="0">
                  <a:solidFill>
                    <a:srgbClr val="FFFFFF"/>
                  </a:solidFill>
                  <a:latin typeface="Calibri" panose="020F0502020204030204" pitchFamily="34" charset="0"/>
                  <a:ea typeface="ＭＳ Ｐゴシック" pitchFamily="34" charset="-128"/>
                  <a:cs typeface="Arial" panose="020B0604020202020204" pitchFamily="34" charset="0"/>
                </a:rPr>
                <a:t> </a:t>
              </a:r>
              <a:r>
                <a:rPr lang="en-US" dirty="0" smtClean="0">
                  <a:solidFill>
                    <a:srgbClr val="FFFFFF"/>
                  </a:solidFill>
                  <a:latin typeface="Calibri" panose="020F0502020204030204" pitchFamily="34" charset="0"/>
                  <a:ea typeface="ＭＳ Ｐゴシック" pitchFamily="34" charset="-128"/>
                  <a:cs typeface="Arial" panose="020B0604020202020204" pitchFamily="34" charset="0"/>
                </a:rPr>
                <a:t>        (33%)</a:t>
              </a:r>
              <a:endParaRPr lang="en-US" dirty="0">
                <a:solidFill>
                  <a:srgbClr val="FFFFFF"/>
                </a:solidFill>
                <a:latin typeface="Calibri" panose="020F0502020204030204" pitchFamily="34" charset="0"/>
                <a:ea typeface="ＭＳ Ｐゴシック" pitchFamily="34" charset="-128"/>
              </a:endParaRPr>
            </a:p>
          </p:txBody>
        </p:sp>
        <p:sp>
          <p:nvSpPr>
            <p:cNvPr id="34" name="Rectangle 33"/>
            <p:cNvSpPr/>
            <p:nvPr/>
          </p:nvSpPr>
          <p:spPr>
            <a:xfrm>
              <a:off x="6986862" y="2078930"/>
              <a:ext cx="1228709" cy="1477328"/>
            </a:xfrm>
            <a:prstGeom prst="rect">
              <a:avLst/>
            </a:prstGeom>
          </p:spPr>
          <p:txBody>
            <a:bodyPr wrap="square">
              <a:spAutoFit/>
            </a:bodyPr>
            <a:lstStyle/>
            <a:p>
              <a:pPr eaLnBrk="0" fontAlgn="base" hangingPunct="0">
                <a:spcBef>
                  <a:spcPct val="0"/>
                </a:spcBef>
                <a:spcAft>
                  <a:spcPct val="0"/>
                </a:spcAft>
              </a:pPr>
              <a:r>
                <a:rPr lang="en-US" dirty="0">
                  <a:solidFill>
                    <a:srgbClr val="FFFFFF"/>
                  </a:solidFill>
                  <a:latin typeface="Calibri" panose="020F0502020204030204" pitchFamily="34" charset="0"/>
                  <a:ea typeface="ＭＳ Ｐゴシック" pitchFamily="34" charset="-128"/>
                  <a:cs typeface="Arial" panose="020B0604020202020204" pitchFamily="34" charset="0"/>
                </a:rPr>
                <a:t>Instability &lt; </a:t>
              </a:r>
              <a:r>
                <a:rPr lang="en-US" dirty="0" smtClean="0">
                  <a:solidFill>
                    <a:srgbClr val="FFFFFF"/>
                  </a:solidFill>
                  <a:latin typeface="Calibri" panose="020F0502020204030204" pitchFamily="34" charset="0"/>
                  <a:ea typeface="ＭＳ Ｐゴシック" pitchFamily="34" charset="-128"/>
                  <a:cs typeface="Arial" panose="020B0604020202020204" pitchFamily="34" charset="0"/>
                </a:rPr>
                <a:t>320 </a:t>
              </a:r>
              <a:r>
                <a:rPr lang="en-US" dirty="0" err="1">
                  <a:solidFill>
                    <a:srgbClr val="FFFFFF"/>
                  </a:solidFill>
                  <a:latin typeface="Calibri" panose="020F0502020204030204" pitchFamily="34" charset="0"/>
                  <a:ea typeface="ＭＳ Ｐゴシック" pitchFamily="34" charset="-128"/>
                  <a:cs typeface="Arial" panose="020B0604020202020204" pitchFamily="34" charset="0"/>
                </a:rPr>
                <a:t>ms</a:t>
              </a:r>
              <a:endParaRPr lang="en-US" dirty="0">
                <a:solidFill>
                  <a:srgbClr val="FFFFFF"/>
                </a:solidFill>
                <a:latin typeface="Calibri" panose="020F0502020204030204" pitchFamily="34" charset="0"/>
                <a:ea typeface="ＭＳ Ｐゴシック" pitchFamily="34" charset="-128"/>
                <a:cs typeface="Arial" panose="020B0604020202020204" pitchFamily="34" charset="0"/>
              </a:endParaRPr>
            </a:p>
            <a:p>
              <a:pPr eaLnBrk="0" fontAlgn="base" hangingPunct="0">
                <a:spcBef>
                  <a:spcPct val="0"/>
                </a:spcBef>
                <a:spcAft>
                  <a:spcPct val="0"/>
                </a:spcAft>
              </a:pPr>
              <a:r>
                <a:rPr lang="en-US" dirty="0">
                  <a:solidFill>
                    <a:srgbClr val="FFFFFF"/>
                  </a:solidFill>
                  <a:latin typeface="Calibri" panose="020F0502020204030204" pitchFamily="34" charset="0"/>
                  <a:ea typeface="ＭＳ Ｐゴシック" pitchFamily="34" charset="-128"/>
                  <a:cs typeface="Arial" panose="020B0604020202020204" pitchFamily="34" charset="0"/>
                </a:rPr>
                <a:t>before disruption</a:t>
              </a:r>
            </a:p>
            <a:p>
              <a:pPr eaLnBrk="0" fontAlgn="base" hangingPunct="0">
                <a:spcBef>
                  <a:spcPct val="0"/>
                </a:spcBef>
                <a:spcAft>
                  <a:spcPct val="0"/>
                </a:spcAft>
              </a:pPr>
              <a:r>
                <a:rPr lang="en-US" dirty="0" smtClean="0">
                  <a:solidFill>
                    <a:srgbClr val="FFFFFF"/>
                  </a:solidFill>
                  <a:latin typeface="Calibri" panose="020F0502020204030204" pitchFamily="34" charset="0"/>
                  <a:ea typeface="ＭＳ Ｐゴシック" pitchFamily="34" charset="-128"/>
                  <a:cs typeface="Arial" panose="020B0604020202020204" pitchFamily="34" charset="0"/>
                </a:rPr>
                <a:t>(44%)</a:t>
              </a:r>
              <a:endParaRPr lang="en-US" dirty="0">
                <a:solidFill>
                  <a:srgbClr val="FFFFFF"/>
                </a:solidFill>
                <a:latin typeface="Calibri" panose="020F0502020204030204" pitchFamily="34" charset="0"/>
                <a:ea typeface="ＭＳ Ｐゴシック" pitchFamily="34" charset="-128"/>
              </a:endParaRPr>
            </a:p>
          </p:txBody>
        </p:sp>
      </p:grpSp>
      <p:sp>
        <p:nvSpPr>
          <p:cNvPr id="35" name="Rectangle 34"/>
          <p:cNvSpPr/>
          <p:nvPr/>
        </p:nvSpPr>
        <p:spPr>
          <a:xfrm>
            <a:off x="1174685" y="2971800"/>
            <a:ext cx="898003" cy="338554"/>
          </a:xfrm>
          <a:prstGeom prst="rect">
            <a:avLst/>
          </a:prstGeom>
        </p:spPr>
        <p:txBody>
          <a:bodyPr wrap="none">
            <a:spAutoFit/>
          </a:bodyPr>
          <a:lstStyle/>
          <a:p>
            <a:pPr eaLnBrk="0" fontAlgn="base" hangingPunct="0">
              <a:spcBef>
                <a:spcPct val="0"/>
              </a:spcBef>
              <a:spcAft>
                <a:spcPct val="0"/>
              </a:spcAft>
            </a:pPr>
            <a:r>
              <a:rPr lang="en-US" sz="1600" dirty="0">
                <a:solidFill>
                  <a:srgbClr val="FF0000"/>
                </a:solidFill>
                <a:latin typeface="Calibri" panose="020F0502020204030204" pitchFamily="34" charset="0"/>
                <a:ea typeface="ＭＳ Ｐゴシック" pitchFamily="34" charset="-128"/>
                <a:cs typeface="Arial" panose="020B0604020202020204" pitchFamily="34" charset="0"/>
              </a:rPr>
              <a:t>unstable</a:t>
            </a:r>
            <a:endParaRPr lang="en-US" sz="1600" dirty="0">
              <a:solidFill>
                <a:srgbClr val="FF0000"/>
              </a:solidFill>
              <a:latin typeface="Calibri" panose="020F0502020204030204" pitchFamily="34" charset="0"/>
              <a:ea typeface="ＭＳ Ｐゴシック" pitchFamily="34" charset="-128"/>
            </a:endParaRPr>
          </a:p>
        </p:txBody>
      </p:sp>
      <p:sp>
        <p:nvSpPr>
          <p:cNvPr id="36" name="Rectangle 35"/>
          <p:cNvSpPr/>
          <p:nvPr/>
        </p:nvSpPr>
        <p:spPr>
          <a:xfrm>
            <a:off x="1174683" y="3471445"/>
            <a:ext cx="683200" cy="338554"/>
          </a:xfrm>
          <a:prstGeom prst="rect">
            <a:avLst/>
          </a:prstGeom>
        </p:spPr>
        <p:txBody>
          <a:bodyPr wrap="none">
            <a:spAutoFit/>
          </a:bodyPr>
          <a:lstStyle/>
          <a:p>
            <a:pPr eaLnBrk="0" fontAlgn="base" hangingPunct="0">
              <a:spcBef>
                <a:spcPct val="0"/>
              </a:spcBef>
              <a:spcAft>
                <a:spcPct val="0"/>
              </a:spcAft>
            </a:pPr>
            <a:r>
              <a:rPr lang="en-US" sz="1600" dirty="0">
                <a:solidFill>
                  <a:srgbClr val="009900"/>
                </a:solidFill>
                <a:latin typeface="Calibri" panose="020F0502020204030204" pitchFamily="34" charset="0"/>
                <a:ea typeface="ＭＳ Ｐゴシック" pitchFamily="34" charset="-128"/>
                <a:cs typeface="Arial" panose="020B0604020202020204" pitchFamily="34" charset="0"/>
              </a:rPr>
              <a:t>stable</a:t>
            </a:r>
            <a:endParaRPr lang="en-US" sz="1600" dirty="0">
              <a:solidFill>
                <a:srgbClr val="009900"/>
              </a:solidFill>
              <a:latin typeface="Calibri" panose="020F0502020204030204" pitchFamily="34" charset="0"/>
              <a:ea typeface="ＭＳ Ｐゴシック" pitchFamily="34" charset="-128"/>
            </a:endParaRPr>
          </a:p>
        </p:txBody>
      </p:sp>
      <p:cxnSp>
        <p:nvCxnSpPr>
          <p:cNvPr id="37" name="Straight Arrow Connector 36"/>
          <p:cNvCxnSpPr/>
          <p:nvPr/>
        </p:nvCxnSpPr>
        <p:spPr bwMode="auto">
          <a:xfrm flipV="1">
            <a:off x="1101531" y="2988577"/>
            <a:ext cx="0" cy="365987"/>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38" name="Straight Arrow Connector 37"/>
          <p:cNvCxnSpPr/>
          <p:nvPr/>
        </p:nvCxnSpPr>
        <p:spPr bwMode="auto">
          <a:xfrm>
            <a:off x="1101531" y="3395245"/>
            <a:ext cx="0" cy="414755"/>
          </a:xfrm>
          <a:prstGeom prst="straightConnector1">
            <a:avLst/>
          </a:prstGeom>
          <a:solidFill>
            <a:schemeClr val="accent1"/>
          </a:solidFill>
          <a:ln w="28575" cap="flat" cmpd="sng" algn="ctr">
            <a:solidFill>
              <a:srgbClr val="009900"/>
            </a:solidFill>
            <a:prstDash val="solid"/>
            <a:round/>
            <a:headEnd type="none" w="med" len="med"/>
            <a:tailEnd type="arrow"/>
          </a:ln>
          <a:effectLst/>
        </p:spPr>
      </p:cxnSp>
      <p:sp>
        <p:nvSpPr>
          <p:cNvPr id="20" name="Rectangle 19"/>
          <p:cNvSpPr/>
          <p:nvPr/>
        </p:nvSpPr>
        <p:spPr>
          <a:xfrm>
            <a:off x="5243622" y="2296180"/>
            <a:ext cx="958917" cy="523220"/>
          </a:xfrm>
          <a:prstGeom prst="rect">
            <a:avLst/>
          </a:prstGeom>
        </p:spPr>
        <p:txBody>
          <a:bodyPr wrap="none">
            <a:spAutoFit/>
          </a:bodyPr>
          <a:lstStyle/>
          <a:p>
            <a:pPr eaLnBrk="0" fontAlgn="base" hangingPunct="0">
              <a:spcBef>
                <a:spcPct val="0"/>
              </a:spcBef>
              <a:spcAft>
                <a:spcPct val="0"/>
              </a:spcAft>
            </a:pPr>
            <a:r>
              <a:rPr lang="en-US" sz="1400" dirty="0">
                <a:solidFill>
                  <a:srgbClr val="FFFFFF"/>
                </a:solidFill>
                <a:latin typeface="Calibri" panose="020F0502020204030204" pitchFamily="34" charset="0"/>
                <a:ea typeface="ＭＳ Ｐゴシック" pitchFamily="34" charset="-128"/>
                <a:cs typeface="Arial" panose="020B0604020202020204" pitchFamily="34" charset="0"/>
              </a:rPr>
              <a:t>(7</a:t>
            </a:r>
            <a:r>
              <a:rPr lang="en-US" sz="1400" dirty="0" smtClean="0">
                <a:solidFill>
                  <a:srgbClr val="FFFFFF"/>
                </a:solidFill>
                <a:latin typeface="Calibri" panose="020F0502020204030204" pitchFamily="34" charset="0"/>
                <a:ea typeface="ＭＳ Ｐゴシック" pitchFamily="34" charset="-128"/>
                <a:cs typeface="Arial" panose="020B0604020202020204" pitchFamily="34" charset="0"/>
              </a:rPr>
              <a:t>%)</a:t>
            </a:r>
            <a:r>
              <a:rPr lang="en-US" sz="1400" dirty="0" smtClean="0">
                <a:solidFill>
                  <a:srgbClr val="FFFFFF"/>
                </a:solidFill>
                <a:latin typeface="Calibri" panose="020F0502020204030204" pitchFamily="34" charset="0"/>
                <a:ea typeface="ＭＳ Ｐゴシック" pitchFamily="34" charset="-128"/>
              </a:rPr>
              <a:t> </a:t>
            </a:r>
            <a:r>
              <a:rPr lang="en-US" sz="1400" dirty="0" smtClean="0">
                <a:solidFill>
                  <a:srgbClr val="FFFFFF"/>
                </a:solidFill>
                <a:latin typeface="Calibri" panose="020F0502020204030204" pitchFamily="34" charset="0"/>
                <a:ea typeface="ＭＳ Ｐゴシック" pitchFamily="34" charset="-128"/>
                <a:cs typeface="Arial" panose="020B0604020202020204" pitchFamily="34" charset="0"/>
              </a:rPr>
              <a:t>False </a:t>
            </a:r>
          </a:p>
          <a:p>
            <a:pPr eaLnBrk="0" fontAlgn="base" hangingPunct="0">
              <a:spcBef>
                <a:spcPct val="0"/>
              </a:spcBef>
              <a:spcAft>
                <a:spcPct val="0"/>
              </a:spcAft>
            </a:pPr>
            <a:r>
              <a:rPr lang="en-US" sz="1400" dirty="0" smtClean="0">
                <a:solidFill>
                  <a:srgbClr val="FFFFFF"/>
                </a:solidFill>
                <a:latin typeface="Calibri" panose="020F0502020204030204" pitchFamily="34" charset="0"/>
                <a:ea typeface="ＭＳ Ｐゴシック" pitchFamily="34" charset="-128"/>
                <a:cs typeface="Arial" panose="020B0604020202020204" pitchFamily="34" charset="0"/>
              </a:rPr>
              <a:t>positives</a:t>
            </a:r>
            <a:endParaRPr lang="en-US" sz="1400" dirty="0">
              <a:solidFill>
                <a:srgbClr val="FFFFFF"/>
              </a:solidFill>
              <a:latin typeface="Calibri" panose="020F0502020204030204" pitchFamily="34" charset="0"/>
              <a:ea typeface="ＭＳ Ｐゴシック" pitchFamily="34" charset="-128"/>
              <a:cs typeface="Arial" panose="020B0604020202020204" pitchFamily="34" charset="0"/>
            </a:endParaRPr>
          </a:p>
        </p:txBody>
      </p:sp>
      <p:sp>
        <p:nvSpPr>
          <p:cNvPr id="18" name="Rectangle 2"/>
          <p:cNvSpPr txBox="1">
            <a:spLocks noChangeArrowheads="1"/>
          </p:cNvSpPr>
          <p:nvPr/>
        </p:nvSpPr>
        <p:spPr>
          <a:xfrm>
            <a:off x="0" y="15876"/>
            <a:ext cx="9144000" cy="974725"/>
          </a:xfrm>
          <a:prstGeom prst="rect">
            <a:avLst/>
          </a:prstGeom>
        </p:spPr>
        <p:txBody>
          <a:bodyPr vert="horz" lIns="45720" tIns="45720" rIns="45720" bIns="45720" rtlCol="0" anchor="ctr" anchorCtr="1">
            <a:normAutofit/>
          </a:bodyPr>
          <a:lstStyle>
            <a:lvl1pPr algn="ctr" defTabSz="914400" rtl="0" eaLnBrk="1" latinLnBrk="0" hangingPunct="1">
              <a:lnSpc>
                <a:spcPct val="85000"/>
              </a:lnSpc>
              <a:spcBef>
                <a:spcPct val="0"/>
              </a:spcBef>
              <a:buNone/>
              <a:defRPr sz="4000" kern="1200">
                <a:solidFill>
                  <a:srgbClr val="336699"/>
                </a:solidFill>
                <a:latin typeface="Arial" panose="020B0604020202020204" pitchFamily="34" charset="0"/>
                <a:ea typeface="+mj-ea"/>
                <a:cs typeface="Arial" panose="020B0604020202020204" pitchFamily="34" charset="0"/>
              </a:defRPr>
            </a:lvl1pPr>
          </a:lstStyle>
          <a:p>
            <a:r>
              <a:rPr lang="en-US" sz="2800" dirty="0">
                <a:latin typeface="Calibri" pitchFamily="34" charset="0"/>
                <a:cs typeface="Calibri" pitchFamily="34" charset="0"/>
              </a:rPr>
              <a:t>DECAF reduced kinetic model results initially tested on a database of NSTX discharges with unstable RWMs</a:t>
            </a:r>
          </a:p>
        </p:txBody>
      </p:sp>
      <p:sp>
        <p:nvSpPr>
          <p:cNvPr id="19" name="Text Box 32"/>
          <p:cNvSpPr txBox="1">
            <a:spLocks noChangeArrowheads="1"/>
          </p:cNvSpPr>
          <p:nvPr/>
        </p:nvSpPr>
        <p:spPr bwMode="auto">
          <a:xfrm>
            <a:off x="50292" y="6216946"/>
            <a:ext cx="4590489" cy="307777"/>
          </a:xfrm>
          <a:prstGeom prst="rect">
            <a:avLst/>
          </a:prstGeom>
          <a:noFill/>
          <a:ln w="12700">
            <a:noFill/>
            <a:miter lim="800000"/>
            <a:headEnd/>
            <a:tailEnd/>
          </a:ln>
        </p:spPr>
        <p:txBody>
          <a:bodyPr wrap="square">
            <a:spAutoFit/>
          </a:bodyPr>
          <a:lstStyle/>
          <a:p>
            <a:pPr algn="ctr" eaLnBrk="0" hangingPunct="0">
              <a:buFontTx/>
              <a:buNone/>
            </a:pPr>
            <a:r>
              <a:rPr lang="en-US" sz="1400" b="0" i="0" dirty="0" smtClean="0">
                <a:solidFill>
                  <a:srgbClr val="008080"/>
                </a:solidFill>
                <a:latin typeface="Calibri" pitchFamily="34" charset="0"/>
              </a:rPr>
              <a:t>[J. Berkery </a:t>
            </a:r>
            <a:r>
              <a:rPr lang="en-US" sz="1400" b="0" dirty="0" smtClean="0">
                <a:solidFill>
                  <a:srgbClr val="008080"/>
                </a:solidFill>
                <a:latin typeface="Calibri" pitchFamily="34" charset="0"/>
              </a:rPr>
              <a:t>et al.</a:t>
            </a:r>
            <a:r>
              <a:rPr lang="en-US" sz="1400" b="0" i="0" dirty="0" smtClean="0">
                <a:solidFill>
                  <a:srgbClr val="008080"/>
                </a:solidFill>
                <a:latin typeface="Calibri" pitchFamily="34" charset="0"/>
              </a:rPr>
              <a:t>, </a:t>
            </a:r>
            <a:r>
              <a:rPr lang="en-US" sz="1400" dirty="0">
                <a:solidFill>
                  <a:srgbClr val="008080"/>
                </a:solidFill>
                <a:latin typeface="Calibri" pitchFamily="34" charset="0"/>
              </a:rPr>
              <a:t>Physics of Plasmas 24, 056103 (2017</a:t>
            </a:r>
            <a:r>
              <a:rPr lang="en-US" sz="1400" dirty="0" smtClean="0">
                <a:solidFill>
                  <a:srgbClr val="008080"/>
                </a:solidFill>
                <a:latin typeface="Calibri" pitchFamily="34" charset="0"/>
              </a:rPr>
              <a:t>)</a:t>
            </a:r>
            <a:r>
              <a:rPr lang="en-US" sz="1400" b="0" i="0" dirty="0" smtClean="0">
                <a:solidFill>
                  <a:srgbClr val="008080"/>
                </a:solidFill>
                <a:latin typeface="Calibri" pitchFamily="34" charset="0"/>
              </a:rPr>
              <a:t>]</a:t>
            </a:r>
            <a:endParaRPr lang="en-US" sz="1400" b="0" i="0" dirty="0">
              <a:solidFill>
                <a:srgbClr val="008080"/>
              </a:solidFill>
              <a:latin typeface="Calibri" pitchFamily="34" charset="0"/>
            </a:endParaRPr>
          </a:p>
        </p:txBody>
      </p:sp>
    </p:spTree>
    <p:extLst>
      <p:ext uri="{BB962C8B-B14F-4D97-AF65-F5344CB8AC3E}">
        <p14:creationId xmlns:p14="http://schemas.microsoft.com/office/powerpoint/2010/main" val="631414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3" y="1015557"/>
            <a:ext cx="487355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5486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5954" name="Rectangle 2"/>
          <p:cNvSpPr>
            <a:spLocks noGrp="1" noChangeArrowheads="1"/>
          </p:cNvSpPr>
          <p:nvPr>
            <p:ph type="title"/>
          </p:nvPr>
        </p:nvSpPr>
        <p:spPr>
          <a:xfrm>
            <a:off x="0" y="15876"/>
            <a:ext cx="9144000" cy="974725"/>
          </a:xfrm>
        </p:spPr>
        <p:txBody>
          <a:bodyPr>
            <a:normAutofit/>
          </a:bodyPr>
          <a:lstStyle/>
          <a:p>
            <a:r>
              <a:rPr lang="en-US" sz="2800" dirty="0" smtClean="0">
                <a:latin typeface="Calibri" pitchFamily="34" charset="0"/>
                <a:cs typeface="Calibri" pitchFamily="34" charset="0"/>
              </a:rPr>
              <a:t>Reduced kinetic model distinguishes between stable and unstable NSTX discharges</a:t>
            </a:r>
            <a:endParaRPr lang="en-US" sz="2800" dirty="0">
              <a:latin typeface="Calibri" pitchFamily="34" charset="0"/>
              <a:cs typeface="Calibri" pitchFamily="34" charset="0"/>
            </a:endParaRPr>
          </a:p>
        </p:txBody>
      </p:sp>
      <p:sp>
        <p:nvSpPr>
          <p:cNvPr id="5" name="Content Placeholder 2"/>
          <p:cNvSpPr txBox="1">
            <a:spLocks/>
          </p:cNvSpPr>
          <p:nvPr/>
        </p:nvSpPr>
        <p:spPr>
          <a:xfrm>
            <a:off x="5237770" y="1249931"/>
            <a:ext cx="3910995" cy="1719943"/>
          </a:xfrm>
          <a:prstGeom prst="rect">
            <a:avLst/>
          </a:prstGeom>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latin typeface="Calibri" pitchFamily="34" charset="0"/>
                <a:cs typeface="Calibri" pitchFamily="34" charset="0"/>
              </a:rPr>
              <a:t>If &lt;</a:t>
            </a:r>
            <a:r>
              <a:rPr lang="el-GR" sz="2400" dirty="0" smtClean="0">
                <a:latin typeface="Arial"/>
                <a:cs typeface="Arial"/>
              </a:rPr>
              <a:t>ω</a:t>
            </a:r>
            <a:r>
              <a:rPr lang="en-US" sz="2400" baseline="-25000" dirty="0" smtClean="0">
                <a:latin typeface="Calibri" pitchFamily="34" charset="0"/>
                <a:cs typeface="Calibri" pitchFamily="34" charset="0"/>
              </a:rPr>
              <a:t>E</a:t>
            </a:r>
            <a:r>
              <a:rPr lang="en-US" sz="2400" dirty="0" smtClean="0">
                <a:latin typeface="Calibri" pitchFamily="34" charset="0"/>
                <a:cs typeface="Calibri" pitchFamily="34" charset="0"/>
              </a:rPr>
              <a:t>&gt; ~ 0 warnings are eliminated, 10/13</a:t>
            </a:r>
            <a:r>
              <a:rPr lang="en-US" sz="2400" dirty="0">
                <a:latin typeface="Calibri" pitchFamily="34" charset="0"/>
                <a:cs typeface="Calibri" pitchFamily="34" charset="0"/>
              </a:rPr>
              <a:t>, </a:t>
            </a:r>
            <a:r>
              <a:rPr lang="en-US" sz="2400" dirty="0" smtClean="0">
                <a:latin typeface="Calibri" pitchFamily="34" charset="0"/>
                <a:cs typeface="Calibri" pitchFamily="34" charset="0"/>
              </a:rPr>
              <a:t>or 77%, of </a:t>
            </a:r>
            <a:r>
              <a:rPr lang="en-US" sz="2400" dirty="0">
                <a:latin typeface="Calibri" pitchFamily="34" charset="0"/>
                <a:cs typeface="Calibri" pitchFamily="34" charset="0"/>
              </a:rPr>
              <a:t>stable cases </a:t>
            </a:r>
            <a:r>
              <a:rPr lang="en-US" sz="2400" dirty="0" smtClean="0">
                <a:latin typeface="Calibri" pitchFamily="34" charset="0"/>
                <a:cs typeface="Calibri" pitchFamily="34" charset="0"/>
              </a:rPr>
              <a:t>are </a:t>
            </a:r>
            <a:r>
              <a:rPr lang="en-US" sz="2400" dirty="0">
                <a:latin typeface="Calibri" pitchFamily="34" charset="0"/>
                <a:cs typeface="Calibri" pitchFamily="34" charset="0"/>
              </a:rPr>
              <a:t>stable in the </a:t>
            </a:r>
            <a:r>
              <a:rPr lang="en-US" sz="2400" dirty="0" smtClean="0">
                <a:latin typeface="Calibri" pitchFamily="34" charset="0"/>
                <a:cs typeface="Calibri" pitchFamily="34" charset="0"/>
              </a:rPr>
              <a:t>model</a:t>
            </a:r>
          </a:p>
          <a:p>
            <a:r>
              <a:rPr lang="en-US" sz="2400" dirty="0" smtClean="0">
                <a:latin typeface="Calibri" pitchFamily="34" charset="0"/>
                <a:cs typeface="Calibri" pitchFamily="34" charset="0"/>
              </a:rPr>
              <a:t>Model is successful in first incarnation - development continues to improve forecasting performance</a:t>
            </a:r>
            <a:endParaRPr lang="en-US" sz="1800" dirty="0" smtClean="0">
              <a:latin typeface="Calibri" pitchFamily="34" charset="0"/>
              <a:cs typeface="Calibri" pitchFamily="34" charset="0"/>
            </a:endParaRPr>
          </a:p>
        </p:txBody>
      </p:sp>
      <p:cxnSp>
        <p:nvCxnSpPr>
          <p:cNvPr id="3" name="Straight Connector 2"/>
          <p:cNvCxnSpPr/>
          <p:nvPr/>
        </p:nvCxnSpPr>
        <p:spPr>
          <a:xfrm>
            <a:off x="3048000" y="5029200"/>
            <a:ext cx="18288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1744967" y="1235042"/>
            <a:ext cx="1859734" cy="344383"/>
          </a:xfrm>
          <a:prstGeom prst="rect">
            <a:avLst/>
          </a:prstGeom>
          <a:solidFill>
            <a:schemeClr val="bg1"/>
          </a:solidFill>
          <a:ln w="15875">
            <a:solidFill>
              <a:schemeClr val="tx1"/>
            </a:solidFill>
          </a:ln>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smtClean="0">
                <a:solidFill>
                  <a:srgbClr val="0000FF"/>
                </a:solidFill>
                <a:latin typeface="Calibri" pitchFamily="34" charset="0"/>
                <a:cs typeface="Calibri" pitchFamily="34" charset="0"/>
              </a:rPr>
              <a:t>Unstable cases</a:t>
            </a:r>
            <a:endParaRPr lang="en-US" sz="1600" dirty="0" smtClean="0">
              <a:solidFill>
                <a:srgbClr val="0000FF"/>
              </a:solidFill>
              <a:latin typeface="Calibri" pitchFamily="34" charset="0"/>
              <a:cs typeface="Calibri" pitchFamily="34" charset="0"/>
            </a:endParaRPr>
          </a:p>
        </p:txBody>
      </p:sp>
      <p:sp>
        <p:nvSpPr>
          <p:cNvPr id="9" name="Content Placeholder 2"/>
          <p:cNvSpPr txBox="1">
            <a:spLocks/>
          </p:cNvSpPr>
          <p:nvPr/>
        </p:nvSpPr>
        <p:spPr>
          <a:xfrm>
            <a:off x="1744967" y="4032399"/>
            <a:ext cx="1859734" cy="344383"/>
          </a:xfrm>
          <a:prstGeom prst="rect">
            <a:avLst/>
          </a:prstGeom>
          <a:solidFill>
            <a:schemeClr val="bg1"/>
          </a:solidFill>
          <a:ln w="15875">
            <a:solidFill>
              <a:schemeClr val="tx1"/>
            </a:solidFill>
          </a:ln>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solidFill>
                  <a:srgbClr val="7030A0"/>
                </a:solidFill>
                <a:latin typeface="Calibri" pitchFamily="34" charset="0"/>
                <a:cs typeface="Calibri" pitchFamily="34" charset="0"/>
              </a:rPr>
              <a:t>S</a:t>
            </a:r>
            <a:r>
              <a:rPr lang="en-US" sz="2000" dirty="0" smtClean="0">
                <a:solidFill>
                  <a:srgbClr val="7030A0"/>
                </a:solidFill>
                <a:latin typeface="Calibri" pitchFamily="34" charset="0"/>
                <a:cs typeface="Calibri" pitchFamily="34" charset="0"/>
              </a:rPr>
              <a:t>table cases</a:t>
            </a:r>
            <a:endParaRPr lang="en-US" sz="1600" dirty="0" smtClean="0">
              <a:solidFill>
                <a:srgbClr val="7030A0"/>
              </a:solidFill>
              <a:latin typeface="Calibri" pitchFamily="34" charset="0"/>
              <a:cs typeface="Calibri" pitchFamily="34" charset="0"/>
            </a:endParaRPr>
          </a:p>
        </p:txBody>
      </p:sp>
      <p:sp>
        <p:nvSpPr>
          <p:cNvPr id="11" name="Text Box 32"/>
          <p:cNvSpPr txBox="1">
            <a:spLocks noChangeArrowheads="1"/>
          </p:cNvSpPr>
          <p:nvPr/>
        </p:nvSpPr>
        <p:spPr bwMode="auto">
          <a:xfrm>
            <a:off x="5943600" y="5791200"/>
            <a:ext cx="2848811" cy="523220"/>
          </a:xfrm>
          <a:prstGeom prst="rect">
            <a:avLst/>
          </a:prstGeom>
          <a:noFill/>
          <a:ln w="12700">
            <a:noFill/>
            <a:miter lim="800000"/>
            <a:headEnd/>
            <a:tailEnd/>
          </a:ln>
        </p:spPr>
        <p:txBody>
          <a:bodyPr wrap="square">
            <a:spAutoFit/>
          </a:bodyPr>
          <a:lstStyle/>
          <a:p>
            <a:pPr algn="ctr" eaLnBrk="0" hangingPunct="0">
              <a:buFontTx/>
              <a:buNone/>
            </a:pPr>
            <a:r>
              <a:rPr lang="en-US" sz="1400" b="0" i="0" dirty="0" smtClean="0">
                <a:solidFill>
                  <a:srgbClr val="008080"/>
                </a:solidFill>
                <a:latin typeface="Calibri" pitchFamily="34" charset="0"/>
              </a:rPr>
              <a:t>[J. Berkery </a:t>
            </a:r>
            <a:r>
              <a:rPr lang="en-US" sz="1400" b="0" dirty="0" smtClean="0">
                <a:solidFill>
                  <a:srgbClr val="008080"/>
                </a:solidFill>
                <a:latin typeface="Calibri" pitchFamily="34" charset="0"/>
              </a:rPr>
              <a:t>et al.</a:t>
            </a:r>
            <a:r>
              <a:rPr lang="en-US" sz="1400" b="0" i="0" dirty="0" smtClean="0">
                <a:solidFill>
                  <a:srgbClr val="008080"/>
                </a:solidFill>
                <a:latin typeface="Calibri" pitchFamily="34" charset="0"/>
              </a:rPr>
              <a:t>, </a:t>
            </a:r>
            <a:r>
              <a:rPr lang="en-US" sz="1400" dirty="0">
                <a:solidFill>
                  <a:srgbClr val="008080"/>
                </a:solidFill>
                <a:latin typeface="Calibri" pitchFamily="34" charset="0"/>
              </a:rPr>
              <a:t>Physics of Plasmas 24, 056103 (2017</a:t>
            </a:r>
            <a:r>
              <a:rPr lang="en-US" sz="1400" dirty="0" smtClean="0">
                <a:solidFill>
                  <a:srgbClr val="008080"/>
                </a:solidFill>
                <a:latin typeface="Calibri" pitchFamily="34" charset="0"/>
              </a:rPr>
              <a:t>)</a:t>
            </a:r>
            <a:r>
              <a:rPr lang="en-US" sz="1400" b="0" i="0" dirty="0" smtClean="0">
                <a:solidFill>
                  <a:srgbClr val="008080"/>
                </a:solidFill>
                <a:latin typeface="Calibri" pitchFamily="34" charset="0"/>
              </a:rPr>
              <a:t>]</a:t>
            </a:r>
            <a:endParaRPr lang="en-US" sz="1400" b="0" i="0" dirty="0">
              <a:solidFill>
                <a:srgbClr val="008080"/>
              </a:solidFill>
              <a:latin typeface="Calibri" pitchFamily="34" charset="0"/>
            </a:endParaRPr>
          </a:p>
        </p:txBody>
      </p:sp>
    </p:spTree>
    <p:extLst>
      <p:ext uri="{BB962C8B-B14F-4D97-AF65-F5344CB8AC3E}">
        <p14:creationId xmlns:p14="http://schemas.microsoft.com/office/powerpoint/2010/main" val="181581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pPr lvl="3" algn="ctr"/>
            <a:r>
              <a:rPr lang="en-US" sz="2800" dirty="0" smtClean="0">
                <a:solidFill>
                  <a:srgbClr val="336699"/>
                </a:solidFill>
                <a:latin typeface="Calibri" panose="020F0502020204030204" pitchFamily="34" charset="0"/>
                <a:ea typeface="+mj-ea"/>
                <a:cs typeface="+mj-cs"/>
              </a:rPr>
              <a:t>Essential new step for DECAF analysis of general tokamak data: Identification of rotating MHD (e.g. NTMs)</a:t>
            </a:r>
            <a:endParaRPr lang="en-US" sz="2800" dirty="0">
              <a:solidFill>
                <a:srgbClr val="336699"/>
              </a:solidFill>
              <a:latin typeface="Calibri" panose="020F0502020204030204" pitchFamily="34" charset="0"/>
              <a:ea typeface="+mj-ea"/>
              <a:cs typeface="+mj-cs"/>
            </a:endParaRPr>
          </a:p>
        </p:txBody>
      </p:sp>
      <p:sp>
        <p:nvSpPr>
          <p:cNvPr id="3" name="Content Placeholder 2"/>
          <p:cNvSpPr>
            <a:spLocks noGrp="1"/>
          </p:cNvSpPr>
          <p:nvPr>
            <p:ph idx="1"/>
          </p:nvPr>
        </p:nvSpPr>
        <p:spPr>
          <a:xfrm>
            <a:off x="152400" y="1068131"/>
            <a:ext cx="3581400" cy="5426975"/>
          </a:xfrm>
        </p:spPr>
        <p:txBody>
          <a:bodyPr>
            <a:normAutofit fontScale="92500" lnSpcReduction="10000"/>
          </a:bodyPr>
          <a:lstStyle/>
          <a:p>
            <a:r>
              <a:rPr lang="en-US" dirty="0" smtClean="0">
                <a:latin typeface="Calibri" panose="020F0502020204030204" pitchFamily="34" charset="0"/>
              </a:rPr>
              <a:t>Initial goals</a:t>
            </a:r>
          </a:p>
          <a:p>
            <a:pPr marL="625475" lvl="1" indent="-280988"/>
            <a:r>
              <a:rPr lang="en-US" dirty="0" smtClean="0">
                <a:latin typeface="Calibri" panose="020F0502020204030204" pitchFamily="34" charset="0"/>
              </a:rPr>
              <a:t>Create portable code to identify existence of rotating MHD modes</a:t>
            </a:r>
          </a:p>
          <a:p>
            <a:pPr marL="625475" lvl="1" indent="-280988"/>
            <a:r>
              <a:rPr lang="en-US" dirty="0" smtClean="0">
                <a:latin typeface="Calibri" panose="020F0502020204030204" pitchFamily="34" charset="0"/>
              </a:rPr>
              <a:t>Track characteristics that lead to disruption</a:t>
            </a:r>
          </a:p>
          <a:p>
            <a:pPr marL="1025525" lvl="2" indent="-280988"/>
            <a:r>
              <a:rPr lang="en-US" dirty="0" smtClean="0">
                <a:latin typeface="Calibri" panose="020F0502020204030204" pitchFamily="34" charset="0"/>
              </a:rPr>
              <a:t>e.g. rotation bifurcation, mode lock</a:t>
            </a:r>
          </a:p>
          <a:p>
            <a:pPr marL="344488" indent="-344488"/>
            <a:r>
              <a:rPr lang="en-US" dirty="0" smtClean="0">
                <a:latin typeface="Calibri" panose="020F0502020204030204" pitchFamily="34" charset="0"/>
              </a:rPr>
              <a:t>Approach</a:t>
            </a:r>
          </a:p>
          <a:p>
            <a:pPr marL="625475" lvl="1" indent="-280988"/>
            <a:r>
              <a:rPr lang="en-US" dirty="0" smtClean="0">
                <a:latin typeface="Calibri" panose="020F0502020204030204" pitchFamily="34" charset="0"/>
              </a:rPr>
              <a:t>Apply FFT analysis to determine mode frequency, bandwidth evolution</a:t>
            </a:r>
          </a:p>
          <a:p>
            <a:pPr marL="625475" lvl="1" indent="-280988"/>
            <a:r>
              <a:rPr lang="en-US" dirty="0" smtClean="0">
                <a:latin typeface="Calibri" panose="020F0502020204030204" pitchFamily="34" charset="0"/>
              </a:rPr>
              <a:t>Determine bifurcation and mode locking</a:t>
            </a:r>
          </a:p>
          <a:p>
            <a:pPr marL="625475" lvl="1" indent="-280988"/>
            <a:endParaRPr lang="en-US" dirty="0" smtClean="0">
              <a:latin typeface="Calibri" panose="020F0502020204030204" pitchFamily="34" charset="0"/>
            </a:endParaRPr>
          </a:p>
          <a:p>
            <a:pPr marL="1025525" lvl="2" indent="-280988"/>
            <a:endParaRPr lang="en-US" dirty="0" smtClean="0">
              <a:latin typeface="Calibri" panose="020F0502020204030204" pitchFamily="34" charset="0"/>
            </a:endParaRPr>
          </a:p>
          <a:p>
            <a:pPr marL="625475" lvl="1" indent="-280988"/>
            <a:endParaRPr lang="en-US" dirty="0" smtClean="0">
              <a:latin typeface="Calibri" panose="020F0502020204030204" pitchFamily="34" charset="0"/>
            </a:endParaRPr>
          </a:p>
          <a:p>
            <a:pPr marL="625475" lvl="1" indent="-280988"/>
            <a:endParaRPr lang="en-US" dirty="0" smtClean="0">
              <a:latin typeface="Calibri" panose="020F0502020204030204" pitchFamily="34" charset="0"/>
            </a:endParaRPr>
          </a:p>
          <a:p>
            <a:pPr lvl="1"/>
            <a:endParaRPr lang="en-US" dirty="0" smtClean="0">
              <a:latin typeface="Calibri" panose="020F0502020204030204" pitchFamily="34" charset="0"/>
            </a:endParaRPr>
          </a:p>
          <a:p>
            <a:endParaRPr lang="en-US" dirty="0" smtClean="0">
              <a:latin typeface="Calibri" panose="020F0502020204030204" pitchFamily="34" charset="0"/>
            </a:endParaRPr>
          </a:p>
          <a:p>
            <a:pPr marL="0" indent="0">
              <a:buNone/>
            </a:pPr>
            <a:endParaRPr lang="en-US" dirty="0" smtClean="0">
              <a:latin typeface="Calibri" panose="020F0502020204030204" pitchFamily="34" charset="0"/>
            </a:endParaRPr>
          </a:p>
        </p:txBody>
      </p:sp>
      <p:pic>
        <p:nvPicPr>
          <p:cNvPr id="6" name="Picture 5"/>
          <p:cNvPicPr/>
          <p:nvPr/>
        </p:nvPicPr>
        <p:blipFill rotWithShape="1">
          <a:blip r:embed="rId2"/>
          <a:srcRect r="4226"/>
          <a:stretch/>
        </p:blipFill>
        <p:spPr>
          <a:xfrm>
            <a:off x="4086923" y="1252797"/>
            <a:ext cx="4676077" cy="2819400"/>
          </a:xfrm>
          <a:prstGeom prst="rect">
            <a:avLst/>
          </a:prstGeom>
        </p:spPr>
      </p:pic>
      <p:sp>
        <p:nvSpPr>
          <p:cNvPr id="7" name="Text Box 32"/>
          <p:cNvSpPr txBox="1">
            <a:spLocks noChangeArrowheads="1"/>
          </p:cNvSpPr>
          <p:nvPr/>
        </p:nvSpPr>
        <p:spPr bwMode="auto">
          <a:xfrm>
            <a:off x="3877148" y="883465"/>
            <a:ext cx="5175938" cy="369332"/>
          </a:xfrm>
          <a:prstGeom prst="rect">
            <a:avLst/>
          </a:prstGeom>
          <a:noFill/>
          <a:ln>
            <a:noFill/>
          </a:ln>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1800" u="sng" dirty="0" smtClean="0">
                <a:solidFill>
                  <a:srgbClr val="9900CC"/>
                </a:solidFill>
                <a:latin typeface="Calibri" panose="020F0502020204030204" pitchFamily="34" charset="0"/>
              </a:rPr>
              <a:t>Magnetic spectrogram of rotating MHD in NSTX</a:t>
            </a:r>
          </a:p>
        </p:txBody>
      </p:sp>
      <p:grpSp>
        <p:nvGrpSpPr>
          <p:cNvPr id="12" name="Group 11"/>
          <p:cNvGrpSpPr/>
          <p:nvPr/>
        </p:nvGrpSpPr>
        <p:grpSpPr>
          <a:xfrm>
            <a:off x="4123852" y="4114800"/>
            <a:ext cx="4740979" cy="2407465"/>
            <a:chOff x="4123852" y="4114800"/>
            <a:chExt cx="4740979" cy="2407465"/>
          </a:xfrm>
        </p:grpSpPr>
        <p:pic>
          <p:nvPicPr>
            <p:cNvPr id="8" name="Picture 7"/>
            <p:cNvPicPr/>
            <p:nvPr/>
          </p:nvPicPr>
          <p:blipFill rotWithShape="1">
            <a:blip r:embed="rId3"/>
            <a:srcRect r="50000" b="50000"/>
            <a:stretch/>
          </p:blipFill>
          <p:spPr>
            <a:xfrm>
              <a:off x="4123852" y="4114800"/>
              <a:ext cx="4740979" cy="2407465"/>
            </a:xfrm>
            <a:prstGeom prst="rect">
              <a:avLst/>
            </a:prstGeom>
          </p:spPr>
        </p:pic>
        <p:sp>
          <p:nvSpPr>
            <p:cNvPr id="11" name="Rectangle 10"/>
            <p:cNvSpPr/>
            <p:nvPr/>
          </p:nvSpPr>
          <p:spPr bwMode="auto">
            <a:xfrm>
              <a:off x="4800600" y="4141959"/>
              <a:ext cx="3657600" cy="152400"/>
            </a:xfrm>
            <a:prstGeom prst="rect">
              <a:avLst/>
            </a:prstGeom>
            <a:solidFill>
              <a:schemeClr val="bg1"/>
            </a:solidFill>
            <a:ln w="15875" cap="flat" cmpd="sng" algn="ctr">
              <a:noFill/>
              <a:prstDash val="solid"/>
              <a:round/>
              <a:headEnd type="none" w="med" len="med"/>
              <a:tailEnd type="none" w="med" len="med"/>
            </a:ln>
            <a:effectLst/>
          </p:spPr>
          <p:txBody>
            <a:bodyPr rtlCol="0" anchor="ctr"/>
            <a:lstStyle/>
            <a:p>
              <a:pPr algn="ctr"/>
              <a:endParaRPr lang="en-US">
                <a:latin typeface="Calibri" panose="020F0502020204030204" pitchFamily="34" charset="0"/>
              </a:endParaRPr>
            </a:p>
          </p:txBody>
        </p:sp>
      </p:grpSp>
      <p:cxnSp>
        <p:nvCxnSpPr>
          <p:cNvPr id="14" name="Straight Connector 13"/>
          <p:cNvCxnSpPr/>
          <p:nvPr/>
        </p:nvCxnSpPr>
        <p:spPr bwMode="auto">
          <a:xfrm flipH="1">
            <a:off x="4648200" y="3733800"/>
            <a:ext cx="2743200" cy="560559"/>
          </a:xfrm>
          <a:prstGeom prst="line">
            <a:avLst/>
          </a:prstGeom>
          <a:noFill/>
          <a:ln w="15875" cap="flat" cmpd="sng" algn="ctr">
            <a:solidFill>
              <a:schemeClr val="tx1"/>
            </a:solidFill>
            <a:prstDash val="dash"/>
            <a:round/>
            <a:headEnd type="none" w="med" len="med"/>
            <a:tailEnd type="none" w="med" len="med"/>
          </a:ln>
          <a:effectLst/>
        </p:spPr>
      </p:cxnSp>
      <p:cxnSp>
        <p:nvCxnSpPr>
          <p:cNvPr id="15" name="Straight Connector 14"/>
          <p:cNvCxnSpPr/>
          <p:nvPr/>
        </p:nvCxnSpPr>
        <p:spPr bwMode="auto">
          <a:xfrm>
            <a:off x="7772400" y="3733800"/>
            <a:ext cx="762000" cy="560559"/>
          </a:xfrm>
          <a:prstGeom prst="line">
            <a:avLst/>
          </a:prstGeom>
          <a:noFill/>
          <a:ln w="15875" cap="flat" cmpd="sng" algn="ctr">
            <a:solidFill>
              <a:schemeClr val="tx1"/>
            </a:solidFill>
            <a:prstDash val="dash"/>
            <a:round/>
            <a:headEnd type="none" w="med" len="med"/>
            <a:tailEnd type="none" w="med" len="med"/>
          </a:ln>
          <a:effectLst/>
        </p:spPr>
      </p:cxnSp>
      <p:sp>
        <p:nvSpPr>
          <p:cNvPr id="19" name="Text Box 32"/>
          <p:cNvSpPr txBox="1">
            <a:spLocks noChangeArrowheads="1"/>
          </p:cNvSpPr>
          <p:nvPr/>
        </p:nvSpPr>
        <p:spPr bwMode="auto">
          <a:xfrm>
            <a:off x="5595043" y="4431268"/>
            <a:ext cx="3320357" cy="584775"/>
          </a:xfrm>
          <a:prstGeom prst="rect">
            <a:avLst/>
          </a:prstGeom>
          <a:noFill/>
          <a:ln>
            <a:noFill/>
          </a:ln>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en-US" sz="1600" u="sng" dirty="0">
                <a:latin typeface="Calibri" panose="020F0502020204030204" pitchFamily="34" charset="0"/>
              </a:rPr>
              <a:t>n</a:t>
            </a:r>
            <a:r>
              <a:rPr lang="en-US" altLang="en-US" sz="1600" u="sng" dirty="0" smtClean="0">
                <a:latin typeface="Calibri" panose="020F0502020204030204" pitchFamily="34" charset="0"/>
              </a:rPr>
              <a:t> = 1 mode frequency vs. time</a:t>
            </a:r>
          </a:p>
          <a:p>
            <a:r>
              <a:rPr lang="en-US" altLang="en-US" sz="1600" u="sng" dirty="0" smtClean="0">
                <a:latin typeface="Calibri" panose="020F0502020204030204" pitchFamily="34" charset="0"/>
              </a:rPr>
              <a:t>(initial code)</a:t>
            </a:r>
          </a:p>
        </p:txBody>
      </p:sp>
      <p:cxnSp>
        <p:nvCxnSpPr>
          <p:cNvPr id="21" name="Straight Connector 20"/>
          <p:cNvCxnSpPr/>
          <p:nvPr/>
        </p:nvCxnSpPr>
        <p:spPr bwMode="auto">
          <a:xfrm>
            <a:off x="5486400" y="5544494"/>
            <a:ext cx="3505200" cy="0"/>
          </a:xfrm>
          <a:prstGeom prst="line">
            <a:avLst/>
          </a:prstGeom>
          <a:noFill/>
          <a:ln w="15875" cap="flat" cmpd="sng" algn="ctr">
            <a:solidFill>
              <a:schemeClr val="tx1"/>
            </a:solidFill>
            <a:prstDash val="dash"/>
            <a:round/>
            <a:headEnd type="none" w="med" len="med"/>
            <a:tailEnd type="none" w="med" len="med"/>
          </a:ln>
          <a:effectLst/>
        </p:spPr>
      </p:cxnSp>
      <p:cxnSp>
        <p:nvCxnSpPr>
          <p:cNvPr id="23" name="Straight Connector 22"/>
          <p:cNvCxnSpPr/>
          <p:nvPr/>
        </p:nvCxnSpPr>
        <p:spPr bwMode="auto">
          <a:xfrm>
            <a:off x="7848600" y="5943600"/>
            <a:ext cx="1143000" cy="0"/>
          </a:xfrm>
          <a:prstGeom prst="line">
            <a:avLst/>
          </a:prstGeom>
          <a:noFill/>
          <a:ln w="15875" cap="flat" cmpd="sng" algn="ctr">
            <a:solidFill>
              <a:srgbClr val="FF0000"/>
            </a:solidFill>
            <a:prstDash val="dash"/>
            <a:round/>
            <a:headEnd type="none" w="med" len="med"/>
            <a:tailEnd type="none" w="med" len="med"/>
          </a:ln>
          <a:effectLst/>
        </p:spPr>
      </p:cxnSp>
      <p:sp>
        <p:nvSpPr>
          <p:cNvPr id="27" name="TextBox 26"/>
          <p:cNvSpPr txBox="1"/>
          <p:nvPr/>
        </p:nvSpPr>
        <p:spPr>
          <a:xfrm>
            <a:off x="7177080" y="5105400"/>
            <a:ext cx="1154483" cy="369332"/>
          </a:xfrm>
          <a:prstGeom prst="rect">
            <a:avLst/>
          </a:prstGeom>
          <a:noFill/>
        </p:spPr>
        <p:txBody>
          <a:bodyPr wrap="none" rtlCol="0">
            <a:spAutoFit/>
          </a:bodyPr>
          <a:lstStyle/>
          <a:p>
            <a:r>
              <a:rPr lang="el-GR" sz="1800" dirty="0" smtClean="0">
                <a:solidFill>
                  <a:srgbClr val="0000FF"/>
                </a:solidFill>
                <a:latin typeface="Calibri" panose="020F0502020204030204" pitchFamily="34" charset="0"/>
              </a:rPr>
              <a:t>ω</a:t>
            </a:r>
            <a:r>
              <a:rPr lang="en-US" sz="1800" baseline="-25000" dirty="0" smtClean="0">
                <a:solidFill>
                  <a:srgbClr val="0000FF"/>
                </a:solidFill>
                <a:latin typeface="Calibri" panose="020F0502020204030204" pitchFamily="34" charset="0"/>
              </a:rPr>
              <a:t>0</a:t>
            </a:r>
            <a:r>
              <a:rPr lang="en-US" sz="1800" dirty="0" smtClean="0">
                <a:solidFill>
                  <a:srgbClr val="0000FF"/>
                </a:solidFill>
                <a:latin typeface="Calibri" panose="020F0502020204030204" pitchFamily="34" charset="0"/>
              </a:rPr>
              <a:t> ~ 9 kHz</a:t>
            </a:r>
            <a:endParaRPr lang="en-US" sz="1800" dirty="0">
              <a:solidFill>
                <a:srgbClr val="0000FF"/>
              </a:solidFill>
              <a:latin typeface="Calibri" panose="020F0502020204030204" pitchFamily="34" charset="0"/>
            </a:endParaRPr>
          </a:p>
        </p:txBody>
      </p:sp>
      <p:sp>
        <p:nvSpPr>
          <p:cNvPr id="28" name="TextBox 27"/>
          <p:cNvSpPr txBox="1"/>
          <p:nvPr/>
        </p:nvSpPr>
        <p:spPr>
          <a:xfrm>
            <a:off x="7275518" y="5635823"/>
            <a:ext cx="1823217" cy="307777"/>
          </a:xfrm>
          <a:prstGeom prst="rect">
            <a:avLst/>
          </a:prstGeom>
          <a:noFill/>
        </p:spPr>
        <p:txBody>
          <a:bodyPr wrap="square" rtlCol="0">
            <a:spAutoFit/>
          </a:bodyPr>
          <a:lstStyle/>
          <a:p>
            <a:r>
              <a:rPr lang="en-US" sz="1400" dirty="0" smtClean="0">
                <a:solidFill>
                  <a:srgbClr val="FF0000"/>
                </a:solidFill>
                <a:latin typeface="Calibri" panose="020F0502020204030204" pitchFamily="34" charset="0"/>
              </a:rPr>
              <a:t> bifurcation ~ 4 kHz</a:t>
            </a:r>
            <a:endParaRPr lang="en-US" sz="14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856449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Calibri" panose="020F0502020204030204" pitchFamily="34" charset="0"/>
              </a:rPr>
              <a:t>Fast Fourier transforms used to find mode peak </a:t>
            </a:r>
            <a:r>
              <a:rPr lang="en-US" sz="2800" dirty="0">
                <a:latin typeface="Calibri" panose="020F0502020204030204" pitchFamily="34" charset="0"/>
              </a:rPr>
              <a:t>f</a:t>
            </a:r>
            <a:r>
              <a:rPr lang="en-US" sz="2800" dirty="0" smtClean="0">
                <a:latin typeface="Calibri" panose="020F0502020204030204" pitchFamily="34" charset="0"/>
              </a:rPr>
              <a:t>requency </a:t>
            </a:r>
            <a:r>
              <a:rPr lang="en-US" sz="2800" dirty="0">
                <a:latin typeface="Calibri" panose="020F0502020204030204" pitchFamily="34" charset="0"/>
              </a:rPr>
              <a:t>w</a:t>
            </a:r>
            <a:r>
              <a:rPr lang="en-US" sz="2800" dirty="0" smtClean="0">
                <a:latin typeface="Calibri" panose="020F0502020204030204" pitchFamily="34" charset="0"/>
              </a:rPr>
              <a:t>ithin a time interval</a:t>
            </a:r>
            <a:endParaRPr lang="en-US" sz="2800" dirty="0">
              <a:latin typeface="Calibri" panose="020F0502020204030204" pitchFamily="34" charset="0"/>
            </a:endParaRPr>
          </a:p>
        </p:txBody>
      </p:sp>
      <p:sp>
        <p:nvSpPr>
          <p:cNvPr id="3" name="Content Placeholder 2"/>
          <p:cNvSpPr>
            <a:spLocks noGrp="1"/>
          </p:cNvSpPr>
          <p:nvPr>
            <p:ph idx="1"/>
          </p:nvPr>
        </p:nvSpPr>
        <p:spPr>
          <a:xfrm>
            <a:off x="152400" y="5448278"/>
            <a:ext cx="8839200" cy="838200"/>
          </a:xfrm>
        </p:spPr>
        <p:txBody>
          <a:bodyPr/>
          <a:lstStyle/>
          <a:p>
            <a:r>
              <a:rPr lang="en-US" sz="2000" dirty="0" smtClean="0">
                <a:latin typeface="Calibri" panose="020F0502020204030204" pitchFamily="34" charset="0"/>
              </a:rPr>
              <a:t>Reveals potential issues handling multiple frequency peaks</a:t>
            </a:r>
          </a:p>
          <a:p>
            <a:r>
              <a:rPr lang="en-US" sz="2000" dirty="0" smtClean="0">
                <a:latin typeface="Calibri" panose="020F0502020204030204" pitchFamily="34" charset="0"/>
              </a:rPr>
              <a:t>Now adding processing of toroidal array /  </a:t>
            </a:r>
            <a:r>
              <a:rPr lang="en-US" sz="2000" i="1" dirty="0" smtClean="0">
                <a:latin typeface="Calibri" panose="020F0502020204030204" pitchFamily="34" charset="0"/>
              </a:rPr>
              <a:t>n</a:t>
            </a:r>
            <a:r>
              <a:rPr lang="en-US" sz="2000" dirty="0" smtClean="0">
                <a:latin typeface="Calibri" panose="020F0502020204030204" pitchFamily="34" charset="0"/>
              </a:rPr>
              <a:t>  number discrimination</a:t>
            </a:r>
          </a:p>
          <a:p>
            <a:endParaRPr lang="en-US" sz="2000" dirty="0">
              <a:solidFill>
                <a:srgbClr val="00B050"/>
              </a:solidFill>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762002" y="1429697"/>
            <a:ext cx="7295549" cy="3729676"/>
          </a:xfrm>
          <a:prstGeom prst="rect">
            <a:avLst/>
          </a:prstGeom>
        </p:spPr>
      </p:pic>
      <p:sp>
        <p:nvSpPr>
          <p:cNvPr id="5" name="Content Placeholder 2"/>
          <p:cNvSpPr txBox="1">
            <a:spLocks/>
          </p:cNvSpPr>
          <p:nvPr/>
        </p:nvSpPr>
        <p:spPr bwMode="auto">
          <a:xfrm>
            <a:off x="4114800" y="1015175"/>
            <a:ext cx="9144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
                <a:srgbClr val="FF3300"/>
              </a:buClr>
              <a:buSzPct val="75000"/>
              <a:buFont typeface="Wingdings" pitchFamily="2" charset="2"/>
              <a:buChar char="q"/>
              <a:tabLst/>
              <a:defRPr lang="en-US" altLang="en-US" sz="2400" dirty="0" smtClean="0">
                <a:solidFill>
                  <a:srgbClr val="0000FF"/>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3333FF"/>
              </a:buClr>
              <a:buSzPct val="75000"/>
              <a:buFont typeface="Wingdings" pitchFamily="2" charset="2"/>
              <a:buChar char="q"/>
              <a:tabLst/>
              <a:defRPr lang="en-US" altLang="en-US" sz="2000" dirty="0" smtClean="0">
                <a:solidFill>
                  <a:schemeClr val="tx1"/>
                </a:solidFill>
                <a:latin typeface="+mn-lt"/>
              </a:defRPr>
            </a:lvl2pPr>
            <a:lvl3pPr marL="1143000" marR="0" indent="-228600" algn="l" defTabSz="914400" rtl="0" eaLnBrk="0" fontAlgn="base" latinLnBrk="0" hangingPunct="0">
              <a:lnSpc>
                <a:spcPct val="100000"/>
              </a:lnSpc>
              <a:spcBef>
                <a:spcPct val="20000"/>
              </a:spcBef>
              <a:spcAft>
                <a:spcPct val="0"/>
              </a:spcAft>
              <a:buClrTx/>
              <a:buSzPct val="180000"/>
              <a:buFontTx/>
              <a:buChar char="•"/>
              <a:tabLst/>
              <a:defRPr lang="en-US" altLang="en-US" dirty="0" smtClean="0">
                <a:solidFill>
                  <a:srgbClr val="FF0000"/>
                </a:solidFill>
                <a:latin typeface="+mn-lt"/>
              </a:defRPr>
            </a:lvl3pPr>
            <a:lvl4pPr marL="1600200" marR="0" indent="-228600" algn="l" defTabSz="914400" rtl="0" eaLnBrk="0" fontAlgn="base" latinLnBrk="0" hangingPunct="0">
              <a:lnSpc>
                <a:spcPct val="100000"/>
              </a:lnSpc>
              <a:spcBef>
                <a:spcPct val="20000"/>
              </a:spcBef>
              <a:spcAft>
                <a:spcPct val="0"/>
              </a:spcAft>
              <a:buClr>
                <a:srgbClr val="3333FF"/>
              </a:buClr>
              <a:buSzPct val="65000"/>
              <a:buFont typeface="Wingdings" pitchFamily="2" charset="2"/>
              <a:buChar char="q"/>
              <a:tabLst/>
              <a:defRPr lang="en-US" altLang="en-US" sz="1600" dirty="0" smtClean="0">
                <a:solidFill>
                  <a:srgbClr val="009999"/>
                </a:solidFill>
                <a:latin typeface="+mn-lt"/>
              </a:defRPr>
            </a:lvl4pPr>
            <a:lvl5pPr marL="2057400" marR="0" indent="-228600" algn="l" defTabSz="914400" rtl="0" eaLnBrk="0" fontAlgn="base" latinLnBrk="0" hangingPunct="0">
              <a:lnSpc>
                <a:spcPct val="100000"/>
              </a:lnSpc>
              <a:spcBef>
                <a:spcPct val="20000"/>
              </a:spcBef>
              <a:spcAft>
                <a:spcPct val="0"/>
              </a:spcAft>
              <a:buClr>
                <a:srgbClr val="FF3300"/>
              </a:buClr>
              <a:buSzTx/>
              <a:buFontTx/>
              <a:buChar char="•"/>
              <a:tabLst/>
              <a:defRPr lang="en-US" altLang="en-US" sz="1600" dirty="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2000" kern="0" dirty="0">
                <a:solidFill>
                  <a:srgbClr val="FF0000"/>
                </a:solidFill>
                <a:latin typeface="Calibri" panose="020F0502020204030204" pitchFamily="34" charset="0"/>
              </a:rPr>
              <a:t>Odd-n</a:t>
            </a:r>
          </a:p>
          <a:p>
            <a:endParaRPr lang="en-US" kern="0" dirty="0">
              <a:solidFill>
                <a:srgbClr val="00B050"/>
              </a:solidFill>
              <a:latin typeface="Calibri" panose="020F0502020204030204" pitchFamily="34" charset="0"/>
            </a:endParaRPr>
          </a:p>
        </p:txBody>
      </p:sp>
      <p:sp>
        <p:nvSpPr>
          <p:cNvPr id="6" name="Content Placeholder 2"/>
          <p:cNvSpPr txBox="1">
            <a:spLocks/>
          </p:cNvSpPr>
          <p:nvPr/>
        </p:nvSpPr>
        <p:spPr bwMode="auto">
          <a:xfrm>
            <a:off x="4038600" y="5051878"/>
            <a:ext cx="990600" cy="36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
                <a:srgbClr val="FF3300"/>
              </a:buClr>
              <a:buSzPct val="75000"/>
              <a:buFont typeface="Wingdings" pitchFamily="2" charset="2"/>
              <a:buChar char="q"/>
              <a:tabLst/>
              <a:defRPr lang="en-US" altLang="en-US" sz="2400" dirty="0" smtClean="0">
                <a:solidFill>
                  <a:srgbClr val="0000FF"/>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3333FF"/>
              </a:buClr>
              <a:buSzPct val="75000"/>
              <a:buFont typeface="Wingdings" pitchFamily="2" charset="2"/>
              <a:buChar char="q"/>
              <a:tabLst/>
              <a:defRPr lang="en-US" altLang="en-US" sz="2000" dirty="0" smtClean="0">
                <a:solidFill>
                  <a:schemeClr val="tx1"/>
                </a:solidFill>
                <a:latin typeface="+mn-lt"/>
              </a:defRPr>
            </a:lvl2pPr>
            <a:lvl3pPr marL="1143000" marR="0" indent="-228600" algn="l" defTabSz="914400" rtl="0" eaLnBrk="0" fontAlgn="base" latinLnBrk="0" hangingPunct="0">
              <a:lnSpc>
                <a:spcPct val="100000"/>
              </a:lnSpc>
              <a:spcBef>
                <a:spcPct val="20000"/>
              </a:spcBef>
              <a:spcAft>
                <a:spcPct val="0"/>
              </a:spcAft>
              <a:buClrTx/>
              <a:buSzPct val="180000"/>
              <a:buFontTx/>
              <a:buChar char="•"/>
              <a:tabLst/>
              <a:defRPr lang="en-US" altLang="en-US" dirty="0" smtClean="0">
                <a:solidFill>
                  <a:srgbClr val="FF0000"/>
                </a:solidFill>
                <a:latin typeface="+mn-lt"/>
              </a:defRPr>
            </a:lvl3pPr>
            <a:lvl4pPr marL="1600200" marR="0" indent="-228600" algn="l" defTabSz="914400" rtl="0" eaLnBrk="0" fontAlgn="base" latinLnBrk="0" hangingPunct="0">
              <a:lnSpc>
                <a:spcPct val="100000"/>
              </a:lnSpc>
              <a:spcBef>
                <a:spcPct val="20000"/>
              </a:spcBef>
              <a:spcAft>
                <a:spcPct val="0"/>
              </a:spcAft>
              <a:buClr>
                <a:srgbClr val="3333FF"/>
              </a:buClr>
              <a:buSzPct val="65000"/>
              <a:buFont typeface="Wingdings" pitchFamily="2" charset="2"/>
              <a:buChar char="q"/>
              <a:tabLst/>
              <a:defRPr lang="en-US" altLang="en-US" sz="1600" dirty="0" smtClean="0">
                <a:solidFill>
                  <a:srgbClr val="009999"/>
                </a:solidFill>
                <a:latin typeface="+mn-lt"/>
              </a:defRPr>
            </a:lvl4pPr>
            <a:lvl5pPr marL="2057400" marR="0" indent="-228600" algn="l" defTabSz="914400" rtl="0" eaLnBrk="0" fontAlgn="base" latinLnBrk="0" hangingPunct="0">
              <a:lnSpc>
                <a:spcPct val="100000"/>
              </a:lnSpc>
              <a:spcBef>
                <a:spcPct val="20000"/>
              </a:spcBef>
              <a:spcAft>
                <a:spcPct val="0"/>
              </a:spcAft>
              <a:buClr>
                <a:srgbClr val="FF3300"/>
              </a:buClr>
              <a:buSzTx/>
              <a:buFontTx/>
              <a:buChar char="•"/>
              <a:tabLst/>
              <a:defRPr lang="en-US" altLang="en-US" sz="1600" dirty="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2000" kern="0" dirty="0">
                <a:solidFill>
                  <a:srgbClr val="FF0000"/>
                </a:solidFill>
                <a:latin typeface="Calibri" panose="020F0502020204030204" pitchFamily="34" charset="0"/>
              </a:rPr>
              <a:t>Even-n</a:t>
            </a:r>
          </a:p>
          <a:p>
            <a:endParaRPr lang="en-US" kern="0" dirty="0">
              <a:solidFill>
                <a:srgbClr val="00B050"/>
              </a:solidFill>
              <a:latin typeface="Calibri" panose="020F0502020204030204" pitchFamily="34" charset="0"/>
            </a:endParaRPr>
          </a:p>
        </p:txBody>
      </p:sp>
      <p:cxnSp>
        <p:nvCxnSpPr>
          <p:cNvPr id="8" name="Straight Arrow Connector 7"/>
          <p:cNvCxnSpPr>
            <a:stCxn id="5" idx="1"/>
          </p:cNvCxnSpPr>
          <p:nvPr/>
        </p:nvCxnSpPr>
        <p:spPr bwMode="auto">
          <a:xfrm flipH="1">
            <a:off x="3352800" y="1173925"/>
            <a:ext cx="762000" cy="307026"/>
          </a:xfrm>
          <a:prstGeom prst="straightConnector1">
            <a:avLst/>
          </a:prstGeom>
          <a:noFill/>
          <a:ln w="15875" cap="flat" cmpd="sng" algn="ctr">
            <a:solidFill>
              <a:srgbClr val="FF0000"/>
            </a:solidFill>
            <a:prstDash val="solid"/>
            <a:round/>
            <a:headEnd type="none" w="med" len="med"/>
            <a:tailEnd type="triangle"/>
          </a:ln>
          <a:effectLst/>
        </p:spPr>
      </p:cxnSp>
      <p:cxnSp>
        <p:nvCxnSpPr>
          <p:cNvPr id="13" name="Straight Arrow Connector 12"/>
          <p:cNvCxnSpPr>
            <a:stCxn id="5" idx="3"/>
          </p:cNvCxnSpPr>
          <p:nvPr/>
        </p:nvCxnSpPr>
        <p:spPr bwMode="auto">
          <a:xfrm>
            <a:off x="5029200" y="1173925"/>
            <a:ext cx="762000" cy="307026"/>
          </a:xfrm>
          <a:prstGeom prst="straightConnector1">
            <a:avLst/>
          </a:prstGeom>
          <a:noFill/>
          <a:ln w="15875" cap="flat" cmpd="sng" algn="ctr">
            <a:solidFill>
              <a:srgbClr val="FF0000"/>
            </a:solidFill>
            <a:prstDash val="solid"/>
            <a:round/>
            <a:headEnd type="none" w="med" len="med"/>
            <a:tailEnd type="triangle"/>
          </a:ln>
          <a:effectLst/>
        </p:spPr>
      </p:cxnSp>
      <p:cxnSp>
        <p:nvCxnSpPr>
          <p:cNvPr id="18" name="Straight Arrow Connector 17"/>
          <p:cNvCxnSpPr>
            <a:stCxn id="6" idx="1"/>
          </p:cNvCxnSpPr>
          <p:nvPr/>
        </p:nvCxnSpPr>
        <p:spPr bwMode="auto">
          <a:xfrm flipH="1" flipV="1">
            <a:off x="3429000" y="5051878"/>
            <a:ext cx="609600" cy="181635"/>
          </a:xfrm>
          <a:prstGeom prst="straightConnector1">
            <a:avLst/>
          </a:prstGeom>
          <a:noFill/>
          <a:ln w="15875" cap="flat" cmpd="sng" algn="ctr">
            <a:solidFill>
              <a:srgbClr val="FF0000"/>
            </a:solidFill>
            <a:prstDash val="solid"/>
            <a:round/>
            <a:headEnd type="none" w="med" len="med"/>
            <a:tailEnd type="triangle"/>
          </a:ln>
          <a:effectLst/>
        </p:spPr>
      </p:cxnSp>
      <p:cxnSp>
        <p:nvCxnSpPr>
          <p:cNvPr id="26" name="Straight Arrow Connector 25"/>
          <p:cNvCxnSpPr>
            <a:stCxn id="6" idx="3"/>
          </p:cNvCxnSpPr>
          <p:nvPr/>
        </p:nvCxnSpPr>
        <p:spPr bwMode="auto">
          <a:xfrm flipV="1">
            <a:off x="5029200" y="5089935"/>
            <a:ext cx="609600" cy="143576"/>
          </a:xfrm>
          <a:prstGeom prst="straightConnector1">
            <a:avLst/>
          </a:prstGeom>
          <a:noFill/>
          <a:ln w="15875" cap="flat" cmpd="sng" algn="ctr">
            <a:solidFill>
              <a:srgbClr val="FF0000"/>
            </a:solidFill>
            <a:prstDash val="solid"/>
            <a:round/>
            <a:headEnd type="none" w="med" len="med"/>
            <a:tailEnd type="triangle"/>
          </a:ln>
          <a:effectLst/>
        </p:spPr>
      </p:cxnSp>
      <p:sp>
        <p:nvSpPr>
          <p:cNvPr id="29" name="Content Placeholder 2"/>
          <p:cNvSpPr txBox="1">
            <a:spLocks/>
          </p:cNvSpPr>
          <p:nvPr/>
        </p:nvSpPr>
        <p:spPr bwMode="auto">
          <a:xfrm>
            <a:off x="2266351" y="996125"/>
            <a:ext cx="914400" cy="44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
                <a:srgbClr val="FF3300"/>
              </a:buClr>
              <a:buSzPct val="75000"/>
              <a:buFont typeface="Wingdings" pitchFamily="2" charset="2"/>
              <a:buChar char="q"/>
              <a:tabLst/>
              <a:defRPr lang="en-US" altLang="en-US" sz="2400" dirty="0" smtClean="0">
                <a:solidFill>
                  <a:srgbClr val="0000FF"/>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3333FF"/>
              </a:buClr>
              <a:buSzPct val="75000"/>
              <a:buFont typeface="Wingdings" pitchFamily="2" charset="2"/>
              <a:buChar char="q"/>
              <a:tabLst/>
              <a:defRPr lang="en-US" altLang="en-US" sz="2000" dirty="0" smtClean="0">
                <a:solidFill>
                  <a:schemeClr val="tx1"/>
                </a:solidFill>
                <a:latin typeface="+mn-lt"/>
              </a:defRPr>
            </a:lvl2pPr>
            <a:lvl3pPr marL="1143000" marR="0" indent="-228600" algn="l" defTabSz="914400" rtl="0" eaLnBrk="0" fontAlgn="base" latinLnBrk="0" hangingPunct="0">
              <a:lnSpc>
                <a:spcPct val="100000"/>
              </a:lnSpc>
              <a:spcBef>
                <a:spcPct val="20000"/>
              </a:spcBef>
              <a:spcAft>
                <a:spcPct val="0"/>
              </a:spcAft>
              <a:buClrTx/>
              <a:buSzPct val="180000"/>
              <a:buFontTx/>
              <a:buChar char="•"/>
              <a:tabLst/>
              <a:defRPr lang="en-US" altLang="en-US" dirty="0" smtClean="0">
                <a:solidFill>
                  <a:srgbClr val="FF0000"/>
                </a:solidFill>
                <a:latin typeface="+mn-lt"/>
              </a:defRPr>
            </a:lvl3pPr>
            <a:lvl4pPr marL="1600200" marR="0" indent="-228600" algn="l" defTabSz="914400" rtl="0" eaLnBrk="0" fontAlgn="base" latinLnBrk="0" hangingPunct="0">
              <a:lnSpc>
                <a:spcPct val="100000"/>
              </a:lnSpc>
              <a:spcBef>
                <a:spcPct val="20000"/>
              </a:spcBef>
              <a:spcAft>
                <a:spcPct val="0"/>
              </a:spcAft>
              <a:buClr>
                <a:srgbClr val="3333FF"/>
              </a:buClr>
              <a:buSzPct val="65000"/>
              <a:buFont typeface="Wingdings" pitchFamily="2" charset="2"/>
              <a:buChar char="q"/>
              <a:tabLst/>
              <a:defRPr lang="en-US" altLang="en-US" sz="1600" dirty="0" smtClean="0">
                <a:solidFill>
                  <a:srgbClr val="009999"/>
                </a:solidFill>
                <a:latin typeface="+mn-lt"/>
              </a:defRPr>
            </a:lvl4pPr>
            <a:lvl5pPr marL="2057400" marR="0" indent="-228600" algn="l" defTabSz="914400" rtl="0" eaLnBrk="0" fontAlgn="base" latinLnBrk="0" hangingPunct="0">
              <a:lnSpc>
                <a:spcPct val="100000"/>
              </a:lnSpc>
              <a:spcBef>
                <a:spcPct val="20000"/>
              </a:spcBef>
              <a:spcAft>
                <a:spcPct val="0"/>
              </a:spcAft>
              <a:buClr>
                <a:srgbClr val="FF3300"/>
              </a:buClr>
              <a:buSzTx/>
              <a:buFontTx/>
              <a:buChar char="•"/>
              <a:tabLst/>
              <a:defRPr lang="en-US" altLang="en-US" sz="1600" dirty="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u="sng" kern="0" dirty="0" smtClean="0">
                <a:solidFill>
                  <a:srgbClr val="6600FF"/>
                </a:solidFill>
                <a:latin typeface="Calibri" panose="020F0502020204030204" pitchFamily="34" charset="0"/>
              </a:rPr>
              <a:t>FFTs</a:t>
            </a:r>
            <a:endParaRPr lang="en-US" u="sng" kern="0" dirty="0">
              <a:solidFill>
                <a:srgbClr val="6600FF"/>
              </a:solidFill>
              <a:latin typeface="Calibri" panose="020F0502020204030204" pitchFamily="34" charset="0"/>
            </a:endParaRPr>
          </a:p>
        </p:txBody>
      </p:sp>
      <p:sp>
        <p:nvSpPr>
          <p:cNvPr id="30" name="Content Placeholder 2"/>
          <p:cNvSpPr txBox="1">
            <a:spLocks/>
          </p:cNvSpPr>
          <p:nvPr/>
        </p:nvSpPr>
        <p:spPr bwMode="auto">
          <a:xfrm>
            <a:off x="5819777" y="990600"/>
            <a:ext cx="1199551" cy="44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
                <a:srgbClr val="FF3300"/>
              </a:buClr>
              <a:buSzPct val="75000"/>
              <a:buFont typeface="Wingdings" pitchFamily="2" charset="2"/>
              <a:buChar char="q"/>
              <a:tabLst/>
              <a:defRPr lang="en-US" altLang="en-US" sz="2400" dirty="0" smtClean="0">
                <a:solidFill>
                  <a:srgbClr val="0000FF"/>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3333FF"/>
              </a:buClr>
              <a:buSzPct val="75000"/>
              <a:buFont typeface="Wingdings" pitchFamily="2" charset="2"/>
              <a:buChar char="q"/>
              <a:tabLst/>
              <a:defRPr lang="en-US" altLang="en-US" sz="2000" dirty="0" smtClean="0">
                <a:solidFill>
                  <a:schemeClr val="tx1"/>
                </a:solidFill>
                <a:latin typeface="+mn-lt"/>
              </a:defRPr>
            </a:lvl2pPr>
            <a:lvl3pPr marL="1143000" marR="0" indent="-228600" algn="l" defTabSz="914400" rtl="0" eaLnBrk="0" fontAlgn="base" latinLnBrk="0" hangingPunct="0">
              <a:lnSpc>
                <a:spcPct val="100000"/>
              </a:lnSpc>
              <a:spcBef>
                <a:spcPct val="20000"/>
              </a:spcBef>
              <a:spcAft>
                <a:spcPct val="0"/>
              </a:spcAft>
              <a:buClrTx/>
              <a:buSzPct val="180000"/>
              <a:buFontTx/>
              <a:buChar char="•"/>
              <a:tabLst/>
              <a:defRPr lang="en-US" altLang="en-US" dirty="0" smtClean="0">
                <a:solidFill>
                  <a:srgbClr val="FF0000"/>
                </a:solidFill>
                <a:latin typeface="+mn-lt"/>
              </a:defRPr>
            </a:lvl3pPr>
            <a:lvl4pPr marL="1600200" marR="0" indent="-228600" algn="l" defTabSz="914400" rtl="0" eaLnBrk="0" fontAlgn="base" latinLnBrk="0" hangingPunct="0">
              <a:lnSpc>
                <a:spcPct val="100000"/>
              </a:lnSpc>
              <a:spcBef>
                <a:spcPct val="20000"/>
              </a:spcBef>
              <a:spcAft>
                <a:spcPct val="0"/>
              </a:spcAft>
              <a:buClr>
                <a:srgbClr val="3333FF"/>
              </a:buClr>
              <a:buSzPct val="65000"/>
              <a:buFont typeface="Wingdings" pitchFamily="2" charset="2"/>
              <a:buChar char="q"/>
              <a:tabLst/>
              <a:defRPr lang="en-US" altLang="en-US" sz="1600" dirty="0" smtClean="0">
                <a:solidFill>
                  <a:srgbClr val="009999"/>
                </a:solidFill>
                <a:latin typeface="+mn-lt"/>
              </a:defRPr>
            </a:lvl4pPr>
            <a:lvl5pPr marL="2057400" marR="0" indent="-228600" algn="l" defTabSz="914400" rtl="0" eaLnBrk="0" fontAlgn="base" latinLnBrk="0" hangingPunct="0">
              <a:lnSpc>
                <a:spcPct val="100000"/>
              </a:lnSpc>
              <a:spcBef>
                <a:spcPct val="20000"/>
              </a:spcBef>
              <a:spcAft>
                <a:spcPct val="0"/>
              </a:spcAft>
              <a:buClr>
                <a:srgbClr val="FF3300"/>
              </a:buClr>
              <a:buSzTx/>
              <a:buFontTx/>
              <a:buChar char="•"/>
              <a:tabLst/>
              <a:defRPr lang="en-US" altLang="en-US" sz="1600" dirty="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u="sng" kern="0" dirty="0" smtClean="0">
                <a:solidFill>
                  <a:srgbClr val="6600FF"/>
                </a:solidFill>
                <a:latin typeface="Calibri" panose="020F0502020204030204" pitchFamily="34" charset="0"/>
              </a:rPr>
              <a:t>Signals</a:t>
            </a:r>
            <a:endParaRPr lang="en-US" u="sng" kern="0" dirty="0">
              <a:solidFill>
                <a:srgbClr val="6600FF"/>
              </a:solidFill>
              <a:latin typeface="Calibri" panose="020F0502020204030204" pitchFamily="34" charset="0"/>
            </a:endParaRPr>
          </a:p>
        </p:txBody>
      </p:sp>
    </p:spTree>
    <p:extLst>
      <p:ext uri="{BB962C8B-B14F-4D97-AF65-F5344CB8AC3E}">
        <p14:creationId xmlns:p14="http://schemas.microsoft.com/office/powerpoint/2010/main" val="3958047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990600"/>
          </a:xfrm>
          <a:prstGeom prst="rect">
            <a:avLst/>
          </a:prstGeom>
        </p:spPr>
        <p:txBody>
          <a:bodyPr/>
          <a:lstStyle>
            <a:lvl1pPr algn="ctr" rtl="0" eaLnBrk="0" fontAlgn="base" hangingPunct="0">
              <a:spcBef>
                <a:spcPct val="0"/>
              </a:spcBef>
              <a:spcAft>
                <a:spcPct val="0"/>
              </a:spcAft>
              <a:defRPr sz="24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a:lstStyle>
          <a:p>
            <a:pPr marL="0" lvl="3"/>
            <a:r>
              <a:rPr lang="en-US" sz="2800" b="0" kern="0" dirty="0" smtClean="0">
                <a:solidFill>
                  <a:srgbClr val="336699"/>
                </a:solidFill>
                <a:latin typeface="Calibri" panose="020F0502020204030204" pitchFamily="34" charset="0"/>
                <a:ea typeface="+mj-ea"/>
                <a:cs typeface="+mj-cs"/>
              </a:rPr>
              <a:t>Many shots with rotating MHD (e.g. NTMs) examined for NSTX and NSTX-U – two illustrated here</a:t>
            </a:r>
            <a:endParaRPr lang="en-US" sz="2800" b="0" kern="0" dirty="0">
              <a:solidFill>
                <a:srgbClr val="336699"/>
              </a:solidFill>
              <a:latin typeface="Calibri" panose="020F0502020204030204" pitchFamily="34" charset="0"/>
              <a:ea typeface="+mj-ea"/>
              <a:cs typeface="+mj-cs"/>
            </a:endParaRPr>
          </a:p>
        </p:txBody>
      </p:sp>
      <p:sp>
        <p:nvSpPr>
          <p:cNvPr id="4" name="Text Box 32"/>
          <p:cNvSpPr txBox="1">
            <a:spLocks noChangeArrowheads="1"/>
          </p:cNvSpPr>
          <p:nvPr/>
        </p:nvSpPr>
        <p:spPr bwMode="auto">
          <a:xfrm>
            <a:off x="43130" y="1086464"/>
            <a:ext cx="9046886" cy="461665"/>
          </a:xfrm>
          <a:prstGeom prst="rect">
            <a:avLst/>
          </a:prstGeom>
          <a:noFill/>
          <a:ln>
            <a:noFill/>
          </a:ln>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u="sng" dirty="0" smtClean="0">
                <a:solidFill>
                  <a:srgbClr val="9900CC"/>
                </a:solidFill>
                <a:latin typeface="Calibri" panose="020F0502020204030204" pitchFamily="34" charset="0"/>
              </a:rPr>
              <a:t>Magnetic spectrogram of rotating MHD mode locking termination</a:t>
            </a:r>
          </a:p>
        </p:txBody>
      </p:sp>
      <p:grpSp>
        <p:nvGrpSpPr>
          <p:cNvPr id="9" name="Group 8"/>
          <p:cNvGrpSpPr/>
          <p:nvPr/>
        </p:nvGrpSpPr>
        <p:grpSpPr>
          <a:xfrm>
            <a:off x="81393" y="2131144"/>
            <a:ext cx="8909653" cy="3200400"/>
            <a:chOff x="81393" y="2131144"/>
            <a:chExt cx="8909653" cy="3200400"/>
          </a:xfrm>
        </p:grpSpPr>
        <p:pic>
          <p:nvPicPr>
            <p:cNvPr id="3" name="Picture 2"/>
            <p:cNvPicPr/>
            <p:nvPr/>
          </p:nvPicPr>
          <p:blipFill rotWithShape="1">
            <a:blip r:embed="rId2"/>
            <a:srcRect r="4226"/>
            <a:stretch/>
          </p:blipFill>
          <p:spPr>
            <a:xfrm>
              <a:off x="81393" y="2131144"/>
              <a:ext cx="4599877" cy="3200400"/>
            </a:xfrm>
            <a:prstGeom prst="rect">
              <a:avLst/>
            </a:prstGeom>
          </p:spPr>
        </p:pic>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584" b="-1148"/>
            <a:stretch/>
          </p:blipFill>
          <p:spPr bwMode="auto">
            <a:xfrm>
              <a:off x="4681269" y="2190094"/>
              <a:ext cx="4309777" cy="314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 Box 32"/>
          <p:cNvSpPr txBox="1">
            <a:spLocks noChangeArrowheads="1"/>
          </p:cNvSpPr>
          <p:nvPr/>
        </p:nvSpPr>
        <p:spPr bwMode="auto">
          <a:xfrm>
            <a:off x="1045885" y="1673944"/>
            <a:ext cx="3048000" cy="369332"/>
          </a:xfrm>
          <a:prstGeom prst="rect">
            <a:avLst/>
          </a:prstGeom>
          <a:noFill/>
          <a:ln>
            <a:noFill/>
          </a:ln>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1800" u="sng" dirty="0" smtClean="0">
                <a:solidFill>
                  <a:srgbClr val="9900CC"/>
                </a:solidFill>
                <a:latin typeface="Calibri" panose="020F0502020204030204" pitchFamily="34" charset="0"/>
              </a:rPr>
              <a:t>NSTX 138854</a:t>
            </a:r>
          </a:p>
        </p:txBody>
      </p:sp>
      <p:sp>
        <p:nvSpPr>
          <p:cNvPr id="7" name="Text Box 32"/>
          <p:cNvSpPr txBox="1">
            <a:spLocks noChangeArrowheads="1"/>
          </p:cNvSpPr>
          <p:nvPr/>
        </p:nvSpPr>
        <p:spPr bwMode="auto">
          <a:xfrm>
            <a:off x="5486400" y="1673944"/>
            <a:ext cx="3048000" cy="369332"/>
          </a:xfrm>
          <a:prstGeom prst="rect">
            <a:avLst/>
          </a:prstGeom>
          <a:noFill/>
          <a:ln>
            <a:noFill/>
          </a:ln>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1800" u="sng" dirty="0" smtClean="0">
                <a:solidFill>
                  <a:srgbClr val="9900CC"/>
                </a:solidFill>
                <a:latin typeface="Calibri" panose="020F0502020204030204" pitchFamily="34" charset="0"/>
              </a:rPr>
              <a:t>NSTX-U 204202</a:t>
            </a:r>
          </a:p>
        </p:txBody>
      </p:sp>
      <p:sp>
        <p:nvSpPr>
          <p:cNvPr id="8" name="Content Placeholder 2"/>
          <p:cNvSpPr txBox="1">
            <a:spLocks/>
          </p:cNvSpPr>
          <p:nvPr/>
        </p:nvSpPr>
        <p:spPr bwMode="auto">
          <a:xfrm>
            <a:off x="55420" y="5572432"/>
            <a:ext cx="451115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
                <a:srgbClr val="FF3300"/>
              </a:buClr>
              <a:buSzPct val="75000"/>
              <a:buFont typeface="Wingdings" pitchFamily="2" charset="2"/>
              <a:buChar char="q"/>
              <a:tabLst/>
              <a:defRPr lang="en-US" altLang="en-US" sz="2400" dirty="0" smtClean="0">
                <a:solidFill>
                  <a:srgbClr val="0000FF"/>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3333FF"/>
              </a:buClr>
              <a:buSzPct val="75000"/>
              <a:buFont typeface="Wingdings" pitchFamily="2" charset="2"/>
              <a:buChar char="q"/>
              <a:tabLst/>
              <a:defRPr lang="en-US" altLang="en-US" sz="2000" dirty="0" smtClean="0">
                <a:solidFill>
                  <a:schemeClr val="tx1"/>
                </a:solidFill>
                <a:latin typeface="+mn-lt"/>
              </a:defRPr>
            </a:lvl2pPr>
            <a:lvl3pPr marL="1143000" marR="0" indent="-228600" algn="l" defTabSz="914400" rtl="0" eaLnBrk="0" fontAlgn="base" latinLnBrk="0" hangingPunct="0">
              <a:lnSpc>
                <a:spcPct val="100000"/>
              </a:lnSpc>
              <a:spcBef>
                <a:spcPct val="20000"/>
              </a:spcBef>
              <a:spcAft>
                <a:spcPct val="0"/>
              </a:spcAft>
              <a:buClrTx/>
              <a:buSzPct val="180000"/>
              <a:buFontTx/>
              <a:buChar char="•"/>
              <a:tabLst/>
              <a:defRPr lang="en-US" altLang="en-US" dirty="0" smtClean="0">
                <a:solidFill>
                  <a:srgbClr val="FF0000"/>
                </a:solidFill>
                <a:latin typeface="+mn-lt"/>
              </a:defRPr>
            </a:lvl3pPr>
            <a:lvl4pPr marL="1600200" marR="0" indent="-228600" algn="l" defTabSz="914400" rtl="0" eaLnBrk="0" fontAlgn="base" latinLnBrk="0" hangingPunct="0">
              <a:lnSpc>
                <a:spcPct val="100000"/>
              </a:lnSpc>
              <a:spcBef>
                <a:spcPct val="20000"/>
              </a:spcBef>
              <a:spcAft>
                <a:spcPct val="0"/>
              </a:spcAft>
              <a:buClr>
                <a:srgbClr val="3333FF"/>
              </a:buClr>
              <a:buSzPct val="65000"/>
              <a:buFont typeface="Wingdings" pitchFamily="2" charset="2"/>
              <a:buChar char="q"/>
              <a:tabLst/>
              <a:defRPr lang="en-US" altLang="en-US" sz="1600" dirty="0" smtClean="0">
                <a:solidFill>
                  <a:srgbClr val="009999"/>
                </a:solidFill>
                <a:latin typeface="+mn-lt"/>
              </a:defRPr>
            </a:lvl4pPr>
            <a:lvl5pPr marL="2057400" marR="0" indent="-228600" algn="l" defTabSz="914400" rtl="0" eaLnBrk="0" fontAlgn="base" latinLnBrk="0" hangingPunct="0">
              <a:lnSpc>
                <a:spcPct val="100000"/>
              </a:lnSpc>
              <a:spcBef>
                <a:spcPct val="20000"/>
              </a:spcBef>
              <a:spcAft>
                <a:spcPct val="0"/>
              </a:spcAft>
              <a:buClr>
                <a:srgbClr val="FF3300"/>
              </a:buClr>
              <a:buSzTx/>
              <a:buFontTx/>
              <a:buChar char="•"/>
              <a:tabLst/>
              <a:defRPr lang="en-US" altLang="en-US" sz="1600" dirty="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344488" indent="-344488"/>
            <a:r>
              <a:rPr lang="en-US" sz="1600" dirty="0" smtClean="0">
                <a:latin typeface="Calibri" panose="020F0502020204030204" pitchFamily="34" charset="0"/>
              </a:rPr>
              <a:t>NSTX “stable periods” – enhanced by high elongation (</a:t>
            </a:r>
            <a:r>
              <a:rPr lang="el-GR" sz="1600" dirty="0" smtClean="0">
                <a:latin typeface="Calibri" panose="020F0502020204030204" pitchFamily="34" charset="0"/>
              </a:rPr>
              <a:t>κ</a:t>
            </a:r>
            <a:r>
              <a:rPr lang="en-US" sz="1600" dirty="0" smtClean="0">
                <a:latin typeface="Calibri" panose="020F0502020204030204" pitchFamily="34" charset="0"/>
              </a:rPr>
              <a:t> ~ 2.7), lithium wall conditioning</a:t>
            </a:r>
          </a:p>
        </p:txBody>
      </p:sp>
      <p:cxnSp>
        <p:nvCxnSpPr>
          <p:cNvPr id="10" name="Straight Arrow Connector 9"/>
          <p:cNvCxnSpPr/>
          <p:nvPr/>
        </p:nvCxnSpPr>
        <p:spPr bwMode="auto">
          <a:xfrm flipH="1" flipV="1">
            <a:off x="2895600" y="4648200"/>
            <a:ext cx="685800" cy="838200"/>
          </a:xfrm>
          <a:prstGeom prst="straightConnector1">
            <a:avLst/>
          </a:prstGeom>
          <a:noFill/>
          <a:ln w="15875" cap="flat" cmpd="sng" algn="ctr">
            <a:solidFill>
              <a:schemeClr val="tx1"/>
            </a:solidFill>
            <a:prstDash val="solid"/>
            <a:round/>
            <a:headEnd type="none" w="med" len="med"/>
            <a:tailEnd type="arrow"/>
          </a:ln>
          <a:effectLst/>
        </p:spPr>
      </p:cxnSp>
      <p:sp>
        <p:nvSpPr>
          <p:cNvPr id="11" name="Content Placeholder 2"/>
          <p:cNvSpPr txBox="1">
            <a:spLocks/>
          </p:cNvSpPr>
          <p:nvPr/>
        </p:nvSpPr>
        <p:spPr bwMode="auto">
          <a:xfrm>
            <a:off x="4581526" y="5572432"/>
            <a:ext cx="4486274"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
                <a:srgbClr val="FF3300"/>
              </a:buClr>
              <a:buSzPct val="75000"/>
              <a:buFont typeface="Wingdings" pitchFamily="2" charset="2"/>
              <a:buChar char="q"/>
              <a:tabLst/>
              <a:defRPr lang="en-US" altLang="en-US" sz="2400" dirty="0" smtClean="0">
                <a:solidFill>
                  <a:srgbClr val="0000FF"/>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3333FF"/>
              </a:buClr>
              <a:buSzPct val="75000"/>
              <a:buFont typeface="Wingdings" pitchFamily="2" charset="2"/>
              <a:buChar char="q"/>
              <a:tabLst/>
              <a:defRPr lang="en-US" altLang="en-US" sz="2000" dirty="0" smtClean="0">
                <a:solidFill>
                  <a:schemeClr val="tx1"/>
                </a:solidFill>
                <a:latin typeface="+mn-lt"/>
              </a:defRPr>
            </a:lvl2pPr>
            <a:lvl3pPr marL="1143000" marR="0" indent="-228600" algn="l" defTabSz="914400" rtl="0" eaLnBrk="0" fontAlgn="base" latinLnBrk="0" hangingPunct="0">
              <a:lnSpc>
                <a:spcPct val="100000"/>
              </a:lnSpc>
              <a:spcBef>
                <a:spcPct val="20000"/>
              </a:spcBef>
              <a:spcAft>
                <a:spcPct val="0"/>
              </a:spcAft>
              <a:buClrTx/>
              <a:buSzPct val="180000"/>
              <a:buFontTx/>
              <a:buChar char="•"/>
              <a:tabLst/>
              <a:defRPr lang="en-US" altLang="en-US" dirty="0" smtClean="0">
                <a:solidFill>
                  <a:srgbClr val="FF0000"/>
                </a:solidFill>
                <a:latin typeface="+mn-lt"/>
              </a:defRPr>
            </a:lvl3pPr>
            <a:lvl4pPr marL="1600200" marR="0" indent="-228600" algn="l" defTabSz="914400" rtl="0" eaLnBrk="0" fontAlgn="base" latinLnBrk="0" hangingPunct="0">
              <a:lnSpc>
                <a:spcPct val="100000"/>
              </a:lnSpc>
              <a:spcBef>
                <a:spcPct val="20000"/>
              </a:spcBef>
              <a:spcAft>
                <a:spcPct val="0"/>
              </a:spcAft>
              <a:buClr>
                <a:srgbClr val="3333FF"/>
              </a:buClr>
              <a:buSzPct val="65000"/>
              <a:buFont typeface="Wingdings" pitchFamily="2" charset="2"/>
              <a:buChar char="q"/>
              <a:tabLst/>
              <a:defRPr lang="en-US" altLang="en-US" sz="1600" dirty="0" smtClean="0">
                <a:solidFill>
                  <a:srgbClr val="009999"/>
                </a:solidFill>
                <a:latin typeface="+mn-lt"/>
              </a:defRPr>
            </a:lvl4pPr>
            <a:lvl5pPr marL="2057400" marR="0" indent="-228600" algn="l" defTabSz="914400" rtl="0" eaLnBrk="0" fontAlgn="base" latinLnBrk="0" hangingPunct="0">
              <a:lnSpc>
                <a:spcPct val="100000"/>
              </a:lnSpc>
              <a:spcBef>
                <a:spcPct val="20000"/>
              </a:spcBef>
              <a:spcAft>
                <a:spcPct val="0"/>
              </a:spcAft>
              <a:buClr>
                <a:srgbClr val="FF3300"/>
              </a:buClr>
              <a:buSzTx/>
              <a:buFontTx/>
              <a:buChar char="•"/>
              <a:tabLst/>
              <a:defRPr lang="en-US" altLang="en-US" sz="1600" dirty="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344488" indent="-344488"/>
            <a:r>
              <a:rPr lang="en-US" sz="1600" dirty="0" smtClean="0">
                <a:latin typeface="Calibri" panose="020F0502020204030204" pitchFamily="34" charset="0"/>
              </a:rPr>
              <a:t>NSTX-U: rotating MHD at lower </a:t>
            </a:r>
            <a:r>
              <a:rPr lang="el-GR" sz="1600" dirty="0" smtClean="0">
                <a:latin typeface="Calibri" panose="020F0502020204030204" pitchFamily="34" charset="0"/>
              </a:rPr>
              <a:t>κ</a:t>
            </a:r>
            <a:r>
              <a:rPr lang="en-US" sz="1600" dirty="0" smtClean="0">
                <a:latin typeface="Calibri" panose="020F0502020204030204" pitchFamily="34" charset="0"/>
              </a:rPr>
              <a:t> </a:t>
            </a:r>
            <a:r>
              <a:rPr lang="en-US" sz="1600" dirty="0">
                <a:latin typeface="Calibri" panose="020F0502020204030204" pitchFamily="34" charset="0"/>
              </a:rPr>
              <a:t>~ </a:t>
            </a:r>
            <a:r>
              <a:rPr lang="en-US" sz="1600" dirty="0" smtClean="0">
                <a:latin typeface="Calibri" panose="020F0502020204030204" pitchFamily="34" charset="0"/>
              </a:rPr>
              <a:t>2.3 , no Li wall conditioning</a:t>
            </a:r>
          </a:p>
        </p:txBody>
      </p:sp>
    </p:spTree>
    <p:extLst>
      <p:ext uri="{BB962C8B-B14F-4D97-AF65-F5344CB8AC3E}">
        <p14:creationId xmlns:p14="http://schemas.microsoft.com/office/powerpoint/2010/main" val="624399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2800" dirty="0">
                <a:latin typeface="Calibri" panose="020F0502020204030204" pitchFamily="34" charset="0"/>
              </a:rPr>
              <a:t>Disruption event chain characterization capability started </a:t>
            </a:r>
            <a:r>
              <a:rPr lang="en-US" sz="2800" dirty="0" smtClean="0">
                <a:latin typeface="Calibri" panose="020F0502020204030204" pitchFamily="34" charset="0"/>
              </a:rPr>
              <a:t>as next step in disruption avoidance plan </a:t>
            </a:r>
            <a:endParaRPr lang="en-US" sz="2800" dirty="0">
              <a:latin typeface="Calibri" panose="020F0502020204030204" pitchFamily="34" charset="0"/>
            </a:endParaRPr>
          </a:p>
        </p:txBody>
      </p:sp>
      <p:sp>
        <p:nvSpPr>
          <p:cNvPr id="3" name="Content Placeholder 2"/>
          <p:cNvSpPr>
            <a:spLocks noGrp="1"/>
          </p:cNvSpPr>
          <p:nvPr>
            <p:ph idx="1"/>
          </p:nvPr>
        </p:nvSpPr>
        <p:spPr>
          <a:xfrm>
            <a:off x="5663696" y="1323944"/>
            <a:ext cx="3454911" cy="4872747"/>
          </a:xfrm>
        </p:spPr>
        <p:txBody>
          <a:bodyPr>
            <a:noAutofit/>
          </a:bodyPr>
          <a:lstStyle/>
          <a:p>
            <a:pPr>
              <a:lnSpc>
                <a:spcPct val="80000"/>
              </a:lnSpc>
              <a:spcBef>
                <a:spcPts val="1200"/>
              </a:spcBef>
            </a:pPr>
            <a:r>
              <a:rPr lang="en-US" sz="2400" dirty="0" smtClean="0">
                <a:latin typeface="Calibri" panose="020F0502020204030204" pitchFamily="34" charset="0"/>
              </a:rPr>
              <a:t>Approach to disruption prevention</a:t>
            </a:r>
            <a:endParaRPr lang="en-US" sz="2400" dirty="0">
              <a:latin typeface="Calibri" panose="020F0502020204030204" pitchFamily="34" charset="0"/>
            </a:endParaRPr>
          </a:p>
          <a:p>
            <a:pPr lvl="1">
              <a:lnSpc>
                <a:spcPct val="80000"/>
              </a:lnSpc>
              <a:spcBef>
                <a:spcPts val="1200"/>
              </a:spcBef>
            </a:pPr>
            <a:r>
              <a:rPr lang="en-US" sz="2000" dirty="0" smtClean="0">
                <a:latin typeface="Calibri" panose="020F0502020204030204" pitchFamily="34" charset="0"/>
              </a:rPr>
              <a:t>Identify disruption event chains and elements</a:t>
            </a:r>
          </a:p>
          <a:p>
            <a:pPr lvl="1">
              <a:lnSpc>
                <a:spcPct val="80000"/>
              </a:lnSpc>
              <a:spcBef>
                <a:spcPts val="1200"/>
              </a:spcBef>
            </a:pPr>
            <a:r>
              <a:rPr lang="en-US" sz="2000" dirty="0" smtClean="0">
                <a:latin typeface="Calibri" panose="020F0502020204030204" pitchFamily="34" charset="0"/>
              </a:rPr>
              <a:t>Predict events in disruption chains</a:t>
            </a:r>
          </a:p>
          <a:p>
            <a:pPr lvl="1">
              <a:lnSpc>
                <a:spcPct val="80000"/>
              </a:lnSpc>
              <a:spcBef>
                <a:spcPts val="1200"/>
              </a:spcBef>
            </a:pPr>
            <a:r>
              <a:rPr lang="en-US" sz="2000" dirty="0" smtClean="0">
                <a:latin typeface="Calibri" panose="020F0502020204030204" pitchFamily="34" charset="0"/>
              </a:rPr>
              <a:t>Cues disruption avoidance systems to break event chains</a:t>
            </a:r>
          </a:p>
          <a:p>
            <a:pPr lvl="2">
              <a:lnSpc>
                <a:spcPct val="80000"/>
              </a:lnSpc>
              <a:spcBef>
                <a:spcPts val="600"/>
              </a:spcBef>
              <a:buClr>
                <a:srgbClr val="FF0000"/>
              </a:buClr>
            </a:pPr>
            <a:r>
              <a:rPr lang="en-US" sz="1800" dirty="0" smtClean="0">
                <a:solidFill>
                  <a:srgbClr val="FF0000"/>
                </a:solidFill>
                <a:latin typeface="Calibri" panose="020F0502020204030204" pitchFamily="34" charset="0"/>
              </a:rPr>
              <a:t>Attack events at several places with active control</a:t>
            </a:r>
          </a:p>
          <a:p>
            <a:pPr lvl="1"/>
            <a:r>
              <a:rPr lang="en-US" sz="2000" dirty="0">
                <a:latin typeface="Calibri" panose="020F0502020204030204" pitchFamily="34" charset="0"/>
              </a:rPr>
              <a:t>B</a:t>
            </a:r>
            <a:r>
              <a:rPr lang="en-US" sz="2000" dirty="0" smtClean="0">
                <a:latin typeface="Calibri" panose="020F0502020204030204" pitchFamily="34" charset="0"/>
              </a:rPr>
              <a:t>uilds upon both physics and control successes of NSTX</a:t>
            </a:r>
            <a:endParaRPr lang="en-US" sz="2000" dirty="0">
              <a:latin typeface="Calibri" panose="020F0502020204030204" pitchFamily="34" charset="0"/>
            </a:endParaRPr>
          </a:p>
        </p:txBody>
      </p:sp>
      <p:sp>
        <p:nvSpPr>
          <p:cNvPr id="4" name="TextBox 3"/>
          <p:cNvSpPr txBox="1"/>
          <p:nvPr/>
        </p:nvSpPr>
        <p:spPr>
          <a:xfrm>
            <a:off x="5663688" y="5281165"/>
            <a:ext cx="255198" cy="400110"/>
          </a:xfrm>
          <a:prstGeom prst="rect">
            <a:avLst/>
          </a:prstGeom>
          <a:noFill/>
        </p:spPr>
        <p:txBody>
          <a:bodyPr wrap="none" rtlCol="0">
            <a:spAutoFit/>
          </a:bodyPr>
          <a:lstStyle/>
          <a:p>
            <a:r>
              <a:rPr lang="en-US" sz="2000" dirty="0" smtClean="0">
                <a:latin typeface="+mn-lt"/>
              </a:rPr>
              <a:t>t</a:t>
            </a:r>
            <a:endParaRPr lang="en-US" sz="2000" dirty="0">
              <a:latin typeface="+mn-lt"/>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56" y="1541988"/>
            <a:ext cx="6057489" cy="455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32"/>
          <p:cNvSpPr txBox="1">
            <a:spLocks noChangeArrowheads="1"/>
          </p:cNvSpPr>
          <p:nvPr/>
        </p:nvSpPr>
        <p:spPr bwMode="auto">
          <a:xfrm>
            <a:off x="77263" y="1123889"/>
            <a:ext cx="5610488" cy="400110"/>
          </a:xfrm>
          <a:prstGeom prst="rect">
            <a:avLst/>
          </a:prstGeom>
          <a:noFill/>
          <a:ln w="12700">
            <a:noFill/>
            <a:miter lim="800000"/>
            <a:headEnd/>
            <a:tailEnd/>
          </a:ln>
        </p:spPr>
        <p:txBody>
          <a:bodyPr wrap="square">
            <a:spAutoFit/>
          </a:bodyPr>
          <a:lstStyle/>
          <a:p>
            <a:pPr algn="ctr"/>
            <a:r>
              <a:rPr lang="en-US" sz="2000" u="sng" dirty="0" smtClean="0">
                <a:latin typeface="Calibri" panose="020F0502020204030204" pitchFamily="34" charset="0"/>
                <a:cs typeface="Arial" pitchFamily="34" charset="0"/>
              </a:rPr>
              <a:t>Disruption prediction/avoidance framework</a:t>
            </a:r>
            <a:endParaRPr lang="en-US" sz="2000" b="0" i="0" u="sng" dirty="0">
              <a:solidFill>
                <a:srgbClr val="FF0000"/>
              </a:solidFill>
              <a:latin typeface="Calibri" panose="020F0502020204030204" pitchFamily="34" charset="0"/>
              <a:cs typeface="Arial" pitchFamily="34" charset="0"/>
            </a:endParaRPr>
          </a:p>
        </p:txBody>
      </p:sp>
      <p:sp>
        <p:nvSpPr>
          <p:cNvPr id="9" name="Text Box 32"/>
          <p:cNvSpPr txBox="1">
            <a:spLocks noChangeArrowheads="1"/>
          </p:cNvSpPr>
          <p:nvPr/>
        </p:nvSpPr>
        <p:spPr bwMode="auto">
          <a:xfrm>
            <a:off x="400342" y="6096005"/>
            <a:ext cx="5284398" cy="307777"/>
          </a:xfrm>
          <a:prstGeom prst="rect">
            <a:avLst/>
          </a:prstGeom>
          <a:noFill/>
          <a:ln w="12700">
            <a:noFill/>
            <a:miter lim="800000"/>
            <a:headEnd/>
            <a:tailEnd/>
          </a:ln>
        </p:spPr>
        <p:txBody>
          <a:bodyPr wrap="square">
            <a:spAutoFit/>
          </a:bodyPr>
          <a:lstStyle/>
          <a:p>
            <a:pPr algn="ctr" eaLnBrk="0" hangingPunct="0">
              <a:spcBef>
                <a:spcPct val="0"/>
              </a:spcBef>
              <a:buFontTx/>
              <a:buNone/>
            </a:pPr>
            <a:r>
              <a:rPr lang="en-US" sz="1400" b="0" i="0" dirty="0" smtClean="0">
                <a:solidFill>
                  <a:srgbClr val="008080"/>
                </a:solidFill>
                <a:latin typeface="Calibri" pitchFamily="34" charset="0"/>
                <a:cs typeface="Arial" pitchFamily="34" charset="0"/>
              </a:rPr>
              <a:t>[</a:t>
            </a:r>
            <a:r>
              <a:rPr lang="en-US" sz="1400" dirty="0" smtClean="0">
                <a:solidFill>
                  <a:srgbClr val="008080"/>
                </a:solidFill>
                <a:latin typeface="Calibri" pitchFamily="34" charset="0"/>
                <a:cs typeface="Arial" pitchFamily="34" charset="0"/>
              </a:rPr>
              <a:t>DOE </a:t>
            </a:r>
            <a:r>
              <a:rPr lang="en-US" sz="1400" dirty="0">
                <a:solidFill>
                  <a:srgbClr val="008080"/>
                </a:solidFill>
                <a:latin typeface="Calibri" pitchFamily="34" charset="0"/>
                <a:cs typeface="Arial" pitchFamily="34" charset="0"/>
              </a:rPr>
              <a:t>report </a:t>
            </a:r>
            <a:r>
              <a:rPr lang="en-US" sz="1400" dirty="0" smtClean="0">
                <a:solidFill>
                  <a:srgbClr val="008080"/>
                </a:solidFill>
                <a:latin typeface="Calibri" pitchFamily="34" charset="0"/>
                <a:cs typeface="Arial" pitchFamily="34" charset="0"/>
              </a:rPr>
              <a:t>on </a:t>
            </a:r>
            <a:r>
              <a:rPr lang="en-US" sz="1400" dirty="0">
                <a:solidFill>
                  <a:srgbClr val="008080"/>
                </a:solidFill>
                <a:latin typeface="Calibri" pitchFamily="34" charset="0"/>
                <a:cs typeface="Arial" pitchFamily="34" charset="0"/>
              </a:rPr>
              <a:t>Transient events </a:t>
            </a:r>
            <a:r>
              <a:rPr lang="en-US" sz="1400" dirty="0" smtClean="0">
                <a:solidFill>
                  <a:srgbClr val="008080"/>
                </a:solidFill>
                <a:latin typeface="Calibri" pitchFamily="34" charset="0"/>
                <a:cs typeface="Arial" pitchFamily="34" charset="0"/>
              </a:rPr>
              <a:t>(2015)]</a:t>
            </a:r>
            <a:endParaRPr lang="en-US" sz="1400" b="0" i="0" dirty="0">
              <a:solidFill>
                <a:srgbClr val="008080"/>
              </a:solidFill>
              <a:latin typeface="Calibri" pitchFamily="34" charset="0"/>
              <a:cs typeface="Arial" pitchFamily="34" charset="0"/>
            </a:endParaRPr>
          </a:p>
        </p:txBody>
      </p:sp>
    </p:spTree>
    <p:extLst>
      <p:ext uri="{BB962C8B-B14F-4D97-AF65-F5344CB8AC3E}">
        <p14:creationId xmlns:p14="http://schemas.microsoft.com/office/powerpoint/2010/main" val="3087572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800" dirty="0" smtClean="0">
                <a:latin typeface="Calibri" panose="020F0502020204030204" pitchFamily="34" charset="0"/>
              </a:rPr>
              <a:t>The characterization algorithm shows that the expected bifurcation and locking events can be found</a:t>
            </a:r>
            <a:endParaRPr lang="en-US" sz="2800" dirty="0">
              <a:latin typeface="Calibri" panose="020F0502020204030204" pitchFamily="34" charset="0"/>
            </a:endParaRPr>
          </a:p>
        </p:txBody>
      </p:sp>
      <p:sp>
        <p:nvSpPr>
          <p:cNvPr id="10" name="Content Placeholder 9"/>
          <p:cNvSpPr>
            <a:spLocks noGrp="1"/>
          </p:cNvSpPr>
          <p:nvPr>
            <p:ph idx="1"/>
          </p:nvPr>
        </p:nvSpPr>
        <p:spPr>
          <a:xfrm>
            <a:off x="152400" y="1371599"/>
            <a:ext cx="8763000" cy="1231189"/>
          </a:xfrm>
        </p:spPr>
        <p:txBody>
          <a:bodyPr>
            <a:normAutofit/>
          </a:bodyPr>
          <a:lstStyle/>
          <a:p>
            <a:r>
              <a:rPr lang="en-US" dirty="0" smtClean="0">
                <a:latin typeface="Calibri" panose="020F0502020204030204" pitchFamily="34" charset="0"/>
              </a:rPr>
              <a:t>Algorithm written looks for a “quasi-steady state” period, a potential bifurcation, and possible mode locking</a:t>
            </a:r>
          </a:p>
        </p:txBody>
      </p:sp>
      <p:grpSp>
        <p:nvGrpSpPr>
          <p:cNvPr id="2" name="Group 1"/>
          <p:cNvGrpSpPr/>
          <p:nvPr/>
        </p:nvGrpSpPr>
        <p:grpSpPr>
          <a:xfrm>
            <a:off x="228600" y="2514600"/>
            <a:ext cx="8688082" cy="3644498"/>
            <a:chOff x="228600" y="2514600"/>
            <a:chExt cx="8688082" cy="3644498"/>
          </a:xfrm>
        </p:grpSpPr>
        <p:grpSp>
          <p:nvGrpSpPr>
            <p:cNvPr id="3" name="Group 2"/>
            <p:cNvGrpSpPr/>
            <p:nvPr/>
          </p:nvGrpSpPr>
          <p:grpSpPr>
            <a:xfrm>
              <a:off x="4648200" y="2525312"/>
              <a:ext cx="4268482" cy="3633786"/>
              <a:chOff x="152400" y="2779714"/>
              <a:chExt cx="4268482" cy="3633786"/>
            </a:xfrm>
          </p:grpSpPr>
          <p:pic>
            <p:nvPicPr>
              <p:cNvPr id="6" name="Picture 5"/>
              <p:cNvPicPr>
                <a:picLocks noChangeAspect="1"/>
              </p:cNvPicPr>
              <p:nvPr/>
            </p:nvPicPr>
            <p:blipFill>
              <a:blip r:embed="rId2"/>
              <a:stretch>
                <a:fillRect/>
              </a:stretch>
            </p:blipFill>
            <p:spPr>
              <a:xfrm>
                <a:off x="152400" y="3030538"/>
                <a:ext cx="4268482" cy="3382962"/>
              </a:xfrm>
              <a:prstGeom prst="rect">
                <a:avLst/>
              </a:prstGeom>
            </p:spPr>
          </p:pic>
          <p:sp>
            <p:nvSpPr>
              <p:cNvPr id="12" name="Content Placeholder 9"/>
              <p:cNvSpPr txBox="1">
                <a:spLocks/>
              </p:cNvSpPr>
              <p:nvPr/>
            </p:nvSpPr>
            <p:spPr bwMode="auto">
              <a:xfrm>
                <a:off x="2286642" y="3348038"/>
                <a:ext cx="1954366" cy="31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
                    <a:srgbClr val="FF3300"/>
                  </a:buClr>
                  <a:buSzPct val="75000"/>
                  <a:buFont typeface="Wingdings" pitchFamily="2" charset="2"/>
                  <a:buChar char="q"/>
                  <a:tabLst/>
                  <a:defRPr lang="en-US" altLang="en-US" sz="2400" dirty="0" smtClean="0">
                    <a:solidFill>
                      <a:srgbClr val="0000FF"/>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3333FF"/>
                  </a:buClr>
                  <a:buSzPct val="75000"/>
                  <a:buFont typeface="Wingdings" pitchFamily="2" charset="2"/>
                  <a:buChar char="q"/>
                  <a:tabLst/>
                  <a:defRPr lang="en-US" altLang="en-US" sz="2000" dirty="0" smtClean="0">
                    <a:solidFill>
                      <a:schemeClr val="tx1"/>
                    </a:solidFill>
                    <a:latin typeface="+mn-lt"/>
                  </a:defRPr>
                </a:lvl2pPr>
                <a:lvl3pPr marL="1143000" marR="0" indent="-228600" algn="l" defTabSz="914400" rtl="0" eaLnBrk="0" fontAlgn="base" latinLnBrk="0" hangingPunct="0">
                  <a:lnSpc>
                    <a:spcPct val="100000"/>
                  </a:lnSpc>
                  <a:spcBef>
                    <a:spcPct val="20000"/>
                  </a:spcBef>
                  <a:spcAft>
                    <a:spcPct val="0"/>
                  </a:spcAft>
                  <a:buClrTx/>
                  <a:buSzPct val="180000"/>
                  <a:buFontTx/>
                  <a:buChar char="•"/>
                  <a:tabLst/>
                  <a:defRPr lang="en-US" altLang="en-US" dirty="0" smtClean="0">
                    <a:solidFill>
                      <a:srgbClr val="FF0000"/>
                    </a:solidFill>
                    <a:latin typeface="+mn-lt"/>
                  </a:defRPr>
                </a:lvl3pPr>
                <a:lvl4pPr marL="1600200" marR="0" indent="-228600" algn="l" defTabSz="914400" rtl="0" eaLnBrk="0" fontAlgn="base" latinLnBrk="0" hangingPunct="0">
                  <a:lnSpc>
                    <a:spcPct val="100000"/>
                  </a:lnSpc>
                  <a:spcBef>
                    <a:spcPct val="20000"/>
                  </a:spcBef>
                  <a:spcAft>
                    <a:spcPct val="0"/>
                  </a:spcAft>
                  <a:buClr>
                    <a:srgbClr val="3333FF"/>
                  </a:buClr>
                  <a:buSzPct val="65000"/>
                  <a:buFont typeface="Wingdings" pitchFamily="2" charset="2"/>
                  <a:buChar char="q"/>
                  <a:tabLst/>
                  <a:defRPr lang="en-US" altLang="en-US" sz="1600" dirty="0" smtClean="0">
                    <a:solidFill>
                      <a:srgbClr val="009999"/>
                    </a:solidFill>
                    <a:latin typeface="+mn-lt"/>
                  </a:defRPr>
                </a:lvl4pPr>
                <a:lvl5pPr marL="2057400" marR="0" indent="-228600" algn="l" defTabSz="914400" rtl="0" eaLnBrk="0" fontAlgn="base" latinLnBrk="0" hangingPunct="0">
                  <a:lnSpc>
                    <a:spcPct val="100000"/>
                  </a:lnSpc>
                  <a:spcBef>
                    <a:spcPct val="20000"/>
                  </a:spcBef>
                  <a:spcAft>
                    <a:spcPct val="0"/>
                  </a:spcAft>
                  <a:buClr>
                    <a:srgbClr val="FF3300"/>
                  </a:buClr>
                  <a:buSzTx/>
                  <a:buFontTx/>
                  <a:buChar char="•"/>
                  <a:tabLst/>
                  <a:defRPr lang="en-US" altLang="en-US" sz="1600" dirty="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400" kern="0" dirty="0" smtClean="0">
                    <a:solidFill>
                      <a:schemeClr val="tx1"/>
                    </a:solidFill>
                    <a:latin typeface="Calibri" panose="020F0502020204030204" pitchFamily="34" charset="0"/>
                  </a:rPr>
                  <a:t>NSTX-U shot 204202</a:t>
                </a:r>
                <a:endParaRPr lang="en-US" sz="1400" kern="0" dirty="0">
                  <a:solidFill>
                    <a:schemeClr val="tx1"/>
                  </a:solidFill>
                  <a:latin typeface="Calibri" panose="020F0502020204030204" pitchFamily="34" charset="0"/>
                </a:endParaRPr>
              </a:p>
            </p:txBody>
          </p:sp>
          <p:sp>
            <p:nvSpPr>
              <p:cNvPr id="13" name="Content Placeholder 2"/>
              <p:cNvSpPr txBox="1">
                <a:spLocks/>
              </p:cNvSpPr>
              <p:nvPr/>
            </p:nvSpPr>
            <p:spPr bwMode="auto">
              <a:xfrm>
                <a:off x="1225777" y="2779714"/>
                <a:ext cx="2417536"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
                    <a:srgbClr val="FF3300"/>
                  </a:buClr>
                  <a:buSzPct val="75000"/>
                  <a:buFont typeface="Wingdings" pitchFamily="2" charset="2"/>
                  <a:buChar char="q"/>
                  <a:tabLst/>
                  <a:defRPr lang="en-US" altLang="en-US" sz="2400" dirty="0" smtClean="0">
                    <a:solidFill>
                      <a:srgbClr val="0000FF"/>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3333FF"/>
                  </a:buClr>
                  <a:buSzPct val="75000"/>
                  <a:buFont typeface="Wingdings" pitchFamily="2" charset="2"/>
                  <a:buChar char="q"/>
                  <a:tabLst/>
                  <a:defRPr lang="en-US" altLang="en-US" sz="2000" dirty="0" smtClean="0">
                    <a:solidFill>
                      <a:schemeClr val="tx1"/>
                    </a:solidFill>
                    <a:latin typeface="+mn-lt"/>
                  </a:defRPr>
                </a:lvl2pPr>
                <a:lvl3pPr marL="1143000" marR="0" indent="-228600" algn="l" defTabSz="914400" rtl="0" eaLnBrk="0" fontAlgn="base" latinLnBrk="0" hangingPunct="0">
                  <a:lnSpc>
                    <a:spcPct val="100000"/>
                  </a:lnSpc>
                  <a:spcBef>
                    <a:spcPct val="20000"/>
                  </a:spcBef>
                  <a:spcAft>
                    <a:spcPct val="0"/>
                  </a:spcAft>
                  <a:buClrTx/>
                  <a:buSzPct val="180000"/>
                  <a:buFontTx/>
                  <a:buChar char="•"/>
                  <a:tabLst/>
                  <a:defRPr lang="en-US" altLang="en-US" dirty="0" smtClean="0">
                    <a:solidFill>
                      <a:srgbClr val="FF0000"/>
                    </a:solidFill>
                    <a:latin typeface="+mn-lt"/>
                  </a:defRPr>
                </a:lvl3pPr>
                <a:lvl4pPr marL="1600200" marR="0" indent="-228600" algn="l" defTabSz="914400" rtl="0" eaLnBrk="0" fontAlgn="base" latinLnBrk="0" hangingPunct="0">
                  <a:lnSpc>
                    <a:spcPct val="100000"/>
                  </a:lnSpc>
                  <a:spcBef>
                    <a:spcPct val="20000"/>
                  </a:spcBef>
                  <a:spcAft>
                    <a:spcPct val="0"/>
                  </a:spcAft>
                  <a:buClr>
                    <a:srgbClr val="3333FF"/>
                  </a:buClr>
                  <a:buSzPct val="65000"/>
                  <a:buFont typeface="Wingdings" pitchFamily="2" charset="2"/>
                  <a:buChar char="q"/>
                  <a:tabLst/>
                  <a:defRPr lang="en-US" altLang="en-US" sz="1600" dirty="0" smtClean="0">
                    <a:solidFill>
                      <a:srgbClr val="009999"/>
                    </a:solidFill>
                    <a:latin typeface="+mn-lt"/>
                  </a:defRPr>
                </a:lvl4pPr>
                <a:lvl5pPr marL="2057400" marR="0" indent="-228600" algn="l" defTabSz="914400" rtl="0" eaLnBrk="0" fontAlgn="base" latinLnBrk="0" hangingPunct="0">
                  <a:lnSpc>
                    <a:spcPct val="100000"/>
                  </a:lnSpc>
                  <a:spcBef>
                    <a:spcPct val="20000"/>
                  </a:spcBef>
                  <a:spcAft>
                    <a:spcPct val="0"/>
                  </a:spcAft>
                  <a:buClr>
                    <a:srgbClr val="FF3300"/>
                  </a:buClr>
                  <a:buSzTx/>
                  <a:buFontTx/>
                  <a:buChar char="•"/>
                  <a:tabLst/>
                  <a:defRPr lang="en-US" altLang="en-US" sz="1600" dirty="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kern="0" dirty="0" smtClean="0">
                    <a:solidFill>
                      <a:srgbClr val="6600FF"/>
                    </a:solidFill>
                    <a:latin typeface="Calibri" panose="020F0502020204030204" pitchFamily="34" charset="0"/>
                  </a:rPr>
                  <a:t>odd-n peak frequencies</a:t>
                </a:r>
                <a:endParaRPr lang="en-US" sz="1600" kern="0" dirty="0">
                  <a:solidFill>
                    <a:srgbClr val="6600FF"/>
                  </a:solidFill>
                  <a:latin typeface="Calibri" panose="020F0502020204030204" pitchFamily="34" charset="0"/>
                </a:endParaRPr>
              </a:p>
              <a:p>
                <a:endParaRPr lang="en-US" kern="0" dirty="0">
                  <a:latin typeface="Calibri" panose="020F0502020204030204" pitchFamily="34" charset="0"/>
                </a:endParaRPr>
              </a:p>
            </p:txBody>
          </p:sp>
          <p:sp>
            <p:nvSpPr>
              <p:cNvPr id="15" name="Content Placeholder 2"/>
              <p:cNvSpPr txBox="1">
                <a:spLocks/>
              </p:cNvSpPr>
              <p:nvPr/>
            </p:nvSpPr>
            <p:spPr bwMode="auto">
              <a:xfrm>
                <a:off x="2925991" y="4568828"/>
                <a:ext cx="65541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
                    <a:srgbClr val="FF3300"/>
                  </a:buClr>
                  <a:buSzPct val="75000"/>
                  <a:buFont typeface="Wingdings" pitchFamily="2" charset="2"/>
                  <a:buChar char="q"/>
                  <a:tabLst/>
                  <a:defRPr lang="en-US" altLang="en-US" sz="2400" dirty="0" smtClean="0">
                    <a:solidFill>
                      <a:srgbClr val="0000FF"/>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3333FF"/>
                  </a:buClr>
                  <a:buSzPct val="75000"/>
                  <a:buFont typeface="Wingdings" pitchFamily="2" charset="2"/>
                  <a:buChar char="q"/>
                  <a:tabLst/>
                  <a:defRPr lang="en-US" altLang="en-US" sz="2000" dirty="0" smtClean="0">
                    <a:solidFill>
                      <a:schemeClr val="tx1"/>
                    </a:solidFill>
                    <a:latin typeface="+mn-lt"/>
                  </a:defRPr>
                </a:lvl2pPr>
                <a:lvl3pPr marL="1143000" marR="0" indent="-228600" algn="l" defTabSz="914400" rtl="0" eaLnBrk="0" fontAlgn="base" latinLnBrk="0" hangingPunct="0">
                  <a:lnSpc>
                    <a:spcPct val="100000"/>
                  </a:lnSpc>
                  <a:spcBef>
                    <a:spcPct val="20000"/>
                  </a:spcBef>
                  <a:spcAft>
                    <a:spcPct val="0"/>
                  </a:spcAft>
                  <a:buClrTx/>
                  <a:buSzPct val="180000"/>
                  <a:buFontTx/>
                  <a:buChar char="•"/>
                  <a:tabLst/>
                  <a:defRPr lang="en-US" altLang="en-US" dirty="0" smtClean="0">
                    <a:solidFill>
                      <a:srgbClr val="FF0000"/>
                    </a:solidFill>
                    <a:latin typeface="+mn-lt"/>
                  </a:defRPr>
                </a:lvl3pPr>
                <a:lvl4pPr marL="1600200" marR="0" indent="-228600" algn="l" defTabSz="914400" rtl="0" eaLnBrk="0" fontAlgn="base" latinLnBrk="0" hangingPunct="0">
                  <a:lnSpc>
                    <a:spcPct val="100000"/>
                  </a:lnSpc>
                  <a:spcBef>
                    <a:spcPct val="20000"/>
                  </a:spcBef>
                  <a:spcAft>
                    <a:spcPct val="0"/>
                  </a:spcAft>
                  <a:buClr>
                    <a:srgbClr val="3333FF"/>
                  </a:buClr>
                  <a:buSzPct val="65000"/>
                  <a:buFont typeface="Wingdings" pitchFamily="2" charset="2"/>
                  <a:buChar char="q"/>
                  <a:tabLst/>
                  <a:defRPr lang="en-US" altLang="en-US" sz="1600" dirty="0" smtClean="0">
                    <a:solidFill>
                      <a:srgbClr val="009999"/>
                    </a:solidFill>
                    <a:latin typeface="+mn-lt"/>
                  </a:defRPr>
                </a:lvl4pPr>
                <a:lvl5pPr marL="2057400" marR="0" indent="-228600" algn="l" defTabSz="914400" rtl="0" eaLnBrk="0" fontAlgn="base" latinLnBrk="0" hangingPunct="0">
                  <a:lnSpc>
                    <a:spcPct val="100000"/>
                  </a:lnSpc>
                  <a:spcBef>
                    <a:spcPct val="20000"/>
                  </a:spcBef>
                  <a:spcAft>
                    <a:spcPct val="0"/>
                  </a:spcAft>
                  <a:buClr>
                    <a:srgbClr val="FF3300"/>
                  </a:buClr>
                  <a:buSzTx/>
                  <a:buFontTx/>
                  <a:buChar char="•"/>
                  <a:tabLst/>
                  <a:defRPr lang="en-US" altLang="en-US" sz="1600" dirty="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kern="0" dirty="0">
                    <a:solidFill>
                      <a:srgbClr val="009900"/>
                    </a:solidFill>
                    <a:latin typeface="Calibri" panose="020F0502020204030204" pitchFamily="34" charset="0"/>
                  </a:rPr>
                  <a:t>l</a:t>
                </a:r>
                <a:r>
                  <a:rPr lang="en-US" sz="1600" kern="0" dirty="0" smtClean="0">
                    <a:solidFill>
                      <a:srgbClr val="009900"/>
                    </a:solidFill>
                    <a:latin typeface="Calibri" panose="020F0502020204030204" pitchFamily="34" charset="0"/>
                  </a:rPr>
                  <a:t>ock</a:t>
                </a:r>
                <a:endParaRPr lang="en-US" sz="1600" kern="0" dirty="0">
                  <a:solidFill>
                    <a:srgbClr val="009900"/>
                  </a:solidFill>
                  <a:latin typeface="Calibri" panose="020F0502020204030204" pitchFamily="34" charset="0"/>
                </a:endParaRPr>
              </a:p>
              <a:p>
                <a:endParaRPr lang="en-US" kern="0" dirty="0">
                  <a:latin typeface="Calibri" panose="020F0502020204030204" pitchFamily="34" charset="0"/>
                </a:endParaRPr>
              </a:p>
            </p:txBody>
          </p:sp>
          <p:cxnSp>
            <p:nvCxnSpPr>
              <p:cNvPr id="17" name="Straight Arrow Connector 16"/>
              <p:cNvCxnSpPr/>
              <p:nvPr/>
            </p:nvCxnSpPr>
            <p:spPr bwMode="auto">
              <a:xfrm flipH="1">
                <a:off x="2743200" y="4895852"/>
                <a:ext cx="302420" cy="666748"/>
              </a:xfrm>
              <a:prstGeom prst="straightConnector1">
                <a:avLst/>
              </a:prstGeom>
              <a:noFill/>
              <a:ln w="15875" cap="flat" cmpd="sng" algn="ctr">
                <a:solidFill>
                  <a:srgbClr val="009900"/>
                </a:solidFill>
                <a:prstDash val="solid"/>
                <a:round/>
                <a:headEnd type="none" w="med" len="med"/>
                <a:tailEnd type="triangle"/>
              </a:ln>
              <a:effectLst/>
            </p:spPr>
          </p:cxnSp>
        </p:grpSp>
        <p:grpSp>
          <p:nvGrpSpPr>
            <p:cNvPr id="4" name="Group 3"/>
            <p:cNvGrpSpPr/>
            <p:nvPr/>
          </p:nvGrpSpPr>
          <p:grpSpPr>
            <a:xfrm>
              <a:off x="228600" y="2514600"/>
              <a:ext cx="4062413" cy="3602650"/>
              <a:chOff x="4648200" y="2769002"/>
              <a:chExt cx="4062413" cy="3602650"/>
            </a:xfrm>
          </p:grpSpPr>
          <p:pic>
            <p:nvPicPr>
              <p:cNvPr id="8" name="Picture 7"/>
              <p:cNvPicPr>
                <a:picLocks noChangeAspect="1"/>
              </p:cNvPicPr>
              <p:nvPr/>
            </p:nvPicPr>
            <p:blipFill>
              <a:blip r:embed="rId3"/>
              <a:stretch>
                <a:fillRect/>
              </a:stretch>
            </p:blipFill>
            <p:spPr>
              <a:xfrm>
                <a:off x="4648200" y="3030538"/>
                <a:ext cx="4062413" cy="3341114"/>
              </a:xfrm>
              <a:prstGeom prst="rect">
                <a:avLst/>
              </a:prstGeom>
            </p:spPr>
          </p:pic>
          <p:sp>
            <p:nvSpPr>
              <p:cNvPr id="11" name="Content Placeholder 9"/>
              <p:cNvSpPr txBox="1">
                <a:spLocks/>
              </p:cNvSpPr>
              <p:nvPr/>
            </p:nvSpPr>
            <p:spPr bwMode="auto">
              <a:xfrm>
                <a:off x="6934200" y="3343276"/>
                <a:ext cx="1763714" cy="31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
                    <a:srgbClr val="FF3300"/>
                  </a:buClr>
                  <a:buSzPct val="75000"/>
                  <a:buFont typeface="Wingdings" pitchFamily="2" charset="2"/>
                  <a:buChar char="q"/>
                  <a:tabLst/>
                  <a:defRPr lang="en-US" altLang="en-US" sz="2400" dirty="0" smtClean="0">
                    <a:solidFill>
                      <a:srgbClr val="0000FF"/>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3333FF"/>
                  </a:buClr>
                  <a:buSzPct val="75000"/>
                  <a:buFont typeface="Wingdings" pitchFamily="2" charset="2"/>
                  <a:buChar char="q"/>
                  <a:tabLst/>
                  <a:defRPr lang="en-US" altLang="en-US" sz="2000" dirty="0" smtClean="0">
                    <a:solidFill>
                      <a:schemeClr val="tx1"/>
                    </a:solidFill>
                    <a:latin typeface="+mn-lt"/>
                  </a:defRPr>
                </a:lvl2pPr>
                <a:lvl3pPr marL="1143000" marR="0" indent="-228600" algn="l" defTabSz="914400" rtl="0" eaLnBrk="0" fontAlgn="base" latinLnBrk="0" hangingPunct="0">
                  <a:lnSpc>
                    <a:spcPct val="100000"/>
                  </a:lnSpc>
                  <a:spcBef>
                    <a:spcPct val="20000"/>
                  </a:spcBef>
                  <a:spcAft>
                    <a:spcPct val="0"/>
                  </a:spcAft>
                  <a:buClrTx/>
                  <a:buSzPct val="180000"/>
                  <a:buFontTx/>
                  <a:buChar char="•"/>
                  <a:tabLst/>
                  <a:defRPr lang="en-US" altLang="en-US" dirty="0" smtClean="0">
                    <a:solidFill>
                      <a:srgbClr val="FF0000"/>
                    </a:solidFill>
                    <a:latin typeface="+mn-lt"/>
                  </a:defRPr>
                </a:lvl3pPr>
                <a:lvl4pPr marL="1600200" marR="0" indent="-228600" algn="l" defTabSz="914400" rtl="0" eaLnBrk="0" fontAlgn="base" latinLnBrk="0" hangingPunct="0">
                  <a:lnSpc>
                    <a:spcPct val="100000"/>
                  </a:lnSpc>
                  <a:spcBef>
                    <a:spcPct val="20000"/>
                  </a:spcBef>
                  <a:spcAft>
                    <a:spcPct val="0"/>
                  </a:spcAft>
                  <a:buClr>
                    <a:srgbClr val="3333FF"/>
                  </a:buClr>
                  <a:buSzPct val="65000"/>
                  <a:buFont typeface="Wingdings" pitchFamily="2" charset="2"/>
                  <a:buChar char="q"/>
                  <a:tabLst/>
                  <a:defRPr lang="en-US" altLang="en-US" sz="1600" dirty="0" smtClean="0">
                    <a:solidFill>
                      <a:srgbClr val="009999"/>
                    </a:solidFill>
                    <a:latin typeface="+mn-lt"/>
                  </a:defRPr>
                </a:lvl4pPr>
                <a:lvl5pPr marL="2057400" marR="0" indent="-228600" algn="l" defTabSz="914400" rtl="0" eaLnBrk="0" fontAlgn="base" latinLnBrk="0" hangingPunct="0">
                  <a:lnSpc>
                    <a:spcPct val="100000"/>
                  </a:lnSpc>
                  <a:spcBef>
                    <a:spcPct val="20000"/>
                  </a:spcBef>
                  <a:spcAft>
                    <a:spcPct val="0"/>
                  </a:spcAft>
                  <a:buClr>
                    <a:srgbClr val="FF3300"/>
                  </a:buClr>
                  <a:buSzTx/>
                  <a:buFontTx/>
                  <a:buChar char="•"/>
                  <a:tabLst/>
                  <a:defRPr lang="en-US" altLang="en-US" sz="1600" dirty="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400" kern="0" dirty="0" smtClean="0">
                    <a:solidFill>
                      <a:schemeClr val="tx1"/>
                    </a:solidFill>
                    <a:latin typeface="Calibri" panose="020F0502020204030204" pitchFamily="34" charset="0"/>
                  </a:rPr>
                  <a:t>NSTX shot 138854</a:t>
                </a:r>
                <a:endParaRPr lang="en-US" sz="1400" kern="0" dirty="0">
                  <a:solidFill>
                    <a:schemeClr val="tx1"/>
                  </a:solidFill>
                  <a:latin typeface="Calibri" panose="020F0502020204030204" pitchFamily="34" charset="0"/>
                </a:endParaRPr>
              </a:p>
            </p:txBody>
          </p:sp>
          <p:sp>
            <p:nvSpPr>
              <p:cNvPr id="14" name="Content Placeholder 2"/>
              <p:cNvSpPr txBox="1">
                <a:spLocks/>
              </p:cNvSpPr>
              <p:nvPr/>
            </p:nvSpPr>
            <p:spPr bwMode="auto">
              <a:xfrm>
                <a:off x="5631091" y="2769002"/>
                <a:ext cx="2417536"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
                    <a:srgbClr val="FF3300"/>
                  </a:buClr>
                  <a:buSzPct val="75000"/>
                  <a:buFont typeface="Wingdings" pitchFamily="2" charset="2"/>
                  <a:buChar char="q"/>
                  <a:tabLst/>
                  <a:defRPr lang="en-US" altLang="en-US" sz="2400" dirty="0" smtClean="0">
                    <a:solidFill>
                      <a:srgbClr val="0000FF"/>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3333FF"/>
                  </a:buClr>
                  <a:buSzPct val="75000"/>
                  <a:buFont typeface="Wingdings" pitchFamily="2" charset="2"/>
                  <a:buChar char="q"/>
                  <a:tabLst/>
                  <a:defRPr lang="en-US" altLang="en-US" sz="2000" dirty="0" smtClean="0">
                    <a:solidFill>
                      <a:schemeClr val="tx1"/>
                    </a:solidFill>
                    <a:latin typeface="+mn-lt"/>
                  </a:defRPr>
                </a:lvl2pPr>
                <a:lvl3pPr marL="1143000" marR="0" indent="-228600" algn="l" defTabSz="914400" rtl="0" eaLnBrk="0" fontAlgn="base" latinLnBrk="0" hangingPunct="0">
                  <a:lnSpc>
                    <a:spcPct val="100000"/>
                  </a:lnSpc>
                  <a:spcBef>
                    <a:spcPct val="20000"/>
                  </a:spcBef>
                  <a:spcAft>
                    <a:spcPct val="0"/>
                  </a:spcAft>
                  <a:buClrTx/>
                  <a:buSzPct val="180000"/>
                  <a:buFontTx/>
                  <a:buChar char="•"/>
                  <a:tabLst/>
                  <a:defRPr lang="en-US" altLang="en-US" dirty="0" smtClean="0">
                    <a:solidFill>
                      <a:srgbClr val="FF0000"/>
                    </a:solidFill>
                    <a:latin typeface="+mn-lt"/>
                  </a:defRPr>
                </a:lvl3pPr>
                <a:lvl4pPr marL="1600200" marR="0" indent="-228600" algn="l" defTabSz="914400" rtl="0" eaLnBrk="0" fontAlgn="base" latinLnBrk="0" hangingPunct="0">
                  <a:lnSpc>
                    <a:spcPct val="100000"/>
                  </a:lnSpc>
                  <a:spcBef>
                    <a:spcPct val="20000"/>
                  </a:spcBef>
                  <a:spcAft>
                    <a:spcPct val="0"/>
                  </a:spcAft>
                  <a:buClr>
                    <a:srgbClr val="3333FF"/>
                  </a:buClr>
                  <a:buSzPct val="65000"/>
                  <a:buFont typeface="Wingdings" pitchFamily="2" charset="2"/>
                  <a:buChar char="q"/>
                  <a:tabLst/>
                  <a:defRPr lang="en-US" altLang="en-US" sz="1600" dirty="0" smtClean="0">
                    <a:solidFill>
                      <a:srgbClr val="009999"/>
                    </a:solidFill>
                    <a:latin typeface="+mn-lt"/>
                  </a:defRPr>
                </a:lvl4pPr>
                <a:lvl5pPr marL="2057400" marR="0" indent="-228600" algn="l" defTabSz="914400" rtl="0" eaLnBrk="0" fontAlgn="base" latinLnBrk="0" hangingPunct="0">
                  <a:lnSpc>
                    <a:spcPct val="100000"/>
                  </a:lnSpc>
                  <a:spcBef>
                    <a:spcPct val="20000"/>
                  </a:spcBef>
                  <a:spcAft>
                    <a:spcPct val="0"/>
                  </a:spcAft>
                  <a:buClr>
                    <a:srgbClr val="FF3300"/>
                  </a:buClr>
                  <a:buSzTx/>
                  <a:buFontTx/>
                  <a:buChar char="•"/>
                  <a:tabLst/>
                  <a:defRPr lang="en-US" altLang="en-US" sz="1600" dirty="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kern="0" dirty="0" smtClean="0">
                    <a:solidFill>
                      <a:srgbClr val="6600FF"/>
                    </a:solidFill>
                    <a:latin typeface="Calibri" panose="020F0502020204030204" pitchFamily="34" charset="0"/>
                  </a:rPr>
                  <a:t>odd-n peak frequencies</a:t>
                </a:r>
                <a:endParaRPr lang="en-US" sz="1600" kern="0" dirty="0">
                  <a:solidFill>
                    <a:srgbClr val="6600FF"/>
                  </a:solidFill>
                  <a:latin typeface="Calibri" panose="020F0502020204030204" pitchFamily="34" charset="0"/>
                </a:endParaRPr>
              </a:p>
              <a:p>
                <a:endParaRPr lang="en-US" kern="0" dirty="0">
                  <a:latin typeface="Calibri" panose="020F0502020204030204" pitchFamily="34" charset="0"/>
                </a:endParaRPr>
              </a:p>
            </p:txBody>
          </p:sp>
          <p:sp>
            <p:nvSpPr>
              <p:cNvPr id="19" name="Content Placeholder 2"/>
              <p:cNvSpPr txBox="1">
                <a:spLocks/>
              </p:cNvSpPr>
              <p:nvPr/>
            </p:nvSpPr>
            <p:spPr bwMode="auto">
              <a:xfrm>
                <a:off x="7174140" y="5562600"/>
                <a:ext cx="65541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
                    <a:srgbClr val="FF3300"/>
                  </a:buClr>
                  <a:buSzPct val="75000"/>
                  <a:buFont typeface="Wingdings" pitchFamily="2" charset="2"/>
                  <a:buChar char="q"/>
                  <a:tabLst/>
                  <a:defRPr lang="en-US" altLang="en-US" sz="2400" dirty="0" smtClean="0">
                    <a:solidFill>
                      <a:srgbClr val="0000FF"/>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3333FF"/>
                  </a:buClr>
                  <a:buSzPct val="75000"/>
                  <a:buFont typeface="Wingdings" pitchFamily="2" charset="2"/>
                  <a:buChar char="q"/>
                  <a:tabLst/>
                  <a:defRPr lang="en-US" altLang="en-US" sz="2000" dirty="0" smtClean="0">
                    <a:solidFill>
                      <a:schemeClr val="tx1"/>
                    </a:solidFill>
                    <a:latin typeface="+mn-lt"/>
                  </a:defRPr>
                </a:lvl2pPr>
                <a:lvl3pPr marL="1143000" marR="0" indent="-228600" algn="l" defTabSz="914400" rtl="0" eaLnBrk="0" fontAlgn="base" latinLnBrk="0" hangingPunct="0">
                  <a:lnSpc>
                    <a:spcPct val="100000"/>
                  </a:lnSpc>
                  <a:spcBef>
                    <a:spcPct val="20000"/>
                  </a:spcBef>
                  <a:spcAft>
                    <a:spcPct val="0"/>
                  </a:spcAft>
                  <a:buClrTx/>
                  <a:buSzPct val="180000"/>
                  <a:buFontTx/>
                  <a:buChar char="•"/>
                  <a:tabLst/>
                  <a:defRPr lang="en-US" altLang="en-US" dirty="0" smtClean="0">
                    <a:solidFill>
                      <a:srgbClr val="FF0000"/>
                    </a:solidFill>
                    <a:latin typeface="+mn-lt"/>
                  </a:defRPr>
                </a:lvl3pPr>
                <a:lvl4pPr marL="1600200" marR="0" indent="-228600" algn="l" defTabSz="914400" rtl="0" eaLnBrk="0" fontAlgn="base" latinLnBrk="0" hangingPunct="0">
                  <a:lnSpc>
                    <a:spcPct val="100000"/>
                  </a:lnSpc>
                  <a:spcBef>
                    <a:spcPct val="20000"/>
                  </a:spcBef>
                  <a:spcAft>
                    <a:spcPct val="0"/>
                  </a:spcAft>
                  <a:buClr>
                    <a:srgbClr val="3333FF"/>
                  </a:buClr>
                  <a:buSzPct val="65000"/>
                  <a:buFont typeface="Wingdings" pitchFamily="2" charset="2"/>
                  <a:buChar char="q"/>
                  <a:tabLst/>
                  <a:defRPr lang="en-US" altLang="en-US" sz="1600" dirty="0" smtClean="0">
                    <a:solidFill>
                      <a:srgbClr val="009999"/>
                    </a:solidFill>
                    <a:latin typeface="+mn-lt"/>
                  </a:defRPr>
                </a:lvl4pPr>
                <a:lvl5pPr marL="2057400" marR="0" indent="-228600" algn="l" defTabSz="914400" rtl="0" eaLnBrk="0" fontAlgn="base" latinLnBrk="0" hangingPunct="0">
                  <a:lnSpc>
                    <a:spcPct val="100000"/>
                  </a:lnSpc>
                  <a:spcBef>
                    <a:spcPct val="20000"/>
                  </a:spcBef>
                  <a:spcAft>
                    <a:spcPct val="0"/>
                  </a:spcAft>
                  <a:buClr>
                    <a:srgbClr val="FF3300"/>
                  </a:buClr>
                  <a:buSzTx/>
                  <a:buFontTx/>
                  <a:buChar char="•"/>
                  <a:tabLst/>
                  <a:defRPr lang="en-US" altLang="en-US" sz="1600" dirty="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kern="0" dirty="0">
                    <a:solidFill>
                      <a:srgbClr val="009900"/>
                    </a:solidFill>
                    <a:latin typeface="Calibri" panose="020F0502020204030204" pitchFamily="34" charset="0"/>
                  </a:rPr>
                  <a:t>l</a:t>
                </a:r>
                <a:r>
                  <a:rPr lang="en-US" sz="1600" kern="0" dirty="0" smtClean="0">
                    <a:solidFill>
                      <a:srgbClr val="009900"/>
                    </a:solidFill>
                    <a:latin typeface="Calibri" panose="020F0502020204030204" pitchFamily="34" charset="0"/>
                  </a:rPr>
                  <a:t>ock</a:t>
                </a:r>
                <a:endParaRPr lang="en-US" sz="1600" kern="0" dirty="0">
                  <a:solidFill>
                    <a:srgbClr val="009900"/>
                  </a:solidFill>
                  <a:latin typeface="Calibri" panose="020F0502020204030204" pitchFamily="34" charset="0"/>
                </a:endParaRPr>
              </a:p>
              <a:p>
                <a:endParaRPr lang="en-US" kern="0" dirty="0">
                  <a:latin typeface="Calibri" panose="020F0502020204030204" pitchFamily="34" charset="0"/>
                </a:endParaRPr>
              </a:p>
            </p:txBody>
          </p:sp>
          <p:cxnSp>
            <p:nvCxnSpPr>
              <p:cNvPr id="21" name="Straight Arrow Connector 20"/>
              <p:cNvCxnSpPr/>
              <p:nvPr/>
            </p:nvCxnSpPr>
            <p:spPr bwMode="auto">
              <a:xfrm>
                <a:off x="7696200" y="5755481"/>
                <a:ext cx="533400" cy="111919"/>
              </a:xfrm>
              <a:prstGeom prst="straightConnector1">
                <a:avLst/>
              </a:prstGeom>
              <a:noFill/>
              <a:ln w="15875" cap="flat" cmpd="sng" algn="ctr">
                <a:solidFill>
                  <a:srgbClr val="009900"/>
                </a:solidFill>
                <a:prstDash val="solid"/>
                <a:round/>
                <a:headEnd type="none" w="med" len="med"/>
                <a:tailEnd type="triangle"/>
              </a:ln>
              <a:effectLst/>
            </p:spPr>
          </p:cxnSp>
          <p:sp>
            <p:nvSpPr>
              <p:cNvPr id="28" name="Content Placeholder 2"/>
              <p:cNvSpPr txBox="1">
                <a:spLocks/>
              </p:cNvSpPr>
              <p:nvPr/>
            </p:nvSpPr>
            <p:spPr bwMode="auto">
              <a:xfrm>
                <a:off x="5465610" y="3107931"/>
                <a:ext cx="170853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
                    <a:srgbClr val="FF3300"/>
                  </a:buClr>
                  <a:buSzPct val="75000"/>
                  <a:buFont typeface="Wingdings" pitchFamily="2" charset="2"/>
                  <a:buChar char="q"/>
                  <a:tabLst/>
                  <a:defRPr lang="en-US" altLang="en-US" sz="2400" dirty="0" smtClean="0">
                    <a:solidFill>
                      <a:srgbClr val="0000FF"/>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3333FF"/>
                  </a:buClr>
                  <a:buSzPct val="75000"/>
                  <a:buFont typeface="Wingdings" pitchFamily="2" charset="2"/>
                  <a:buChar char="q"/>
                  <a:tabLst/>
                  <a:defRPr lang="en-US" altLang="en-US" sz="2000" dirty="0" smtClean="0">
                    <a:solidFill>
                      <a:schemeClr val="tx1"/>
                    </a:solidFill>
                    <a:latin typeface="+mn-lt"/>
                  </a:defRPr>
                </a:lvl2pPr>
                <a:lvl3pPr marL="1143000" marR="0" indent="-228600" algn="l" defTabSz="914400" rtl="0" eaLnBrk="0" fontAlgn="base" latinLnBrk="0" hangingPunct="0">
                  <a:lnSpc>
                    <a:spcPct val="100000"/>
                  </a:lnSpc>
                  <a:spcBef>
                    <a:spcPct val="20000"/>
                  </a:spcBef>
                  <a:spcAft>
                    <a:spcPct val="0"/>
                  </a:spcAft>
                  <a:buClrTx/>
                  <a:buSzPct val="180000"/>
                  <a:buFontTx/>
                  <a:buChar char="•"/>
                  <a:tabLst/>
                  <a:defRPr lang="en-US" altLang="en-US" dirty="0" smtClean="0">
                    <a:solidFill>
                      <a:srgbClr val="FF0000"/>
                    </a:solidFill>
                    <a:latin typeface="+mn-lt"/>
                  </a:defRPr>
                </a:lvl3pPr>
                <a:lvl4pPr marL="1600200" marR="0" indent="-228600" algn="l" defTabSz="914400" rtl="0" eaLnBrk="0" fontAlgn="base" latinLnBrk="0" hangingPunct="0">
                  <a:lnSpc>
                    <a:spcPct val="100000"/>
                  </a:lnSpc>
                  <a:spcBef>
                    <a:spcPct val="20000"/>
                  </a:spcBef>
                  <a:spcAft>
                    <a:spcPct val="0"/>
                  </a:spcAft>
                  <a:buClr>
                    <a:srgbClr val="3333FF"/>
                  </a:buClr>
                  <a:buSzPct val="65000"/>
                  <a:buFont typeface="Wingdings" pitchFamily="2" charset="2"/>
                  <a:buChar char="q"/>
                  <a:tabLst/>
                  <a:defRPr lang="en-US" altLang="en-US" sz="1600" dirty="0" smtClean="0">
                    <a:solidFill>
                      <a:srgbClr val="009999"/>
                    </a:solidFill>
                    <a:latin typeface="+mn-lt"/>
                  </a:defRPr>
                </a:lvl4pPr>
                <a:lvl5pPr marL="2057400" marR="0" indent="-228600" algn="l" defTabSz="914400" rtl="0" eaLnBrk="0" fontAlgn="base" latinLnBrk="0" hangingPunct="0">
                  <a:lnSpc>
                    <a:spcPct val="100000"/>
                  </a:lnSpc>
                  <a:spcBef>
                    <a:spcPct val="20000"/>
                  </a:spcBef>
                  <a:spcAft>
                    <a:spcPct val="0"/>
                  </a:spcAft>
                  <a:buClr>
                    <a:srgbClr val="FF3300"/>
                  </a:buClr>
                  <a:buSzTx/>
                  <a:buFontTx/>
                  <a:buChar char="•"/>
                  <a:tabLst/>
                  <a:defRPr lang="en-US" altLang="en-US" sz="1600" dirty="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kern="0" dirty="0" smtClean="0">
                    <a:solidFill>
                      <a:srgbClr val="009900"/>
                    </a:solidFill>
                    <a:latin typeface="Calibri" panose="020F0502020204030204" pitchFamily="34" charset="0"/>
                  </a:rPr>
                  <a:t>Mode frequency</a:t>
                </a:r>
                <a:endParaRPr lang="en-US" sz="1600" kern="0" dirty="0">
                  <a:solidFill>
                    <a:srgbClr val="009900"/>
                  </a:solidFill>
                  <a:latin typeface="Calibri" panose="020F0502020204030204" pitchFamily="34" charset="0"/>
                </a:endParaRPr>
              </a:p>
              <a:p>
                <a:endParaRPr lang="en-US" kern="0" dirty="0">
                  <a:latin typeface="Calibri" panose="020F0502020204030204" pitchFamily="34" charset="0"/>
                </a:endParaRPr>
              </a:p>
            </p:txBody>
          </p:sp>
          <p:cxnSp>
            <p:nvCxnSpPr>
              <p:cNvPr id="30" name="Straight Arrow Connector 29"/>
              <p:cNvCxnSpPr/>
              <p:nvPr/>
            </p:nvCxnSpPr>
            <p:spPr bwMode="auto">
              <a:xfrm flipH="1">
                <a:off x="5223898" y="3409952"/>
                <a:ext cx="454743" cy="246855"/>
              </a:xfrm>
              <a:prstGeom prst="straightConnector1">
                <a:avLst/>
              </a:prstGeom>
              <a:noFill/>
              <a:ln w="15875" cap="flat" cmpd="sng" algn="ctr">
                <a:solidFill>
                  <a:srgbClr val="009900"/>
                </a:solidFill>
                <a:prstDash val="solid"/>
                <a:round/>
                <a:headEnd type="none" w="med" len="med"/>
                <a:tailEnd type="triangle"/>
              </a:ln>
              <a:effectLst/>
            </p:spPr>
          </p:cxnSp>
          <p:sp>
            <p:nvSpPr>
              <p:cNvPr id="31" name="Content Placeholder 2"/>
              <p:cNvSpPr txBox="1">
                <a:spLocks/>
              </p:cNvSpPr>
              <p:nvPr/>
            </p:nvSpPr>
            <p:spPr bwMode="auto">
              <a:xfrm>
                <a:off x="7444695" y="3818339"/>
                <a:ext cx="1088128"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marR="0" indent="-342900" algn="l" defTabSz="914400" rtl="0" eaLnBrk="0" fontAlgn="base" latinLnBrk="0" hangingPunct="0">
                  <a:lnSpc>
                    <a:spcPct val="100000"/>
                  </a:lnSpc>
                  <a:spcBef>
                    <a:spcPct val="20000"/>
                  </a:spcBef>
                  <a:spcAft>
                    <a:spcPct val="0"/>
                  </a:spcAft>
                  <a:buClr>
                    <a:srgbClr val="FF3300"/>
                  </a:buClr>
                  <a:buSzPct val="75000"/>
                  <a:buFont typeface="Wingdings" pitchFamily="2" charset="2"/>
                  <a:buChar char="q"/>
                  <a:tabLst/>
                  <a:defRPr lang="en-US" altLang="en-US" sz="2400" dirty="0" smtClean="0">
                    <a:solidFill>
                      <a:srgbClr val="0000FF"/>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3333FF"/>
                  </a:buClr>
                  <a:buSzPct val="75000"/>
                  <a:buFont typeface="Wingdings" pitchFamily="2" charset="2"/>
                  <a:buChar char="q"/>
                  <a:tabLst/>
                  <a:defRPr lang="en-US" altLang="en-US" sz="2000" dirty="0" smtClean="0">
                    <a:solidFill>
                      <a:schemeClr val="tx1"/>
                    </a:solidFill>
                    <a:latin typeface="+mn-lt"/>
                  </a:defRPr>
                </a:lvl2pPr>
                <a:lvl3pPr marL="1143000" marR="0" indent="-228600" algn="l" defTabSz="914400" rtl="0" eaLnBrk="0" fontAlgn="base" latinLnBrk="0" hangingPunct="0">
                  <a:lnSpc>
                    <a:spcPct val="100000"/>
                  </a:lnSpc>
                  <a:spcBef>
                    <a:spcPct val="20000"/>
                  </a:spcBef>
                  <a:spcAft>
                    <a:spcPct val="0"/>
                  </a:spcAft>
                  <a:buClrTx/>
                  <a:buSzPct val="180000"/>
                  <a:buFontTx/>
                  <a:buChar char="•"/>
                  <a:tabLst/>
                  <a:defRPr lang="en-US" altLang="en-US" dirty="0" smtClean="0">
                    <a:solidFill>
                      <a:srgbClr val="FF0000"/>
                    </a:solidFill>
                    <a:latin typeface="+mn-lt"/>
                  </a:defRPr>
                </a:lvl3pPr>
                <a:lvl4pPr marL="1600200" marR="0" indent="-228600" algn="l" defTabSz="914400" rtl="0" eaLnBrk="0" fontAlgn="base" latinLnBrk="0" hangingPunct="0">
                  <a:lnSpc>
                    <a:spcPct val="100000"/>
                  </a:lnSpc>
                  <a:spcBef>
                    <a:spcPct val="20000"/>
                  </a:spcBef>
                  <a:spcAft>
                    <a:spcPct val="0"/>
                  </a:spcAft>
                  <a:buClr>
                    <a:srgbClr val="3333FF"/>
                  </a:buClr>
                  <a:buSzPct val="65000"/>
                  <a:buFont typeface="Wingdings" pitchFamily="2" charset="2"/>
                  <a:buChar char="q"/>
                  <a:tabLst/>
                  <a:defRPr lang="en-US" altLang="en-US" sz="1600" dirty="0" smtClean="0">
                    <a:solidFill>
                      <a:srgbClr val="009999"/>
                    </a:solidFill>
                    <a:latin typeface="+mn-lt"/>
                  </a:defRPr>
                </a:lvl4pPr>
                <a:lvl5pPr marL="2057400" marR="0" indent="-228600" algn="l" defTabSz="914400" rtl="0" eaLnBrk="0" fontAlgn="base" latinLnBrk="0" hangingPunct="0">
                  <a:lnSpc>
                    <a:spcPct val="100000"/>
                  </a:lnSpc>
                  <a:spcBef>
                    <a:spcPct val="20000"/>
                  </a:spcBef>
                  <a:spcAft>
                    <a:spcPct val="0"/>
                  </a:spcAft>
                  <a:buClr>
                    <a:srgbClr val="FF3300"/>
                  </a:buClr>
                  <a:buSzTx/>
                  <a:buFontTx/>
                  <a:buChar char="•"/>
                  <a:tabLst/>
                  <a:defRPr lang="en-US" altLang="en-US" sz="1600" dirty="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kern="0" dirty="0" smtClean="0">
                    <a:solidFill>
                      <a:srgbClr val="009900"/>
                    </a:solidFill>
                    <a:latin typeface="Calibri" panose="020F0502020204030204" pitchFamily="34" charset="0"/>
                  </a:rPr>
                  <a:t>bifurcates</a:t>
                </a:r>
                <a:endParaRPr lang="en-US" sz="1600" kern="0" dirty="0">
                  <a:solidFill>
                    <a:srgbClr val="009900"/>
                  </a:solidFill>
                  <a:latin typeface="Calibri" panose="020F0502020204030204" pitchFamily="34" charset="0"/>
                </a:endParaRPr>
              </a:p>
              <a:p>
                <a:endParaRPr lang="en-US" kern="0" dirty="0">
                  <a:latin typeface="Calibri" panose="020F0502020204030204" pitchFamily="34" charset="0"/>
                </a:endParaRPr>
              </a:p>
            </p:txBody>
          </p:sp>
          <p:cxnSp>
            <p:nvCxnSpPr>
              <p:cNvPr id="41" name="Straight Arrow Connector 40"/>
              <p:cNvCxnSpPr/>
              <p:nvPr/>
            </p:nvCxnSpPr>
            <p:spPr bwMode="auto">
              <a:xfrm flipH="1">
                <a:off x="7962900" y="4130976"/>
                <a:ext cx="137319" cy="570119"/>
              </a:xfrm>
              <a:prstGeom prst="straightConnector1">
                <a:avLst/>
              </a:prstGeom>
              <a:noFill/>
              <a:ln w="15875" cap="flat" cmpd="sng" algn="ctr">
                <a:solidFill>
                  <a:srgbClr val="009900"/>
                </a:solidFill>
                <a:prstDash val="solid"/>
                <a:round/>
                <a:headEnd type="none" w="med" len="med"/>
                <a:tailEnd type="triangle"/>
              </a:ln>
              <a:effectLst/>
            </p:spPr>
          </p:cxnSp>
        </p:grpSp>
      </p:grpSp>
    </p:spTree>
    <p:extLst>
      <p:ext uri="{BB962C8B-B14F-4D97-AF65-F5344CB8AC3E}">
        <p14:creationId xmlns:p14="http://schemas.microsoft.com/office/powerpoint/2010/main" val="578665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pPr lvl="3" algn="ctr"/>
            <a:r>
              <a:rPr lang="en-US" sz="2800" dirty="0">
                <a:solidFill>
                  <a:srgbClr val="336699"/>
                </a:solidFill>
                <a:latin typeface="Calibri" panose="020F0502020204030204" pitchFamily="34" charset="0"/>
              </a:rPr>
              <a:t>DECAF rotating MHD analysis identifies the state of the modes </a:t>
            </a:r>
            <a:r>
              <a:rPr lang="en-US" sz="2800" dirty="0" smtClean="0">
                <a:solidFill>
                  <a:srgbClr val="336699"/>
                </a:solidFill>
                <a:latin typeface="Calibri" panose="020F0502020204030204" pitchFamily="34" charset="0"/>
              </a:rPr>
              <a:t>found (n = 1)</a:t>
            </a:r>
            <a:endParaRPr lang="en-US" sz="2800" dirty="0">
              <a:solidFill>
                <a:srgbClr val="336699"/>
              </a:solidFill>
              <a:latin typeface="Calibri" panose="020F0502020204030204" pitchFamily="34" charset="0"/>
              <a:ea typeface="+mj-ea"/>
              <a:cs typeface="+mj-cs"/>
            </a:endParaRPr>
          </a:p>
        </p:txBody>
      </p:sp>
      <p:sp>
        <p:nvSpPr>
          <p:cNvPr id="7" name="Text Box 32"/>
          <p:cNvSpPr txBox="1">
            <a:spLocks noChangeArrowheads="1"/>
          </p:cNvSpPr>
          <p:nvPr/>
        </p:nvSpPr>
        <p:spPr bwMode="auto">
          <a:xfrm>
            <a:off x="742439" y="1160762"/>
            <a:ext cx="7817184" cy="400110"/>
          </a:xfrm>
          <a:prstGeom prst="rect">
            <a:avLst/>
          </a:prstGeom>
          <a:noFill/>
          <a:ln>
            <a:noFill/>
          </a:ln>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2000" u="sng" dirty="0">
                <a:solidFill>
                  <a:srgbClr val="6600FF"/>
                </a:solidFill>
                <a:latin typeface="Calibri" panose="020F0502020204030204" pitchFamily="34" charset="0"/>
              </a:rPr>
              <a:t>M</a:t>
            </a:r>
            <a:r>
              <a:rPr lang="en-US" altLang="en-US" sz="2000" u="sng" dirty="0" smtClean="0">
                <a:solidFill>
                  <a:srgbClr val="6600FF"/>
                </a:solidFill>
                <a:latin typeface="Calibri" panose="020F0502020204030204" pitchFamily="34" charset="0"/>
              </a:rPr>
              <a:t>agnetic signal / analysis (mode locking / unlocking)</a:t>
            </a:r>
          </a:p>
        </p:txBody>
      </p:sp>
      <p:sp>
        <p:nvSpPr>
          <p:cNvPr id="10" name="Rectangle 9"/>
          <p:cNvSpPr/>
          <p:nvPr/>
        </p:nvSpPr>
        <p:spPr bwMode="auto">
          <a:xfrm>
            <a:off x="76201" y="3752035"/>
            <a:ext cx="4343399" cy="2724965"/>
          </a:xfrm>
          <a:prstGeom prst="rect">
            <a:avLst/>
          </a:prstGeom>
          <a:solidFill>
            <a:schemeClr val="bg1"/>
          </a:solidFill>
          <a:ln w="15875" cap="flat" cmpd="sng" algn="ctr">
            <a:solidFill>
              <a:schemeClr val="bg1"/>
            </a:solidFill>
            <a:prstDash val="solid"/>
            <a:round/>
            <a:headEnd type="none" w="med" len="med"/>
            <a:tailEnd type="none" w="med" len="med"/>
          </a:ln>
          <a:effectLst/>
        </p:spPr>
        <p:txBody>
          <a:bodyPr rtlCol="0" anchor="ctr"/>
          <a:lstStyle/>
          <a:p>
            <a:pPr algn="ctr"/>
            <a:endParaRPr lang="en-US">
              <a:latin typeface="Calibri" panose="020F0502020204030204" pitchFamily="34" charset="0"/>
            </a:endParaRPr>
          </a:p>
        </p:txBody>
      </p:sp>
      <p:pic>
        <p:nvPicPr>
          <p:cNvPr id="28" name="Picture 27"/>
          <p:cNvPicPr/>
          <p:nvPr/>
        </p:nvPicPr>
        <p:blipFill rotWithShape="1">
          <a:blip r:embed="rId2"/>
          <a:srcRect l="4637" r="51064" b="53840"/>
          <a:stretch/>
        </p:blipFill>
        <p:spPr>
          <a:xfrm>
            <a:off x="1045917" y="2071912"/>
            <a:ext cx="3253040" cy="1617981"/>
          </a:xfrm>
          <a:prstGeom prst="rect">
            <a:avLst/>
          </a:prstGeom>
        </p:spPr>
      </p:pic>
      <p:pic>
        <p:nvPicPr>
          <p:cNvPr id="45" name="Picture 44"/>
          <p:cNvPicPr/>
          <p:nvPr/>
        </p:nvPicPr>
        <p:blipFill rotWithShape="1">
          <a:blip r:embed="rId3"/>
          <a:srcRect l="1951" r="50000"/>
          <a:stretch/>
        </p:blipFill>
        <p:spPr>
          <a:xfrm>
            <a:off x="1265923" y="3764689"/>
            <a:ext cx="3195244" cy="1665032"/>
          </a:xfrm>
          <a:prstGeom prst="rect">
            <a:avLst/>
          </a:prstGeom>
        </p:spPr>
      </p:pic>
      <p:sp>
        <p:nvSpPr>
          <p:cNvPr id="46" name="Rectangle 45"/>
          <p:cNvSpPr/>
          <p:nvPr/>
        </p:nvSpPr>
        <p:spPr>
          <a:xfrm>
            <a:off x="1342862" y="5090389"/>
            <a:ext cx="617477" cy="261610"/>
          </a:xfrm>
          <a:prstGeom prst="rect">
            <a:avLst/>
          </a:prstGeom>
        </p:spPr>
        <p:txBody>
          <a:bodyPr wrap="none">
            <a:spAutoFit/>
          </a:bodyPr>
          <a:lstStyle/>
          <a:p>
            <a:r>
              <a:rPr lang="en-US" sz="1100" dirty="0" smtClean="0">
                <a:latin typeface="Calibri" panose="020F0502020204030204" pitchFamily="34" charset="0"/>
                <a:cs typeface="Arial" panose="020B0604020202020204" pitchFamily="34" charset="0"/>
              </a:rPr>
              <a:t>204202</a:t>
            </a:r>
            <a:endParaRPr lang="en-US" sz="1100" dirty="0">
              <a:latin typeface="Calibri" panose="020F0502020204030204" pitchFamily="34" charset="0"/>
            </a:endParaRPr>
          </a:p>
        </p:txBody>
      </p:sp>
      <p:sp>
        <p:nvSpPr>
          <p:cNvPr id="47" name="Text Box 32"/>
          <p:cNvSpPr txBox="1">
            <a:spLocks noChangeArrowheads="1"/>
          </p:cNvSpPr>
          <p:nvPr/>
        </p:nvSpPr>
        <p:spPr bwMode="auto">
          <a:xfrm>
            <a:off x="2098967" y="4989457"/>
            <a:ext cx="1784131" cy="369332"/>
          </a:xfrm>
          <a:prstGeom prst="rect">
            <a:avLst/>
          </a:prstGeom>
          <a:noFill/>
          <a:ln>
            <a:noFill/>
          </a:ln>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en-US" sz="1800" dirty="0">
                <a:solidFill>
                  <a:srgbClr val="FF0000"/>
                </a:solidFill>
                <a:latin typeface="Calibri" panose="020F0502020204030204" pitchFamily="34" charset="0"/>
              </a:rPr>
              <a:t>m</a:t>
            </a:r>
            <a:r>
              <a:rPr lang="en-US" altLang="en-US" sz="1800" dirty="0" smtClean="0">
                <a:solidFill>
                  <a:srgbClr val="FF0000"/>
                </a:solidFill>
                <a:latin typeface="Calibri" panose="020F0502020204030204" pitchFamily="34" charset="0"/>
              </a:rPr>
              <a:t>ode lock</a:t>
            </a:r>
          </a:p>
        </p:txBody>
      </p:sp>
      <p:cxnSp>
        <p:nvCxnSpPr>
          <p:cNvPr id="48" name="Straight Arrow Connector 47"/>
          <p:cNvCxnSpPr/>
          <p:nvPr/>
        </p:nvCxnSpPr>
        <p:spPr bwMode="auto">
          <a:xfrm>
            <a:off x="1838927" y="5499799"/>
            <a:ext cx="2" cy="0"/>
          </a:xfrm>
          <a:prstGeom prst="straightConnector1">
            <a:avLst/>
          </a:prstGeom>
          <a:noFill/>
          <a:ln w="15875" cap="flat" cmpd="sng" algn="ctr">
            <a:solidFill>
              <a:srgbClr val="FF0000"/>
            </a:solidFill>
            <a:prstDash val="solid"/>
            <a:round/>
            <a:headEnd type="none" w="med" len="med"/>
            <a:tailEnd type="arrow"/>
          </a:ln>
          <a:effectLst/>
        </p:spPr>
      </p:cxnSp>
      <p:cxnSp>
        <p:nvCxnSpPr>
          <p:cNvPr id="49" name="Straight Arrow Connector 48"/>
          <p:cNvCxnSpPr/>
          <p:nvPr/>
        </p:nvCxnSpPr>
        <p:spPr bwMode="auto">
          <a:xfrm>
            <a:off x="2994589" y="5500912"/>
            <a:ext cx="2" cy="0"/>
          </a:xfrm>
          <a:prstGeom prst="straightConnector1">
            <a:avLst/>
          </a:prstGeom>
          <a:noFill/>
          <a:ln w="15875" cap="flat" cmpd="sng" algn="ctr">
            <a:solidFill>
              <a:srgbClr val="FF0000"/>
            </a:solidFill>
            <a:prstDash val="solid"/>
            <a:round/>
            <a:headEnd type="none" w="med" len="med"/>
            <a:tailEnd type="arrow"/>
          </a:ln>
          <a:effectLst/>
        </p:spPr>
      </p:cxnSp>
      <p:sp>
        <p:nvSpPr>
          <p:cNvPr id="50" name="Text Box 32"/>
          <p:cNvSpPr txBox="1">
            <a:spLocks noChangeArrowheads="1"/>
          </p:cNvSpPr>
          <p:nvPr/>
        </p:nvSpPr>
        <p:spPr bwMode="auto">
          <a:xfrm>
            <a:off x="1195903" y="1876925"/>
            <a:ext cx="2916574" cy="369332"/>
          </a:xfrm>
          <a:prstGeom prst="rect">
            <a:avLst/>
          </a:prstGeom>
          <a:solidFill>
            <a:schemeClr val="bg1"/>
          </a:solidFill>
          <a:ln>
            <a:noFill/>
          </a:ln>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1800" u="sng" dirty="0" smtClean="0">
                <a:latin typeface="Calibri" panose="020F0502020204030204" pitchFamily="34" charset="0"/>
              </a:rPr>
              <a:t>Frequency vs. time</a:t>
            </a:r>
          </a:p>
        </p:txBody>
      </p:sp>
      <p:cxnSp>
        <p:nvCxnSpPr>
          <p:cNvPr id="52" name="Straight Arrow Connector 51"/>
          <p:cNvCxnSpPr/>
          <p:nvPr/>
        </p:nvCxnSpPr>
        <p:spPr bwMode="auto">
          <a:xfrm flipV="1">
            <a:off x="2209445" y="4738912"/>
            <a:ext cx="0" cy="370055"/>
          </a:xfrm>
          <a:prstGeom prst="straightConnector1">
            <a:avLst/>
          </a:prstGeom>
          <a:noFill/>
          <a:ln w="15875" cap="flat" cmpd="sng" algn="ctr">
            <a:solidFill>
              <a:srgbClr val="FF0000"/>
            </a:solidFill>
            <a:prstDash val="solid"/>
            <a:round/>
            <a:headEnd type="none" w="med" len="med"/>
            <a:tailEnd type="arrow"/>
          </a:ln>
          <a:effectLst/>
        </p:spPr>
      </p:cxnSp>
      <p:cxnSp>
        <p:nvCxnSpPr>
          <p:cNvPr id="53" name="Straight Arrow Connector 52"/>
          <p:cNvCxnSpPr/>
          <p:nvPr/>
        </p:nvCxnSpPr>
        <p:spPr bwMode="auto">
          <a:xfrm flipV="1">
            <a:off x="3205392" y="4740025"/>
            <a:ext cx="0" cy="370055"/>
          </a:xfrm>
          <a:prstGeom prst="straightConnector1">
            <a:avLst/>
          </a:prstGeom>
          <a:noFill/>
          <a:ln w="15875" cap="flat" cmpd="sng" algn="ctr">
            <a:solidFill>
              <a:srgbClr val="FF0000"/>
            </a:solidFill>
            <a:prstDash val="solid"/>
            <a:round/>
            <a:headEnd type="none" w="med" len="med"/>
            <a:tailEnd type="arrow"/>
          </a:ln>
          <a:effectLst/>
        </p:spPr>
      </p:cxnSp>
      <p:sp>
        <p:nvSpPr>
          <p:cNvPr id="55" name="Text Box 32"/>
          <p:cNvSpPr txBox="1">
            <a:spLocks noChangeArrowheads="1"/>
          </p:cNvSpPr>
          <p:nvPr/>
        </p:nvSpPr>
        <p:spPr bwMode="auto">
          <a:xfrm>
            <a:off x="3241967" y="2300512"/>
            <a:ext cx="931694" cy="646331"/>
          </a:xfrm>
          <a:prstGeom prst="rect">
            <a:avLst/>
          </a:prstGeom>
          <a:noFill/>
          <a:ln>
            <a:noFill/>
          </a:ln>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1800" dirty="0">
                <a:solidFill>
                  <a:srgbClr val="0000FF"/>
                </a:solidFill>
                <a:latin typeface="Calibri" panose="020F0502020204030204" pitchFamily="34" charset="0"/>
              </a:rPr>
              <a:t>n</a:t>
            </a:r>
            <a:r>
              <a:rPr lang="en-US" altLang="en-US" sz="1800" dirty="0" smtClean="0">
                <a:solidFill>
                  <a:srgbClr val="0000FF"/>
                </a:solidFill>
                <a:latin typeface="Calibri" panose="020F0502020204030204" pitchFamily="34" charset="0"/>
              </a:rPr>
              <a:t> = 1 mode</a:t>
            </a:r>
          </a:p>
        </p:txBody>
      </p:sp>
      <p:sp>
        <p:nvSpPr>
          <p:cNvPr id="56" name="Rectangle 55"/>
          <p:cNvSpPr/>
          <p:nvPr/>
        </p:nvSpPr>
        <p:spPr>
          <a:xfrm rot="16200000">
            <a:off x="-114730" y="2782007"/>
            <a:ext cx="1498039" cy="338554"/>
          </a:xfrm>
          <a:prstGeom prst="rect">
            <a:avLst/>
          </a:prstGeom>
        </p:spPr>
        <p:txBody>
          <a:bodyPr wrap="none">
            <a:spAutoFit/>
          </a:bodyPr>
          <a:lstStyle/>
          <a:p>
            <a:r>
              <a:rPr lang="en-US" sz="1600" dirty="0">
                <a:latin typeface="Calibri" panose="020F0502020204030204" pitchFamily="34" charset="0"/>
              </a:rPr>
              <a:t>f</a:t>
            </a:r>
            <a:r>
              <a:rPr lang="en-US" sz="1600" dirty="0" smtClean="0">
                <a:latin typeface="Calibri" panose="020F0502020204030204" pitchFamily="34" charset="0"/>
              </a:rPr>
              <a:t>requency (kHz)</a:t>
            </a:r>
            <a:endParaRPr lang="en-US" sz="1600" dirty="0">
              <a:latin typeface="Calibri" panose="020F0502020204030204" pitchFamily="34" charset="0"/>
            </a:endParaRPr>
          </a:p>
        </p:txBody>
      </p:sp>
      <p:grpSp>
        <p:nvGrpSpPr>
          <p:cNvPr id="57" name="Group 56"/>
          <p:cNvGrpSpPr/>
          <p:nvPr/>
        </p:nvGrpSpPr>
        <p:grpSpPr>
          <a:xfrm>
            <a:off x="720492" y="2116298"/>
            <a:ext cx="380877" cy="1686354"/>
            <a:chOff x="436575" y="1356448"/>
            <a:chExt cx="380877" cy="1686354"/>
          </a:xfrm>
        </p:grpSpPr>
        <p:sp>
          <p:nvSpPr>
            <p:cNvPr id="58" name="Rectangle 57"/>
            <p:cNvSpPr/>
            <p:nvPr/>
          </p:nvSpPr>
          <p:spPr>
            <a:xfrm>
              <a:off x="533400" y="2388873"/>
              <a:ext cx="284052" cy="307777"/>
            </a:xfrm>
            <a:prstGeom prst="rect">
              <a:avLst/>
            </a:prstGeom>
          </p:spPr>
          <p:txBody>
            <a:bodyPr wrap="none">
              <a:spAutoFit/>
            </a:bodyPr>
            <a:lstStyle/>
            <a:p>
              <a:r>
                <a:rPr lang="en-US" sz="1400" dirty="0" smtClean="0">
                  <a:latin typeface="Calibri" panose="020F0502020204030204" pitchFamily="34" charset="0"/>
                </a:rPr>
                <a:t>4</a:t>
              </a:r>
              <a:endParaRPr lang="en-US" sz="1400" dirty="0">
                <a:latin typeface="Calibri" panose="020F0502020204030204" pitchFamily="34" charset="0"/>
              </a:endParaRPr>
            </a:p>
          </p:txBody>
        </p:sp>
        <p:sp>
          <p:nvSpPr>
            <p:cNvPr id="59" name="Rectangle 58"/>
            <p:cNvSpPr/>
            <p:nvPr/>
          </p:nvSpPr>
          <p:spPr>
            <a:xfrm>
              <a:off x="533400" y="2735025"/>
              <a:ext cx="284052" cy="307777"/>
            </a:xfrm>
            <a:prstGeom prst="rect">
              <a:avLst/>
            </a:prstGeom>
          </p:spPr>
          <p:txBody>
            <a:bodyPr wrap="none">
              <a:spAutoFit/>
            </a:bodyPr>
            <a:lstStyle/>
            <a:p>
              <a:r>
                <a:rPr lang="en-US" sz="1400" dirty="0" smtClean="0">
                  <a:latin typeface="Calibri" panose="020F0502020204030204" pitchFamily="34" charset="0"/>
                </a:rPr>
                <a:t>0</a:t>
              </a:r>
              <a:endParaRPr lang="en-US" sz="1400" dirty="0">
                <a:latin typeface="Calibri" panose="020F0502020204030204" pitchFamily="34" charset="0"/>
              </a:endParaRPr>
            </a:p>
          </p:txBody>
        </p:sp>
        <p:sp>
          <p:nvSpPr>
            <p:cNvPr id="60" name="Rectangle 59"/>
            <p:cNvSpPr/>
            <p:nvPr/>
          </p:nvSpPr>
          <p:spPr>
            <a:xfrm>
              <a:off x="533400" y="2038350"/>
              <a:ext cx="284052" cy="307777"/>
            </a:xfrm>
            <a:prstGeom prst="rect">
              <a:avLst/>
            </a:prstGeom>
          </p:spPr>
          <p:txBody>
            <a:bodyPr wrap="none">
              <a:spAutoFit/>
            </a:bodyPr>
            <a:lstStyle/>
            <a:p>
              <a:r>
                <a:rPr lang="en-US" sz="1400" dirty="0" smtClean="0">
                  <a:latin typeface="Calibri" panose="020F0502020204030204" pitchFamily="34" charset="0"/>
                </a:rPr>
                <a:t>8</a:t>
              </a:r>
              <a:endParaRPr lang="en-US" sz="1400" dirty="0">
                <a:latin typeface="Calibri" panose="020F0502020204030204" pitchFamily="34" charset="0"/>
              </a:endParaRPr>
            </a:p>
          </p:txBody>
        </p:sp>
        <p:sp>
          <p:nvSpPr>
            <p:cNvPr id="61" name="Rectangle 60"/>
            <p:cNvSpPr/>
            <p:nvPr/>
          </p:nvSpPr>
          <p:spPr>
            <a:xfrm>
              <a:off x="441012" y="1696198"/>
              <a:ext cx="367408" cy="307777"/>
            </a:xfrm>
            <a:prstGeom prst="rect">
              <a:avLst/>
            </a:prstGeom>
          </p:spPr>
          <p:txBody>
            <a:bodyPr wrap="none">
              <a:spAutoFit/>
            </a:bodyPr>
            <a:lstStyle/>
            <a:p>
              <a:r>
                <a:rPr lang="en-US" sz="1400" dirty="0" smtClean="0">
                  <a:latin typeface="Calibri" panose="020F0502020204030204" pitchFamily="34" charset="0"/>
                </a:rPr>
                <a:t>12</a:t>
              </a:r>
              <a:endParaRPr lang="en-US" sz="1400" dirty="0">
                <a:latin typeface="Calibri" panose="020F0502020204030204" pitchFamily="34" charset="0"/>
              </a:endParaRPr>
            </a:p>
          </p:txBody>
        </p:sp>
        <p:sp>
          <p:nvSpPr>
            <p:cNvPr id="62" name="Rectangle 61"/>
            <p:cNvSpPr/>
            <p:nvPr/>
          </p:nvSpPr>
          <p:spPr>
            <a:xfrm>
              <a:off x="436575" y="1356448"/>
              <a:ext cx="367408" cy="307777"/>
            </a:xfrm>
            <a:prstGeom prst="rect">
              <a:avLst/>
            </a:prstGeom>
          </p:spPr>
          <p:txBody>
            <a:bodyPr wrap="none">
              <a:spAutoFit/>
            </a:bodyPr>
            <a:lstStyle/>
            <a:p>
              <a:r>
                <a:rPr lang="en-US" sz="1400" dirty="0" smtClean="0">
                  <a:latin typeface="Calibri" panose="020F0502020204030204" pitchFamily="34" charset="0"/>
                </a:rPr>
                <a:t>16</a:t>
              </a:r>
              <a:endParaRPr lang="en-US" sz="1400" dirty="0">
                <a:latin typeface="Calibri" panose="020F0502020204030204" pitchFamily="34" charset="0"/>
              </a:endParaRPr>
            </a:p>
          </p:txBody>
        </p:sp>
      </p:grpSp>
      <p:sp>
        <p:nvSpPr>
          <p:cNvPr id="63" name="Rectangle 62"/>
          <p:cNvSpPr/>
          <p:nvPr/>
        </p:nvSpPr>
        <p:spPr bwMode="auto">
          <a:xfrm>
            <a:off x="1045917" y="3666015"/>
            <a:ext cx="3253040" cy="115926"/>
          </a:xfrm>
          <a:prstGeom prst="rect">
            <a:avLst/>
          </a:prstGeom>
          <a:solidFill>
            <a:schemeClr val="bg1"/>
          </a:solidFill>
          <a:ln w="15875" cap="flat" cmpd="sng" algn="ctr">
            <a:noFill/>
            <a:prstDash val="solid"/>
            <a:round/>
            <a:headEnd type="none" w="med" len="med"/>
            <a:tailEnd type="none" w="med" len="med"/>
          </a:ln>
          <a:effectLst/>
        </p:spPr>
        <p:txBody>
          <a:bodyPr rtlCol="0" anchor="ctr"/>
          <a:lstStyle/>
          <a:p>
            <a:pPr algn="ctr"/>
            <a:endParaRPr lang="en-US">
              <a:latin typeface="Calibri" panose="020F0502020204030204" pitchFamily="34" charset="0"/>
            </a:endParaRPr>
          </a:p>
        </p:txBody>
      </p:sp>
      <p:sp>
        <p:nvSpPr>
          <p:cNvPr id="64" name="Rectangle 63"/>
          <p:cNvSpPr/>
          <p:nvPr/>
        </p:nvSpPr>
        <p:spPr bwMode="auto">
          <a:xfrm>
            <a:off x="1342861" y="5347303"/>
            <a:ext cx="2956096" cy="265823"/>
          </a:xfrm>
          <a:prstGeom prst="rect">
            <a:avLst/>
          </a:prstGeom>
          <a:solidFill>
            <a:schemeClr val="bg1"/>
          </a:solidFill>
          <a:ln w="15875" cap="flat" cmpd="sng" algn="ctr">
            <a:noFill/>
            <a:prstDash val="solid"/>
            <a:round/>
            <a:headEnd type="none" w="med" len="med"/>
            <a:tailEnd type="none" w="med" len="med"/>
          </a:ln>
          <a:effectLst/>
        </p:spPr>
        <p:txBody>
          <a:bodyPr rtlCol="0" anchor="ctr"/>
          <a:lstStyle/>
          <a:p>
            <a:pPr algn="ctr"/>
            <a:endParaRPr lang="en-US">
              <a:latin typeface="Calibri" panose="020F0502020204030204" pitchFamily="34" charset="0"/>
            </a:endParaRPr>
          </a:p>
        </p:txBody>
      </p:sp>
      <p:sp>
        <p:nvSpPr>
          <p:cNvPr id="65" name="Rectangle 64"/>
          <p:cNvSpPr/>
          <p:nvPr/>
        </p:nvSpPr>
        <p:spPr>
          <a:xfrm>
            <a:off x="4298957" y="5168557"/>
            <a:ext cx="505267" cy="338554"/>
          </a:xfrm>
          <a:prstGeom prst="rect">
            <a:avLst/>
          </a:prstGeom>
        </p:spPr>
        <p:txBody>
          <a:bodyPr wrap="none">
            <a:spAutoFit/>
          </a:bodyPr>
          <a:lstStyle/>
          <a:p>
            <a:r>
              <a:rPr lang="en-US" sz="1600" dirty="0">
                <a:latin typeface="Calibri" panose="020F0502020204030204" pitchFamily="34" charset="0"/>
                <a:cs typeface="Arial" panose="020B0604020202020204" pitchFamily="34" charset="0"/>
              </a:rPr>
              <a:t>t</a:t>
            </a:r>
            <a:r>
              <a:rPr lang="en-US" sz="1600" dirty="0" smtClean="0">
                <a:latin typeface="Calibri" panose="020F0502020204030204" pitchFamily="34" charset="0"/>
                <a:cs typeface="Arial" panose="020B0604020202020204" pitchFamily="34" charset="0"/>
              </a:rPr>
              <a:t> (s)</a:t>
            </a:r>
            <a:endParaRPr lang="en-US" sz="1600" dirty="0">
              <a:latin typeface="Calibri" panose="020F0502020204030204" pitchFamily="34" charset="0"/>
            </a:endParaRPr>
          </a:p>
        </p:txBody>
      </p:sp>
      <p:grpSp>
        <p:nvGrpSpPr>
          <p:cNvPr id="66" name="Group 65"/>
          <p:cNvGrpSpPr/>
          <p:nvPr/>
        </p:nvGrpSpPr>
        <p:grpSpPr>
          <a:xfrm>
            <a:off x="1324099" y="5305350"/>
            <a:ext cx="3080714" cy="312250"/>
            <a:chOff x="1206332" y="4531750"/>
            <a:chExt cx="3080714" cy="312250"/>
          </a:xfrm>
        </p:grpSpPr>
        <p:sp>
          <p:nvSpPr>
            <p:cNvPr id="67" name="Rectangle 66"/>
            <p:cNvSpPr/>
            <p:nvPr/>
          </p:nvSpPr>
          <p:spPr>
            <a:xfrm>
              <a:off x="1206332" y="4536223"/>
              <a:ext cx="503664" cy="307777"/>
            </a:xfrm>
            <a:prstGeom prst="rect">
              <a:avLst/>
            </a:prstGeom>
          </p:spPr>
          <p:txBody>
            <a:bodyPr wrap="none">
              <a:spAutoFit/>
            </a:bodyPr>
            <a:lstStyle/>
            <a:p>
              <a:r>
                <a:rPr lang="en-US" sz="1400" dirty="0" smtClean="0">
                  <a:latin typeface="Calibri" panose="020F0502020204030204" pitchFamily="34" charset="0"/>
                </a:rPr>
                <a:t>0.68</a:t>
              </a:r>
              <a:endParaRPr lang="en-US" sz="1400" dirty="0">
                <a:latin typeface="Calibri" panose="020F0502020204030204" pitchFamily="34" charset="0"/>
              </a:endParaRPr>
            </a:p>
          </p:txBody>
        </p:sp>
        <p:sp>
          <p:nvSpPr>
            <p:cNvPr id="68" name="Rectangle 67"/>
            <p:cNvSpPr/>
            <p:nvPr/>
          </p:nvSpPr>
          <p:spPr>
            <a:xfrm>
              <a:off x="1717650" y="4532325"/>
              <a:ext cx="503664" cy="307777"/>
            </a:xfrm>
            <a:prstGeom prst="rect">
              <a:avLst/>
            </a:prstGeom>
          </p:spPr>
          <p:txBody>
            <a:bodyPr wrap="none">
              <a:spAutoFit/>
            </a:bodyPr>
            <a:lstStyle/>
            <a:p>
              <a:r>
                <a:rPr lang="en-US" sz="1400" dirty="0" smtClean="0">
                  <a:latin typeface="Calibri" panose="020F0502020204030204" pitchFamily="34" charset="0"/>
                </a:rPr>
                <a:t>0.70</a:t>
              </a:r>
              <a:endParaRPr lang="en-US" sz="1400" dirty="0">
                <a:latin typeface="Calibri" panose="020F0502020204030204" pitchFamily="34" charset="0"/>
              </a:endParaRPr>
            </a:p>
          </p:txBody>
        </p:sp>
        <p:sp>
          <p:nvSpPr>
            <p:cNvPr id="69" name="Rectangle 68"/>
            <p:cNvSpPr/>
            <p:nvPr/>
          </p:nvSpPr>
          <p:spPr>
            <a:xfrm>
              <a:off x="2237300" y="4536223"/>
              <a:ext cx="503664" cy="307777"/>
            </a:xfrm>
            <a:prstGeom prst="rect">
              <a:avLst/>
            </a:prstGeom>
          </p:spPr>
          <p:txBody>
            <a:bodyPr wrap="none">
              <a:spAutoFit/>
            </a:bodyPr>
            <a:lstStyle/>
            <a:p>
              <a:r>
                <a:rPr lang="en-US" sz="1400" dirty="0" smtClean="0">
                  <a:latin typeface="Calibri" panose="020F0502020204030204" pitchFamily="34" charset="0"/>
                </a:rPr>
                <a:t>0.72</a:t>
              </a:r>
              <a:endParaRPr lang="en-US" sz="1400" dirty="0">
                <a:latin typeface="Calibri" panose="020F0502020204030204" pitchFamily="34" charset="0"/>
              </a:endParaRPr>
            </a:p>
          </p:txBody>
        </p:sp>
        <p:sp>
          <p:nvSpPr>
            <p:cNvPr id="70" name="Rectangle 69"/>
            <p:cNvSpPr/>
            <p:nvPr/>
          </p:nvSpPr>
          <p:spPr>
            <a:xfrm>
              <a:off x="2750075" y="4532325"/>
              <a:ext cx="503664" cy="307777"/>
            </a:xfrm>
            <a:prstGeom prst="rect">
              <a:avLst/>
            </a:prstGeom>
          </p:spPr>
          <p:txBody>
            <a:bodyPr wrap="none">
              <a:spAutoFit/>
            </a:bodyPr>
            <a:lstStyle/>
            <a:p>
              <a:r>
                <a:rPr lang="en-US" sz="1400" dirty="0" smtClean="0">
                  <a:latin typeface="Calibri" panose="020F0502020204030204" pitchFamily="34" charset="0"/>
                </a:rPr>
                <a:t>0.74</a:t>
              </a:r>
              <a:endParaRPr lang="en-US" sz="1400" dirty="0">
                <a:latin typeface="Calibri" panose="020F0502020204030204" pitchFamily="34" charset="0"/>
              </a:endParaRPr>
            </a:p>
          </p:txBody>
        </p:sp>
        <p:sp>
          <p:nvSpPr>
            <p:cNvPr id="71" name="Rectangle 70"/>
            <p:cNvSpPr/>
            <p:nvPr/>
          </p:nvSpPr>
          <p:spPr>
            <a:xfrm>
              <a:off x="3263732" y="4531750"/>
              <a:ext cx="503664" cy="307777"/>
            </a:xfrm>
            <a:prstGeom prst="rect">
              <a:avLst/>
            </a:prstGeom>
          </p:spPr>
          <p:txBody>
            <a:bodyPr wrap="none">
              <a:spAutoFit/>
            </a:bodyPr>
            <a:lstStyle/>
            <a:p>
              <a:r>
                <a:rPr lang="en-US" sz="1400" dirty="0" smtClean="0">
                  <a:latin typeface="Calibri" panose="020F0502020204030204" pitchFamily="34" charset="0"/>
                </a:rPr>
                <a:t>0.76</a:t>
              </a:r>
              <a:endParaRPr lang="en-US" sz="1400" dirty="0">
                <a:latin typeface="Calibri" panose="020F0502020204030204" pitchFamily="34" charset="0"/>
              </a:endParaRPr>
            </a:p>
          </p:txBody>
        </p:sp>
        <p:sp>
          <p:nvSpPr>
            <p:cNvPr id="72" name="Rectangle 71"/>
            <p:cNvSpPr/>
            <p:nvPr/>
          </p:nvSpPr>
          <p:spPr>
            <a:xfrm>
              <a:off x="3783382" y="4532325"/>
              <a:ext cx="503664" cy="307777"/>
            </a:xfrm>
            <a:prstGeom prst="rect">
              <a:avLst/>
            </a:prstGeom>
          </p:spPr>
          <p:txBody>
            <a:bodyPr wrap="none">
              <a:spAutoFit/>
            </a:bodyPr>
            <a:lstStyle/>
            <a:p>
              <a:r>
                <a:rPr lang="en-US" sz="1400" dirty="0" smtClean="0">
                  <a:latin typeface="Calibri" panose="020F0502020204030204" pitchFamily="34" charset="0"/>
                </a:rPr>
                <a:t>0.78</a:t>
              </a:r>
              <a:endParaRPr lang="en-US" sz="1400" dirty="0">
                <a:latin typeface="Calibri" panose="020F0502020204030204" pitchFamily="34" charset="0"/>
              </a:endParaRPr>
            </a:p>
          </p:txBody>
        </p:sp>
      </p:grpSp>
      <p:sp>
        <p:nvSpPr>
          <p:cNvPr id="73" name="Rectangle 72"/>
          <p:cNvSpPr/>
          <p:nvPr/>
        </p:nvSpPr>
        <p:spPr bwMode="auto">
          <a:xfrm>
            <a:off x="1184567" y="3770289"/>
            <a:ext cx="125782" cy="1644815"/>
          </a:xfrm>
          <a:prstGeom prst="rect">
            <a:avLst/>
          </a:prstGeom>
          <a:solidFill>
            <a:schemeClr val="bg1"/>
          </a:solidFill>
          <a:ln w="15875" cap="flat" cmpd="sng" algn="ctr">
            <a:noFill/>
            <a:prstDash val="solid"/>
            <a:round/>
            <a:headEnd type="none" w="med" len="med"/>
            <a:tailEnd type="none" w="med" len="med"/>
          </a:ln>
          <a:effectLst/>
        </p:spPr>
        <p:txBody>
          <a:bodyPr rtlCol="0" anchor="ctr"/>
          <a:lstStyle/>
          <a:p>
            <a:pPr algn="ctr"/>
            <a:endParaRPr lang="en-US">
              <a:latin typeface="Calibri" panose="020F0502020204030204" pitchFamily="34" charset="0"/>
            </a:endParaRPr>
          </a:p>
        </p:txBody>
      </p:sp>
      <p:sp>
        <p:nvSpPr>
          <p:cNvPr id="74" name="Rectangle 73"/>
          <p:cNvSpPr/>
          <p:nvPr/>
        </p:nvSpPr>
        <p:spPr>
          <a:xfrm rot="16200000">
            <a:off x="521324" y="4362695"/>
            <a:ext cx="598241" cy="338554"/>
          </a:xfrm>
          <a:prstGeom prst="rect">
            <a:avLst/>
          </a:prstGeom>
        </p:spPr>
        <p:txBody>
          <a:bodyPr wrap="none">
            <a:spAutoFit/>
          </a:bodyPr>
          <a:lstStyle/>
          <a:p>
            <a:r>
              <a:rPr lang="en-US" sz="1600" dirty="0" smtClean="0">
                <a:latin typeface="Calibri" panose="020F0502020204030204" pitchFamily="34" charset="0"/>
                <a:cs typeface="Arial" panose="020B0604020202020204" pitchFamily="34" charset="0"/>
              </a:rPr>
              <a:t>B (G)</a:t>
            </a:r>
            <a:endParaRPr lang="en-US" sz="1600" dirty="0">
              <a:latin typeface="Calibri" panose="020F0502020204030204" pitchFamily="34" charset="0"/>
            </a:endParaRPr>
          </a:p>
        </p:txBody>
      </p:sp>
      <p:grpSp>
        <p:nvGrpSpPr>
          <p:cNvPr id="75" name="Group 74"/>
          <p:cNvGrpSpPr/>
          <p:nvPr/>
        </p:nvGrpSpPr>
        <p:grpSpPr>
          <a:xfrm>
            <a:off x="925454" y="3835186"/>
            <a:ext cx="443450" cy="1581314"/>
            <a:chOff x="623350" y="3075336"/>
            <a:chExt cx="443450" cy="1581314"/>
          </a:xfrm>
        </p:grpSpPr>
        <p:sp>
          <p:nvSpPr>
            <p:cNvPr id="76" name="Rectangle 75"/>
            <p:cNvSpPr/>
            <p:nvPr/>
          </p:nvSpPr>
          <p:spPr>
            <a:xfrm>
              <a:off x="685800" y="3075336"/>
              <a:ext cx="367408" cy="307777"/>
            </a:xfrm>
            <a:prstGeom prst="rect">
              <a:avLst/>
            </a:prstGeom>
          </p:spPr>
          <p:txBody>
            <a:bodyPr wrap="none">
              <a:spAutoFit/>
            </a:bodyPr>
            <a:lstStyle/>
            <a:p>
              <a:r>
                <a:rPr lang="en-US" sz="1400" dirty="0" smtClean="0">
                  <a:latin typeface="Calibri" panose="020F0502020204030204" pitchFamily="34" charset="0"/>
                </a:rPr>
                <a:t>20</a:t>
              </a:r>
              <a:endParaRPr lang="en-US" sz="1400" dirty="0">
                <a:latin typeface="Calibri" panose="020F0502020204030204" pitchFamily="34" charset="0"/>
              </a:endParaRPr>
            </a:p>
          </p:txBody>
        </p:sp>
        <p:sp>
          <p:nvSpPr>
            <p:cNvPr id="77" name="Rectangle 76"/>
            <p:cNvSpPr/>
            <p:nvPr/>
          </p:nvSpPr>
          <p:spPr>
            <a:xfrm>
              <a:off x="685800" y="3330773"/>
              <a:ext cx="367408" cy="307777"/>
            </a:xfrm>
            <a:prstGeom prst="rect">
              <a:avLst/>
            </a:prstGeom>
          </p:spPr>
          <p:txBody>
            <a:bodyPr wrap="none">
              <a:spAutoFit/>
            </a:bodyPr>
            <a:lstStyle/>
            <a:p>
              <a:r>
                <a:rPr lang="en-US" sz="1400" dirty="0" smtClean="0">
                  <a:latin typeface="Calibri" panose="020F0502020204030204" pitchFamily="34" charset="0"/>
                </a:rPr>
                <a:t>10</a:t>
              </a:r>
              <a:endParaRPr lang="en-US" sz="1400" dirty="0">
                <a:latin typeface="Calibri" panose="020F0502020204030204" pitchFamily="34" charset="0"/>
              </a:endParaRPr>
            </a:p>
          </p:txBody>
        </p:sp>
        <p:sp>
          <p:nvSpPr>
            <p:cNvPr id="78" name="Rectangle 77"/>
            <p:cNvSpPr/>
            <p:nvPr/>
          </p:nvSpPr>
          <p:spPr>
            <a:xfrm>
              <a:off x="782748" y="3582975"/>
              <a:ext cx="284052" cy="307777"/>
            </a:xfrm>
            <a:prstGeom prst="rect">
              <a:avLst/>
            </a:prstGeom>
          </p:spPr>
          <p:txBody>
            <a:bodyPr wrap="none">
              <a:spAutoFit/>
            </a:bodyPr>
            <a:lstStyle/>
            <a:p>
              <a:r>
                <a:rPr lang="en-US" sz="1400" dirty="0" smtClean="0">
                  <a:latin typeface="Calibri" panose="020F0502020204030204" pitchFamily="34" charset="0"/>
                </a:rPr>
                <a:t>0</a:t>
              </a:r>
              <a:endParaRPr lang="en-US" sz="1400" dirty="0">
                <a:latin typeface="Calibri" panose="020F0502020204030204" pitchFamily="34" charset="0"/>
              </a:endParaRPr>
            </a:p>
          </p:txBody>
        </p:sp>
        <p:sp>
          <p:nvSpPr>
            <p:cNvPr id="79" name="Rectangle 78"/>
            <p:cNvSpPr/>
            <p:nvPr/>
          </p:nvSpPr>
          <p:spPr>
            <a:xfrm>
              <a:off x="623350" y="3836673"/>
              <a:ext cx="421910" cy="307777"/>
            </a:xfrm>
            <a:prstGeom prst="rect">
              <a:avLst/>
            </a:prstGeom>
          </p:spPr>
          <p:txBody>
            <a:bodyPr wrap="none">
              <a:spAutoFit/>
            </a:bodyPr>
            <a:lstStyle/>
            <a:p>
              <a:r>
                <a:rPr lang="en-US" sz="1400" dirty="0" smtClean="0">
                  <a:latin typeface="Calibri" panose="020F0502020204030204" pitchFamily="34" charset="0"/>
                </a:rPr>
                <a:t>-10</a:t>
              </a:r>
              <a:endParaRPr lang="en-US" sz="1400" dirty="0">
                <a:latin typeface="Calibri" panose="020F0502020204030204" pitchFamily="34" charset="0"/>
              </a:endParaRPr>
            </a:p>
          </p:txBody>
        </p:sp>
        <p:sp>
          <p:nvSpPr>
            <p:cNvPr id="80" name="Rectangle 79"/>
            <p:cNvSpPr/>
            <p:nvPr/>
          </p:nvSpPr>
          <p:spPr>
            <a:xfrm>
              <a:off x="624050" y="4092773"/>
              <a:ext cx="421910" cy="307777"/>
            </a:xfrm>
            <a:prstGeom prst="rect">
              <a:avLst/>
            </a:prstGeom>
          </p:spPr>
          <p:txBody>
            <a:bodyPr wrap="none">
              <a:spAutoFit/>
            </a:bodyPr>
            <a:lstStyle/>
            <a:p>
              <a:r>
                <a:rPr lang="en-US" sz="1400" dirty="0" smtClean="0">
                  <a:latin typeface="Calibri" panose="020F0502020204030204" pitchFamily="34" charset="0"/>
                </a:rPr>
                <a:t>-20</a:t>
              </a:r>
              <a:endParaRPr lang="en-US" sz="1400" dirty="0">
                <a:latin typeface="Calibri" panose="020F0502020204030204" pitchFamily="34" charset="0"/>
              </a:endParaRPr>
            </a:p>
          </p:txBody>
        </p:sp>
        <p:sp>
          <p:nvSpPr>
            <p:cNvPr id="81" name="Rectangle 80"/>
            <p:cNvSpPr/>
            <p:nvPr/>
          </p:nvSpPr>
          <p:spPr>
            <a:xfrm>
              <a:off x="624050" y="4348873"/>
              <a:ext cx="421910" cy="307777"/>
            </a:xfrm>
            <a:prstGeom prst="rect">
              <a:avLst/>
            </a:prstGeom>
          </p:spPr>
          <p:txBody>
            <a:bodyPr wrap="none">
              <a:spAutoFit/>
            </a:bodyPr>
            <a:lstStyle/>
            <a:p>
              <a:r>
                <a:rPr lang="en-US" sz="1400" dirty="0" smtClean="0">
                  <a:latin typeface="Calibri" panose="020F0502020204030204" pitchFamily="34" charset="0"/>
                </a:rPr>
                <a:t>-30</a:t>
              </a:r>
              <a:endParaRPr lang="en-US" sz="1400" dirty="0">
                <a:latin typeface="Calibri" panose="020F0502020204030204" pitchFamily="34" charset="0"/>
              </a:endParaRPr>
            </a:p>
          </p:txBody>
        </p:sp>
      </p:grpSp>
      <p:grpSp>
        <p:nvGrpSpPr>
          <p:cNvPr id="3" name="Group 2"/>
          <p:cNvGrpSpPr/>
          <p:nvPr/>
        </p:nvGrpSpPr>
        <p:grpSpPr>
          <a:xfrm>
            <a:off x="5156528" y="1909235"/>
            <a:ext cx="3799806" cy="3729565"/>
            <a:chOff x="5156528" y="1909235"/>
            <a:chExt cx="3799806" cy="3729565"/>
          </a:xfrm>
        </p:grpSpPr>
        <p:pic>
          <p:nvPicPr>
            <p:cNvPr id="29" name="Picture 28"/>
            <p:cNvPicPr/>
            <p:nvPr/>
          </p:nvPicPr>
          <p:blipFill rotWithShape="1">
            <a:blip r:embed="rId2"/>
            <a:srcRect l="54373" t="4348" b="5824"/>
            <a:stretch/>
          </p:blipFill>
          <p:spPr>
            <a:xfrm>
              <a:off x="5432287" y="2256622"/>
              <a:ext cx="3067480" cy="3148645"/>
            </a:xfrm>
            <a:prstGeom prst="rect">
              <a:avLst/>
            </a:prstGeom>
          </p:spPr>
        </p:pic>
        <p:sp>
          <p:nvSpPr>
            <p:cNvPr id="32" name="Text Box 32"/>
            <p:cNvSpPr txBox="1">
              <a:spLocks noChangeArrowheads="1"/>
            </p:cNvSpPr>
            <p:nvPr/>
          </p:nvSpPr>
          <p:spPr bwMode="auto">
            <a:xfrm>
              <a:off x="5800455" y="2573090"/>
              <a:ext cx="2394512" cy="369332"/>
            </a:xfrm>
            <a:prstGeom prst="rect">
              <a:avLst/>
            </a:prstGeom>
            <a:noFill/>
            <a:ln>
              <a:noFill/>
            </a:ln>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1800" dirty="0" smtClean="0">
                  <a:solidFill>
                    <a:srgbClr val="009900"/>
                  </a:solidFill>
                  <a:latin typeface="Calibri" panose="020F0502020204030204" pitchFamily="34" charset="0"/>
                </a:rPr>
                <a:t>1 = mode rotating</a:t>
              </a:r>
            </a:p>
          </p:txBody>
        </p:sp>
        <p:sp>
          <p:nvSpPr>
            <p:cNvPr id="33" name="Text Box 32"/>
            <p:cNvSpPr txBox="1">
              <a:spLocks noChangeArrowheads="1"/>
            </p:cNvSpPr>
            <p:nvPr/>
          </p:nvSpPr>
          <p:spPr bwMode="auto">
            <a:xfrm>
              <a:off x="5563490" y="4993595"/>
              <a:ext cx="3012477" cy="369332"/>
            </a:xfrm>
            <a:prstGeom prst="rect">
              <a:avLst/>
            </a:prstGeom>
            <a:noFill/>
            <a:ln>
              <a:noFill/>
            </a:ln>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1800" dirty="0" smtClean="0">
                  <a:solidFill>
                    <a:srgbClr val="FF0000"/>
                  </a:solidFill>
                  <a:latin typeface="Calibri" panose="020F0502020204030204" pitchFamily="34" charset="0"/>
                </a:rPr>
                <a:t>-1 = mode locked</a:t>
              </a:r>
            </a:p>
          </p:txBody>
        </p:sp>
        <p:sp>
          <p:nvSpPr>
            <p:cNvPr id="40" name="Text Box 32"/>
            <p:cNvSpPr txBox="1">
              <a:spLocks noChangeArrowheads="1"/>
            </p:cNvSpPr>
            <p:nvPr/>
          </p:nvSpPr>
          <p:spPr bwMode="auto">
            <a:xfrm>
              <a:off x="5563490" y="3475822"/>
              <a:ext cx="931694" cy="646331"/>
            </a:xfrm>
            <a:prstGeom prst="rect">
              <a:avLst/>
            </a:prstGeom>
            <a:noFill/>
            <a:ln>
              <a:noFill/>
            </a:ln>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1800" dirty="0" smtClean="0">
                  <a:solidFill>
                    <a:srgbClr val="0000FF"/>
                  </a:solidFill>
                  <a:latin typeface="Calibri" panose="020F0502020204030204" pitchFamily="34" charset="0"/>
                </a:rPr>
                <a:t>0 = No mode</a:t>
              </a:r>
            </a:p>
          </p:txBody>
        </p:sp>
        <p:cxnSp>
          <p:nvCxnSpPr>
            <p:cNvPr id="41" name="Straight Arrow Connector 40"/>
            <p:cNvCxnSpPr/>
            <p:nvPr/>
          </p:nvCxnSpPr>
          <p:spPr bwMode="auto">
            <a:xfrm flipH="1" flipV="1">
              <a:off x="6616712" y="4654113"/>
              <a:ext cx="304800" cy="338394"/>
            </a:xfrm>
            <a:prstGeom prst="straightConnector1">
              <a:avLst/>
            </a:prstGeom>
            <a:noFill/>
            <a:ln w="15875" cap="flat" cmpd="sng" algn="ctr">
              <a:solidFill>
                <a:srgbClr val="FF0000"/>
              </a:solidFill>
              <a:prstDash val="solid"/>
              <a:round/>
              <a:headEnd type="none" w="med" len="med"/>
              <a:tailEnd type="arrow"/>
            </a:ln>
            <a:effectLst/>
          </p:spPr>
        </p:cxnSp>
        <p:cxnSp>
          <p:nvCxnSpPr>
            <p:cNvPr id="42" name="Straight Arrow Connector 41"/>
            <p:cNvCxnSpPr/>
            <p:nvPr/>
          </p:nvCxnSpPr>
          <p:spPr bwMode="auto">
            <a:xfrm flipV="1">
              <a:off x="7224706" y="4640830"/>
              <a:ext cx="284461" cy="340000"/>
            </a:xfrm>
            <a:prstGeom prst="straightConnector1">
              <a:avLst/>
            </a:prstGeom>
            <a:noFill/>
            <a:ln w="15875" cap="flat" cmpd="sng" algn="ctr">
              <a:solidFill>
                <a:srgbClr val="FF0000"/>
              </a:solidFill>
              <a:prstDash val="solid"/>
              <a:round/>
              <a:headEnd type="none" w="med" len="med"/>
              <a:tailEnd type="arrow"/>
            </a:ln>
            <a:effectLst/>
          </p:spPr>
        </p:cxnSp>
        <p:cxnSp>
          <p:nvCxnSpPr>
            <p:cNvPr id="43" name="Straight Arrow Connector 42"/>
            <p:cNvCxnSpPr/>
            <p:nvPr/>
          </p:nvCxnSpPr>
          <p:spPr bwMode="auto">
            <a:xfrm flipV="1">
              <a:off x="7432967" y="4635489"/>
              <a:ext cx="284461" cy="340000"/>
            </a:xfrm>
            <a:prstGeom prst="straightConnector1">
              <a:avLst/>
            </a:prstGeom>
            <a:noFill/>
            <a:ln w="15875" cap="flat" cmpd="sng" algn="ctr">
              <a:solidFill>
                <a:srgbClr val="FF0000"/>
              </a:solidFill>
              <a:prstDash val="solid"/>
              <a:round/>
              <a:headEnd type="none" w="med" len="med"/>
              <a:tailEnd type="arrow"/>
            </a:ln>
            <a:effectLst/>
          </p:spPr>
        </p:cxnSp>
        <p:sp>
          <p:nvSpPr>
            <p:cNvPr id="44" name="Text Box 32"/>
            <p:cNvSpPr txBox="1">
              <a:spLocks noChangeArrowheads="1"/>
            </p:cNvSpPr>
            <p:nvPr/>
          </p:nvSpPr>
          <p:spPr bwMode="auto">
            <a:xfrm>
              <a:off x="5563490" y="1909235"/>
              <a:ext cx="2715882" cy="369332"/>
            </a:xfrm>
            <a:prstGeom prst="rect">
              <a:avLst/>
            </a:prstGeom>
            <a:solidFill>
              <a:schemeClr val="bg1"/>
            </a:solidFill>
            <a:ln>
              <a:noFill/>
            </a:ln>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1800" u="sng" dirty="0" smtClean="0">
                  <a:solidFill>
                    <a:srgbClr val="FF0000"/>
                  </a:solidFill>
                  <a:latin typeface="Calibri" panose="020F0502020204030204" pitchFamily="34" charset="0"/>
                </a:rPr>
                <a:t>DECAF mode status</a:t>
              </a:r>
            </a:p>
          </p:txBody>
        </p:sp>
        <p:cxnSp>
          <p:nvCxnSpPr>
            <p:cNvPr id="51" name="Straight Connector 50"/>
            <p:cNvCxnSpPr/>
            <p:nvPr/>
          </p:nvCxnSpPr>
          <p:spPr bwMode="auto">
            <a:xfrm>
              <a:off x="5498707" y="3820932"/>
              <a:ext cx="2819400" cy="0"/>
            </a:xfrm>
            <a:prstGeom prst="line">
              <a:avLst/>
            </a:prstGeom>
            <a:noFill/>
            <a:ln w="15875" cap="flat" cmpd="sng" algn="ctr">
              <a:solidFill>
                <a:srgbClr val="0000FF"/>
              </a:solidFill>
              <a:prstDash val="dash"/>
              <a:round/>
              <a:headEnd type="none" w="med" len="med"/>
              <a:tailEnd type="none" w="med" len="med"/>
            </a:ln>
            <a:effectLst/>
          </p:spPr>
        </p:cxnSp>
        <p:sp>
          <p:nvSpPr>
            <p:cNvPr id="54" name="Rectangle 53"/>
            <p:cNvSpPr/>
            <p:nvPr/>
          </p:nvSpPr>
          <p:spPr>
            <a:xfrm>
              <a:off x="8451067" y="5146612"/>
              <a:ext cx="505267" cy="338554"/>
            </a:xfrm>
            <a:prstGeom prst="rect">
              <a:avLst/>
            </a:prstGeom>
          </p:spPr>
          <p:txBody>
            <a:bodyPr wrap="none">
              <a:spAutoFit/>
            </a:bodyPr>
            <a:lstStyle/>
            <a:p>
              <a:r>
                <a:rPr lang="en-US" sz="1600" dirty="0">
                  <a:latin typeface="Calibri" panose="020F0502020204030204" pitchFamily="34" charset="0"/>
                  <a:cs typeface="Arial" panose="020B0604020202020204" pitchFamily="34" charset="0"/>
                </a:rPr>
                <a:t>t</a:t>
              </a:r>
              <a:r>
                <a:rPr lang="en-US" sz="1600" dirty="0" smtClean="0">
                  <a:latin typeface="Calibri" panose="020F0502020204030204" pitchFamily="34" charset="0"/>
                  <a:cs typeface="Arial" panose="020B0604020202020204" pitchFamily="34" charset="0"/>
                </a:rPr>
                <a:t> (s)</a:t>
              </a:r>
              <a:endParaRPr lang="en-US" sz="1600" dirty="0">
                <a:latin typeface="Calibri" panose="020F0502020204030204" pitchFamily="34" charset="0"/>
              </a:endParaRPr>
            </a:p>
          </p:txBody>
        </p:sp>
        <p:sp>
          <p:nvSpPr>
            <p:cNvPr id="82" name="Rectangle 81"/>
            <p:cNvSpPr/>
            <p:nvPr/>
          </p:nvSpPr>
          <p:spPr bwMode="auto">
            <a:xfrm>
              <a:off x="5432288" y="5378633"/>
              <a:ext cx="2963344" cy="128478"/>
            </a:xfrm>
            <a:prstGeom prst="rect">
              <a:avLst/>
            </a:prstGeom>
            <a:solidFill>
              <a:schemeClr val="bg1"/>
            </a:solidFill>
            <a:ln w="15875" cap="flat" cmpd="sng" algn="ctr">
              <a:noFill/>
              <a:prstDash val="solid"/>
              <a:round/>
              <a:headEnd type="none" w="med" len="med"/>
              <a:tailEnd type="none" w="med" len="med"/>
            </a:ln>
            <a:effectLst/>
          </p:spPr>
          <p:txBody>
            <a:bodyPr rtlCol="0" anchor="ctr"/>
            <a:lstStyle/>
            <a:p>
              <a:pPr algn="ctr"/>
              <a:endParaRPr lang="en-US">
                <a:latin typeface="Calibri" panose="020F0502020204030204" pitchFamily="34" charset="0"/>
              </a:endParaRPr>
            </a:p>
          </p:txBody>
        </p:sp>
        <p:sp>
          <p:nvSpPr>
            <p:cNvPr id="83" name="Rectangle 82"/>
            <p:cNvSpPr/>
            <p:nvPr/>
          </p:nvSpPr>
          <p:spPr bwMode="auto">
            <a:xfrm>
              <a:off x="5368930" y="2264799"/>
              <a:ext cx="103462" cy="3227241"/>
            </a:xfrm>
            <a:prstGeom prst="rect">
              <a:avLst/>
            </a:prstGeom>
            <a:solidFill>
              <a:schemeClr val="bg1"/>
            </a:solidFill>
            <a:ln w="15875" cap="flat" cmpd="sng" algn="ctr">
              <a:noFill/>
              <a:prstDash val="solid"/>
              <a:round/>
              <a:headEnd type="none" w="med" len="med"/>
              <a:tailEnd type="none" w="med" len="med"/>
            </a:ln>
            <a:effectLst/>
          </p:spPr>
          <p:txBody>
            <a:bodyPr rtlCol="0" anchor="ctr"/>
            <a:lstStyle/>
            <a:p>
              <a:pPr algn="ctr"/>
              <a:endParaRPr lang="en-US">
                <a:latin typeface="Calibri" panose="020F0502020204030204" pitchFamily="34" charset="0"/>
              </a:endParaRPr>
            </a:p>
          </p:txBody>
        </p:sp>
        <p:grpSp>
          <p:nvGrpSpPr>
            <p:cNvPr id="84" name="Group 83"/>
            <p:cNvGrpSpPr/>
            <p:nvPr/>
          </p:nvGrpSpPr>
          <p:grpSpPr>
            <a:xfrm>
              <a:off x="5156528" y="2148271"/>
              <a:ext cx="343364" cy="3340531"/>
              <a:chOff x="4914436" y="1388421"/>
              <a:chExt cx="343364" cy="3340531"/>
            </a:xfrm>
          </p:grpSpPr>
          <p:sp>
            <p:nvSpPr>
              <p:cNvPr id="85" name="Rectangle 84"/>
              <p:cNvSpPr/>
              <p:nvPr/>
            </p:nvSpPr>
            <p:spPr>
              <a:xfrm>
                <a:off x="4973748" y="2904050"/>
                <a:ext cx="284052" cy="307777"/>
              </a:xfrm>
              <a:prstGeom prst="rect">
                <a:avLst/>
              </a:prstGeom>
            </p:spPr>
            <p:txBody>
              <a:bodyPr wrap="none">
                <a:spAutoFit/>
              </a:bodyPr>
              <a:lstStyle/>
              <a:p>
                <a:r>
                  <a:rPr lang="en-US" sz="1400" dirty="0" smtClean="0">
                    <a:latin typeface="Calibri" panose="020F0502020204030204" pitchFamily="34" charset="0"/>
                  </a:rPr>
                  <a:t>0</a:t>
                </a:r>
                <a:endParaRPr lang="en-US" sz="1400" dirty="0">
                  <a:latin typeface="Calibri" panose="020F0502020204030204" pitchFamily="34" charset="0"/>
                </a:endParaRPr>
              </a:p>
            </p:txBody>
          </p:sp>
          <p:sp>
            <p:nvSpPr>
              <p:cNvPr id="86" name="Rectangle 85"/>
              <p:cNvSpPr/>
              <p:nvPr/>
            </p:nvSpPr>
            <p:spPr>
              <a:xfrm>
                <a:off x="4914436" y="4421175"/>
                <a:ext cx="343364" cy="307777"/>
              </a:xfrm>
              <a:prstGeom prst="rect">
                <a:avLst/>
              </a:prstGeom>
            </p:spPr>
            <p:txBody>
              <a:bodyPr wrap="none">
                <a:spAutoFit/>
              </a:bodyPr>
              <a:lstStyle/>
              <a:p>
                <a:r>
                  <a:rPr lang="en-US" sz="1400" dirty="0" smtClean="0">
                    <a:latin typeface="Calibri" panose="020F0502020204030204" pitchFamily="34" charset="0"/>
                  </a:rPr>
                  <a:t>-2</a:t>
                </a:r>
                <a:endParaRPr lang="en-US" sz="1400" dirty="0">
                  <a:latin typeface="Calibri" panose="020F0502020204030204" pitchFamily="34" charset="0"/>
                </a:endParaRPr>
              </a:p>
            </p:txBody>
          </p:sp>
          <p:sp>
            <p:nvSpPr>
              <p:cNvPr id="87" name="Rectangle 86"/>
              <p:cNvSpPr/>
              <p:nvPr/>
            </p:nvSpPr>
            <p:spPr>
              <a:xfrm>
                <a:off x="4914436" y="3672398"/>
                <a:ext cx="343364" cy="307777"/>
              </a:xfrm>
              <a:prstGeom prst="rect">
                <a:avLst/>
              </a:prstGeom>
            </p:spPr>
            <p:txBody>
              <a:bodyPr wrap="none">
                <a:spAutoFit/>
              </a:bodyPr>
              <a:lstStyle/>
              <a:p>
                <a:r>
                  <a:rPr lang="en-US" sz="1400" dirty="0" smtClean="0">
                    <a:latin typeface="Calibri" panose="020F0502020204030204" pitchFamily="34" charset="0"/>
                  </a:rPr>
                  <a:t>-1</a:t>
                </a:r>
                <a:endParaRPr lang="en-US" sz="1400" dirty="0">
                  <a:latin typeface="Calibri" panose="020F0502020204030204" pitchFamily="34" charset="0"/>
                </a:endParaRPr>
              </a:p>
            </p:txBody>
          </p:sp>
          <p:sp>
            <p:nvSpPr>
              <p:cNvPr id="88" name="Rectangle 87"/>
              <p:cNvSpPr/>
              <p:nvPr/>
            </p:nvSpPr>
            <p:spPr>
              <a:xfrm>
                <a:off x="4973748" y="2148925"/>
                <a:ext cx="284052" cy="307777"/>
              </a:xfrm>
              <a:prstGeom prst="rect">
                <a:avLst/>
              </a:prstGeom>
            </p:spPr>
            <p:txBody>
              <a:bodyPr wrap="none">
                <a:spAutoFit/>
              </a:bodyPr>
              <a:lstStyle/>
              <a:p>
                <a:r>
                  <a:rPr lang="en-US" sz="1400" dirty="0" smtClean="0">
                    <a:latin typeface="Calibri" panose="020F0502020204030204" pitchFamily="34" charset="0"/>
                  </a:rPr>
                  <a:t>1</a:t>
                </a:r>
                <a:endParaRPr lang="en-US" sz="1400" dirty="0">
                  <a:latin typeface="Calibri" panose="020F0502020204030204" pitchFamily="34" charset="0"/>
                </a:endParaRPr>
              </a:p>
            </p:txBody>
          </p:sp>
          <p:sp>
            <p:nvSpPr>
              <p:cNvPr id="89" name="Rectangle 88"/>
              <p:cNvSpPr/>
              <p:nvPr/>
            </p:nvSpPr>
            <p:spPr>
              <a:xfrm>
                <a:off x="4973748" y="1388421"/>
                <a:ext cx="284052" cy="307777"/>
              </a:xfrm>
              <a:prstGeom prst="rect">
                <a:avLst/>
              </a:prstGeom>
            </p:spPr>
            <p:txBody>
              <a:bodyPr wrap="none">
                <a:spAutoFit/>
              </a:bodyPr>
              <a:lstStyle/>
              <a:p>
                <a:r>
                  <a:rPr lang="en-US" sz="1400" dirty="0" smtClean="0">
                    <a:latin typeface="Calibri" panose="020F0502020204030204" pitchFamily="34" charset="0"/>
                  </a:rPr>
                  <a:t>2</a:t>
                </a:r>
                <a:endParaRPr lang="en-US" sz="1400" dirty="0">
                  <a:latin typeface="Calibri" panose="020F0502020204030204" pitchFamily="34" charset="0"/>
                </a:endParaRPr>
              </a:p>
            </p:txBody>
          </p:sp>
        </p:grpSp>
        <p:grpSp>
          <p:nvGrpSpPr>
            <p:cNvPr id="90" name="Group 89"/>
            <p:cNvGrpSpPr/>
            <p:nvPr/>
          </p:nvGrpSpPr>
          <p:grpSpPr>
            <a:xfrm>
              <a:off x="5257542" y="5327125"/>
              <a:ext cx="3296446" cy="311675"/>
              <a:chOff x="5139775" y="4532900"/>
              <a:chExt cx="3296446" cy="311675"/>
            </a:xfrm>
          </p:grpSpPr>
          <p:sp>
            <p:nvSpPr>
              <p:cNvPr id="91" name="Rectangle 90"/>
              <p:cNvSpPr/>
              <p:nvPr/>
            </p:nvSpPr>
            <p:spPr>
              <a:xfrm>
                <a:off x="5139775" y="4536798"/>
                <a:ext cx="503664" cy="307777"/>
              </a:xfrm>
              <a:prstGeom prst="rect">
                <a:avLst/>
              </a:prstGeom>
            </p:spPr>
            <p:txBody>
              <a:bodyPr wrap="none">
                <a:spAutoFit/>
              </a:bodyPr>
              <a:lstStyle/>
              <a:p>
                <a:r>
                  <a:rPr lang="en-US" sz="1400" dirty="0" smtClean="0">
                    <a:latin typeface="Calibri" panose="020F0502020204030204" pitchFamily="34" charset="0"/>
                  </a:rPr>
                  <a:t>0.66</a:t>
                </a:r>
                <a:endParaRPr lang="en-US" sz="1400" dirty="0">
                  <a:latin typeface="Calibri" panose="020F0502020204030204" pitchFamily="34" charset="0"/>
                </a:endParaRPr>
              </a:p>
            </p:txBody>
          </p:sp>
          <p:sp>
            <p:nvSpPr>
              <p:cNvPr id="92" name="Rectangle 91"/>
              <p:cNvSpPr/>
              <p:nvPr/>
            </p:nvSpPr>
            <p:spPr>
              <a:xfrm>
                <a:off x="6055632" y="4532900"/>
                <a:ext cx="503664" cy="307777"/>
              </a:xfrm>
              <a:prstGeom prst="rect">
                <a:avLst/>
              </a:prstGeom>
            </p:spPr>
            <p:txBody>
              <a:bodyPr wrap="none">
                <a:spAutoFit/>
              </a:bodyPr>
              <a:lstStyle/>
              <a:p>
                <a:r>
                  <a:rPr lang="en-US" sz="1400" dirty="0" smtClean="0">
                    <a:latin typeface="Calibri" panose="020F0502020204030204" pitchFamily="34" charset="0"/>
                  </a:rPr>
                  <a:t>0.70</a:t>
                </a:r>
                <a:endParaRPr lang="en-US" sz="1400" dirty="0">
                  <a:latin typeface="Calibri" panose="020F0502020204030204" pitchFamily="34" charset="0"/>
                </a:endParaRPr>
              </a:p>
            </p:txBody>
          </p:sp>
          <p:sp>
            <p:nvSpPr>
              <p:cNvPr id="93" name="Rectangle 92"/>
              <p:cNvSpPr/>
              <p:nvPr/>
            </p:nvSpPr>
            <p:spPr>
              <a:xfrm>
                <a:off x="6997532" y="4532900"/>
                <a:ext cx="503664" cy="307777"/>
              </a:xfrm>
              <a:prstGeom prst="rect">
                <a:avLst/>
              </a:prstGeom>
            </p:spPr>
            <p:txBody>
              <a:bodyPr wrap="none">
                <a:spAutoFit/>
              </a:bodyPr>
              <a:lstStyle/>
              <a:p>
                <a:r>
                  <a:rPr lang="en-US" sz="1400" dirty="0" smtClean="0">
                    <a:latin typeface="Calibri" panose="020F0502020204030204" pitchFamily="34" charset="0"/>
                  </a:rPr>
                  <a:t>0.74</a:t>
                </a:r>
                <a:endParaRPr lang="en-US" sz="1400" dirty="0">
                  <a:latin typeface="Calibri" panose="020F0502020204030204" pitchFamily="34" charset="0"/>
                </a:endParaRPr>
              </a:p>
            </p:txBody>
          </p:sp>
          <p:sp>
            <p:nvSpPr>
              <p:cNvPr id="94" name="Rectangle 93"/>
              <p:cNvSpPr/>
              <p:nvPr/>
            </p:nvSpPr>
            <p:spPr>
              <a:xfrm>
                <a:off x="7932557" y="4532900"/>
                <a:ext cx="503664" cy="307777"/>
              </a:xfrm>
              <a:prstGeom prst="rect">
                <a:avLst/>
              </a:prstGeom>
            </p:spPr>
            <p:txBody>
              <a:bodyPr wrap="none">
                <a:spAutoFit/>
              </a:bodyPr>
              <a:lstStyle/>
              <a:p>
                <a:r>
                  <a:rPr lang="en-US" sz="1400" dirty="0" smtClean="0">
                    <a:latin typeface="Calibri" panose="020F0502020204030204" pitchFamily="34" charset="0"/>
                  </a:rPr>
                  <a:t>0.78</a:t>
                </a:r>
                <a:endParaRPr lang="en-US" sz="1400" dirty="0">
                  <a:latin typeface="Calibri" panose="020F0502020204030204" pitchFamily="34" charset="0"/>
                </a:endParaRPr>
              </a:p>
            </p:txBody>
          </p:sp>
        </p:grpSp>
      </p:grpSp>
      <p:sp>
        <p:nvSpPr>
          <p:cNvPr id="95" name="TextBox 94"/>
          <p:cNvSpPr txBox="1"/>
          <p:nvPr/>
        </p:nvSpPr>
        <p:spPr>
          <a:xfrm>
            <a:off x="159333" y="5635823"/>
            <a:ext cx="872834" cy="307777"/>
          </a:xfrm>
          <a:prstGeom prst="rect">
            <a:avLst/>
          </a:prstGeom>
          <a:noFill/>
        </p:spPr>
        <p:txBody>
          <a:bodyPr wrap="square" rtlCol="0">
            <a:spAutoFit/>
          </a:bodyPr>
          <a:lstStyle/>
          <a:p>
            <a:r>
              <a:rPr lang="en-US" sz="1400" dirty="0" smtClean="0">
                <a:solidFill>
                  <a:srgbClr val="0000FF"/>
                </a:solidFill>
                <a:latin typeface="Calibri" panose="020F0502020204030204" pitchFamily="34" charset="0"/>
              </a:rPr>
              <a:t>NSTX-U</a:t>
            </a:r>
            <a:endParaRPr lang="en-US" sz="1400" dirty="0">
              <a:solidFill>
                <a:srgbClr val="0000FF"/>
              </a:solidFill>
              <a:latin typeface="Calibri" panose="020F0502020204030204" pitchFamily="34" charset="0"/>
            </a:endParaRPr>
          </a:p>
        </p:txBody>
      </p:sp>
    </p:spTree>
    <p:extLst>
      <p:ext uri="{BB962C8B-B14F-4D97-AF65-F5344CB8AC3E}">
        <p14:creationId xmlns:p14="http://schemas.microsoft.com/office/powerpoint/2010/main" val="1983653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p:nvPr/>
        </p:nvPicPr>
        <p:blipFill rotWithShape="1">
          <a:blip r:embed="rId2"/>
          <a:srcRect t="2359"/>
          <a:stretch/>
        </p:blipFill>
        <p:spPr>
          <a:xfrm>
            <a:off x="161453" y="1549572"/>
            <a:ext cx="8906348" cy="4472609"/>
          </a:xfrm>
          <a:prstGeom prst="rect">
            <a:avLst/>
          </a:prstGeom>
        </p:spPr>
      </p:pic>
      <p:sp>
        <p:nvSpPr>
          <p:cNvPr id="2" name="Title 1"/>
          <p:cNvSpPr>
            <a:spLocks noGrp="1"/>
          </p:cNvSpPr>
          <p:nvPr>
            <p:ph type="title"/>
          </p:nvPr>
        </p:nvSpPr>
        <p:spPr>
          <a:xfrm>
            <a:off x="0" y="0"/>
            <a:ext cx="9144000" cy="971490"/>
          </a:xfrm>
        </p:spPr>
        <p:txBody>
          <a:bodyPr>
            <a:normAutofit/>
          </a:bodyPr>
          <a:lstStyle/>
          <a:p>
            <a:pPr lvl="3" algn="ctr"/>
            <a:r>
              <a:rPr lang="en-US" sz="2800" dirty="0">
                <a:solidFill>
                  <a:srgbClr val="336699"/>
                </a:solidFill>
                <a:latin typeface="Calibri" panose="020F0502020204030204" pitchFamily="34" charset="0"/>
              </a:rPr>
              <a:t>DECAF rotating MHD analysis identifies the state of the modes found </a:t>
            </a:r>
            <a:r>
              <a:rPr lang="en-US" sz="2800" dirty="0" smtClean="0">
                <a:solidFill>
                  <a:srgbClr val="336699"/>
                </a:solidFill>
                <a:latin typeface="Calibri" panose="020F0502020204030204" pitchFamily="34" charset="0"/>
              </a:rPr>
              <a:t>(n = 2)</a:t>
            </a:r>
            <a:endParaRPr lang="en-US" sz="2800" dirty="0">
              <a:solidFill>
                <a:srgbClr val="336699"/>
              </a:solidFill>
              <a:latin typeface="Calibri" panose="020F0502020204030204" pitchFamily="34" charset="0"/>
              <a:ea typeface="+mj-ea"/>
              <a:cs typeface="+mj-cs"/>
            </a:endParaRPr>
          </a:p>
        </p:txBody>
      </p:sp>
      <p:sp>
        <p:nvSpPr>
          <p:cNvPr id="7" name="Text Box 32"/>
          <p:cNvSpPr txBox="1">
            <a:spLocks noChangeArrowheads="1"/>
          </p:cNvSpPr>
          <p:nvPr/>
        </p:nvSpPr>
        <p:spPr bwMode="auto">
          <a:xfrm>
            <a:off x="615262" y="971490"/>
            <a:ext cx="8071538" cy="400110"/>
          </a:xfrm>
          <a:prstGeom prst="rect">
            <a:avLst/>
          </a:prstGeom>
          <a:noFill/>
          <a:ln>
            <a:noFill/>
          </a:ln>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2000" u="sng" dirty="0">
                <a:solidFill>
                  <a:srgbClr val="6600FF"/>
                </a:solidFill>
                <a:latin typeface="Calibri" panose="020F0502020204030204" pitchFamily="34" charset="0"/>
              </a:rPr>
              <a:t>M</a:t>
            </a:r>
            <a:r>
              <a:rPr lang="en-US" altLang="en-US" sz="2000" u="sng" dirty="0" smtClean="0">
                <a:solidFill>
                  <a:srgbClr val="6600FF"/>
                </a:solidFill>
                <a:latin typeface="Calibri" panose="020F0502020204030204" pitchFamily="34" charset="0"/>
              </a:rPr>
              <a:t>agnetic signal / analysis (mode present, not locked)</a:t>
            </a:r>
          </a:p>
        </p:txBody>
      </p:sp>
      <p:sp>
        <p:nvSpPr>
          <p:cNvPr id="10" name="Rectangle 9"/>
          <p:cNvSpPr/>
          <p:nvPr/>
        </p:nvSpPr>
        <p:spPr bwMode="auto">
          <a:xfrm>
            <a:off x="76201" y="3669537"/>
            <a:ext cx="4343399" cy="2724965"/>
          </a:xfrm>
          <a:prstGeom prst="rect">
            <a:avLst/>
          </a:prstGeom>
          <a:solidFill>
            <a:schemeClr val="bg1"/>
          </a:solidFill>
          <a:ln w="15875" cap="flat" cmpd="sng" algn="ctr">
            <a:solidFill>
              <a:schemeClr val="bg1"/>
            </a:solidFill>
            <a:prstDash val="solid"/>
            <a:round/>
            <a:headEnd type="none" w="med" len="med"/>
            <a:tailEnd type="none" w="med" len="med"/>
          </a:ln>
          <a:effectLst/>
        </p:spPr>
        <p:txBody>
          <a:bodyPr rtlCol="0" anchor="ctr"/>
          <a:lstStyle/>
          <a:p>
            <a:pPr algn="ctr"/>
            <a:endParaRPr lang="en-US">
              <a:latin typeface="Calibri" panose="020F0502020204030204" pitchFamily="34" charset="0"/>
            </a:endParaRPr>
          </a:p>
        </p:txBody>
      </p:sp>
      <p:sp>
        <p:nvSpPr>
          <p:cNvPr id="34" name="Text Box 32"/>
          <p:cNvSpPr txBox="1">
            <a:spLocks noChangeArrowheads="1"/>
          </p:cNvSpPr>
          <p:nvPr/>
        </p:nvSpPr>
        <p:spPr bwMode="auto">
          <a:xfrm>
            <a:off x="1560212" y="1681927"/>
            <a:ext cx="3012477" cy="400110"/>
          </a:xfrm>
          <a:prstGeom prst="rect">
            <a:avLst/>
          </a:prstGeom>
          <a:noFill/>
          <a:ln>
            <a:noFill/>
          </a:ln>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2000" u="sng" dirty="0" smtClean="0">
                <a:solidFill>
                  <a:srgbClr val="6600FF"/>
                </a:solidFill>
                <a:latin typeface="Calibri" panose="020F0502020204030204" pitchFamily="34" charset="0"/>
              </a:rPr>
              <a:t>Frequency vs. time</a:t>
            </a:r>
          </a:p>
        </p:txBody>
      </p:sp>
      <p:sp>
        <p:nvSpPr>
          <p:cNvPr id="35" name="Text Box 32"/>
          <p:cNvSpPr txBox="1">
            <a:spLocks noChangeArrowheads="1"/>
          </p:cNvSpPr>
          <p:nvPr/>
        </p:nvSpPr>
        <p:spPr bwMode="auto">
          <a:xfrm>
            <a:off x="5979123" y="1679155"/>
            <a:ext cx="3012477" cy="400110"/>
          </a:xfrm>
          <a:prstGeom prst="rect">
            <a:avLst/>
          </a:prstGeom>
          <a:noFill/>
          <a:ln>
            <a:noFill/>
          </a:ln>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2000" u="sng" dirty="0" smtClean="0">
                <a:solidFill>
                  <a:srgbClr val="FF0000"/>
                </a:solidFill>
                <a:latin typeface="Calibri" panose="020F0502020204030204" pitchFamily="34" charset="0"/>
              </a:rPr>
              <a:t>DECAF mode status</a:t>
            </a:r>
          </a:p>
        </p:txBody>
      </p:sp>
      <p:sp>
        <p:nvSpPr>
          <p:cNvPr id="36" name="Text Box 32"/>
          <p:cNvSpPr txBox="1">
            <a:spLocks noChangeArrowheads="1"/>
          </p:cNvSpPr>
          <p:nvPr/>
        </p:nvSpPr>
        <p:spPr bwMode="auto">
          <a:xfrm>
            <a:off x="4912323" y="2203502"/>
            <a:ext cx="3012477" cy="400110"/>
          </a:xfrm>
          <a:prstGeom prst="rect">
            <a:avLst/>
          </a:prstGeom>
          <a:noFill/>
          <a:ln>
            <a:noFill/>
          </a:ln>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2000" dirty="0" smtClean="0">
                <a:solidFill>
                  <a:srgbClr val="009900"/>
                </a:solidFill>
                <a:latin typeface="Calibri" panose="020F0502020204030204" pitchFamily="34" charset="0"/>
              </a:rPr>
              <a:t>1 = Mode present</a:t>
            </a:r>
          </a:p>
        </p:txBody>
      </p:sp>
      <p:sp>
        <p:nvSpPr>
          <p:cNvPr id="37" name="Text Box 32"/>
          <p:cNvSpPr txBox="1">
            <a:spLocks noChangeArrowheads="1"/>
          </p:cNvSpPr>
          <p:nvPr/>
        </p:nvSpPr>
        <p:spPr bwMode="auto">
          <a:xfrm>
            <a:off x="5334000" y="4431854"/>
            <a:ext cx="3012477" cy="400110"/>
          </a:xfrm>
          <a:prstGeom prst="rect">
            <a:avLst/>
          </a:prstGeom>
          <a:noFill/>
          <a:ln>
            <a:noFill/>
          </a:ln>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en-US" sz="2000" dirty="0" smtClean="0">
                <a:solidFill>
                  <a:srgbClr val="FF0000"/>
                </a:solidFill>
                <a:latin typeface="Calibri" panose="020F0502020204030204" pitchFamily="34" charset="0"/>
              </a:rPr>
              <a:t>-1 = Mode locked</a:t>
            </a:r>
          </a:p>
        </p:txBody>
      </p:sp>
      <p:sp>
        <p:nvSpPr>
          <p:cNvPr id="39" name="Text Box 32"/>
          <p:cNvSpPr txBox="1">
            <a:spLocks noChangeArrowheads="1"/>
          </p:cNvSpPr>
          <p:nvPr/>
        </p:nvSpPr>
        <p:spPr bwMode="auto">
          <a:xfrm>
            <a:off x="4838142" y="3270302"/>
            <a:ext cx="2763752" cy="400110"/>
          </a:xfrm>
          <a:prstGeom prst="rect">
            <a:avLst/>
          </a:prstGeom>
          <a:noFill/>
          <a:ln>
            <a:noFill/>
          </a:ln>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2000" dirty="0" smtClean="0">
                <a:solidFill>
                  <a:srgbClr val="0000FF"/>
                </a:solidFill>
                <a:latin typeface="Calibri" panose="020F0502020204030204" pitchFamily="34" charset="0"/>
              </a:rPr>
              <a:t>0 = No mode</a:t>
            </a:r>
          </a:p>
        </p:txBody>
      </p:sp>
      <p:pic>
        <p:nvPicPr>
          <p:cNvPr id="19" name="Picture 18"/>
          <p:cNvPicPr/>
          <p:nvPr/>
        </p:nvPicPr>
        <p:blipFill rotWithShape="1">
          <a:blip r:embed="rId3"/>
          <a:srcRect l="48757" t="-1290" r="379" b="1290"/>
          <a:stretch/>
        </p:blipFill>
        <p:spPr>
          <a:xfrm>
            <a:off x="423207" y="4096634"/>
            <a:ext cx="4149480" cy="1993068"/>
          </a:xfrm>
          <a:prstGeom prst="rect">
            <a:avLst/>
          </a:prstGeom>
        </p:spPr>
      </p:pic>
      <p:sp>
        <p:nvSpPr>
          <p:cNvPr id="23" name="Rectangle 22"/>
          <p:cNvSpPr/>
          <p:nvPr/>
        </p:nvSpPr>
        <p:spPr>
          <a:xfrm>
            <a:off x="928072" y="5723993"/>
            <a:ext cx="655949" cy="276999"/>
          </a:xfrm>
          <a:prstGeom prst="rect">
            <a:avLst/>
          </a:prstGeom>
        </p:spPr>
        <p:txBody>
          <a:bodyPr wrap="none">
            <a:spAutoFit/>
          </a:bodyPr>
          <a:lstStyle/>
          <a:p>
            <a:r>
              <a:rPr lang="en-US" sz="1200" dirty="0" smtClean="0">
                <a:latin typeface="Calibri" panose="020F0502020204030204" pitchFamily="34" charset="0"/>
                <a:cs typeface="Arial" panose="020B0604020202020204" pitchFamily="34" charset="0"/>
              </a:rPr>
              <a:t>204202</a:t>
            </a:r>
            <a:endParaRPr lang="en-US" sz="1200" dirty="0">
              <a:latin typeface="Calibri" panose="020F0502020204030204" pitchFamily="34" charset="0"/>
            </a:endParaRPr>
          </a:p>
        </p:txBody>
      </p:sp>
      <p:sp>
        <p:nvSpPr>
          <p:cNvPr id="3" name="Rectangle 2"/>
          <p:cNvSpPr/>
          <p:nvPr/>
        </p:nvSpPr>
        <p:spPr bwMode="auto">
          <a:xfrm>
            <a:off x="161453" y="1517702"/>
            <a:ext cx="410629" cy="2048563"/>
          </a:xfrm>
          <a:prstGeom prst="rect">
            <a:avLst/>
          </a:prstGeom>
          <a:solidFill>
            <a:schemeClr val="bg1"/>
          </a:solidFill>
          <a:ln w="15875" cap="flat" cmpd="sng" algn="ctr">
            <a:noFill/>
            <a:prstDash val="solid"/>
            <a:round/>
            <a:headEnd type="none" w="med" len="med"/>
            <a:tailEnd type="none" w="med" len="med"/>
          </a:ln>
          <a:effectLst/>
        </p:spPr>
        <p:txBody>
          <a:bodyPr rtlCol="0" anchor="ctr"/>
          <a:lstStyle/>
          <a:p>
            <a:pPr algn="ctr"/>
            <a:endParaRPr lang="en-US">
              <a:latin typeface="Calibri" panose="020F0502020204030204" pitchFamily="34" charset="0"/>
            </a:endParaRPr>
          </a:p>
        </p:txBody>
      </p:sp>
      <p:sp>
        <p:nvSpPr>
          <p:cNvPr id="30" name="Rectangle 29"/>
          <p:cNvSpPr/>
          <p:nvPr/>
        </p:nvSpPr>
        <p:spPr bwMode="auto">
          <a:xfrm>
            <a:off x="685801" y="1371600"/>
            <a:ext cx="8077200" cy="275812"/>
          </a:xfrm>
          <a:prstGeom prst="rect">
            <a:avLst/>
          </a:prstGeom>
          <a:solidFill>
            <a:schemeClr val="bg1"/>
          </a:solidFill>
          <a:ln w="15875" cap="flat" cmpd="sng" algn="ctr">
            <a:noFill/>
            <a:prstDash val="solid"/>
            <a:round/>
            <a:headEnd type="none" w="med" len="med"/>
            <a:tailEnd type="none" w="med" len="med"/>
          </a:ln>
          <a:effectLst/>
        </p:spPr>
        <p:txBody>
          <a:bodyPr rtlCol="0" anchor="ctr"/>
          <a:lstStyle/>
          <a:p>
            <a:pPr algn="ctr"/>
            <a:endParaRPr lang="en-US">
              <a:latin typeface="Calibri" panose="020F0502020204030204" pitchFamily="34" charset="0"/>
            </a:endParaRPr>
          </a:p>
        </p:txBody>
      </p:sp>
      <p:sp>
        <p:nvSpPr>
          <p:cNvPr id="31" name="Rectangle 30"/>
          <p:cNvSpPr/>
          <p:nvPr/>
        </p:nvSpPr>
        <p:spPr bwMode="auto">
          <a:xfrm>
            <a:off x="4608238" y="1463805"/>
            <a:ext cx="410629" cy="4398687"/>
          </a:xfrm>
          <a:prstGeom prst="rect">
            <a:avLst/>
          </a:prstGeom>
          <a:solidFill>
            <a:schemeClr val="bg1"/>
          </a:solidFill>
          <a:ln w="15875" cap="flat" cmpd="sng" algn="ctr">
            <a:noFill/>
            <a:prstDash val="solid"/>
            <a:round/>
            <a:headEnd type="none" w="med" len="med"/>
            <a:tailEnd type="none" w="med" len="med"/>
          </a:ln>
          <a:effectLst/>
        </p:spPr>
        <p:txBody>
          <a:bodyPr rtlCol="0" anchor="ctr"/>
          <a:lstStyle/>
          <a:p>
            <a:pPr algn="ctr"/>
            <a:endParaRPr lang="en-US">
              <a:latin typeface="Calibri" panose="020F0502020204030204" pitchFamily="34" charset="0"/>
            </a:endParaRPr>
          </a:p>
        </p:txBody>
      </p:sp>
      <p:sp>
        <p:nvSpPr>
          <p:cNvPr id="32" name="Rectangle 31"/>
          <p:cNvSpPr/>
          <p:nvPr/>
        </p:nvSpPr>
        <p:spPr bwMode="auto">
          <a:xfrm>
            <a:off x="4892658" y="5708194"/>
            <a:ext cx="4092949" cy="381508"/>
          </a:xfrm>
          <a:prstGeom prst="rect">
            <a:avLst/>
          </a:prstGeom>
          <a:solidFill>
            <a:schemeClr val="bg1"/>
          </a:solidFill>
          <a:ln w="15875" cap="flat" cmpd="sng" algn="ctr">
            <a:noFill/>
            <a:prstDash val="solid"/>
            <a:round/>
            <a:headEnd type="none" w="med" len="med"/>
            <a:tailEnd type="none" w="med" len="med"/>
          </a:ln>
          <a:effectLst/>
        </p:spPr>
        <p:txBody>
          <a:bodyPr rtlCol="0" anchor="ctr"/>
          <a:lstStyle/>
          <a:p>
            <a:pPr algn="ctr"/>
            <a:endParaRPr lang="en-US">
              <a:latin typeface="Calibri" panose="020F0502020204030204" pitchFamily="34" charset="0"/>
            </a:endParaRPr>
          </a:p>
        </p:txBody>
      </p:sp>
      <p:sp>
        <p:nvSpPr>
          <p:cNvPr id="33" name="Rectangle 32"/>
          <p:cNvSpPr/>
          <p:nvPr/>
        </p:nvSpPr>
        <p:spPr bwMode="auto">
          <a:xfrm>
            <a:off x="381000" y="6031183"/>
            <a:ext cx="4092949" cy="190754"/>
          </a:xfrm>
          <a:prstGeom prst="rect">
            <a:avLst/>
          </a:prstGeom>
          <a:solidFill>
            <a:schemeClr val="bg1"/>
          </a:solidFill>
          <a:ln w="15875" cap="flat" cmpd="sng" algn="ctr">
            <a:noFill/>
            <a:prstDash val="solid"/>
            <a:round/>
            <a:headEnd type="none" w="med" len="med"/>
            <a:tailEnd type="none" w="med" len="med"/>
          </a:ln>
          <a:effectLst/>
        </p:spPr>
        <p:txBody>
          <a:bodyPr rtlCol="0" anchor="ctr"/>
          <a:lstStyle/>
          <a:p>
            <a:pPr algn="ctr"/>
            <a:endParaRPr lang="en-US">
              <a:latin typeface="Calibri" panose="020F0502020204030204" pitchFamily="34" charset="0"/>
            </a:endParaRPr>
          </a:p>
        </p:txBody>
      </p:sp>
      <p:sp>
        <p:nvSpPr>
          <p:cNvPr id="40" name="Rectangle 39"/>
          <p:cNvSpPr/>
          <p:nvPr/>
        </p:nvSpPr>
        <p:spPr bwMode="auto">
          <a:xfrm>
            <a:off x="198971" y="4041139"/>
            <a:ext cx="410629" cy="2048563"/>
          </a:xfrm>
          <a:prstGeom prst="rect">
            <a:avLst/>
          </a:prstGeom>
          <a:solidFill>
            <a:schemeClr val="bg1"/>
          </a:solidFill>
          <a:ln w="15875" cap="flat" cmpd="sng" algn="ctr">
            <a:noFill/>
            <a:prstDash val="solid"/>
            <a:round/>
            <a:headEnd type="none" w="med" len="med"/>
            <a:tailEnd type="none" w="med" len="med"/>
          </a:ln>
          <a:effectLst/>
        </p:spPr>
        <p:txBody>
          <a:bodyPr rtlCol="0" anchor="ctr"/>
          <a:lstStyle/>
          <a:p>
            <a:pPr algn="ctr"/>
            <a:endParaRPr lang="en-US">
              <a:latin typeface="Calibri" panose="020F0502020204030204" pitchFamily="34" charset="0"/>
            </a:endParaRPr>
          </a:p>
        </p:txBody>
      </p:sp>
      <p:sp>
        <p:nvSpPr>
          <p:cNvPr id="41" name="Rectangle 40"/>
          <p:cNvSpPr/>
          <p:nvPr/>
        </p:nvSpPr>
        <p:spPr bwMode="auto">
          <a:xfrm>
            <a:off x="479051" y="3518086"/>
            <a:ext cx="4092949" cy="190754"/>
          </a:xfrm>
          <a:prstGeom prst="rect">
            <a:avLst/>
          </a:prstGeom>
          <a:solidFill>
            <a:schemeClr val="bg1"/>
          </a:solidFill>
          <a:ln w="15875" cap="flat" cmpd="sng" algn="ctr">
            <a:noFill/>
            <a:prstDash val="solid"/>
            <a:round/>
            <a:headEnd type="none" w="med" len="med"/>
            <a:tailEnd type="none" w="med" len="med"/>
          </a:ln>
          <a:effectLst/>
        </p:spPr>
        <p:txBody>
          <a:bodyPr rtlCol="0" anchor="ctr"/>
          <a:lstStyle/>
          <a:p>
            <a:pPr algn="ctr"/>
            <a:endParaRPr lang="en-US">
              <a:latin typeface="Calibri" panose="020F0502020204030204" pitchFamily="34" charset="0"/>
            </a:endParaRPr>
          </a:p>
        </p:txBody>
      </p:sp>
      <p:sp>
        <p:nvSpPr>
          <p:cNvPr id="17" name="Rectangle 16"/>
          <p:cNvSpPr/>
          <p:nvPr/>
        </p:nvSpPr>
        <p:spPr>
          <a:xfrm rot="16200000">
            <a:off x="-598404" y="2402057"/>
            <a:ext cx="1498039" cy="338554"/>
          </a:xfrm>
          <a:prstGeom prst="rect">
            <a:avLst/>
          </a:prstGeom>
        </p:spPr>
        <p:txBody>
          <a:bodyPr wrap="none">
            <a:spAutoFit/>
          </a:bodyPr>
          <a:lstStyle/>
          <a:p>
            <a:r>
              <a:rPr lang="en-US" sz="1600" dirty="0">
                <a:latin typeface="Calibri" panose="020F0502020204030204" pitchFamily="34" charset="0"/>
              </a:rPr>
              <a:t>f</a:t>
            </a:r>
            <a:r>
              <a:rPr lang="en-US" sz="1600" dirty="0" smtClean="0">
                <a:latin typeface="Calibri" panose="020F0502020204030204" pitchFamily="34" charset="0"/>
              </a:rPr>
              <a:t>requency (kHz)</a:t>
            </a:r>
            <a:endParaRPr lang="en-US" sz="1600" dirty="0">
              <a:latin typeface="Calibri" panose="020F0502020204030204" pitchFamily="34" charset="0"/>
            </a:endParaRPr>
          </a:p>
        </p:txBody>
      </p:sp>
      <p:sp>
        <p:nvSpPr>
          <p:cNvPr id="24" name="Rectangle 23"/>
          <p:cNvSpPr/>
          <p:nvPr/>
        </p:nvSpPr>
        <p:spPr>
          <a:xfrm>
            <a:off x="234257" y="2731449"/>
            <a:ext cx="367408" cy="307777"/>
          </a:xfrm>
          <a:prstGeom prst="rect">
            <a:avLst/>
          </a:prstGeom>
        </p:spPr>
        <p:txBody>
          <a:bodyPr wrap="none">
            <a:spAutoFit/>
          </a:bodyPr>
          <a:lstStyle/>
          <a:p>
            <a:r>
              <a:rPr lang="en-US" sz="1400" dirty="0" smtClean="0">
                <a:latin typeface="Calibri" panose="020F0502020204030204" pitchFamily="34" charset="0"/>
              </a:rPr>
              <a:t>10</a:t>
            </a:r>
            <a:endParaRPr lang="en-US" sz="1400" dirty="0">
              <a:latin typeface="Calibri" panose="020F0502020204030204" pitchFamily="34" charset="0"/>
            </a:endParaRPr>
          </a:p>
        </p:txBody>
      </p:sp>
      <p:sp>
        <p:nvSpPr>
          <p:cNvPr id="25" name="Rectangle 24"/>
          <p:cNvSpPr/>
          <p:nvPr/>
        </p:nvSpPr>
        <p:spPr>
          <a:xfrm>
            <a:off x="333643" y="3324863"/>
            <a:ext cx="284052" cy="307777"/>
          </a:xfrm>
          <a:prstGeom prst="rect">
            <a:avLst/>
          </a:prstGeom>
        </p:spPr>
        <p:txBody>
          <a:bodyPr wrap="none">
            <a:spAutoFit/>
          </a:bodyPr>
          <a:lstStyle/>
          <a:p>
            <a:r>
              <a:rPr lang="en-US" sz="1400" dirty="0" smtClean="0">
                <a:latin typeface="Calibri" panose="020F0502020204030204" pitchFamily="34" charset="0"/>
              </a:rPr>
              <a:t>0</a:t>
            </a:r>
            <a:endParaRPr lang="en-US" sz="1400" dirty="0">
              <a:latin typeface="Calibri" panose="020F0502020204030204" pitchFamily="34" charset="0"/>
            </a:endParaRPr>
          </a:p>
        </p:txBody>
      </p:sp>
      <p:sp>
        <p:nvSpPr>
          <p:cNvPr id="28" name="Rectangle 27"/>
          <p:cNvSpPr/>
          <p:nvPr/>
        </p:nvSpPr>
        <p:spPr>
          <a:xfrm>
            <a:off x="234257" y="2124325"/>
            <a:ext cx="367408" cy="307777"/>
          </a:xfrm>
          <a:prstGeom prst="rect">
            <a:avLst/>
          </a:prstGeom>
        </p:spPr>
        <p:txBody>
          <a:bodyPr wrap="none">
            <a:spAutoFit/>
          </a:bodyPr>
          <a:lstStyle/>
          <a:p>
            <a:r>
              <a:rPr lang="en-US" sz="1400" dirty="0" smtClean="0">
                <a:latin typeface="Calibri" panose="020F0502020204030204" pitchFamily="34" charset="0"/>
              </a:rPr>
              <a:t>20</a:t>
            </a:r>
            <a:endParaRPr lang="en-US" sz="1400" dirty="0">
              <a:latin typeface="Calibri" panose="020F0502020204030204" pitchFamily="34" charset="0"/>
            </a:endParaRPr>
          </a:p>
        </p:txBody>
      </p:sp>
      <p:sp>
        <p:nvSpPr>
          <p:cNvPr id="29" name="Rectangle 28"/>
          <p:cNvSpPr/>
          <p:nvPr/>
        </p:nvSpPr>
        <p:spPr>
          <a:xfrm>
            <a:off x="234257" y="1517702"/>
            <a:ext cx="367408" cy="307777"/>
          </a:xfrm>
          <a:prstGeom prst="rect">
            <a:avLst/>
          </a:prstGeom>
        </p:spPr>
        <p:txBody>
          <a:bodyPr wrap="none">
            <a:spAutoFit/>
          </a:bodyPr>
          <a:lstStyle/>
          <a:p>
            <a:r>
              <a:rPr lang="en-US" sz="1400" dirty="0" smtClean="0">
                <a:latin typeface="Calibri" panose="020F0502020204030204" pitchFamily="34" charset="0"/>
              </a:rPr>
              <a:t>30</a:t>
            </a:r>
            <a:endParaRPr lang="en-US" sz="1400" dirty="0">
              <a:latin typeface="Calibri" panose="020F0502020204030204" pitchFamily="34" charset="0"/>
            </a:endParaRPr>
          </a:p>
        </p:txBody>
      </p:sp>
      <p:sp>
        <p:nvSpPr>
          <p:cNvPr id="42" name="Rectangle 41"/>
          <p:cNvSpPr/>
          <p:nvPr/>
        </p:nvSpPr>
        <p:spPr>
          <a:xfrm>
            <a:off x="4685383" y="2480309"/>
            <a:ext cx="312906" cy="369332"/>
          </a:xfrm>
          <a:prstGeom prst="rect">
            <a:avLst/>
          </a:prstGeom>
        </p:spPr>
        <p:txBody>
          <a:bodyPr wrap="none">
            <a:spAutoFit/>
          </a:bodyPr>
          <a:lstStyle/>
          <a:p>
            <a:r>
              <a:rPr lang="en-US" sz="1800" dirty="0" smtClean="0">
                <a:latin typeface="Calibri" panose="020F0502020204030204" pitchFamily="34" charset="0"/>
              </a:rPr>
              <a:t>1</a:t>
            </a:r>
            <a:endParaRPr lang="en-US" sz="1800" dirty="0">
              <a:latin typeface="Calibri" panose="020F0502020204030204" pitchFamily="34" charset="0"/>
            </a:endParaRPr>
          </a:p>
        </p:txBody>
      </p:sp>
      <p:sp>
        <p:nvSpPr>
          <p:cNvPr id="43" name="Rectangle 42"/>
          <p:cNvSpPr/>
          <p:nvPr/>
        </p:nvSpPr>
        <p:spPr>
          <a:xfrm>
            <a:off x="4685383" y="3489571"/>
            <a:ext cx="312906" cy="369332"/>
          </a:xfrm>
          <a:prstGeom prst="rect">
            <a:avLst/>
          </a:prstGeom>
        </p:spPr>
        <p:txBody>
          <a:bodyPr wrap="none">
            <a:spAutoFit/>
          </a:bodyPr>
          <a:lstStyle/>
          <a:p>
            <a:r>
              <a:rPr lang="en-US" sz="1800" dirty="0" smtClean="0">
                <a:latin typeface="Calibri" panose="020F0502020204030204" pitchFamily="34" charset="0"/>
              </a:rPr>
              <a:t>0</a:t>
            </a:r>
            <a:endParaRPr lang="en-US" sz="1800" dirty="0">
              <a:latin typeface="Calibri" panose="020F0502020204030204" pitchFamily="34" charset="0"/>
            </a:endParaRPr>
          </a:p>
        </p:txBody>
      </p:sp>
      <p:sp>
        <p:nvSpPr>
          <p:cNvPr id="44" name="Rectangle 43"/>
          <p:cNvSpPr/>
          <p:nvPr/>
        </p:nvSpPr>
        <p:spPr>
          <a:xfrm>
            <a:off x="4685383" y="1497488"/>
            <a:ext cx="312906" cy="369332"/>
          </a:xfrm>
          <a:prstGeom prst="rect">
            <a:avLst/>
          </a:prstGeom>
        </p:spPr>
        <p:txBody>
          <a:bodyPr wrap="none">
            <a:spAutoFit/>
          </a:bodyPr>
          <a:lstStyle/>
          <a:p>
            <a:r>
              <a:rPr lang="en-US" sz="1800" dirty="0" smtClean="0">
                <a:latin typeface="Calibri" panose="020F0502020204030204" pitchFamily="34" charset="0"/>
              </a:rPr>
              <a:t>2</a:t>
            </a:r>
            <a:endParaRPr lang="en-US" sz="1800" dirty="0">
              <a:latin typeface="Calibri" panose="020F0502020204030204" pitchFamily="34" charset="0"/>
            </a:endParaRPr>
          </a:p>
        </p:txBody>
      </p:sp>
      <p:sp>
        <p:nvSpPr>
          <p:cNvPr id="46" name="Rectangle 45"/>
          <p:cNvSpPr/>
          <p:nvPr/>
        </p:nvSpPr>
        <p:spPr>
          <a:xfrm>
            <a:off x="4608439" y="4501170"/>
            <a:ext cx="372218" cy="369332"/>
          </a:xfrm>
          <a:prstGeom prst="rect">
            <a:avLst/>
          </a:prstGeom>
        </p:spPr>
        <p:txBody>
          <a:bodyPr wrap="none">
            <a:spAutoFit/>
          </a:bodyPr>
          <a:lstStyle/>
          <a:p>
            <a:r>
              <a:rPr lang="en-US" sz="1800" dirty="0" smtClean="0">
                <a:latin typeface="Calibri" panose="020F0502020204030204" pitchFamily="34" charset="0"/>
              </a:rPr>
              <a:t>-1</a:t>
            </a:r>
            <a:endParaRPr lang="en-US" sz="1800" dirty="0">
              <a:latin typeface="Calibri" panose="020F0502020204030204" pitchFamily="34" charset="0"/>
            </a:endParaRPr>
          </a:p>
        </p:txBody>
      </p:sp>
      <p:sp>
        <p:nvSpPr>
          <p:cNvPr id="47" name="Rectangle 46"/>
          <p:cNvSpPr/>
          <p:nvPr/>
        </p:nvSpPr>
        <p:spPr>
          <a:xfrm>
            <a:off x="4608439" y="5491770"/>
            <a:ext cx="372218" cy="369332"/>
          </a:xfrm>
          <a:prstGeom prst="rect">
            <a:avLst/>
          </a:prstGeom>
        </p:spPr>
        <p:txBody>
          <a:bodyPr wrap="none">
            <a:spAutoFit/>
          </a:bodyPr>
          <a:lstStyle/>
          <a:p>
            <a:r>
              <a:rPr lang="en-US" sz="1800" dirty="0" smtClean="0">
                <a:latin typeface="Calibri" panose="020F0502020204030204" pitchFamily="34" charset="0"/>
              </a:rPr>
              <a:t>-2</a:t>
            </a:r>
            <a:endParaRPr lang="en-US" sz="1800" dirty="0">
              <a:latin typeface="Calibri" panose="020F0502020204030204" pitchFamily="34" charset="0"/>
            </a:endParaRPr>
          </a:p>
        </p:txBody>
      </p:sp>
      <p:cxnSp>
        <p:nvCxnSpPr>
          <p:cNvPr id="48" name="Straight Connector 47"/>
          <p:cNvCxnSpPr/>
          <p:nvPr/>
        </p:nvCxnSpPr>
        <p:spPr bwMode="auto">
          <a:xfrm>
            <a:off x="5068076" y="3671516"/>
            <a:ext cx="3694925" cy="0"/>
          </a:xfrm>
          <a:prstGeom prst="line">
            <a:avLst/>
          </a:prstGeom>
          <a:noFill/>
          <a:ln w="15875" cap="flat" cmpd="sng" algn="ctr">
            <a:solidFill>
              <a:srgbClr val="0000FF"/>
            </a:solidFill>
            <a:prstDash val="dash"/>
            <a:round/>
            <a:headEnd type="none" w="med" len="med"/>
            <a:tailEnd type="none" w="med" len="med"/>
          </a:ln>
          <a:effectLst/>
        </p:spPr>
      </p:cxnSp>
      <p:sp>
        <p:nvSpPr>
          <p:cNvPr id="50" name="Rectangle 49"/>
          <p:cNvSpPr/>
          <p:nvPr/>
        </p:nvSpPr>
        <p:spPr bwMode="auto">
          <a:xfrm>
            <a:off x="5314521" y="6058135"/>
            <a:ext cx="2963344" cy="128478"/>
          </a:xfrm>
          <a:prstGeom prst="rect">
            <a:avLst/>
          </a:prstGeom>
          <a:solidFill>
            <a:schemeClr val="bg1"/>
          </a:solidFill>
          <a:ln w="15875" cap="flat" cmpd="sng" algn="ctr">
            <a:noFill/>
            <a:prstDash val="solid"/>
            <a:round/>
            <a:headEnd type="none" w="med" len="med"/>
            <a:tailEnd type="none" w="med" len="med"/>
          </a:ln>
          <a:effectLst/>
        </p:spPr>
        <p:txBody>
          <a:bodyPr rtlCol="0" anchor="ctr"/>
          <a:lstStyle/>
          <a:p>
            <a:pPr algn="ctr"/>
            <a:endParaRPr lang="en-US">
              <a:latin typeface="Calibri" panose="020F0502020204030204" pitchFamily="34" charset="0"/>
            </a:endParaRPr>
          </a:p>
        </p:txBody>
      </p:sp>
      <p:grpSp>
        <p:nvGrpSpPr>
          <p:cNvPr id="6" name="Group 5"/>
          <p:cNvGrpSpPr/>
          <p:nvPr/>
        </p:nvGrpSpPr>
        <p:grpSpPr>
          <a:xfrm>
            <a:off x="4696902" y="5750034"/>
            <a:ext cx="4380229" cy="342452"/>
            <a:chOff x="4696902" y="5832532"/>
            <a:chExt cx="4380229" cy="342452"/>
          </a:xfrm>
        </p:grpSpPr>
        <p:sp>
          <p:nvSpPr>
            <p:cNvPr id="52" name="Rectangle 51"/>
            <p:cNvSpPr/>
            <p:nvPr/>
          </p:nvSpPr>
          <p:spPr>
            <a:xfrm>
              <a:off x="4696902" y="5836430"/>
              <a:ext cx="714806" cy="338554"/>
            </a:xfrm>
            <a:prstGeom prst="rect">
              <a:avLst/>
            </a:prstGeom>
          </p:spPr>
          <p:txBody>
            <a:bodyPr wrap="square">
              <a:spAutoFit/>
            </a:bodyPr>
            <a:lstStyle/>
            <a:p>
              <a:r>
                <a:rPr lang="en-US" sz="1600" dirty="0" smtClean="0">
                  <a:latin typeface="Calibri" panose="020F0502020204030204" pitchFamily="34" charset="0"/>
                </a:rPr>
                <a:t>0.66</a:t>
              </a:r>
              <a:endParaRPr lang="en-US" sz="1600" dirty="0">
                <a:latin typeface="Calibri" panose="020F0502020204030204" pitchFamily="34" charset="0"/>
              </a:endParaRPr>
            </a:p>
          </p:txBody>
        </p:sp>
        <p:sp>
          <p:nvSpPr>
            <p:cNvPr id="53" name="Rectangle 52"/>
            <p:cNvSpPr/>
            <p:nvPr/>
          </p:nvSpPr>
          <p:spPr>
            <a:xfrm>
              <a:off x="5934269" y="5832532"/>
              <a:ext cx="714806" cy="338554"/>
            </a:xfrm>
            <a:prstGeom prst="rect">
              <a:avLst/>
            </a:prstGeom>
          </p:spPr>
          <p:txBody>
            <a:bodyPr wrap="square">
              <a:spAutoFit/>
            </a:bodyPr>
            <a:lstStyle/>
            <a:p>
              <a:r>
                <a:rPr lang="en-US" sz="1600" dirty="0" smtClean="0">
                  <a:latin typeface="Calibri" panose="020F0502020204030204" pitchFamily="34" charset="0"/>
                </a:rPr>
                <a:t>0.70</a:t>
              </a:r>
              <a:endParaRPr lang="en-US" sz="1600" dirty="0">
                <a:latin typeface="Calibri" panose="020F0502020204030204" pitchFamily="34" charset="0"/>
              </a:endParaRPr>
            </a:p>
          </p:txBody>
        </p:sp>
        <p:sp>
          <p:nvSpPr>
            <p:cNvPr id="54" name="Rectangle 53"/>
            <p:cNvSpPr/>
            <p:nvPr/>
          </p:nvSpPr>
          <p:spPr>
            <a:xfrm>
              <a:off x="7172670" y="5832532"/>
              <a:ext cx="714806" cy="338554"/>
            </a:xfrm>
            <a:prstGeom prst="rect">
              <a:avLst/>
            </a:prstGeom>
          </p:spPr>
          <p:txBody>
            <a:bodyPr wrap="square">
              <a:spAutoFit/>
            </a:bodyPr>
            <a:lstStyle/>
            <a:p>
              <a:r>
                <a:rPr lang="en-US" sz="1600" dirty="0" smtClean="0">
                  <a:latin typeface="Calibri" panose="020F0502020204030204" pitchFamily="34" charset="0"/>
                </a:rPr>
                <a:t>0.74</a:t>
              </a:r>
              <a:endParaRPr lang="en-US" sz="1600" dirty="0">
                <a:latin typeface="Calibri" panose="020F0502020204030204" pitchFamily="34" charset="0"/>
              </a:endParaRPr>
            </a:p>
          </p:txBody>
        </p:sp>
        <p:sp>
          <p:nvSpPr>
            <p:cNvPr id="55" name="Rectangle 54"/>
            <p:cNvSpPr/>
            <p:nvPr/>
          </p:nvSpPr>
          <p:spPr>
            <a:xfrm>
              <a:off x="8444519" y="5832532"/>
              <a:ext cx="632612" cy="338554"/>
            </a:xfrm>
            <a:prstGeom prst="rect">
              <a:avLst/>
            </a:prstGeom>
          </p:spPr>
          <p:txBody>
            <a:bodyPr wrap="square">
              <a:spAutoFit/>
            </a:bodyPr>
            <a:lstStyle/>
            <a:p>
              <a:r>
                <a:rPr lang="en-US" sz="1600" dirty="0" smtClean="0">
                  <a:latin typeface="Calibri" panose="020F0502020204030204" pitchFamily="34" charset="0"/>
                </a:rPr>
                <a:t>0.78</a:t>
              </a:r>
              <a:endParaRPr lang="en-US" sz="1600" dirty="0">
                <a:latin typeface="Calibri" panose="020F0502020204030204" pitchFamily="34" charset="0"/>
              </a:endParaRPr>
            </a:p>
          </p:txBody>
        </p:sp>
      </p:grpSp>
      <p:sp>
        <p:nvSpPr>
          <p:cNvPr id="49" name="Rectangle 48"/>
          <p:cNvSpPr/>
          <p:nvPr/>
        </p:nvSpPr>
        <p:spPr>
          <a:xfrm>
            <a:off x="7841467" y="5942424"/>
            <a:ext cx="505267" cy="338554"/>
          </a:xfrm>
          <a:prstGeom prst="rect">
            <a:avLst/>
          </a:prstGeom>
        </p:spPr>
        <p:txBody>
          <a:bodyPr wrap="none">
            <a:spAutoFit/>
          </a:bodyPr>
          <a:lstStyle/>
          <a:p>
            <a:r>
              <a:rPr lang="en-US" sz="1600" dirty="0">
                <a:latin typeface="Calibri" panose="020F0502020204030204" pitchFamily="34" charset="0"/>
                <a:cs typeface="Arial" panose="020B0604020202020204" pitchFamily="34" charset="0"/>
              </a:rPr>
              <a:t>t</a:t>
            </a:r>
            <a:r>
              <a:rPr lang="en-US" sz="1600" dirty="0" smtClean="0">
                <a:latin typeface="Calibri" panose="020F0502020204030204" pitchFamily="34" charset="0"/>
                <a:cs typeface="Arial" panose="020B0604020202020204" pitchFamily="34" charset="0"/>
              </a:rPr>
              <a:t> (s)</a:t>
            </a:r>
            <a:endParaRPr lang="en-US" sz="1600" dirty="0">
              <a:latin typeface="Calibri" panose="020F0502020204030204" pitchFamily="34" charset="0"/>
            </a:endParaRPr>
          </a:p>
        </p:txBody>
      </p:sp>
      <p:sp>
        <p:nvSpPr>
          <p:cNvPr id="57" name="Rectangle 56"/>
          <p:cNvSpPr/>
          <p:nvPr/>
        </p:nvSpPr>
        <p:spPr bwMode="auto">
          <a:xfrm>
            <a:off x="408909" y="4108502"/>
            <a:ext cx="410629" cy="1925547"/>
          </a:xfrm>
          <a:prstGeom prst="rect">
            <a:avLst/>
          </a:prstGeom>
          <a:solidFill>
            <a:schemeClr val="bg1"/>
          </a:solidFill>
          <a:ln w="15875" cap="flat" cmpd="sng" algn="ctr">
            <a:noFill/>
            <a:prstDash val="solid"/>
            <a:round/>
            <a:headEnd type="none" w="med" len="med"/>
            <a:tailEnd type="none" w="med" len="med"/>
          </a:ln>
          <a:effectLst/>
        </p:spPr>
        <p:txBody>
          <a:bodyPr rtlCol="0" anchor="ctr"/>
          <a:lstStyle/>
          <a:p>
            <a:pPr algn="ctr"/>
            <a:endParaRPr lang="en-US">
              <a:latin typeface="Calibri" panose="020F0502020204030204" pitchFamily="34" charset="0"/>
            </a:endParaRPr>
          </a:p>
        </p:txBody>
      </p:sp>
      <p:sp>
        <p:nvSpPr>
          <p:cNvPr id="56" name="Rectangle 55"/>
          <p:cNvSpPr/>
          <p:nvPr/>
        </p:nvSpPr>
        <p:spPr>
          <a:xfrm rot="16200000">
            <a:off x="-51179" y="4875352"/>
            <a:ext cx="598241" cy="338554"/>
          </a:xfrm>
          <a:prstGeom prst="rect">
            <a:avLst/>
          </a:prstGeom>
        </p:spPr>
        <p:txBody>
          <a:bodyPr wrap="none">
            <a:spAutoFit/>
          </a:bodyPr>
          <a:lstStyle/>
          <a:p>
            <a:r>
              <a:rPr lang="en-US" sz="1600" dirty="0" smtClean="0">
                <a:latin typeface="Calibri" panose="020F0502020204030204" pitchFamily="34" charset="0"/>
                <a:cs typeface="Arial" panose="020B0604020202020204" pitchFamily="34" charset="0"/>
              </a:rPr>
              <a:t>B (G)</a:t>
            </a:r>
            <a:endParaRPr lang="en-US" sz="1600" dirty="0">
              <a:latin typeface="Calibri" panose="020F0502020204030204" pitchFamily="34" charset="0"/>
            </a:endParaRPr>
          </a:p>
        </p:txBody>
      </p:sp>
      <p:grpSp>
        <p:nvGrpSpPr>
          <p:cNvPr id="8" name="Group 7"/>
          <p:cNvGrpSpPr/>
          <p:nvPr/>
        </p:nvGrpSpPr>
        <p:grpSpPr>
          <a:xfrm>
            <a:off x="408993" y="4035555"/>
            <a:ext cx="440976" cy="1865848"/>
            <a:chOff x="408993" y="4118053"/>
            <a:chExt cx="440976" cy="1865848"/>
          </a:xfrm>
        </p:grpSpPr>
        <p:sp>
          <p:nvSpPr>
            <p:cNvPr id="58" name="Rectangle 57"/>
            <p:cNvSpPr/>
            <p:nvPr/>
          </p:nvSpPr>
          <p:spPr>
            <a:xfrm>
              <a:off x="471005" y="4118053"/>
              <a:ext cx="367408" cy="307777"/>
            </a:xfrm>
            <a:prstGeom prst="rect">
              <a:avLst/>
            </a:prstGeom>
          </p:spPr>
          <p:txBody>
            <a:bodyPr wrap="none">
              <a:spAutoFit/>
            </a:bodyPr>
            <a:lstStyle/>
            <a:p>
              <a:r>
                <a:rPr lang="en-US" sz="1400" dirty="0" smtClean="0">
                  <a:latin typeface="Calibri" panose="020F0502020204030204" pitchFamily="34" charset="0"/>
                </a:rPr>
                <a:t>30</a:t>
              </a:r>
              <a:endParaRPr lang="en-US" sz="1400" dirty="0">
                <a:latin typeface="Calibri" panose="020F0502020204030204" pitchFamily="34" charset="0"/>
              </a:endParaRPr>
            </a:p>
          </p:txBody>
        </p:sp>
        <p:sp>
          <p:nvSpPr>
            <p:cNvPr id="59" name="Rectangle 58"/>
            <p:cNvSpPr/>
            <p:nvPr/>
          </p:nvSpPr>
          <p:spPr>
            <a:xfrm>
              <a:off x="408993" y="5676124"/>
              <a:ext cx="421910" cy="307777"/>
            </a:xfrm>
            <a:prstGeom prst="rect">
              <a:avLst/>
            </a:prstGeom>
          </p:spPr>
          <p:txBody>
            <a:bodyPr wrap="none">
              <a:spAutoFit/>
            </a:bodyPr>
            <a:lstStyle/>
            <a:p>
              <a:r>
                <a:rPr lang="en-US" sz="1400" dirty="0" smtClean="0">
                  <a:latin typeface="Calibri" panose="020F0502020204030204" pitchFamily="34" charset="0"/>
                </a:rPr>
                <a:t>-30</a:t>
              </a:r>
              <a:endParaRPr lang="en-US" sz="1400" dirty="0">
                <a:latin typeface="Calibri" panose="020F0502020204030204" pitchFamily="34" charset="0"/>
              </a:endParaRPr>
            </a:p>
          </p:txBody>
        </p:sp>
        <p:sp>
          <p:nvSpPr>
            <p:cNvPr id="60" name="Rectangle 59"/>
            <p:cNvSpPr/>
            <p:nvPr/>
          </p:nvSpPr>
          <p:spPr>
            <a:xfrm>
              <a:off x="408993" y="5410200"/>
              <a:ext cx="421910" cy="307777"/>
            </a:xfrm>
            <a:prstGeom prst="rect">
              <a:avLst/>
            </a:prstGeom>
          </p:spPr>
          <p:txBody>
            <a:bodyPr wrap="none">
              <a:spAutoFit/>
            </a:bodyPr>
            <a:lstStyle/>
            <a:p>
              <a:r>
                <a:rPr lang="en-US" sz="1400" dirty="0" smtClean="0">
                  <a:latin typeface="Calibri" panose="020F0502020204030204" pitchFamily="34" charset="0"/>
                </a:rPr>
                <a:t>-20</a:t>
              </a:r>
              <a:endParaRPr lang="en-US" sz="1400" dirty="0">
                <a:latin typeface="Calibri" panose="020F0502020204030204" pitchFamily="34" charset="0"/>
              </a:endParaRPr>
            </a:p>
          </p:txBody>
        </p:sp>
        <p:sp>
          <p:nvSpPr>
            <p:cNvPr id="61" name="Rectangle 60"/>
            <p:cNvSpPr/>
            <p:nvPr/>
          </p:nvSpPr>
          <p:spPr>
            <a:xfrm>
              <a:off x="408993" y="5150630"/>
              <a:ext cx="421910" cy="307777"/>
            </a:xfrm>
            <a:prstGeom prst="rect">
              <a:avLst/>
            </a:prstGeom>
          </p:spPr>
          <p:txBody>
            <a:bodyPr wrap="none">
              <a:spAutoFit/>
            </a:bodyPr>
            <a:lstStyle/>
            <a:p>
              <a:r>
                <a:rPr lang="en-US" sz="1400" dirty="0" smtClean="0">
                  <a:latin typeface="Calibri" panose="020F0502020204030204" pitchFamily="34" charset="0"/>
                </a:rPr>
                <a:t>-10</a:t>
              </a:r>
              <a:endParaRPr lang="en-US" sz="1400" dirty="0">
                <a:latin typeface="Calibri" panose="020F0502020204030204" pitchFamily="34" charset="0"/>
              </a:endParaRPr>
            </a:p>
          </p:txBody>
        </p:sp>
        <p:sp>
          <p:nvSpPr>
            <p:cNvPr id="62" name="Rectangle 61"/>
            <p:cNvSpPr/>
            <p:nvPr/>
          </p:nvSpPr>
          <p:spPr>
            <a:xfrm>
              <a:off x="466531" y="4368416"/>
              <a:ext cx="367408" cy="307777"/>
            </a:xfrm>
            <a:prstGeom prst="rect">
              <a:avLst/>
            </a:prstGeom>
          </p:spPr>
          <p:txBody>
            <a:bodyPr wrap="none">
              <a:spAutoFit/>
            </a:bodyPr>
            <a:lstStyle/>
            <a:p>
              <a:r>
                <a:rPr lang="en-US" sz="1400" dirty="0">
                  <a:latin typeface="Calibri" panose="020F0502020204030204" pitchFamily="34" charset="0"/>
                </a:rPr>
                <a:t>2</a:t>
              </a:r>
              <a:r>
                <a:rPr lang="en-US" sz="1400" dirty="0" smtClean="0">
                  <a:latin typeface="Calibri" panose="020F0502020204030204" pitchFamily="34" charset="0"/>
                </a:rPr>
                <a:t>0</a:t>
              </a:r>
              <a:endParaRPr lang="en-US" sz="1400" dirty="0">
                <a:latin typeface="Calibri" panose="020F0502020204030204" pitchFamily="34" charset="0"/>
              </a:endParaRPr>
            </a:p>
          </p:txBody>
        </p:sp>
        <p:sp>
          <p:nvSpPr>
            <p:cNvPr id="63" name="Rectangle 62"/>
            <p:cNvSpPr/>
            <p:nvPr/>
          </p:nvSpPr>
          <p:spPr>
            <a:xfrm>
              <a:off x="466531" y="4618655"/>
              <a:ext cx="367408" cy="307777"/>
            </a:xfrm>
            <a:prstGeom prst="rect">
              <a:avLst/>
            </a:prstGeom>
          </p:spPr>
          <p:txBody>
            <a:bodyPr wrap="none">
              <a:spAutoFit/>
            </a:bodyPr>
            <a:lstStyle/>
            <a:p>
              <a:r>
                <a:rPr lang="en-US" sz="1400" dirty="0" smtClean="0">
                  <a:latin typeface="Calibri" panose="020F0502020204030204" pitchFamily="34" charset="0"/>
                </a:rPr>
                <a:t>10</a:t>
              </a:r>
              <a:endParaRPr lang="en-US" sz="1400" dirty="0">
                <a:latin typeface="Calibri" panose="020F0502020204030204" pitchFamily="34" charset="0"/>
              </a:endParaRPr>
            </a:p>
          </p:txBody>
        </p:sp>
        <p:sp>
          <p:nvSpPr>
            <p:cNvPr id="64" name="Rectangle 63"/>
            <p:cNvSpPr/>
            <p:nvPr/>
          </p:nvSpPr>
          <p:spPr>
            <a:xfrm>
              <a:off x="565917" y="4886131"/>
              <a:ext cx="284052" cy="307777"/>
            </a:xfrm>
            <a:prstGeom prst="rect">
              <a:avLst/>
            </a:prstGeom>
          </p:spPr>
          <p:txBody>
            <a:bodyPr wrap="none">
              <a:spAutoFit/>
            </a:bodyPr>
            <a:lstStyle/>
            <a:p>
              <a:r>
                <a:rPr lang="en-US" sz="1400" dirty="0" smtClean="0">
                  <a:latin typeface="Calibri" panose="020F0502020204030204" pitchFamily="34" charset="0"/>
                </a:rPr>
                <a:t>0</a:t>
              </a:r>
              <a:endParaRPr lang="en-US" sz="1400" dirty="0">
                <a:latin typeface="Calibri" panose="020F0502020204030204" pitchFamily="34" charset="0"/>
              </a:endParaRPr>
            </a:p>
          </p:txBody>
        </p:sp>
      </p:grpSp>
      <p:sp>
        <p:nvSpPr>
          <p:cNvPr id="65" name="Rectangle 64"/>
          <p:cNvSpPr/>
          <p:nvPr/>
        </p:nvSpPr>
        <p:spPr>
          <a:xfrm>
            <a:off x="4260067" y="6165902"/>
            <a:ext cx="505267" cy="338554"/>
          </a:xfrm>
          <a:prstGeom prst="rect">
            <a:avLst/>
          </a:prstGeom>
        </p:spPr>
        <p:txBody>
          <a:bodyPr wrap="none">
            <a:spAutoFit/>
          </a:bodyPr>
          <a:lstStyle/>
          <a:p>
            <a:r>
              <a:rPr lang="en-US" sz="1600" dirty="0">
                <a:latin typeface="Calibri" panose="020F0502020204030204" pitchFamily="34" charset="0"/>
                <a:cs typeface="Arial" panose="020B0604020202020204" pitchFamily="34" charset="0"/>
              </a:rPr>
              <a:t>t</a:t>
            </a:r>
            <a:r>
              <a:rPr lang="en-US" sz="1600" dirty="0" smtClean="0">
                <a:latin typeface="Calibri" panose="020F0502020204030204" pitchFamily="34" charset="0"/>
                <a:cs typeface="Arial" panose="020B0604020202020204" pitchFamily="34" charset="0"/>
              </a:rPr>
              <a:t> (s)</a:t>
            </a:r>
            <a:endParaRPr lang="en-US" sz="1600" dirty="0">
              <a:latin typeface="Calibri" panose="020F0502020204030204" pitchFamily="34" charset="0"/>
            </a:endParaRPr>
          </a:p>
        </p:txBody>
      </p:sp>
      <p:sp>
        <p:nvSpPr>
          <p:cNvPr id="67" name="Rectangle 66"/>
          <p:cNvSpPr/>
          <p:nvPr/>
        </p:nvSpPr>
        <p:spPr>
          <a:xfrm>
            <a:off x="951724" y="5997895"/>
            <a:ext cx="503664" cy="307777"/>
          </a:xfrm>
          <a:prstGeom prst="rect">
            <a:avLst/>
          </a:prstGeom>
        </p:spPr>
        <p:txBody>
          <a:bodyPr wrap="none">
            <a:spAutoFit/>
          </a:bodyPr>
          <a:lstStyle/>
          <a:p>
            <a:r>
              <a:rPr lang="en-US" sz="1400" dirty="0" smtClean="0">
                <a:latin typeface="Calibri" panose="020F0502020204030204" pitchFamily="34" charset="0"/>
              </a:rPr>
              <a:t>0.68</a:t>
            </a:r>
            <a:endParaRPr lang="en-US" sz="1400" dirty="0">
              <a:latin typeface="Calibri" panose="020F0502020204030204" pitchFamily="34" charset="0"/>
            </a:endParaRPr>
          </a:p>
        </p:txBody>
      </p:sp>
      <p:sp>
        <p:nvSpPr>
          <p:cNvPr id="68" name="Rectangle 67"/>
          <p:cNvSpPr/>
          <p:nvPr/>
        </p:nvSpPr>
        <p:spPr>
          <a:xfrm>
            <a:off x="1573089" y="5997895"/>
            <a:ext cx="503664" cy="307777"/>
          </a:xfrm>
          <a:prstGeom prst="rect">
            <a:avLst/>
          </a:prstGeom>
        </p:spPr>
        <p:txBody>
          <a:bodyPr wrap="none">
            <a:spAutoFit/>
          </a:bodyPr>
          <a:lstStyle/>
          <a:p>
            <a:r>
              <a:rPr lang="en-US" sz="1400" dirty="0" smtClean="0">
                <a:latin typeface="Calibri" panose="020F0502020204030204" pitchFamily="34" charset="0"/>
              </a:rPr>
              <a:t>0.70</a:t>
            </a:r>
            <a:endParaRPr lang="en-US" sz="1400" dirty="0">
              <a:latin typeface="Calibri" panose="020F0502020204030204" pitchFamily="34" charset="0"/>
            </a:endParaRPr>
          </a:p>
        </p:txBody>
      </p:sp>
      <p:sp>
        <p:nvSpPr>
          <p:cNvPr id="69" name="Rectangle 68"/>
          <p:cNvSpPr/>
          <p:nvPr/>
        </p:nvSpPr>
        <p:spPr>
          <a:xfrm>
            <a:off x="2192020" y="5997895"/>
            <a:ext cx="503664" cy="307777"/>
          </a:xfrm>
          <a:prstGeom prst="rect">
            <a:avLst/>
          </a:prstGeom>
        </p:spPr>
        <p:txBody>
          <a:bodyPr wrap="none">
            <a:spAutoFit/>
          </a:bodyPr>
          <a:lstStyle/>
          <a:p>
            <a:r>
              <a:rPr lang="en-US" sz="1400" dirty="0" smtClean="0">
                <a:latin typeface="Calibri" panose="020F0502020204030204" pitchFamily="34" charset="0"/>
              </a:rPr>
              <a:t>0.72</a:t>
            </a:r>
            <a:endParaRPr lang="en-US" sz="1400" dirty="0">
              <a:latin typeface="Calibri" panose="020F0502020204030204" pitchFamily="34" charset="0"/>
            </a:endParaRPr>
          </a:p>
        </p:txBody>
      </p:sp>
      <p:sp>
        <p:nvSpPr>
          <p:cNvPr id="70" name="Rectangle 69"/>
          <p:cNvSpPr/>
          <p:nvPr/>
        </p:nvSpPr>
        <p:spPr>
          <a:xfrm>
            <a:off x="2810951" y="5997895"/>
            <a:ext cx="503664" cy="307777"/>
          </a:xfrm>
          <a:prstGeom prst="rect">
            <a:avLst/>
          </a:prstGeom>
        </p:spPr>
        <p:txBody>
          <a:bodyPr wrap="none">
            <a:spAutoFit/>
          </a:bodyPr>
          <a:lstStyle/>
          <a:p>
            <a:r>
              <a:rPr lang="en-US" sz="1400" dirty="0" smtClean="0">
                <a:latin typeface="Calibri" panose="020F0502020204030204" pitchFamily="34" charset="0"/>
              </a:rPr>
              <a:t>0.74</a:t>
            </a:r>
            <a:endParaRPr lang="en-US" sz="1400" dirty="0">
              <a:latin typeface="Calibri" panose="020F0502020204030204" pitchFamily="34" charset="0"/>
            </a:endParaRPr>
          </a:p>
        </p:txBody>
      </p:sp>
      <p:sp>
        <p:nvSpPr>
          <p:cNvPr id="71" name="Rectangle 70"/>
          <p:cNvSpPr/>
          <p:nvPr/>
        </p:nvSpPr>
        <p:spPr>
          <a:xfrm>
            <a:off x="3438331" y="5997895"/>
            <a:ext cx="503664" cy="307777"/>
          </a:xfrm>
          <a:prstGeom prst="rect">
            <a:avLst/>
          </a:prstGeom>
        </p:spPr>
        <p:txBody>
          <a:bodyPr wrap="none">
            <a:spAutoFit/>
          </a:bodyPr>
          <a:lstStyle/>
          <a:p>
            <a:r>
              <a:rPr lang="en-US" sz="1400" dirty="0" smtClean="0">
                <a:latin typeface="Calibri" panose="020F0502020204030204" pitchFamily="34" charset="0"/>
              </a:rPr>
              <a:t>0.76</a:t>
            </a:r>
            <a:endParaRPr lang="en-US" sz="1400" dirty="0">
              <a:latin typeface="Calibri" panose="020F0502020204030204" pitchFamily="34" charset="0"/>
            </a:endParaRPr>
          </a:p>
        </p:txBody>
      </p:sp>
      <p:sp>
        <p:nvSpPr>
          <p:cNvPr id="72" name="Rectangle 71"/>
          <p:cNvSpPr/>
          <p:nvPr/>
        </p:nvSpPr>
        <p:spPr>
          <a:xfrm>
            <a:off x="4067475" y="5997895"/>
            <a:ext cx="503664" cy="307777"/>
          </a:xfrm>
          <a:prstGeom prst="rect">
            <a:avLst/>
          </a:prstGeom>
        </p:spPr>
        <p:txBody>
          <a:bodyPr wrap="none">
            <a:spAutoFit/>
          </a:bodyPr>
          <a:lstStyle/>
          <a:p>
            <a:r>
              <a:rPr lang="en-US" sz="1400" dirty="0" smtClean="0">
                <a:latin typeface="Calibri" panose="020F0502020204030204" pitchFamily="34" charset="0"/>
              </a:rPr>
              <a:t>0.78</a:t>
            </a:r>
            <a:endParaRPr lang="en-US" sz="1400" dirty="0">
              <a:latin typeface="Calibri" panose="020F0502020204030204" pitchFamily="34" charset="0"/>
            </a:endParaRPr>
          </a:p>
        </p:txBody>
      </p:sp>
      <p:sp>
        <p:nvSpPr>
          <p:cNvPr id="73" name="TextBox 72"/>
          <p:cNvSpPr txBox="1"/>
          <p:nvPr/>
        </p:nvSpPr>
        <p:spPr>
          <a:xfrm>
            <a:off x="66869" y="6116270"/>
            <a:ext cx="872834" cy="307777"/>
          </a:xfrm>
          <a:prstGeom prst="rect">
            <a:avLst/>
          </a:prstGeom>
          <a:noFill/>
        </p:spPr>
        <p:txBody>
          <a:bodyPr wrap="square" rtlCol="0">
            <a:spAutoFit/>
          </a:bodyPr>
          <a:lstStyle/>
          <a:p>
            <a:r>
              <a:rPr lang="en-US" sz="1400" dirty="0" smtClean="0">
                <a:solidFill>
                  <a:srgbClr val="0000FF"/>
                </a:solidFill>
                <a:latin typeface="Calibri" panose="020F0502020204030204" pitchFamily="34" charset="0"/>
              </a:rPr>
              <a:t>NSTX-U</a:t>
            </a:r>
            <a:endParaRPr lang="en-US" sz="1400" dirty="0">
              <a:solidFill>
                <a:srgbClr val="0000FF"/>
              </a:solidFill>
              <a:latin typeface="Calibri" panose="020F0502020204030204" pitchFamily="34" charset="0"/>
            </a:endParaRPr>
          </a:p>
        </p:txBody>
      </p:sp>
      <p:grpSp>
        <p:nvGrpSpPr>
          <p:cNvPr id="9" name="Group 8"/>
          <p:cNvGrpSpPr/>
          <p:nvPr/>
        </p:nvGrpSpPr>
        <p:grpSpPr>
          <a:xfrm>
            <a:off x="344558" y="3526895"/>
            <a:ext cx="4207919" cy="309329"/>
            <a:chOff x="344558" y="3609393"/>
            <a:chExt cx="4207919" cy="309329"/>
          </a:xfrm>
        </p:grpSpPr>
        <p:sp>
          <p:nvSpPr>
            <p:cNvPr id="74" name="Rectangle 73"/>
            <p:cNvSpPr/>
            <p:nvPr/>
          </p:nvSpPr>
          <p:spPr>
            <a:xfrm>
              <a:off x="933062" y="3610945"/>
              <a:ext cx="503664" cy="307777"/>
            </a:xfrm>
            <a:prstGeom prst="rect">
              <a:avLst/>
            </a:prstGeom>
          </p:spPr>
          <p:txBody>
            <a:bodyPr wrap="none">
              <a:spAutoFit/>
            </a:bodyPr>
            <a:lstStyle/>
            <a:p>
              <a:r>
                <a:rPr lang="en-US" sz="1400" dirty="0" smtClean="0">
                  <a:latin typeface="Calibri" panose="020F0502020204030204" pitchFamily="34" charset="0"/>
                </a:rPr>
                <a:t>0.68</a:t>
              </a:r>
              <a:endParaRPr lang="en-US" sz="1400" dirty="0">
                <a:latin typeface="Calibri" panose="020F0502020204030204" pitchFamily="34" charset="0"/>
              </a:endParaRPr>
            </a:p>
          </p:txBody>
        </p:sp>
        <p:sp>
          <p:nvSpPr>
            <p:cNvPr id="75" name="Rectangle 74"/>
            <p:cNvSpPr/>
            <p:nvPr/>
          </p:nvSpPr>
          <p:spPr>
            <a:xfrm>
              <a:off x="1554427" y="3610945"/>
              <a:ext cx="503664" cy="307777"/>
            </a:xfrm>
            <a:prstGeom prst="rect">
              <a:avLst/>
            </a:prstGeom>
          </p:spPr>
          <p:txBody>
            <a:bodyPr wrap="none">
              <a:spAutoFit/>
            </a:bodyPr>
            <a:lstStyle/>
            <a:p>
              <a:r>
                <a:rPr lang="en-US" sz="1400" dirty="0" smtClean="0">
                  <a:latin typeface="Calibri" panose="020F0502020204030204" pitchFamily="34" charset="0"/>
                </a:rPr>
                <a:t>0.70</a:t>
              </a:r>
              <a:endParaRPr lang="en-US" sz="1400" dirty="0">
                <a:latin typeface="Calibri" panose="020F0502020204030204" pitchFamily="34" charset="0"/>
              </a:endParaRPr>
            </a:p>
          </p:txBody>
        </p:sp>
        <p:sp>
          <p:nvSpPr>
            <p:cNvPr id="76" name="Rectangle 75"/>
            <p:cNvSpPr/>
            <p:nvPr/>
          </p:nvSpPr>
          <p:spPr>
            <a:xfrm>
              <a:off x="2173358" y="3610945"/>
              <a:ext cx="503664" cy="307777"/>
            </a:xfrm>
            <a:prstGeom prst="rect">
              <a:avLst/>
            </a:prstGeom>
          </p:spPr>
          <p:txBody>
            <a:bodyPr wrap="none">
              <a:spAutoFit/>
            </a:bodyPr>
            <a:lstStyle/>
            <a:p>
              <a:r>
                <a:rPr lang="en-US" sz="1400" dirty="0" smtClean="0">
                  <a:latin typeface="Calibri" panose="020F0502020204030204" pitchFamily="34" charset="0"/>
                </a:rPr>
                <a:t>0.72</a:t>
              </a:r>
              <a:endParaRPr lang="en-US" sz="1400" dirty="0">
                <a:latin typeface="Calibri" panose="020F0502020204030204" pitchFamily="34" charset="0"/>
              </a:endParaRPr>
            </a:p>
          </p:txBody>
        </p:sp>
        <p:sp>
          <p:nvSpPr>
            <p:cNvPr id="77" name="Rectangle 76"/>
            <p:cNvSpPr/>
            <p:nvPr/>
          </p:nvSpPr>
          <p:spPr>
            <a:xfrm>
              <a:off x="2792289" y="3610945"/>
              <a:ext cx="503664" cy="307777"/>
            </a:xfrm>
            <a:prstGeom prst="rect">
              <a:avLst/>
            </a:prstGeom>
          </p:spPr>
          <p:txBody>
            <a:bodyPr wrap="none">
              <a:spAutoFit/>
            </a:bodyPr>
            <a:lstStyle/>
            <a:p>
              <a:r>
                <a:rPr lang="en-US" sz="1400" dirty="0" smtClean="0">
                  <a:latin typeface="Calibri" panose="020F0502020204030204" pitchFamily="34" charset="0"/>
                </a:rPr>
                <a:t>0.74</a:t>
              </a:r>
              <a:endParaRPr lang="en-US" sz="1400" dirty="0">
                <a:latin typeface="Calibri" panose="020F0502020204030204" pitchFamily="34" charset="0"/>
              </a:endParaRPr>
            </a:p>
          </p:txBody>
        </p:sp>
        <p:sp>
          <p:nvSpPr>
            <p:cNvPr id="78" name="Rectangle 77"/>
            <p:cNvSpPr/>
            <p:nvPr/>
          </p:nvSpPr>
          <p:spPr>
            <a:xfrm>
              <a:off x="3419669" y="3610945"/>
              <a:ext cx="503664" cy="307777"/>
            </a:xfrm>
            <a:prstGeom prst="rect">
              <a:avLst/>
            </a:prstGeom>
          </p:spPr>
          <p:txBody>
            <a:bodyPr wrap="none">
              <a:spAutoFit/>
            </a:bodyPr>
            <a:lstStyle/>
            <a:p>
              <a:r>
                <a:rPr lang="en-US" sz="1400" dirty="0" smtClean="0">
                  <a:latin typeface="Calibri" panose="020F0502020204030204" pitchFamily="34" charset="0"/>
                </a:rPr>
                <a:t>0.76</a:t>
              </a:r>
              <a:endParaRPr lang="en-US" sz="1400" dirty="0">
                <a:latin typeface="Calibri" panose="020F0502020204030204" pitchFamily="34" charset="0"/>
              </a:endParaRPr>
            </a:p>
          </p:txBody>
        </p:sp>
        <p:sp>
          <p:nvSpPr>
            <p:cNvPr id="79" name="Rectangle 78"/>
            <p:cNvSpPr/>
            <p:nvPr/>
          </p:nvSpPr>
          <p:spPr>
            <a:xfrm>
              <a:off x="4048813" y="3610945"/>
              <a:ext cx="503664" cy="307777"/>
            </a:xfrm>
            <a:prstGeom prst="rect">
              <a:avLst/>
            </a:prstGeom>
          </p:spPr>
          <p:txBody>
            <a:bodyPr wrap="none">
              <a:spAutoFit/>
            </a:bodyPr>
            <a:lstStyle/>
            <a:p>
              <a:r>
                <a:rPr lang="en-US" sz="1400" dirty="0" smtClean="0">
                  <a:latin typeface="Calibri" panose="020F0502020204030204" pitchFamily="34" charset="0"/>
                </a:rPr>
                <a:t>0.78</a:t>
              </a:r>
              <a:endParaRPr lang="en-US" sz="1400" dirty="0">
                <a:latin typeface="Calibri" panose="020F0502020204030204" pitchFamily="34" charset="0"/>
              </a:endParaRPr>
            </a:p>
          </p:txBody>
        </p:sp>
        <p:sp>
          <p:nvSpPr>
            <p:cNvPr id="80" name="Rectangle 79"/>
            <p:cNvSpPr/>
            <p:nvPr/>
          </p:nvSpPr>
          <p:spPr>
            <a:xfrm>
              <a:off x="344558" y="3609393"/>
              <a:ext cx="503664" cy="307777"/>
            </a:xfrm>
            <a:prstGeom prst="rect">
              <a:avLst/>
            </a:prstGeom>
          </p:spPr>
          <p:txBody>
            <a:bodyPr wrap="none">
              <a:spAutoFit/>
            </a:bodyPr>
            <a:lstStyle/>
            <a:p>
              <a:r>
                <a:rPr lang="en-US" sz="1400" dirty="0" smtClean="0">
                  <a:latin typeface="Calibri" panose="020F0502020204030204" pitchFamily="34" charset="0"/>
                </a:rPr>
                <a:t>0.66</a:t>
              </a:r>
              <a:endParaRPr lang="en-US" sz="1400" dirty="0">
                <a:latin typeface="Calibri" panose="020F0502020204030204" pitchFamily="34" charset="0"/>
              </a:endParaRPr>
            </a:p>
          </p:txBody>
        </p:sp>
      </p:grpSp>
      <p:sp>
        <p:nvSpPr>
          <p:cNvPr id="38" name="Text Box 32"/>
          <p:cNvSpPr txBox="1">
            <a:spLocks noChangeArrowheads="1"/>
          </p:cNvSpPr>
          <p:nvPr/>
        </p:nvSpPr>
        <p:spPr bwMode="auto">
          <a:xfrm>
            <a:off x="1095460" y="3831695"/>
            <a:ext cx="3012477" cy="400110"/>
          </a:xfrm>
          <a:prstGeom prst="rect">
            <a:avLst/>
          </a:prstGeom>
          <a:noFill/>
          <a:ln>
            <a:noFill/>
          </a:ln>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2000" u="sng" dirty="0" smtClean="0">
                <a:solidFill>
                  <a:srgbClr val="6600FF"/>
                </a:solidFill>
                <a:latin typeface="Calibri" panose="020F0502020204030204" pitchFamily="34" charset="0"/>
              </a:rPr>
              <a:t>Signal</a:t>
            </a:r>
          </a:p>
        </p:txBody>
      </p:sp>
      <p:sp>
        <p:nvSpPr>
          <p:cNvPr id="81" name="Text Box 32"/>
          <p:cNvSpPr txBox="1">
            <a:spLocks noChangeArrowheads="1"/>
          </p:cNvSpPr>
          <p:nvPr/>
        </p:nvSpPr>
        <p:spPr bwMode="auto">
          <a:xfrm>
            <a:off x="3276600" y="2087380"/>
            <a:ext cx="931694" cy="646331"/>
          </a:xfrm>
          <a:prstGeom prst="rect">
            <a:avLst/>
          </a:prstGeom>
          <a:noFill/>
          <a:ln>
            <a:noFill/>
          </a:ln>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en-US" sz="1800" dirty="0">
                <a:solidFill>
                  <a:srgbClr val="0000FF"/>
                </a:solidFill>
                <a:latin typeface="Calibri" panose="020F0502020204030204" pitchFamily="34" charset="0"/>
              </a:rPr>
              <a:t>n</a:t>
            </a:r>
            <a:r>
              <a:rPr lang="en-US" altLang="en-US" sz="1800" dirty="0" smtClean="0">
                <a:solidFill>
                  <a:srgbClr val="0000FF"/>
                </a:solidFill>
                <a:latin typeface="Calibri" panose="020F0502020204030204" pitchFamily="34" charset="0"/>
              </a:rPr>
              <a:t> = 2 mode</a:t>
            </a:r>
          </a:p>
        </p:txBody>
      </p:sp>
    </p:spTree>
    <p:extLst>
      <p:ext uri="{BB962C8B-B14F-4D97-AF65-F5344CB8AC3E}">
        <p14:creationId xmlns:p14="http://schemas.microsoft.com/office/powerpoint/2010/main" val="1042726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5867400" y="1066051"/>
            <a:ext cx="3276599" cy="2994318"/>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latin typeface="Calibri" panose="020F0502020204030204" pitchFamily="34" charset="0"/>
              </a:rPr>
              <a:t>TCV advantages:</a:t>
            </a:r>
          </a:p>
          <a:p>
            <a:pPr marL="625475" lvl="1" indent="-280988"/>
            <a:r>
              <a:rPr lang="en-US" dirty="0" smtClean="0">
                <a:latin typeface="Calibri" panose="020F0502020204030204" pitchFamily="34" charset="0"/>
              </a:rPr>
              <a:t>Excellent real time measurement and control capabilities</a:t>
            </a:r>
          </a:p>
          <a:p>
            <a:pPr marL="625475" lvl="1" indent="-280988"/>
            <a:r>
              <a:rPr lang="en-US" dirty="0" smtClean="0">
                <a:latin typeface="Calibri" panose="020F0502020204030204" pitchFamily="34" charset="0"/>
              </a:rPr>
              <a:t>Capability to detect modes (also in real time)</a:t>
            </a:r>
          </a:p>
        </p:txBody>
      </p:sp>
      <p:sp>
        <p:nvSpPr>
          <p:cNvPr id="2045954" name="Rectangle 2"/>
          <p:cNvSpPr>
            <a:spLocks noGrp="1" noChangeArrowheads="1"/>
          </p:cNvSpPr>
          <p:nvPr>
            <p:ph type="title"/>
          </p:nvPr>
        </p:nvSpPr>
        <p:spPr>
          <a:xfrm>
            <a:off x="0" y="15876"/>
            <a:ext cx="9144000" cy="974725"/>
          </a:xfrm>
        </p:spPr>
        <p:txBody>
          <a:bodyPr>
            <a:normAutofit/>
          </a:bodyPr>
          <a:lstStyle/>
          <a:p>
            <a:r>
              <a:rPr lang="en-US" sz="2800" dirty="0" smtClean="0">
                <a:latin typeface="Calibri" pitchFamily="34" charset="0"/>
                <a:cs typeface="Calibri" pitchFamily="34" charset="0"/>
              </a:rPr>
              <a:t>DECAF </a:t>
            </a:r>
            <a:r>
              <a:rPr lang="en-US" sz="2800" dirty="0">
                <a:latin typeface="Calibri" pitchFamily="34" charset="0"/>
                <a:cs typeface="Calibri" pitchFamily="34" charset="0"/>
              </a:rPr>
              <a:t>now being tested on TCV tokamak </a:t>
            </a:r>
            <a:r>
              <a:rPr lang="en-US" sz="2800" dirty="0" smtClean="0">
                <a:latin typeface="Calibri" pitchFamily="34" charset="0"/>
                <a:cs typeface="Calibri" pitchFamily="34" charset="0"/>
              </a:rPr>
              <a:t>data, including detection of MHD</a:t>
            </a:r>
            <a:endParaRPr lang="en-US" sz="2800" dirty="0">
              <a:latin typeface="Calibri" pitchFamily="34" charset="0"/>
              <a:cs typeface="Calibri" pitchFamily="34" charset="0"/>
            </a:endParaRPr>
          </a:p>
        </p:txBody>
      </p:sp>
      <p:pic>
        <p:nvPicPr>
          <p:cNvPr id="1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92" t="2364" r="2396"/>
          <a:stretch/>
        </p:blipFill>
        <p:spPr bwMode="auto">
          <a:xfrm>
            <a:off x="-1" y="1160622"/>
            <a:ext cx="4884564" cy="5112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1447800" y="2047741"/>
            <a:ext cx="973664" cy="461665"/>
          </a:xfrm>
          <a:prstGeom prst="rect">
            <a:avLst/>
          </a:prstGeom>
          <a:noFill/>
        </p:spPr>
        <p:txBody>
          <a:bodyPr wrap="none" rtlCol="0">
            <a:spAutoFit/>
          </a:bodyPr>
          <a:lstStyle/>
          <a:p>
            <a:r>
              <a:rPr lang="en-US" sz="1200" dirty="0">
                <a:latin typeface="Calibri" panose="020F0502020204030204" pitchFamily="34" charset="0"/>
              </a:rPr>
              <a:t>Measured </a:t>
            </a:r>
            <a:r>
              <a:rPr lang="en-US" sz="1200" dirty="0" err="1">
                <a:latin typeface="Calibri" panose="020F0502020204030204" pitchFamily="34" charset="0"/>
              </a:rPr>
              <a:t>I</a:t>
            </a:r>
            <a:r>
              <a:rPr lang="en-US" sz="1200" baseline="-25000" dirty="0" err="1">
                <a:latin typeface="Calibri" panose="020F0502020204030204" pitchFamily="34" charset="0"/>
              </a:rPr>
              <a:t>p</a:t>
            </a:r>
            <a:endParaRPr lang="en-US" sz="1200" baseline="-25000" dirty="0">
              <a:latin typeface="Calibri" panose="020F0502020204030204" pitchFamily="34" charset="0"/>
            </a:endParaRPr>
          </a:p>
          <a:p>
            <a:r>
              <a:rPr lang="en-US" sz="1200" dirty="0" smtClean="0">
                <a:solidFill>
                  <a:srgbClr val="FF0000"/>
                </a:solidFill>
                <a:latin typeface="Calibri" panose="020F0502020204030204" pitchFamily="34" charset="0"/>
              </a:rPr>
              <a:t>Requested </a:t>
            </a:r>
            <a:r>
              <a:rPr lang="en-US" sz="1200" dirty="0" err="1" smtClean="0">
                <a:solidFill>
                  <a:srgbClr val="FF0000"/>
                </a:solidFill>
                <a:latin typeface="Calibri" panose="020F0502020204030204" pitchFamily="34" charset="0"/>
              </a:rPr>
              <a:t>I</a:t>
            </a:r>
            <a:r>
              <a:rPr lang="en-US" sz="1200" baseline="-25000" dirty="0" err="1" smtClean="0">
                <a:solidFill>
                  <a:srgbClr val="FF0000"/>
                </a:solidFill>
                <a:latin typeface="Calibri" panose="020F0502020204030204" pitchFamily="34" charset="0"/>
              </a:rPr>
              <a:t>p</a:t>
            </a:r>
            <a:endParaRPr lang="en-US" sz="1200" baseline="-25000" dirty="0">
              <a:solidFill>
                <a:srgbClr val="FF0000"/>
              </a:solidFill>
              <a:latin typeface="Calibri" panose="020F0502020204030204" pitchFamily="34" charset="0"/>
            </a:endParaRPr>
          </a:p>
        </p:txBody>
      </p:sp>
      <p:sp>
        <p:nvSpPr>
          <p:cNvPr id="24" name="TextBox 23"/>
          <p:cNvSpPr txBox="1"/>
          <p:nvPr/>
        </p:nvSpPr>
        <p:spPr>
          <a:xfrm>
            <a:off x="1676401" y="5097622"/>
            <a:ext cx="1096775" cy="461665"/>
          </a:xfrm>
          <a:prstGeom prst="rect">
            <a:avLst/>
          </a:prstGeom>
          <a:noFill/>
        </p:spPr>
        <p:txBody>
          <a:bodyPr wrap="none" rtlCol="0">
            <a:spAutoFit/>
          </a:bodyPr>
          <a:lstStyle/>
          <a:p>
            <a:r>
              <a:rPr lang="en-US" sz="1200" dirty="0">
                <a:latin typeface="Calibri" panose="020F0502020204030204" pitchFamily="34" charset="0"/>
              </a:rPr>
              <a:t>Measured </a:t>
            </a:r>
            <a:r>
              <a:rPr lang="en-US" sz="1200" dirty="0" err="1" smtClean="0">
                <a:latin typeface="Calibri" panose="020F0502020204030204" pitchFamily="34" charset="0"/>
              </a:rPr>
              <a:t>z</a:t>
            </a:r>
            <a:r>
              <a:rPr lang="en-US" sz="1200" baseline="-25000" dirty="0" err="1" smtClean="0">
                <a:latin typeface="Calibri" panose="020F0502020204030204" pitchFamily="34" charset="0"/>
              </a:rPr>
              <a:t>axis</a:t>
            </a:r>
            <a:endParaRPr lang="en-US" sz="1200" baseline="-25000" dirty="0">
              <a:latin typeface="Calibri" panose="020F0502020204030204" pitchFamily="34" charset="0"/>
            </a:endParaRPr>
          </a:p>
          <a:p>
            <a:r>
              <a:rPr lang="en-US" sz="1200" dirty="0" smtClean="0">
                <a:solidFill>
                  <a:srgbClr val="FF0000"/>
                </a:solidFill>
                <a:latin typeface="Calibri" panose="020F0502020204030204" pitchFamily="34" charset="0"/>
              </a:rPr>
              <a:t>Requested </a:t>
            </a:r>
            <a:r>
              <a:rPr lang="en-US" sz="1200" dirty="0" err="1" smtClean="0">
                <a:solidFill>
                  <a:srgbClr val="FF0000"/>
                </a:solidFill>
                <a:latin typeface="Calibri" panose="020F0502020204030204" pitchFamily="34" charset="0"/>
              </a:rPr>
              <a:t>z</a:t>
            </a:r>
            <a:r>
              <a:rPr lang="en-US" sz="1200" baseline="-25000" dirty="0" err="1" smtClean="0">
                <a:solidFill>
                  <a:srgbClr val="FF0000"/>
                </a:solidFill>
                <a:latin typeface="Calibri" panose="020F0502020204030204" pitchFamily="34" charset="0"/>
              </a:rPr>
              <a:t>axis</a:t>
            </a:r>
            <a:endParaRPr lang="en-US" sz="1200" baseline="-25000" dirty="0">
              <a:solidFill>
                <a:srgbClr val="FF0000"/>
              </a:solidFill>
              <a:latin typeface="Calibri" panose="020F0502020204030204" pitchFamily="34" charset="0"/>
            </a:endParaRPr>
          </a:p>
        </p:txBody>
      </p:sp>
      <p:sp>
        <p:nvSpPr>
          <p:cNvPr id="25" name="TextBox 24"/>
          <p:cNvSpPr txBox="1"/>
          <p:nvPr/>
        </p:nvSpPr>
        <p:spPr>
          <a:xfrm>
            <a:off x="3265697" y="3716857"/>
            <a:ext cx="1184940" cy="461665"/>
          </a:xfrm>
          <a:prstGeom prst="rect">
            <a:avLst/>
          </a:prstGeom>
          <a:noFill/>
        </p:spPr>
        <p:txBody>
          <a:bodyPr wrap="none" rtlCol="0">
            <a:spAutoFit/>
          </a:bodyPr>
          <a:lstStyle/>
          <a:p>
            <a:r>
              <a:rPr lang="en-US" sz="1200" dirty="0">
                <a:latin typeface="Calibri" panose="020F0502020204030204" pitchFamily="34" charset="0"/>
              </a:rPr>
              <a:t>Measured </a:t>
            </a:r>
            <a:r>
              <a:rPr lang="en-US" sz="1200" dirty="0" smtClean="0">
                <a:latin typeface="Calibri" panose="020F0502020204030204" pitchFamily="34" charset="0"/>
              </a:rPr>
              <a:t>&lt;n</a:t>
            </a:r>
            <a:r>
              <a:rPr lang="en-US" sz="1200" baseline="-25000" dirty="0" smtClean="0">
                <a:latin typeface="Calibri" panose="020F0502020204030204" pitchFamily="34" charset="0"/>
              </a:rPr>
              <a:t>e</a:t>
            </a:r>
            <a:r>
              <a:rPr lang="en-US" sz="1200" dirty="0" smtClean="0">
                <a:latin typeface="Calibri" panose="020F0502020204030204" pitchFamily="34" charset="0"/>
              </a:rPr>
              <a:t>&gt;</a:t>
            </a:r>
            <a:endParaRPr lang="en-US" sz="1200" baseline="-25000" dirty="0">
              <a:latin typeface="Calibri" panose="020F0502020204030204" pitchFamily="34" charset="0"/>
            </a:endParaRPr>
          </a:p>
          <a:p>
            <a:r>
              <a:rPr lang="en-US" sz="1200" dirty="0" smtClean="0">
                <a:solidFill>
                  <a:srgbClr val="0000FF"/>
                </a:solidFill>
                <a:latin typeface="Calibri" panose="020F0502020204030204" pitchFamily="34" charset="0"/>
              </a:rPr>
              <a:t>Greenwald &lt;n</a:t>
            </a:r>
            <a:r>
              <a:rPr lang="en-US" sz="1200" baseline="-25000" dirty="0" smtClean="0">
                <a:solidFill>
                  <a:srgbClr val="0000FF"/>
                </a:solidFill>
                <a:latin typeface="Calibri" panose="020F0502020204030204" pitchFamily="34" charset="0"/>
              </a:rPr>
              <a:t>e</a:t>
            </a:r>
            <a:r>
              <a:rPr lang="en-US" sz="1200" dirty="0" smtClean="0">
                <a:solidFill>
                  <a:srgbClr val="0000FF"/>
                </a:solidFill>
                <a:latin typeface="Calibri" panose="020F0502020204030204" pitchFamily="34" charset="0"/>
              </a:rPr>
              <a:t>&gt;</a:t>
            </a:r>
            <a:endParaRPr lang="en-US" sz="1200" baseline="-25000" dirty="0">
              <a:solidFill>
                <a:srgbClr val="0000FF"/>
              </a:solidFill>
              <a:latin typeface="Calibri" panose="020F0502020204030204" pitchFamily="34" charset="0"/>
            </a:endParaRPr>
          </a:p>
        </p:txBody>
      </p:sp>
      <p:sp>
        <p:nvSpPr>
          <p:cNvPr id="26" name="TextBox 25"/>
          <p:cNvSpPr txBox="1"/>
          <p:nvPr/>
        </p:nvSpPr>
        <p:spPr>
          <a:xfrm>
            <a:off x="3581400" y="1066051"/>
            <a:ext cx="2286000" cy="307777"/>
          </a:xfrm>
          <a:prstGeom prst="rect">
            <a:avLst/>
          </a:prstGeom>
          <a:noFill/>
          <a:ln w="19050">
            <a:solidFill>
              <a:srgbClr val="FF0000"/>
            </a:solidFill>
          </a:ln>
        </p:spPr>
        <p:txBody>
          <a:bodyPr wrap="square" rtlCol="0">
            <a:spAutoFit/>
          </a:bodyPr>
          <a:lstStyle/>
          <a:p>
            <a:r>
              <a:rPr lang="en-US" sz="1400" dirty="0" smtClean="0">
                <a:latin typeface="Calibri" panose="020F0502020204030204" pitchFamily="34" charset="0"/>
              </a:rPr>
              <a:t>DECAF events implemented:</a:t>
            </a:r>
            <a:endParaRPr lang="en-US" sz="1400" dirty="0">
              <a:latin typeface="Calibri" panose="020F0502020204030204" pitchFamily="34" charset="0"/>
            </a:endParaRPr>
          </a:p>
        </p:txBody>
      </p:sp>
      <p:sp>
        <p:nvSpPr>
          <p:cNvPr id="27" name="TextBox 26"/>
          <p:cNvSpPr txBox="1"/>
          <p:nvPr/>
        </p:nvSpPr>
        <p:spPr>
          <a:xfrm>
            <a:off x="4374674" y="1565556"/>
            <a:ext cx="1295400" cy="738664"/>
          </a:xfrm>
          <a:prstGeom prst="rect">
            <a:avLst/>
          </a:prstGeom>
          <a:solidFill>
            <a:schemeClr val="bg1"/>
          </a:solidFill>
          <a:ln w="19050">
            <a:solidFill>
              <a:srgbClr val="FF0000"/>
            </a:solidFill>
          </a:ln>
        </p:spPr>
        <p:txBody>
          <a:bodyPr wrap="square" rtlCol="0">
            <a:spAutoFit/>
          </a:bodyPr>
          <a:lstStyle/>
          <a:p>
            <a:r>
              <a:rPr lang="en-US" sz="1400" dirty="0" smtClean="0">
                <a:latin typeface="Calibri" panose="020F0502020204030204" pitchFamily="34" charset="0"/>
              </a:rPr>
              <a:t>IPR</a:t>
            </a:r>
          </a:p>
          <a:p>
            <a:r>
              <a:rPr lang="en-US" sz="1400" dirty="0" smtClean="0">
                <a:latin typeface="Calibri" panose="020F0502020204030204" pitchFamily="34" charset="0"/>
              </a:rPr>
              <a:t>(</a:t>
            </a:r>
            <a:r>
              <a:rPr lang="en-US" sz="1400" dirty="0" err="1" smtClean="0">
                <a:latin typeface="Calibri" panose="020F0502020204030204" pitchFamily="34" charset="0"/>
              </a:rPr>
              <a:t>I</a:t>
            </a:r>
            <a:r>
              <a:rPr lang="en-US" sz="1400" baseline="-25000" dirty="0" err="1" smtClean="0">
                <a:latin typeface="Calibri" panose="020F0502020204030204" pitchFamily="34" charset="0"/>
              </a:rPr>
              <a:t>p</a:t>
            </a:r>
            <a:r>
              <a:rPr lang="en-US" sz="1400" dirty="0" smtClean="0">
                <a:latin typeface="Calibri" panose="020F0502020204030204" pitchFamily="34" charset="0"/>
              </a:rPr>
              <a:t> not meeting request)</a:t>
            </a:r>
            <a:endParaRPr lang="en-US" sz="1400" dirty="0">
              <a:latin typeface="Calibri" panose="020F0502020204030204" pitchFamily="34" charset="0"/>
            </a:endParaRPr>
          </a:p>
        </p:txBody>
      </p:sp>
      <p:grpSp>
        <p:nvGrpSpPr>
          <p:cNvPr id="3" name="Group 2"/>
          <p:cNvGrpSpPr/>
          <p:nvPr/>
        </p:nvGrpSpPr>
        <p:grpSpPr>
          <a:xfrm>
            <a:off x="4974388" y="4060368"/>
            <a:ext cx="4118166" cy="2086623"/>
            <a:chOff x="5181601" y="3310938"/>
            <a:chExt cx="3536290" cy="1564967"/>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9639" r="3316"/>
            <a:stretch/>
          </p:blipFill>
          <p:spPr bwMode="auto">
            <a:xfrm>
              <a:off x="5181601" y="3395511"/>
              <a:ext cx="3536290" cy="148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62600" y="3333750"/>
              <a:ext cx="3124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345" t="1772" r="43964" b="94167"/>
            <a:stretch/>
          </p:blipFill>
          <p:spPr bwMode="auto">
            <a:xfrm>
              <a:off x="6525323" y="3310938"/>
              <a:ext cx="1122554" cy="198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6019800" y="5251510"/>
            <a:ext cx="2691753" cy="307777"/>
          </a:xfrm>
          <a:prstGeom prst="rect">
            <a:avLst/>
          </a:prstGeom>
          <a:noFill/>
          <a:ln w="19050">
            <a:solidFill>
              <a:srgbClr val="FF0000"/>
            </a:solidFill>
          </a:ln>
        </p:spPr>
        <p:txBody>
          <a:bodyPr wrap="square" rtlCol="0">
            <a:spAutoFit/>
          </a:bodyPr>
          <a:lstStyle/>
          <a:p>
            <a:r>
              <a:rPr lang="en-US" sz="1400" dirty="0" smtClean="0">
                <a:latin typeface="Calibri" panose="020F0502020204030204" pitchFamily="34" charset="0"/>
              </a:rPr>
              <a:t>MHD (presence of an MHD mode)</a:t>
            </a:r>
            <a:endParaRPr lang="en-US" sz="1400" dirty="0">
              <a:latin typeface="Calibri" panose="020F0502020204030204" pitchFamily="34" charset="0"/>
            </a:endParaRPr>
          </a:p>
        </p:txBody>
      </p:sp>
      <p:sp>
        <p:nvSpPr>
          <p:cNvPr id="18" name="Content Placeholder 2"/>
          <p:cNvSpPr>
            <a:spLocks noGrp="1"/>
          </p:cNvSpPr>
          <p:nvPr>
            <p:ph idx="1"/>
          </p:nvPr>
        </p:nvSpPr>
        <p:spPr>
          <a:xfrm>
            <a:off x="5552132" y="6172200"/>
            <a:ext cx="3591868" cy="407180"/>
          </a:xfrm>
        </p:spPr>
        <p:txBody>
          <a:bodyPr>
            <a:normAutofit/>
          </a:bodyPr>
          <a:lstStyle/>
          <a:p>
            <a:pPr marL="0" indent="0" algn="ctr">
              <a:buNone/>
            </a:pPr>
            <a:r>
              <a:rPr lang="en-US" sz="1400" dirty="0" smtClean="0">
                <a:solidFill>
                  <a:srgbClr val="008080"/>
                </a:solidFill>
                <a:latin typeface="Calibri" panose="020F0502020204030204" pitchFamily="34" charset="0"/>
              </a:rPr>
              <a:t>[C. Galperti et </a:t>
            </a:r>
            <a:r>
              <a:rPr lang="en-US" sz="1400" dirty="0">
                <a:solidFill>
                  <a:srgbClr val="008080"/>
                </a:solidFill>
                <a:latin typeface="Calibri" panose="020F0502020204030204" pitchFamily="34" charset="0"/>
              </a:rPr>
              <a:t>al., </a:t>
            </a:r>
            <a:r>
              <a:rPr lang="en-US" sz="1400" dirty="0" smtClean="0">
                <a:solidFill>
                  <a:srgbClr val="008080"/>
                </a:solidFill>
                <a:latin typeface="Calibri" panose="020F0502020204030204" pitchFamily="34" charset="0"/>
              </a:rPr>
              <a:t>IEEE TNS 64, 1446 </a:t>
            </a:r>
            <a:r>
              <a:rPr lang="en-US" sz="1400" dirty="0">
                <a:solidFill>
                  <a:srgbClr val="008080"/>
                </a:solidFill>
                <a:latin typeface="Calibri" pitchFamily="34" charset="0"/>
              </a:rPr>
              <a:t>(</a:t>
            </a:r>
            <a:r>
              <a:rPr lang="en-US" sz="1400" dirty="0" smtClean="0">
                <a:solidFill>
                  <a:srgbClr val="008080"/>
                </a:solidFill>
                <a:latin typeface="Calibri" pitchFamily="34" charset="0"/>
              </a:rPr>
              <a:t>2017)]</a:t>
            </a:r>
            <a:endParaRPr lang="en-US" sz="1400" dirty="0">
              <a:latin typeface="Calibri" panose="020F0502020204030204" pitchFamily="34" charset="0"/>
            </a:endParaRPr>
          </a:p>
        </p:txBody>
      </p:sp>
      <p:sp>
        <p:nvSpPr>
          <p:cNvPr id="19" name="TextBox 18"/>
          <p:cNvSpPr txBox="1"/>
          <p:nvPr/>
        </p:nvSpPr>
        <p:spPr>
          <a:xfrm>
            <a:off x="4374674" y="2969205"/>
            <a:ext cx="1295400" cy="738664"/>
          </a:xfrm>
          <a:prstGeom prst="rect">
            <a:avLst/>
          </a:prstGeom>
          <a:solidFill>
            <a:schemeClr val="bg1"/>
          </a:solidFill>
          <a:ln w="19050">
            <a:solidFill>
              <a:srgbClr val="FF0000"/>
            </a:solidFill>
          </a:ln>
        </p:spPr>
        <p:txBody>
          <a:bodyPr wrap="square" rtlCol="0">
            <a:spAutoFit/>
          </a:bodyPr>
          <a:lstStyle/>
          <a:p>
            <a:r>
              <a:rPr lang="en-US" sz="1400" dirty="0">
                <a:latin typeface="Calibri" panose="020F0502020204030204" pitchFamily="34" charset="0"/>
              </a:rPr>
              <a:t>GWL (Greenwald density limit)</a:t>
            </a:r>
          </a:p>
        </p:txBody>
      </p:sp>
      <p:sp>
        <p:nvSpPr>
          <p:cNvPr id="20" name="TextBox 19"/>
          <p:cNvSpPr txBox="1"/>
          <p:nvPr/>
        </p:nvSpPr>
        <p:spPr>
          <a:xfrm>
            <a:off x="4374675" y="4494612"/>
            <a:ext cx="806926" cy="954107"/>
          </a:xfrm>
          <a:prstGeom prst="rect">
            <a:avLst/>
          </a:prstGeom>
          <a:solidFill>
            <a:schemeClr val="bg1"/>
          </a:solidFill>
          <a:ln w="19050">
            <a:solidFill>
              <a:srgbClr val="FF0000"/>
            </a:solidFill>
          </a:ln>
        </p:spPr>
        <p:txBody>
          <a:bodyPr wrap="square" rtlCol="0">
            <a:spAutoFit/>
          </a:bodyPr>
          <a:lstStyle/>
          <a:p>
            <a:r>
              <a:rPr lang="en-US" sz="1400" dirty="0" smtClean="0">
                <a:latin typeface="Calibri" panose="020F0502020204030204" pitchFamily="34" charset="0"/>
              </a:rPr>
              <a:t>VSC</a:t>
            </a:r>
          </a:p>
          <a:p>
            <a:r>
              <a:rPr lang="en-US" sz="1400" dirty="0" smtClean="0">
                <a:latin typeface="Calibri" panose="020F0502020204030204" pitchFamily="34" charset="0"/>
              </a:rPr>
              <a:t>(</a:t>
            </a:r>
            <a:r>
              <a:rPr lang="en-US" sz="1400" dirty="0">
                <a:latin typeface="Calibri" panose="020F0502020204030204" pitchFamily="34" charset="0"/>
              </a:rPr>
              <a:t>Vertical stability control)</a:t>
            </a:r>
          </a:p>
        </p:txBody>
      </p:sp>
    </p:spTree>
    <p:extLst>
      <p:ext uri="{BB962C8B-B14F-4D97-AF65-F5344CB8AC3E}">
        <p14:creationId xmlns:p14="http://schemas.microsoft.com/office/powerpoint/2010/main" val="1801394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990599"/>
          </a:xfrm>
        </p:spPr>
        <p:txBody>
          <a:bodyPr>
            <a:normAutofit/>
          </a:bodyPr>
          <a:lstStyle/>
          <a:p>
            <a:r>
              <a:rPr lang="en-US" sz="2800" dirty="0" smtClean="0">
                <a:latin typeface="Calibri" panose="020F0502020204030204" pitchFamily="34" charset="0"/>
                <a:cs typeface="Calibri" panose="020F0502020204030204" pitchFamily="34" charset="0"/>
              </a:rPr>
              <a:t>New tool for MHD stability analysis, resistive DCON, used on KSTAR for the first time</a:t>
            </a:r>
            <a:endParaRPr lang="en-GB" sz="2800" dirty="0">
              <a:latin typeface="Calibri" panose="020F0502020204030204" pitchFamily="34" charset="0"/>
              <a:cs typeface="Calibri" panose="020F0502020204030204" pitchFamily="34" charset="0"/>
            </a:endParaRPr>
          </a:p>
        </p:txBody>
      </p:sp>
      <p:sp>
        <p:nvSpPr>
          <p:cNvPr id="13" name="Content Placeholder 2"/>
          <p:cNvSpPr>
            <a:spLocks noGrp="1"/>
          </p:cNvSpPr>
          <p:nvPr>
            <p:ph idx="1"/>
          </p:nvPr>
        </p:nvSpPr>
        <p:spPr>
          <a:xfrm>
            <a:off x="228600" y="1219200"/>
            <a:ext cx="4196166" cy="4979154"/>
          </a:xfrm>
        </p:spPr>
        <p:txBody>
          <a:bodyPr>
            <a:normAutofit fontScale="92500" lnSpcReduction="20000"/>
          </a:bodyPr>
          <a:lstStyle/>
          <a:p>
            <a:r>
              <a:rPr lang="en-US" dirty="0" smtClean="0">
                <a:latin typeface="Calibri" panose="020F0502020204030204" pitchFamily="34" charset="0"/>
                <a:cs typeface="Calibri" panose="020F0502020204030204" pitchFamily="34" charset="0"/>
              </a:rPr>
              <a:t>New </a:t>
            </a:r>
            <a:r>
              <a:rPr lang="en-US" u="sng" dirty="0" smtClean="0">
                <a:latin typeface="Calibri" panose="020F0502020204030204" pitchFamily="34" charset="0"/>
                <a:cs typeface="Calibri" panose="020F0502020204030204" pitchFamily="34" charset="0"/>
              </a:rPr>
              <a:t>resistive</a:t>
            </a:r>
            <a:r>
              <a:rPr lang="en-US" dirty="0" smtClean="0">
                <a:latin typeface="Calibri" panose="020F0502020204030204" pitchFamily="34" charset="0"/>
                <a:cs typeface="Calibri" panose="020F0502020204030204" pitchFamily="34" charset="0"/>
              </a:rPr>
              <a:t> DCON code used to calculate the q=2 </a:t>
            </a:r>
            <a:r>
              <a:rPr lang="el-GR" dirty="0" smtClean="0">
                <a:latin typeface="Calibri" panose="020F0502020204030204" pitchFamily="34" charset="0"/>
                <a:cs typeface="Calibri" panose="020F0502020204030204" pitchFamily="34" charset="0"/>
              </a:rPr>
              <a:t>Δ</a:t>
            </a:r>
            <a:r>
              <a:rPr lang="en-US" dirty="0" smtClean="0">
                <a:latin typeface="Calibri" panose="020F0502020204030204" pitchFamily="34" charset="0"/>
                <a:cs typeface="Calibri" panose="020F0502020204030204" pitchFamily="34" charset="0"/>
              </a:rPr>
              <a:t>’ for a KSTAR case with sudden appearance of n=1 mode</a:t>
            </a:r>
          </a:p>
          <a:p>
            <a:pPr lvl="1"/>
            <a:r>
              <a:rPr lang="en-US" dirty="0">
                <a:latin typeface="Calibri" panose="020F0502020204030204" pitchFamily="34" charset="0"/>
                <a:cs typeface="Calibri" panose="020F0502020204030204" pitchFamily="34" charset="0"/>
              </a:rPr>
              <a:t>Positive </a:t>
            </a:r>
            <a:r>
              <a:rPr lang="el-GR" dirty="0">
                <a:latin typeface="Calibri" panose="020F0502020204030204" pitchFamily="34" charset="0"/>
                <a:cs typeface="Calibri" panose="020F0502020204030204" pitchFamily="34" charset="0"/>
              </a:rPr>
              <a:t>Δ</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would indicate classical </a:t>
            </a:r>
            <a:r>
              <a:rPr lang="en-US" dirty="0">
                <a:latin typeface="Calibri" panose="020F0502020204030204" pitchFamily="34" charset="0"/>
                <a:cs typeface="Calibri" panose="020F0502020204030204" pitchFamily="34" charset="0"/>
              </a:rPr>
              <a:t>instability at </a:t>
            </a:r>
            <a:r>
              <a:rPr lang="en-US" dirty="0" smtClean="0">
                <a:latin typeface="Calibri" panose="020F0502020204030204" pitchFamily="34" charset="0"/>
                <a:cs typeface="Calibri" panose="020F0502020204030204" pitchFamily="34" charset="0"/>
              </a:rPr>
              <a:t>q=2</a:t>
            </a:r>
          </a:p>
          <a:p>
            <a:r>
              <a:rPr lang="en-US" dirty="0" smtClean="0">
                <a:latin typeface="Calibri" panose="020F0502020204030204" pitchFamily="34" charset="0"/>
                <a:cs typeface="Calibri" panose="020F0502020204030204" pitchFamily="34" charset="0"/>
              </a:rPr>
              <a:t>Calculation shows a near marginal </a:t>
            </a:r>
            <a:r>
              <a:rPr lang="el-GR" dirty="0" smtClean="0">
                <a:latin typeface="Calibri" panose="020F0502020204030204" pitchFamily="34" charset="0"/>
                <a:cs typeface="Calibri" panose="020F0502020204030204" pitchFamily="34" charset="0"/>
              </a:rPr>
              <a:t>Δ</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around time of mode onset</a:t>
            </a:r>
          </a:p>
          <a:p>
            <a:pPr lvl="1"/>
            <a:r>
              <a:rPr lang="en-US" dirty="0" smtClean="0">
                <a:latin typeface="Calibri" panose="020F0502020204030204" pitchFamily="34" charset="0"/>
                <a:cs typeface="Calibri" panose="020F0502020204030204" pitchFamily="34" charset="0"/>
              </a:rPr>
              <a:t>Requires further analysis</a:t>
            </a:r>
          </a:p>
          <a:p>
            <a:r>
              <a:rPr lang="en-US" dirty="0" smtClean="0">
                <a:latin typeface="Calibri" panose="020F0502020204030204" pitchFamily="34" charset="0"/>
                <a:cs typeface="Calibri" panose="020F0502020204030204" pitchFamily="34" charset="0"/>
              </a:rPr>
              <a:t>Resistive DCON capability could be used for future DECAF mode onset warning</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4767" y="4430578"/>
            <a:ext cx="4572000" cy="2000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2494"/>
          <a:stretch/>
        </p:blipFill>
        <p:spPr bwMode="auto">
          <a:xfrm>
            <a:off x="4715359" y="1397950"/>
            <a:ext cx="4114800" cy="2898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bwMode="auto">
          <a:xfrm flipH="1">
            <a:off x="5261676" y="3897824"/>
            <a:ext cx="2076771" cy="596684"/>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a:off x="8175357" y="3897824"/>
            <a:ext cx="604433" cy="596684"/>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Arc 4"/>
          <p:cNvSpPr/>
          <p:nvPr/>
        </p:nvSpPr>
        <p:spPr bwMode="auto">
          <a:xfrm flipV="1">
            <a:off x="5726624" y="3897824"/>
            <a:ext cx="1046135" cy="1433252"/>
          </a:xfrm>
          <a:prstGeom prst="arc">
            <a:avLst/>
          </a:prstGeom>
          <a:noFill/>
          <a:ln w="12700" cap="flat" cmpd="sng" algn="ctr">
            <a:solidFill>
              <a:schemeClr val="tx1"/>
            </a:solidFill>
            <a:prstDash val="solid"/>
            <a:round/>
            <a:headEnd type="none" w="med" len="med"/>
            <a:tailEnd type="arrow"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pitchFamily="34" charset="0"/>
            </a:endParaRPr>
          </a:p>
        </p:txBody>
      </p:sp>
      <p:sp>
        <p:nvSpPr>
          <p:cNvPr id="10" name="TextBox 9"/>
          <p:cNvSpPr txBox="1"/>
          <p:nvPr/>
        </p:nvSpPr>
        <p:spPr>
          <a:xfrm>
            <a:off x="6249691" y="4746301"/>
            <a:ext cx="356188" cy="461665"/>
          </a:xfrm>
          <a:prstGeom prst="rect">
            <a:avLst/>
          </a:prstGeom>
          <a:noFill/>
        </p:spPr>
        <p:txBody>
          <a:bodyPr wrap="none" rtlCol="0">
            <a:spAutoFit/>
          </a:bodyPr>
          <a:lstStyle/>
          <a:p>
            <a:r>
              <a:rPr lang="en-US" sz="2400" dirty="0" smtClean="0"/>
              <a:t>?</a:t>
            </a:r>
            <a:endParaRPr lang="en-US" sz="2400" dirty="0"/>
          </a:p>
        </p:txBody>
      </p:sp>
      <p:sp>
        <p:nvSpPr>
          <p:cNvPr id="11" name="Text Box 32"/>
          <p:cNvSpPr txBox="1">
            <a:spLocks noChangeArrowheads="1"/>
          </p:cNvSpPr>
          <p:nvPr/>
        </p:nvSpPr>
        <p:spPr bwMode="auto">
          <a:xfrm>
            <a:off x="0" y="6198354"/>
            <a:ext cx="5571640" cy="307777"/>
          </a:xfrm>
          <a:prstGeom prst="rect">
            <a:avLst/>
          </a:prstGeom>
          <a:noFill/>
          <a:ln w="12700">
            <a:noFill/>
            <a:miter lim="800000"/>
            <a:headEnd/>
            <a:tailEnd/>
          </a:ln>
        </p:spPr>
        <p:txBody>
          <a:bodyPr wrap="square">
            <a:spAutoFit/>
          </a:bodyPr>
          <a:lstStyle/>
          <a:p>
            <a:pPr algn="ctr"/>
            <a:r>
              <a:rPr lang="en-US" sz="1400" dirty="0" smtClean="0">
                <a:solidFill>
                  <a:srgbClr val="008080"/>
                </a:solidFill>
                <a:latin typeface="Calibri" pitchFamily="34" charset="0"/>
              </a:rPr>
              <a:t>Resistive DCON</a:t>
            </a:r>
            <a:r>
              <a:rPr lang="en-US" sz="1400" dirty="0">
                <a:solidFill>
                  <a:srgbClr val="008080"/>
                </a:solidFill>
                <a:latin typeface="Calibri" pitchFamily="34" charset="0"/>
              </a:rPr>
              <a:t>: [A. H. </a:t>
            </a:r>
            <a:r>
              <a:rPr lang="en-US" sz="1400" dirty="0" err="1" smtClean="0">
                <a:solidFill>
                  <a:srgbClr val="008080"/>
                </a:solidFill>
                <a:latin typeface="Calibri" pitchFamily="34" charset="0"/>
              </a:rPr>
              <a:t>Glasser</a:t>
            </a:r>
            <a:r>
              <a:rPr lang="en-US" sz="1400" dirty="0" smtClean="0">
                <a:solidFill>
                  <a:srgbClr val="008080"/>
                </a:solidFill>
                <a:latin typeface="Calibri" pitchFamily="34" charset="0"/>
              </a:rPr>
              <a:t> et al., Physics </a:t>
            </a:r>
            <a:r>
              <a:rPr lang="en-US" sz="1400" dirty="0">
                <a:solidFill>
                  <a:srgbClr val="008080"/>
                </a:solidFill>
                <a:latin typeface="Calibri" pitchFamily="34" charset="0"/>
              </a:rPr>
              <a:t>of Plasmas 23, </a:t>
            </a:r>
            <a:r>
              <a:rPr lang="en-US" sz="1400" dirty="0" smtClean="0">
                <a:solidFill>
                  <a:srgbClr val="008080"/>
                </a:solidFill>
                <a:latin typeface="Calibri" pitchFamily="34" charset="0"/>
              </a:rPr>
              <a:t>112506 </a:t>
            </a:r>
            <a:r>
              <a:rPr lang="en-US" sz="1400" dirty="0">
                <a:solidFill>
                  <a:srgbClr val="008080"/>
                </a:solidFill>
                <a:latin typeface="Calibri" pitchFamily="34" charset="0"/>
              </a:rPr>
              <a:t>(2016</a:t>
            </a:r>
            <a:r>
              <a:rPr lang="en-US" sz="1400" dirty="0" smtClean="0">
                <a:solidFill>
                  <a:srgbClr val="008080"/>
                </a:solidFill>
                <a:latin typeface="Calibri" pitchFamily="34" charset="0"/>
              </a:rPr>
              <a:t>)</a:t>
            </a:r>
            <a:r>
              <a:rPr lang="en-US" sz="1400" b="0" i="0" dirty="0" smtClean="0">
                <a:solidFill>
                  <a:srgbClr val="008080"/>
                </a:solidFill>
                <a:latin typeface="Calibri" pitchFamily="34" charset="0"/>
              </a:rPr>
              <a:t>]</a:t>
            </a:r>
            <a:endParaRPr lang="en-US" sz="1400" b="0" i="0" dirty="0">
              <a:solidFill>
                <a:srgbClr val="008080"/>
              </a:solidFill>
              <a:latin typeface="Calibri" pitchFamily="34" charset="0"/>
            </a:endParaRPr>
          </a:p>
        </p:txBody>
      </p:sp>
      <p:sp>
        <p:nvSpPr>
          <p:cNvPr id="3" name="Rectangle 2"/>
          <p:cNvSpPr/>
          <p:nvPr/>
        </p:nvSpPr>
        <p:spPr bwMode="auto">
          <a:xfrm>
            <a:off x="8033219" y="4614450"/>
            <a:ext cx="632102" cy="173538"/>
          </a:xfrm>
          <a:prstGeom prst="rect">
            <a:avLst/>
          </a:prstGeom>
          <a:solidFill>
            <a:schemeClr val="bg1"/>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2"/>
              </a:solidFill>
              <a:effectLst/>
              <a:latin typeface="Arial" pitchFamily="34" charset="0"/>
            </a:endParaRPr>
          </a:p>
        </p:txBody>
      </p:sp>
      <p:sp>
        <p:nvSpPr>
          <p:cNvPr id="12" name="Content Placeholder 2"/>
          <p:cNvSpPr txBox="1">
            <a:spLocks/>
          </p:cNvSpPr>
          <p:nvPr/>
        </p:nvSpPr>
        <p:spPr bwMode="auto">
          <a:xfrm>
            <a:off x="7227567" y="4519836"/>
            <a:ext cx="1529807" cy="2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72000" rIns="90488" bIns="72000" numCol="1" anchor="t" anchorCtr="0" compatLnSpc="1">
            <a:prstTxWarp prst="textNoShape">
              <a:avLst/>
            </a:prstTxWarp>
          </a:bodyPr>
          <a:lstStyle>
            <a:lvl1pPr marL="342900" indent="-342900" algn="l" rtl="0" eaLnBrk="0" fontAlgn="base" hangingPunct="0">
              <a:lnSpc>
                <a:spcPct val="80000"/>
              </a:lnSpc>
              <a:spcBef>
                <a:spcPct val="70000"/>
              </a:spcBef>
              <a:spcAft>
                <a:spcPct val="0"/>
              </a:spcAft>
              <a:buClr>
                <a:srgbClr val="F70606"/>
              </a:buClr>
              <a:buSzPct val="150000"/>
              <a:buChar char="•"/>
              <a:defRPr sz="2400">
                <a:solidFill>
                  <a:schemeClr val="accent1"/>
                </a:solidFill>
                <a:latin typeface="Calibri" panose="020F0502020204030204" pitchFamily="34" charset="0"/>
                <a:ea typeface="+mn-ea"/>
                <a:cs typeface="Calibri" panose="020F0502020204030204" pitchFamily="34" charset="0"/>
              </a:defRPr>
            </a:lvl1pPr>
            <a:lvl2pPr marL="742950" indent="-285750" algn="l" rtl="0" eaLnBrk="0" fontAlgn="base" hangingPunct="0">
              <a:lnSpc>
                <a:spcPct val="80000"/>
              </a:lnSpc>
              <a:spcBef>
                <a:spcPct val="50000"/>
              </a:spcBef>
              <a:spcAft>
                <a:spcPct val="0"/>
              </a:spcAft>
              <a:buClr>
                <a:srgbClr val="5FCAFA"/>
              </a:buClr>
              <a:buSzPct val="80000"/>
              <a:buFont typeface="Wingdings" pitchFamily="2" charset="2"/>
              <a:buChar char="q"/>
              <a:defRPr sz="2000">
                <a:solidFill>
                  <a:schemeClr val="tx1"/>
                </a:solidFill>
                <a:latin typeface="Calibri" panose="020F0502020204030204" pitchFamily="34" charset="0"/>
                <a:cs typeface="Calibri" panose="020F0502020204030204" pitchFamily="34" charset="0"/>
              </a:defRPr>
            </a:lvl2pPr>
            <a:lvl3pPr marL="1143000" indent="-228600" algn="l" rtl="0" eaLnBrk="0" fontAlgn="base" hangingPunct="0">
              <a:lnSpc>
                <a:spcPct val="80000"/>
              </a:lnSpc>
              <a:spcBef>
                <a:spcPct val="50000"/>
              </a:spcBef>
              <a:spcAft>
                <a:spcPct val="0"/>
              </a:spcAft>
              <a:buClr>
                <a:srgbClr val="F70606"/>
              </a:buClr>
              <a:buSzPct val="150000"/>
              <a:buChar char="•"/>
              <a:defRPr>
                <a:solidFill>
                  <a:schemeClr val="tx1"/>
                </a:solidFill>
                <a:latin typeface="Calibri" panose="020F0502020204030204" pitchFamily="34" charset="0"/>
                <a:cs typeface="Calibri" panose="020F0502020204030204" pitchFamily="34" charset="0"/>
              </a:defRPr>
            </a:lvl3pPr>
            <a:lvl4pPr marL="1600200" indent="-228600" algn="l" rtl="0" eaLnBrk="0" fontAlgn="base" hangingPunct="0">
              <a:lnSpc>
                <a:spcPct val="80000"/>
              </a:lnSpc>
              <a:spcBef>
                <a:spcPct val="50000"/>
              </a:spcBef>
              <a:spcAft>
                <a:spcPct val="0"/>
              </a:spcAft>
              <a:buClr>
                <a:srgbClr val="5FCAFA"/>
              </a:buClr>
              <a:buSzPct val="80000"/>
              <a:buFont typeface="Wingdings" pitchFamily="2" charset="2"/>
              <a:buChar char="q"/>
              <a:defRPr sz="1600">
                <a:solidFill>
                  <a:schemeClr val="tx1"/>
                </a:solidFill>
                <a:latin typeface="Calibri" panose="020F0502020204030204" pitchFamily="34" charset="0"/>
                <a:cs typeface="Calibri" panose="020F0502020204030204" pitchFamily="34" charset="0"/>
              </a:defRPr>
            </a:lvl4pPr>
            <a:lvl5pPr marL="20574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Calibri" panose="020F0502020204030204" pitchFamily="34" charset="0"/>
                <a:cs typeface="Calibri" panose="020F0502020204030204" pitchFamily="34" charset="0"/>
              </a:defRPr>
            </a:lvl5pPr>
            <a:lvl6pPr marL="25146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6pPr>
            <a:lvl7pPr marL="29718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7pPr>
            <a:lvl8pPr marL="34290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8pPr>
            <a:lvl9pPr marL="3886200" indent="-228600" algn="l" rtl="0" eaLnBrk="0" fontAlgn="base" hangingPunct="0">
              <a:lnSpc>
                <a:spcPct val="80000"/>
              </a:lnSpc>
              <a:spcBef>
                <a:spcPct val="50000"/>
              </a:spcBef>
              <a:spcAft>
                <a:spcPct val="0"/>
              </a:spcAft>
              <a:buClr>
                <a:srgbClr val="F70606"/>
              </a:buClr>
              <a:buSzPct val="100000"/>
              <a:buChar char="»"/>
              <a:defRPr sz="1600">
                <a:solidFill>
                  <a:schemeClr val="tx1"/>
                </a:solidFill>
                <a:latin typeface="+mn-lt"/>
              </a:defRPr>
            </a:lvl9pPr>
          </a:lstStyle>
          <a:p>
            <a:pPr marL="0" indent="0" algn="ctr">
              <a:lnSpc>
                <a:spcPct val="100000"/>
              </a:lnSpc>
              <a:spcBef>
                <a:spcPts val="0"/>
              </a:spcBef>
              <a:buFontTx/>
              <a:buNone/>
            </a:pPr>
            <a:r>
              <a:rPr lang="en-US" sz="1600" kern="0" dirty="0" smtClean="0">
                <a:solidFill>
                  <a:schemeClr val="tx1"/>
                </a:solidFill>
              </a:rPr>
              <a:t>Resistive DCON</a:t>
            </a:r>
          </a:p>
        </p:txBody>
      </p:sp>
    </p:spTree>
    <p:extLst>
      <p:ext uri="{BB962C8B-B14F-4D97-AF65-F5344CB8AC3E}">
        <p14:creationId xmlns:p14="http://schemas.microsoft.com/office/powerpoint/2010/main" val="2681798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title"/>
          </p:nvPr>
        </p:nvSpPr>
        <p:spPr>
          <a:xfrm>
            <a:off x="0" y="15876"/>
            <a:ext cx="9144000" cy="974725"/>
          </a:xfrm>
        </p:spPr>
        <p:txBody>
          <a:bodyPr>
            <a:normAutofit/>
          </a:bodyPr>
          <a:lstStyle/>
          <a:p>
            <a:r>
              <a:rPr lang="en-US" sz="3600" dirty="0" smtClean="0">
                <a:latin typeface="Calibri" pitchFamily="34" charset="0"/>
                <a:cs typeface="Calibri" pitchFamily="34" charset="0"/>
              </a:rPr>
              <a:t>Summary and next steps</a:t>
            </a:r>
            <a:endParaRPr lang="en-US" sz="3600" dirty="0">
              <a:latin typeface="Calibri" pitchFamily="34" charset="0"/>
              <a:cs typeface="Calibri" pitchFamily="34" charset="0"/>
            </a:endParaRPr>
          </a:p>
        </p:txBody>
      </p:sp>
      <p:sp>
        <p:nvSpPr>
          <p:cNvPr id="3" name="Content Placeholder 2"/>
          <p:cNvSpPr>
            <a:spLocks noGrp="1"/>
          </p:cNvSpPr>
          <p:nvPr>
            <p:ph idx="1"/>
          </p:nvPr>
        </p:nvSpPr>
        <p:spPr>
          <a:xfrm>
            <a:off x="0" y="990600"/>
            <a:ext cx="9144000" cy="5410200"/>
          </a:xfrm>
        </p:spPr>
        <p:txBody>
          <a:bodyPr>
            <a:noAutofit/>
          </a:bodyPr>
          <a:lstStyle/>
          <a:p>
            <a:pPr>
              <a:lnSpc>
                <a:spcPct val="114000"/>
              </a:lnSpc>
            </a:pPr>
            <a:r>
              <a:rPr lang="en-US" sz="2400" dirty="0" smtClean="0">
                <a:latin typeface="Calibri" panose="020F0502020204030204" pitchFamily="34" charset="0"/>
              </a:rPr>
              <a:t>The Disruption Event Characterization and Forecasting code (DECAF) </a:t>
            </a:r>
            <a:endParaRPr lang="en-US" sz="2400" dirty="0">
              <a:latin typeface="Calibri" panose="020F0502020204030204" pitchFamily="34" charset="0"/>
            </a:endParaRPr>
          </a:p>
          <a:p>
            <a:pPr lvl="1">
              <a:lnSpc>
                <a:spcPct val="114000"/>
              </a:lnSpc>
            </a:pPr>
            <a:r>
              <a:rPr lang="en-US" sz="2000" dirty="0" smtClean="0">
                <a:latin typeface="Calibri" panose="020F0502020204030204" pitchFamily="34" charset="0"/>
              </a:rPr>
              <a:t>Focuses on quantitative characterization, based on physics models, </a:t>
            </a:r>
            <a:r>
              <a:rPr lang="en-US" sz="2000" dirty="0">
                <a:latin typeface="Calibri" panose="020F0502020204030204" pitchFamily="34" charset="0"/>
              </a:rPr>
              <a:t>of the chains of events which most often lead to disruption of </a:t>
            </a:r>
            <a:r>
              <a:rPr lang="en-US" sz="2000" dirty="0" smtClean="0">
                <a:latin typeface="Calibri" panose="020F0502020204030204" pitchFamily="34" charset="0"/>
              </a:rPr>
              <a:t>plasmas</a:t>
            </a:r>
          </a:p>
          <a:p>
            <a:pPr lvl="1">
              <a:lnSpc>
                <a:spcPct val="114000"/>
              </a:lnSpc>
            </a:pPr>
            <a:r>
              <a:rPr lang="en-US" sz="2000" dirty="0" smtClean="0">
                <a:latin typeface="Calibri" panose="020F0502020204030204" pitchFamily="34" charset="0"/>
              </a:rPr>
              <a:t>The goal is </a:t>
            </a:r>
            <a:r>
              <a:rPr lang="en-US" sz="2000" dirty="0">
                <a:latin typeface="Calibri" panose="020F0502020204030204" pitchFamily="34" charset="0"/>
              </a:rPr>
              <a:t>to provide forecasts which integrate with a disruption avoidance system and are </a:t>
            </a:r>
            <a:r>
              <a:rPr lang="en-US" sz="2000" dirty="0" smtClean="0">
                <a:latin typeface="Calibri" panose="020F0502020204030204" pitchFamily="34" charset="0"/>
              </a:rPr>
              <a:t>ultimately utilized </a:t>
            </a:r>
            <a:r>
              <a:rPr lang="en-US" sz="2000" dirty="0">
                <a:latin typeface="Calibri" panose="020F0502020204030204" pitchFamily="34" charset="0"/>
              </a:rPr>
              <a:t>in real-time during a device's </a:t>
            </a:r>
            <a:r>
              <a:rPr lang="en-US" sz="2000" dirty="0" smtClean="0">
                <a:latin typeface="Calibri" panose="020F0502020204030204" pitchFamily="34" charset="0"/>
              </a:rPr>
              <a:t>operation</a:t>
            </a:r>
          </a:p>
          <a:p>
            <a:pPr>
              <a:lnSpc>
                <a:spcPct val="114000"/>
              </a:lnSpc>
            </a:pPr>
            <a:r>
              <a:rPr lang="en-US" sz="2400" dirty="0" smtClean="0">
                <a:latin typeface="Calibri" panose="020F0502020204030204" pitchFamily="34" charset="0"/>
              </a:rPr>
              <a:t>Reduced kinetic model for disruption avoidance is implemented</a:t>
            </a:r>
          </a:p>
          <a:p>
            <a:pPr lvl="1">
              <a:lnSpc>
                <a:spcPct val="114000"/>
              </a:lnSpc>
            </a:pPr>
            <a:r>
              <a:rPr lang="en-US" sz="2000" dirty="0" smtClean="0">
                <a:latin typeface="Calibri" panose="020F0502020204030204" pitchFamily="34" charset="0"/>
              </a:rPr>
              <a:t>Success rate is surprisingly high for the initial analysis</a:t>
            </a:r>
          </a:p>
          <a:p>
            <a:pPr>
              <a:lnSpc>
                <a:spcPct val="114000"/>
              </a:lnSpc>
            </a:pPr>
            <a:r>
              <a:rPr lang="en-US" sz="2400" dirty="0" smtClean="0">
                <a:latin typeface="Calibri" panose="020F0502020204030204" pitchFamily="34" charset="0"/>
              </a:rPr>
              <a:t>Rotating MHD is common, causes disruptions; Identification essential</a:t>
            </a:r>
            <a:endParaRPr lang="en-US" sz="2400" dirty="0">
              <a:latin typeface="Calibri" panose="020F0502020204030204" pitchFamily="34" charset="0"/>
            </a:endParaRPr>
          </a:p>
          <a:p>
            <a:pPr lvl="1">
              <a:lnSpc>
                <a:spcPct val="114000"/>
              </a:lnSpc>
            </a:pPr>
            <a:r>
              <a:rPr lang="en-US" sz="2000" dirty="0" smtClean="0">
                <a:latin typeface="Calibri" panose="020F0502020204030204" pitchFamily="34" charset="0"/>
              </a:rPr>
              <a:t>Characterization </a:t>
            </a:r>
            <a:r>
              <a:rPr lang="en-US" sz="2000" dirty="0">
                <a:latin typeface="Calibri" panose="020F0502020204030204" pitchFamily="34" charset="0"/>
              </a:rPr>
              <a:t>algorithm </a:t>
            </a:r>
            <a:r>
              <a:rPr lang="en-US" sz="2000" dirty="0" smtClean="0">
                <a:latin typeface="Calibri" panose="020F0502020204030204" pitchFamily="34" charset="0"/>
              </a:rPr>
              <a:t>utilizes FFT, finds expected </a:t>
            </a:r>
            <a:r>
              <a:rPr lang="en-US" sz="2000" dirty="0">
                <a:latin typeface="Calibri" panose="020F0502020204030204" pitchFamily="34" charset="0"/>
              </a:rPr>
              <a:t>bifurcation and locking </a:t>
            </a:r>
            <a:endParaRPr lang="en-US" sz="2400" dirty="0" smtClean="0">
              <a:latin typeface="Calibri" panose="020F0502020204030204" pitchFamily="34" charset="0"/>
            </a:endParaRPr>
          </a:p>
          <a:p>
            <a:pPr>
              <a:lnSpc>
                <a:spcPct val="114000"/>
              </a:lnSpc>
            </a:pPr>
            <a:r>
              <a:rPr lang="en-US" sz="2400" dirty="0">
                <a:latin typeface="Calibri" panose="020F0502020204030204" pitchFamily="34" charset="0"/>
              </a:rPr>
              <a:t>Next steps to the development and usage of DECAF include: </a:t>
            </a:r>
          </a:p>
          <a:p>
            <a:pPr lvl="1">
              <a:lnSpc>
                <a:spcPct val="114000"/>
              </a:lnSpc>
            </a:pPr>
            <a:r>
              <a:rPr lang="en-US" sz="2000" dirty="0">
                <a:latin typeface="Calibri" panose="020F0502020204030204" pitchFamily="34" charset="0"/>
              </a:rPr>
              <a:t>Continued improvement of accuracy of event determination</a:t>
            </a:r>
          </a:p>
          <a:p>
            <a:pPr lvl="1">
              <a:lnSpc>
                <a:spcPct val="114000"/>
              </a:lnSpc>
            </a:pPr>
            <a:r>
              <a:rPr lang="en-US" sz="2000" dirty="0">
                <a:latin typeface="Calibri" panose="020F0502020204030204" pitchFamily="34" charset="0"/>
              </a:rPr>
              <a:t>Significant expansion of </a:t>
            </a:r>
            <a:r>
              <a:rPr lang="en-US" sz="2000" dirty="0" smtClean="0">
                <a:latin typeface="Calibri" panose="020F0502020204030204" pitchFamily="34" charset="0"/>
              </a:rPr>
              <a:t>events and event chains</a:t>
            </a:r>
            <a:endParaRPr lang="en-US" sz="2000" dirty="0">
              <a:latin typeface="Calibri" panose="020F0502020204030204" pitchFamily="34" charset="0"/>
            </a:endParaRPr>
          </a:p>
          <a:p>
            <a:pPr lvl="1">
              <a:lnSpc>
                <a:spcPct val="114000"/>
              </a:lnSpc>
            </a:pPr>
            <a:r>
              <a:rPr lang="en-US" sz="2000" dirty="0">
                <a:latin typeface="Calibri" panose="020F0502020204030204" pitchFamily="34" charset="0"/>
              </a:rPr>
              <a:t>E</a:t>
            </a:r>
            <a:r>
              <a:rPr lang="en-US" sz="2000" dirty="0" smtClean="0">
                <a:latin typeface="Calibri" panose="020F0502020204030204" pitchFamily="34" charset="0"/>
              </a:rPr>
              <a:t>xpansion </a:t>
            </a:r>
            <a:r>
              <a:rPr lang="en-US" sz="2000" dirty="0">
                <a:latin typeface="Calibri" panose="020F0502020204030204" pitchFamily="34" charset="0"/>
              </a:rPr>
              <a:t>of the dataset to multiple devices </a:t>
            </a:r>
            <a:r>
              <a:rPr lang="en-US" sz="2000" dirty="0" smtClean="0">
                <a:latin typeface="Calibri" panose="020F0502020204030204" pitchFamily="34" charset="0"/>
              </a:rPr>
              <a:t>(including DIII-D, TCV, </a:t>
            </a:r>
            <a:r>
              <a:rPr lang="en-US" sz="2000" dirty="0">
                <a:latin typeface="Calibri" panose="020F0502020204030204" pitchFamily="34" charset="0"/>
              </a:rPr>
              <a:t>KSTAR)</a:t>
            </a:r>
            <a:endParaRPr lang="en-US" dirty="0">
              <a:latin typeface="Calibri" panose="020F0502020204030204" pitchFamily="34" charset="0"/>
            </a:endParaRPr>
          </a:p>
          <a:p>
            <a:pPr lvl="1">
              <a:lnSpc>
                <a:spcPct val="114000"/>
              </a:lnSpc>
            </a:pPr>
            <a:endParaRPr lang="en-US" dirty="0">
              <a:latin typeface="Calibri" panose="020F0502020204030204" pitchFamily="34" charset="0"/>
            </a:endParaRPr>
          </a:p>
          <a:p>
            <a:pPr>
              <a:lnSpc>
                <a:spcPct val="114000"/>
              </a:lnSpc>
            </a:pPr>
            <a:endParaRPr lang="en-US" sz="2400" dirty="0">
              <a:latin typeface="Calibri" panose="020F0502020204030204" pitchFamily="34" charset="0"/>
            </a:endParaRPr>
          </a:p>
          <a:p>
            <a:pPr lvl="1">
              <a:lnSpc>
                <a:spcPct val="114000"/>
              </a:lnSpc>
            </a:pPr>
            <a:endParaRPr lang="en-US" dirty="0">
              <a:latin typeface="Calibri" panose="020F0502020204030204" pitchFamily="34" charset="0"/>
            </a:endParaRPr>
          </a:p>
        </p:txBody>
      </p:sp>
      <p:sp>
        <p:nvSpPr>
          <p:cNvPr id="4" name="Rectangle 3"/>
          <p:cNvSpPr/>
          <p:nvPr/>
        </p:nvSpPr>
        <p:spPr>
          <a:xfrm>
            <a:off x="7467600" y="5181600"/>
            <a:ext cx="1676400" cy="1015663"/>
          </a:xfrm>
          <a:prstGeom prst="rect">
            <a:avLst/>
          </a:prstGeom>
        </p:spPr>
        <p:txBody>
          <a:bodyPr wrap="square">
            <a:spAutoFit/>
          </a:bodyPr>
          <a:lstStyle/>
          <a:p>
            <a:pPr algn="ctr" eaLnBrk="1" hangingPunct="1"/>
            <a:r>
              <a:rPr lang="en-US" sz="1200" i="1" dirty="0">
                <a:solidFill>
                  <a:srgbClr val="336699"/>
                </a:solidFill>
                <a:latin typeface="Calibri" panose="020F0502020204030204" pitchFamily="34" charset="0"/>
                <a:cs typeface="Arial" pitchFamily="34" charset="0"/>
              </a:rPr>
              <a:t>*This work </a:t>
            </a:r>
            <a:r>
              <a:rPr lang="en-US" sz="1200" i="1" dirty="0" smtClean="0">
                <a:solidFill>
                  <a:srgbClr val="336699"/>
                </a:solidFill>
                <a:latin typeface="Calibri" panose="020F0502020204030204" pitchFamily="34" charset="0"/>
                <a:cs typeface="Arial" pitchFamily="34" charset="0"/>
              </a:rPr>
              <a:t>supported </a:t>
            </a:r>
            <a:r>
              <a:rPr lang="en-US" sz="1200" i="1" dirty="0">
                <a:solidFill>
                  <a:srgbClr val="336699"/>
                </a:solidFill>
                <a:latin typeface="Calibri" panose="020F0502020204030204" pitchFamily="34" charset="0"/>
                <a:cs typeface="Arial" pitchFamily="34" charset="0"/>
              </a:rPr>
              <a:t>by the US DOE </a:t>
            </a:r>
            <a:r>
              <a:rPr lang="en-US" sz="1200" i="1" dirty="0" smtClean="0">
                <a:solidFill>
                  <a:srgbClr val="336699"/>
                </a:solidFill>
                <a:latin typeface="Calibri" panose="020F0502020204030204" pitchFamily="34" charset="0"/>
                <a:cs typeface="Arial" pitchFamily="34" charset="0"/>
              </a:rPr>
              <a:t>contracts DE-AC02-09CH11466,</a:t>
            </a:r>
          </a:p>
          <a:p>
            <a:pPr algn="ctr" eaLnBrk="1" hangingPunct="1"/>
            <a:r>
              <a:rPr lang="en-US" sz="1200" i="1" dirty="0" smtClean="0">
                <a:solidFill>
                  <a:srgbClr val="336699"/>
                </a:solidFill>
                <a:latin typeface="Calibri" panose="020F0502020204030204" pitchFamily="34" charset="0"/>
                <a:cs typeface="Arial" pitchFamily="34" charset="0"/>
              </a:rPr>
              <a:t>DE-FG02-99ER54524,</a:t>
            </a:r>
          </a:p>
          <a:p>
            <a:pPr algn="ctr"/>
            <a:r>
              <a:rPr lang="en-US" altLang="en-US" sz="1200" i="1" dirty="0" smtClean="0">
                <a:solidFill>
                  <a:srgbClr val="336699"/>
                </a:solidFill>
                <a:latin typeface="Calibri" panose="020F0502020204030204" pitchFamily="34" charset="0"/>
                <a:cs typeface="Arial" pitchFamily="34" charset="0"/>
              </a:rPr>
              <a:t>and </a:t>
            </a:r>
            <a:r>
              <a:rPr lang="en-US" altLang="en-US" sz="1200" i="1" dirty="0">
                <a:solidFill>
                  <a:srgbClr val="336699"/>
                </a:solidFill>
                <a:latin typeface="Calibri" panose="020F0502020204030204" pitchFamily="34" charset="0"/>
                <a:cs typeface="Arial" pitchFamily="34" charset="0"/>
              </a:rPr>
              <a:t>DE-SC0016614</a:t>
            </a:r>
          </a:p>
        </p:txBody>
      </p:sp>
    </p:spTree>
    <p:extLst>
      <p:ext uri="{BB962C8B-B14F-4D97-AF65-F5344CB8AC3E}">
        <p14:creationId xmlns:p14="http://schemas.microsoft.com/office/powerpoint/2010/main" val="3500383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title"/>
          </p:nvPr>
        </p:nvSpPr>
        <p:spPr>
          <a:xfrm>
            <a:off x="0" y="15876"/>
            <a:ext cx="9144000" cy="974725"/>
          </a:xfrm>
        </p:spPr>
        <p:txBody>
          <a:bodyPr>
            <a:normAutofit/>
          </a:bodyPr>
          <a:lstStyle/>
          <a:p>
            <a:r>
              <a:rPr lang="en-US" sz="3600" dirty="0" smtClean="0">
                <a:latin typeface="Calibri" pitchFamily="34" charset="0"/>
                <a:cs typeface="Calibri" pitchFamily="34" charset="0"/>
              </a:rPr>
              <a:t>Related talk/posters</a:t>
            </a:r>
            <a:endParaRPr lang="en-US" sz="3600" dirty="0">
              <a:latin typeface="Calibri" pitchFamily="34" charset="0"/>
              <a:cs typeface="Calibri" pitchFamily="34" charset="0"/>
            </a:endParaRPr>
          </a:p>
        </p:txBody>
      </p:sp>
      <p:sp>
        <p:nvSpPr>
          <p:cNvPr id="3" name="Content Placeholder 2"/>
          <p:cNvSpPr>
            <a:spLocks noGrp="1"/>
          </p:cNvSpPr>
          <p:nvPr>
            <p:ph idx="1"/>
          </p:nvPr>
        </p:nvSpPr>
        <p:spPr>
          <a:xfrm>
            <a:off x="0" y="990600"/>
            <a:ext cx="9144000" cy="5410200"/>
          </a:xfrm>
        </p:spPr>
        <p:txBody>
          <a:bodyPr>
            <a:noAutofit/>
          </a:bodyPr>
          <a:lstStyle/>
          <a:p>
            <a:pPr>
              <a:lnSpc>
                <a:spcPct val="114000"/>
              </a:lnSpc>
            </a:pPr>
            <a:r>
              <a:rPr lang="en-US" sz="2400" dirty="0">
                <a:latin typeface="Calibri" panose="020F0502020204030204" pitchFamily="34" charset="0"/>
              </a:rPr>
              <a:t>Observation of the Generalized Neoclassical Toroidal Viscosity Offset Rotation Profile in </a:t>
            </a:r>
            <a:r>
              <a:rPr lang="en-US" sz="2400" dirty="0" smtClean="0">
                <a:latin typeface="Calibri" panose="020F0502020204030204" pitchFamily="34" charset="0"/>
              </a:rPr>
              <a:t>KSTAR – S.A. Sabbagh, 10:54am Wednesday</a:t>
            </a:r>
          </a:p>
          <a:p>
            <a:pPr>
              <a:lnSpc>
                <a:spcPct val="114000"/>
              </a:lnSpc>
            </a:pPr>
            <a:endParaRPr lang="en-US" sz="2400" dirty="0">
              <a:latin typeface="Calibri" panose="020F0502020204030204" pitchFamily="34" charset="0"/>
            </a:endParaRPr>
          </a:p>
          <a:p>
            <a:pPr>
              <a:lnSpc>
                <a:spcPct val="114000"/>
              </a:lnSpc>
            </a:pPr>
            <a:r>
              <a:rPr lang="en-US" sz="2400" dirty="0">
                <a:latin typeface="Calibri" panose="020F0502020204030204" pitchFamily="34" charset="0"/>
              </a:rPr>
              <a:t>Automated Identification of MHD Mode Bifurcation and Locking in Tokamaks – J.D. </a:t>
            </a:r>
            <a:r>
              <a:rPr lang="en-US" sz="2400" dirty="0" err="1">
                <a:latin typeface="Calibri" panose="020F0502020204030204" pitchFamily="34" charset="0"/>
              </a:rPr>
              <a:t>Riquezes</a:t>
            </a:r>
            <a:endParaRPr lang="en-US" sz="2400" dirty="0">
              <a:latin typeface="Calibri" panose="020F0502020204030204" pitchFamily="34" charset="0"/>
            </a:endParaRPr>
          </a:p>
          <a:p>
            <a:pPr>
              <a:lnSpc>
                <a:spcPct val="114000"/>
              </a:lnSpc>
            </a:pPr>
            <a:r>
              <a:rPr lang="en-US" sz="2400" dirty="0" smtClean="0">
                <a:latin typeface="Calibri" panose="020F0502020204030204" pitchFamily="34" charset="0"/>
              </a:rPr>
              <a:t>Kinetic </a:t>
            </a:r>
            <a:r>
              <a:rPr lang="en-US" sz="2400" dirty="0">
                <a:latin typeface="Calibri" panose="020F0502020204030204" pitchFamily="34" charset="0"/>
              </a:rPr>
              <a:t>equilibrium reconstruction of KSTAR plasmas including internal pitch angle profile </a:t>
            </a:r>
            <a:r>
              <a:rPr lang="en-US" sz="2400" dirty="0" smtClean="0">
                <a:latin typeface="Calibri" panose="020F0502020204030204" pitchFamily="34" charset="0"/>
              </a:rPr>
              <a:t>measurement – Y. Jiang</a:t>
            </a:r>
          </a:p>
          <a:p>
            <a:pPr>
              <a:lnSpc>
                <a:spcPct val="114000"/>
              </a:lnSpc>
            </a:pPr>
            <a:r>
              <a:rPr lang="en-US" sz="2400" dirty="0">
                <a:latin typeface="Calibri" panose="020F0502020204030204" pitchFamily="34" charset="0"/>
              </a:rPr>
              <a:t>Transport and stability analyses supporting disruption prediction in high beta KSTAR </a:t>
            </a:r>
            <a:r>
              <a:rPr lang="en-US" sz="2400" dirty="0" smtClean="0">
                <a:latin typeface="Calibri" panose="020F0502020204030204" pitchFamily="34" charset="0"/>
              </a:rPr>
              <a:t>plasmas – J.H. Ahn</a:t>
            </a:r>
          </a:p>
          <a:p>
            <a:pPr>
              <a:lnSpc>
                <a:spcPct val="114000"/>
              </a:lnSpc>
            </a:pPr>
            <a:r>
              <a:rPr lang="en-US" sz="2400" dirty="0" smtClean="0">
                <a:latin typeface="Calibri" panose="020F0502020204030204" pitchFamily="34" charset="0"/>
              </a:rPr>
              <a:t>MHD </a:t>
            </a:r>
            <a:r>
              <a:rPr lang="en-US" sz="2400" dirty="0">
                <a:latin typeface="Calibri" panose="020F0502020204030204" pitchFamily="34" charset="0"/>
              </a:rPr>
              <a:t>stability analysis and global mode identification preparing for high beta operation in </a:t>
            </a:r>
            <a:r>
              <a:rPr lang="en-US" sz="2400" dirty="0" smtClean="0">
                <a:latin typeface="Calibri" panose="020F0502020204030204" pitchFamily="34" charset="0"/>
              </a:rPr>
              <a:t>KSTAR – Y.S. Park</a:t>
            </a:r>
          </a:p>
        </p:txBody>
      </p:sp>
      <p:sp>
        <p:nvSpPr>
          <p:cNvPr id="2" name="TextBox 1"/>
          <p:cNvSpPr txBox="1"/>
          <p:nvPr/>
        </p:nvSpPr>
        <p:spPr>
          <a:xfrm>
            <a:off x="2743200" y="1981200"/>
            <a:ext cx="3627019" cy="461665"/>
          </a:xfrm>
          <a:prstGeom prst="rect">
            <a:avLst/>
          </a:prstGeom>
          <a:noFill/>
        </p:spPr>
        <p:txBody>
          <a:bodyPr wrap="none" rtlCol="0">
            <a:spAutoFit/>
          </a:bodyPr>
          <a:lstStyle/>
          <a:p>
            <a:r>
              <a:rPr lang="en-US" sz="2400" u="sng" dirty="0" smtClean="0">
                <a:solidFill>
                  <a:srgbClr val="FF0000"/>
                </a:solidFill>
                <a:latin typeface="Calibri" panose="020F0502020204030204" pitchFamily="34" charset="0"/>
                <a:cs typeface="Calibri" panose="020F0502020204030204" pitchFamily="34" charset="0"/>
              </a:rPr>
              <a:t>Thursday afternoon posters</a:t>
            </a:r>
            <a:endParaRPr lang="en-US" sz="2400" u="sng"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7047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title"/>
          </p:nvPr>
        </p:nvSpPr>
        <p:spPr>
          <a:xfrm>
            <a:off x="0" y="15876"/>
            <a:ext cx="9144000" cy="974725"/>
          </a:xfrm>
        </p:spPr>
        <p:txBody>
          <a:bodyPr>
            <a:normAutofit/>
          </a:bodyPr>
          <a:lstStyle/>
          <a:p>
            <a:r>
              <a:rPr lang="en-US" sz="2800" dirty="0" smtClean="0">
                <a:latin typeface="Calibri" pitchFamily="34" charset="0"/>
                <a:cs typeface="Calibri" pitchFamily="34" charset="0"/>
              </a:rPr>
              <a:t>Sign up for a copy</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2659765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2514600"/>
            <a:ext cx="9144000" cy="1447800"/>
          </a:xfrm>
        </p:spPr>
        <p:txBody>
          <a:bodyPr>
            <a:normAutofit fontScale="55000" lnSpcReduction="20000"/>
          </a:bodyPr>
          <a:lstStyle/>
          <a:p>
            <a:r>
              <a:rPr lang="en-US" sz="5100" dirty="0" smtClean="0">
                <a:latin typeface="Calibri" panose="020F0502020204030204" pitchFamily="34" charset="0"/>
              </a:rPr>
              <a:t>Jack </a:t>
            </a:r>
            <a:r>
              <a:rPr lang="en-US" sz="5100" dirty="0" err="1" smtClean="0">
                <a:latin typeface="Calibri" panose="020F0502020204030204" pitchFamily="34" charset="0"/>
              </a:rPr>
              <a:t>Berkery</a:t>
            </a:r>
            <a:r>
              <a:rPr lang="en-US" sz="5100" dirty="0" smtClean="0">
                <a:latin typeface="Calibri" panose="020F0502020204030204" pitchFamily="34" charset="0"/>
              </a:rPr>
              <a:t> </a:t>
            </a:r>
          </a:p>
          <a:p>
            <a:r>
              <a:rPr lang="en-US" sz="5100" dirty="0" smtClean="0">
                <a:latin typeface="Calibri" panose="020F0502020204030204" pitchFamily="34" charset="0"/>
              </a:rPr>
              <a:t>Columbia University</a:t>
            </a:r>
          </a:p>
          <a:p>
            <a:r>
              <a:rPr lang="en-US" sz="3300" dirty="0" smtClean="0">
                <a:latin typeface="Calibri" panose="020F0502020204030204" pitchFamily="34" charset="0"/>
              </a:rPr>
              <a:t>S.A. Sabbagh</a:t>
            </a:r>
            <a:r>
              <a:rPr lang="en-US" sz="3300" baseline="30000" dirty="0" smtClean="0">
                <a:latin typeface="Calibri" panose="020F0502020204030204" pitchFamily="34" charset="0"/>
              </a:rPr>
              <a:t>1</a:t>
            </a:r>
            <a:r>
              <a:rPr lang="en-US" sz="3300" dirty="0" smtClean="0">
                <a:latin typeface="Calibri" panose="020F0502020204030204" pitchFamily="34" charset="0"/>
              </a:rPr>
              <a:t>, Y.S. Park</a:t>
            </a:r>
            <a:r>
              <a:rPr lang="en-US" sz="3300" baseline="30000" dirty="0" smtClean="0">
                <a:latin typeface="Calibri" panose="020F0502020204030204" pitchFamily="34" charset="0"/>
              </a:rPr>
              <a:t>1</a:t>
            </a:r>
            <a:r>
              <a:rPr lang="en-US" sz="3300" dirty="0" smtClean="0">
                <a:latin typeface="Calibri" panose="020F0502020204030204" pitchFamily="34" charset="0"/>
              </a:rPr>
              <a:t>, J.H. Ahn</a:t>
            </a:r>
            <a:r>
              <a:rPr lang="en-US" sz="3300" baseline="30000" dirty="0">
                <a:latin typeface="Calibri" panose="020F0502020204030204" pitchFamily="34" charset="0"/>
              </a:rPr>
              <a:t>1</a:t>
            </a:r>
            <a:r>
              <a:rPr lang="en-US" sz="3300" dirty="0" smtClean="0">
                <a:latin typeface="Calibri" panose="020F0502020204030204" pitchFamily="34" charset="0"/>
              </a:rPr>
              <a:t>, Y. Jiang</a:t>
            </a:r>
            <a:r>
              <a:rPr lang="en-US" sz="3300" baseline="30000" dirty="0">
                <a:latin typeface="Calibri" panose="020F0502020204030204" pitchFamily="34" charset="0"/>
              </a:rPr>
              <a:t>1</a:t>
            </a:r>
            <a:r>
              <a:rPr lang="en-US" sz="3300" dirty="0" smtClean="0">
                <a:latin typeface="Calibri" panose="020F0502020204030204" pitchFamily="34" charset="0"/>
              </a:rPr>
              <a:t>, J.D. Riquezes</a:t>
            </a:r>
            <a:r>
              <a:rPr lang="en-US" sz="3300" baseline="30000" dirty="0">
                <a:latin typeface="Calibri" panose="020F0502020204030204" pitchFamily="34" charset="0"/>
              </a:rPr>
              <a:t>1</a:t>
            </a:r>
            <a:r>
              <a:rPr lang="en-US" sz="3300" dirty="0" smtClean="0">
                <a:latin typeface="Calibri" panose="020F0502020204030204" pitchFamily="34" charset="0"/>
              </a:rPr>
              <a:t>, S.P. Gerhardt</a:t>
            </a:r>
            <a:r>
              <a:rPr lang="en-US" sz="3300" baseline="30000" dirty="0" smtClean="0">
                <a:latin typeface="Calibri" panose="020F0502020204030204" pitchFamily="34" charset="0"/>
              </a:rPr>
              <a:t>2</a:t>
            </a:r>
            <a:r>
              <a:rPr lang="en-US" sz="3300" dirty="0" smtClean="0">
                <a:latin typeface="Calibri" panose="020F0502020204030204" pitchFamily="34" charset="0"/>
              </a:rPr>
              <a:t>, C.E. Meyers</a:t>
            </a:r>
            <a:r>
              <a:rPr lang="en-US" sz="3300" baseline="30000" dirty="0" smtClean="0">
                <a:latin typeface="Calibri" panose="020F0502020204030204" pitchFamily="34" charset="0"/>
              </a:rPr>
              <a:t>2</a:t>
            </a:r>
          </a:p>
          <a:p>
            <a:r>
              <a:rPr lang="en-US" sz="3300" i="1" baseline="30000" dirty="0" smtClean="0">
                <a:latin typeface="Calibri" panose="020F0502020204030204" pitchFamily="34" charset="0"/>
              </a:rPr>
              <a:t>1</a:t>
            </a:r>
            <a:r>
              <a:rPr lang="en-US" sz="3300" i="1" dirty="0" smtClean="0">
                <a:latin typeface="Calibri" panose="020F0502020204030204" pitchFamily="34" charset="0"/>
              </a:rPr>
              <a:t>Columbia University, </a:t>
            </a:r>
            <a:r>
              <a:rPr lang="en-US" sz="3300" i="1" baseline="30000" dirty="0" smtClean="0">
                <a:latin typeface="Calibri" panose="020F0502020204030204" pitchFamily="34" charset="0"/>
              </a:rPr>
              <a:t>2</a:t>
            </a:r>
            <a:r>
              <a:rPr lang="en-US" sz="3300" i="1" dirty="0" smtClean="0">
                <a:latin typeface="Calibri" panose="020F0502020204030204" pitchFamily="34" charset="0"/>
              </a:rPr>
              <a:t>Princeton Plasma Physics Laboratory </a:t>
            </a:r>
          </a:p>
        </p:txBody>
      </p:sp>
      <p:sp>
        <p:nvSpPr>
          <p:cNvPr id="3" name="Title 2"/>
          <p:cNvSpPr>
            <a:spLocks noGrp="1"/>
          </p:cNvSpPr>
          <p:nvPr>
            <p:ph type="title"/>
          </p:nvPr>
        </p:nvSpPr>
        <p:spPr>
          <a:xfrm>
            <a:off x="0" y="1219200"/>
            <a:ext cx="9144000" cy="1447800"/>
          </a:xfrm>
        </p:spPr>
        <p:txBody>
          <a:bodyPr>
            <a:normAutofit/>
          </a:bodyPr>
          <a:lstStyle/>
          <a:p>
            <a:r>
              <a:rPr lang="en-US" sz="3200" dirty="0" smtClean="0">
                <a:latin typeface="Calibri" panose="020F0502020204030204" pitchFamily="34" charset="0"/>
              </a:rPr>
              <a:t>Disruption Event Characterization and Forecasting in Tokamaks</a:t>
            </a:r>
            <a:endParaRPr lang="en-US" sz="3200" dirty="0">
              <a:latin typeface="Calibri" panose="020F0502020204030204" pitchFamily="34" charset="0"/>
            </a:endParaRPr>
          </a:p>
        </p:txBody>
      </p:sp>
      <p:sp>
        <p:nvSpPr>
          <p:cNvPr id="4" name="Text Placeholder 3"/>
          <p:cNvSpPr>
            <a:spLocks noGrp="1"/>
          </p:cNvSpPr>
          <p:nvPr>
            <p:ph type="body" sz="quarter" idx="10"/>
          </p:nvPr>
        </p:nvSpPr>
        <p:spPr>
          <a:xfrm>
            <a:off x="914400" y="4038600"/>
            <a:ext cx="7315200" cy="838200"/>
          </a:xfrm>
        </p:spPr>
        <p:txBody>
          <a:bodyPr>
            <a:normAutofit/>
          </a:bodyPr>
          <a:lstStyle/>
          <a:p>
            <a:pPr>
              <a:lnSpc>
                <a:spcPct val="85000"/>
              </a:lnSpc>
            </a:pPr>
            <a:r>
              <a:rPr lang="en-US" dirty="0" smtClean="0">
                <a:latin typeface="Calibri" panose="020F0502020204030204" pitchFamily="34" charset="0"/>
              </a:rPr>
              <a:t>59</a:t>
            </a:r>
            <a:r>
              <a:rPr lang="en-US" baseline="30000" dirty="0" smtClean="0">
                <a:latin typeface="Calibri" panose="020F0502020204030204" pitchFamily="34" charset="0"/>
              </a:rPr>
              <a:t>th</a:t>
            </a:r>
            <a:r>
              <a:rPr lang="en-US" dirty="0" smtClean="0">
                <a:latin typeface="Calibri" panose="020F0502020204030204" pitchFamily="34" charset="0"/>
              </a:rPr>
              <a:t> </a:t>
            </a:r>
            <a:r>
              <a:rPr lang="en-US" dirty="0">
                <a:latin typeface="Calibri" panose="020F0502020204030204" pitchFamily="34" charset="0"/>
              </a:rPr>
              <a:t>Annual Meeting of the APS Division of Plasma </a:t>
            </a:r>
            <a:r>
              <a:rPr lang="en-US" dirty="0" smtClean="0">
                <a:latin typeface="Calibri" panose="020F0502020204030204" pitchFamily="34" charset="0"/>
              </a:rPr>
              <a:t>Physics</a:t>
            </a:r>
          </a:p>
          <a:p>
            <a:pPr>
              <a:lnSpc>
                <a:spcPct val="85000"/>
              </a:lnSpc>
            </a:pPr>
            <a:r>
              <a:rPr lang="en-US" dirty="0" smtClean="0">
                <a:latin typeface="Calibri" panose="020F0502020204030204" pitchFamily="34" charset="0"/>
              </a:rPr>
              <a:t>Milwaukee, Wisconsin, October 23-27, 2017</a:t>
            </a:r>
            <a:endParaRPr lang="en-US" dirty="0">
              <a:latin typeface="Calibri" panose="020F0502020204030204" pitchFamily="34" charset="0"/>
            </a:endParaRPr>
          </a:p>
        </p:txBody>
      </p:sp>
      <p:pic>
        <p:nvPicPr>
          <p:cNvPr id="6" name="Picture 4" descr="PPP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31" y="5257803"/>
            <a:ext cx="1606138" cy="5621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 y="4717028"/>
            <a:ext cx="2103120" cy="31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6027011"/>
            <a:ext cx="1981200" cy="830997"/>
          </a:xfrm>
          <a:prstGeom prst="rect">
            <a:avLst/>
          </a:prstGeom>
        </p:spPr>
        <p:txBody>
          <a:bodyPr wrap="square">
            <a:spAutoFit/>
          </a:bodyPr>
          <a:lstStyle/>
          <a:p>
            <a:pPr algn="ctr" eaLnBrk="1" hangingPunct="1"/>
            <a:r>
              <a:rPr lang="en-US" sz="1200" i="1" dirty="0">
                <a:solidFill>
                  <a:srgbClr val="336699"/>
                </a:solidFill>
                <a:latin typeface="Calibri" panose="020F0502020204030204" pitchFamily="34" charset="0"/>
                <a:cs typeface="Arial" pitchFamily="34" charset="0"/>
              </a:rPr>
              <a:t>*This work </a:t>
            </a:r>
            <a:r>
              <a:rPr lang="en-US" sz="1200" i="1" dirty="0" smtClean="0">
                <a:solidFill>
                  <a:srgbClr val="336699"/>
                </a:solidFill>
                <a:latin typeface="Calibri" panose="020F0502020204030204" pitchFamily="34" charset="0"/>
                <a:cs typeface="Arial" pitchFamily="34" charset="0"/>
              </a:rPr>
              <a:t>supported </a:t>
            </a:r>
            <a:r>
              <a:rPr lang="en-US" sz="1200" i="1" dirty="0">
                <a:solidFill>
                  <a:srgbClr val="336699"/>
                </a:solidFill>
                <a:latin typeface="Calibri" panose="020F0502020204030204" pitchFamily="34" charset="0"/>
                <a:cs typeface="Arial" pitchFamily="34" charset="0"/>
              </a:rPr>
              <a:t>by the US DOE </a:t>
            </a:r>
            <a:r>
              <a:rPr lang="en-US" sz="1200" i="1" dirty="0" smtClean="0">
                <a:solidFill>
                  <a:srgbClr val="336699"/>
                </a:solidFill>
                <a:latin typeface="Calibri" panose="020F0502020204030204" pitchFamily="34" charset="0"/>
                <a:cs typeface="Arial" pitchFamily="34" charset="0"/>
              </a:rPr>
              <a:t>contracts DE-AC02-09CH11466 and DE-FG02-99ER54524</a:t>
            </a:r>
            <a:endParaRPr lang="en-US" altLang="en-US" sz="1200" i="1" dirty="0">
              <a:solidFill>
                <a:srgbClr val="336699"/>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11651643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title"/>
          </p:nvPr>
        </p:nvSpPr>
        <p:spPr>
          <a:xfrm>
            <a:off x="0" y="15876"/>
            <a:ext cx="9144000" cy="974725"/>
          </a:xfrm>
        </p:spPr>
        <p:txBody>
          <a:bodyPr>
            <a:normAutofit/>
          </a:bodyPr>
          <a:lstStyle/>
          <a:p>
            <a:r>
              <a:rPr lang="en-US" sz="2800" dirty="0" smtClean="0">
                <a:latin typeface="Calibri" pitchFamily="34" charset="0"/>
                <a:cs typeface="Calibri" pitchFamily="34" charset="0"/>
              </a:rPr>
              <a:t>Another TCV slide?</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2466746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Calibri" panose="020F0502020204030204" pitchFamily="34" charset="0"/>
              </a:rPr>
              <a:t>Disruption Event Characterization And Forecasting (DECAF) code</a:t>
            </a:r>
            <a:r>
              <a:rPr lang="en-US" sz="2800" dirty="0" smtClean="0">
                <a:latin typeface="Calibri" panose="020F0502020204030204" pitchFamily="34" charset="0"/>
              </a:rPr>
              <a:t> is structured to ease parallel development</a:t>
            </a:r>
            <a:endParaRPr lang="en-US" sz="2800" dirty="0">
              <a:latin typeface="Calibri" panose="020F0502020204030204" pitchFamily="34" charset="0"/>
            </a:endParaRPr>
          </a:p>
        </p:txBody>
      </p:sp>
      <p:grpSp>
        <p:nvGrpSpPr>
          <p:cNvPr id="3" name="Group 2"/>
          <p:cNvGrpSpPr/>
          <p:nvPr/>
        </p:nvGrpSpPr>
        <p:grpSpPr>
          <a:xfrm>
            <a:off x="254239" y="1126513"/>
            <a:ext cx="3714750" cy="5105401"/>
            <a:chOff x="254239" y="844876"/>
            <a:chExt cx="3714750" cy="3829051"/>
          </a:xfrm>
        </p:grpSpPr>
        <p:sp>
          <p:nvSpPr>
            <p:cNvPr id="41" name="TextBox 40"/>
            <p:cNvSpPr txBox="1"/>
            <p:nvPr/>
          </p:nvSpPr>
          <p:spPr>
            <a:xfrm>
              <a:off x="254239" y="2336178"/>
              <a:ext cx="1371600" cy="392415"/>
            </a:xfrm>
            <a:prstGeom prst="rect">
              <a:avLst/>
            </a:prstGeom>
            <a:noFill/>
            <a:ln w="25400">
              <a:solidFill>
                <a:srgbClr val="FF0000"/>
              </a:solidFill>
            </a:ln>
          </p:spPr>
          <p:txBody>
            <a:bodyPr wrap="square" rtlCol="0">
              <a:spAutoFit/>
            </a:bodyPr>
            <a:lstStyle/>
            <a:p>
              <a:pPr algn="ctr"/>
              <a:r>
                <a:rPr lang="en-US" sz="1400" dirty="0" smtClean="0">
                  <a:latin typeface="Calibri" panose="020F0502020204030204" pitchFamily="34" charset="0"/>
                </a:rPr>
                <a:t>Main data structure</a:t>
              </a:r>
              <a:endParaRPr lang="en-US" sz="1400" dirty="0">
                <a:latin typeface="Calibri" panose="020F0502020204030204" pitchFamily="34" charset="0"/>
              </a:endParaRPr>
            </a:p>
          </p:txBody>
        </p:sp>
        <p:cxnSp>
          <p:nvCxnSpPr>
            <p:cNvPr id="42" name="Straight Arrow Connector 41"/>
            <p:cNvCxnSpPr/>
            <p:nvPr/>
          </p:nvCxnSpPr>
          <p:spPr bwMode="auto">
            <a:xfrm flipH="1">
              <a:off x="1625839" y="2571750"/>
              <a:ext cx="400050" cy="1"/>
            </a:xfrm>
            <a:prstGeom prst="straightConnector1">
              <a:avLst/>
            </a:prstGeom>
            <a:noFill/>
            <a:ln w="25400" cap="flat" cmpd="sng" algn="ctr">
              <a:solidFill>
                <a:srgbClr val="0000FF"/>
              </a:solidFill>
              <a:prstDash val="solid"/>
              <a:round/>
              <a:headEnd type="arrow" w="med" len="med"/>
              <a:tailEnd type="arrow" w="med" len="med"/>
            </a:ln>
            <a:effectLst/>
          </p:spPr>
        </p:cxnSp>
        <p:cxnSp>
          <p:nvCxnSpPr>
            <p:cNvPr id="43" name="Straight Arrow Connector 42"/>
            <p:cNvCxnSpPr>
              <a:stCxn id="44" idx="2"/>
              <a:endCxn id="41" idx="0"/>
            </p:cNvCxnSpPr>
            <p:nvPr/>
          </p:nvCxnSpPr>
          <p:spPr bwMode="auto">
            <a:xfrm>
              <a:off x="940039" y="1351591"/>
              <a:ext cx="0" cy="984587"/>
            </a:xfrm>
            <a:prstGeom prst="straightConnector1">
              <a:avLst/>
            </a:prstGeom>
            <a:noFill/>
            <a:ln w="25400" cap="flat" cmpd="sng" algn="ctr">
              <a:solidFill>
                <a:srgbClr val="FF0000"/>
              </a:solidFill>
              <a:prstDash val="solid"/>
              <a:round/>
              <a:headEnd type="none" w="med" len="med"/>
              <a:tailEnd type="arrow"/>
            </a:ln>
            <a:effectLst/>
          </p:spPr>
        </p:cxnSp>
        <p:sp>
          <p:nvSpPr>
            <p:cNvPr id="44" name="TextBox 43"/>
            <p:cNvSpPr txBox="1"/>
            <p:nvPr/>
          </p:nvSpPr>
          <p:spPr>
            <a:xfrm>
              <a:off x="254239" y="959176"/>
              <a:ext cx="1371600" cy="392415"/>
            </a:xfrm>
            <a:prstGeom prst="rect">
              <a:avLst/>
            </a:prstGeom>
            <a:noFill/>
            <a:ln w="25400">
              <a:solidFill>
                <a:srgbClr val="FF0000"/>
              </a:solidFill>
            </a:ln>
          </p:spPr>
          <p:txBody>
            <a:bodyPr wrap="square" rtlCol="0">
              <a:spAutoFit/>
            </a:bodyPr>
            <a:lstStyle/>
            <a:p>
              <a:pPr algn="ctr"/>
              <a:r>
                <a:rPr lang="en-US" sz="1400" dirty="0" smtClean="0">
                  <a:latin typeface="Calibri" panose="020F0502020204030204" pitchFamily="34" charset="0"/>
                </a:rPr>
                <a:t>Code control workbooks</a:t>
              </a:r>
              <a:endParaRPr lang="en-US" sz="1400" dirty="0">
                <a:latin typeface="Calibri" panose="020F0502020204030204" pitchFamily="34" charset="0"/>
              </a:endParaRPr>
            </a:p>
          </p:txBody>
        </p:sp>
        <p:sp>
          <p:nvSpPr>
            <p:cNvPr id="45" name="TextBox 44"/>
            <p:cNvSpPr txBox="1"/>
            <p:nvPr/>
          </p:nvSpPr>
          <p:spPr>
            <a:xfrm>
              <a:off x="2340214" y="1545008"/>
              <a:ext cx="1371600" cy="253916"/>
            </a:xfrm>
            <a:prstGeom prst="rect">
              <a:avLst/>
            </a:prstGeom>
            <a:noFill/>
            <a:ln w="25400">
              <a:solidFill>
                <a:srgbClr val="0000FF"/>
              </a:solidFill>
            </a:ln>
          </p:spPr>
          <p:txBody>
            <a:bodyPr wrap="square" rtlCol="0">
              <a:spAutoFit/>
            </a:bodyPr>
            <a:lstStyle/>
            <a:p>
              <a:pPr algn="ctr"/>
              <a:r>
                <a:rPr lang="en-US" sz="1600" dirty="0" smtClean="0">
                  <a:latin typeface="Calibri" panose="020F0502020204030204" pitchFamily="34" charset="0"/>
                </a:rPr>
                <a:t>Density Limits</a:t>
              </a:r>
              <a:endParaRPr lang="en-US" sz="1600" dirty="0">
                <a:latin typeface="Calibri" panose="020F0502020204030204" pitchFamily="34" charset="0"/>
              </a:endParaRPr>
            </a:p>
          </p:txBody>
        </p:sp>
        <p:sp>
          <p:nvSpPr>
            <p:cNvPr id="46" name="TextBox 45"/>
            <p:cNvSpPr txBox="1"/>
            <p:nvPr/>
          </p:nvSpPr>
          <p:spPr>
            <a:xfrm>
              <a:off x="2254489" y="1972048"/>
              <a:ext cx="1543050" cy="253916"/>
            </a:xfrm>
            <a:prstGeom prst="rect">
              <a:avLst/>
            </a:prstGeom>
            <a:noFill/>
            <a:ln w="25400">
              <a:solidFill>
                <a:srgbClr val="0000FF"/>
              </a:solidFill>
            </a:ln>
          </p:spPr>
          <p:txBody>
            <a:bodyPr wrap="square" rtlCol="0">
              <a:spAutoFit/>
            </a:bodyPr>
            <a:lstStyle/>
            <a:p>
              <a:pPr algn="ctr"/>
              <a:r>
                <a:rPr lang="en-US" sz="1600" dirty="0" smtClean="0">
                  <a:latin typeface="Calibri" panose="020F0502020204030204" pitchFamily="34" charset="0"/>
                </a:rPr>
                <a:t>Confinement</a:t>
              </a:r>
              <a:endParaRPr lang="en-US" sz="1600" dirty="0">
                <a:latin typeface="Calibri" panose="020F0502020204030204" pitchFamily="34" charset="0"/>
              </a:endParaRPr>
            </a:p>
          </p:txBody>
        </p:sp>
        <p:sp>
          <p:nvSpPr>
            <p:cNvPr id="47" name="TextBox 46"/>
            <p:cNvSpPr txBox="1"/>
            <p:nvPr/>
          </p:nvSpPr>
          <p:spPr>
            <a:xfrm>
              <a:off x="2254489" y="2430744"/>
              <a:ext cx="1543050" cy="253916"/>
            </a:xfrm>
            <a:prstGeom prst="rect">
              <a:avLst/>
            </a:prstGeom>
            <a:noFill/>
            <a:ln w="25400">
              <a:solidFill>
                <a:srgbClr val="0000FF"/>
              </a:solidFill>
            </a:ln>
          </p:spPr>
          <p:txBody>
            <a:bodyPr wrap="square" rtlCol="0">
              <a:spAutoFit/>
            </a:bodyPr>
            <a:lstStyle/>
            <a:p>
              <a:pPr algn="ctr"/>
              <a:r>
                <a:rPr lang="en-US" sz="1600" dirty="0" smtClean="0">
                  <a:latin typeface="Calibri" panose="020F0502020204030204" pitchFamily="34" charset="0"/>
                </a:rPr>
                <a:t>Technical issues</a:t>
              </a:r>
              <a:endParaRPr lang="en-US" sz="1600" dirty="0">
                <a:latin typeface="Calibri" panose="020F0502020204030204" pitchFamily="34" charset="0"/>
              </a:endParaRPr>
            </a:p>
          </p:txBody>
        </p:sp>
        <p:sp>
          <p:nvSpPr>
            <p:cNvPr id="48" name="TextBox 47"/>
            <p:cNvSpPr txBox="1"/>
            <p:nvPr/>
          </p:nvSpPr>
          <p:spPr>
            <a:xfrm>
              <a:off x="2254489" y="2887944"/>
              <a:ext cx="1543050" cy="438581"/>
            </a:xfrm>
            <a:prstGeom prst="rect">
              <a:avLst/>
            </a:prstGeom>
            <a:noFill/>
            <a:ln w="25400">
              <a:solidFill>
                <a:srgbClr val="0000FF"/>
              </a:solidFill>
            </a:ln>
          </p:spPr>
          <p:txBody>
            <a:bodyPr wrap="square" rtlCol="0">
              <a:spAutoFit/>
            </a:bodyPr>
            <a:lstStyle/>
            <a:p>
              <a:pPr algn="ctr"/>
              <a:r>
                <a:rPr lang="en-US" sz="1600" dirty="0" smtClean="0">
                  <a:latin typeface="Calibri" panose="020F0502020204030204" pitchFamily="34" charset="0"/>
                </a:rPr>
                <a:t>Tokamak dynamics</a:t>
              </a:r>
              <a:endParaRPr lang="en-US" sz="1600" dirty="0">
                <a:latin typeface="Calibri" panose="020F0502020204030204" pitchFamily="34" charset="0"/>
              </a:endParaRPr>
            </a:p>
          </p:txBody>
        </p:sp>
        <p:sp>
          <p:nvSpPr>
            <p:cNvPr id="49" name="TextBox 48"/>
            <p:cNvSpPr txBox="1"/>
            <p:nvPr/>
          </p:nvSpPr>
          <p:spPr>
            <a:xfrm>
              <a:off x="2254489" y="3531645"/>
              <a:ext cx="1543050" cy="438581"/>
            </a:xfrm>
            <a:prstGeom prst="rect">
              <a:avLst/>
            </a:prstGeom>
            <a:noFill/>
            <a:ln w="25400">
              <a:solidFill>
                <a:srgbClr val="0000FF"/>
              </a:solidFill>
            </a:ln>
          </p:spPr>
          <p:txBody>
            <a:bodyPr wrap="square" rtlCol="0">
              <a:spAutoFit/>
            </a:bodyPr>
            <a:lstStyle/>
            <a:p>
              <a:pPr algn="ctr"/>
              <a:r>
                <a:rPr lang="en-US" sz="1600" dirty="0" smtClean="0">
                  <a:latin typeface="Calibri" panose="020F0502020204030204" pitchFamily="34" charset="0"/>
                </a:rPr>
                <a:t>Power/current handling</a:t>
              </a:r>
              <a:endParaRPr lang="en-US" sz="1600" dirty="0">
                <a:latin typeface="Calibri" panose="020F0502020204030204" pitchFamily="34" charset="0"/>
              </a:endParaRPr>
            </a:p>
          </p:txBody>
        </p:sp>
        <p:sp>
          <p:nvSpPr>
            <p:cNvPr id="50" name="TextBox 49"/>
            <p:cNvSpPr txBox="1"/>
            <p:nvPr/>
          </p:nvSpPr>
          <p:spPr>
            <a:xfrm>
              <a:off x="2254489" y="4200162"/>
              <a:ext cx="1543050" cy="253916"/>
            </a:xfrm>
            <a:prstGeom prst="rect">
              <a:avLst/>
            </a:prstGeom>
            <a:noFill/>
            <a:ln w="25400">
              <a:solidFill>
                <a:srgbClr val="0000FF"/>
              </a:solidFill>
            </a:ln>
          </p:spPr>
          <p:txBody>
            <a:bodyPr wrap="square" rtlCol="0">
              <a:spAutoFit/>
            </a:bodyPr>
            <a:lstStyle/>
            <a:p>
              <a:pPr algn="ctr"/>
              <a:r>
                <a:rPr lang="en-US" sz="1600" dirty="0" smtClean="0">
                  <a:latin typeface="Calibri" panose="020F0502020204030204" pitchFamily="34" charset="0"/>
                </a:rPr>
                <a:t>Mode stability</a:t>
              </a:r>
              <a:endParaRPr lang="en-US" sz="1600" dirty="0">
                <a:latin typeface="Calibri" panose="020F0502020204030204" pitchFamily="34" charset="0"/>
              </a:endParaRPr>
            </a:p>
          </p:txBody>
        </p:sp>
        <p:sp>
          <p:nvSpPr>
            <p:cNvPr id="51" name="Rectangle 50"/>
            <p:cNvSpPr/>
            <p:nvPr/>
          </p:nvSpPr>
          <p:spPr bwMode="auto">
            <a:xfrm>
              <a:off x="2025889" y="1443924"/>
              <a:ext cx="1943100" cy="3230003"/>
            </a:xfrm>
            <a:prstGeom prst="rect">
              <a:avLst/>
            </a:prstGeom>
            <a:noFill/>
            <a:ln w="25400" cap="flat" cmpd="sng" algn="ctr">
              <a:solidFill>
                <a:schemeClr val="tx1"/>
              </a:solidFill>
              <a:prstDash val="solid"/>
              <a:round/>
              <a:headEnd type="none" w="med" len="med"/>
              <a:tailEnd type="none" w="med" len="med"/>
            </a:ln>
            <a:effectLst/>
          </p:spPr>
          <p:txBody>
            <a:bodyPr rtlCol="0" anchor="ctr"/>
            <a:lstStyle/>
            <a:p>
              <a:pPr algn="ctr"/>
              <a:endParaRPr lang="en-US" sz="1400">
                <a:latin typeface="Calibri" panose="020F0502020204030204" pitchFamily="34" charset="0"/>
              </a:endParaRPr>
            </a:p>
          </p:txBody>
        </p:sp>
        <p:sp>
          <p:nvSpPr>
            <p:cNvPr id="52" name="TextBox 51"/>
            <p:cNvSpPr txBox="1"/>
            <p:nvPr/>
          </p:nvSpPr>
          <p:spPr>
            <a:xfrm>
              <a:off x="2140189" y="844876"/>
              <a:ext cx="1771650" cy="484748"/>
            </a:xfrm>
            <a:prstGeom prst="rect">
              <a:avLst/>
            </a:prstGeom>
            <a:solidFill>
              <a:srgbClr val="FFFF99"/>
            </a:solidFill>
            <a:ln w="25400">
              <a:solidFill>
                <a:srgbClr val="FF0000"/>
              </a:solidFill>
            </a:ln>
          </p:spPr>
          <p:txBody>
            <a:bodyPr wrap="square" rtlCol="0">
              <a:spAutoFit/>
            </a:bodyPr>
            <a:lstStyle/>
            <a:p>
              <a:pPr algn="ctr"/>
              <a:r>
                <a:rPr lang="en-US" dirty="0" smtClean="0">
                  <a:solidFill>
                    <a:srgbClr val="FF0000"/>
                  </a:solidFill>
                  <a:latin typeface="Calibri" panose="020F0502020204030204" pitchFamily="34" charset="0"/>
                </a:rPr>
                <a:t>Physical event modules</a:t>
              </a:r>
              <a:endParaRPr lang="en-US" dirty="0">
                <a:solidFill>
                  <a:srgbClr val="FF0000"/>
                </a:solidFill>
                <a:latin typeface="Calibri" panose="020F0502020204030204" pitchFamily="34" charset="0"/>
              </a:endParaRPr>
            </a:p>
          </p:txBody>
        </p:sp>
        <p:cxnSp>
          <p:nvCxnSpPr>
            <p:cNvPr id="53" name="Straight Arrow Connector 52"/>
            <p:cNvCxnSpPr>
              <a:stCxn id="41" idx="2"/>
              <a:endCxn id="54" idx="0"/>
            </p:cNvCxnSpPr>
            <p:nvPr/>
          </p:nvCxnSpPr>
          <p:spPr bwMode="auto">
            <a:xfrm>
              <a:off x="940039" y="2728593"/>
              <a:ext cx="0" cy="864887"/>
            </a:xfrm>
            <a:prstGeom prst="straightConnector1">
              <a:avLst/>
            </a:prstGeom>
            <a:noFill/>
            <a:ln w="25400" cap="flat" cmpd="sng" algn="ctr">
              <a:solidFill>
                <a:srgbClr val="FF0000"/>
              </a:solidFill>
              <a:prstDash val="solid"/>
              <a:round/>
              <a:headEnd type="arrow" w="med" len="med"/>
              <a:tailEnd type="arrow" w="med" len="med"/>
            </a:ln>
            <a:effectLst/>
          </p:spPr>
        </p:cxnSp>
        <p:sp>
          <p:nvSpPr>
            <p:cNvPr id="54" name="TextBox 53"/>
            <p:cNvSpPr txBox="1"/>
            <p:nvPr/>
          </p:nvSpPr>
          <p:spPr>
            <a:xfrm>
              <a:off x="254239" y="3593480"/>
              <a:ext cx="1371600" cy="392415"/>
            </a:xfrm>
            <a:prstGeom prst="rect">
              <a:avLst/>
            </a:prstGeom>
            <a:noFill/>
            <a:ln w="25400">
              <a:solidFill>
                <a:srgbClr val="FF0000"/>
              </a:solidFill>
            </a:ln>
          </p:spPr>
          <p:txBody>
            <a:bodyPr wrap="square" rtlCol="0">
              <a:spAutoFit/>
            </a:bodyPr>
            <a:lstStyle/>
            <a:p>
              <a:pPr algn="ctr"/>
              <a:r>
                <a:rPr lang="en-US" sz="1400" dirty="0" smtClean="0">
                  <a:latin typeface="Calibri" panose="020F0502020204030204" pitchFamily="34" charset="0"/>
                </a:rPr>
                <a:t>Output processing</a:t>
              </a:r>
              <a:endParaRPr lang="en-US" sz="1400" dirty="0">
                <a:latin typeface="Calibri" panose="020F0502020204030204" pitchFamily="34" charset="0"/>
              </a:endParaRPr>
            </a:p>
          </p:txBody>
        </p:sp>
      </p:grpSp>
      <p:sp>
        <p:nvSpPr>
          <p:cNvPr id="55" name="Oval 54"/>
          <p:cNvSpPr/>
          <p:nvPr/>
        </p:nvSpPr>
        <p:spPr>
          <a:xfrm>
            <a:off x="2000251" y="5484439"/>
            <a:ext cx="2057400" cy="631687"/>
          </a:xfrm>
          <a:prstGeom prst="ellipse">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6" name="TextBox 55"/>
          <p:cNvSpPr txBox="1"/>
          <p:nvPr/>
        </p:nvSpPr>
        <p:spPr>
          <a:xfrm>
            <a:off x="4876800" y="5209869"/>
            <a:ext cx="3581400" cy="646331"/>
          </a:xfrm>
          <a:prstGeom prst="rect">
            <a:avLst/>
          </a:prstGeom>
          <a:noFill/>
          <a:ln w="0">
            <a:noFill/>
          </a:ln>
        </p:spPr>
        <p:txBody>
          <a:bodyPr wrap="square" rtlCol="0">
            <a:spAutoFit/>
          </a:bodyPr>
          <a:lstStyle/>
          <a:p>
            <a:r>
              <a:rPr lang="en-US" dirty="0" smtClean="0">
                <a:solidFill>
                  <a:schemeClr val="accent6">
                    <a:lumMod val="75000"/>
                  </a:schemeClr>
                </a:solidFill>
                <a:latin typeface="Calibri" panose="020F0502020204030204" pitchFamily="34" charset="0"/>
              </a:rPr>
              <a:t>Kinetic </a:t>
            </a:r>
            <a:r>
              <a:rPr lang="en-US" dirty="0">
                <a:solidFill>
                  <a:schemeClr val="accent6">
                    <a:lumMod val="75000"/>
                  </a:schemeClr>
                </a:solidFill>
                <a:latin typeface="Calibri" panose="020F0502020204030204" pitchFamily="34" charset="0"/>
              </a:rPr>
              <a:t>RWM analysis </a:t>
            </a:r>
            <a:r>
              <a:rPr lang="en-US" dirty="0" smtClean="0">
                <a:solidFill>
                  <a:schemeClr val="accent6">
                    <a:lumMod val="75000"/>
                  </a:schemeClr>
                </a:solidFill>
                <a:latin typeface="Calibri" panose="020F0502020204030204" pitchFamily="34" charset="0"/>
              </a:rPr>
              <a:t>used as </a:t>
            </a:r>
            <a:r>
              <a:rPr lang="en-US" dirty="0">
                <a:solidFill>
                  <a:schemeClr val="accent6">
                    <a:lumMod val="75000"/>
                  </a:schemeClr>
                </a:solidFill>
                <a:latin typeface="Calibri" panose="020F0502020204030204" pitchFamily="34" charset="0"/>
              </a:rPr>
              <a:t>a reduced </a:t>
            </a:r>
            <a:r>
              <a:rPr lang="en-US" dirty="0" smtClean="0">
                <a:solidFill>
                  <a:schemeClr val="accent6">
                    <a:lumMod val="75000"/>
                  </a:schemeClr>
                </a:solidFill>
                <a:latin typeface="Calibri" panose="020F0502020204030204" pitchFamily="34" charset="0"/>
              </a:rPr>
              <a:t>stability </a:t>
            </a:r>
            <a:r>
              <a:rPr lang="en-US" dirty="0">
                <a:solidFill>
                  <a:schemeClr val="accent6">
                    <a:lumMod val="75000"/>
                  </a:schemeClr>
                </a:solidFill>
                <a:latin typeface="Calibri" panose="020F0502020204030204" pitchFamily="34" charset="0"/>
              </a:rPr>
              <a:t>model in DECAF </a:t>
            </a:r>
          </a:p>
        </p:txBody>
      </p:sp>
      <p:cxnSp>
        <p:nvCxnSpPr>
          <p:cNvPr id="57" name="Straight Arrow Connector 56"/>
          <p:cNvCxnSpPr/>
          <p:nvPr/>
        </p:nvCxnSpPr>
        <p:spPr>
          <a:xfrm flipH="1">
            <a:off x="4114800" y="5484431"/>
            <a:ext cx="762000" cy="281372"/>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8" name="Content Placeholder 2"/>
          <p:cNvSpPr>
            <a:spLocks noGrp="1"/>
          </p:cNvSpPr>
          <p:nvPr>
            <p:ph idx="1"/>
          </p:nvPr>
        </p:nvSpPr>
        <p:spPr>
          <a:xfrm>
            <a:off x="4191000" y="1213950"/>
            <a:ext cx="4876800" cy="3995919"/>
          </a:xfrm>
        </p:spPr>
        <p:txBody>
          <a:bodyPr>
            <a:normAutofit fontScale="92500" lnSpcReduction="10000"/>
          </a:bodyPr>
          <a:lstStyle/>
          <a:p>
            <a:r>
              <a:rPr lang="en-US" sz="2400" dirty="0" smtClean="0">
                <a:latin typeface="Calibri" panose="020F0502020204030204" pitchFamily="34" charset="0"/>
              </a:rPr>
              <a:t>Physical event modules </a:t>
            </a:r>
          </a:p>
          <a:p>
            <a:pPr lvl="1"/>
            <a:r>
              <a:rPr lang="en-US" sz="2000" dirty="0" smtClean="0">
                <a:latin typeface="Calibri" panose="020F0502020204030204" pitchFamily="34" charset="0"/>
              </a:rPr>
              <a:t>Present grouping follows work of </a:t>
            </a:r>
            <a:r>
              <a:rPr lang="en-US" sz="2000" dirty="0" err="1" smtClean="0">
                <a:latin typeface="Calibri" panose="020F0502020204030204" pitchFamily="34" charset="0"/>
              </a:rPr>
              <a:t>deVries</a:t>
            </a:r>
            <a:r>
              <a:rPr lang="en-US" sz="2000" dirty="0" smtClean="0">
                <a:latin typeface="Calibri" panose="020F0502020204030204" pitchFamily="34" charset="0"/>
              </a:rPr>
              <a:t> </a:t>
            </a:r>
            <a:r>
              <a:rPr lang="en-US" sz="2000" dirty="0">
                <a:solidFill>
                  <a:srgbClr val="008080"/>
                </a:solidFill>
                <a:latin typeface="Calibri" panose="020F0502020204030204" pitchFamily="34" charset="0"/>
              </a:rPr>
              <a:t>[P.C. de </a:t>
            </a:r>
            <a:r>
              <a:rPr lang="en-US" sz="2000" dirty="0" err="1">
                <a:solidFill>
                  <a:srgbClr val="008080"/>
                </a:solidFill>
                <a:latin typeface="Calibri" panose="020F0502020204030204" pitchFamily="34" charset="0"/>
              </a:rPr>
              <a:t>Vries</a:t>
            </a:r>
            <a:r>
              <a:rPr lang="en-US" sz="2000" dirty="0">
                <a:solidFill>
                  <a:srgbClr val="008080"/>
                </a:solidFill>
                <a:latin typeface="Calibri" panose="020F0502020204030204" pitchFamily="34" charset="0"/>
              </a:rPr>
              <a:t> et al., </a:t>
            </a:r>
            <a:r>
              <a:rPr lang="en-US" sz="2000" dirty="0" err="1">
                <a:solidFill>
                  <a:srgbClr val="008080"/>
                </a:solidFill>
                <a:latin typeface="Calibri" panose="020F0502020204030204" pitchFamily="34" charset="0"/>
              </a:rPr>
              <a:t>Nucl</a:t>
            </a:r>
            <a:r>
              <a:rPr lang="en-US" sz="2000" dirty="0">
                <a:solidFill>
                  <a:srgbClr val="008080"/>
                </a:solidFill>
                <a:latin typeface="Calibri" panose="020F0502020204030204" pitchFamily="34" charset="0"/>
              </a:rPr>
              <a:t>. Fusion 51</a:t>
            </a:r>
            <a:r>
              <a:rPr lang="en-US" sz="2000" b="1" dirty="0">
                <a:solidFill>
                  <a:srgbClr val="008080"/>
                </a:solidFill>
                <a:latin typeface="Calibri" pitchFamily="34" charset="0"/>
              </a:rPr>
              <a:t>,</a:t>
            </a:r>
            <a:r>
              <a:rPr lang="en-US" sz="2000" dirty="0">
                <a:solidFill>
                  <a:srgbClr val="008080"/>
                </a:solidFill>
                <a:latin typeface="Calibri" pitchFamily="34" charset="0"/>
              </a:rPr>
              <a:t> 053018 (2011)] </a:t>
            </a:r>
          </a:p>
          <a:p>
            <a:pPr marL="228600" lvl="1" indent="0">
              <a:buNone/>
            </a:pPr>
            <a:r>
              <a:rPr lang="en-US" sz="2000" dirty="0" smtClean="0">
                <a:solidFill>
                  <a:srgbClr val="FF0000"/>
                </a:solidFill>
                <a:latin typeface="Calibri" panose="020F0502020204030204" pitchFamily="34" charset="0"/>
              </a:rPr>
              <a:t>– BUT, easily appended or altered</a:t>
            </a:r>
          </a:p>
          <a:p>
            <a:pPr lvl="1"/>
            <a:endParaRPr lang="en-US" sz="2000" dirty="0" smtClean="0">
              <a:solidFill>
                <a:srgbClr val="FF0000"/>
              </a:solidFill>
              <a:latin typeface="Calibri" panose="020F0502020204030204" pitchFamily="34" charset="0"/>
            </a:endParaRPr>
          </a:p>
          <a:p>
            <a:r>
              <a:rPr lang="en-US" sz="2400" dirty="0">
                <a:latin typeface="Calibri" panose="020F0502020204030204" pitchFamily="34" charset="0"/>
              </a:rPr>
              <a:t>Warning </a:t>
            </a:r>
            <a:r>
              <a:rPr lang="en-US" sz="2400" dirty="0" smtClean="0">
                <a:latin typeface="Calibri" panose="020F0502020204030204" pitchFamily="34" charset="0"/>
              </a:rPr>
              <a:t>algorithms</a:t>
            </a:r>
            <a:endParaRPr lang="en-US" sz="2000" dirty="0">
              <a:latin typeface="Calibri" panose="020F0502020204030204" pitchFamily="34" charset="0"/>
            </a:endParaRPr>
          </a:p>
          <a:p>
            <a:pPr lvl="1"/>
            <a:r>
              <a:rPr lang="en-US" sz="2000" dirty="0">
                <a:latin typeface="Calibri" panose="020F0502020204030204" pitchFamily="34" charset="0"/>
              </a:rPr>
              <a:t> Present approach follows         </a:t>
            </a:r>
            <a:r>
              <a:rPr lang="en-US" sz="2000" dirty="0" smtClean="0">
                <a:latin typeface="Calibri" panose="020F0502020204030204" pitchFamily="34" charset="0"/>
              </a:rPr>
              <a:t>                 </a:t>
            </a:r>
            <a:r>
              <a:rPr lang="en-US" sz="2000" dirty="0" smtClean="0">
                <a:solidFill>
                  <a:srgbClr val="008080"/>
                </a:solidFill>
                <a:latin typeface="Calibri" panose="020F0502020204030204" pitchFamily="34" charset="0"/>
              </a:rPr>
              <a:t>[</a:t>
            </a:r>
            <a:r>
              <a:rPr lang="en-US" sz="2000" dirty="0">
                <a:solidFill>
                  <a:srgbClr val="008080"/>
                </a:solidFill>
                <a:latin typeface="Calibri" panose="020F0502020204030204" pitchFamily="34" charset="0"/>
              </a:rPr>
              <a:t>S.P. Gerhardt et al., </a:t>
            </a:r>
            <a:r>
              <a:rPr lang="en-US" sz="2000" dirty="0" err="1">
                <a:solidFill>
                  <a:srgbClr val="008080"/>
                </a:solidFill>
                <a:latin typeface="Calibri" panose="020F0502020204030204" pitchFamily="34" charset="0"/>
              </a:rPr>
              <a:t>Nucl</a:t>
            </a:r>
            <a:r>
              <a:rPr lang="en-US" sz="2000" dirty="0">
                <a:solidFill>
                  <a:srgbClr val="008080"/>
                </a:solidFill>
                <a:latin typeface="Calibri" panose="020F0502020204030204" pitchFamily="34" charset="0"/>
              </a:rPr>
              <a:t>. Fusion 53</a:t>
            </a:r>
            <a:r>
              <a:rPr lang="en-US" sz="2000" b="1" dirty="0">
                <a:solidFill>
                  <a:srgbClr val="008080"/>
                </a:solidFill>
                <a:latin typeface="Calibri" panose="020F0502020204030204" pitchFamily="34" charset="0"/>
              </a:rPr>
              <a:t>, </a:t>
            </a:r>
            <a:r>
              <a:rPr lang="en-US" sz="2000" dirty="0">
                <a:solidFill>
                  <a:srgbClr val="008080"/>
                </a:solidFill>
                <a:latin typeface="Calibri" panose="020F0502020204030204" pitchFamily="34" charset="0"/>
              </a:rPr>
              <a:t>063021 (2013)] </a:t>
            </a:r>
          </a:p>
          <a:p>
            <a:pPr lvl="1"/>
            <a:r>
              <a:rPr lang="en-US" sz="2000" dirty="0">
                <a:latin typeface="Calibri" panose="020F0502020204030204" pitchFamily="34" charset="0"/>
              </a:rPr>
              <a:t>More flexible: arbitrary number of tests, thresholds, and user-defined levels and warning points</a:t>
            </a:r>
          </a:p>
          <a:p>
            <a:pPr lvl="1"/>
            <a:endParaRPr lang="en-US" sz="2000"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4208727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Calibri" panose="020F0502020204030204" pitchFamily="34" charset="0"/>
              </a:rPr>
              <a:t>Examples of some threshold tests currently included in DECAF</a:t>
            </a:r>
            <a:endParaRPr lang="en-US" sz="2800" dirty="0">
              <a:latin typeface="Calibri" panose="020F0502020204030204" pitchFamily="34" charset="0"/>
            </a:endParaRPr>
          </a:p>
        </p:txBody>
      </p:sp>
      <p:sp>
        <p:nvSpPr>
          <p:cNvPr id="3" name="TextBox 2"/>
          <p:cNvSpPr txBox="1"/>
          <p:nvPr/>
        </p:nvSpPr>
        <p:spPr>
          <a:xfrm>
            <a:off x="1143000" y="1600200"/>
            <a:ext cx="6248400" cy="1569660"/>
          </a:xfrm>
          <a:prstGeom prst="rect">
            <a:avLst/>
          </a:prstGeom>
          <a:noFill/>
        </p:spPr>
        <p:txBody>
          <a:bodyPr wrap="square" rtlCol="0">
            <a:spAutoFit/>
          </a:bodyPr>
          <a:lstStyle/>
          <a:p>
            <a:r>
              <a:rPr lang="en-US" sz="9600" dirty="0" smtClean="0">
                <a:solidFill>
                  <a:srgbClr val="FF0000"/>
                </a:solidFill>
              </a:rPr>
              <a:t>Update</a:t>
            </a:r>
            <a:endParaRPr lang="en-US" sz="96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4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311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3200400" y="1143000"/>
            <a:ext cx="5943600" cy="2368479"/>
          </a:xfrm>
          <a:prstGeom prst="rect">
            <a:avLst/>
          </a:prstGeom>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latin typeface="Calibri" pitchFamily="34" charset="0"/>
                <a:cs typeface="Calibri" pitchFamily="34" charset="0"/>
              </a:rPr>
              <a:t>Example </a:t>
            </a:r>
            <a:r>
              <a:rPr lang="en-US" sz="2400" dirty="0">
                <a:latin typeface="Calibri" pitchFamily="34" charset="0"/>
                <a:cs typeface="Calibri" pitchFamily="34" charset="0"/>
              </a:rPr>
              <a:t>DECAF analysis on single NSTX discharge</a:t>
            </a:r>
            <a:endParaRPr lang="en-US" sz="2400" dirty="0" smtClean="0">
              <a:latin typeface="Calibri" pitchFamily="34" charset="0"/>
              <a:cs typeface="Calibri" pitchFamily="34" charset="0"/>
            </a:endParaRPr>
          </a:p>
          <a:p>
            <a:pPr lvl="1"/>
            <a:r>
              <a:rPr lang="en-US" sz="1800" dirty="0" smtClean="0">
                <a:latin typeface="Calibri" pitchFamily="34" charset="0"/>
                <a:cs typeface="Calibri" pitchFamily="34" charset="0"/>
              </a:rPr>
              <a:t>Ex: RWM </a:t>
            </a:r>
            <a:r>
              <a:rPr lang="en-US" sz="1800" dirty="0" err="1">
                <a:latin typeface="Calibri" pitchFamily="34" charset="0"/>
                <a:cs typeface="Calibri" pitchFamily="34" charset="0"/>
              </a:rPr>
              <a:t>B</a:t>
            </a:r>
            <a:r>
              <a:rPr lang="en-US" sz="1800" baseline="-25000" dirty="0" err="1">
                <a:latin typeface="Calibri" pitchFamily="34" charset="0"/>
                <a:cs typeface="Calibri" pitchFamily="34" charset="0"/>
              </a:rPr>
              <a:t>P</a:t>
            </a:r>
            <a:r>
              <a:rPr lang="en-US" sz="1800" baseline="30000" dirty="0" err="1">
                <a:latin typeface="Calibri" pitchFamily="34" charset="0"/>
                <a:cs typeface="Calibri" pitchFamily="34" charset="0"/>
              </a:rPr>
              <a:t>n</a:t>
            </a:r>
            <a:r>
              <a:rPr lang="en-US" sz="1800" baseline="30000" dirty="0">
                <a:latin typeface="Calibri" pitchFamily="34" charset="0"/>
                <a:cs typeface="Calibri" pitchFamily="34" charset="0"/>
              </a:rPr>
              <a:t>=1</a:t>
            </a:r>
            <a:r>
              <a:rPr lang="en-US" sz="1800" dirty="0">
                <a:latin typeface="Calibri" pitchFamily="34" charset="0"/>
                <a:cs typeface="Calibri" pitchFamily="34" charset="0"/>
              </a:rPr>
              <a:t> threshold 30G (</a:t>
            </a:r>
            <a:r>
              <a:rPr lang="en-US" sz="1800" dirty="0" err="1">
                <a:latin typeface="Calibri" pitchFamily="34" charset="0"/>
                <a:cs typeface="Calibri" pitchFamily="34" charset="0"/>
              </a:rPr>
              <a:t>δB</a:t>
            </a:r>
            <a:r>
              <a:rPr lang="en-US" sz="1800" dirty="0">
                <a:latin typeface="Calibri" pitchFamily="34" charset="0"/>
                <a:cs typeface="Calibri" pitchFamily="34" charset="0"/>
              </a:rPr>
              <a:t>/B0 ~ 0.67</a:t>
            </a:r>
            <a:r>
              <a:rPr lang="en-US" sz="1800" dirty="0" smtClean="0">
                <a:latin typeface="Calibri" pitchFamily="34" charset="0"/>
                <a:cs typeface="Calibri" pitchFamily="34" charset="0"/>
              </a:rPr>
              <a:t>%)</a:t>
            </a:r>
          </a:p>
        </p:txBody>
      </p:sp>
      <p:sp>
        <p:nvSpPr>
          <p:cNvPr id="2045954" name="Rectangle 2"/>
          <p:cNvSpPr>
            <a:spLocks noGrp="1" noChangeArrowheads="1"/>
          </p:cNvSpPr>
          <p:nvPr>
            <p:ph type="title"/>
          </p:nvPr>
        </p:nvSpPr>
        <p:spPr>
          <a:xfrm>
            <a:off x="0" y="15876"/>
            <a:ext cx="9144000" cy="974725"/>
          </a:xfrm>
        </p:spPr>
        <p:txBody>
          <a:bodyPr>
            <a:normAutofit/>
          </a:bodyPr>
          <a:lstStyle/>
          <a:p>
            <a:r>
              <a:rPr lang="en-US" sz="2800" dirty="0">
                <a:latin typeface="Calibri" pitchFamily="34" charset="0"/>
                <a:cs typeface="Calibri" pitchFamily="34" charset="0"/>
              </a:rPr>
              <a:t>DECAF uses threshold tests and more sophisticated models to declare </a:t>
            </a:r>
            <a:r>
              <a:rPr lang="en-US" sz="2800" dirty="0" smtClean="0">
                <a:latin typeface="Calibri" pitchFamily="34" charset="0"/>
                <a:cs typeface="Calibri" pitchFamily="34" charset="0"/>
              </a:rPr>
              <a:t>events and event chains</a:t>
            </a:r>
            <a:endParaRPr lang="en-US" sz="2800" dirty="0">
              <a:latin typeface="Calibri" pitchFamily="34" charset="0"/>
              <a:cs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32004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3400" y="1600200"/>
            <a:ext cx="670376" cy="369332"/>
          </a:xfrm>
          <a:prstGeom prst="rect">
            <a:avLst/>
          </a:prstGeom>
          <a:noFill/>
        </p:spPr>
        <p:txBody>
          <a:bodyPr wrap="none" rtlCol="0">
            <a:spAutoFit/>
          </a:bodyPr>
          <a:lstStyle/>
          <a:p>
            <a:r>
              <a:rPr lang="en-US" dirty="0" smtClean="0">
                <a:solidFill>
                  <a:schemeClr val="tx2"/>
                </a:solidFill>
                <a:latin typeface="Calibri" panose="020F0502020204030204" pitchFamily="34" charset="0"/>
              </a:rPr>
              <a:t>NSTX</a:t>
            </a:r>
            <a:endParaRPr lang="en-US" dirty="0">
              <a:solidFill>
                <a:schemeClr val="tx2"/>
              </a:solidFill>
              <a:latin typeface="Calibri" panose="020F050202020403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200400"/>
            <a:ext cx="4572000" cy="3145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533400" y="2667000"/>
            <a:ext cx="2362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876800" y="2831068"/>
            <a:ext cx="3109313" cy="400110"/>
          </a:xfrm>
          <a:prstGeom prst="rect">
            <a:avLst/>
          </a:prstGeom>
          <a:noFill/>
        </p:spPr>
        <p:txBody>
          <a:bodyPr wrap="none" rtlCol="0">
            <a:spAutoFit/>
          </a:bodyPr>
          <a:lstStyle/>
          <a:p>
            <a:r>
              <a:rPr lang="en-US" sz="2000" u="sng" dirty="0" smtClean="0">
                <a:latin typeface="Calibri" panose="020F0502020204030204" pitchFamily="34" charset="0"/>
              </a:rPr>
              <a:t>Disruption Events and Chain</a:t>
            </a:r>
            <a:endParaRPr lang="en-US" sz="2000" u="sng" dirty="0">
              <a:latin typeface="Calibri" panose="020F0502020204030204" pitchFamily="34" charset="0"/>
            </a:endParaRPr>
          </a:p>
        </p:txBody>
      </p:sp>
    </p:spTree>
    <p:extLst>
      <p:ext uri="{BB962C8B-B14F-4D97-AF65-F5344CB8AC3E}">
        <p14:creationId xmlns:p14="http://schemas.microsoft.com/office/powerpoint/2010/main" val="3247564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2222" r="48169"/>
          <a:stretch/>
        </p:blipFill>
        <p:spPr bwMode="auto">
          <a:xfrm>
            <a:off x="4205733" y="2362200"/>
            <a:ext cx="3657600" cy="1985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5954" name="Rectangle 2"/>
          <p:cNvSpPr>
            <a:spLocks noGrp="1" noChangeArrowheads="1"/>
          </p:cNvSpPr>
          <p:nvPr>
            <p:ph type="title"/>
          </p:nvPr>
        </p:nvSpPr>
        <p:spPr>
          <a:xfrm>
            <a:off x="0" y="15876"/>
            <a:ext cx="9144000" cy="974725"/>
          </a:xfrm>
        </p:spPr>
        <p:txBody>
          <a:bodyPr>
            <a:normAutofit/>
          </a:bodyPr>
          <a:lstStyle/>
          <a:p>
            <a:r>
              <a:rPr lang="en-US" sz="2800" dirty="0">
                <a:latin typeface="Calibri" pitchFamily="34" charset="0"/>
                <a:cs typeface="Calibri" pitchFamily="34" charset="0"/>
              </a:rPr>
              <a:t>Tests can be combined with “warning points</a:t>
            </a:r>
            <a:r>
              <a:rPr lang="en-US" sz="2800" dirty="0" smtClean="0">
                <a:latin typeface="Calibri" pitchFamily="34" charset="0"/>
                <a:cs typeface="Calibri" pitchFamily="34" charset="0"/>
              </a:rPr>
              <a:t>”</a:t>
            </a:r>
            <a:endParaRPr lang="en-US" sz="2800" dirty="0">
              <a:latin typeface="Calibri" pitchFamily="34" charset="0"/>
              <a:cs typeface="Calibri" pitchFamily="34" charset="0"/>
            </a:endParaRPr>
          </a:p>
        </p:txBody>
      </p:sp>
      <p:sp>
        <p:nvSpPr>
          <p:cNvPr id="2" name="TextBox 1"/>
          <p:cNvSpPr txBox="1"/>
          <p:nvPr/>
        </p:nvSpPr>
        <p:spPr>
          <a:xfrm>
            <a:off x="533400" y="1600200"/>
            <a:ext cx="670376" cy="369332"/>
          </a:xfrm>
          <a:prstGeom prst="rect">
            <a:avLst/>
          </a:prstGeom>
          <a:noFill/>
        </p:spPr>
        <p:txBody>
          <a:bodyPr wrap="none" rtlCol="0">
            <a:spAutoFit/>
          </a:bodyPr>
          <a:lstStyle/>
          <a:p>
            <a:r>
              <a:rPr lang="en-US" dirty="0" smtClean="0">
                <a:solidFill>
                  <a:schemeClr val="tx2"/>
                </a:solidFill>
                <a:latin typeface="Calibri" panose="020F0502020204030204" pitchFamily="34" charset="0"/>
              </a:rPr>
              <a:t>NSTX</a:t>
            </a:r>
            <a:endParaRPr lang="en-US" dirty="0">
              <a:solidFill>
                <a:schemeClr val="tx2"/>
              </a:solidFill>
              <a:latin typeface="Calibri" panose="020F0502020204030204" pitchFamily="34" charset="0"/>
            </a:endParaRPr>
          </a:p>
        </p:txBody>
      </p:sp>
      <p:sp>
        <p:nvSpPr>
          <p:cNvPr id="31" name="Content Placeholder 2"/>
          <p:cNvSpPr txBox="1">
            <a:spLocks/>
          </p:cNvSpPr>
          <p:nvPr/>
        </p:nvSpPr>
        <p:spPr>
          <a:xfrm>
            <a:off x="4063402" y="3587679"/>
            <a:ext cx="5098769" cy="2368479"/>
          </a:xfrm>
          <a:prstGeom prst="rect">
            <a:avLst/>
          </a:prstGeom>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800" dirty="0">
              <a:latin typeface="Calibri" pitchFamily="34" charset="0"/>
              <a:cs typeface="Calibri" pitchFamily="34" charset="0"/>
            </a:endParaRPr>
          </a:p>
        </p:txBody>
      </p:sp>
      <p:sp>
        <p:nvSpPr>
          <p:cNvPr id="14" name="Content Placeholder 2"/>
          <p:cNvSpPr txBox="1">
            <a:spLocks/>
          </p:cNvSpPr>
          <p:nvPr/>
        </p:nvSpPr>
        <p:spPr>
          <a:xfrm>
            <a:off x="3200400" y="1143000"/>
            <a:ext cx="5943600" cy="2368479"/>
          </a:xfrm>
          <a:prstGeom prst="rect">
            <a:avLst/>
          </a:prstGeom>
        </p:spPr>
        <p:txBody>
          <a:bodyPr>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latin typeface="Calibri" pitchFamily="34" charset="0"/>
                <a:cs typeface="Calibri" pitchFamily="34" charset="0"/>
              </a:rPr>
              <a:t>Example </a:t>
            </a:r>
            <a:r>
              <a:rPr lang="en-US" sz="2400" dirty="0">
                <a:latin typeface="Calibri" pitchFamily="34" charset="0"/>
                <a:cs typeface="Calibri" pitchFamily="34" charset="0"/>
              </a:rPr>
              <a:t>DECAF analysis on single NSTX </a:t>
            </a:r>
            <a:r>
              <a:rPr lang="en-US" sz="2400" dirty="0" smtClean="0">
                <a:latin typeface="Calibri" pitchFamily="34" charset="0"/>
                <a:cs typeface="Calibri" pitchFamily="34" charset="0"/>
              </a:rPr>
              <a:t>discharge</a:t>
            </a:r>
          </a:p>
          <a:p>
            <a:pPr lvl="1"/>
            <a:r>
              <a:rPr lang="en-US" sz="1800" dirty="0" smtClean="0">
                <a:latin typeface="Calibri" pitchFamily="34" charset="0"/>
                <a:cs typeface="Calibri" pitchFamily="34" charset="0"/>
              </a:rPr>
              <a:t>Ex</a:t>
            </a:r>
            <a:r>
              <a:rPr lang="en-US" sz="1800" dirty="0">
                <a:latin typeface="Calibri" pitchFamily="34" charset="0"/>
                <a:cs typeface="Calibri" pitchFamily="34" charset="0"/>
              </a:rPr>
              <a:t>: VSC uses Z, </a:t>
            </a:r>
            <a:r>
              <a:rPr lang="en-US" sz="1800" dirty="0" err="1">
                <a:latin typeface="Calibri" pitchFamily="34" charset="0"/>
                <a:cs typeface="Calibri" pitchFamily="34" charset="0"/>
              </a:rPr>
              <a:t>dZ</a:t>
            </a:r>
            <a:r>
              <a:rPr lang="en-US" sz="1800" dirty="0">
                <a:latin typeface="Calibri" pitchFamily="34" charset="0"/>
                <a:cs typeface="Calibri" pitchFamily="34" charset="0"/>
              </a:rPr>
              <a:t>/</a:t>
            </a:r>
            <a:r>
              <a:rPr lang="en-US" sz="1800" dirty="0" err="1">
                <a:latin typeface="Calibri" pitchFamily="34" charset="0"/>
                <a:cs typeface="Calibri" pitchFamily="34" charset="0"/>
              </a:rPr>
              <a:t>dt</a:t>
            </a:r>
            <a:r>
              <a:rPr lang="en-US" sz="1800" dirty="0">
                <a:latin typeface="Calibri" pitchFamily="34" charset="0"/>
                <a:cs typeface="Calibri" pitchFamily="34" charset="0"/>
              </a:rPr>
              <a:t>, and </a:t>
            </a:r>
            <a:r>
              <a:rPr lang="en-US" sz="1800" dirty="0" err="1">
                <a:latin typeface="Calibri" pitchFamily="34" charset="0"/>
                <a:cs typeface="Calibri" pitchFamily="34" charset="0"/>
              </a:rPr>
              <a:t>ZdZ</a:t>
            </a:r>
            <a:r>
              <a:rPr lang="en-US" sz="1800" dirty="0">
                <a:latin typeface="Calibri" pitchFamily="34" charset="0"/>
                <a:cs typeface="Calibri" pitchFamily="34" charset="0"/>
              </a:rPr>
              <a:t>/</a:t>
            </a:r>
            <a:r>
              <a:rPr lang="en-US" sz="1800" dirty="0" err="1">
                <a:latin typeface="Calibri" pitchFamily="34" charset="0"/>
                <a:cs typeface="Calibri" pitchFamily="34" charset="0"/>
              </a:rPr>
              <a:t>dt</a:t>
            </a:r>
            <a:endParaRPr lang="en-US" sz="1800" dirty="0">
              <a:latin typeface="Calibri" pitchFamily="34" charset="0"/>
              <a:cs typeface="Calibri" pitchFamily="34" charset="0"/>
            </a:endParaRPr>
          </a:p>
          <a:p>
            <a:pPr lvl="1"/>
            <a:endParaRPr lang="en-US" sz="1800" dirty="0">
              <a:latin typeface="Calibri" pitchFamily="34" charset="0"/>
              <a:cs typeface="Calibri" pitchFamily="34" charset="0"/>
            </a:endParaRPr>
          </a:p>
        </p:txBody>
      </p:sp>
      <p:grpSp>
        <p:nvGrpSpPr>
          <p:cNvPr id="3" name="Group 2"/>
          <p:cNvGrpSpPr>
            <a:grpSpLocks noChangeAspect="1"/>
          </p:cNvGrpSpPr>
          <p:nvPr/>
        </p:nvGrpSpPr>
        <p:grpSpPr>
          <a:xfrm>
            <a:off x="-1" y="1127099"/>
            <a:ext cx="3429000" cy="5197501"/>
            <a:chOff x="0" y="1066800"/>
            <a:chExt cx="2764971" cy="419100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8966" b="28968"/>
            <a:stretch/>
          </p:blipFill>
          <p:spPr bwMode="auto">
            <a:xfrm>
              <a:off x="0" y="1066800"/>
              <a:ext cx="2764971" cy="3897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707" t="93717" r="48966"/>
            <a:stretch/>
          </p:blipFill>
          <p:spPr bwMode="auto">
            <a:xfrm>
              <a:off x="471714" y="4913086"/>
              <a:ext cx="2293257" cy="34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p:cNvGrpSpPr>
            <a:grpSpLocks noChangeAspect="1"/>
          </p:cNvGrpSpPr>
          <p:nvPr/>
        </p:nvGrpSpPr>
        <p:grpSpPr>
          <a:xfrm>
            <a:off x="4205733" y="4446776"/>
            <a:ext cx="3657600" cy="1969615"/>
            <a:chOff x="5842028" y="4471641"/>
            <a:chExt cx="3149572" cy="1696042"/>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701" t="72222"/>
            <a:stretch/>
          </p:blipFill>
          <p:spPr bwMode="auto">
            <a:xfrm>
              <a:off x="6299200" y="4495800"/>
              <a:ext cx="2692400" cy="167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2222" r="91881"/>
            <a:stretch/>
          </p:blipFill>
          <p:spPr bwMode="auto">
            <a:xfrm>
              <a:off x="5842028" y="4471641"/>
              <a:ext cx="482572" cy="167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7" name="Straight Connector 6"/>
          <p:cNvCxnSpPr/>
          <p:nvPr/>
        </p:nvCxnSpPr>
        <p:spPr>
          <a:xfrm flipH="1">
            <a:off x="5029200" y="3886200"/>
            <a:ext cx="2286000" cy="685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543800" y="3886200"/>
            <a:ext cx="76200" cy="685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105400" y="4648200"/>
            <a:ext cx="228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008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6490" y="3103212"/>
            <a:ext cx="4534991" cy="3289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4761491" y="1231511"/>
            <a:ext cx="4251960" cy="1827451"/>
            <a:chOff x="4892040" y="778025"/>
            <a:chExt cx="4251960" cy="1827451"/>
          </a:xfrm>
        </p:grpSpPr>
        <p:grpSp>
          <p:nvGrpSpPr>
            <p:cNvPr id="35" name="Group 34"/>
            <p:cNvGrpSpPr>
              <a:grpSpLocks noChangeAspect="1"/>
            </p:cNvGrpSpPr>
            <p:nvPr/>
          </p:nvGrpSpPr>
          <p:grpSpPr>
            <a:xfrm>
              <a:off x="4892040" y="778025"/>
              <a:ext cx="4251960" cy="1827451"/>
              <a:chOff x="4547232" y="2495544"/>
              <a:chExt cx="4572000" cy="1965001"/>
            </a:xfrm>
          </p:grpSpPr>
          <p:pic>
            <p:nvPicPr>
              <p:cNvPr id="3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9034"/>
              <a:stretch/>
            </p:blipFill>
            <p:spPr bwMode="auto">
              <a:xfrm>
                <a:off x="4547232" y="2495544"/>
                <a:ext cx="4572000" cy="1965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 Box 6"/>
              <p:cNvSpPr txBox="1">
                <a:spLocks noChangeArrowheads="1"/>
              </p:cNvSpPr>
              <p:nvPr/>
            </p:nvSpPr>
            <p:spPr bwMode="auto">
              <a:xfrm>
                <a:off x="5264609" y="2776235"/>
                <a:ext cx="15686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buFontTx/>
                  <a:buNone/>
                </a:pPr>
                <a:r>
                  <a:rPr lang="en-US" sz="1800" b="0" i="0" dirty="0" smtClean="0">
                    <a:solidFill>
                      <a:srgbClr val="FF0000"/>
                    </a:solidFill>
                    <a:latin typeface="Calibri" panose="020F0502020204030204" pitchFamily="34" charset="0"/>
                  </a:rPr>
                  <a:t>unstable RWM</a:t>
                </a:r>
              </a:p>
            </p:txBody>
          </p:sp>
          <p:sp>
            <p:nvSpPr>
              <p:cNvPr id="41" name="Line 7"/>
              <p:cNvSpPr>
                <a:spLocks noChangeShapeType="1"/>
              </p:cNvSpPr>
              <p:nvPr/>
            </p:nvSpPr>
            <p:spPr bwMode="auto">
              <a:xfrm>
                <a:off x="6385468" y="3143049"/>
                <a:ext cx="307389" cy="275927"/>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0" i="0" smtClean="0"/>
              </a:p>
            </p:txBody>
          </p:sp>
        </p:grpSp>
        <p:sp>
          <p:nvSpPr>
            <p:cNvPr id="36" name="Text Box 71"/>
            <p:cNvSpPr txBox="1">
              <a:spLocks noChangeArrowheads="1"/>
            </p:cNvSpPr>
            <p:nvPr/>
          </p:nvSpPr>
          <p:spPr bwMode="auto">
            <a:xfrm>
              <a:off x="8133305" y="1414751"/>
              <a:ext cx="6559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buFontTx/>
                <a:buNone/>
              </a:pPr>
              <a:r>
                <a:rPr lang="en-US" sz="1200" b="0" i="0" dirty="0" smtClean="0">
                  <a:solidFill>
                    <a:srgbClr val="FF0000"/>
                  </a:solidFill>
                  <a:latin typeface="Calibri" panose="020F0502020204030204" pitchFamily="34" charset="0"/>
                </a:rPr>
                <a:t>137722</a:t>
              </a:r>
            </a:p>
          </p:txBody>
        </p:sp>
        <p:sp>
          <p:nvSpPr>
            <p:cNvPr id="37" name="Text Box 71"/>
            <p:cNvSpPr txBox="1">
              <a:spLocks noChangeArrowheads="1"/>
            </p:cNvSpPr>
            <p:nvPr/>
          </p:nvSpPr>
          <p:spPr bwMode="auto">
            <a:xfrm>
              <a:off x="8127199" y="1775316"/>
              <a:ext cx="6559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buFontTx/>
                <a:buNone/>
              </a:pPr>
              <a:r>
                <a:rPr lang="en-US" sz="1200" b="0" i="0" dirty="0" smtClean="0">
                  <a:solidFill>
                    <a:srgbClr val="0000FF"/>
                  </a:solidFill>
                  <a:latin typeface="Calibri" panose="020F0502020204030204" pitchFamily="34" charset="0"/>
                </a:rPr>
                <a:t>140102</a:t>
              </a:r>
            </a:p>
          </p:txBody>
        </p:sp>
        <p:sp>
          <p:nvSpPr>
            <p:cNvPr id="38" name="Text Box 71"/>
            <p:cNvSpPr txBox="1">
              <a:spLocks noChangeArrowheads="1"/>
            </p:cNvSpPr>
            <p:nvPr/>
          </p:nvSpPr>
          <p:spPr bwMode="auto">
            <a:xfrm>
              <a:off x="8133305" y="1036847"/>
              <a:ext cx="5090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buFontTx/>
                <a:buNone/>
              </a:pPr>
              <a:r>
                <a:rPr lang="en-US" sz="1200" b="0" i="0" dirty="0" smtClean="0">
                  <a:latin typeface="Calibri" panose="020F0502020204030204" pitchFamily="34" charset="0"/>
                </a:rPr>
                <a:t>NSTX</a:t>
              </a:r>
            </a:p>
          </p:txBody>
        </p:sp>
      </p:grpSp>
      <p:sp>
        <p:nvSpPr>
          <p:cNvPr id="2" name="Title 1"/>
          <p:cNvSpPr>
            <a:spLocks noGrp="1"/>
          </p:cNvSpPr>
          <p:nvPr>
            <p:ph type="title"/>
          </p:nvPr>
        </p:nvSpPr>
        <p:spPr>
          <a:xfrm>
            <a:off x="0" y="0"/>
            <a:ext cx="9144000" cy="990600"/>
          </a:xfrm>
        </p:spPr>
        <p:txBody>
          <a:bodyPr>
            <a:noAutofit/>
          </a:bodyPr>
          <a:lstStyle/>
          <a:p>
            <a:r>
              <a:rPr lang="en-US" sz="2800" dirty="0">
                <a:latin typeface="Calibri" panose="020F0502020204030204" pitchFamily="34" charset="0"/>
              </a:rPr>
              <a:t>Initial DECAF results detects disruption chain events when applied to dedicated </a:t>
            </a:r>
            <a:r>
              <a:rPr lang="en-US" sz="2800" dirty="0" smtClean="0">
                <a:latin typeface="Calibri" panose="020F0502020204030204" pitchFamily="34" charset="0"/>
              </a:rPr>
              <a:t>45 </a:t>
            </a:r>
            <a:r>
              <a:rPr lang="en-US" sz="2800" dirty="0">
                <a:latin typeface="Calibri" panose="020F0502020204030204" pitchFamily="34" charset="0"/>
              </a:rPr>
              <a:t>shot NSTX RWM disruption database</a:t>
            </a:r>
          </a:p>
        </p:txBody>
      </p:sp>
      <p:sp>
        <p:nvSpPr>
          <p:cNvPr id="9" name="Content Placeholder 2"/>
          <p:cNvSpPr txBox="1">
            <a:spLocks/>
          </p:cNvSpPr>
          <p:nvPr/>
        </p:nvSpPr>
        <p:spPr>
          <a:xfrm>
            <a:off x="487430" y="5413831"/>
            <a:ext cx="2931360" cy="1119416"/>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lvl="1" indent="-914400">
              <a:buNone/>
            </a:pPr>
            <a:r>
              <a:rPr lang="en-US" sz="1400" dirty="0" smtClean="0">
                <a:solidFill>
                  <a:srgbClr val="FF0000"/>
                </a:solidFill>
                <a:latin typeface="Calibri" panose="020F0502020204030204" pitchFamily="34" charset="0"/>
              </a:rPr>
              <a:t>RWM</a:t>
            </a:r>
            <a:r>
              <a:rPr lang="en-US" sz="1400" dirty="0" smtClean="0">
                <a:latin typeface="Calibri" panose="020F0502020204030204" pitchFamily="34" charset="0"/>
              </a:rPr>
              <a:t>: RWM event warning</a:t>
            </a:r>
          </a:p>
          <a:p>
            <a:pPr marL="365760" lvl="1" indent="-914400">
              <a:buNone/>
            </a:pPr>
            <a:r>
              <a:rPr lang="en-US" sz="1400" dirty="0" smtClean="0">
                <a:solidFill>
                  <a:schemeClr val="tx1"/>
                </a:solidFill>
                <a:latin typeface="Calibri" panose="020F0502020204030204" pitchFamily="34" charset="0"/>
              </a:rPr>
              <a:t>VSC</a:t>
            </a:r>
            <a:r>
              <a:rPr lang="en-US" sz="1400" dirty="0" smtClean="0">
                <a:solidFill>
                  <a:schemeClr val="tx2"/>
                </a:solidFill>
                <a:latin typeface="Calibri" panose="020F0502020204030204" pitchFamily="34" charset="0"/>
              </a:rPr>
              <a:t>:</a:t>
            </a:r>
            <a:r>
              <a:rPr lang="en-US" sz="1400" dirty="0" smtClean="0">
                <a:latin typeface="Calibri" panose="020F0502020204030204" pitchFamily="34" charset="0"/>
              </a:rPr>
              <a:t> Vertical stability control</a:t>
            </a:r>
          </a:p>
          <a:p>
            <a:pPr marL="365760" lvl="1" indent="-914400">
              <a:buNone/>
            </a:pPr>
            <a:r>
              <a:rPr lang="en-US" sz="1400" dirty="0" smtClean="0">
                <a:solidFill>
                  <a:srgbClr val="33CC33"/>
                </a:solidFill>
                <a:latin typeface="Calibri" panose="020F0502020204030204" pitchFamily="34" charset="0"/>
              </a:rPr>
              <a:t>IPR</a:t>
            </a:r>
            <a:r>
              <a:rPr lang="en-US" sz="1400" dirty="0" smtClean="0">
                <a:latin typeface="Calibri" panose="020F0502020204030204" pitchFamily="34" charset="0"/>
              </a:rPr>
              <a:t>: Plasma current request not met</a:t>
            </a:r>
          </a:p>
          <a:p>
            <a:pPr marL="365760" lvl="1" indent="-914400">
              <a:buNone/>
            </a:pPr>
            <a:r>
              <a:rPr lang="en-US" sz="1400" dirty="0" smtClean="0">
                <a:solidFill>
                  <a:srgbClr val="3399FF"/>
                </a:solidFill>
                <a:latin typeface="Calibri" panose="020F0502020204030204" pitchFamily="34" charset="0"/>
              </a:rPr>
              <a:t>LOQ</a:t>
            </a:r>
            <a:r>
              <a:rPr lang="en-US" sz="1400" dirty="0" smtClean="0">
                <a:latin typeface="Calibri" panose="020F0502020204030204" pitchFamily="34" charset="0"/>
              </a:rPr>
              <a:t>: Low edge q warning</a:t>
            </a:r>
          </a:p>
        </p:txBody>
      </p:sp>
      <p:sp>
        <p:nvSpPr>
          <p:cNvPr id="10" name="Content Placeholder 2"/>
          <p:cNvSpPr txBox="1">
            <a:spLocks/>
          </p:cNvSpPr>
          <p:nvPr/>
        </p:nvSpPr>
        <p:spPr>
          <a:xfrm>
            <a:off x="227511" y="1105485"/>
            <a:ext cx="4359641" cy="2892537"/>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sz="2000" dirty="0" smtClean="0">
                <a:latin typeface="Calibri" panose="020F0502020204030204" pitchFamily="34" charset="0"/>
              </a:rPr>
              <a:t>RWM </a:t>
            </a:r>
            <a:r>
              <a:rPr lang="en-US" sz="2000" dirty="0" err="1" smtClean="0">
                <a:latin typeface="Calibri" panose="020F0502020204030204" pitchFamily="34" charset="0"/>
              </a:rPr>
              <a:t>B</a:t>
            </a:r>
            <a:r>
              <a:rPr lang="en-US" sz="2000" baseline="-25000" dirty="0" err="1" smtClean="0">
                <a:latin typeface="Calibri" panose="020F0502020204030204" pitchFamily="34" charset="0"/>
              </a:rPr>
              <a:t>P</a:t>
            </a:r>
            <a:r>
              <a:rPr lang="en-US" sz="2000" baseline="30000" dirty="0" err="1" smtClean="0">
                <a:latin typeface="Calibri" panose="020F0502020204030204" pitchFamily="34" charset="0"/>
              </a:rPr>
              <a:t>n</a:t>
            </a:r>
            <a:r>
              <a:rPr lang="en-US" sz="2000" baseline="30000" dirty="0" smtClean="0">
                <a:latin typeface="Calibri" panose="020F0502020204030204" pitchFamily="34" charset="0"/>
              </a:rPr>
              <a:t>=1</a:t>
            </a:r>
            <a:r>
              <a:rPr lang="en-US" sz="2000" dirty="0" smtClean="0">
                <a:latin typeface="Calibri" panose="020F0502020204030204" pitchFamily="34" charset="0"/>
              </a:rPr>
              <a:t> threshold 30G (</a:t>
            </a:r>
            <a:r>
              <a:rPr lang="el-GR" sz="2000" i="1" dirty="0" smtClean="0">
                <a:latin typeface="Calibri" panose="020F0502020204030204" pitchFamily="34" charset="0"/>
              </a:rPr>
              <a:t>δ</a:t>
            </a:r>
            <a:r>
              <a:rPr lang="en-US" sz="2000" i="1" dirty="0" smtClean="0">
                <a:latin typeface="Calibri" panose="020F0502020204030204" pitchFamily="34" charset="0"/>
              </a:rPr>
              <a:t>B/B</a:t>
            </a:r>
            <a:r>
              <a:rPr lang="en-US" sz="2000" i="1" baseline="-25000" dirty="0" smtClean="0">
                <a:latin typeface="Calibri" panose="020F0502020204030204" pitchFamily="34" charset="0"/>
              </a:rPr>
              <a:t>0</a:t>
            </a:r>
            <a:r>
              <a:rPr lang="en-US" sz="2000" dirty="0" smtClean="0">
                <a:latin typeface="Calibri" panose="020F0502020204030204" pitchFamily="34" charset="0"/>
              </a:rPr>
              <a:t> ~ 0.67%)</a:t>
            </a:r>
          </a:p>
          <a:p>
            <a:pPr>
              <a:spcBef>
                <a:spcPts val="600"/>
              </a:spcBef>
            </a:pPr>
            <a:r>
              <a:rPr lang="en-US" sz="2000" dirty="0" smtClean="0">
                <a:latin typeface="Calibri" panose="020F0502020204030204" pitchFamily="34" charset="0"/>
              </a:rPr>
              <a:t>~58% within 20 </a:t>
            </a:r>
            <a:r>
              <a:rPr lang="el-GR" sz="2000" dirty="0" smtClean="0">
                <a:latin typeface="Calibri" panose="020F0502020204030204" pitchFamily="34" charset="0"/>
              </a:rPr>
              <a:t>τ</a:t>
            </a:r>
            <a:r>
              <a:rPr lang="en-US" sz="2000" baseline="-25000" dirty="0" smtClean="0">
                <a:latin typeface="Calibri" panose="020F0502020204030204" pitchFamily="34" charset="0"/>
              </a:rPr>
              <a:t>w</a:t>
            </a:r>
            <a:r>
              <a:rPr lang="en-US" sz="2000" dirty="0" smtClean="0">
                <a:latin typeface="Calibri" panose="020F0502020204030204" pitchFamily="34" charset="0"/>
              </a:rPr>
              <a:t> of disruption time </a:t>
            </a:r>
            <a:r>
              <a:rPr lang="en-US" sz="1800" dirty="0" smtClean="0">
                <a:latin typeface="Calibri" panose="020F0502020204030204" pitchFamily="34" charset="0"/>
              </a:rPr>
              <a:t>(</a:t>
            </a:r>
            <a:r>
              <a:rPr lang="el-GR" sz="1800" dirty="0" smtClean="0">
                <a:latin typeface="Calibri" panose="020F0502020204030204" pitchFamily="34" charset="0"/>
              </a:rPr>
              <a:t>τ</a:t>
            </a:r>
            <a:r>
              <a:rPr lang="en-US" sz="1800" baseline="-25000" dirty="0" smtClean="0">
                <a:latin typeface="Calibri" panose="020F0502020204030204" pitchFamily="34" charset="0"/>
              </a:rPr>
              <a:t>w</a:t>
            </a:r>
            <a:r>
              <a:rPr lang="en-US" sz="1800" dirty="0" smtClean="0">
                <a:latin typeface="Calibri" panose="020F0502020204030204" pitchFamily="34" charset="0"/>
              </a:rPr>
              <a:t> = 5 </a:t>
            </a:r>
            <a:r>
              <a:rPr lang="en-US" sz="1800" dirty="0" err="1" smtClean="0">
                <a:latin typeface="Calibri" panose="020F0502020204030204" pitchFamily="34" charset="0"/>
              </a:rPr>
              <a:t>ms</a:t>
            </a:r>
            <a:r>
              <a:rPr lang="en-US" sz="1800" dirty="0" smtClean="0">
                <a:latin typeface="Calibri" panose="020F0502020204030204" pitchFamily="34" charset="0"/>
              </a:rPr>
              <a:t>)</a:t>
            </a:r>
          </a:p>
        </p:txBody>
      </p:sp>
      <p:cxnSp>
        <p:nvCxnSpPr>
          <p:cNvPr id="23" name="Straight Connector 22"/>
          <p:cNvCxnSpPr/>
          <p:nvPr/>
        </p:nvCxnSpPr>
        <p:spPr>
          <a:xfrm>
            <a:off x="5410200" y="2133600"/>
            <a:ext cx="3279999"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73" y="2602448"/>
            <a:ext cx="377907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Straight Connector 27"/>
          <p:cNvCxnSpPr/>
          <p:nvPr/>
        </p:nvCxnSpPr>
        <p:spPr>
          <a:xfrm>
            <a:off x="3842647" y="2943515"/>
            <a:ext cx="744505" cy="166543"/>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42647" y="5104295"/>
            <a:ext cx="881753" cy="790811"/>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699291" y="3062055"/>
            <a:ext cx="1414895" cy="822391"/>
          </a:xfrm>
          <a:prstGeom prst="rect">
            <a:avLst/>
          </a:prstGeom>
          <a:solidFill>
            <a:schemeClr val="bg1"/>
          </a:solidFill>
          <a:ln>
            <a:noFill/>
          </a:ln>
        </p:spPr>
        <p:txBody>
          <a:bodyPr vert="horz" lIns="91440" tIns="45720" rIns="91440" bIns="45720" rtlCol="0">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buNone/>
            </a:pPr>
            <a:r>
              <a:rPr lang="en-US" sz="1800" dirty="0" smtClean="0">
                <a:latin typeface="Calibri" panose="020F0502020204030204" pitchFamily="34" charset="0"/>
              </a:rPr>
              <a:t>RWM </a:t>
            </a:r>
            <a:r>
              <a:rPr lang="en-US" sz="1800" dirty="0">
                <a:latin typeface="Calibri" panose="020F0502020204030204" pitchFamily="34" charset="0"/>
              </a:rPr>
              <a:t>events </a:t>
            </a:r>
            <a:r>
              <a:rPr lang="en-US" sz="1800" dirty="0" smtClean="0">
                <a:latin typeface="Calibri" panose="020F0502020204030204" pitchFamily="34" charset="0"/>
              </a:rPr>
              <a:t>in DECAF</a:t>
            </a:r>
            <a:endParaRPr lang="en-US" sz="1400" dirty="0">
              <a:latin typeface="Calibri" panose="020F0502020204030204" pitchFamily="34" charset="0"/>
            </a:endParaRPr>
          </a:p>
        </p:txBody>
      </p:sp>
      <p:sp>
        <p:nvSpPr>
          <p:cNvPr id="31" name="Rectangle 30"/>
          <p:cNvSpPr/>
          <p:nvPr/>
        </p:nvSpPr>
        <p:spPr>
          <a:xfrm>
            <a:off x="2114186" y="2943515"/>
            <a:ext cx="1728461" cy="216078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06013" y="3561911"/>
            <a:ext cx="430887" cy="963469"/>
          </a:xfrm>
          <a:prstGeom prst="rect">
            <a:avLst/>
          </a:prstGeom>
          <a:noFill/>
        </p:spPr>
        <p:txBody>
          <a:bodyPr vert="vert270" wrap="none" rtlCol="0">
            <a:spAutoFit/>
          </a:bodyPr>
          <a:lstStyle/>
          <a:p>
            <a:r>
              <a:rPr lang="en-US" sz="1600" dirty="0" smtClean="0">
                <a:latin typeface="Calibri" panose="020F0502020204030204" pitchFamily="34" charset="0"/>
              </a:rPr>
              <a:t>Disruption</a:t>
            </a:r>
            <a:endParaRPr lang="en-US" sz="1600" dirty="0">
              <a:latin typeface="Calibri" panose="020F0502020204030204" pitchFamily="34" charset="0"/>
            </a:endParaRPr>
          </a:p>
        </p:txBody>
      </p:sp>
      <p:sp>
        <p:nvSpPr>
          <p:cNvPr id="33" name="Rectangle 32"/>
          <p:cNvSpPr/>
          <p:nvPr/>
        </p:nvSpPr>
        <p:spPr>
          <a:xfrm>
            <a:off x="3191664" y="2590800"/>
            <a:ext cx="650983" cy="341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801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ChangeArrowheads="1"/>
          </p:cNvSpPr>
          <p:nvPr>
            <p:ph type="title"/>
          </p:nvPr>
        </p:nvSpPr>
        <p:spPr>
          <a:xfrm>
            <a:off x="0" y="15876"/>
            <a:ext cx="9144000" cy="974725"/>
          </a:xfrm>
        </p:spPr>
        <p:txBody>
          <a:bodyPr>
            <a:normAutofit/>
          </a:bodyPr>
          <a:lstStyle/>
          <a:p>
            <a:r>
              <a:rPr lang="en-US" sz="2800" dirty="0">
                <a:latin typeface="Calibri" pitchFamily="34" charset="0"/>
                <a:cs typeface="Calibri" pitchFamily="34" charset="0"/>
              </a:rPr>
              <a:t>Initial DECAF </a:t>
            </a:r>
            <a:r>
              <a:rPr lang="en-US" sz="2800" dirty="0" smtClean="0">
                <a:latin typeface="Calibri" pitchFamily="34" charset="0"/>
                <a:cs typeface="Calibri" pitchFamily="34" charset="0"/>
              </a:rPr>
              <a:t>analysis </a:t>
            </a:r>
            <a:r>
              <a:rPr lang="en-US" sz="2800" dirty="0">
                <a:latin typeface="Calibri" pitchFamily="34" charset="0"/>
                <a:cs typeface="Calibri" pitchFamily="34" charset="0"/>
              </a:rPr>
              <a:t>finding common disruption event </a:t>
            </a:r>
            <a:r>
              <a:rPr lang="en-US" sz="2800" dirty="0" smtClean="0">
                <a:latin typeface="Calibri" pitchFamily="34" charset="0"/>
                <a:cs typeface="Calibri" pitchFamily="34" charset="0"/>
              </a:rPr>
              <a:t>chains, giving new insight</a:t>
            </a:r>
            <a:endParaRPr lang="en-US" sz="2800" dirty="0">
              <a:latin typeface="Calibri" pitchFamily="34" charset="0"/>
              <a:cs typeface="Calibri" pitchFamily="34" charset="0"/>
            </a:endParaRPr>
          </a:p>
        </p:txBody>
      </p:sp>
      <p:sp>
        <p:nvSpPr>
          <p:cNvPr id="5" name="Content Placeholder 2"/>
          <p:cNvSpPr txBox="1">
            <a:spLocks/>
          </p:cNvSpPr>
          <p:nvPr/>
        </p:nvSpPr>
        <p:spPr>
          <a:xfrm>
            <a:off x="4343400" y="1041400"/>
            <a:ext cx="4800600" cy="2235200"/>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latin typeface="Calibri" panose="020F0502020204030204" pitchFamily="34" charset="0"/>
              </a:rPr>
              <a:t>Identifying common chains </a:t>
            </a:r>
            <a:r>
              <a:rPr lang="en-US" sz="2400" dirty="0">
                <a:latin typeface="Calibri" panose="020F0502020204030204" pitchFamily="34" charset="0"/>
              </a:rPr>
              <a:t>of events can provide insight into how to cue avoidance systems</a:t>
            </a:r>
            <a:endParaRPr lang="en-US" sz="2400" dirty="0" smtClean="0">
              <a:latin typeface="Calibri" panose="020F0502020204030204" pitchFamily="34" charset="0"/>
            </a:endParaRPr>
          </a:p>
          <a:p>
            <a:pPr lvl="1"/>
            <a:r>
              <a:rPr lang="en-US" sz="1800" dirty="0">
                <a:latin typeface="Calibri" panose="020F0502020204030204" pitchFamily="34" charset="0"/>
              </a:rPr>
              <a:t>5</a:t>
            </a:r>
            <a:r>
              <a:rPr lang="en-US" sz="1800" dirty="0" smtClean="0">
                <a:latin typeface="Calibri" panose="020F0502020204030204" pitchFamily="34" charset="0"/>
              </a:rPr>
              <a:t> (out of theoretically 56) two-event combinations followed 77% </a:t>
            </a:r>
            <a:r>
              <a:rPr lang="en-US" sz="1800" dirty="0">
                <a:latin typeface="Calibri" panose="020F0502020204030204" pitchFamily="34" charset="0"/>
              </a:rPr>
              <a:t>of </a:t>
            </a:r>
            <a:r>
              <a:rPr lang="en-US" sz="1800" dirty="0" smtClean="0">
                <a:latin typeface="Calibri" panose="020F0502020204030204" pitchFamily="34" charset="0"/>
              </a:rPr>
              <a:t>RWM cases (that occurred within 20</a:t>
            </a:r>
            <a:r>
              <a:rPr lang="el-GR" sz="1800" dirty="0" smtClean="0">
                <a:latin typeface="Calibri" panose="020F0502020204030204" pitchFamily="34" charset="0"/>
              </a:rPr>
              <a:t>τ</a:t>
            </a:r>
            <a:r>
              <a:rPr lang="en-US" sz="1800" baseline="-25000" dirty="0" smtClean="0">
                <a:latin typeface="Calibri" panose="020F0502020204030204" pitchFamily="34" charset="0"/>
              </a:rPr>
              <a:t>w</a:t>
            </a:r>
            <a:r>
              <a:rPr lang="en-US" sz="1800" dirty="0" smtClean="0">
                <a:latin typeface="Calibri" panose="020F0502020204030204" pitchFamily="34" charset="0"/>
              </a:rPr>
              <a:t> of DIS)</a:t>
            </a: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60" y="3229061"/>
            <a:ext cx="4322040" cy="3030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Content Placeholder 2"/>
          <p:cNvSpPr txBox="1">
            <a:spLocks/>
          </p:cNvSpPr>
          <p:nvPr/>
        </p:nvSpPr>
        <p:spPr>
          <a:xfrm>
            <a:off x="76200" y="1078196"/>
            <a:ext cx="3886200" cy="3055221"/>
          </a:xfrm>
          <a:prstGeom prst="rect">
            <a:avLst/>
          </a:prstGeom>
        </p:spPr>
        <p:txBody>
          <a:bodyPr vert="horz" lIns="91440" tIns="45720" rIns="91440" bIns="45720" rtlCol="0">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pPr>
            <a:r>
              <a:rPr lang="en-US" sz="2400" dirty="0">
                <a:latin typeface="Calibri" panose="020F0502020204030204" pitchFamily="34" charset="0"/>
              </a:rPr>
              <a:t>Earlier RWM events </a:t>
            </a:r>
            <a:r>
              <a:rPr lang="en-US" sz="2400" i="1" dirty="0" smtClean="0">
                <a:latin typeface="Calibri" panose="020F0502020204030204" pitchFamily="34" charset="0"/>
              </a:rPr>
              <a:t>not</a:t>
            </a:r>
            <a:r>
              <a:rPr lang="en-US" sz="2400" dirty="0" smtClean="0">
                <a:latin typeface="Calibri" panose="020F0502020204030204" pitchFamily="34" charset="0"/>
              </a:rPr>
              <a:t> </a:t>
            </a:r>
            <a:r>
              <a:rPr lang="en-US" sz="2400" dirty="0">
                <a:latin typeface="Calibri" panose="020F0502020204030204" pitchFamily="34" charset="0"/>
              </a:rPr>
              <a:t>false </a:t>
            </a:r>
            <a:r>
              <a:rPr lang="en-US" sz="2400" dirty="0" smtClean="0">
                <a:latin typeface="Calibri" panose="020F0502020204030204" pitchFamily="34" charset="0"/>
              </a:rPr>
              <a:t>positives</a:t>
            </a:r>
            <a:endParaRPr lang="en-US" sz="1800" dirty="0">
              <a:latin typeface="Calibri" panose="020F0502020204030204" pitchFamily="34" charset="0"/>
            </a:endParaRPr>
          </a:p>
          <a:p>
            <a:pPr lvl="1">
              <a:spcBef>
                <a:spcPts val="1200"/>
              </a:spcBef>
            </a:pPr>
            <a:r>
              <a:rPr lang="en-US" sz="1800" dirty="0" smtClean="0">
                <a:latin typeface="Calibri" panose="020F0502020204030204" pitchFamily="34" charset="0"/>
              </a:rPr>
              <a:t>cause large decreases in </a:t>
            </a:r>
            <a:r>
              <a:rPr lang="el-GR" sz="1800" dirty="0" smtClean="0">
                <a:latin typeface="Calibri" panose="020F0502020204030204" pitchFamily="34" charset="0"/>
              </a:rPr>
              <a:t>β</a:t>
            </a:r>
            <a:r>
              <a:rPr lang="en-US" sz="1800" baseline="-25000" dirty="0" smtClean="0">
                <a:latin typeface="Calibri" panose="020F0502020204030204" pitchFamily="34" charset="0"/>
              </a:rPr>
              <a:t>N</a:t>
            </a:r>
            <a:r>
              <a:rPr lang="en-US" sz="1800" dirty="0" smtClean="0">
                <a:latin typeface="Calibri" panose="020F0502020204030204" pitchFamily="34" charset="0"/>
              </a:rPr>
              <a:t> and stored energy with subsequent recovery (minor disruptions)</a:t>
            </a:r>
          </a:p>
        </p:txBody>
      </p:sp>
      <p:grpSp>
        <p:nvGrpSpPr>
          <p:cNvPr id="3" name="Group 2"/>
          <p:cNvGrpSpPr>
            <a:grpSpLocks noChangeAspect="1"/>
          </p:cNvGrpSpPr>
          <p:nvPr/>
        </p:nvGrpSpPr>
        <p:grpSpPr>
          <a:xfrm>
            <a:off x="4525073" y="3717725"/>
            <a:ext cx="4438627" cy="2536463"/>
            <a:chOff x="4960620" y="3998666"/>
            <a:chExt cx="3680309" cy="2103120"/>
          </a:xfrm>
        </p:grpSpPr>
        <p:sp>
          <p:nvSpPr>
            <p:cNvPr id="74" name="Chevron 73"/>
            <p:cNvSpPr/>
            <p:nvPr/>
          </p:nvSpPr>
          <p:spPr>
            <a:xfrm>
              <a:off x="6484620" y="399866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VSC</a:t>
              </a:r>
              <a:endParaRPr lang="en-US" sz="1000" dirty="0">
                <a:solidFill>
                  <a:schemeClr val="tx1"/>
                </a:solidFill>
                <a:latin typeface="Calibri" panose="020F0502020204030204" pitchFamily="34" charset="0"/>
              </a:endParaRPr>
            </a:p>
          </p:txBody>
        </p:sp>
        <p:sp>
          <p:nvSpPr>
            <p:cNvPr id="75" name="Chevron 74"/>
            <p:cNvSpPr/>
            <p:nvPr/>
          </p:nvSpPr>
          <p:spPr>
            <a:xfrm>
              <a:off x="6484620" y="436442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VSC</a:t>
              </a:r>
              <a:endParaRPr lang="en-US" sz="1000" dirty="0">
                <a:solidFill>
                  <a:schemeClr val="tx1"/>
                </a:solidFill>
                <a:latin typeface="Calibri" panose="020F0502020204030204" pitchFamily="34" charset="0"/>
              </a:endParaRPr>
            </a:p>
          </p:txBody>
        </p:sp>
        <p:sp>
          <p:nvSpPr>
            <p:cNvPr id="76" name="Chevron 75"/>
            <p:cNvSpPr/>
            <p:nvPr/>
          </p:nvSpPr>
          <p:spPr>
            <a:xfrm>
              <a:off x="6484620" y="509594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WPC</a:t>
              </a:r>
              <a:endParaRPr lang="en-US" sz="1000" dirty="0">
                <a:solidFill>
                  <a:schemeClr val="tx1"/>
                </a:solidFill>
                <a:latin typeface="Calibri" panose="020F0502020204030204" pitchFamily="34" charset="0"/>
              </a:endParaRPr>
            </a:p>
          </p:txBody>
        </p:sp>
        <p:sp>
          <p:nvSpPr>
            <p:cNvPr id="77" name="Chevron 76"/>
            <p:cNvSpPr/>
            <p:nvPr/>
          </p:nvSpPr>
          <p:spPr>
            <a:xfrm>
              <a:off x="6484620" y="473018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PRP</a:t>
              </a:r>
              <a:endParaRPr lang="en-US" sz="1000" dirty="0">
                <a:solidFill>
                  <a:schemeClr val="tx1"/>
                </a:solidFill>
                <a:latin typeface="Calibri" panose="020F0502020204030204" pitchFamily="34" charset="0"/>
              </a:endParaRPr>
            </a:p>
          </p:txBody>
        </p:sp>
        <p:sp>
          <p:nvSpPr>
            <p:cNvPr id="78" name="Chevron 77"/>
            <p:cNvSpPr/>
            <p:nvPr/>
          </p:nvSpPr>
          <p:spPr>
            <a:xfrm>
              <a:off x="6484620" y="546170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IPR</a:t>
              </a:r>
              <a:endParaRPr lang="en-US" sz="1000" dirty="0">
                <a:solidFill>
                  <a:schemeClr val="tx1"/>
                </a:solidFill>
                <a:latin typeface="Calibri" panose="020F0502020204030204" pitchFamily="34" charset="0"/>
              </a:endParaRPr>
            </a:p>
          </p:txBody>
        </p:sp>
        <p:sp>
          <p:nvSpPr>
            <p:cNvPr id="79" name="Chevron 78"/>
            <p:cNvSpPr/>
            <p:nvPr/>
          </p:nvSpPr>
          <p:spPr>
            <a:xfrm>
              <a:off x="6484620" y="5827466"/>
              <a:ext cx="777240" cy="274320"/>
            </a:xfrm>
            <a:prstGeom prst="chevr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Other</a:t>
              </a:r>
              <a:endParaRPr lang="en-US" sz="1000" dirty="0">
                <a:solidFill>
                  <a:schemeClr val="tx1"/>
                </a:solidFill>
                <a:latin typeface="Calibri" panose="020F0502020204030204" pitchFamily="34" charset="0"/>
              </a:endParaRPr>
            </a:p>
          </p:txBody>
        </p:sp>
        <p:sp>
          <p:nvSpPr>
            <p:cNvPr id="80" name="Chevron 79"/>
            <p:cNvSpPr/>
            <p:nvPr/>
          </p:nvSpPr>
          <p:spPr>
            <a:xfrm>
              <a:off x="4960620" y="473018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RWM</a:t>
              </a:r>
              <a:endParaRPr lang="en-US" sz="1000" dirty="0">
                <a:solidFill>
                  <a:schemeClr val="tx1"/>
                </a:solidFill>
                <a:latin typeface="Calibri" panose="020F0502020204030204" pitchFamily="34" charset="0"/>
              </a:endParaRPr>
            </a:p>
          </p:txBody>
        </p:sp>
        <p:sp>
          <p:nvSpPr>
            <p:cNvPr id="82" name="Chevron 81"/>
            <p:cNvSpPr/>
            <p:nvPr/>
          </p:nvSpPr>
          <p:spPr>
            <a:xfrm>
              <a:off x="7307580" y="399866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PRP</a:t>
              </a:r>
              <a:endParaRPr lang="en-US" sz="1000" dirty="0">
                <a:solidFill>
                  <a:schemeClr val="tx1"/>
                </a:solidFill>
                <a:latin typeface="Calibri" panose="020F0502020204030204" pitchFamily="34" charset="0"/>
              </a:endParaRPr>
            </a:p>
          </p:txBody>
        </p:sp>
        <p:sp>
          <p:nvSpPr>
            <p:cNvPr id="83" name="Chevron 82"/>
            <p:cNvSpPr/>
            <p:nvPr/>
          </p:nvSpPr>
          <p:spPr>
            <a:xfrm>
              <a:off x="7307580" y="436442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WPC</a:t>
              </a:r>
              <a:endParaRPr lang="en-US" sz="1000" dirty="0">
                <a:solidFill>
                  <a:schemeClr val="tx1"/>
                </a:solidFill>
                <a:latin typeface="Calibri" panose="020F0502020204030204" pitchFamily="34" charset="0"/>
              </a:endParaRPr>
            </a:p>
          </p:txBody>
        </p:sp>
        <p:sp>
          <p:nvSpPr>
            <p:cNvPr id="84" name="Chevron 83"/>
            <p:cNvSpPr/>
            <p:nvPr/>
          </p:nvSpPr>
          <p:spPr>
            <a:xfrm>
              <a:off x="7307580" y="509594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VSC</a:t>
              </a:r>
              <a:endParaRPr lang="en-US" sz="1000" dirty="0">
                <a:solidFill>
                  <a:schemeClr val="tx1"/>
                </a:solidFill>
                <a:latin typeface="Calibri" panose="020F0502020204030204" pitchFamily="34" charset="0"/>
              </a:endParaRPr>
            </a:p>
          </p:txBody>
        </p:sp>
        <p:sp>
          <p:nvSpPr>
            <p:cNvPr id="85" name="Chevron 84"/>
            <p:cNvSpPr/>
            <p:nvPr/>
          </p:nvSpPr>
          <p:spPr>
            <a:xfrm>
              <a:off x="7307580" y="473018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VSC</a:t>
              </a:r>
              <a:endParaRPr lang="en-US" sz="1000" dirty="0">
                <a:solidFill>
                  <a:schemeClr val="tx1"/>
                </a:solidFill>
                <a:latin typeface="Calibri" panose="020F0502020204030204" pitchFamily="34" charset="0"/>
              </a:endParaRPr>
            </a:p>
          </p:txBody>
        </p:sp>
        <p:sp>
          <p:nvSpPr>
            <p:cNvPr id="86" name="Chevron 85"/>
            <p:cNvSpPr/>
            <p:nvPr/>
          </p:nvSpPr>
          <p:spPr>
            <a:xfrm>
              <a:off x="7307580" y="5461706"/>
              <a:ext cx="777240" cy="27432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latin typeface="Calibri" panose="020F0502020204030204" pitchFamily="34" charset="0"/>
                </a:rPr>
                <a:t>WPC</a:t>
              </a:r>
              <a:endParaRPr lang="en-US" sz="1000" dirty="0">
                <a:solidFill>
                  <a:schemeClr val="tx1"/>
                </a:solidFill>
                <a:latin typeface="Calibri" panose="020F0502020204030204" pitchFamily="34" charset="0"/>
              </a:endParaRPr>
            </a:p>
          </p:txBody>
        </p:sp>
        <p:cxnSp>
          <p:nvCxnSpPr>
            <p:cNvPr id="88" name="Straight Arrow Connector 87"/>
            <p:cNvCxnSpPr>
              <a:stCxn id="80" idx="3"/>
            </p:cNvCxnSpPr>
            <p:nvPr/>
          </p:nvCxnSpPr>
          <p:spPr>
            <a:xfrm flipV="1">
              <a:off x="5737860" y="4135826"/>
              <a:ext cx="746760" cy="731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80" idx="3"/>
            </p:cNvCxnSpPr>
            <p:nvPr/>
          </p:nvCxnSpPr>
          <p:spPr>
            <a:xfrm flipV="1">
              <a:off x="5737860" y="4501586"/>
              <a:ext cx="746760" cy="365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0" idx="3"/>
            </p:cNvCxnSpPr>
            <p:nvPr/>
          </p:nvCxnSpPr>
          <p:spPr>
            <a:xfrm>
              <a:off x="5737860" y="4867346"/>
              <a:ext cx="746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0" idx="3"/>
            </p:cNvCxnSpPr>
            <p:nvPr/>
          </p:nvCxnSpPr>
          <p:spPr>
            <a:xfrm>
              <a:off x="5737860" y="4867346"/>
              <a:ext cx="746760" cy="365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0" idx="3"/>
            </p:cNvCxnSpPr>
            <p:nvPr/>
          </p:nvCxnSpPr>
          <p:spPr>
            <a:xfrm>
              <a:off x="5737860" y="4867346"/>
              <a:ext cx="746760" cy="7315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80" idx="3"/>
            </p:cNvCxnSpPr>
            <p:nvPr/>
          </p:nvCxnSpPr>
          <p:spPr>
            <a:xfrm>
              <a:off x="5737860" y="4867346"/>
              <a:ext cx="746760" cy="1097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8221983" y="3998668"/>
              <a:ext cx="418945" cy="204155"/>
            </a:xfrm>
            <a:prstGeom prst="rect">
              <a:avLst/>
            </a:prstGeom>
            <a:noFill/>
          </p:spPr>
          <p:txBody>
            <a:bodyPr wrap="none" rtlCol="0">
              <a:spAutoFit/>
            </a:bodyPr>
            <a:lstStyle/>
            <a:p>
              <a:r>
                <a:rPr lang="en-US" sz="1000" dirty="0" smtClean="0">
                  <a:latin typeface="Calibri" panose="020F0502020204030204" pitchFamily="34" charset="0"/>
                </a:rPr>
                <a:t>30.8%</a:t>
              </a:r>
              <a:endParaRPr lang="en-US" sz="1200" dirty="0">
                <a:latin typeface="Calibri" panose="020F0502020204030204" pitchFamily="34" charset="0"/>
              </a:endParaRPr>
            </a:p>
          </p:txBody>
        </p:sp>
        <p:sp>
          <p:nvSpPr>
            <p:cNvPr id="96" name="TextBox 95"/>
            <p:cNvSpPr txBox="1"/>
            <p:nvPr/>
          </p:nvSpPr>
          <p:spPr>
            <a:xfrm>
              <a:off x="8221984" y="4364428"/>
              <a:ext cx="418945" cy="204155"/>
            </a:xfrm>
            <a:prstGeom prst="rect">
              <a:avLst/>
            </a:prstGeom>
            <a:noFill/>
          </p:spPr>
          <p:txBody>
            <a:bodyPr wrap="none" rtlCol="0">
              <a:spAutoFit/>
            </a:bodyPr>
            <a:lstStyle/>
            <a:p>
              <a:r>
                <a:rPr lang="en-US" sz="1000" dirty="0" smtClean="0">
                  <a:latin typeface="Calibri" panose="020F0502020204030204" pitchFamily="34" charset="0"/>
                </a:rPr>
                <a:t>19.2%</a:t>
              </a:r>
              <a:endParaRPr lang="en-US" sz="1200" dirty="0">
                <a:latin typeface="Calibri" panose="020F0502020204030204" pitchFamily="34" charset="0"/>
              </a:endParaRPr>
            </a:p>
          </p:txBody>
        </p:sp>
        <p:sp>
          <p:nvSpPr>
            <p:cNvPr id="97" name="TextBox 96"/>
            <p:cNvSpPr txBox="1"/>
            <p:nvPr/>
          </p:nvSpPr>
          <p:spPr>
            <a:xfrm>
              <a:off x="8221983" y="4730188"/>
              <a:ext cx="418945" cy="204155"/>
            </a:xfrm>
            <a:prstGeom prst="rect">
              <a:avLst/>
            </a:prstGeom>
            <a:noFill/>
          </p:spPr>
          <p:txBody>
            <a:bodyPr wrap="none" rtlCol="0">
              <a:spAutoFit/>
            </a:bodyPr>
            <a:lstStyle/>
            <a:p>
              <a:r>
                <a:rPr lang="en-US" sz="1000" dirty="0" smtClean="0">
                  <a:latin typeface="Calibri" panose="020F0502020204030204" pitchFamily="34" charset="0"/>
                </a:rPr>
                <a:t>11.5%</a:t>
              </a:r>
              <a:endParaRPr lang="en-US" sz="1200" dirty="0">
                <a:latin typeface="Calibri" panose="020F0502020204030204" pitchFamily="34" charset="0"/>
              </a:endParaRPr>
            </a:p>
          </p:txBody>
        </p:sp>
        <p:sp>
          <p:nvSpPr>
            <p:cNvPr id="98" name="TextBox 97"/>
            <p:cNvSpPr txBox="1"/>
            <p:nvPr/>
          </p:nvSpPr>
          <p:spPr>
            <a:xfrm>
              <a:off x="8221980" y="5095948"/>
              <a:ext cx="412299" cy="204155"/>
            </a:xfrm>
            <a:prstGeom prst="rect">
              <a:avLst/>
            </a:prstGeom>
            <a:noFill/>
          </p:spPr>
          <p:txBody>
            <a:bodyPr wrap="none" rtlCol="0">
              <a:spAutoFit/>
            </a:bodyPr>
            <a:lstStyle/>
            <a:p>
              <a:r>
                <a:rPr lang="en-US" sz="1000" dirty="0" smtClean="0">
                  <a:latin typeface="Calibri" panose="020F0502020204030204" pitchFamily="34" charset="0"/>
                </a:rPr>
                <a:t>  7.7%</a:t>
              </a:r>
              <a:endParaRPr lang="en-US" sz="1200" dirty="0">
                <a:latin typeface="Calibri" panose="020F0502020204030204" pitchFamily="34" charset="0"/>
              </a:endParaRPr>
            </a:p>
          </p:txBody>
        </p:sp>
        <p:sp>
          <p:nvSpPr>
            <p:cNvPr id="99" name="TextBox 98"/>
            <p:cNvSpPr txBox="1"/>
            <p:nvPr/>
          </p:nvSpPr>
          <p:spPr>
            <a:xfrm>
              <a:off x="8221980" y="5461708"/>
              <a:ext cx="412299" cy="204155"/>
            </a:xfrm>
            <a:prstGeom prst="rect">
              <a:avLst/>
            </a:prstGeom>
            <a:noFill/>
          </p:spPr>
          <p:txBody>
            <a:bodyPr wrap="none" rtlCol="0">
              <a:spAutoFit/>
            </a:bodyPr>
            <a:lstStyle/>
            <a:p>
              <a:r>
                <a:rPr lang="en-US" sz="1000" dirty="0">
                  <a:latin typeface="Calibri" panose="020F0502020204030204" pitchFamily="34" charset="0"/>
                </a:rPr>
                <a:t> </a:t>
              </a:r>
              <a:r>
                <a:rPr lang="en-US" sz="1000" dirty="0" smtClean="0">
                  <a:latin typeface="Calibri" panose="020F0502020204030204" pitchFamily="34" charset="0"/>
                </a:rPr>
                <a:t> 7.7%</a:t>
              </a:r>
              <a:endParaRPr lang="en-US" sz="1200" dirty="0">
                <a:latin typeface="Calibri" panose="020F0502020204030204" pitchFamily="34" charset="0"/>
              </a:endParaRPr>
            </a:p>
          </p:txBody>
        </p:sp>
        <p:sp>
          <p:nvSpPr>
            <p:cNvPr id="100" name="TextBox 99"/>
            <p:cNvSpPr txBox="1"/>
            <p:nvPr/>
          </p:nvSpPr>
          <p:spPr>
            <a:xfrm>
              <a:off x="8221984" y="5827468"/>
              <a:ext cx="418945" cy="204155"/>
            </a:xfrm>
            <a:prstGeom prst="rect">
              <a:avLst/>
            </a:prstGeom>
            <a:noFill/>
          </p:spPr>
          <p:txBody>
            <a:bodyPr wrap="none" rtlCol="0">
              <a:spAutoFit/>
            </a:bodyPr>
            <a:lstStyle/>
            <a:p>
              <a:r>
                <a:rPr lang="en-US" sz="1000" dirty="0" smtClean="0">
                  <a:latin typeface="Calibri" panose="020F0502020204030204" pitchFamily="34" charset="0"/>
                </a:rPr>
                <a:t>23.1%</a:t>
              </a:r>
              <a:endParaRPr lang="en-US" sz="1200" dirty="0">
                <a:latin typeface="Calibri" panose="020F0502020204030204" pitchFamily="34" charset="0"/>
              </a:endParaRPr>
            </a:p>
          </p:txBody>
        </p:sp>
      </p:grpSp>
    </p:spTree>
    <p:extLst>
      <p:ext uri="{BB962C8B-B14F-4D97-AF65-F5344CB8AC3E}">
        <p14:creationId xmlns:p14="http://schemas.microsoft.com/office/powerpoint/2010/main" val="398410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2819416" y="5638809"/>
            <a:ext cx="2798633" cy="761999"/>
          </a:xfrm>
          <a:prstGeom prst="rect">
            <a:avLst/>
          </a:prstGeom>
          <a:solidFill>
            <a:schemeClr val="bg1"/>
          </a:solidFill>
          <a:ln w="76200" cap="flat" cmpd="sng" algn="ctr">
            <a:solidFill>
              <a:srgbClr val="008080"/>
            </a:solidFill>
            <a:prstDash val="solid"/>
            <a:round/>
            <a:headEnd type="none" w="med" len="med"/>
            <a:tailEnd type="triangle" w="med" len="med"/>
          </a:ln>
          <a:effectLst/>
        </p:spPr>
        <p:txBody>
          <a:bodyPr lIns="0" tIns="0" rIns="0" bIns="0"/>
          <a:lstStyle/>
          <a:p>
            <a:pPr>
              <a:defRPr/>
            </a:pPr>
            <a:endParaRPr lang="en-US"/>
          </a:p>
        </p:txBody>
      </p:sp>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1602" b="24804"/>
          <a:stretch/>
        </p:blipFill>
        <p:spPr bwMode="auto">
          <a:xfrm>
            <a:off x="2874837" y="5687753"/>
            <a:ext cx="2699234" cy="636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2"/>
          <p:cNvSpPr>
            <a:spLocks noGrp="1" noChangeArrowheads="1"/>
          </p:cNvSpPr>
          <p:nvPr>
            <p:ph type="title"/>
          </p:nvPr>
        </p:nvSpPr>
        <p:spPr>
          <a:xfrm>
            <a:off x="0" y="0"/>
            <a:ext cx="9144000" cy="990600"/>
          </a:xfrm>
        </p:spPr>
        <p:txBody>
          <a:bodyPr>
            <a:normAutofit/>
          </a:bodyPr>
          <a:lstStyle/>
          <a:p>
            <a:r>
              <a:rPr lang="en-US" sz="2800" dirty="0" smtClean="0">
                <a:latin typeface="Calibri" pitchFamily="34" charset="0"/>
                <a:cs typeface="Calibri" pitchFamily="34" charset="0"/>
              </a:rPr>
              <a:t>DECAF now incorporates a reduced kinetic MHD stability model for global MHD</a:t>
            </a:r>
            <a:endParaRPr lang="en-US" sz="2800" dirty="0">
              <a:latin typeface="Calibri" pitchFamily="34" charset="0"/>
              <a:cs typeface="Calibri" pitchFamily="34" charset="0"/>
            </a:endParaRPr>
          </a:p>
        </p:txBody>
      </p:sp>
      <p:pic>
        <p:nvPicPr>
          <p:cNvPr id="2052" name="Picture 4" descr="http://www.davidpace.com/wp-content/uploads/2015/11/tokamak_geometry.png"/>
          <p:cNvPicPr>
            <a:picLocks noChangeAspect="1" noChangeArrowheads="1"/>
          </p:cNvPicPr>
          <p:nvPr/>
        </p:nvPicPr>
        <p:blipFill rotWithShape="1">
          <a:blip r:embed="rId6">
            <a:extLst>
              <a:ext uri="{28A0092B-C50C-407E-A947-70E740481C1C}">
                <a14:useLocalDpi xmlns:a14="http://schemas.microsoft.com/office/drawing/2010/main" val="0"/>
              </a:ext>
            </a:extLst>
          </a:blip>
          <a:srcRect l="19521"/>
          <a:stretch/>
        </p:blipFill>
        <p:spPr bwMode="auto">
          <a:xfrm>
            <a:off x="152400" y="1005840"/>
            <a:ext cx="6505584" cy="4023360"/>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Arrow Connector 50"/>
          <p:cNvCxnSpPr/>
          <p:nvPr/>
        </p:nvCxnSpPr>
        <p:spPr bwMode="auto">
          <a:xfrm>
            <a:off x="2687410" y="5421768"/>
            <a:ext cx="1209676" cy="591597"/>
          </a:xfrm>
          <a:prstGeom prst="straightConnector1">
            <a:avLst/>
          </a:prstGeom>
          <a:noFill/>
          <a:ln w="15875" cap="flat" cmpd="sng" algn="ctr">
            <a:solidFill>
              <a:srgbClr val="920000"/>
            </a:solidFill>
            <a:prstDash val="solid"/>
            <a:round/>
            <a:headEnd type="none" w="med" len="med"/>
            <a:tailEnd type="arrow"/>
          </a:ln>
          <a:effectLst/>
        </p:spPr>
      </p:cxnSp>
      <p:cxnSp>
        <p:nvCxnSpPr>
          <p:cNvPr id="52" name="Straight Arrow Connector 51"/>
          <p:cNvCxnSpPr/>
          <p:nvPr/>
        </p:nvCxnSpPr>
        <p:spPr bwMode="auto">
          <a:xfrm flipH="1">
            <a:off x="4829634" y="5472280"/>
            <a:ext cx="276935" cy="584257"/>
          </a:xfrm>
          <a:prstGeom prst="straightConnector1">
            <a:avLst/>
          </a:prstGeom>
          <a:noFill/>
          <a:ln w="15875" cap="flat" cmpd="sng" algn="ctr">
            <a:solidFill>
              <a:srgbClr val="920000"/>
            </a:solidFill>
            <a:prstDash val="solid"/>
            <a:round/>
            <a:headEnd type="none" w="med" len="med"/>
            <a:tailEnd type="arrow"/>
          </a:ln>
          <a:effectLst/>
        </p:spPr>
      </p:cxnSp>
      <p:sp>
        <p:nvSpPr>
          <p:cNvPr id="53" name="TextBox 52"/>
          <p:cNvSpPr txBox="1"/>
          <p:nvPr/>
        </p:nvSpPr>
        <p:spPr>
          <a:xfrm>
            <a:off x="1086706" y="5120640"/>
            <a:ext cx="1661224" cy="369332"/>
          </a:xfrm>
          <a:prstGeom prst="rect">
            <a:avLst/>
          </a:prstGeom>
          <a:noFill/>
        </p:spPr>
        <p:txBody>
          <a:bodyPr wrap="none" rtlCol="0">
            <a:spAutoFit/>
          </a:bodyPr>
          <a:lstStyle/>
          <a:p>
            <a:pPr>
              <a:spcBef>
                <a:spcPct val="0"/>
              </a:spcBef>
              <a:buFontTx/>
              <a:buNone/>
            </a:pPr>
            <a:r>
              <a:rPr lang="en-US" sz="1800" b="0" i="0" dirty="0" smtClean="0">
                <a:solidFill>
                  <a:srgbClr val="920000"/>
                </a:solidFill>
                <a:latin typeface="Calibri" pitchFamily="34" charset="0"/>
                <a:cs typeface="Arial" pitchFamily="34" charset="0"/>
              </a:rPr>
              <a:t>Precession Drift</a:t>
            </a:r>
          </a:p>
        </p:txBody>
      </p:sp>
      <p:sp>
        <p:nvSpPr>
          <p:cNvPr id="54" name="TextBox 53"/>
          <p:cNvSpPr txBox="1"/>
          <p:nvPr/>
        </p:nvSpPr>
        <p:spPr>
          <a:xfrm>
            <a:off x="4968101" y="5121627"/>
            <a:ext cx="1870961" cy="369332"/>
          </a:xfrm>
          <a:prstGeom prst="rect">
            <a:avLst/>
          </a:prstGeom>
          <a:noFill/>
        </p:spPr>
        <p:txBody>
          <a:bodyPr wrap="none" rtlCol="0">
            <a:spAutoFit/>
          </a:bodyPr>
          <a:lstStyle/>
          <a:p>
            <a:pPr>
              <a:spcBef>
                <a:spcPct val="0"/>
              </a:spcBef>
              <a:buFontTx/>
              <a:buNone/>
            </a:pPr>
            <a:r>
              <a:rPr lang="en-US" sz="1800" b="0" i="0" dirty="0" smtClean="0">
                <a:solidFill>
                  <a:srgbClr val="920000"/>
                </a:solidFill>
                <a:latin typeface="Calibri" pitchFamily="34" charset="0"/>
                <a:cs typeface="Arial" pitchFamily="34" charset="0"/>
              </a:rPr>
              <a:t>~ Plasma Rotation</a:t>
            </a:r>
          </a:p>
        </p:txBody>
      </p:sp>
      <p:sp>
        <p:nvSpPr>
          <p:cNvPr id="58" name="Title 1"/>
          <p:cNvSpPr txBox="1">
            <a:spLocks/>
          </p:cNvSpPr>
          <p:nvPr/>
        </p:nvSpPr>
        <p:spPr>
          <a:xfrm>
            <a:off x="0" y="5562600"/>
            <a:ext cx="2747930" cy="838200"/>
          </a:xfrm>
          <a:prstGeom prst="rect">
            <a:avLst/>
          </a:prstGeom>
        </p:spPr>
        <p:txBody>
          <a:bodyPr vert="horz" lIns="45720" tIns="45720" rIns="45720" bIns="45720" rtlCol="0" anchor="ctr" anchorCtr="1">
            <a:normAutofit/>
          </a:bodyPr>
          <a:lstStyle>
            <a:lvl1pPr algn="ctr" defTabSz="914400" rtl="0" eaLnBrk="1" latinLnBrk="0" hangingPunct="1">
              <a:lnSpc>
                <a:spcPct val="85000"/>
              </a:lnSpc>
              <a:spcBef>
                <a:spcPct val="0"/>
              </a:spcBef>
              <a:buNone/>
              <a:defRPr sz="4000" kern="1200">
                <a:solidFill>
                  <a:srgbClr val="336699"/>
                </a:solidFill>
                <a:latin typeface="Arial" panose="020B0604020202020204" pitchFamily="34" charset="0"/>
                <a:ea typeface="+mj-ea"/>
                <a:cs typeface="Arial" panose="020B0604020202020204" pitchFamily="34" charset="0"/>
              </a:defRPr>
            </a:lvl1pPr>
          </a:lstStyle>
          <a:p>
            <a:r>
              <a:rPr lang="en-US" sz="2800" b="1" dirty="0" smtClean="0">
                <a:latin typeface="Calibri" panose="020F0502020204030204" pitchFamily="34" charset="0"/>
              </a:rPr>
              <a:t>Rotational resonance effect</a:t>
            </a:r>
            <a:endParaRPr lang="en-US" sz="2800" b="1" dirty="0">
              <a:latin typeface="Calibri" panose="020F0502020204030204" pitchFamily="34" charset="0"/>
            </a:endParaRPr>
          </a:p>
        </p:txBody>
      </p:sp>
      <p:sp>
        <p:nvSpPr>
          <p:cNvPr id="59" name="Text Box 32"/>
          <p:cNvSpPr txBox="1">
            <a:spLocks noChangeArrowheads="1"/>
          </p:cNvSpPr>
          <p:nvPr/>
        </p:nvSpPr>
        <p:spPr bwMode="auto">
          <a:xfrm>
            <a:off x="6457943" y="5764401"/>
            <a:ext cx="2399745" cy="523220"/>
          </a:xfrm>
          <a:prstGeom prst="rect">
            <a:avLst/>
          </a:prstGeom>
          <a:noFill/>
          <a:ln w="12700">
            <a:noFill/>
            <a:miter lim="800000"/>
            <a:headEnd/>
            <a:tailEnd/>
          </a:ln>
        </p:spPr>
        <p:txBody>
          <a:bodyPr wrap="square">
            <a:spAutoFit/>
          </a:bodyPr>
          <a:lstStyle/>
          <a:p>
            <a:pPr algn="ctr" eaLnBrk="0" hangingPunct="0">
              <a:buFontTx/>
              <a:buNone/>
            </a:pPr>
            <a:r>
              <a:rPr lang="en-US" sz="1400" b="0" i="0" dirty="0" smtClean="0">
                <a:solidFill>
                  <a:srgbClr val="008080"/>
                </a:solidFill>
                <a:latin typeface="Calibri" pitchFamily="34" charset="0"/>
              </a:rPr>
              <a:t>[J. </a:t>
            </a:r>
            <a:r>
              <a:rPr lang="en-US" sz="1400" b="0" i="0" dirty="0" err="1" smtClean="0">
                <a:solidFill>
                  <a:srgbClr val="008080"/>
                </a:solidFill>
                <a:latin typeface="Calibri" pitchFamily="34" charset="0"/>
              </a:rPr>
              <a:t>Berkery</a:t>
            </a:r>
            <a:r>
              <a:rPr lang="en-US" sz="1400" b="0" i="0" dirty="0" smtClean="0">
                <a:solidFill>
                  <a:srgbClr val="008080"/>
                </a:solidFill>
                <a:latin typeface="Calibri" pitchFamily="34" charset="0"/>
              </a:rPr>
              <a:t> </a:t>
            </a:r>
            <a:r>
              <a:rPr lang="en-US" sz="1400" b="0" dirty="0" smtClean="0">
                <a:solidFill>
                  <a:srgbClr val="008080"/>
                </a:solidFill>
                <a:latin typeface="Calibri" pitchFamily="34" charset="0"/>
              </a:rPr>
              <a:t>et al.</a:t>
            </a:r>
            <a:r>
              <a:rPr lang="en-US" sz="1400" b="0" i="0" dirty="0" smtClean="0">
                <a:solidFill>
                  <a:srgbClr val="008080"/>
                </a:solidFill>
                <a:latin typeface="Calibri" pitchFamily="34" charset="0"/>
              </a:rPr>
              <a:t>, Phys. Rev. Lett. </a:t>
            </a:r>
            <a:r>
              <a:rPr lang="en-US" sz="1400" dirty="0" smtClean="0">
                <a:solidFill>
                  <a:srgbClr val="008080"/>
                </a:solidFill>
                <a:latin typeface="Calibri" pitchFamily="34" charset="0"/>
              </a:rPr>
              <a:t>104</a:t>
            </a:r>
            <a:r>
              <a:rPr lang="en-US" sz="1400" b="0" i="0" dirty="0" smtClean="0">
                <a:solidFill>
                  <a:srgbClr val="008080"/>
                </a:solidFill>
                <a:latin typeface="Calibri" pitchFamily="34" charset="0"/>
              </a:rPr>
              <a:t>, 035003 (2010)]</a:t>
            </a:r>
            <a:endParaRPr lang="en-US" sz="1400" b="0" i="0" dirty="0">
              <a:solidFill>
                <a:srgbClr val="008080"/>
              </a:solidFill>
              <a:latin typeface="Calibri" pitchFamily="34" charset="0"/>
            </a:endParaRPr>
          </a:p>
        </p:txBody>
      </p:sp>
      <p:pic>
        <p:nvPicPr>
          <p:cNvPr id="16" name="Picture 4" descr="http://www.davidpace.com/wp-content/uploads/2015/11/tokamak_geometry.png"/>
          <p:cNvPicPr>
            <a:picLocks noChangeAspect="1" noChangeArrowheads="1"/>
          </p:cNvPicPr>
          <p:nvPr/>
        </p:nvPicPr>
        <p:blipFill rotWithShape="1">
          <a:blip r:embed="rId6">
            <a:extLst>
              <a:ext uri="{28A0092B-C50C-407E-A947-70E740481C1C}">
                <a14:useLocalDpi xmlns:a14="http://schemas.microsoft.com/office/drawing/2010/main" val="0"/>
              </a:ext>
            </a:extLst>
          </a:blip>
          <a:srcRect t="63280" r="80521" b="28747"/>
          <a:stretch/>
        </p:blipFill>
        <p:spPr bwMode="auto">
          <a:xfrm>
            <a:off x="3977" y="1268953"/>
            <a:ext cx="1574620" cy="32079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381000" y="1589753"/>
            <a:ext cx="76200" cy="848655"/>
          </a:xfrm>
          <a:prstGeom prst="straightConnector1">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6665380" y="1589745"/>
            <a:ext cx="2326220" cy="3396987"/>
          </a:xfrm>
          <a:prstGeom prst="rect">
            <a:avLst/>
          </a:prstGeom>
          <a:solidFill>
            <a:schemeClr val="bg2">
              <a:lumMod val="20000"/>
              <a:lumOff val="80000"/>
            </a:schemeClr>
          </a:solid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endParaRPr lang="en-US" smtClean="0">
              <a:cs typeface="Arial" pitchFamily="34" charset="0"/>
            </a:endParaRPr>
          </a:p>
        </p:txBody>
      </p:sp>
      <p:sp>
        <p:nvSpPr>
          <p:cNvPr id="20" name="TextBox 19"/>
          <p:cNvSpPr txBox="1"/>
          <p:nvPr/>
        </p:nvSpPr>
        <p:spPr>
          <a:xfrm>
            <a:off x="6665380" y="1524000"/>
            <a:ext cx="2326220" cy="3416320"/>
          </a:xfrm>
          <a:prstGeom prst="rect">
            <a:avLst/>
          </a:prstGeom>
          <a:noFill/>
        </p:spPr>
        <p:txBody>
          <a:bodyPr wrap="square" rtlCol="0">
            <a:spAutoFit/>
          </a:bodyPr>
          <a:lstStyle/>
          <a:p>
            <a:pPr>
              <a:spcBef>
                <a:spcPct val="0"/>
              </a:spcBef>
              <a:buFontTx/>
              <a:buNone/>
            </a:pPr>
            <a:r>
              <a:rPr lang="en-US" sz="2400" b="0" i="0" dirty="0" smtClean="0">
                <a:latin typeface="Calibri" panose="020F0502020204030204" pitchFamily="34" charset="0"/>
                <a:cs typeface="Arial" pitchFamily="34" charset="0"/>
              </a:rPr>
              <a:t> </a:t>
            </a:r>
            <a:r>
              <a:rPr lang="en-US" sz="2400" u="sng" dirty="0" smtClean="0">
                <a:latin typeface="Times New Roman" panose="02020603050405020304" pitchFamily="18" charset="0"/>
                <a:cs typeface="Arial" pitchFamily="34" charset="0"/>
              </a:rPr>
              <a:t>MISK code</a:t>
            </a:r>
            <a:r>
              <a:rPr lang="en-US" sz="2400" b="0" i="0" dirty="0" smtClean="0">
                <a:latin typeface="Calibri" panose="020F0502020204030204" pitchFamily="34" charset="0"/>
                <a:cs typeface="Arial" pitchFamily="34" charset="0"/>
              </a:rPr>
              <a:t>       </a:t>
            </a:r>
          </a:p>
          <a:p>
            <a:pPr marL="342900" indent="-342900">
              <a:spcBef>
                <a:spcPct val="0"/>
              </a:spcBef>
              <a:buFont typeface="Arial" panose="020B0604020202020204" pitchFamily="34" charset="0"/>
              <a:buChar char="•"/>
            </a:pPr>
            <a:r>
              <a:rPr lang="en-US" sz="2400" dirty="0" smtClean="0">
                <a:latin typeface="Calibri" panose="020F0502020204030204" pitchFamily="34" charset="0"/>
                <a:cs typeface="Arial" pitchFamily="34" charset="0"/>
              </a:rPr>
              <a:t>Solves for RWM growth rate</a:t>
            </a:r>
          </a:p>
          <a:p>
            <a:pPr marL="342900" indent="-342900">
              <a:spcBef>
                <a:spcPct val="0"/>
              </a:spcBef>
              <a:buFont typeface="Arial" panose="020B0604020202020204" pitchFamily="34" charset="0"/>
              <a:buChar char="•"/>
            </a:pPr>
            <a:r>
              <a:rPr lang="en-US" sz="2400" b="0" i="0" dirty="0">
                <a:latin typeface="Calibri" panose="020F0502020204030204" pitchFamily="34" charset="0"/>
                <a:cs typeface="Arial" pitchFamily="34" charset="0"/>
              </a:rPr>
              <a:t> </a:t>
            </a:r>
            <a:r>
              <a:rPr lang="en-US" sz="2400" b="0" i="0" dirty="0" smtClean="0">
                <a:latin typeface="Calibri" panose="020F0502020204030204" pitchFamily="34" charset="0"/>
                <a:cs typeface="Arial" pitchFamily="34" charset="0"/>
              </a:rPr>
              <a:t>       is solved by using     from the drift kinetic equation</a:t>
            </a:r>
            <a:endParaRPr lang="en-US" sz="2400" b="0" i="0" dirty="0">
              <a:latin typeface="Calibri" panose="020F0502020204030204" pitchFamily="34" charset="0"/>
              <a:cs typeface="Arial" pitchFamily="34" charset="0"/>
            </a:endParaRPr>
          </a:p>
        </p:txBody>
      </p:sp>
      <p:pic>
        <p:nvPicPr>
          <p:cNvPr id="21" name="Picture 20"/>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7086600" y="3138252"/>
            <a:ext cx="445294" cy="187833"/>
          </a:xfrm>
          <a:prstGeom prst="rect">
            <a:avLst/>
          </a:prstGeom>
        </p:spPr>
      </p:pic>
      <p:pic>
        <p:nvPicPr>
          <p:cNvPr id="25" name="Picture 2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8229600" y="3468314"/>
            <a:ext cx="126302" cy="246127"/>
          </a:xfrm>
          <a:prstGeom prst="rect">
            <a:avLst/>
          </a:prstGeom>
        </p:spPr>
      </p:pic>
      <p:sp>
        <p:nvSpPr>
          <p:cNvPr id="4" name="Rectangle 3"/>
          <p:cNvSpPr/>
          <p:nvPr/>
        </p:nvSpPr>
        <p:spPr>
          <a:xfrm rot="2123402">
            <a:off x="2395320" y="4068761"/>
            <a:ext cx="1229183" cy="769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32"/>
          <p:cNvSpPr txBox="1">
            <a:spLocks noChangeArrowheads="1"/>
          </p:cNvSpPr>
          <p:nvPr/>
        </p:nvSpPr>
        <p:spPr bwMode="auto">
          <a:xfrm>
            <a:off x="1295400" y="4597420"/>
            <a:ext cx="3672698" cy="523220"/>
          </a:xfrm>
          <a:prstGeom prst="rect">
            <a:avLst/>
          </a:prstGeom>
          <a:noFill/>
          <a:ln w="12700">
            <a:noFill/>
            <a:miter lim="800000"/>
            <a:headEnd/>
            <a:tailEnd/>
          </a:ln>
        </p:spPr>
        <p:txBody>
          <a:bodyPr wrap="square">
            <a:spAutoFit/>
          </a:bodyPr>
          <a:lstStyle/>
          <a:p>
            <a:pPr algn="ctr" eaLnBrk="0" hangingPunct="0">
              <a:buFontTx/>
              <a:buNone/>
            </a:pPr>
            <a:r>
              <a:rPr lang="en-US" sz="1400" dirty="0" smtClean="0">
                <a:solidFill>
                  <a:srgbClr val="008080"/>
                </a:solidFill>
                <a:latin typeface="Calibri" pitchFamily="34" charset="0"/>
              </a:rPr>
              <a:t>[R. Pitts et al., Physics World, March 2006 </a:t>
            </a:r>
          </a:p>
          <a:p>
            <a:pPr algn="ctr" eaLnBrk="0" hangingPunct="0">
              <a:buFontTx/>
              <a:buNone/>
            </a:pPr>
            <a:r>
              <a:rPr lang="en-US" sz="1400" dirty="0" smtClean="0">
                <a:solidFill>
                  <a:srgbClr val="008080"/>
                </a:solidFill>
                <a:latin typeface="Calibri" pitchFamily="34" charset="0"/>
              </a:rPr>
              <a:t>D. Pace et al., Physics </a:t>
            </a:r>
            <a:r>
              <a:rPr lang="en-US" sz="1400" dirty="0">
                <a:solidFill>
                  <a:srgbClr val="008080"/>
                </a:solidFill>
                <a:latin typeface="Calibri" pitchFamily="34" charset="0"/>
              </a:rPr>
              <a:t>Today 68, 34 (</a:t>
            </a:r>
            <a:r>
              <a:rPr lang="en-US" sz="1400" dirty="0" smtClean="0">
                <a:solidFill>
                  <a:srgbClr val="008080"/>
                </a:solidFill>
                <a:latin typeface="Calibri" pitchFamily="34" charset="0"/>
              </a:rPr>
              <a:t>2015</a:t>
            </a:r>
            <a:r>
              <a:rPr lang="en-US" sz="1400" b="0" i="0" dirty="0" smtClean="0">
                <a:solidFill>
                  <a:srgbClr val="008080"/>
                </a:solidFill>
                <a:latin typeface="Calibri" pitchFamily="34" charset="0"/>
              </a:rPr>
              <a:t>)]</a:t>
            </a:r>
            <a:endParaRPr lang="en-US" sz="1400" b="0" i="0" dirty="0">
              <a:solidFill>
                <a:srgbClr val="008080"/>
              </a:solidFill>
              <a:latin typeface="Calibri" pitchFamily="34" charset="0"/>
            </a:endParaRPr>
          </a:p>
        </p:txBody>
      </p:sp>
      <p:cxnSp>
        <p:nvCxnSpPr>
          <p:cNvPr id="57" name="Straight Connector 56"/>
          <p:cNvCxnSpPr/>
          <p:nvPr/>
        </p:nvCxnSpPr>
        <p:spPr>
          <a:xfrm>
            <a:off x="0" y="5105400"/>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678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 W_{K}$&#10;&#10;&#10;\end{document}"/>
  <p:tag name="IGUANATEXSIZE" val="17"/>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lde{f}$&#10;&#10;&#10;\end{document}"/>
  <p:tag name="IGUANATEXSIZE" val="17"/>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10;\left(\gamma-i\omega_{r}\right)\tau_{w} = -\frac{\delta W_{\infty}+\delta W_{K}}{\delta W_{b}+\delta W_{K}} = \frac{1-C}{\hat{\gamma}_{f}^{-1}+C}&#10;\nonumber&#10;\end{equation}&#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equation}&#10;\left(\gamma-i\omega_{r}\right)\tau_{w} = -\frac{\delta W_{\infty}+\delta W_{K}}{\delta W_{b}+\delta W_{K}} = \frac{1-C}{\hat{\gamma}_{f}^{-1}+C}&#10;\nonumber&#10;\end{equation}&#10;&#10;\end{document}"/>
  <p:tag name="IGUANATEXSIZE" val="20"/>
</p:tagLst>
</file>

<file path=ppt/theme/theme1.xml><?xml version="1.0" encoding="utf-8"?>
<a:theme xmlns:a="http://schemas.openxmlformats.org/drawingml/2006/main" name="NSTX Upgra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34"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23599</TotalTime>
  <Words>2471</Words>
  <Application>Microsoft Office PowerPoint</Application>
  <PresentationFormat>On-screen Show (4:3)</PresentationFormat>
  <Paragraphs>397</Paragraphs>
  <Slides>29</Slides>
  <Notes>1</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NSTX Upgrade</vt:lpstr>
      <vt:lpstr>Blank Presentation</vt:lpstr>
      <vt:lpstr>Abstract</vt:lpstr>
      <vt:lpstr>Disruption event chain characterization capability started as next step in disruption avoidance plan </vt:lpstr>
      <vt:lpstr>Disruption Event Characterization And Forecasting (DECAF) code is structured to ease parallel development</vt:lpstr>
      <vt:lpstr>Examples of some threshold tests currently included in DECAF</vt:lpstr>
      <vt:lpstr>DECAF uses threshold tests and more sophisticated models to declare events and event chains</vt:lpstr>
      <vt:lpstr>Tests can be combined with “warning points”</vt:lpstr>
      <vt:lpstr>Initial DECAF results detects disruption chain events when applied to dedicated 45 shot NSTX RWM disruption database</vt:lpstr>
      <vt:lpstr>Initial DECAF analysis finding common disruption event chains, giving new insight</vt:lpstr>
      <vt:lpstr>DECAF now incorporates a reduced kinetic MHD stability model for global MHD</vt:lpstr>
      <vt:lpstr>MISK calculations validated against unstable experimental plasmas; reproduce approach towards marginal stability</vt:lpstr>
      <vt:lpstr>MISK kinetic stability analysis of KSTAR indicates large stabilizing effect of energetic particles</vt:lpstr>
      <vt:lpstr>Goal is to forecast mode growth rate in real-time using parameterized reduced models for δW terms</vt:lpstr>
      <vt:lpstr>Physics understanding from previous research using full model, used to construct a reduced kinetic model</vt:lpstr>
      <vt:lpstr>DECAF contains modeled kinetic quantities  for generation of stability maps</vt:lpstr>
      <vt:lpstr>PowerPoint Presentation</vt:lpstr>
      <vt:lpstr>Reduced kinetic model distinguishes between stable and unstable NSTX discharges</vt:lpstr>
      <vt:lpstr>Essential new step for DECAF analysis of general tokamak data: Identification of rotating MHD (e.g. NTMs)</vt:lpstr>
      <vt:lpstr>Fast Fourier transforms used to find mode peak frequency within a time interval</vt:lpstr>
      <vt:lpstr>PowerPoint Presentation</vt:lpstr>
      <vt:lpstr>The characterization algorithm shows that the expected bifurcation and locking events can be found</vt:lpstr>
      <vt:lpstr>DECAF rotating MHD analysis identifies the state of the modes found (n = 1)</vt:lpstr>
      <vt:lpstr>DECAF rotating MHD analysis identifies the state of the modes found (n = 2)</vt:lpstr>
      <vt:lpstr>DECAF now being tested on TCV tokamak data, including detection of MHD</vt:lpstr>
      <vt:lpstr>New tool for MHD stability analysis, resistive DCON, used on KSTAR for the first time</vt:lpstr>
      <vt:lpstr>Summary and next steps</vt:lpstr>
      <vt:lpstr>Related talk/posters</vt:lpstr>
      <vt:lpstr>Sign up for a copy</vt:lpstr>
      <vt:lpstr>Disruption Event Characterization and Forecasting in Tokamaks</vt:lpstr>
      <vt:lpstr>Another TCV slide?</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E. Menard</dc:creator>
  <cp:lastModifiedBy>John (Jack) Berkery</cp:lastModifiedBy>
  <cp:revision>522</cp:revision>
  <cp:lastPrinted>2017-10-19T15:37:24Z</cp:lastPrinted>
  <dcterms:created xsi:type="dcterms:W3CDTF">2015-07-16T16:59:24Z</dcterms:created>
  <dcterms:modified xsi:type="dcterms:W3CDTF">2017-10-20T15:20:53Z</dcterms:modified>
</cp:coreProperties>
</file>