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8" r:id="rId2"/>
    <p:sldId id="270" r:id="rId3"/>
    <p:sldId id="287" r:id="rId4"/>
    <p:sldId id="271" r:id="rId5"/>
    <p:sldId id="285" r:id="rId6"/>
    <p:sldId id="288" r:id="rId7"/>
    <p:sldId id="276" r:id="rId8"/>
    <p:sldId id="286" r:id="rId9"/>
    <p:sldId id="296" r:id="rId10"/>
    <p:sldId id="295" r:id="rId11"/>
    <p:sldId id="289" r:id="rId12"/>
    <p:sldId id="290" r:id="rId13"/>
    <p:sldId id="280" r:id="rId14"/>
    <p:sldId id="281" r:id="rId15"/>
    <p:sldId id="292" r:id="rId16"/>
    <p:sldId id="293" r:id="rId17"/>
    <p:sldId id="278" r:id="rId18"/>
    <p:sldId id="301" r:id="rId19"/>
    <p:sldId id="282" r:id="rId20"/>
    <p:sldId id="272" r:id="rId21"/>
    <p:sldId id="297" r:id="rId22"/>
    <p:sldId id="294" r:id="rId23"/>
    <p:sldId id="299" r:id="rId24"/>
    <p:sldId id="283" r:id="rId25"/>
    <p:sldId id="298" r:id="rId26"/>
    <p:sldId id="300" r:id="rId27"/>
    <p:sldId id="264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5801C55-637C-498B-8A38-8AB60BA19B53}">
          <p14:sldIdLst>
            <p14:sldId id="268"/>
          </p14:sldIdLst>
        </p14:section>
        <p14:section name="Motivation" id="{31F254AA-42AD-4D9E-B661-5EA7C6DACB0B}">
          <p14:sldIdLst>
            <p14:sldId id="270"/>
            <p14:sldId id="287"/>
            <p14:sldId id="271"/>
            <p14:sldId id="285"/>
          </p14:sldIdLst>
        </p14:section>
        <p14:section name="Diagnostic" id="{0F837B20-8862-4898-BB41-B44FF9039F1B}">
          <p14:sldIdLst>
            <p14:sldId id="288"/>
            <p14:sldId id="276"/>
            <p14:sldId id="286"/>
            <p14:sldId id="296"/>
            <p14:sldId id="295"/>
            <p14:sldId id="289"/>
          </p14:sldIdLst>
        </p14:section>
        <p14:section name="Methods" id="{F34DA6D8-B290-401C-9A0E-B344EA5D1F00}">
          <p14:sldIdLst>
            <p14:sldId id="290"/>
            <p14:sldId id="280"/>
            <p14:sldId id="281"/>
            <p14:sldId id="292"/>
            <p14:sldId id="293"/>
            <p14:sldId id="278"/>
            <p14:sldId id="301"/>
            <p14:sldId id="282"/>
            <p14:sldId id="272"/>
          </p14:sldIdLst>
        </p14:section>
        <p14:section name="Results" id="{30A6D6CB-2A8E-47D6-AE39-5F74D4307A3E}">
          <p14:sldIdLst>
            <p14:sldId id="297"/>
            <p14:sldId id="294"/>
            <p14:sldId id="299"/>
            <p14:sldId id="283"/>
            <p14:sldId id="298"/>
            <p14:sldId id="300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3E3EA1"/>
    <a:srgbClr val="8B8BC7"/>
    <a:srgbClr val="40D569"/>
    <a:srgbClr val="FFA50B"/>
    <a:srgbClr val="BDFF45"/>
    <a:srgbClr val="A15050"/>
    <a:srgbClr val="15158D"/>
    <a:srgbClr val="E56200"/>
    <a:srgbClr val="154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070" autoAdjust="0"/>
  </p:normalViewPr>
  <p:slideViewPr>
    <p:cSldViewPr showGuides="1">
      <p:cViewPr>
        <p:scale>
          <a:sx n="100" d="100"/>
          <a:sy n="100" d="100"/>
        </p:scale>
        <p:origin x="60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2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207F15-7EEB-4A53-B612-E78FBE588E39}" type="datetimeFigureOut">
              <a:rPr lang="en-US"/>
              <a:pPr>
                <a:defRPr/>
              </a:pPr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814D58-8BAE-47A7-9BC7-BF5F8CB6A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46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topic of my research is focused on the energy transport by the interaction between CAEs and KAWs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 isolated mode over a long period of time </a:t>
            </a:r>
          </a:p>
          <a:p>
            <a:r>
              <a:rPr lang="en-US" dirty="0"/>
              <a:t>Simple bandpass filter (</a:t>
            </a:r>
            <a:r>
              <a:rPr lang="en-US" dirty="0" err="1"/>
              <a:t>freq</a:t>
            </a:r>
            <a:r>
              <a:rPr lang="en-US" dirty="0"/>
              <a:t>) would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02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SVD uses 10 signals and finds common mode, subtract the common mode, and subtract from 10 channels to get noise.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𝑐𝑎𝑒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 from KAW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1542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= 0.1</a:t>
                </a:r>
              </a:p>
              <a:p>
                <a:r>
                  <a:rPr lang="en-US" dirty="0"/>
                  <a:t>CAE is 1e6 Hz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>
                    <a:latin typeface="Cambria Math" panose="02040503050406030204" pitchFamily="18" charset="0"/>
                  </a:rPr>
                  <a:t>〖</a:t>
                </a:r>
                <a:r>
                  <a:rPr lang="en-US" b="0" i="0">
                    <a:latin typeface="Cambria Math" panose="02040503050406030204" pitchFamily="18" charset="0"/>
                  </a:rPr>
                  <a:t>R</a:t>
                </a:r>
                <a:r>
                  <a:rPr lang="en-US" i="0">
                    <a:latin typeface="Cambria Math" panose="02040503050406030204" pitchFamily="18" charset="0"/>
                  </a:rPr>
                  <a:t>𝑒〗^(𝑖(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𝜔_𝑐𝑎𝑒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))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 from KAW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86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85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92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h𝑜𝑤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𝑠𝑝𝑒𝑐𝑡𝑟𝑎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>
                    <a:latin typeface="Cambria Math" panose="02040503050406030204" pitchFamily="18" charset="0"/>
                  </a:rPr>
                  <a:t>〖</a:t>
                </a:r>
                <a:r>
                  <a:rPr lang="en-US" b="0" i="0">
                    <a:latin typeface="Cambria Math" panose="02040503050406030204" pitchFamily="18" charset="0"/>
                  </a:rPr>
                  <a:t>R</a:t>
                </a:r>
                <a:r>
                  <a:rPr lang="en-US" i="0">
                    <a:latin typeface="Cambria Math" panose="02040503050406030204" pitchFamily="18" charset="0"/>
                  </a:rPr>
                  <a:t>𝑒〗^(𝑖(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𝜔_𝑐𝑎𝑒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))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 from KAW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92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 higher k c</a:t>
            </a:r>
          </a:p>
          <a:p>
            <a:endParaRPr lang="en-US" dirty="0"/>
          </a:p>
          <a:p>
            <a:r>
              <a:rPr lang="en-US" dirty="0"/>
              <a:t>Peak should show up by modulation </a:t>
            </a:r>
          </a:p>
          <a:p>
            <a:r>
              <a:rPr lang="en-US" dirty="0"/>
              <a:t>Mode jagged because mode is </a:t>
            </a:r>
            <a:r>
              <a:rPr lang="en-US" dirty="0" err="1"/>
              <a:t>jaggeded</a:t>
            </a:r>
            <a:endParaRPr lang="en-US" dirty="0"/>
          </a:p>
          <a:p>
            <a:r>
              <a:rPr lang="en-US" dirty="0"/>
              <a:t>Draw a line, formula (&lt;p_+(t)&gt;) P_+(t) = power @ +- peak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17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Mystery – Why does the temperature not go up in the center, but does in the mid radius.</a:t>
            </a:r>
          </a:p>
          <a:p>
            <a:r>
              <a:rPr lang="en-US" dirty="0"/>
              <a:t>From stuntman’s paper, more mode activity occurs at higher Beam power. Wonder if CAE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7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 is that we don’t </a:t>
            </a:r>
            <a:r>
              <a:rPr lang="en-US" dirty="0" err="1"/>
              <a:t>rea`lly</a:t>
            </a:r>
            <a:r>
              <a:rPr lang="en-US" dirty="0"/>
              <a:t> know if </a:t>
            </a:r>
            <a:r>
              <a:rPr lang="en-US" dirty="0" err="1"/>
              <a:t>thye</a:t>
            </a:r>
            <a:r>
              <a:rPr lang="en-US" dirty="0"/>
              <a:t> are CAE or GAE, so focus on CAE coupling, when GAE can do same thing. GAE seem to be at lower frequency</a:t>
            </a:r>
          </a:p>
          <a:p>
            <a:r>
              <a:rPr lang="en-US" dirty="0"/>
              <a:t>Ignore fast ions</a:t>
            </a:r>
          </a:p>
          <a:p>
            <a:endParaRPr lang="en-US" dirty="0"/>
          </a:p>
          <a:p>
            <a:r>
              <a:rPr lang="en-US" dirty="0"/>
              <a:t>Not implausible that </a:t>
            </a:r>
            <a:r>
              <a:rPr lang="en-US" dirty="0" err="1"/>
              <a:t>K_perpRhoS</a:t>
            </a:r>
            <a:r>
              <a:rPr lang="en-US" dirty="0"/>
              <a:t> ~ 1-6~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20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Diagnostic that may be sensitive to CAE and KAWs</a:t>
            </a:r>
          </a:p>
          <a:p>
            <a:r>
              <a:rPr lang="en-US" dirty="0"/>
              <a:t>Make point about k roughly in the </a:t>
            </a:r>
          </a:p>
          <a:p>
            <a:r>
              <a:rPr lang="en-US" dirty="0" err="1"/>
              <a:t>W_scatter</a:t>
            </a:r>
            <a:r>
              <a:rPr lang="en-US" dirty="0"/>
              <a:t> = </a:t>
            </a:r>
            <a:r>
              <a:rPr lang="en-US" dirty="0" err="1"/>
              <a:t>W_fluc</a:t>
            </a:r>
            <a:r>
              <a:rPr lang="en-US" dirty="0"/>
              <a:t> + </a:t>
            </a:r>
            <a:r>
              <a:rPr lang="en-US" dirty="0" err="1"/>
              <a:t>W_probe</a:t>
            </a:r>
            <a:r>
              <a:rPr lang="en-US" dirty="0"/>
              <a:t>, </a:t>
            </a:r>
            <a:r>
              <a:rPr lang="en-US" dirty="0" err="1"/>
              <a:t>W_fluc</a:t>
            </a:r>
            <a:r>
              <a:rPr lang="en-US" dirty="0"/>
              <a:t> &lt;&lt; </a:t>
            </a:r>
            <a:r>
              <a:rPr lang="en-US" dirty="0" err="1"/>
              <a:t>W_scat</a:t>
            </a:r>
            <a:r>
              <a:rPr lang="en-US" dirty="0"/>
              <a:t>, </a:t>
            </a:r>
          </a:p>
          <a:p>
            <a:r>
              <a:rPr lang="en-US" dirty="0"/>
              <a:t>Point out </a:t>
            </a:r>
            <a:r>
              <a:rPr lang="en-US" dirty="0" err="1"/>
              <a:t>K_fluc</a:t>
            </a:r>
            <a:r>
              <a:rPr lang="en-US" dirty="0"/>
              <a:t>*</a:t>
            </a:r>
            <a:r>
              <a:rPr lang="en-US" dirty="0" err="1"/>
              <a:t>Rho_S</a:t>
            </a:r>
            <a:r>
              <a:rPr lang="en-US" dirty="0"/>
              <a:t> ~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63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Quote f_{ci} at magnetic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16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Diagnostic that may be sensitive to CAE and KAWs</a:t>
            </a:r>
          </a:p>
          <a:p>
            <a:r>
              <a:rPr lang="en-US" dirty="0"/>
              <a:t>Make point about k roughly in the </a:t>
            </a:r>
          </a:p>
          <a:p>
            <a:r>
              <a:rPr lang="en-US" dirty="0" err="1"/>
              <a:t>W_scatter</a:t>
            </a:r>
            <a:r>
              <a:rPr lang="en-US" dirty="0"/>
              <a:t> = </a:t>
            </a:r>
            <a:r>
              <a:rPr lang="en-US" dirty="0" err="1"/>
              <a:t>W_fluc</a:t>
            </a:r>
            <a:r>
              <a:rPr lang="en-US" dirty="0"/>
              <a:t> + </a:t>
            </a:r>
            <a:r>
              <a:rPr lang="en-US" dirty="0" err="1"/>
              <a:t>W_probe</a:t>
            </a:r>
            <a:r>
              <a:rPr lang="en-US" dirty="0"/>
              <a:t>, </a:t>
            </a:r>
            <a:r>
              <a:rPr lang="en-US" dirty="0" err="1"/>
              <a:t>W_fluc</a:t>
            </a:r>
            <a:r>
              <a:rPr lang="en-US" dirty="0"/>
              <a:t> &lt;&lt; </a:t>
            </a:r>
            <a:r>
              <a:rPr lang="en-US" dirty="0" err="1"/>
              <a:t>W_scat</a:t>
            </a:r>
            <a:r>
              <a:rPr lang="en-US" dirty="0"/>
              <a:t>, </a:t>
            </a:r>
          </a:p>
          <a:p>
            <a:r>
              <a:rPr lang="en-US" dirty="0"/>
              <a:t>Point out </a:t>
            </a:r>
            <a:r>
              <a:rPr lang="en-US" dirty="0" err="1"/>
              <a:t>K_fluc</a:t>
            </a:r>
            <a:r>
              <a:rPr lang="en-US" dirty="0"/>
              <a:t>*</a:t>
            </a:r>
            <a:r>
              <a:rPr lang="en-US" dirty="0" err="1"/>
              <a:t>Rho_S</a:t>
            </a:r>
            <a:r>
              <a:rPr lang="en-US" dirty="0"/>
              <a:t> ~ 1</a:t>
            </a:r>
          </a:p>
          <a:p>
            <a:endParaRPr lang="en-US" dirty="0"/>
          </a:p>
          <a:p>
            <a:r>
              <a:rPr lang="en-US" dirty="0"/>
              <a:t>Electric field is about +280 MHz, but we subtracted input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39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</a:t>
            </a:r>
            <a:r>
              <a:rPr lang="en-US" baseline="0" dirty="0"/>
              <a:t> reference. From basic scattering theory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36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Oval the mode. </a:t>
            </a:r>
          </a:p>
          <a:p>
            <a:r>
              <a:rPr lang="en-US" dirty="0"/>
              <a:t>Different K for different channels</a:t>
            </a:r>
          </a:p>
          <a:p>
            <a:r>
              <a:rPr lang="en-US" dirty="0"/>
              <a:t>GO through Yan </a:t>
            </a:r>
            <a:r>
              <a:rPr lang="en-US" dirty="0" err="1"/>
              <a:t>ren’s</a:t>
            </a:r>
            <a:r>
              <a:rPr lang="en-US" dirty="0"/>
              <a:t> math and give </a:t>
            </a:r>
            <a:r>
              <a:rPr lang="en-US" dirty="0" err="1"/>
              <a:t>paraemters</a:t>
            </a:r>
            <a:r>
              <a:rPr lang="en-US" dirty="0"/>
              <a:t> to justify</a:t>
            </a:r>
          </a:p>
          <a:p>
            <a:r>
              <a:rPr lang="en-US" dirty="0"/>
              <a:t>B = ?</a:t>
            </a:r>
          </a:p>
          <a:p>
            <a:r>
              <a:rPr lang="en-US" dirty="0"/>
              <a:t>Rho for plasma = ?</a:t>
            </a:r>
          </a:p>
          <a:p>
            <a:r>
              <a:rPr lang="en-US" dirty="0"/>
              <a:t>Temperature = ?</a:t>
            </a:r>
          </a:p>
          <a:p>
            <a:r>
              <a:rPr lang="en-US" dirty="0"/>
              <a:t>Density =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4845050"/>
            <a:ext cx="4832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4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4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3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75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0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18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9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29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4788"/>
            <a:ext cx="9144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"/>
          <p:cNvSpPr txBox="1">
            <a:spLocks noChangeArrowheads="1"/>
          </p:cNvSpPr>
          <p:nvPr userDrawn="1"/>
        </p:nvSpPr>
        <p:spPr bwMode="auto">
          <a:xfrm>
            <a:off x="8458200" y="6583363"/>
            <a:ext cx="60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50C44427-FA99-46F6-AD84-71969FA70DF8}" type="slidenum">
              <a:rPr lang="en-US" altLang="en-US" sz="10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1000" b="1">
              <a:solidFill>
                <a:srgbClr val="336699"/>
              </a:solidFill>
            </a:endParaRPr>
          </a:p>
        </p:txBody>
      </p:sp>
      <p:sp>
        <p:nvSpPr>
          <p:cNvPr id="1031" name="TextBox 9"/>
          <p:cNvSpPr txBox="1">
            <a:spLocks noChangeArrowheads="1"/>
          </p:cNvSpPr>
          <p:nvPr userDrawn="1"/>
        </p:nvSpPr>
        <p:spPr bwMode="auto">
          <a:xfrm>
            <a:off x="914400" y="6583363"/>
            <a:ext cx="731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b="1" dirty="0">
                <a:solidFill>
                  <a:srgbClr val="336699"/>
                </a:solidFill>
              </a:rPr>
              <a:t>APS</a:t>
            </a:r>
            <a:r>
              <a:rPr lang="en-US" altLang="en-US" sz="1000" b="1" baseline="0" dirty="0">
                <a:solidFill>
                  <a:srgbClr val="336699"/>
                </a:solidFill>
              </a:rPr>
              <a:t> DPP 2017,</a:t>
            </a:r>
            <a:r>
              <a:rPr lang="en-US" altLang="en-US" sz="1000" b="1" dirty="0">
                <a:solidFill>
                  <a:srgbClr val="336699"/>
                </a:solidFill>
              </a:rPr>
              <a:t> Energy</a:t>
            </a:r>
            <a:r>
              <a:rPr lang="en-US" altLang="en-US" sz="1000" b="1" baseline="0" dirty="0">
                <a:solidFill>
                  <a:srgbClr val="336699"/>
                </a:solidFill>
              </a:rPr>
              <a:t> Transport via CAE-KAW coupling</a:t>
            </a:r>
            <a:r>
              <a:rPr lang="en-US" altLang="en-US" sz="1000" b="1" dirty="0">
                <a:solidFill>
                  <a:srgbClr val="336699"/>
                </a:solidFill>
              </a:rPr>
              <a:t>, Z-H</a:t>
            </a:r>
            <a:r>
              <a:rPr lang="en-US" altLang="en-US" sz="1000" b="1" baseline="0" dirty="0">
                <a:solidFill>
                  <a:srgbClr val="336699"/>
                </a:solidFill>
              </a:rPr>
              <a:t> Deng</a:t>
            </a:r>
            <a:r>
              <a:rPr lang="en-US" altLang="en-US" sz="1000" b="1" dirty="0">
                <a:solidFill>
                  <a:srgbClr val="336699"/>
                </a:solidFill>
              </a:rPr>
              <a:t>, 24</a:t>
            </a:r>
            <a:r>
              <a:rPr lang="en-US" altLang="en-US" sz="1000" b="1" baseline="0" dirty="0">
                <a:solidFill>
                  <a:srgbClr val="336699"/>
                </a:solidFill>
              </a:rPr>
              <a:t> October 2017</a:t>
            </a:r>
            <a:endParaRPr lang="en-US" altLang="en-US" sz="1000" b="1" dirty="0">
              <a:solidFill>
                <a:srgbClr val="3366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34" r:id="rId3"/>
    <p:sldLayoutId id="2147483735" r:id="rId4"/>
    <p:sldLayoutId id="2147483736" r:id="rId5"/>
    <p:sldLayoutId id="2147483737" r:id="rId6"/>
  </p:sldLayoutIdLst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tm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.docx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>
          <a:xfrm>
            <a:off x="533400" y="2362200"/>
            <a:ext cx="8077200" cy="1066800"/>
          </a:xfrm>
        </p:spPr>
        <p:txBody>
          <a:bodyPr/>
          <a:lstStyle/>
          <a:p>
            <a:pPr eaLnBrk="1" hangingPunct="1"/>
            <a:r>
              <a:rPr lang="en-US" sz="2000" dirty="0"/>
              <a:t>Z.- H. Deng,</a:t>
            </a:r>
            <a:r>
              <a:rPr lang="en-US" sz="2000" baseline="30000" dirty="0"/>
              <a:t>1 </a:t>
            </a:r>
            <a:r>
              <a:rPr lang="en-US" sz="2000" dirty="0"/>
              <a:t>NA Crocker,</a:t>
            </a:r>
            <a:r>
              <a:rPr lang="en-US" sz="2000" baseline="30000" dirty="0"/>
              <a:t>1, </a:t>
            </a:r>
            <a:r>
              <a:rPr lang="en-US" sz="2000" dirty="0"/>
              <a:t> Y Ren</a:t>
            </a:r>
            <a:r>
              <a:rPr lang="en-US" sz="2000" baseline="30000" dirty="0"/>
              <a:t>2</a:t>
            </a:r>
            <a:endParaRPr lang="en-US" sz="2000" dirty="0"/>
          </a:p>
          <a:p>
            <a:pPr eaLnBrk="1" hangingPunct="1"/>
            <a:r>
              <a:rPr lang="en-US" altLang="en-US" sz="2000" baseline="30000" dirty="0">
                <a:latin typeface="Arial" charset="0"/>
                <a:cs typeface="Arial" charset="0"/>
              </a:rPr>
              <a:t>1</a:t>
            </a:r>
            <a:r>
              <a:rPr lang="en-US" altLang="en-US" sz="2000" dirty="0">
                <a:latin typeface="Arial" charset="0"/>
                <a:cs typeface="Arial" charset="0"/>
              </a:rPr>
              <a:t>UCLA, </a:t>
            </a:r>
            <a:r>
              <a:rPr lang="en-US" altLang="en-US" sz="2000" baseline="30000" dirty="0">
                <a:latin typeface="Arial" charset="0"/>
                <a:cs typeface="Arial" charset="0"/>
              </a:rPr>
              <a:t>2</a:t>
            </a:r>
            <a:r>
              <a:rPr lang="en-US" altLang="en-US" sz="2000" dirty="0">
                <a:latin typeface="Arial" charset="0"/>
                <a:cs typeface="Arial" charset="0"/>
              </a:rPr>
              <a:t>PPPL</a:t>
            </a: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371600"/>
          </a:xfrm>
        </p:spPr>
        <p:txBody>
          <a:bodyPr/>
          <a:lstStyle/>
          <a:p>
            <a:pPr eaLnBrk="1" hangingPunct="1"/>
            <a:r>
              <a:rPr lang="en-US" sz="3200" dirty="0"/>
              <a:t>Energy Transport via</a:t>
            </a:r>
            <a:br>
              <a:rPr lang="en-US" sz="3200" dirty="0"/>
            </a:br>
            <a:r>
              <a:rPr lang="en-US" sz="3200" dirty="0"/>
              <a:t>Compressional Alfven </a:t>
            </a:r>
            <a:r>
              <a:rPr lang="en-US" sz="3200" dirty="0" err="1"/>
              <a:t>Eigenmodes</a:t>
            </a:r>
            <a:r>
              <a:rPr lang="en-US" sz="3200" dirty="0"/>
              <a:t> Coupling to Kinetic Alfven Waves</a:t>
            </a:r>
            <a:endParaRPr lang="en-US" altLang="en-US" sz="3200" dirty="0">
              <a:latin typeface="Arial" charset="0"/>
              <a:cs typeface="Arial" charset="0"/>
            </a:endParaRPr>
          </a:p>
        </p:txBody>
      </p:sp>
      <p:sp>
        <p:nvSpPr>
          <p:cNvPr id="410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3334271"/>
            <a:ext cx="7315200" cy="1219200"/>
          </a:xfrm>
        </p:spPr>
        <p:txBody>
          <a:bodyPr/>
          <a:lstStyle/>
          <a:p>
            <a:r>
              <a:rPr lang="en-US" sz="1800" b="1" dirty="0"/>
              <a:t>59th Annual Meeting of the APS Division of Plasma Physics</a:t>
            </a:r>
          </a:p>
          <a:p>
            <a:r>
              <a:rPr lang="en-US" b="1" dirty="0"/>
              <a:t>Milwaukee, Wisconsin</a:t>
            </a:r>
          </a:p>
          <a:p>
            <a:r>
              <a:rPr lang="en-US" b="1" dirty="0"/>
              <a:t>October 23 - 27, 2017</a:t>
            </a:r>
          </a:p>
        </p:txBody>
      </p:sp>
      <p:pic>
        <p:nvPicPr>
          <p:cNvPr id="4102" name="Picture 4" descr="PPP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4988"/>
            <a:ext cx="16065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ucla logo">
            <a:extLst>
              <a:ext uri="{FF2B5EF4-FFF2-40B4-BE49-F238E27FC236}">
                <a16:creationId xmlns:a16="http://schemas.microsoft.com/office/drawing/2014/main" id="{19388B30-4FD6-4B94-8966-A30604B85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58095"/>
            <a:ext cx="2007175" cy="9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8593D1-3509-4BDE-9A03-59FD0BCDDCA5}"/>
              </a:ext>
            </a:extLst>
          </p:cNvPr>
          <p:cNvSpPr/>
          <p:nvPr/>
        </p:nvSpPr>
        <p:spPr>
          <a:xfrm>
            <a:off x="48491" y="4518318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" indent="0" algn="ctr">
              <a:buNone/>
            </a:pPr>
            <a:r>
              <a:rPr lang="en-US" sz="1200" dirty="0"/>
              <a:t>*Supported by US DOE Contracts DE­SC0011810 &amp; DE­AC02­09CH11466</a:t>
            </a:r>
            <a:endParaRPr lang="en-US" sz="12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7F5807-1181-4423-81C2-9BF35CCAD6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066800"/>
                <a:ext cx="4495800" cy="5410200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780 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dirty="0">
                  <a:latin typeface="+mj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920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dirty="0">
                  <a:latin typeface="+mj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5.1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i="1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0.3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dirty="0">
                    <a:latin typeface="+mj-lt"/>
                  </a:rPr>
                  <a:t> T</a:t>
                </a:r>
              </a:p>
              <a:p>
                <a:r>
                  <a:rPr lang="en-US" dirty="0">
                    <a:latin typeface="+mj-lt"/>
                  </a:rPr>
                  <a:t>Channel 1: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7.4 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Channel 2: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7.6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Channel 3: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8.9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Channel 4: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11.5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Channel 5: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14.6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1.1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+mj-lt"/>
                  </a:rPr>
                  <a:t> </a:t>
                </a:r>
                <a:r>
                  <a:rPr lang="en-US" dirty="0">
                    <a:latin typeface="+mj-lt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T = 0.4483 sec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C7F5807-1181-4423-81C2-9BF35CCAD6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066800"/>
                <a:ext cx="4495800" cy="5410200"/>
              </a:xfrm>
              <a:blipFill rotWithShape="0">
                <a:blip r:embed="rId3"/>
                <a:stretch>
                  <a:fillRect l="-2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488CD4B-B812-4AD7-88F4-735CCB6E0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diagnostic probes KAW wavelengths</a:t>
            </a:r>
          </a:p>
        </p:txBody>
      </p:sp>
      <p:pic>
        <p:nvPicPr>
          <p:cNvPr id="4" name="Picture 6" descr="2X10B &#10;—2x10S &#10;-4XlO' &#10;0.2 &#10;0.3 &#10;cbnnnel:5 &#10;0.4 &#10;time [sec] &#10;0.5 &#10;0.6 ">
            <a:extLst>
              <a:ext uri="{FF2B5EF4-FFF2-40B4-BE49-F238E27FC236}">
                <a16:creationId xmlns:a16="http://schemas.microsoft.com/office/drawing/2014/main" id="{F992AD19-6079-4E8B-AA9F-1AFBDA0D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26407"/>
            <a:ext cx="4419600" cy="27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9B50E-4886-4069-B24F-4A8ECA6CE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67" y="3757610"/>
            <a:ext cx="4411133" cy="277324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162800" y="4648200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139354" y="5257800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15200" y="1910126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15200" y="2510934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7391400" y="1295400"/>
            <a:ext cx="0" cy="4868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299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9441DD-CDF1-45F0-9CCC-3971859DA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diagnostic show peaks at similar frequency in CAE range </a:t>
            </a:r>
            <a:r>
              <a:rPr lang="en-US" dirty="0">
                <a:sym typeface="Wingdings" panose="05000000000000000000" pitchFamily="2" charset="2"/>
              </a:rPr>
              <a:t> CAE-KAW coupling?</a:t>
            </a:r>
            <a:endParaRPr lang="en-US" dirty="0"/>
          </a:p>
          <a:p>
            <a:r>
              <a:rPr lang="en-US" dirty="0"/>
              <a:t>Expect coupling to produce KAW coherent with CAE</a:t>
            </a:r>
            <a:r>
              <a:rPr lang="en-US" dirty="0">
                <a:sym typeface="Wingdings" panose="05000000000000000000" pitchFamily="2" charset="2"/>
              </a:rPr>
              <a:t> must be verified with analysis </a:t>
            </a:r>
            <a:endParaRPr lang="en-US" dirty="0"/>
          </a:p>
          <a:p>
            <a:r>
              <a:rPr lang="en-US" dirty="0"/>
              <a:t>Verify peak in high k spectrum results from scattering.</a:t>
            </a:r>
          </a:p>
          <a:p>
            <a:r>
              <a:rPr lang="en-US" dirty="0"/>
              <a:t>Verify if detected k consistent with KAW theory.</a:t>
            </a:r>
          </a:p>
          <a:p>
            <a:pPr lvl="1"/>
            <a:r>
              <a:rPr lang="en-US" dirty="0"/>
              <a:t>Some Channels see peaks, other’s don’t.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C3D530-99A3-40A4-81F8-AD6B7577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K combined with magnetics allows detection of CAE-KAW coupling</a:t>
            </a:r>
          </a:p>
        </p:txBody>
      </p:sp>
    </p:spTree>
    <p:extLst>
      <p:ext uri="{BB962C8B-B14F-4D97-AF65-F5344CB8AC3E}">
        <p14:creationId xmlns:p14="http://schemas.microsoft.com/office/powerpoint/2010/main" val="4146830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416DE1-98CC-434C-B066-E3D8062B8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Isolates mode oscillation from each signal.	</a:t>
            </a:r>
          </a:p>
          <a:p>
            <a:pPr lvl="1"/>
            <a:r>
              <a:rPr lang="en-US" dirty="0"/>
              <a:t>Determine </a:t>
            </a:r>
            <a:r>
              <a:rPr lang="en-US" i="1" dirty="0"/>
              <a:t>f(t)</a:t>
            </a:r>
            <a:r>
              <a:rPr lang="en-US" dirty="0"/>
              <a:t> for peak </a:t>
            </a:r>
            <a:r>
              <a:rPr lang="en-US" dirty="0">
                <a:sym typeface="Wingdings" panose="05000000000000000000" pitchFamily="2" charset="2"/>
              </a:rPr>
              <a:t> filter signals to isolate mode </a:t>
            </a:r>
          </a:p>
          <a:p>
            <a:r>
              <a:rPr lang="en-US" dirty="0"/>
              <a:t>Using SVD, isolate global mode oscillation (from mag)</a:t>
            </a:r>
          </a:p>
          <a:p>
            <a:r>
              <a:rPr lang="en-US" dirty="0"/>
              <a:t>Calculate coherence of global signal with mode oscillation in scattering signal</a:t>
            </a:r>
          </a:p>
          <a:p>
            <a:pPr lvl="1"/>
            <a:r>
              <a:rPr lang="en-US" dirty="0"/>
              <a:t>Test statistical significance for each high-k channel.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A8C620-4106-4A12-853B-08F4D3E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438"/>
          </a:xfrm>
        </p:spPr>
        <p:txBody>
          <a:bodyPr/>
          <a:lstStyle/>
          <a:p>
            <a:r>
              <a:rPr lang="en-US" sz="3200" dirty="0"/>
              <a:t>Establishing coherence of high k spectrum peak with magnetic peak is a multistep process</a:t>
            </a:r>
          </a:p>
        </p:txBody>
      </p:sp>
    </p:spTree>
    <p:extLst>
      <p:ext uri="{BB962C8B-B14F-4D97-AF65-F5344CB8AC3E}">
        <p14:creationId xmlns:p14="http://schemas.microsoft.com/office/powerpoint/2010/main" val="669235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DDB714-EC3F-4F91-B6B6-9929507BD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4" y="1066800"/>
            <a:ext cx="4183240" cy="4876800"/>
          </a:xfrm>
        </p:spPr>
        <p:txBody>
          <a:bodyPr>
            <a:normAutofit/>
          </a:bodyPr>
          <a:lstStyle/>
          <a:p>
            <a:r>
              <a:rPr lang="en-US" dirty="0"/>
              <a:t>Track time evolution of mode by choosing a time, frequency range, and a frequency bandwidth.</a:t>
            </a:r>
          </a:p>
          <a:p>
            <a:endParaRPr lang="en-US" dirty="0"/>
          </a:p>
          <a:p>
            <a:r>
              <a:rPr lang="en-US" dirty="0"/>
              <a:t>Identified </a:t>
            </a:r>
            <a:r>
              <a:rPr lang="en-US" i="1" dirty="0"/>
              <a:t>f(t)</a:t>
            </a:r>
            <a:r>
              <a:rPr lang="en-US" dirty="0"/>
              <a:t> can be used to create filter to isolate mode.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46104E-9054-4BEC-A534-65EB7344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Filtering</a:t>
            </a:r>
            <a:r>
              <a:rPr lang="en-US" dirty="0"/>
              <a:t>: Determine times and frequencies with image feature analysis</a:t>
            </a:r>
            <a:endParaRPr lang="en-US" u="sng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71F48C7-2914-4D6C-A23D-9D78C65E4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97894" y="1219200"/>
            <a:ext cx="494610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314432-301C-40C4-ABB2-73AB15B3E6E8}"/>
              </a:ext>
            </a:extLst>
          </p:cNvPr>
          <p:cNvSpPr txBox="1"/>
          <p:nvPr/>
        </p:nvSpPr>
        <p:spPr>
          <a:xfrm>
            <a:off x="5181600" y="4648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analysis finds mode in spectrum.</a:t>
            </a:r>
          </a:p>
        </p:txBody>
      </p:sp>
    </p:spTree>
    <p:extLst>
      <p:ext uri="{BB962C8B-B14F-4D97-AF65-F5344CB8AC3E}">
        <p14:creationId xmlns:p14="http://schemas.microsoft.com/office/powerpoint/2010/main" val="2312413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5D0FE06-4DB4-4A73-A021-A22321FACA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066800"/>
                <a:ext cx="4800600" cy="42672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Fit an analytic (polynomial) </a:t>
                </a:r>
                <a:r>
                  <a:rPr lang="en-US" i="1" dirty="0"/>
                  <a:t>f(t)</a:t>
                </a:r>
                <a:r>
                  <a:rPr lang="en-US" dirty="0"/>
                  <a:t> to (</a:t>
                </a:r>
                <a:r>
                  <a:rPr lang="en-US" dirty="0" err="1"/>
                  <a:t>t,f</a:t>
                </a:r>
                <a:r>
                  <a:rPr lang="en-US" dirty="0"/>
                  <a:t>) from image analysis</a:t>
                </a:r>
                <a:endParaRPr lang="en-US" i="1" dirty="0"/>
              </a:p>
              <a:p>
                <a:r>
                  <a:rPr lang="en-US" dirty="0"/>
                  <a:t>Integrate </a:t>
                </a:r>
                <a:r>
                  <a:rPr lang="en-US" i="1" dirty="0"/>
                  <a:t>f</a:t>
                </a:r>
                <a:r>
                  <a:rPr lang="en-US" dirty="0"/>
                  <a:t>(t) to get  Φ(t)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nor/>
                          </m:rPr>
                          <a:rPr lang="en-US" dirty="0"/>
                          <m:t>Φ</m:t>
                        </m:r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t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 is used to </a:t>
                </a:r>
                <a:r>
                  <a:rPr lang="en-US" dirty="0" err="1"/>
                  <a:t>Dopplershift</a:t>
                </a:r>
                <a:r>
                  <a:rPr lang="en-US" dirty="0"/>
                  <a:t> to DC</a:t>
                </a:r>
              </a:p>
              <a:p>
                <a:r>
                  <a:rPr lang="en-US" dirty="0"/>
                  <a:t>Low pass filter used to isolate mode.</a:t>
                </a:r>
              </a:p>
              <a:p>
                <a:r>
                  <a:rPr lang="en-US" dirty="0"/>
                  <a:t>Un-</a:t>
                </a:r>
                <a:r>
                  <a:rPr lang="en-US" dirty="0" err="1"/>
                  <a:t>Dopplershift</a:t>
                </a:r>
                <a:r>
                  <a:rPr lang="en-US" dirty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nor/>
                          </m:rPr>
                          <a:rPr lang="en-US" dirty="0"/>
                          <m:t>Φ</m:t>
                        </m:r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t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5D0FE06-4DB4-4A73-A021-A22321FACA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066800"/>
                <a:ext cx="4800600" cy="4267200"/>
              </a:xfrm>
              <a:blipFill>
                <a:blip r:embed="rId3"/>
                <a:stretch>
                  <a:fillRect l="-2287" t="-2429" r="-1525" b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0CC9D24-B0BE-4D0B-919E-7D00565E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/>
              <a:t>Filtering:</a:t>
            </a:r>
            <a:r>
              <a:rPr lang="en-US" sz="3600" dirty="0"/>
              <a:t> Construct time dependent bandpass filter from times and frequencies</a:t>
            </a:r>
            <a:endParaRPr lang="en-US" sz="36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7C288-1368-42EA-BD2F-CD4A689A2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181600"/>
            <a:ext cx="7313998" cy="1347602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2EA13A9-0696-4669-B239-E39401CF4F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" t="4756" r="1"/>
          <a:stretch/>
        </p:blipFill>
        <p:spPr>
          <a:xfrm>
            <a:off x="5203766" y="1049215"/>
            <a:ext cx="3879060" cy="1956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57F14-D269-4986-892C-E0B572798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3005884"/>
            <a:ext cx="3658343" cy="24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81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6200" y="3292256"/>
                <a:ext cx="9067800" cy="331215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global mode observed by 10 </a:t>
                </a:r>
                <a:r>
                  <a:rPr lang="en-US" dirty="0" err="1"/>
                  <a:t>bdot</a:t>
                </a:r>
                <a:r>
                  <a:rPr lang="en-US" dirty="0"/>
                  <a:t> coils (HN array)</a:t>
                </a:r>
              </a:p>
              <a:p>
                <a:r>
                  <a:rPr lang="en-US" dirty="0"/>
                  <a:t>“filter” signals with SVD ⇒ global mode w/reduced noise</a:t>
                </a:r>
              </a:p>
              <a:p>
                <a:pPr lvl="1"/>
                <a:r>
                  <a:rPr lang="en-US" dirty="0"/>
                  <a:t>SVD factors space &amp; time dependence of signal matrix:</a:t>
                </a:r>
              </a:p>
              <a:p>
                <a:pPr marL="4572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𝑗𝑘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𝑔𝑙𝑜𝑏𝑎𝑙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Steps </a:t>
                </a:r>
                <a:r>
                  <a:rPr lang="en-US" i="1" dirty="0"/>
                  <a:t>before</a:t>
                </a:r>
                <a:r>
                  <a:rPr lang="en-US" dirty="0"/>
                  <a:t> SVD </a:t>
                </a:r>
                <a:r>
                  <a:rPr lang="mr-IN" dirty="0"/>
                  <a:t>…</a:t>
                </a:r>
                <a:endParaRPr lang="en-US" dirty="0"/>
              </a:p>
              <a:p>
                <a:pPr lvl="1" indent="-365760">
                  <a:buFont typeface="+mj-lt"/>
                  <a:buAutoNum type="arabicParenR"/>
                </a:pPr>
                <a:r>
                  <a:rPr lang="en-US" dirty="0"/>
                  <a:t>bandpass filter coil signals to isolate mode</a:t>
                </a:r>
              </a:p>
              <a:p>
                <a:pPr lvl="1" indent="-365760">
                  <a:buFont typeface="+mj-lt"/>
                  <a:buAutoNum type="arabicParenR"/>
                </a:pPr>
                <a:r>
                  <a:rPr lang="en-US" dirty="0"/>
                  <a:t>make signals complex ⇒ spatial phase (e.g. </a:t>
                </a:r>
                <a:r>
                  <a:rPr lang="en-US" i="1" dirty="0" err="1"/>
                  <a:t>nϕ</a:t>
                </a:r>
                <a:r>
                  <a:rPr lang="en-US" i="1" baseline="-25000" dirty="0" err="1"/>
                  <a:t>j</a:t>
                </a:r>
                <a:r>
                  <a:rPr lang="en-US" dirty="0"/>
                  <a:t>) factors out automatically:</a:t>
                </a:r>
              </a:p>
              <a:p>
                <a:pPr marL="457200" lvl="2" indent="0" algn="ctr">
                  <a:lnSpc>
                    <a:spcPct val="11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𝜃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i="1">
                        <a:latin typeface="Cambria Math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𝜃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p>
                    </m:sSup>
                  </m:oMath>
                </a14:m>
                <a:r>
                  <a:rPr lang="en-US" dirty="0">
                    <a:latin typeface="Cambria Math" charset="0"/>
                  </a:rPr>
                  <a:t>=</a:t>
                </a:r>
                <a:br>
                  <a:rPr lang="en-US" dirty="0">
                    <a:latin typeface="Cambria Math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𝜔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3292256"/>
                <a:ext cx="9067800" cy="3312159"/>
              </a:xfrm>
              <a:blipFill rotWithShape="0">
                <a:blip r:embed="rId3"/>
                <a:stretch>
                  <a:fillRect l="-941" t="-3499" b="-45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err="1"/>
              <a:t>SVD:</a:t>
            </a:r>
            <a:r>
              <a:rPr lang="en-US" sz="3600" dirty="0" err="1"/>
              <a:t>Singular</a:t>
            </a:r>
            <a:r>
              <a:rPr lang="en-US" sz="3600" dirty="0"/>
              <a:t> value decomposition gives better “global mode” </a:t>
            </a:r>
            <a:r>
              <a:rPr lang="en-US" altLang="x-none" sz="3600" i="1" dirty="0" err="1">
                <a:latin typeface="Cambria Math" charset="0"/>
                <a:ea typeface="Cambria Math" charset="0"/>
                <a:cs typeface="Cambria Math" charset="0"/>
              </a:rPr>
              <a:t>δb</a:t>
            </a:r>
            <a:endParaRPr lang="en-US" sz="36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69290" y="878255"/>
            <a:ext cx="8036510" cy="2490598"/>
            <a:chOff x="269290" y="979855"/>
            <a:chExt cx="8036510" cy="2490598"/>
          </a:xfrm>
        </p:grpSpPr>
        <p:sp>
          <p:nvSpPr>
            <p:cNvPr id="13" name="Right Arrow 12"/>
            <p:cNvSpPr/>
            <p:nvPr/>
          </p:nvSpPr>
          <p:spPr>
            <a:xfrm>
              <a:off x="4334931" y="2036878"/>
              <a:ext cx="770469" cy="43205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363130" y="1326296"/>
              <a:ext cx="2651760" cy="1965960"/>
              <a:chOff x="1371599" y="1244919"/>
              <a:chExt cx="2651760" cy="19659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8" t="5093" r="5527" b="8907"/>
              <a:stretch/>
            </p:blipFill>
            <p:spPr>
              <a:xfrm>
                <a:off x="1371599" y="1244919"/>
                <a:ext cx="2651760" cy="1965960"/>
              </a:xfrm>
              <a:prstGeom prst="rect">
                <a:avLst/>
              </a:prstGeom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1371599" y="1244919"/>
                <a:ext cx="2651760" cy="1965960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335801" y="1702021"/>
              <a:ext cx="672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SVD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9290" y="990600"/>
              <a:ext cx="4839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err="1"/>
                <a:t>bdot</a:t>
              </a:r>
              <a:r>
                <a:rPr lang="en-US"/>
                <a:t> coil signals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96059" y="979855"/>
              <a:ext cx="3106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“global mode”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10290" y="3101121"/>
              <a:ext cx="2995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“noise”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425439" y="1285708"/>
              <a:ext cx="2651761" cy="1857035"/>
              <a:chOff x="5425439" y="1285708"/>
              <a:chExt cx="2651761" cy="1857035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5425440" y="1285708"/>
                <a:ext cx="2651760" cy="540064"/>
              </a:xfrm>
              <a:prstGeom prst="roundRect">
                <a:avLst>
                  <a:gd name="adj" fmla="val 22582"/>
                </a:avLst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7" t="4931" r="5027" b="71282"/>
              <a:stretch/>
            </p:blipFill>
            <p:spPr>
              <a:xfrm>
                <a:off x="5425439" y="1332816"/>
                <a:ext cx="2651761" cy="543755"/>
              </a:xfrm>
              <a:prstGeom prst="rect">
                <a:avLst/>
              </a:prstGeom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5425440" y="2144310"/>
                <a:ext cx="2651760" cy="989955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19" t="25986" r="5206" b="29548"/>
              <a:stretch/>
            </p:blipFill>
            <p:spPr>
              <a:xfrm>
                <a:off x="5425440" y="2126252"/>
                <a:ext cx="2651760" cy="1016491"/>
              </a:xfrm>
              <a:prstGeom prst="rect">
                <a:avLst/>
              </a:prstGeom>
            </p:spPr>
          </p:pic>
        </p:grpSp>
        <p:sp>
          <p:nvSpPr>
            <p:cNvPr id="25" name="Cross 24"/>
            <p:cNvSpPr>
              <a:spLocks noChangeAspect="1"/>
            </p:cNvSpPr>
            <p:nvPr/>
          </p:nvSpPr>
          <p:spPr>
            <a:xfrm>
              <a:off x="6649254" y="1919416"/>
              <a:ext cx="191522" cy="182880"/>
            </a:xfrm>
            <a:prstGeom prst="plus">
              <a:avLst>
                <a:gd name="adj" fmla="val 474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971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SVD solves factoring problem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𝑔𝑙𝑜𝑏𝑎𝑙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228600" lvl="1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by minimizing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𝜒</m:t>
                        </m:r>
                      </m:e>
                      <m:sup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228600" lv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  <m:sup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acc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charset="0"/>
                                                    </a:rPr>
                                                    <m:t>𝑏</m:t>
                                                  </m:r>
                                                </m:e>
                                              </m:acc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acc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𝑔𝑙𝑜𝑏𝑎𝑙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228600" lvl="1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⇒ spatial coefficients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</m:acc>
                              </m:e>
                            </m:acc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 of global mode from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eigenvector</a:t>
                </a:r>
                <a:r>
                  <a:rPr lang="en-US" sz="2800" dirty="0">
                    <a:solidFill>
                      <a:schemeClr val="tx1"/>
                    </a:solidFill>
                  </a:rPr>
                  <a:t> of correlation matrix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with largest eigenvalue</a:t>
                </a:r>
                <a:r>
                  <a:rPr lang="en-US" sz="28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228600" lv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solidFill>
                            <a:schemeClr val="tx1"/>
                          </a:solidFill>
                          <a:latin typeface="Cambria Math" charset="0"/>
                        </a:rPr>
                        <m:t>𝐂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̃"/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𝐛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𝜆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̃"/>
                                  <m:ctrlP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𝐛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228600" lv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𝐂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𝐛</m:t>
                                          </m:r>
                                        </m:e>
                                      </m:acc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28600" lvl="1">
                  <a:buFont typeface="Arial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28600" lvl="1">
                  <a:buFont typeface="Arial" charset="0"/>
                  <a:buChar char="•"/>
                </a:pPr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20" t="-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SVD:</a:t>
            </a:r>
            <a:r>
              <a:rPr lang="en-US" dirty="0"/>
              <a:t> finds global mode from eigenvector of signal correlation matrix</a:t>
            </a:r>
          </a:p>
        </p:txBody>
      </p:sp>
    </p:spTree>
    <p:extLst>
      <p:ext uri="{BB962C8B-B14F-4D97-AF65-F5344CB8AC3E}">
        <p14:creationId xmlns:p14="http://schemas.microsoft.com/office/powerpoint/2010/main" val="616286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D62EEB-3B95-4526-9A6C-3E78F2A33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" y="1143000"/>
            <a:ext cx="4191000" cy="3657600"/>
          </a:xfrm>
        </p:spPr>
        <p:txBody>
          <a:bodyPr>
            <a:normAutofit/>
          </a:bodyPr>
          <a:lstStyle/>
          <a:p>
            <a:r>
              <a:rPr lang="en-US" dirty="0"/>
              <a:t>Peaks at CAE frequency observed for 2 reasons.</a:t>
            </a:r>
          </a:p>
          <a:p>
            <a:pPr lvl="1"/>
            <a:r>
              <a:rPr lang="en-US" dirty="0"/>
              <a:t>Sidebands of scattering from low frequency turbulence</a:t>
            </a:r>
          </a:p>
          <a:p>
            <a:pPr lvl="1"/>
            <a:r>
              <a:rPr lang="en-US" dirty="0">
                <a:solidFill>
                  <a:srgbClr val="E56200"/>
                </a:solidFill>
              </a:rPr>
              <a:t>Scattering from KAW</a:t>
            </a: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67DF9C-B1E8-4E42-A965-6AE830FE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Scattering Verification:</a:t>
            </a:r>
            <a:r>
              <a:rPr lang="en-US" dirty="0"/>
              <a:t> Scattering produces an asymmetric spectrum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D5FA18-3B62-4A3A-817B-A84F3F541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8" t="7143" r="1"/>
          <a:stretch/>
        </p:blipFill>
        <p:spPr bwMode="auto">
          <a:xfrm>
            <a:off x="4495800" y="997691"/>
            <a:ext cx="4400046" cy="269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0F8CE2-9275-408A-B0E4-72AF8C3E5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1676400"/>
            <a:ext cx="243861" cy="225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7CA22C-DC3E-4796-9170-4A68641AF9FA}"/>
                  </a:ext>
                </a:extLst>
              </p:cNvPr>
              <p:cNvSpPr txBox="1"/>
              <p:nvPr/>
            </p:nvSpPr>
            <p:spPr>
              <a:xfrm>
                <a:off x="76200" y="4800600"/>
                <a:ext cx="5334000" cy="1037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h𝑘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~</m:t>
                      </m:r>
                    </m:oMath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rgbClr val="1542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>
                              <a:solidFill>
                                <a:srgbClr val="1542A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1542A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1542A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1542A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solidFill>
                                        <a:srgbClr val="1542A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800">
                                      <a:solidFill>
                                        <a:srgbClr val="1542A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800">
                                  <a:solidFill>
                                    <a:srgbClr val="1542A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>
                                  <a:solidFill>
                                    <a:srgbClr val="1542A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>
                                  <a:solidFill>
                                    <a:srgbClr val="1542A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1542A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1542A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1542A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1542A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srgbClr val="1542A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cae</m:t>
                                      </m:r>
                                    </m:sub>
                                  </m:sSub>
                                  <m:r>
                                    <a:rPr lang="en-US" sz="2800">
                                      <a:solidFill>
                                        <a:srgbClr val="1542A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rgbClr val="E562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sz="2800">
                              <a:solidFill>
                                <a:srgbClr val="E562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E562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>
                              <a:solidFill>
                                <a:srgbClr val="E562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E562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E562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E562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𝑐𝑎𝑒</m:t>
                              </m:r>
                            </m:sub>
                          </m:sSub>
                          <m:r>
                            <a:rPr lang="en-US" sz="2800">
                              <a:solidFill>
                                <a:srgbClr val="E562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>
                              <a:solidFill>
                                <a:srgbClr val="E562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7CA22C-DC3E-4796-9170-4A68641A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800600"/>
                <a:ext cx="5334000" cy="10379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IDL 32">
            <a:extLst>
              <a:ext uri="{FF2B5EF4-FFF2-40B4-BE49-F238E27FC236}">
                <a16:creationId xmlns:a16="http://schemas.microsoft.com/office/drawing/2014/main" id="{AE16B43A-5AFD-4FCB-8568-769DC2A9A1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703"/>
          <a:stretch/>
        </p:blipFill>
        <p:spPr>
          <a:xfrm>
            <a:off x="4876800" y="3712148"/>
            <a:ext cx="3956230" cy="2778186"/>
          </a:xfrm>
          <a:prstGeom prst="rect">
            <a:avLst/>
          </a:prstGeom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BC002C01-5C88-461A-83FC-A2D0A5CC79BF}"/>
              </a:ext>
            </a:extLst>
          </p:cNvPr>
          <p:cNvCxnSpPr/>
          <p:nvPr/>
        </p:nvCxnSpPr>
        <p:spPr>
          <a:xfrm flipV="1">
            <a:off x="1978115" y="4495800"/>
            <a:ext cx="3810000" cy="685800"/>
          </a:xfrm>
          <a:prstGeom prst="bentConnector3">
            <a:avLst/>
          </a:prstGeom>
          <a:ln w="38100">
            <a:solidFill>
              <a:srgbClr val="1542A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6046651A-24CC-4CD4-90F3-2A3CF8074AD9}"/>
              </a:ext>
            </a:extLst>
          </p:cNvPr>
          <p:cNvCxnSpPr>
            <a:cxnSpLocks/>
          </p:cNvCxnSpPr>
          <p:nvPr/>
        </p:nvCxnSpPr>
        <p:spPr>
          <a:xfrm flipV="1">
            <a:off x="4876800" y="4038600"/>
            <a:ext cx="3200400" cy="1470916"/>
          </a:xfrm>
          <a:prstGeom prst="bentConnector3">
            <a:avLst>
              <a:gd name="adj1" fmla="val 4921"/>
            </a:avLst>
          </a:prstGeom>
          <a:ln w="38100">
            <a:solidFill>
              <a:srgbClr val="E56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14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39B50E-4886-4069-B24F-4A8ECA6CE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385" y="3771900"/>
            <a:ext cx="4411133" cy="2773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Asymmetry strength across different channels is determined by dividing power at positive mode frequency by power by negative mode frequency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𝐶𝐴𝐸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), 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𝐏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𝐶𝐴𝐸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i="0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20" t="-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Scattering Verification:</a:t>
            </a:r>
            <a:r>
              <a:rPr lang="en-US" dirty="0"/>
              <a:t> Scattering produces an asymmetric spectrum</a:t>
            </a:r>
          </a:p>
        </p:txBody>
      </p:sp>
      <p:pic>
        <p:nvPicPr>
          <p:cNvPr id="4" name="Picture 8" descr="10 &#10;0.40 &#10;Asyrnrnetry Strength &#10;0.50 &#10;0.45 &#10;time [sec] &#10;0.55 ">
            <a:extLst>
              <a:ext uri="{FF2B5EF4-FFF2-40B4-BE49-F238E27FC236}">
                <a16:creationId xmlns:a16="http://schemas.microsoft.com/office/drawing/2014/main" id="{B44C13FD-5641-4AE6-9F7F-45D6A7849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269" y="3665538"/>
            <a:ext cx="4961955" cy="279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2932" y="3958192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/>
              <a:t>Channel </a:t>
            </a:r>
          </a:p>
          <a:p>
            <a:pPr algn="ctr"/>
            <a:r>
              <a:rPr lang="en-US" sz="1200" b="1" dirty="0">
                <a:solidFill>
                  <a:srgbClr val="15158D"/>
                </a:solidFill>
              </a:rPr>
              <a:t>1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US" sz="1200" b="1" dirty="0">
                <a:solidFill>
                  <a:srgbClr val="BDFF45"/>
                </a:solidFill>
              </a:rPr>
              <a:t>3</a:t>
            </a:r>
          </a:p>
          <a:p>
            <a:pPr algn="ctr"/>
            <a:r>
              <a:rPr lang="en-US" sz="1200" b="1" dirty="0">
                <a:solidFill>
                  <a:srgbClr val="FFA50B"/>
                </a:solidFill>
              </a:rPr>
              <a:t>4</a:t>
            </a:r>
          </a:p>
          <a:p>
            <a:pPr algn="ctr"/>
            <a:r>
              <a:rPr lang="en-US" sz="1200" b="1" dirty="0">
                <a:solidFill>
                  <a:srgbClr val="40D569"/>
                </a:solidFill>
              </a:rPr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7139354" y="5257800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21769" y="4648200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Elbow Connector 10"/>
          <p:cNvCxnSpPr/>
          <p:nvPr/>
        </p:nvCxnSpPr>
        <p:spPr>
          <a:xfrm rot="10800000" flipV="1">
            <a:off x="2514601" y="5061318"/>
            <a:ext cx="4472031" cy="310781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06167" y="4762500"/>
            <a:ext cx="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77913" y="3901763"/>
                <a:ext cx="68057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dirty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400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13" y="3901763"/>
                <a:ext cx="680576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2703" r="-17117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932055" y="4096691"/>
                <a:ext cx="11666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055" y="4096691"/>
                <a:ext cx="1166601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829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61A047D-5BA3-42DE-9E3F-A4B7233A00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Outgoing KAW from mode conversion should be coherent with incoming CAE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𝐶𝑜h𝑒𝑟𝑒𝑛𝑐𝑒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​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/>
                    </m:d>
                  </m:oMath>
                </a14:m>
                <a:r>
                  <a:rPr lang="en-US" dirty="0"/>
                  <a:t> average over time</a:t>
                </a:r>
              </a:p>
              <a:p>
                <a:r>
                  <a:rPr lang="en-US" dirty="0"/>
                  <a:t>Coherence is evaluated with filtered magnetic and scattering spectral peaks</a:t>
                </a:r>
              </a:p>
              <a:p>
                <a:r>
                  <a:rPr lang="en-US" dirty="0"/>
                  <a:t>Resulting coherence is evaluated for statistical significance</a:t>
                </a:r>
              </a:p>
              <a:p>
                <a:pPr lvl="1"/>
                <a:r>
                  <a:rPr lang="en-US" dirty="0"/>
                  <a:t>Monte Carlo Simulation using identically filtered random signals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61A047D-5BA3-42DE-9E3F-A4B7233A00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20" t="-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2B199F0-85A5-4667-B516-E3CE3D99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u="sng" dirty="0"/>
              <a:t>Coherence:</a:t>
            </a:r>
            <a:r>
              <a:rPr lang="en-US" sz="2800" dirty="0"/>
              <a:t> Is scattering peak is coherent with magnetic peak as expected?</a:t>
            </a:r>
          </a:p>
        </p:txBody>
      </p:sp>
    </p:spTree>
    <p:extLst>
      <p:ext uri="{BB962C8B-B14F-4D97-AF65-F5344CB8AC3E}">
        <p14:creationId xmlns:p14="http://schemas.microsoft.com/office/powerpoint/2010/main" val="350563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B58C5D-2A3F-4E0F-8C06-6AF83253D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Confinement is the challenge</a:t>
            </a:r>
          </a:p>
          <a:p>
            <a:pPr lvl="1"/>
            <a:r>
              <a:rPr lang="en-US" dirty="0"/>
              <a:t>Tokamaks are hot (150 million degrees)</a:t>
            </a:r>
          </a:p>
          <a:p>
            <a:pPr lvl="2"/>
            <a:r>
              <a:rPr lang="en-US" dirty="0"/>
              <a:t>Need magnetic confinement</a:t>
            </a:r>
          </a:p>
          <a:p>
            <a:pPr lvl="1"/>
            <a:r>
              <a:rPr lang="en-US" dirty="0"/>
              <a:t>Heat/Energy is escaping</a:t>
            </a:r>
          </a:p>
          <a:p>
            <a:r>
              <a:rPr lang="en-US" dirty="0"/>
              <a:t>Loss mechanisms are an area of intense investigation</a:t>
            </a:r>
          </a:p>
          <a:p>
            <a:r>
              <a:rPr lang="en-US" dirty="0"/>
              <a:t>Tokamaks often are heated by beams which excite coherent waves contributing to loss of energy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553EF2-3BAE-40CF-9C80-E553734E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confinement is important in fusion</a:t>
            </a:r>
          </a:p>
        </p:txBody>
      </p:sp>
    </p:spTree>
    <p:extLst>
      <p:ext uri="{BB962C8B-B14F-4D97-AF65-F5344CB8AC3E}">
        <p14:creationId xmlns:p14="http://schemas.microsoft.com/office/powerpoint/2010/main" val="2838516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5DC941-2445-46D0-967F-7C2B90F13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26670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Expect to see KAW predominantly in only one channel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Channel sensitive to peak should correspond to k from theory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Possible to have asymmetry from turbulence with low coherence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755968-3656-4B68-9F15-EF1134495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Comparison of high k channels shows peak at CAE frequency has well defined 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8E458B-9C74-4169-AA9D-94F058746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3821549"/>
            <a:ext cx="4278740" cy="269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2X10B &#10;—2x10S &#10;-4XlO' &#10;0.2 &#10;0.3 &#10;cbnnnel:5 &#10;0.4 &#10;time [sec] &#10;0.5 &#10;0.6 ">
            <a:extLst>
              <a:ext uri="{FF2B5EF4-FFF2-40B4-BE49-F238E27FC236}">
                <a16:creationId xmlns:a16="http://schemas.microsoft.com/office/drawing/2014/main" id="{E519E512-B5C9-4353-A656-211ACCEB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" y="3810000"/>
            <a:ext cx="4340849" cy="27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148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D62EEB-3B95-4526-9A6C-3E78F2A33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" y="1143000"/>
            <a:ext cx="4191000" cy="3657600"/>
          </a:xfrm>
        </p:spPr>
        <p:txBody>
          <a:bodyPr>
            <a:normAutofit/>
          </a:bodyPr>
          <a:lstStyle/>
          <a:p>
            <a:r>
              <a:rPr lang="en-US" sz="2300" dirty="0"/>
              <a:t>several modes identified</a:t>
            </a:r>
          </a:p>
          <a:p>
            <a:pPr lvl="1"/>
            <a:r>
              <a:rPr lang="en-US" sz="2300" dirty="0"/>
              <a:t>10KHz bandwidth for filtering</a:t>
            </a:r>
          </a:p>
          <a:p>
            <a:endParaRPr lang="en-US" sz="23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67DF9C-B1E8-4E42-A965-6AE830FE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CAEs observed in shot 139395, analyzed for evidence of KAW coupling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D5FA18-3B62-4A3A-817B-A84F3F541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8" t="7143" r="1"/>
          <a:stretch/>
        </p:blipFill>
        <p:spPr bwMode="auto">
          <a:xfrm>
            <a:off x="4495800" y="997691"/>
            <a:ext cx="4400046" cy="269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0F8CE2-9275-408A-B0E4-72AF8C3E5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1676400"/>
            <a:ext cx="243861" cy="225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90" y="3810000"/>
            <a:ext cx="4273666" cy="268856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162800" y="4038600"/>
            <a:ext cx="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66792" y="1311819"/>
            <a:ext cx="995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 = 0.4483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248751"/>
                  </p:ext>
                </p:extLst>
              </p:nvPr>
            </p:nvGraphicFramePr>
            <p:xfrm>
              <a:off x="381000" y="2590800"/>
              <a:ext cx="3039534" cy="3159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31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31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31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2992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𝒔𝒆𝒄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𝑯𝒛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𝐭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𝐬𝐞𝐜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299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1.07e6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0.046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299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1.06e6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299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0.487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1.04e6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0.132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299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0.498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9.11e5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0.047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248751"/>
                  </p:ext>
                </p:extLst>
              </p:nvPr>
            </p:nvGraphicFramePr>
            <p:xfrm>
              <a:off x="381000" y="2590800"/>
              <a:ext cx="3039534" cy="3159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31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31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31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29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99" t="-1942" r="-201796" b="-4058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1205" t="-1942" r="-103012" b="-4058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000" t="-1942" r="-2395" b="-4058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1.07e6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0.046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299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1.06e6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299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0.487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1.04e6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0.132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299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0.498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9.11e5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0.047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2277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10 &#10;0.40 &#10;Asyrnrnetry Strength &#10;0.50 &#10;0.45 &#10;time [sec] &#10;0.55 ">
            <a:extLst>
              <a:ext uri="{FF2B5EF4-FFF2-40B4-BE49-F238E27FC236}">
                <a16:creationId xmlns:a16="http://schemas.microsoft.com/office/drawing/2014/main" id="{B44C13FD-5641-4AE6-9F7F-45D6A7849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66800"/>
            <a:ext cx="7720006" cy="405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8E31045-AB98-429B-8BE6-1A16420744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9694" y="5212846"/>
                <a:ext cx="8458200" cy="41910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Channel one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dirty="0" smtClean="0"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60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 typically demonstrate a high asymmetry at times where mode is present.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8E31045-AB98-429B-8BE6-1A16420744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694" y="5212846"/>
                <a:ext cx="8458200" cy="4191000"/>
              </a:xfrm>
              <a:blipFill rotWithShape="0">
                <a:blip r:embed="rId4"/>
                <a:stretch>
                  <a:fillRect l="-1009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7D31122-B2AB-4987-9683-53A67471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Asymmetry varies with scattered k, as expected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37292C-D4CF-4A05-B3BA-46544C497D95}"/>
                  </a:ext>
                </a:extLst>
              </p:cNvPr>
              <p:cNvSpPr txBox="1"/>
              <p:nvPr/>
            </p:nvSpPr>
            <p:spPr>
              <a:xfrm>
                <a:off x="3315547" y="1667599"/>
                <a:ext cx="28464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 = 0.482 sec</a:t>
                </a:r>
              </a:p>
              <a:p>
                <a:r>
                  <a:rPr lang="en-US" dirty="0"/>
                  <a:t>Coherence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±0.1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37292C-D4CF-4A05-B3BA-46544C497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547" y="1667599"/>
                <a:ext cx="2846493" cy="646331"/>
              </a:xfrm>
              <a:prstGeom prst="rect">
                <a:avLst/>
              </a:prstGeom>
              <a:blipFill>
                <a:blip r:embed="rId5"/>
                <a:stretch>
                  <a:fillRect l="-1927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14400" y="159771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/>
              <a:t>Channel </a:t>
            </a:r>
          </a:p>
          <a:p>
            <a:pPr algn="ctr"/>
            <a:r>
              <a:rPr lang="en-US" sz="1200" b="1" dirty="0">
                <a:solidFill>
                  <a:srgbClr val="15158D"/>
                </a:solidFill>
              </a:rPr>
              <a:t>1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US" sz="1200" b="1" dirty="0">
                <a:solidFill>
                  <a:srgbClr val="BDFF45"/>
                </a:solidFill>
              </a:rPr>
              <a:t>3</a:t>
            </a:r>
          </a:p>
          <a:p>
            <a:pPr algn="ctr"/>
            <a:r>
              <a:rPr lang="en-US" sz="1200" b="1" dirty="0">
                <a:solidFill>
                  <a:srgbClr val="FFA50B"/>
                </a:solidFill>
              </a:rPr>
              <a:t>4</a:t>
            </a:r>
          </a:p>
          <a:p>
            <a:pPr algn="ctr"/>
            <a:r>
              <a:rPr lang="en-US" sz="1200" b="1" dirty="0">
                <a:solidFill>
                  <a:srgbClr val="40D569"/>
                </a:solidFill>
              </a:rPr>
              <a:t>5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057400" y="35052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7226865"/>
                  </p:ext>
                </p:extLst>
              </p:nvPr>
            </p:nvGraphicFramePr>
            <p:xfrm>
              <a:off x="7467600" y="1299439"/>
              <a:ext cx="1676400" cy="31966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4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3628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𝒔𝒆𝒄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𝑯𝒛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𝐀</m:t>
                                </m:r>
                              </m:oMath>
                            </m:oMathPara>
                          </a14:m>
                          <a:endParaRPr lang="en-US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3628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0.448</a:t>
                          </a:r>
                        </a:p>
                        <a:p>
                          <a:r>
                            <a:rPr lang="en-US" dirty="0"/>
                            <a:t>1.07e6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3628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0.481 1.06e6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36281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0.487</a:t>
                          </a:r>
                        </a:p>
                        <a:p>
                          <a:r>
                            <a:rPr lang="en-US" sz="1600" dirty="0"/>
                            <a:t>1.04e5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3628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0.493</a:t>
                          </a:r>
                        </a:p>
                        <a:p>
                          <a:r>
                            <a:rPr lang="en-US" dirty="0"/>
                            <a:t>9.11e5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7226865"/>
                  </p:ext>
                </p:extLst>
              </p:nvPr>
            </p:nvGraphicFramePr>
            <p:xfrm>
              <a:off x="7467600" y="1299439"/>
              <a:ext cx="1676400" cy="31966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4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333" t="-952" r="-86667" b="-4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21600" t="-952" r="-4000" b="-41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0.448</a:t>
                          </a:r>
                        </a:p>
                        <a:p>
                          <a:r>
                            <a:rPr lang="en-US" dirty="0"/>
                            <a:t>1.07e6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0.481 1.06e6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36281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0.487</a:t>
                          </a:r>
                        </a:p>
                        <a:p>
                          <a:r>
                            <a:rPr lang="en-US" sz="1600" dirty="0"/>
                            <a:t>1.04e5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0.493</a:t>
                          </a:r>
                        </a:p>
                        <a:p>
                          <a:r>
                            <a:rPr lang="en-US" dirty="0"/>
                            <a:t>9.11e5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77967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2DE861-3F2C-413E-8505-A9AAFCE7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Asymmetry observed in high k channels for multiple modes</a:t>
            </a:r>
          </a:p>
        </p:txBody>
      </p:sp>
      <p:pic>
        <p:nvPicPr>
          <p:cNvPr id="2050" name="Picture 2" descr="Asyrnmetry Strength &#10;10 &#10;0.40 &#10;0.42 &#10;O 44 &#10;time &#10;0.46 &#10;[sec) &#10;0.48 &#10;0.50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856"/>
            <a:ext cx="4495800" cy="280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 &#10;0.42 &#10;Asymmetry Strength &#10;the (sec) &#10;0.48 &#10;0.50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1"/>
            <a:ext cx="4639408" cy="280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1249794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/>
              <a:t>Channel </a:t>
            </a:r>
          </a:p>
          <a:p>
            <a:pPr algn="ctr"/>
            <a:r>
              <a:rPr lang="en-US" sz="1200" b="1" dirty="0">
                <a:solidFill>
                  <a:srgbClr val="3E3EA1"/>
                </a:solidFill>
              </a:rPr>
              <a:t>1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US" sz="1200" b="1" dirty="0">
                <a:solidFill>
                  <a:srgbClr val="BDFF45"/>
                </a:solidFill>
              </a:rPr>
              <a:t>3</a:t>
            </a:r>
          </a:p>
          <a:p>
            <a:pPr algn="ctr"/>
            <a:r>
              <a:rPr lang="en-US" sz="1200" b="1" dirty="0">
                <a:solidFill>
                  <a:srgbClr val="FFA50B"/>
                </a:solidFill>
              </a:rPr>
              <a:t>4</a:t>
            </a:r>
          </a:p>
          <a:p>
            <a:pPr algn="ctr"/>
            <a:r>
              <a:rPr lang="en-US" sz="1200" b="1" dirty="0">
                <a:solidFill>
                  <a:srgbClr val="40D569"/>
                </a:solidFill>
              </a:rPr>
              <a:t>5</a:t>
            </a:r>
          </a:p>
        </p:txBody>
      </p:sp>
      <p:pic>
        <p:nvPicPr>
          <p:cNvPr id="2056" name="Picture 8" descr="10 &#10;0.40 &#10;Asymrnetry Strength &#10;o. 45 &#10;time [sec] &#10;0.50 &#10;0.55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25" y="3956753"/>
            <a:ext cx="4862775" cy="257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0 &#10;0.40 &#10;Asyrnrnetry Strength &#10;0.50 &#10;0.45 &#10;time [sec] &#10;0.55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622167" cy="242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696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48EC11-E35A-4408-A597-D1D5D68AC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870" y="1752600"/>
            <a:ext cx="7974259" cy="26580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486A3C-94F8-4A2E-A9FA-74788066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Coherence found between magnetics and scattering found for following modes</a:t>
            </a:r>
          </a:p>
        </p:txBody>
      </p:sp>
    </p:spTree>
    <p:extLst>
      <p:ext uri="{BB962C8B-B14F-4D97-AF65-F5344CB8AC3E}">
        <p14:creationId xmlns:p14="http://schemas.microsoft.com/office/powerpoint/2010/main" val="1776879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7FC686-DEA7-43D2-9941-35CC5AB4B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Peaks at same frequency in magnetic and scattering signal are coherent</a:t>
            </a:r>
          </a:p>
          <a:p>
            <a:r>
              <a:rPr lang="en-US" dirty="0"/>
              <a:t>Comparison of scattering signals at different k demonstrate well defined k for peaks at CAE </a:t>
            </a:r>
            <a:r>
              <a:rPr lang="en-US" dirty="0" err="1"/>
              <a:t>freq</a:t>
            </a:r>
            <a:endParaRPr lang="en-US" dirty="0"/>
          </a:p>
          <a:p>
            <a:r>
              <a:rPr lang="en-US" dirty="0"/>
              <a:t>Peaks at lower k spectra demonstrate high asymmetry, in contrast with high k spectra</a:t>
            </a:r>
          </a:p>
          <a:p>
            <a:r>
              <a:rPr lang="en-US" dirty="0"/>
              <a:t>Coherence + Asymmetry strongly implies scattering from KAW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4FDB16-8481-49A0-8F15-0DF3E3434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consistent with CAE-KAW coupling</a:t>
            </a:r>
          </a:p>
        </p:txBody>
      </p:sp>
    </p:spTree>
    <p:extLst>
      <p:ext uri="{BB962C8B-B14F-4D97-AF65-F5344CB8AC3E}">
        <p14:creationId xmlns:p14="http://schemas.microsoft.com/office/powerpoint/2010/main" val="3603890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C4CE6F-F017-4506-B811-795CBE482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scattering measurement with expectation from KAW dispersion relationship</a:t>
            </a:r>
          </a:p>
          <a:p>
            <a:pPr lvl="1"/>
            <a:r>
              <a:rPr lang="en-US" dirty="0"/>
              <a:t>Predict which channels see KAWs as profiles evolve</a:t>
            </a:r>
          </a:p>
          <a:p>
            <a:pPr lvl="1"/>
            <a:r>
              <a:rPr lang="en-US" dirty="0"/>
              <a:t>Assess absorption to determine if significant power can reach measurement location</a:t>
            </a:r>
          </a:p>
          <a:p>
            <a:r>
              <a:rPr lang="en-US" dirty="0"/>
              <a:t>Evaluate potential contamination of scattering signal by refraction of probe beam.</a:t>
            </a:r>
          </a:p>
          <a:p>
            <a:pPr lvl="1"/>
            <a:r>
              <a:rPr lang="en-US" dirty="0"/>
              <a:t>Beam tracing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E4ED85-EBF9-433E-914B-2E9116A7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</a:t>
            </a:r>
          </a:p>
        </p:txBody>
      </p:sp>
    </p:spTree>
    <p:extLst>
      <p:ext uri="{BB962C8B-B14F-4D97-AF65-F5344CB8AC3E}">
        <p14:creationId xmlns:p14="http://schemas.microsoft.com/office/powerpoint/2010/main" val="543607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Request Electronic Copy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7172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eaLnBrk="1" hangingPunct="1"/>
            <a:endParaRPr lang="en-US" alt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E7A7DB7-D082-4F60-91EC-B3925CAC39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Spherical Tokamak</a:t>
                </a:r>
              </a:p>
              <a:p>
                <a:r>
                  <a:rPr lang="en-US" dirty="0"/>
                  <a:t>D+ plasmas</a:t>
                </a:r>
              </a:p>
              <a:p>
                <a:r>
                  <a:rPr lang="en-US" dirty="0"/>
                  <a:t>Temperatures ~ 1 </a:t>
                </a:r>
                <a:r>
                  <a:rPr lang="en-US" dirty="0" err="1"/>
                  <a:t>KeV</a:t>
                </a:r>
                <a:endParaRPr lang="en-US" dirty="0"/>
              </a:p>
              <a:p>
                <a:r>
                  <a:rPr lang="en-US" dirty="0"/>
                  <a:t>B ~ 0.35 - 0.55 T</a:t>
                </a:r>
              </a:p>
              <a:p>
                <a:r>
                  <a:rPr lang="en-US" dirty="0"/>
                  <a:t>Current ~ 1 </a:t>
                </a:r>
                <a:r>
                  <a:rPr lang="en-US" dirty="0" err="1"/>
                  <a:t>Mamp</a:t>
                </a:r>
                <a:endParaRPr lang="en-US" dirty="0"/>
              </a:p>
              <a:p>
                <a:r>
                  <a:rPr lang="en-US" dirty="0"/>
                  <a:t>Density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E7A7DB7-D082-4F60-91EC-B3925CAC39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6E957A70-6E41-45BF-8B84-582F6519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NSTX investigates fusion physics </a:t>
            </a:r>
          </a:p>
        </p:txBody>
      </p:sp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087ED00C-D0B9-44AE-9D93-EA5CBFDFF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87" y="1382459"/>
            <a:ext cx="4610486" cy="509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04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1D042F8-D79B-412F-8932-C8235356DD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066800"/>
                <a:ext cx="6629400" cy="5257800"/>
              </a:xfrm>
            </p:spPr>
            <p:txBody>
              <a:bodyPr>
                <a:normAutofit fontScale="85000" lnSpcReduction="20000"/>
              </a:bodyPr>
              <a:lstStyle/>
              <a:p>
                <a:endParaRPr lang="en-US" dirty="0"/>
              </a:p>
              <a:p>
                <a:r>
                  <a:rPr lang="en-US" dirty="0"/>
                  <a:t>Beams excite long wavelength, high frequency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Alfven </a:t>
                </a:r>
                <a:r>
                  <a:rPr lang="en-US" dirty="0" err="1"/>
                  <a:t>Eigenmodes</a:t>
                </a:r>
                <a:r>
                  <a:rPr lang="en-US" dirty="0"/>
                  <a:t> (AE) including Compressional AE (CAE) in NSTX</a:t>
                </a:r>
              </a:p>
              <a:p>
                <a:r>
                  <a:rPr lang="en-US" dirty="0"/>
                  <a:t>Anomalous temperature profile flattening observed to correlated with high frequency activity in CAEs in the core of National Spherical Torus </a:t>
                </a:r>
                <a:r>
                  <a:rPr lang="en-US" dirty="0" err="1"/>
                  <a:t>eXperiment</a:t>
                </a:r>
                <a:r>
                  <a:rPr lang="en-US" dirty="0"/>
                  <a:t> (NSTX) plasma</a:t>
                </a:r>
              </a:p>
              <a:p>
                <a:r>
                  <a:rPr lang="en-US" dirty="0"/>
                  <a:t>Theory suggest CAEs could contribute to the heat loss</a:t>
                </a:r>
              </a:p>
              <a:p>
                <a:pPr lvl="1"/>
                <a:r>
                  <a:rPr lang="en-US" dirty="0"/>
                  <a:t>Multiple mechanisms have been proposed</a:t>
                </a:r>
              </a:p>
              <a:p>
                <a:pPr lvl="1"/>
                <a:r>
                  <a:rPr lang="en-US" dirty="0"/>
                  <a:t>One candidate is CAE-KAW coupling</a:t>
                </a:r>
              </a:p>
              <a:p>
                <a:pPr lvl="2"/>
                <a:r>
                  <a:rPr lang="en-US" dirty="0"/>
                  <a:t>This theory still requires experimental validation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1D042F8-D79B-412F-8932-C8235356DD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066800"/>
                <a:ext cx="6629400" cy="5257800"/>
              </a:xfrm>
              <a:blipFill rotWithShape="0">
                <a:blip r:embed="rId3"/>
                <a:stretch>
                  <a:fillRect l="-1288" r="-2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8A0DB74-976E-4166-AF9B-A58C11BE3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Compressional Alfven Eigenmodes(CAEs) could play a significant role in plasma energy confinement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9A2B8-10B8-471D-8ABB-D23AB21E0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345" y="1219200"/>
            <a:ext cx="2556428" cy="396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614C5D-CAF2-497C-865F-C20BE40067DE}"/>
              </a:ext>
            </a:extLst>
          </p:cNvPr>
          <p:cNvSpPr txBox="1"/>
          <p:nvPr/>
        </p:nvSpPr>
        <p:spPr>
          <a:xfrm>
            <a:off x="6781800" y="5334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Stutman</a:t>
            </a:r>
            <a:r>
              <a:rPr lang="en-US" dirty="0"/>
              <a:t>, PRL 2009</a:t>
            </a:r>
          </a:p>
        </p:txBody>
      </p:sp>
    </p:spTree>
    <p:extLst>
      <p:ext uri="{BB962C8B-B14F-4D97-AF65-F5344CB8AC3E}">
        <p14:creationId xmlns:p14="http://schemas.microsoft.com/office/powerpoint/2010/main" val="515865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442126C-4FA8-4DDE-B82D-F9EE8A09D8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CAE takes energy from core localized beam ions. </a:t>
                </a:r>
              </a:p>
              <a:p>
                <a:r>
                  <a:rPr lang="en-US" dirty="0"/>
                  <a:t>CAE couple to kinetic Alfven waves (KAW) at resonance location</a:t>
                </a:r>
              </a:p>
              <a:p>
                <a:pPr lvl="1"/>
                <a:r>
                  <a:rPr lang="en-US" dirty="0"/>
                  <a:t>CAE dispersion relationship: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𝑐𝑎𝑒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Resonance location is where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KAW excitation</a:t>
                </a:r>
              </a:p>
              <a:p>
                <a:pPr lvl="1"/>
                <a:r>
                  <a:rPr lang="en-US" dirty="0"/>
                  <a:t>Energy dissipated during KAW excitation</a:t>
                </a:r>
              </a:p>
              <a:p>
                <a:pPr lvl="1"/>
                <a:r>
                  <a:rPr lang="en-US" dirty="0"/>
                  <a:t>KAW energy absorbed during propagation </a:t>
                </a:r>
              </a:p>
              <a:p>
                <a:r>
                  <a:rPr lang="en-US" dirty="0"/>
                  <a:t>KAW are short wavelength (in contrast to CAE)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𝑘𝑎𝑤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[1+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(1+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Theory applies for Global Alfven Eigenmodes as well [</a:t>
                </a:r>
                <a:r>
                  <a:rPr lang="en-US" dirty="0" err="1"/>
                  <a:t>Kolesnichenko</a:t>
                </a:r>
                <a:r>
                  <a:rPr lang="en-US" dirty="0"/>
                  <a:t>, PRL 2010]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42126C-4FA8-4DDE-B82D-F9EE8A09D8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20" t="-1126"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154AB3C-7897-4525-9E6F-DB07152A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CAE-KAW coupling may explain anomalous flattening</a:t>
            </a:r>
          </a:p>
        </p:txBody>
      </p:sp>
    </p:spTree>
    <p:extLst>
      <p:ext uri="{BB962C8B-B14F-4D97-AF65-F5344CB8AC3E}">
        <p14:creationId xmlns:p14="http://schemas.microsoft.com/office/powerpoint/2010/main" val="1190666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6BB0441-F61A-4F2C-A5E1-9DE0A66887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219200"/>
                <a:ext cx="6172200" cy="52578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measured from conducting loop at edge</a:t>
                </a: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Faraday’s law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nary>
                    </m:oMath>
                  </m:oMathPara>
                </a14:m>
                <a:endParaRPr lang="en-US" sz="1100" dirty="0">
                  <a:solidFill>
                    <a:prstClr val="black"/>
                  </a:solidFill>
                </a:endParaRP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Toroidal mode number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via 10 toroidally distributed coils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6BB0441-F61A-4F2C-A5E1-9DE0A66887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219200"/>
                <a:ext cx="6172200" cy="5257800"/>
              </a:xfrm>
              <a:blipFill>
                <a:blip r:embed="rId4"/>
                <a:stretch>
                  <a:fillRect l="-1779" t="-927" r="-2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7AC4464-1F4F-48E4-8201-F8740053B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Magnetic diagnostic sensitive to CAEs</a:t>
            </a: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D8D956DA-3604-4573-BD84-F21A305D3983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4428186"/>
            <a:ext cx="1469484" cy="1627187"/>
            <a:chOff x="4671234" y="4287520"/>
            <a:chExt cx="1469532" cy="1627187"/>
          </a:xfrm>
        </p:grpSpPr>
        <p:pic>
          <p:nvPicPr>
            <p:cNvPr id="7" name="Picture 2" descr="coil locations.png">
              <a:extLst>
                <a:ext uri="{FF2B5EF4-FFF2-40B4-BE49-F238E27FC236}">
                  <a16:creationId xmlns:a16="http://schemas.microsoft.com/office/drawing/2014/main" id="{0FAAABE9-6C06-496B-B0D9-3941718E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234" y="4484615"/>
              <a:ext cx="1469532" cy="141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rc 7">
              <a:extLst>
                <a:ext uri="{FF2B5EF4-FFF2-40B4-BE49-F238E27FC236}">
                  <a16:creationId xmlns:a16="http://schemas.microsoft.com/office/drawing/2014/main" id="{25054282-15CB-41F0-82EC-F6FDCFC39D15}"/>
                </a:ext>
              </a:extLst>
            </p:cNvPr>
            <p:cNvSpPr/>
            <p:nvPr/>
          </p:nvSpPr>
          <p:spPr bwMode="auto">
            <a:xfrm rot="16200000" flipV="1">
              <a:off x="4681908" y="4465296"/>
              <a:ext cx="1447800" cy="1451022"/>
            </a:xfrm>
            <a:prstGeom prst="arc">
              <a:avLst>
                <a:gd name="adj1" fmla="val 16200000"/>
                <a:gd name="adj2" fmla="val 27773"/>
              </a:avLst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latin typeface="Helvetica" pitchFamily="-12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EDDC8258-E9E8-4DD7-B608-EC0C7E3C0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2640" y="4287520"/>
              <a:ext cx="223520" cy="384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900">
                  <a:solidFill>
                    <a:srgbClr val="000000"/>
                  </a:solidFill>
                  <a:latin typeface="Symbol" charset="2"/>
                </a:rPr>
                <a:t>f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6011DCC3-252C-4E92-BA5D-8F85196EDD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7760" y="4897120"/>
              <a:ext cx="975360" cy="46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i="0" dirty="0">
                  <a:solidFill>
                    <a:srgbClr val="000000"/>
                  </a:solidFill>
                </a:rPr>
                <a:t>B-dot coil locations</a:t>
              </a:r>
            </a:p>
          </p:txBody>
        </p:sp>
      </p:grpSp>
      <p:grpSp>
        <p:nvGrpSpPr>
          <p:cNvPr id="11" name="Group 28">
            <a:extLst>
              <a:ext uri="{FF2B5EF4-FFF2-40B4-BE49-F238E27FC236}">
                <a16:creationId xmlns:a16="http://schemas.microsoft.com/office/drawing/2014/main" id="{9A3EFCB8-5977-4D0C-8D9B-74765FEDD438}"/>
              </a:ext>
            </a:extLst>
          </p:cNvPr>
          <p:cNvGrpSpPr>
            <a:grpSpLocks/>
          </p:cNvGrpSpPr>
          <p:nvPr/>
        </p:nvGrpSpPr>
        <p:grpSpPr bwMode="auto">
          <a:xfrm>
            <a:off x="6619189" y="2377931"/>
            <a:ext cx="2557463" cy="3919537"/>
            <a:chOff x="130" y="906"/>
            <a:chExt cx="1611" cy="2469"/>
          </a:xfrm>
        </p:grpSpPr>
        <p:pic>
          <p:nvPicPr>
            <p:cNvPr id="12" name="Picture 12" descr="NSTX Side View with horn array">
              <a:extLst>
                <a:ext uri="{FF2B5EF4-FFF2-40B4-BE49-F238E27FC236}">
                  <a16:creationId xmlns:a16="http://schemas.microsoft.com/office/drawing/2014/main" id="{1FBB19D8-8624-4082-AD4D-A8F014B0C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" y="906"/>
              <a:ext cx="1611" cy="2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7" descr="NSTX Bay J horn array alignment">
              <a:extLst>
                <a:ext uri="{FF2B5EF4-FFF2-40B4-BE49-F238E27FC236}">
                  <a16:creationId xmlns:a16="http://schemas.microsoft.com/office/drawing/2014/main" id="{CA5ABC9E-F88B-46B4-B4AC-0201E9570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74000" contras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" y="1959"/>
              <a:ext cx="671" cy="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14">
            <a:extLst>
              <a:ext uri="{FF2B5EF4-FFF2-40B4-BE49-F238E27FC236}">
                <a16:creationId xmlns:a16="http://schemas.microsoft.com/office/drawing/2014/main" id="{75EC6E98-44D0-44A7-875E-367F48CF6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971" y="1484241"/>
            <a:ext cx="23907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4" tIns="45697" rIns="91394" bIns="45697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sz="1800" i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NSTX cross-section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E24389-0706-4E4E-8DCA-4B4B84791B27}"/>
              </a:ext>
            </a:extLst>
          </p:cNvPr>
          <p:cNvSpPr txBox="1"/>
          <p:nvPr/>
        </p:nvSpPr>
        <p:spPr>
          <a:xfrm>
            <a:off x="609600" y="6088577"/>
            <a:ext cx="357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Down view of NSTX</a:t>
            </a:r>
          </a:p>
        </p:txBody>
      </p:sp>
      <p:graphicFrame>
        <p:nvGraphicFramePr>
          <p:cNvPr id="16" name="Object 10">
            <a:extLst>
              <a:ext uri="{FF2B5EF4-FFF2-40B4-BE49-F238E27FC236}">
                <a16:creationId xmlns:a16="http://schemas.microsoft.com/office/drawing/2014/main" id="{96CD4BAE-544F-4AA2-85DF-A5A8176744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048972"/>
              </p:ext>
            </p:extLst>
          </p:nvPr>
        </p:nvGraphicFramePr>
        <p:xfrm>
          <a:off x="2466302" y="4958368"/>
          <a:ext cx="3890963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Document" r:id="rId8" imgW="2933700" imgH="520700" progId="Word.Document.12">
                  <p:embed/>
                </p:oleObj>
              </mc:Choice>
              <mc:Fallback>
                <p:oleObj name="Document" r:id="rId8" imgW="2933700" imgH="520700" progId="Word.Document.12">
                  <p:embed/>
                  <p:pic>
                    <p:nvPicPr>
                      <p:cNvPr id="6" name="Object 10">
                        <a:extLst>
                          <a:ext uri="{FF2B5EF4-FFF2-40B4-BE49-F238E27FC236}">
                            <a16:creationId xmlns:a16="http://schemas.microsoft.com/office/drawing/2014/main" id="{78A4C4C6-9FF2-4EFD-B616-8D4B946D32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302" y="4958368"/>
                        <a:ext cx="3890963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614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E7A4BD4-8D05-4293-A8DA-7A09D8726C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066800"/>
                <a:ext cx="3694148" cy="4876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			</a:t>
                </a:r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Multiple peaks observed in magnetic spectrum at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𝑀𝐻𝑧</m:t>
                    </m:r>
                  </m:oMath>
                </a14:m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Identified as CAE because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latin typeface="+mj-lt"/>
                  </a:rPr>
                  <a:t> at large 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𝑐𝑖</m:t>
                        </m:r>
                      </m:sub>
                    </m:sSub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E7A4BD4-8D05-4293-A8DA-7A09D8726C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066800"/>
                <a:ext cx="3694148" cy="4876800"/>
              </a:xfrm>
              <a:blipFill rotWithShape="0">
                <a:blip r:embed="rId3"/>
                <a:stretch>
                  <a:fillRect l="-2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E60E084-B687-4A82-AFFD-DCA846E83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438"/>
          </a:xfrm>
        </p:spPr>
        <p:txBody>
          <a:bodyPr/>
          <a:lstStyle/>
          <a:p>
            <a:r>
              <a:rPr lang="en-US" sz="3600" dirty="0"/>
              <a:t>Magnetic diagnostic sensitive to CAEs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D60388-61E1-4B4B-8316-6245DE74A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" t="5598"/>
          <a:stretch/>
        </p:blipFill>
        <p:spPr>
          <a:xfrm>
            <a:off x="4565793" y="3920337"/>
            <a:ext cx="4198229" cy="2615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73349-7115-4784-9A80-6A9B30B431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1479"/>
          <a:stretch/>
        </p:blipFill>
        <p:spPr>
          <a:xfrm>
            <a:off x="4114696" y="1066800"/>
            <a:ext cx="5029304" cy="308793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75494D-54FF-4F4B-BD35-9FE9D7704876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6628256" y="1975022"/>
            <a:ext cx="193092" cy="33760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7C2AEF8-4CE9-4DBA-828C-8BCD39817863}"/>
              </a:ext>
            </a:extLst>
          </p:cNvPr>
          <p:cNvSpPr/>
          <p:nvPr/>
        </p:nvSpPr>
        <p:spPr>
          <a:xfrm>
            <a:off x="6477000" y="1752600"/>
            <a:ext cx="688696" cy="222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8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AC4464-1F4F-48E4-8201-F8740053B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High K-Scattering diagnostic potentially detects KAWs from CAE-KAW coupling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307EF-73D1-4488-845D-AA649D9CD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481" r="47695" b="7363"/>
          <a:stretch/>
        </p:blipFill>
        <p:spPr>
          <a:xfrm>
            <a:off x="0" y="995998"/>
            <a:ext cx="2610796" cy="4237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6A7171-4BF8-43B8-AF28-4928C089F430}"/>
                  </a:ext>
                </a:extLst>
              </p:cNvPr>
              <p:cNvSpPr txBox="1"/>
              <p:nvPr/>
            </p:nvSpPr>
            <p:spPr>
              <a:xfrm>
                <a:off x="2514600" y="1143000"/>
                <a:ext cx="6477000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280 GHz millimeter wave probe beam scatters into 5 receivers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</a:rPr>
                  <a:t>Each channel is sensitive to a different 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K</a:t>
                </a:r>
                <a:endParaRPr lang="en-US" sz="2400" dirty="0">
                  <a:solidFill>
                    <a:prstClr val="black"/>
                  </a:solidFill>
                </a:endParaRPr>
              </a:p>
              <a:p>
                <a:endParaRPr lang="en-US" sz="2400" dirty="0"/>
              </a:p>
              <a:p>
                <a:r>
                  <a:rPr lang="en-US" sz="2400" dirty="0"/>
                  <a:t>Bragg Scattering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𝑠𝑐𝑎𝑡𝑡𝑒𝑟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𝑐𝑎𝑡𝑡𝑒𝑟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is density fluctuation of KAW or turbulence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beams refracted that changes over time, it has been raytraced, and K’s for different channels are determined.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56A7171-4BF8-43B8-AF28-4928C089F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143000"/>
                <a:ext cx="6477000" cy="5262979"/>
              </a:xfrm>
              <a:prstGeom prst="rect">
                <a:avLst/>
              </a:prstGeom>
              <a:blipFill rotWithShape="0">
                <a:blip r:embed="rId4"/>
                <a:stretch>
                  <a:fillRect l="-1507" t="-811" b="-1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4461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B0EB7-C822-4F54-95B0-BCE3BAD7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K-Scattering diagnostic potentially detects KAWs from CAE-KAW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0CE6D80-D0BA-4687-8B51-9A8ABF0A49A6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76200" y="4114800"/>
                <a:ext cx="8991600" cy="2494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1752" lvl="1" indent="0">
                  <a:buNone/>
                </a:pPr>
                <a:r>
                  <a:rPr lang="en-US" sz="2000" dirty="0">
                    <a:solidFill>
                      <a:srgbClr val="3366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2000" dirty="0">
                    <a:solidFill>
                      <a:srgbClr val="336699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h𝑘</m:t>
                        </m:r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CAE</m:t>
                                    </m:r>
                                  </m:sub>
                                </m:sSub>
                                <m:r>
                                  <a:rPr lang="en-US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sup>
                    </m:s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𝐾𝐴𝑊</m:t>
                            </m:r>
                          </m:sub>
                        </m:sSub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336699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 indent="-228600" eaLnBrk="0" hangingPunct="0">
                  <a:spcBef>
                    <a:spcPct val="20000"/>
                  </a:spcBef>
                  <a:buFont typeface="Arial" charset="0"/>
                  <a:buChar char="–"/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 contributions to scattered electric field:</a:t>
                </a:r>
                <a:r>
                  <a:rPr lang="en-US" sz="2000" dirty="0">
                    <a:solidFill>
                      <a:srgbClr val="3366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Turbulence</a:t>
                </a:r>
                <a:r>
                  <a:rPr lang="en-US" sz="2000" dirty="0">
                    <a:solidFill>
                      <a:srgbClr val="3366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sz="2000" dirty="0">
                    <a:solidFill>
                      <a:srgbClr val="3366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KAW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336699"/>
                    </a:solidFill>
                  </a:rPr>
                  <a:t> - frequency of turbulence,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</m:t>
                        </m:r>
                        <m: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𝐶𝐴𝐸</m:t>
                        </m:r>
                      </m:sub>
                    </m:sSub>
                  </m:oMath>
                </a14:m>
                <a:endParaRPr lang="en-US" sz="1800" i="1" dirty="0">
                  <a:solidFill>
                    <a:srgbClr val="336699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685800" lvl="2" indent="-228600" eaLnBrk="0" hangingPunct="0">
                  <a:spcBef>
                    <a:spcPct val="20000"/>
                  </a:spcBef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CAE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336699"/>
                    </a:solidFill>
                  </a:rPr>
                  <a:t> - CAE frequency; large wavelength fluctuations (amplitude</a:t>
                </a:r>
                <a:r>
                  <a:rPr lang="en-US" sz="1800" dirty="0">
                    <a:solidFill>
                      <a:srgbClr val="336699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>
                        <a:solidFill>
                          <a:srgbClr val="3366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800" dirty="0">
                    <a:solidFill>
                      <a:srgbClr val="336699"/>
                    </a:solidFill>
                  </a:rPr>
                  <a:t>) modulate E-field scattered from turbulence.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𝐾𝐴𝑊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3366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 smtClean="0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𝐶𝐴𝐸</m:t>
                        </m:r>
                      </m:sub>
                    </m:sSub>
                  </m:oMath>
                </a14:m>
                <a:endParaRPr lang="en-US" sz="1800" dirty="0">
                  <a:solidFill>
                    <a:srgbClr val="336699"/>
                  </a:solidFill>
                </a:endParaRPr>
              </a:p>
              <a:p>
                <a:pPr marL="685800" lvl="2" indent="-228600" eaLnBrk="0" hangingPunct="0">
                  <a:spcBef>
                    <a:spcPct val="20000"/>
                  </a:spcBef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rgbClr val="336699"/>
                    </a:solidFill>
                  </a:rPr>
                  <a:t>R – relative scattering power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0CE6D80-D0BA-4687-8B51-9A8ABF0A49A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4114800"/>
                <a:ext cx="8991600" cy="2494209"/>
              </a:xfrm>
              <a:prstGeom prst="rect">
                <a:avLst/>
              </a:prstGeom>
              <a:blipFill rotWithShape="0">
                <a:blip r:embed="rId3"/>
                <a:stretch>
                  <a:fillRect b="-3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23AF36C-0877-440B-AABC-886E86E37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532" y="1066799"/>
            <a:ext cx="4795242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3703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5345</TotalTime>
  <Words>1620</Words>
  <Application>Microsoft Office PowerPoint</Application>
  <PresentationFormat>On-screen Show (4:3)</PresentationFormat>
  <Paragraphs>278</Paragraphs>
  <Slides>27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Arial</vt:lpstr>
      <vt:lpstr>Calibri</vt:lpstr>
      <vt:lpstr>Cambria Math</vt:lpstr>
      <vt:lpstr>Helvetica</vt:lpstr>
      <vt:lpstr>Symbol</vt:lpstr>
      <vt:lpstr>Wingdings</vt:lpstr>
      <vt:lpstr>NSTX Upgrade</vt:lpstr>
      <vt:lpstr>Document</vt:lpstr>
      <vt:lpstr>Energy Transport via Compressional Alfven Eigenmodes Coupling to Kinetic Alfven Waves</vt:lpstr>
      <vt:lpstr>Energy confinement is important in fusion</vt:lpstr>
      <vt:lpstr>NSTX investigates fusion physics </vt:lpstr>
      <vt:lpstr>Compressional Alfven Eigenmodes(CAEs) could play a significant role in plasma energy confinement </vt:lpstr>
      <vt:lpstr>CAE-KAW coupling may explain anomalous flattening</vt:lpstr>
      <vt:lpstr>Magnetic diagnostic sensitive to CAEs</vt:lpstr>
      <vt:lpstr>Magnetic diagnostic sensitive to CAEs</vt:lpstr>
      <vt:lpstr>High K-Scattering diagnostic potentially detects KAWs from CAE-KAW coupling</vt:lpstr>
      <vt:lpstr>High K-Scattering diagnostic potentially detects KAWs from CAE-KAW coupling</vt:lpstr>
      <vt:lpstr>Scattering diagnostic probes KAW wavelengths</vt:lpstr>
      <vt:lpstr>High K combined with magnetics allows detection of CAE-KAW coupling</vt:lpstr>
      <vt:lpstr>Establishing coherence of high k spectrum peak with magnetic peak is a multistep process</vt:lpstr>
      <vt:lpstr>Filtering: Determine times and frequencies with image feature analysis</vt:lpstr>
      <vt:lpstr>Filtering: Construct time dependent bandpass filter from times and frequencies</vt:lpstr>
      <vt:lpstr>SVD:Singular value decomposition gives better “global mode” δb</vt:lpstr>
      <vt:lpstr>SVD: finds global mode from eigenvector of signal correlation matrix</vt:lpstr>
      <vt:lpstr>Scattering Verification: Scattering produces an asymmetric spectrum</vt:lpstr>
      <vt:lpstr>Scattering Verification: Scattering produces an asymmetric spectrum</vt:lpstr>
      <vt:lpstr>Coherence: Is scattering peak is coherent with magnetic peak as expected?</vt:lpstr>
      <vt:lpstr>Comparison of high k channels shows peak at CAE frequency has well defined k</vt:lpstr>
      <vt:lpstr>CAEs observed in shot 139395, analyzed for evidence of KAW coupling</vt:lpstr>
      <vt:lpstr>Asymmetry varies with scattered k, as expected</vt:lpstr>
      <vt:lpstr> Asymmetry observed in high k channels for multiple modes</vt:lpstr>
      <vt:lpstr>Coherence found between magnetics and scattering found for following modes</vt:lpstr>
      <vt:lpstr>Observation consistent with CAE-KAW coupling</vt:lpstr>
      <vt:lpstr>Future work </vt:lpstr>
      <vt:lpstr>Request Electronic Copy</vt:lpstr>
    </vt:vector>
  </TitlesOfParts>
  <Company>PPPL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Jimmy Deng</dc:creator>
  <cp:lastModifiedBy>Jimmy Deng</cp:lastModifiedBy>
  <cp:revision>219</cp:revision>
  <dcterms:created xsi:type="dcterms:W3CDTF">2015-07-16T16:59:24Z</dcterms:created>
  <dcterms:modified xsi:type="dcterms:W3CDTF">2017-10-23T22:54:28Z</dcterms:modified>
</cp:coreProperties>
</file>