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8" r:id="rId2"/>
    <p:sldId id="259" r:id="rId3"/>
    <p:sldId id="271" r:id="rId4"/>
    <p:sldId id="284" r:id="rId5"/>
    <p:sldId id="270" r:id="rId6"/>
    <p:sldId id="290" r:id="rId7"/>
    <p:sldId id="273" r:id="rId8"/>
    <p:sldId id="291" r:id="rId9"/>
    <p:sldId id="292" r:id="rId10"/>
    <p:sldId id="294" r:id="rId11"/>
    <p:sldId id="281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10" r:id="rId22"/>
    <p:sldId id="304" r:id="rId23"/>
    <p:sldId id="305" r:id="rId24"/>
    <p:sldId id="306" r:id="rId25"/>
    <p:sldId id="307" r:id="rId26"/>
    <p:sldId id="312" r:id="rId27"/>
    <p:sldId id="313" r:id="rId28"/>
    <p:sldId id="315" r:id="rId29"/>
    <p:sldId id="316" r:id="rId30"/>
    <p:sldId id="318" r:id="rId31"/>
    <p:sldId id="317" r:id="rId32"/>
    <p:sldId id="319" r:id="rId33"/>
    <p:sldId id="30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30" autoAdjust="0"/>
  </p:normalViewPr>
  <p:slideViewPr>
    <p:cSldViewPr showGuides="1">
      <p:cViewPr varScale="1">
        <p:scale>
          <a:sx n="99" d="100"/>
          <a:sy n="99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7863"/>
            <a:ext cx="4629150" cy="3471862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APS-DPP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2017 (J. Menard)</a:t>
            </a:r>
            <a:endParaRPr lang="en-US" altLang="en-US" sz="10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nstx-u.pppl.gov/program/working-groups/pfc-requirements-working-group/software/w_pfc/wpfc_drsep.png?attredirects=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58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J.E. Menard, S.P. Gerhardt, C.E. Myers,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A</a:t>
            </a:r>
            <a:r>
              <a:rPr lang="en-US" altLang="en-US" sz="2000" dirty="0">
                <a:latin typeface="Arial" charset="0"/>
                <a:cs typeface="Arial" charset="0"/>
              </a:rPr>
              <a:t>. Brooks, M.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Mardenfeld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(PPPL)</a:t>
            </a:r>
          </a:p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M.L.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Reinke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(ORNL)</a:t>
            </a:r>
          </a:p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NSTX-U Research </a:t>
            </a:r>
            <a:r>
              <a:rPr lang="en-US" altLang="en-US" sz="2000" dirty="0">
                <a:latin typeface="Arial" charset="0"/>
                <a:cs typeface="Arial" charset="0"/>
              </a:rPr>
              <a:t>and E</a:t>
            </a:r>
            <a:r>
              <a:rPr lang="en-US" altLang="en-US" sz="2000" dirty="0" smtClean="0">
                <a:latin typeface="Arial" charset="0"/>
                <a:cs typeface="Arial" charset="0"/>
              </a:rPr>
              <a:t>ngineering teams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cs typeface="Arial" charset="0"/>
              </a:rPr>
              <a:t>Power exhaust scenarios </a:t>
            </a:r>
            <a:r>
              <a:rPr lang="en-US" altLang="en-US" sz="3600" b="1" dirty="0" smtClean="0">
                <a:latin typeface="+mn-lt"/>
                <a:cs typeface="Arial" charset="0"/>
              </a:rPr>
              <a:t>&amp; control </a:t>
            </a:r>
            <a:r>
              <a:rPr lang="en-US" altLang="en-US" sz="3600" b="1" dirty="0">
                <a:latin typeface="+mn-lt"/>
                <a:cs typeface="Arial" charset="0"/>
              </a:rPr>
              <a:t>for projected high-power NSTX-U operation</a:t>
            </a:r>
            <a:endParaRPr lang="en-US" altLang="en-US" sz="3600" b="1" dirty="0" smtClean="0">
              <a:latin typeface="+mn-lt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315200" cy="121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59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Annual Meeting of the APS Division of Plasma Physics</a:t>
            </a:r>
          </a:p>
          <a:p>
            <a:pPr>
              <a:lnSpc>
                <a:spcPct val="80000"/>
              </a:lnSpc>
            </a:pPr>
            <a:r>
              <a:rPr lang="en-US" dirty="0"/>
              <a:t>Milwaukee, </a:t>
            </a:r>
            <a:r>
              <a:rPr lang="en-US" dirty="0" smtClean="0"/>
              <a:t>WI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October 23 </a:t>
            </a:r>
            <a:r>
              <a:rPr lang="en-US" dirty="0" smtClean="0"/>
              <a:t>– </a:t>
            </a:r>
            <a:r>
              <a:rPr lang="en-US" dirty="0"/>
              <a:t>27, 2017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791200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ORN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" y="4844742"/>
            <a:ext cx="1673225" cy="8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340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Higher </a:t>
            </a:r>
            <a:r>
              <a:rPr lang="en-US" sz="3200" i="1" dirty="0" smtClean="0"/>
              <a:t>l</a:t>
            </a:r>
            <a:r>
              <a:rPr lang="en-US" sz="3200" i="1" baseline="-25000" dirty="0" smtClean="0"/>
              <a:t>i</a:t>
            </a:r>
            <a:r>
              <a:rPr lang="en-US" sz="3200" dirty="0" smtClean="0"/>
              <a:t> ~1-1.5 L-modes not included in design requirements </a:t>
            </a:r>
            <a:r>
              <a:rPr lang="en-US" sz="3200" dirty="0" smtClean="0">
                <a:sym typeface="Wingdings" panose="05000000000000000000" pitchFamily="2" charset="2"/>
              </a:rPr>
              <a:t> L-mode I</a:t>
            </a:r>
            <a:r>
              <a:rPr lang="en-US" sz="3200" baseline="-25000" dirty="0" smtClean="0">
                <a:sym typeface="Wingdings" panose="05000000000000000000" pitchFamily="2" charset="2"/>
              </a:rPr>
              <a:t>P</a:t>
            </a:r>
            <a:r>
              <a:rPr lang="en-US" sz="3200" dirty="0" smtClean="0">
                <a:sym typeface="Wingdings" panose="05000000000000000000" pitchFamily="2" charset="2"/>
              </a:rPr>
              <a:t> &lt; 2MA, </a:t>
            </a:r>
            <a:r>
              <a:rPr lang="en-US" sz="3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3200" dirty="0" err="1" smtClean="0">
                <a:sym typeface="Wingdings" panose="05000000000000000000" pitchFamily="2" charset="2"/>
              </a:rPr>
              <a:t>t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flat</a:t>
            </a:r>
            <a:r>
              <a:rPr lang="en-US" sz="3200" dirty="0" smtClean="0">
                <a:sym typeface="Wingdings" panose="05000000000000000000" pitchFamily="2" charset="2"/>
              </a:rPr>
              <a:t> &lt; 5s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96 scenarios primarily higher-</a:t>
            </a:r>
            <a:r>
              <a:rPr lang="en-US" sz="3600" dirty="0" smtClean="0">
                <a:latin typeface="Symbol" panose="05050102010706020507" pitchFamily="18" charset="2"/>
              </a:rPr>
              <a:t>k</a:t>
            </a:r>
            <a:r>
              <a:rPr lang="en-US" sz="3600" dirty="0" smtClean="0"/>
              <a:t>, lower-</a:t>
            </a:r>
            <a:r>
              <a:rPr lang="en-US" sz="3600" i="1" dirty="0" smtClean="0"/>
              <a:t>l</a:t>
            </a:r>
            <a:r>
              <a:rPr lang="en-US" sz="3600" i="1" baseline="-25000" dirty="0" smtClean="0"/>
              <a:t>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high-performance H-modes (</a:t>
            </a:r>
            <a:r>
              <a:rPr lang="en-US" sz="3600" dirty="0" err="1" smtClean="0">
                <a:latin typeface="Symbol" panose="05050102010706020507" pitchFamily="18" charset="2"/>
              </a:rPr>
              <a:t>b</a:t>
            </a:r>
            <a:r>
              <a:rPr lang="en-US" sz="3600" baseline="-25000" dirty="0" err="1" smtClean="0"/>
              <a:t>N</a:t>
            </a:r>
            <a:r>
              <a:rPr lang="en-US" sz="3600" dirty="0" smtClean="0"/>
              <a:t> </a:t>
            </a:r>
            <a:r>
              <a:rPr lang="en-US" sz="3600" dirty="0"/>
              <a:t>~</a:t>
            </a:r>
            <a:r>
              <a:rPr lang="en-US" sz="3600" dirty="0" smtClean="0"/>
              <a:t> 5) 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52010" y="1828800"/>
            <a:ext cx="4415790" cy="3388875"/>
            <a:chOff x="4572000" y="2378250"/>
            <a:chExt cx="4415790" cy="13555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78250"/>
              <a:ext cx="4415790" cy="135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2611655">
              <a:off x="5158475" y="2583811"/>
              <a:ext cx="2316658" cy="408810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4343400" cy="3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rot="1472566">
            <a:off x="979842" y="2736466"/>
            <a:ext cx="1776942" cy="32748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13816" y="4361688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86000" y="3810000"/>
            <a:ext cx="313239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25035" y="1203836"/>
            <a:ext cx="43918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2MA, 1T:  32 shapes /  96 scenarios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40" name="Straight Connector 39"/>
          <p:cNvCxnSpPr>
            <a:endCxn id="5" idx="2"/>
          </p:cNvCxnSpPr>
          <p:nvPr/>
        </p:nvCxnSpPr>
        <p:spPr>
          <a:xfrm flipH="1" flipV="1">
            <a:off x="1800299" y="3049155"/>
            <a:ext cx="485701" cy="76084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410200" y="3201556"/>
            <a:ext cx="581099" cy="60844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Operating </a:t>
            </a:r>
            <a:r>
              <a:rPr lang="en-US" sz="2600" dirty="0">
                <a:latin typeface="Symbol" panose="05050102010706020507" pitchFamily="18" charset="2"/>
              </a:rPr>
              <a:t>k</a:t>
            </a:r>
            <a:r>
              <a:rPr lang="en-US" sz="2600" dirty="0"/>
              <a:t> </a:t>
            </a:r>
            <a:r>
              <a:rPr lang="en-US" sz="2600" dirty="0" smtClean="0"/>
              <a:t>depends on range </a:t>
            </a:r>
            <a:r>
              <a:rPr lang="en-US" sz="2600" dirty="0"/>
              <a:t>of </a:t>
            </a:r>
            <a:r>
              <a:rPr lang="en-US" sz="2600" dirty="0" smtClean="0"/>
              <a:t>stable internal inductance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(&amp; impacts power-exhaust solution)</a:t>
            </a:r>
            <a:endParaRPr lang="en-US" sz="2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1676400"/>
            <a:ext cx="6684818" cy="39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84092" y="2759046"/>
            <a:ext cx="4249908" cy="11919"/>
          </a:xfrm>
          <a:prstGeom prst="line">
            <a:avLst/>
          </a:prstGeom>
          <a:ln w="28575"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4092" y="2149446"/>
            <a:ext cx="2632416" cy="0"/>
          </a:xfrm>
          <a:prstGeom prst="line">
            <a:avLst/>
          </a:prstGeom>
          <a:ln w="28575"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1982978"/>
            <a:ext cx="5029200" cy="1919068"/>
          </a:xfrm>
          <a:prstGeom prst="line">
            <a:avLst/>
          </a:prstGeom>
          <a:ln w="28575"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5707" y="196478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  <a:latin typeface="Symbol" panose="05050102010706020507" pitchFamily="18" charset="2"/>
              </a:rPr>
              <a:t>k </a:t>
            </a:r>
            <a:r>
              <a:rPr lang="en-US" b="1" dirty="0" smtClean="0">
                <a:solidFill>
                  <a:srgbClr val="008080"/>
                </a:solidFill>
              </a:rPr>
              <a:t>= 2.8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415" y="260664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  <a:latin typeface="Symbol" panose="05050102010706020507" pitchFamily="18" charset="2"/>
              </a:rPr>
              <a:t>k </a:t>
            </a:r>
            <a:r>
              <a:rPr lang="en-US" b="1" dirty="0" smtClean="0">
                <a:solidFill>
                  <a:srgbClr val="008080"/>
                </a:solidFill>
              </a:rPr>
              <a:t>= 2.5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Internal inductance depends on bootstrap and NBI current profiles which depend on thermal transport </a:t>
            </a: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Risk:  No NSTX-U transport data yet at high B</a:t>
            </a:r>
            <a:r>
              <a:rPr lang="en-US" baseline="-25000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, I</a:t>
            </a:r>
            <a:r>
              <a:rPr lang="en-US" baseline="-25000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This confinement physics data is a key motivation for the Upgrade in the first place!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7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960438"/>
          </a:xfrm>
        </p:spPr>
        <p:txBody>
          <a:bodyPr/>
          <a:lstStyle/>
          <a:p>
            <a:r>
              <a:rPr lang="en-US" sz="6000" dirty="0" smtClean="0"/>
              <a:t>Reduced heat flux model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05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Eich</a:t>
            </a:r>
            <a:r>
              <a:rPr lang="en-US" dirty="0" smtClean="0"/>
              <a:t>, et al., </a:t>
            </a:r>
            <a:r>
              <a:rPr lang="it-IT" dirty="0" smtClean="0"/>
              <a:t>Nucl</a:t>
            </a:r>
            <a:r>
              <a:rPr lang="it-IT" dirty="0"/>
              <a:t>. Fusion </a:t>
            </a:r>
            <a:r>
              <a:rPr lang="it-IT" b="1" dirty="0"/>
              <a:t>53</a:t>
            </a:r>
            <a:r>
              <a:rPr lang="it-IT" dirty="0"/>
              <a:t> (2013) </a:t>
            </a:r>
            <a:r>
              <a:rPr lang="it-IT" dirty="0" smtClean="0"/>
              <a:t>093031, Eqn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fits to </a:t>
            </a:r>
            <a:r>
              <a:rPr lang="en-US" dirty="0" err="1" smtClean="0"/>
              <a:t>divertor</a:t>
            </a:r>
            <a:r>
              <a:rPr lang="en-US" dirty="0" smtClean="0"/>
              <a:t> heat flux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00200"/>
            <a:ext cx="7871361" cy="12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75" y="2895600"/>
            <a:ext cx="6127425" cy="35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Eich</a:t>
            </a:r>
            <a:r>
              <a:rPr lang="en-US" dirty="0" smtClean="0"/>
              <a:t>, et al., Phys. Rev. Lett. </a:t>
            </a:r>
            <a:r>
              <a:rPr lang="en-US" b="1" dirty="0" smtClean="0"/>
              <a:t>107 </a:t>
            </a:r>
            <a:r>
              <a:rPr lang="en-US" dirty="0" smtClean="0"/>
              <a:t>(2011) 215001</a:t>
            </a:r>
          </a:p>
          <a:p>
            <a:pPr lvl="1"/>
            <a:r>
              <a:rPr lang="en-US" dirty="0" smtClean="0"/>
              <a:t>Equations 5, 7-10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Goldston</a:t>
            </a:r>
            <a:r>
              <a:rPr lang="en-US" dirty="0" smtClean="0">
                <a:sym typeface="Wingdings" panose="05000000000000000000" pitchFamily="2" charset="2"/>
              </a:rPr>
              <a:t> heuristic drift model for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baseline="-25000" dirty="0" err="1" smtClean="0">
                <a:sym typeface="Wingdings" panose="05000000000000000000" pitchFamily="2" charset="2"/>
              </a:rPr>
              <a:t>q</a:t>
            </a: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SOL heat flux width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endParaRPr lang="en-US" baseline="-25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0582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8674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5867400"/>
            <a:ext cx="1981200" cy="5525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for private flux region </a:t>
            </a:r>
            <a:r>
              <a:rPr lang="en-US" dirty="0" smtClean="0"/>
              <a:t>width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pvt</a:t>
            </a:r>
            <a:r>
              <a:rPr lang="en-US" dirty="0" smtClean="0"/>
              <a:t>=S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M. </a:t>
            </a:r>
            <a:r>
              <a:rPr lang="en-US" sz="2400" dirty="0" err="1"/>
              <a:t>Makowski</a:t>
            </a:r>
            <a:r>
              <a:rPr lang="en-US" sz="2400" dirty="0"/>
              <a:t> et al., Phys. Plasma </a:t>
            </a:r>
            <a:r>
              <a:rPr lang="en-US" sz="2400" b="1" dirty="0"/>
              <a:t>19</a:t>
            </a:r>
            <a:r>
              <a:rPr lang="en-US" sz="2400" dirty="0"/>
              <a:t>, 056122 (2012)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T. </a:t>
            </a:r>
            <a:r>
              <a:rPr lang="en-US" sz="2400" dirty="0" err="1"/>
              <a:t>Eich</a:t>
            </a:r>
            <a:r>
              <a:rPr lang="en-US" sz="2400" dirty="0"/>
              <a:t>, et al., </a:t>
            </a:r>
            <a:r>
              <a:rPr lang="it-IT" sz="2400" dirty="0"/>
              <a:t>Nucl. Fusion </a:t>
            </a:r>
            <a:r>
              <a:rPr lang="it-IT" sz="2400" b="1" dirty="0"/>
              <a:t>53</a:t>
            </a:r>
            <a:r>
              <a:rPr lang="it-IT" sz="2400" dirty="0"/>
              <a:t> (2013) </a:t>
            </a:r>
            <a:r>
              <a:rPr lang="it-IT" sz="2400" dirty="0" smtClean="0"/>
              <a:t>093031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7771"/>
            <a:ext cx="3429000" cy="31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0957"/>
            <a:ext cx="3865697" cy="3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7751897" cy="131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391400" y="5543490"/>
            <a:ext cx="990600" cy="8573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Generalized </a:t>
            </a:r>
            <a:r>
              <a:rPr lang="en-US" sz="3600" dirty="0" err="1" smtClean="0"/>
              <a:t>divertor</a:t>
            </a:r>
            <a:r>
              <a:rPr lang="en-US" sz="3600" dirty="0" smtClean="0"/>
              <a:t> heat-flux model</a:t>
            </a:r>
            <a:br>
              <a:rPr lang="en-US" sz="3600" dirty="0" smtClean="0"/>
            </a:br>
            <a:r>
              <a:rPr lang="en-US" sz="3600" dirty="0" smtClean="0"/>
              <a:t>consistent with </a:t>
            </a:r>
            <a:r>
              <a:rPr lang="en-US" sz="3600" dirty="0" err="1" smtClean="0"/>
              <a:t>Eich</a:t>
            </a:r>
            <a:r>
              <a:rPr lang="en-US" sz="3600" dirty="0" smtClean="0"/>
              <a:t> parametric fitting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7089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6816"/>
            <a:ext cx="5605463" cy="683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5924550" cy="54864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Options: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S</a:t>
            </a:r>
            <a:r>
              <a:rPr lang="en-US" baseline="-25000" dirty="0" err="1"/>
              <a:t>M</a:t>
            </a:r>
            <a:r>
              <a:rPr lang="en-US" baseline="-25000" dirty="0" err="1" smtClean="0"/>
              <a:t>ak</a:t>
            </a:r>
            <a:r>
              <a:rPr lang="en-US" dirty="0" smtClean="0"/>
              <a:t> = S from </a:t>
            </a:r>
            <a:r>
              <a:rPr lang="en-US" dirty="0" err="1" smtClean="0"/>
              <a:t>Makowski</a:t>
            </a:r>
            <a:r>
              <a:rPr lang="en-US" dirty="0" smtClean="0"/>
              <a:t> scaling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S</a:t>
            </a:r>
            <a:r>
              <a:rPr lang="en-US" baseline="-25000" dirty="0" err="1" smtClean="0"/>
              <a:t>rel</a:t>
            </a:r>
            <a:r>
              <a:rPr lang="en-US" dirty="0" smtClean="0"/>
              <a:t> = MIN(S /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) ×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= 0.15 ×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baseline="-25000" dirty="0" smtClean="0"/>
              <a:t> </a:t>
            </a:r>
            <a:endParaRPr lang="en-US" dirty="0" smtClean="0"/>
          </a:p>
          <a:p>
            <a:pPr lvl="2">
              <a:lnSpc>
                <a:spcPct val="95000"/>
              </a:lnSpc>
            </a:pPr>
            <a:r>
              <a:rPr lang="en-US" dirty="0" smtClean="0"/>
              <a:t>MIN(S </a:t>
            </a:r>
            <a:r>
              <a:rPr lang="en-US" dirty="0"/>
              <a:t>/ </a:t>
            </a:r>
            <a:r>
              <a:rPr lang="en-US" dirty="0" err="1">
                <a:latin typeface="Symbol" panose="05050102010706020507" pitchFamily="18" charset="2"/>
              </a:rPr>
              <a:t>l</a:t>
            </a:r>
            <a:r>
              <a:rPr lang="en-US" baseline="-25000" dirty="0" err="1"/>
              <a:t>q</a:t>
            </a:r>
            <a:r>
              <a:rPr lang="en-US" dirty="0"/>
              <a:t>) </a:t>
            </a:r>
            <a:r>
              <a:rPr lang="en-US" dirty="0" smtClean="0"/>
              <a:t>= 0.15, 0.17 for NSTX, MAST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S</a:t>
            </a:r>
            <a:r>
              <a:rPr lang="en-US" baseline="-25000" dirty="0" err="1" smtClean="0"/>
              <a:t>fix</a:t>
            </a:r>
            <a:r>
              <a:rPr lang="en-US" dirty="0" smtClean="0"/>
              <a:t> = fixed / constant value of S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NSTX-U model uses combination of all these options as follows: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First set S = MIN( [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Mak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rel</a:t>
            </a:r>
            <a:r>
              <a:rPr lang="en-US" dirty="0" smtClean="0"/>
              <a:t>] )</a:t>
            </a:r>
            <a:endParaRPr lang="en-US" baseline="-25000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Then enforce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/>
              <a:t>S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max</a:t>
            </a:r>
            <a:endParaRPr lang="en-US" baseline="-25000" dirty="0" smtClean="0"/>
          </a:p>
          <a:p>
            <a:pPr lvl="2">
              <a:lnSpc>
                <a:spcPct val="95000"/>
              </a:lnSpc>
            </a:pPr>
            <a:r>
              <a:rPr lang="en-US" dirty="0" err="1" smtClean="0"/>
              <a:t>S</a:t>
            </a:r>
            <a:r>
              <a:rPr lang="en-US" baseline="-25000" dirty="0" err="1" smtClean="0"/>
              <a:t>min</a:t>
            </a:r>
            <a:r>
              <a:rPr lang="en-US" dirty="0" smtClean="0"/>
              <a:t> = 0.1mm,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max</a:t>
            </a:r>
            <a:r>
              <a:rPr lang="en-US" dirty="0" smtClean="0"/>
              <a:t> = 0.5mm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 typically set by S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rel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0.2-0.3mm</a:t>
            </a:r>
            <a:endParaRPr lang="en-US" baseline="-25000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S = 0.15 × </a:t>
            </a:r>
            <a:r>
              <a:rPr lang="en-US" dirty="0" err="1">
                <a:latin typeface="Symbol" panose="05050102010706020507" pitchFamily="18" charset="2"/>
              </a:rPr>
              <a:t>l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err="1" smtClean="0">
                <a:sym typeface="Symbol"/>
              </a:rPr>
              <a:t>S</a:t>
            </a:r>
            <a:r>
              <a:rPr lang="en-US" baseline="-25000" dirty="0" err="1" smtClean="0">
                <a:sym typeface="Symbol"/>
              </a:rPr>
              <a:t>mak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0.4, 2MA, 1T)</a:t>
            </a:r>
          </a:p>
          <a:p>
            <a:pPr marL="457200" lvl="2" indent="0">
              <a:lnSpc>
                <a:spcPct val="95000"/>
              </a:lnSpc>
              <a:buNone/>
            </a:pPr>
            <a:r>
              <a:rPr lang="en-US" sz="2400" b="1" dirty="0" smtClean="0">
                <a:solidFill>
                  <a:srgbClr val="0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Consistent w/ physics/ops goal </a:t>
            </a:r>
            <a:r>
              <a:rPr lang="en-US" sz="2400" b="1" dirty="0" err="1" smtClean="0">
                <a:solidFill>
                  <a:srgbClr val="0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</a:t>
            </a:r>
            <a:r>
              <a:rPr lang="en-US" sz="2400" b="1" baseline="-25000" dirty="0" err="1" smtClean="0">
                <a:solidFill>
                  <a:srgbClr val="0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G</a:t>
            </a:r>
            <a:r>
              <a:rPr lang="en-US" sz="2400" b="1" dirty="0" smtClean="0">
                <a:solidFill>
                  <a:srgbClr val="0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</a:t>
            </a:r>
            <a:r>
              <a:rPr lang="en-US" sz="2400" b="1" dirty="0" smtClean="0">
                <a:solidFill>
                  <a:srgbClr val="008080"/>
                </a:solidFill>
                <a:sym typeface="Wingdings" panose="05000000000000000000" pitchFamily="2" charset="2"/>
              </a:rPr>
              <a:t>≥ </a:t>
            </a:r>
            <a:r>
              <a:rPr lang="en-US" sz="2400" b="1" dirty="0" smtClean="0">
                <a:solidFill>
                  <a:srgbClr val="00808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0.5</a:t>
            </a:r>
            <a:endParaRPr lang="en-US" sz="2400" b="1" dirty="0" smtClean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hoice of S for NSTX-U calculations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049067"/>
            <a:ext cx="3200400" cy="29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953000" y="1600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 = total heating power (</a:t>
            </a:r>
            <a:r>
              <a:rPr lang="en-US" dirty="0" err="1" smtClean="0"/>
              <a:t>ohmic</a:t>
            </a:r>
            <a:r>
              <a:rPr lang="en-US" dirty="0" smtClean="0"/>
              <a:t> + auxiliary + alpha)</a:t>
            </a:r>
          </a:p>
          <a:p>
            <a:pPr>
              <a:lnSpc>
                <a:spcPct val="105000"/>
              </a:lnSpc>
            </a:pPr>
            <a:r>
              <a:rPr lang="en-US" dirty="0" err="1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= fraction of heating power radiated from core</a:t>
            </a:r>
          </a:p>
          <a:p>
            <a:pPr lvl="1">
              <a:lnSpc>
                <a:spcPct val="105000"/>
              </a:lnSpc>
            </a:pPr>
            <a:r>
              <a:rPr lang="en-US" dirty="0" smtClean="0">
                <a:solidFill>
                  <a:srgbClr val="C00000"/>
                </a:solidFill>
              </a:rPr>
              <a:t>For NSTX-U projections assume </a:t>
            </a:r>
            <a:r>
              <a:rPr lang="en-US" dirty="0" err="1" smtClean="0">
                <a:solidFill>
                  <a:srgbClr val="C00000"/>
                </a:solidFill>
              </a:rPr>
              <a:t>f</a:t>
            </a:r>
            <a:r>
              <a:rPr lang="en-US" baseline="-25000" dirty="0" err="1" smtClean="0">
                <a:solidFill>
                  <a:srgbClr val="C00000"/>
                </a:solidFill>
              </a:rPr>
              <a:t>rad</a:t>
            </a:r>
            <a:r>
              <a:rPr lang="en-US" dirty="0" smtClean="0">
                <a:solidFill>
                  <a:srgbClr val="C00000"/>
                </a:solidFill>
              </a:rPr>
              <a:t> = 0.3</a:t>
            </a:r>
          </a:p>
          <a:p>
            <a:pPr>
              <a:lnSpc>
                <a:spcPct val="105000"/>
              </a:lnSpc>
            </a:pP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×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 = power </a:t>
            </a:r>
            <a:r>
              <a:rPr lang="en-US" dirty="0"/>
              <a:t>radiated from core</a:t>
            </a:r>
            <a:endParaRPr lang="en-US" dirty="0" smtClean="0"/>
          </a:p>
          <a:p>
            <a:pPr>
              <a:lnSpc>
                <a:spcPct val="105000"/>
              </a:lnSpc>
            </a:pPr>
            <a:r>
              <a:rPr lang="en-US" dirty="0" err="1" smtClean="0"/>
              <a:t>P</a:t>
            </a:r>
            <a:r>
              <a:rPr lang="en-US" baseline="-25000" dirty="0" err="1" smtClean="0"/>
              <a:t>sol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 × (1-f</a:t>
            </a:r>
            <a:r>
              <a:rPr lang="en-US" baseline="-25000" dirty="0" smtClean="0"/>
              <a:t>rad</a:t>
            </a:r>
            <a:r>
              <a:rPr lang="en-US" dirty="0" smtClean="0"/>
              <a:t>) = power </a:t>
            </a:r>
            <a:r>
              <a:rPr lang="en-US" dirty="0"/>
              <a:t>into </a:t>
            </a:r>
            <a:r>
              <a:rPr lang="en-US" dirty="0" smtClean="0"/>
              <a:t>SOL</a:t>
            </a:r>
          </a:p>
          <a:p>
            <a:pPr>
              <a:lnSpc>
                <a:spcPct val="105000"/>
              </a:lnSpc>
            </a:pPr>
            <a:r>
              <a:rPr lang="en-US" dirty="0" err="1"/>
              <a:t>N</a:t>
            </a:r>
            <a:r>
              <a:rPr lang="en-US" baseline="-25000" dirty="0" err="1"/>
              <a:t>div</a:t>
            </a:r>
            <a:r>
              <a:rPr lang="en-US" dirty="0"/>
              <a:t> = Number of </a:t>
            </a:r>
            <a:r>
              <a:rPr lang="en-US" dirty="0" smtClean="0"/>
              <a:t>in/out </a:t>
            </a:r>
            <a:r>
              <a:rPr lang="en-US" dirty="0" err="1" smtClean="0"/>
              <a:t>divertor</a:t>
            </a:r>
            <a:r>
              <a:rPr lang="en-US" dirty="0" smtClean="0"/>
              <a:t> legs connected to target</a:t>
            </a:r>
            <a:endParaRPr lang="en-US" dirty="0"/>
          </a:p>
          <a:p>
            <a:pPr lvl="1">
              <a:lnSpc>
                <a:spcPct val="105000"/>
              </a:lnSpc>
            </a:pPr>
            <a:r>
              <a:rPr lang="en-US" dirty="0" err="1"/>
              <a:t>N</a:t>
            </a:r>
            <a:r>
              <a:rPr lang="en-US" baseline="-25000" dirty="0" err="1"/>
              <a:t>div</a:t>
            </a:r>
            <a:r>
              <a:rPr lang="en-US" dirty="0"/>
              <a:t> = 1 for single null (SN), </a:t>
            </a:r>
            <a:r>
              <a:rPr lang="en-US" dirty="0" err="1"/>
              <a:t>N</a:t>
            </a:r>
            <a:r>
              <a:rPr lang="en-US" baseline="-25000" dirty="0" err="1"/>
              <a:t>div</a:t>
            </a:r>
            <a:r>
              <a:rPr lang="en-US" dirty="0"/>
              <a:t> = 2 for double null (DN)</a:t>
            </a:r>
          </a:p>
          <a:p>
            <a:pPr>
              <a:lnSpc>
                <a:spcPct val="105000"/>
              </a:lnSpc>
            </a:pPr>
            <a:r>
              <a:rPr lang="en-US" dirty="0" err="1" smtClean="0"/>
              <a:t>f</a:t>
            </a:r>
            <a:r>
              <a:rPr lang="en-US" baseline="-25000" dirty="0" err="1" smtClean="0"/>
              <a:t>obl</a:t>
            </a:r>
            <a:r>
              <a:rPr lang="en-US" dirty="0" smtClean="0"/>
              <a:t> = fraction </a:t>
            </a:r>
            <a:r>
              <a:rPr lang="en-US" dirty="0"/>
              <a:t>of power to outboard </a:t>
            </a:r>
            <a:r>
              <a:rPr lang="en-US" dirty="0" err="1" smtClean="0"/>
              <a:t>divertor</a:t>
            </a:r>
            <a:r>
              <a:rPr lang="en-US" dirty="0" smtClean="0"/>
              <a:t> leg(s)</a:t>
            </a:r>
          </a:p>
          <a:p>
            <a:pPr lvl="1">
              <a:lnSpc>
                <a:spcPct val="105000"/>
              </a:lnSpc>
            </a:pPr>
            <a:r>
              <a:rPr lang="en-US" dirty="0" smtClean="0">
                <a:solidFill>
                  <a:srgbClr val="C00000"/>
                </a:solidFill>
              </a:rPr>
              <a:t>For NSTX-U projections assume </a:t>
            </a:r>
            <a:r>
              <a:rPr lang="en-US" dirty="0" err="1" smtClean="0">
                <a:solidFill>
                  <a:srgbClr val="C00000"/>
                </a:solidFill>
              </a:rPr>
              <a:t>f</a:t>
            </a:r>
            <a:r>
              <a:rPr lang="en-US" baseline="-25000" dirty="0" err="1" smtClean="0">
                <a:solidFill>
                  <a:srgbClr val="C00000"/>
                </a:solidFill>
              </a:rPr>
              <a:t>obl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= </a:t>
            </a:r>
            <a:r>
              <a:rPr lang="en-US" dirty="0" smtClean="0">
                <a:solidFill>
                  <a:srgbClr val="C00000"/>
                </a:solidFill>
              </a:rPr>
              <a:t>0.8 for DN, 0.65 for SN</a:t>
            </a:r>
          </a:p>
          <a:p>
            <a:pPr>
              <a:lnSpc>
                <a:spcPct val="105000"/>
              </a:lnSpc>
            </a:pPr>
            <a:r>
              <a:rPr lang="en-US" dirty="0" err="1"/>
              <a:t>f</a:t>
            </a:r>
            <a:r>
              <a:rPr lang="en-US" baseline="-25000" dirty="0" err="1"/>
              <a:t>ibl</a:t>
            </a:r>
            <a:r>
              <a:rPr lang="en-US" dirty="0"/>
              <a:t> = (1-f</a:t>
            </a:r>
            <a:r>
              <a:rPr lang="en-US" baseline="-25000" dirty="0"/>
              <a:t>obl</a:t>
            </a:r>
            <a:r>
              <a:rPr lang="en-US" dirty="0"/>
              <a:t>) </a:t>
            </a:r>
            <a:r>
              <a:rPr lang="en-US" dirty="0" smtClean="0"/>
              <a:t>= fraction </a:t>
            </a:r>
            <a:r>
              <a:rPr lang="en-US" dirty="0"/>
              <a:t>of power to </a:t>
            </a:r>
            <a:r>
              <a:rPr lang="en-US" dirty="0" smtClean="0"/>
              <a:t>inboard </a:t>
            </a:r>
            <a:r>
              <a:rPr lang="en-US" dirty="0" err="1"/>
              <a:t>divertor</a:t>
            </a:r>
            <a:r>
              <a:rPr lang="en-US" dirty="0"/>
              <a:t> </a:t>
            </a:r>
            <a:r>
              <a:rPr lang="en-US" dirty="0" smtClean="0"/>
              <a:t>leg</a:t>
            </a:r>
            <a:endParaRPr lang="en-US" dirty="0"/>
          </a:p>
          <a:p>
            <a:pPr>
              <a:lnSpc>
                <a:spcPct val="105000"/>
              </a:lnSpc>
            </a:pPr>
            <a:r>
              <a:rPr lang="en-US" dirty="0" err="1" smtClean="0"/>
              <a:t>f</a:t>
            </a:r>
            <a:r>
              <a:rPr lang="en-US" baseline="-25000" dirty="0" err="1" smtClean="0"/>
              <a:t>leg</a:t>
            </a:r>
            <a:r>
              <a:rPr lang="en-US" dirty="0" smtClean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obl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ibl</a:t>
            </a:r>
            <a:r>
              <a:rPr lang="en-US" dirty="0" smtClean="0"/>
              <a:t> = fraction of power to chosen </a:t>
            </a:r>
            <a:r>
              <a:rPr lang="en-US" dirty="0" err="1" smtClean="0"/>
              <a:t>divertor</a:t>
            </a:r>
            <a:r>
              <a:rPr lang="en-US" dirty="0" smtClean="0"/>
              <a:t> leg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div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err="1"/>
              <a:t>P</a:t>
            </a:r>
            <a:r>
              <a:rPr lang="en-US" b="1" baseline="-25000" dirty="0" err="1"/>
              <a:t>sol</a:t>
            </a:r>
            <a:r>
              <a:rPr lang="en-US" b="1" dirty="0"/>
              <a:t>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leg</a:t>
            </a:r>
            <a:r>
              <a:rPr lang="en-US" b="1" dirty="0" smtClean="0"/>
              <a:t> </a:t>
            </a:r>
            <a:r>
              <a:rPr lang="en-US" b="1" dirty="0"/>
              <a:t>/ </a:t>
            </a:r>
            <a:r>
              <a:rPr lang="en-US" b="1" dirty="0" err="1"/>
              <a:t>N</a:t>
            </a:r>
            <a:r>
              <a:rPr lang="en-US" b="1" baseline="-25000" dirty="0" err="1"/>
              <a:t>div</a:t>
            </a:r>
            <a:r>
              <a:rPr lang="en-US" b="1" dirty="0"/>
              <a:t> = power </a:t>
            </a:r>
            <a:r>
              <a:rPr lang="en-US" b="1" dirty="0" smtClean="0"/>
              <a:t>conducted to </a:t>
            </a:r>
            <a:r>
              <a:rPr lang="en-US" b="1" dirty="0" err="1" smtClean="0"/>
              <a:t>divertor</a:t>
            </a:r>
            <a:r>
              <a:rPr lang="en-US" b="1" dirty="0" smtClean="0"/>
              <a:t> target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Model for power conducted to </a:t>
            </a:r>
            <a:r>
              <a:rPr lang="en-US" sz="3600" dirty="0" err="1" smtClean="0"/>
              <a:t>divertor</a:t>
            </a:r>
            <a:r>
              <a:rPr lang="en-US" sz="3600" dirty="0" smtClean="0"/>
              <a:t> target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5943600"/>
            <a:ext cx="89916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example: low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 = 0.8MA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04009"/>
            <a:ext cx="310308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81200"/>
            <a:ext cx="3553349" cy="3669776"/>
          </a:xfrm>
          <a:prstGeom prst="rect">
            <a:avLst/>
          </a:prstGeom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95750" y="4800600"/>
            <a:ext cx="1314450" cy="137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EFIT02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0.8 MA</a:t>
            </a: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heat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6 MW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rad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0.3</a:t>
            </a: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obl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0.8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0.624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 = </a:t>
            </a: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Mak</a:t>
            </a:r>
            <a:endParaRPr lang="en-US" sz="1400" b="1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rial Narrow" panose="020B0606020202030204" pitchFamily="34" charset="0"/>
              </a:rPr>
              <a:t>D. Gates </a:t>
            </a:r>
            <a:r>
              <a:rPr lang="fr-FR" sz="1400" b="1" i="1" dirty="0">
                <a:latin typeface="Arial Narrow" panose="020B0606020202030204" pitchFamily="34" charset="0"/>
              </a:rPr>
              <a:t>et al. </a:t>
            </a:r>
            <a:r>
              <a:rPr lang="fr-FR" sz="1400" b="1" dirty="0">
                <a:latin typeface="Arial Narrow" panose="020B0606020202030204" pitchFamily="34" charset="0"/>
              </a:rPr>
              <a:t>Phys. Plasmas </a:t>
            </a:r>
            <a:r>
              <a:rPr lang="fr-FR" sz="1400" b="1" dirty="0" smtClean="0">
                <a:latin typeface="Arial Narrow" panose="020B0606020202030204" pitchFamily="34" charset="0"/>
              </a:rPr>
              <a:t>13</a:t>
            </a:r>
            <a:r>
              <a:rPr lang="fr-FR" sz="1400" b="1" dirty="0"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latin typeface="Arial Narrow" panose="020B0606020202030204" pitchFamily="34" charset="0"/>
              </a:rPr>
              <a:t>(2006)</a:t>
            </a:r>
            <a:r>
              <a:rPr lang="en-US" sz="1400" b="1" dirty="0" smtClean="0"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latin typeface="Arial Narrow" panose="020B0606020202030204" pitchFamily="34" charset="0"/>
              </a:rPr>
              <a:t>056122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038350" y="3429000"/>
            <a:ext cx="3295650" cy="1600200"/>
          </a:xfrm>
          <a:prstGeom prst="straightConnector1">
            <a:avLst/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94" y="1447800"/>
            <a:ext cx="316063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115300" y="1219200"/>
            <a:ext cx="5715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00800" y="4800600"/>
            <a:ext cx="1066800" cy="13742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EFIT02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0.8 MA</a:t>
            </a: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heat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6 MW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rad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0.2</a:t>
            </a: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obl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0.65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G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0.605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 = </a:t>
            </a: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Mak</a:t>
            </a:r>
            <a:endParaRPr lang="en-US" sz="1400" b="1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962150" y="2362200"/>
            <a:ext cx="5734050" cy="2590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829300" y="1257300"/>
            <a:ext cx="2857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Abstract / Motivation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Narrow" panose="020B0606020202030204" pitchFamily="34" charset="0"/>
              </a:rPr>
              <a:t>An important goal of the NSTX Upgrade (NSTX-U) research program is to characterize energy confinement in the low-aspect-ratio spherical tokamak configuration over a significantly expanded range of plasma current, toroidal field, and heating power, while increasing flattop durations to ~5 seconds.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However</a:t>
            </a:r>
            <a:r>
              <a:rPr lang="en-US" sz="2400" dirty="0">
                <a:latin typeface="Arial Narrow" panose="020B0606020202030204" pitchFamily="34" charset="0"/>
              </a:rPr>
              <a:t>, the narrowing of the scrape-off layer at higher current combined with an improved understanding of expected halo-current loads has motivated a significant re-design of NSTX-U plasma facing components in the high-heat-flux regions of the </a:t>
            </a:r>
            <a:r>
              <a:rPr lang="en-US" sz="2400" dirty="0" err="1">
                <a:latin typeface="Arial Narrow" panose="020B0606020202030204" pitchFamily="34" charset="0"/>
              </a:rPr>
              <a:t>divertor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In </a:t>
            </a:r>
            <a:r>
              <a:rPr lang="en-US" sz="2400" dirty="0">
                <a:latin typeface="Arial Narrow" panose="020B0606020202030204" pitchFamily="34" charset="0"/>
              </a:rPr>
              <a:t>order to reduce the expected </a:t>
            </a:r>
            <a:r>
              <a:rPr lang="en-US" sz="2400" dirty="0" err="1">
                <a:latin typeface="Arial Narrow" panose="020B0606020202030204" pitchFamily="34" charset="0"/>
              </a:rPr>
              <a:t>divertor</a:t>
            </a:r>
            <a:r>
              <a:rPr lang="en-US" sz="2400" dirty="0">
                <a:latin typeface="Arial Narrow" panose="020B0606020202030204" pitchFamily="34" charset="0"/>
              </a:rPr>
              <a:t> heat flux to acceptable levels, a combination of mitigation techniques will be used: increased </a:t>
            </a:r>
            <a:r>
              <a:rPr lang="en-US" sz="2400" dirty="0" err="1">
                <a:latin typeface="Arial Narrow" panose="020B0606020202030204" pitchFamily="34" charset="0"/>
              </a:rPr>
              <a:t>divertor</a:t>
            </a:r>
            <a:r>
              <a:rPr lang="en-US" sz="2400" dirty="0">
                <a:latin typeface="Arial Narrow" panose="020B0606020202030204" pitchFamily="34" charset="0"/>
              </a:rPr>
              <a:t> poloidal flux </a:t>
            </a:r>
            <a:r>
              <a:rPr lang="en-US" sz="2400" dirty="0" smtClean="0">
                <a:latin typeface="Arial Narrow" panose="020B0606020202030204" pitchFamily="34" charset="0"/>
              </a:rPr>
              <a:t>expansion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and </a:t>
            </a:r>
            <a:r>
              <a:rPr lang="en-US" sz="2400" dirty="0" err="1" smtClean="0">
                <a:latin typeface="Arial Narrow" panose="020B0606020202030204" pitchFamily="34" charset="0"/>
              </a:rPr>
              <a:t>divertor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radiation, and controlled strike-point sweeping.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latin typeface="Arial Narrow" panose="020B0606020202030204" pitchFamily="34" charset="0"/>
              </a:rPr>
              <a:t>machine requirements for these various mitigation techniques are studied here using a newly implemented reduced heat-flux model.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Systematic </a:t>
            </a:r>
            <a:r>
              <a:rPr lang="en-US" sz="2400" dirty="0">
                <a:latin typeface="Arial Narrow" panose="020B0606020202030204" pitchFamily="34" charset="0"/>
              </a:rPr>
              <a:t>equilibrium scans are used to quantify the required </a:t>
            </a:r>
            <a:r>
              <a:rPr lang="en-US" sz="2400" dirty="0" err="1">
                <a:latin typeface="Arial Narrow" panose="020B0606020202030204" pitchFamily="34" charset="0"/>
              </a:rPr>
              <a:t>divertor</a:t>
            </a:r>
            <a:r>
              <a:rPr lang="en-US" sz="2400" dirty="0">
                <a:latin typeface="Arial Narrow" panose="020B0606020202030204" pitchFamily="34" charset="0"/>
              </a:rPr>
              <a:t> coil currents and to verify vertical stability for a range of plasma shapes.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Free-boundary </a:t>
            </a:r>
            <a:r>
              <a:rPr lang="en-US" sz="2400" dirty="0">
                <a:latin typeface="Arial Narrow" panose="020B0606020202030204" pitchFamily="34" charset="0"/>
              </a:rPr>
              <a:t>control schemes to constrain the strike-point location and field-line </a:t>
            </a:r>
            <a:r>
              <a:rPr lang="en-US" sz="2400" dirty="0" smtClean="0">
                <a:latin typeface="Arial Narrow" panose="020B0606020202030204" pitchFamily="34" charset="0"/>
              </a:rPr>
              <a:t>angle-of-incidence are also described. </a:t>
            </a:r>
            <a:endParaRPr lang="en-US" altLang="en-US" sz="2400" dirty="0" smtClean="0">
              <a:latin typeface="Arial Narrow" panose="020B060602020203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example: high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= 1.2MA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115300" y="1219200"/>
            <a:ext cx="5715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14002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V.A. </a:t>
            </a:r>
            <a:r>
              <a:rPr lang="en-US" sz="1400" b="1" dirty="0" err="1">
                <a:latin typeface="Arial Narrow" panose="020B0606020202030204" pitchFamily="34" charset="0"/>
              </a:rPr>
              <a:t>Soukhanovskii</a:t>
            </a:r>
            <a:r>
              <a:rPr lang="en-US" sz="1400" b="1" dirty="0">
                <a:latin typeface="Arial Narrow" panose="020B0606020202030204" pitchFamily="34" charset="0"/>
              </a:rPr>
              <a:t> et </a:t>
            </a:r>
            <a:r>
              <a:rPr lang="en-US" sz="1400" b="1" dirty="0" smtClean="0">
                <a:latin typeface="Arial Narrow" panose="020B0606020202030204" pitchFamily="34" charset="0"/>
              </a:rPr>
              <a:t>al </a:t>
            </a:r>
            <a:r>
              <a:rPr lang="en-US" sz="1400" b="1" dirty="0" err="1" smtClean="0">
                <a:latin typeface="Arial Narrow" panose="020B0606020202030204" pitchFamily="34" charset="0"/>
              </a:rPr>
              <a:t>Nucl</a:t>
            </a:r>
            <a:r>
              <a:rPr lang="en-US" sz="1400" b="1" dirty="0">
                <a:latin typeface="Arial Narrow" panose="020B0606020202030204" pitchFamily="34" charset="0"/>
              </a:rPr>
              <a:t>. Fusion 49 (2009) 095025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06" y="1099721"/>
            <a:ext cx="3389294" cy="54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43750" y="4781550"/>
            <a:ext cx="1314450" cy="137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LRDFIT06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1.2 MA</a:t>
            </a: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heat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6 MW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rad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0.3</a:t>
            </a:r>
          </a:p>
          <a:p>
            <a:pPr>
              <a:lnSpc>
                <a:spcPct val="85000"/>
              </a:lnSpc>
            </a:pPr>
            <a:r>
              <a:rPr lang="en-US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obl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0.65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1400" b="1" baseline="-250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G</a:t>
            </a: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0.6</a:t>
            </a:r>
          </a:p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 = </a:t>
            </a:r>
            <a:r>
              <a:rPr lang="en-US" sz="1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</a:t>
            </a:r>
            <a:r>
              <a:rPr lang="en-US" sz="14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Mak</a:t>
            </a:r>
            <a:endParaRPr lang="en-US" sz="1400" b="1" baseline="-25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1" y="1400175"/>
            <a:ext cx="465487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295400" y="1752600"/>
            <a:ext cx="4800600" cy="312420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43774" y="1118771"/>
            <a:ext cx="1038225" cy="14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000751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Increase poloidal flux expansion</a:t>
            </a:r>
          </a:p>
          <a:p>
            <a:pPr lvl="1"/>
            <a:r>
              <a:rPr lang="en-US" dirty="0" smtClean="0"/>
              <a:t>changes the amount of wetted area on </a:t>
            </a:r>
            <a:r>
              <a:rPr lang="en-US" dirty="0" err="1" smtClean="0"/>
              <a:t>divertor</a:t>
            </a:r>
            <a:r>
              <a:rPr lang="en-US" dirty="0" smtClean="0"/>
              <a:t>, but also makes for shallow angles</a:t>
            </a:r>
          </a:p>
          <a:p>
            <a:r>
              <a:rPr lang="en-US" dirty="0" err="1" smtClean="0"/>
              <a:t>Strikepoint</a:t>
            </a:r>
            <a:r>
              <a:rPr lang="en-US" dirty="0" smtClean="0"/>
              <a:t> sweeping in time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PF coils to move the strike point back and forth across the surface </a:t>
            </a:r>
          </a:p>
          <a:p>
            <a:r>
              <a:rPr lang="en-US" dirty="0"/>
              <a:t>I</a:t>
            </a:r>
            <a:r>
              <a:rPr lang="en-US" dirty="0" smtClean="0"/>
              <a:t>ncrease radiation fraction 	        </a:t>
            </a:r>
            <a:r>
              <a:rPr lang="en-US" sz="2400" i="1" dirty="0" smtClean="0"/>
              <a:t>(30% assumed in models)</a:t>
            </a:r>
          </a:p>
          <a:p>
            <a:pPr lvl="1"/>
            <a:r>
              <a:rPr lang="en-US" u="sng" dirty="0" smtClean="0"/>
              <a:t>contingency</a:t>
            </a:r>
            <a:r>
              <a:rPr lang="en-US" dirty="0" smtClean="0"/>
              <a:t> due to uncertainty  of compatibility w/ physics goals</a:t>
            </a:r>
          </a:p>
          <a:p>
            <a:pPr lvl="1"/>
            <a:r>
              <a:rPr lang="en-US" dirty="0" smtClean="0"/>
              <a:t>adding new </a:t>
            </a:r>
            <a:r>
              <a:rPr lang="en-US" dirty="0" err="1" smtClean="0"/>
              <a:t>divertor</a:t>
            </a:r>
            <a:r>
              <a:rPr lang="en-US" dirty="0" smtClean="0"/>
              <a:t> fueling locations to help us exploit radiative exhaust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0967"/>
          </a:xfrm>
        </p:spPr>
        <p:txBody>
          <a:bodyPr/>
          <a:lstStyle/>
          <a:p>
            <a:r>
              <a:rPr lang="en-US" dirty="0" smtClean="0"/>
              <a:t>Strategies for Mitigating Heat Fluxes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66703" y="1245447"/>
            <a:ext cx="2902036" cy="3402881"/>
            <a:chOff x="2392107" y="3566160"/>
            <a:chExt cx="3414333" cy="3002694"/>
          </a:xfrm>
        </p:grpSpPr>
        <p:grpSp>
          <p:nvGrpSpPr>
            <p:cNvPr id="18" name="Group 17"/>
            <p:cNvGrpSpPr/>
            <p:nvPr/>
          </p:nvGrpSpPr>
          <p:grpSpPr>
            <a:xfrm>
              <a:off x="2392107" y="3831443"/>
              <a:ext cx="3322892" cy="2737411"/>
              <a:chOff x="4582947" y="2955852"/>
              <a:chExt cx="3322892" cy="273741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039833" y="2955852"/>
                <a:ext cx="0" cy="248093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32745" y="5422605"/>
                <a:ext cx="2799907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4933860" y="5465135"/>
                <a:ext cx="2971979" cy="22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Div. Temperature, Heat Flux</a:t>
                </a:r>
                <a:endParaRPr kumimoji="0" lang="en-US" sz="12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3607981" y="4023661"/>
                <a:ext cx="2254103" cy="304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Energy Conf. Time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H="1">
              <a:off x="5120640" y="3939540"/>
              <a:ext cx="662940" cy="166878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01340" y="5593080"/>
              <a:ext cx="2026920" cy="57150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>
              <a:off x="3550920" y="3985260"/>
              <a:ext cx="2255520" cy="289560"/>
            </a:xfrm>
            <a:prstGeom prst="line">
              <a:avLst/>
            </a:prstGeom>
            <a:noFill/>
            <a:ln w="57150" cap="flat" cmpd="sng" algn="ctr">
              <a:solidFill>
                <a:srgbClr val="FFCD00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 flipH="1">
              <a:off x="3116580" y="4251960"/>
              <a:ext cx="441960" cy="1371600"/>
            </a:xfrm>
            <a:prstGeom prst="straightConnector1">
              <a:avLst/>
            </a:prstGeom>
            <a:noFill/>
            <a:ln w="57150" cap="flat" cmpd="sng" algn="ctr">
              <a:solidFill>
                <a:srgbClr val="FFCD00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276600" y="3893820"/>
              <a:ext cx="2529840" cy="99060"/>
            </a:xfrm>
            <a:prstGeom prst="line">
              <a:avLst/>
            </a:prstGeom>
            <a:noFill/>
            <a:ln w="57150" cap="flat" cmpd="sng" algn="ctr">
              <a:solidFill>
                <a:srgbClr val="1E7640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 flipH="1">
              <a:off x="3108960" y="3886200"/>
              <a:ext cx="198120" cy="647700"/>
            </a:xfrm>
            <a:prstGeom prst="straightConnector1">
              <a:avLst/>
            </a:prstGeom>
            <a:noFill/>
            <a:ln w="57150" cap="flat" cmpd="sng" algn="ctr">
              <a:solidFill>
                <a:srgbClr val="1E7640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3124200" y="3566160"/>
              <a:ext cx="0" cy="27355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</p:grpSp>
      <p:sp>
        <p:nvSpPr>
          <p:cNvPr id="30" name="Right Arrow 29"/>
          <p:cNvSpPr/>
          <p:nvPr/>
        </p:nvSpPr>
        <p:spPr>
          <a:xfrm rot="20008085">
            <a:off x="5383576" y="4545727"/>
            <a:ext cx="72899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00775" y="4838701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920000"/>
                </a:solidFill>
              </a:rPr>
              <a:t>h</a:t>
            </a:r>
            <a:r>
              <a:rPr lang="en-US" b="1" i="1" dirty="0" smtClean="0">
                <a:solidFill>
                  <a:srgbClr val="920000"/>
                </a:solidFill>
              </a:rPr>
              <a:t>ow we move on this plot is a research focus of the fusion program worldwide</a:t>
            </a:r>
            <a:endParaRPr lang="en-US" b="1" i="1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looked </a:t>
            </a:r>
            <a:r>
              <a:rPr lang="en-US" dirty="0"/>
              <a:t>at very limited number of NSTX </a:t>
            </a:r>
            <a:r>
              <a:rPr lang="en-US" dirty="0" smtClean="0"/>
              <a:t>cases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= 0.2-0.3 and S </a:t>
            </a:r>
            <a:r>
              <a:rPr lang="en-US" dirty="0"/>
              <a:t>= </a:t>
            </a:r>
            <a:r>
              <a:rPr lang="en-US" dirty="0" err="1"/>
              <a:t>S</a:t>
            </a:r>
            <a:r>
              <a:rPr lang="en-US" baseline="-25000" dirty="0" err="1"/>
              <a:t>Mak</a:t>
            </a:r>
            <a:r>
              <a:rPr lang="en-US" dirty="0"/>
              <a:t> </a:t>
            </a:r>
            <a:r>
              <a:rPr lang="en-US" b="1" i="1" dirty="0" smtClean="0"/>
              <a:t>might</a:t>
            </a:r>
            <a:r>
              <a:rPr lang="en-US" dirty="0" smtClean="0"/>
              <a:t> </a:t>
            </a:r>
            <a:r>
              <a:rPr lang="en-US" dirty="0"/>
              <a:t>be reasonable scaling assumption for NSTX / </a:t>
            </a:r>
            <a:r>
              <a:rPr lang="en-US" dirty="0" smtClean="0"/>
              <a:t>NSTX-U</a:t>
            </a:r>
          </a:p>
          <a:p>
            <a:pPr lvl="2"/>
            <a:r>
              <a:rPr lang="en-US" dirty="0"/>
              <a:t>Peak heat fluxes can match, but exact profile shapes </a:t>
            </a:r>
            <a:r>
              <a:rPr lang="en-US" dirty="0" smtClean="0"/>
              <a:t>differ</a:t>
            </a:r>
            <a:endParaRPr lang="en-US" dirty="0"/>
          </a:p>
          <a:p>
            <a:pPr lvl="2"/>
            <a:r>
              <a:rPr lang="en-US" dirty="0" smtClean="0"/>
              <a:t>There is substantial uncertainty in both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/>
              <a:t>M</a:t>
            </a:r>
            <a:r>
              <a:rPr lang="en-US" baseline="-25000" dirty="0" err="1" smtClean="0"/>
              <a:t>ak</a:t>
            </a:r>
            <a:endParaRPr lang="en-US" baseline="-25000" dirty="0" smtClean="0"/>
          </a:p>
          <a:p>
            <a:pPr lvl="1"/>
            <a:r>
              <a:rPr lang="en-US" dirty="0" smtClean="0"/>
              <a:t>Need DIVSOL TSG to identify more cases for comparison</a:t>
            </a:r>
          </a:p>
          <a:p>
            <a:pPr lvl="1"/>
            <a:r>
              <a:rPr lang="en-US" dirty="0" smtClean="0"/>
              <a:t>More detailed analysis of NSTX </a:t>
            </a:r>
            <a:r>
              <a:rPr lang="en-US" smtClean="0"/>
              <a:t>S-scaling would </a:t>
            </a:r>
            <a:r>
              <a:rPr lang="en-US" dirty="0" smtClean="0"/>
              <a:t>be valuable</a:t>
            </a:r>
          </a:p>
          <a:p>
            <a:r>
              <a:rPr lang="en-US" dirty="0" smtClean="0"/>
              <a:t>For scaling to NSTX-U, use more conservative (i.e. smaller) S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rel</a:t>
            </a:r>
            <a:r>
              <a:rPr lang="en-US" dirty="0" smtClean="0"/>
              <a:t> </a:t>
            </a:r>
            <a:r>
              <a:rPr lang="en-US" dirty="0"/>
              <a:t>= 0.15 × </a:t>
            </a:r>
            <a:r>
              <a:rPr lang="en-US" dirty="0" err="1">
                <a:latin typeface="Symbol" panose="05050102010706020507" pitchFamily="18" charset="2"/>
              </a:rPr>
              <a:t>l</a:t>
            </a:r>
            <a:r>
              <a:rPr lang="en-US" baseline="-25000" dirty="0" err="1"/>
              <a:t>q</a:t>
            </a:r>
            <a:r>
              <a:rPr lang="en-US" dirty="0"/>
              <a:t> </a:t>
            </a:r>
          </a:p>
          <a:p>
            <a:r>
              <a:rPr lang="en-US" dirty="0"/>
              <a:t>Detachment </a:t>
            </a:r>
            <a:r>
              <a:rPr lang="en-US" dirty="0" smtClean="0"/>
              <a:t>is option for reducing NSTX-U heat-flux</a:t>
            </a:r>
          </a:p>
          <a:p>
            <a:pPr lvl="1"/>
            <a:r>
              <a:rPr lang="en-US" dirty="0" smtClean="0"/>
              <a:t>Showed reduction of q</a:t>
            </a:r>
            <a:r>
              <a:rPr lang="en-US" baseline="-25000" dirty="0">
                <a:sym typeface="Symbol"/>
              </a:rPr>
              <a:t></a:t>
            </a:r>
            <a:r>
              <a:rPr lang="en-US" dirty="0"/>
              <a:t> by ~50-70</a:t>
            </a:r>
            <a:r>
              <a:rPr lang="en-US" dirty="0" smtClean="0"/>
              <a:t>% in NSTX</a:t>
            </a:r>
          </a:p>
          <a:p>
            <a:pPr lvl="1"/>
            <a:r>
              <a:rPr lang="en-US" dirty="0" smtClean="0"/>
              <a:t>Prefer not to rely on detachment for NSTX-U scenarios</a:t>
            </a:r>
          </a:p>
          <a:p>
            <a:pPr lvl="2"/>
            <a:r>
              <a:rPr lang="en-US" dirty="0" smtClean="0"/>
              <a:t>Beneficial to have more operating margin if PFCs will allow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Comments on comparison to NSTX</a:t>
            </a:r>
            <a:br>
              <a:rPr lang="en-US" sz="3600" dirty="0" smtClean="0"/>
            </a:br>
            <a:r>
              <a:rPr lang="en-US" sz="3600" dirty="0" smtClean="0"/>
              <a:t> and extrapolation to NSTX-U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20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1" y="1066800"/>
            <a:ext cx="5486399" cy="5334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= 1.75,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  <a:r>
              <a:rPr lang="en-US" dirty="0" smtClean="0"/>
              <a:t> = 2.74, balanced DN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= 2MA, B</a:t>
            </a:r>
            <a:r>
              <a:rPr lang="en-US" baseline="-25000" dirty="0" smtClean="0"/>
              <a:t>T</a:t>
            </a:r>
            <a:r>
              <a:rPr lang="en-US" dirty="0" smtClean="0"/>
              <a:t> = 1T,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heat</a:t>
            </a:r>
            <a:r>
              <a:rPr lang="en-US" dirty="0" smtClean="0"/>
              <a:t> = 10MW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baseline="-25000" dirty="0" smtClean="0"/>
              <a:t>-mid </a:t>
            </a:r>
            <a:r>
              <a:rPr lang="en-US" dirty="0" smtClean="0"/>
              <a:t>=1.97mm, S/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 = 0.15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Poloidal flux expansion = 36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assume B-field angle of incidence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B</a:t>
            </a:r>
            <a:r>
              <a:rPr lang="en-US" dirty="0" smtClean="0"/>
              <a:t> must be ≥ 1</a:t>
            </a:r>
            <a:r>
              <a:rPr lang="en-US" dirty="0" smtClean="0">
                <a:sym typeface="Symbol"/>
              </a:rPr>
              <a:t> (tile alignment / leading edge tolerance)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Radiation fraction = 30%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80% of power to outboard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50-50 split between upper/lower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</a:t>
            </a:r>
            <a:r>
              <a:rPr lang="en-US" baseline="-25000" dirty="0" err="1" smtClean="0"/>
              <a:t>div</a:t>
            </a:r>
            <a:r>
              <a:rPr lang="en-US" dirty="0" smtClean="0"/>
              <a:t> ~ 2.8MW to </a:t>
            </a:r>
            <a:r>
              <a:rPr lang="en-US" dirty="0" err="1" smtClean="0"/>
              <a:t>divertor</a:t>
            </a:r>
            <a:r>
              <a:rPr lang="en-US" dirty="0" smtClean="0"/>
              <a:t> target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q</a:t>
            </a:r>
            <a:r>
              <a:rPr lang="en-US" baseline="-25000" dirty="0" err="1" smtClean="0"/>
              <a:t>div</a:t>
            </a:r>
            <a:r>
              <a:rPr lang="en-US" baseline="-25000" dirty="0" smtClean="0"/>
              <a:t>-peak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7.8 MW/m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NSTX-U projection example</a:t>
            </a:r>
            <a:r>
              <a:rPr lang="en-US" sz="3200" dirty="0"/>
              <a:t>: high </a:t>
            </a:r>
            <a:r>
              <a:rPr lang="en-US" sz="3200" dirty="0">
                <a:latin typeface="Symbol" panose="05050102010706020507" pitchFamily="18" charset="2"/>
              </a:rPr>
              <a:t>d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</a:t>
            </a:r>
            <a:r>
              <a:rPr lang="en-US" sz="3200" baseline="-25000" dirty="0" smtClean="0"/>
              <a:t>P </a:t>
            </a:r>
            <a:r>
              <a:rPr lang="en-US" sz="3200" dirty="0" smtClean="0"/>
              <a:t>= 2MA with high flux expansion </a:t>
            </a:r>
            <a:r>
              <a:rPr lang="en-US" sz="3200" dirty="0" err="1" smtClean="0"/>
              <a:t>divertor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" y="1066800"/>
            <a:ext cx="332046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4731603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PF1A, C used</a:t>
            </a:r>
          </a:p>
          <a:p>
            <a:r>
              <a:rPr lang="en-US" sz="1600" b="1" dirty="0" smtClean="0">
                <a:solidFill>
                  <a:srgbClr val="336699"/>
                </a:solidFill>
              </a:rPr>
              <a:t>PF1B not used</a:t>
            </a:r>
          </a:p>
          <a:p>
            <a:r>
              <a:rPr lang="en-US" sz="1600" b="1" dirty="0" err="1" smtClean="0">
                <a:solidFill>
                  <a:srgbClr val="336699"/>
                </a:solidFill>
                <a:latin typeface="Symbol" panose="05050102010706020507" pitchFamily="18" charset="2"/>
              </a:rPr>
              <a:t>q</a:t>
            </a:r>
            <a:r>
              <a:rPr lang="en-US" sz="1600" b="1" baseline="-25000" dirty="0" err="1" smtClean="0">
                <a:solidFill>
                  <a:srgbClr val="336699"/>
                </a:solidFill>
              </a:rPr>
              <a:t>B</a:t>
            </a:r>
            <a:r>
              <a:rPr lang="en-US" sz="1600" b="1" dirty="0" smtClean="0">
                <a:solidFill>
                  <a:srgbClr val="336699"/>
                </a:solidFill>
              </a:rPr>
              <a:t> = 1.1</a:t>
            </a:r>
            <a:r>
              <a:rPr lang="en-US" sz="1600" b="1" dirty="0" smtClean="0">
                <a:solidFill>
                  <a:srgbClr val="336699"/>
                </a:solidFill>
                <a:sym typeface="Symbol"/>
              </a:rPr>
              <a:t></a:t>
            </a:r>
            <a:endParaRPr lang="en-US" sz="1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57200"/>
          </a:xfrm>
        </p:spPr>
        <p:txBody>
          <a:bodyPr>
            <a:normAutofit/>
          </a:bodyPr>
          <a:lstStyle/>
          <a:p>
            <a:r>
              <a:rPr lang="en-US" sz="2400" b="1" dirty="0"/>
              <a:t>A=1.84, </a:t>
            </a:r>
            <a:r>
              <a:rPr lang="en-US" sz="2400" b="1" dirty="0">
                <a:latin typeface="Symbol" panose="05050102010706020507" pitchFamily="18" charset="2"/>
              </a:rPr>
              <a:t>k</a:t>
            </a:r>
            <a:r>
              <a:rPr lang="en-US" sz="2400" b="1" dirty="0"/>
              <a:t>=2.5, </a:t>
            </a:r>
            <a:r>
              <a:rPr lang="en-US" sz="2400" b="1" dirty="0" err="1" smtClean="0">
                <a:latin typeface="Symbol" panose="05050102010706020507" pitchFamily="18" charset="2"/>
              </a:rPr>
              <a:t>d</a:t>
            </a:r>
            <a:r>
              <a:rPr lang="en-US" sz="2400" b="1" baseline="-25000" dirty="0" err="1" smtClean="0"/>
              <a:t>U</a:t>
            </a:r>
            <a:r>
              <a:rPr lang="en-US" sz="2400" b="1" baseline="-25000" dirty="0" smtClean="0"/>
              <a:t>, L</a:t>
            </a:r>
            <a:r>
              <a:rPr lang="en-US" sz="2400" b="1" dirty="0" smtClean="0"/>
              <a:t> = 0.193, 0.375, I</a:t>
            </a:r>
            <a:r>
              <a:rPr lang="en-US" sz="2400" b="1" baseline="-25000" dirty="0" smtClean="0"/>
              <a:t>OH</a:t>
            </a:r>
            <a:r>
              <a:rPr lang="en-US" sz="2400" b="1" dirty="0" smtClean="0"/>
              <a:t>=0,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PF1AU,L</a:t>
            </a:r>
            <a:r>
              <a:rPr lang="en-US" sz="2400" b="1" dirty="0" smtClean="0">
                <a:solidFill>
                  <a:srgbClr val="FF0000"/>
                </a:solidFill>
              </a:rPr>
              <a:t> = 15</a:t>
            </a:r>
            <a:r>
              <a:rPr lang="en-US" sz="2400" b="1" dirty="0" smtClean="0"/>
              <a:t>, 7kA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from 96 with high I</a:t>
            </a:r>
            <a:r>
              <a:rPr lang="en-US" baseline="-25000" dirty="0" smtClean="0"/>
              <a:t>PF1A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9953"/>
            <a:ext cx="2988315" cy="474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3807"/>
            <a:ext cx="2964178" cy="47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800600"/>
            <a:ext cx="2293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b="1" dirty="0" smtClean="0">
                <a:solidFill>
                  <a:srgbClr val="FF0000"/>
                </a:solidFill>
              </a:rPr>
              <a:t> ~20-25MW/m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endParaRPr lang="en-US" b="1" baseline="30000" dirty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flat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 1s without sweeping or other mitigation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sz="2800" dirty="0" smtClean="0"/>
              <a:t>Example: Scan 1:  No </a:t>
            </a:r>
            <a:r>
              <a:rPr lang="en-US" sz="2800" dirty="0"/>
              <a:t>PF1B, </a:t>
            </a:r>
            <a:r>
              <a:rPr lang="en-US" sz="2800" dirty="0" smtClean="0"/>
              <a:t>use PF1C </a:t>
            </a:r>
            <a:r>
              <a:rPr lang="en-US" sz="2800" dirty="0"/>
              <a:t>for high flux expansion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IBDH tile heat flux projections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20762"/>
            <a:ext cx="40973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697287"/>
            <a:ext cx="4054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66800"/>
            <a:ext cx="3651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786188"/>
            <a:ext cx="352425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690937" y="3581400"/>
            <a:ext cx="1762126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HD model </a:t>
            </a:r>
            <a:r>
              <a:rPr lang="en-US" sz="20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2000" b="1" baseline="-250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q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 / </a:t>
            </a:r>
            <a:r>
              <a:rPr lang="en-US" sz="20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q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0.15</a:t>
            </a:r>
          </a:p>
          <a:p>
            <a:pPr>
              <a:lnSpc>
                <a:spcPct val="8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rad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0.3</a:t>
            </a:r>
          </a:p>
          <a:p>
            <a:pPr lvl="1">
              <a:lnSpc>
                <a:spcPct val="80000"/>
              </a:lnSpc>
            </a:pPr>
            <a:endParaRPr lang="en-US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67512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ow-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 shapes have x-point far from PFCs have useful scientific value</a:t>
            </a:r>
            <a:endParaRPr lang="en-US" sz="2200" dirty="0" smtClean="0"/>
          </a:p>
          <a:p>
            <a:pPr lvl="1"/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= 1 MA, P</a:t>
            </a:r>
            <a:r>
              <a:rPr lang="en-US" sz="2000" baseline="-25000" dirty="0" smtClean="0"/>
              <a:t>NBI</a:t>
            </a:r>
            <a:r>
              <a:rPr lang="en-US" sz="2000" dirty="0" smtClean="0"/>
              <a:t> = 3 MW L-mode</a:t>
            </a:r>
          </a:p>
          <a:p>
            <a:pPr lvl="1"/>
            <a:r>
              <a:rPr lang="en-US" sz="2000" dirty="0" smtClean="0"/>
              <a:t>flux expansion &lt; 3, field line angles &gt; 10 </a:t>
            </a:r>
            <a:r>
              <a:rPr lang="en-US" sz="2000" dirty="0" err="1" smtClean="0"/>
              <a:t>deg</a:t>
            </a:r>
            <a:endParaRPr lang="en-US" sz="2000" dirty="0"/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 stationary heat flux (&gt; 6 MW/m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Increasing kappa and moving x-point closer  to targets can mean higher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NBI</a:t>
            </a:r>
            <a:r>
              <a:rPr lang="en-US" sz="2400" dirty="0" smtClean="0"/>
              <a:t> are ‘easier’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=1.00 </a:t>
            </a:r>
            <a:r>
              <a:rPr lang="en-US" sz="2000" dirty="0">
                <a:solidFill>
                  <a:srgbClr val="FF0000"/>
                </a:solidFill>
              </a:rPr>
              <a:t>MA, B</a:t>
            </a:r>
            <a:r>
              <a:rPr lang="en-US" sz="2000" baseline="-25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=0.75  T, 7.5 </a:t>
            </a:r>
            <a:r>
              <a:rPr lang="en-US" sz="2000" dirty="0" smtClean="0">
                <a:solidFill>
                  <a:srgbClr val="FF0000"/>
                </a:solidFill>
              </a:rPr>
              <a:t>MW: 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2000" dirty="0" smtClean="0">
                <a:solidFill>
                  <a:srgbClr val="FF0000"/>
                </a:solidFill>
              </a:rPr>
              <a:t>  ~ 12 MW/m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rgbClr val="339933"/>
                </a:solidFill>
              </a:rPr>
              <a:t>I</a:t>
            </a:r>
            <a:r>
              <a:rPr lang="en-US" sz="2000" baseline="-25000" dirty="0">
                <a:solidFill>
                  <a:srgbClr val="339933"/>
                </a:solidFill>
              </a:rPr>
              <a:t>P</a:t>
            </a:r>
            <a:r>
              <a:rPr lang="en-US" sz="2000" dirty="0">
                <a:solidFill>
                  <a:srgbClr val="339933"/>
                </a:solidFill>
              </a:rPr>
              <a:t>=1.25 MA, B</a:t>
            </a:r>
            <a:r>
              <a:rPr lang="en-US" sz="2000" baseline="-25000" dirty="0">
                <a:solidFill>
                  <a:srgbClr val="339933"/>
                </a:solidFill>
              </a:rPr>
              <a:t>T</a:t>
            </a:r>
            <a:r>
              <a:rPr lang="en-US" sz="2000" dirty="0">
                <a:solidFill>
                  <a:srgbClr val="339933"/>
                </a:solidFill>
              </a:rPr>
              <a:t>=0.75  T, </a:t>
            </a:r>
            <a:r>
              <a:rPr lang="en-US" sz="2000" dirty="0" smtClean="0">
                <a:solidFill>
                  <a:srgbClr val="339933"/>
                </a:solidFill>
              </a:rPr>
              <a:t>8.0 MW: </a:t>
            </a:r>
            <a:r>
              <a:rPr lang="en-US" sz="2000" dirty="0" err="1" smtClean="0">
                <a:solidFill>
                  <a:srgbClr val="339933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339933"/>
                </a:solidFill>
              </a:rPr>
              <a:t>peak</a:t>
            </a:r>
            <a:r>
              <a:rPr lang="en-US" sz="2000" dirty="0" smtClean="0">
                <a:solidFill>
                  <a:srgbClr val="339933"/>
                </a:solidFill>
              </a:rPr>
              <a:t>  </a:t>
            </a:r>
            <a:r>
              <a:rPr lang="en-US" sz="2000" dirty="0">
                <a:solidFill>
                  <a:srgbClr val="339933"/>
                </a:solidFill>
              </a:rPr>
              <a:t>~ </a:t>
            </a:r>
            <a:r>
              <a:rPr lang="en-US" sz="2000" dirty="0" smtClean="0">
                <a:solidFill>
                  <a:srgbClr val="339933"/>
                </a:solidFill>
              </a:rPr>
              <a:t>7 MW/m</a:t>
            </a:r>
            <a:r>
              <a:rPr lang="en-US" sz="2000" baseline="30000" dirty="0" smtClean="0">
                <a:solidFill>
                  <a:srgbClr val="339933"/>
                </a:solidFill>
              </a:rPr>
              <a:t>2</a:t>
            </a:r>
          </a:p>
          <a:p>
            <a:endParaRPr lang="en-US" sz="2400" dirty="0" smtClean="0"/>
          </a:p>
          <a:p>
            <a:r>
              <a:rPr lang="en-US" sz="2400" dirty="0" smtClean="0"/>
              <a:t>Shape/heat flux coupling stronger in STs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Elongation Impacts Use of Poloidal Flux Expansion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86" y="1046480"/>
            <a:ext cx="2167054" cy="269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09" y="3820160"/>
            <a:ext cx="2166154" cy="2682240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2380" y="110744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q</a:t>
            </a:r>
            <a:r>
              <a:rPr lang="en-US" sz="1200" b="1" baseline="-25000" dirty="0" err="1" smtClean="0"/>
              <a:t>peak</a:t>
            </a:r>
            <a:r>
              <a:rPr lang="en-US" sz="1200" b="1" dirty="0" smtClean="0"/>
              <a:t> ~ 12 MW/m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612380" y="395224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q</a:t>
            </a:r>
            <a:r>
              <a:rPr lang="en-US" sz="1200" b="1" baseline="-25000" dirty="0" err="1" smtClean="0"/>
              <a:t>peak</a:t>
            </a:r>
            <a:r>
              <a:rPr lang="en-US" sz="1200" b="1" dirty="0" smtClean="0"/>
              <a:t> ~ 7 MW/m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0536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Initial Modeling of Sweeping Shows Benefits</a:t>
            </a:r>
            <a:br>
              <a:rPr lang="en-US" sz="3600" dirty="0" smtClean="0"/>
            </a:br>
            <a:r>
              <a:rPr lang="en-US" sz="2400" i="1" dirty="0"/>
              <a:t>(Implemented in reduced model by M. </a:t>
            </a:r>
            <a:r>
              <a:rPr lang="en-US" sz="2400" i="1" dirty="0" err="1"/>
              <a:t>Reinke</a:t>
            </a:r>
            <a:r>
              <a:rPr lang="en-US" sz="2400" i="1" dirty="0"/>
              <a:t>, ORNL)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" y="1079501"/>
            <a:ext cx="1705466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" y="2766687"/>
            <a:ext cx="1659524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2" y="4459946"/>
            <a:ext cx="1657350" cy="19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30852" y="1686559"/>
            <a:ext cx="4941564" cy="4751687"/>
            <a:chOff x="1907052" y="1182639"/>
            <a:chExt cx="5203580" cy="375272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052" y="1182639"/>
              <a:ext cx="5203580" cy="375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30780" y="2186940"/>
              <a:ext cx="385572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3160" y="3489904"/>
              <a:ext cx="385572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53640" y="3002280"/>
              <a:ext cx="385572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40180" y="22453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2560" y="391160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0180" y="55981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09" y="3078480"/>
            <a:ext cx="41424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1564640"/>
            <a:ext cx="891540" cy="454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30240" y="245872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0240" y="345440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240" y="41249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28" y="1899811"/>
            <a:ext cx="3012392" cy="30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15100" y="216408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34890" y="4927600"/>
            <a:ext cx="42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Single Equilibrium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Peak Across Scan</a:t>
            </a:r>
          </a:p>
          <a:p>
            <a:pPr algn="r"/>
            <a:r>
              <a:rPr lang="en-US" sz="1400" b="1" dirty="0" smtClean="0">
                <a:solidFill>
                  <a:srgbClr val="339933"/>
                </a:solidFill>
              </a:rPr>
              <a:t>Time Averaged</a:t>
            </a:r>
            <a:endParaRPr lang="en-US" sz="1400" b="1" dirty="0">
              <a:solidFill>
                <a:srgbClr val="33993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7500" y="1483360"/>
            <a:ext cx="2720340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943100" y="1117600"/>
            <a:ext cx="6835140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a</a:t>
            </a:r>
            <a:r>
              <a:rPr lang="en-US" sz="2400" i="1" dirty="0" smtClean="0"/>
              <a:t>ssemble individual equilibria and interpolate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01940" y="222504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2 MA</a:t>
            </a:r>
          </a:p>
          <a:p>
            <a:pPr algn="r"/>
            <a:r>
              <a:rPr lang="en-US" sz="1400" b="1" i="1" dirty="0" smtClean="0"/>
              <a:t>1 T</a:t>
            </a:r>
          </a:p>
          <a:p>
            <a:pPr algn="r"/>
            <a:r>
              <a:rPr lang="en-US" sz="1400" b="1" i="1" dirty="0" smtClean="0"/>
              <a:t>10 MW</a:t>
            </a:r>
            <a:endParaRPr lang="en-US" sz="1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00300" y="1960880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q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perp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HHF Tile Designs Converged to ‘Small Cubes’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011827"/>
            <a:ext cx="3017520" cy="302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011827"/>
            <a:ext cx="3017520" cy="302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80" y="1011827"/>
            <a:ext cx="3017520" cy="3025925"/>
          </a:xfrm>
          <a:prstGeom prst="rect">
            <a:avLst/>
          </a:prstGeom>
        </p:spPr>
      </p:pic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76200" y="4478867"/>
            <a:ext cx="8788400" cy="21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l</a:t>
            </a:r>
            <a:r>
              <a:rPr lang="en-US" sz="1900" dirty="0" smtClean="0"/>
              <a:t>arger tiles ‘bow’, enhancing stress, small cubes relieve this by ‘mushrooming’</a:t>
            </a:r>
          </a:p>
          <a:p>
            <a:r>
              <a:rPr lang="en-US" sz="1900" dirty="0"/>
              <a:t>design criteria using </a:t>
            </a:r>
            <a:r>
              <a:rPr lang="en-US" sz="1900" dirty="0" err="1"/>
              <a:t>T</a:t>
            </a:r>
            <a:r>
              <a:rPr lang="en-US" sz="1900" baseline="-25000" dirty="0" err="1"/>
              <a:t>limit</a:t>
            </a:r>
            <a:r>
              <a:rPr lang="en-US" sz="1900" dirty="0"/>
              <a:t> ~ 1600 </a:t>
            </a:r>
            <a:r>
              <a:rPr lang="en-US" sz="1900" baseline="30000" dirty="0" err="1"/>
              <a:t>o</a:t>
            </a:r>
            <a:r>
              <a:rPr lang="en-US" sz="1900" dirty="0" err="1"/>
              <a:t>C</a:t>
            </a:r>
            <a:r>
              <a:rPr lang="en-US" sz="1900" dirty="0"/>
              <a:t>, and allowable stresses of 50% material </a:t>
            </a:r>
            <a:r>
              <a:rPr lang="en-US" sz="1900" dirty="0" smtClean="0"/>
              <a:t>limit</a:t>
            </a:r>
          </a:p>
          <a:p>
            <a:r>
              <a:rPr lang="en-US" sz="1900" dirty="0" smtClean="0"/>
              <a:t>scoping simulation show </a:t>
            </a:r>
            <a:r>
              <a:rPr lang="en-US" sz="1900" dirty="0" err="1" smtClean="0"/>
              <a:t>T</a:t>
            </a:r>
            <a:r>
              <a:rPr lang="en-US" sz="1900" baseline="-25000" dirty="0" err="1" smtClean="0"/>
              <a:t>max</a:t>
            </a:r>
            <a:r>
              <a:rPr lang="en-US" sz="1900" dirty="0" smtClean="0"/>
              <a:t> = 2100 </a:t>
            </a:r>
            <a:r>
              <a:rPr lang="en-US" sz="1900" baseline="30000" dirty="0" err="1" smtClean="0"/>
              <a:t>o</a:t>
            </a:r>
            <a:r>
              <a:rPr lang="en-US" sz="1900" dirty="0" err="1" smtClean="0"/>
              <a:t>C</a:t>
            </a:r>
            <a:r>
              <a:rPr lang="en-US" sz="1900" dirty="0" smtClean="0"/>
              <a:t>, max compressive stress of 55.8 MPa (86% of allowable) and max tensile stress of15.4 MPa (51% of allowable)</a:t>
            </a:r>
          </a:p>
          <a:p>
            <a:pPr lvl="1"/>
            <a:r>
              <a:rPr lang="en-US" sz="1700" dirty="0" smtClean="0"/>
              <a:t>example of design that is ‘temperature limited’ and not ‘stress limited’</a:t>
            </a:r>
          </a:p>
          <a:p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79750" y="990601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c</a:t>
            </a:r>
            <a:r>
              <a:rPr lang="en-US" sz="1400" u="sng" dirty="0" smtClean="0"/>
              <a:t>ompressive stress</a:t>
            </a:r>
            <a:endParaRPr lang="en-US" sz="1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108700" y="990601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t</a:t>
            </a:r>
            <a:r>
              <a:rPr lang="en-US" sz="1400" u="sng" dirty="0" smtClean="0"/>
              <a:t>ensile stress</a:t>
            </a:r>
            <a:endParaRPr lang="en-US" sz="14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990601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temperature</a:t>
            </a:r>
            <a:endParaRPr lang="en-US" sz="14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350" y="4030134"/>
            <a:ext cx="8705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ANSYS simulation of 10 MW/m</a:t>
            </a:r>
            <a:r>
              <a:rPr lang="en-US" sz="1700" i="1" baseline="30000" dirty="0" smtClean="0"/>
              <a:t>2 </a:t>
            </a:r>
            <a:r>
              <a:rPr lang="en-US" sz="1700" i="1" dirty="0" smtClean="0"/>
              <a:t>for 5 sec onto isotropic graphite at normal incidence</a:t>
            </a:r>
            <a:endParaRPr lang="en-US" sz="1700" i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896816" y="331372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 mm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85094" y="3321539"/>
            <a:ext cx="890953" cy="12504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20615" y="1641231"/>
            <a:ext cx="17586" cy="161778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7231" y="218830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 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21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Developing Designs Using Castellated Tiles</a:t>
            </a:r>
            <a:endParaRPr lang="en-US" sz="3400" dirty="0"/>
          </a:p>
        </p:txBody>
      </p:sp>
      <p:pic>
        <p:nvPicPr>
          <p:cNvPr id="1027" name="Picture 3" descr="IBDV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8" t="15584" r="18776" b="3154"/>
          <a:stretch>
            <a:fillRect/>
          </a:stretch>
        </p:blipFill>
        <p:spPr bwMode="auto">
          <a:xfrm>
            <a:off x="64770" y="1639993"/>
            <a:ext cx="234243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>
          <a:xfrm>
            <a:off x="2868930" y="1614595"/>
            <a:ext cx="3573780" cy="4133849"/>
            <a:chOff x="3108960" y="762000"/>
            <a:chExt cx="3573780" cy="4133849"/>
          </a:xfrm>
        </p:grpSpPr>
        <p:pic>
          <p:nvPicPr>
            <p:cNvPr id="1026" name="Picture 2" descr="IBDV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1" t="21150" r="36156" b="54546"/>
            <a:stretch>
              <a:fillRect/>
            </a:stretch>
          </p:blipFill>
          <p:spPr bwMode="auto">
            <a:xfrm>
              <a:off x="4991100" y="777240"/>
              <a:ext cx="1689452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IBD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3" t="12430" r="23470" b="14101"/>
            <a:stretch>
              <a:fillRect/>
            </a:stretch>
          </p:blipFill>
          <p:spPr bwMode="auto">
            <a:xfrm>
              <a:off x="3108960" y="781049"/>
              <a:ext cx="2093677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886200" y="922020"/>
              <a:ext cx="601980" cy="1661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9220" y="769619"/>
              <a:ext cx="1493520" cy="41213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472940" y="762000"/>
              <a:ext cx="708660" cy="1676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88180" y="2575560"/>
              <a:ext cx="708660" cy="23088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/>
          </p:cNvPicPr>
          <p:nvPr/>
        </p:nvPicPr>
        <p:blipFill rotWithShape="1">
          <a:blip r:embed="rId5"/>
          <a:srcRect l="41860" t="24103" r="12912" b="36853"/>
          <a:stretch/>
        </p:blipFill>
        <p:spPr bwMode="auto">
          <a:xfrm>
            <a:off x="1574969" y="1693334"/>
            <a:ext cx="1652569" cy="12801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6553200" y="1065107"/>
            <a:ext cx="2590800" cy="51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Designs working to avoid front-surface holes in HHF regions </a:t>
            </a:r>
          </a:p>
          <a:p>
            <a:r>
              <a:rPr lang="en-US" sz="2000" dirty="0" smtClean="0">
                <a:latin typeface="+mn-lt"/>
              </a:rPr>
              <a:t>Side-access through removing low-heat flux tiles w/ front surface holes</a:t>
            </a:r>
          </a:p>
          <a:p>
            <a:r>
              <a:rPr lang="en-US" sz="2000" dirty="0" smtClean="0">
                <a:latin typeface="+mn-lt"/>
              </a:rPr>
              <a:t>Ex: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cam-like action</a:t>
            </a:r>
            <a:r>
              <a:rPr lang="en-US" sz="2000" dirty="0" smtClean="0">
                <a:latin typeface="+mn-lt"/>
              </a:rPr>
              <a:t> secures tiles against mounting plate/vessel </a:t>
            </a:r>
          </a:p>
          <a:p>
            <a:r>
              <a:rPr lang="en-US" sz="2000" dirty="0" smtClean="0">
                <a:latin typeface="+mn-lt"/>
              </a:rPr>
              <a:t>Beginning designs for inter/intra-tile diagnostics 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81000" y="5867400"/>
            <a:ext cx="2240280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e</a:t>
            </a:r>
            <a:r>
              <a:rPr lang="en-US" sz="1400" i="1" dirty="0" smtClean="0"/>
              <a:t>xample vertical </a:t>
            </a:r>
            <a:r>
              <a:rPr lang="en-US" sz="1400" i="1" dirty="0" err="1" smtClean="0"/>
              <a:t>divertor</a:t>
            </a:r>
            <a:endParaRPr lang="en-US" sz="1400" i="1" dirty="0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566862" y="3605954"/>
            <a:ext cx="16687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</a:t>
            </a:r>
            <a:r>
              <a:rPr lang="en-US" sz="1400" b="1" dirty="0" smtClean="0"/>
              <a:t>over HHF surfaces using 100 mm x 100 mm tiles made of 4 x 4 castellated ‘small cubes’</a:t>
            </a:r>
          </a:p>
        </p:txBody>
      </p:sp>
      <p:sp>
        <p:nvSpPr>
          <p:cNvPr id="22" name="Curved Left Arrow 21"/>
          <p:cNvSpPr>
            <a:spLocks/>
          </p:cNvSpPr>
          <p:nvPr/>
        </p:nvSpPr>
        <p:spPr>
          <a:xfrm rot="10800000">
            <a:off x="5627370" y="2228912"/>
            <a:ext cx="342900" cy="401683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8082"/>
            <a:ext cx="9144000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ts val="3670"/>
              </a:lnSpc>
            </a:pPr>
            <a:r>
              <a:rPr sz="3200" b="1" spc="-5" dirty="0" smtClean="0">
                <a:latin typeface="Arial"/>
                <a:cs typeface="Arial"/>
              </a:rPr>
              <a:t>NSTX</a:t>
            </a:r>
            <a:r>
              <a:rPr lang="en-US" sz="3200" b="1" spc="-5" dirty="0" smtClean="0">
                <a:latin typeface="Arial"/>
                <a:cs typeface="Arial"/>
              </a:rPr>
              <a:t> facility upgraded to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access </a:t>
            </a:r>
            <a:r>
              <a:rPr lang="en-US" sz="3200" b="1" spc="-10" dirty="0" smtClean="0">
                <a:latin typeface="Arial"/>
                <a:cs typeface="Arial"/>
              </a:rPr>
              <a:t/>
            </a:r>
            <a:br>
              <a:rPr lang="en-US" sz="3200" b="1" spc="-10" dirty="0" smtClean="0">
                <a:latin typeface="Arial"/>
                <a:cs typeface="Arial"/>
              </a:rPr>
            </a:br>
            <a:r>
              <a:rPr sz="3200" b="1" spc="-5" dirty="0" smtClean="0">
                <a:latin typeface="Arial"/>
                <a:cs typeface="Arial"/>
              </a:rPr>
              <a:t>new physics</a:t>
            </a:r>
            <a:r>
              <a:rPr lang="en-US" sz="3200" b="1" spc="-5" dirty="0" smtClean="0">
                <a:latin typeface="Arial"/>
                <a:cs typeface="Arial"/>
              </a:rPr>
              <a:t> using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2 major new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tools: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7714" y="5312664"/>
            <a:ext cx="428371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b="1" u="heavy" spc="-5" dirty="0">
                <a:latin typeface="Arial Narrow"/>
                <a:cs typeface="Arial Narrow"/>
              </a:rPr>
              <a:t>Higher </a:t>
            </a:r>
            <a:r>
              <a:rPr sz="2400" b="1" u="heavy" spc="-110" dirty="0">
                <a:latin typeface="Arial Narrow"/>
                <a:cs typeface="Arial Narrow"/>
              </a:rPr>
              <a:t>T, </a:t>
            </a:r>
            <a:r>
              <a:rPr sz="2400" b="1" u="heavy" spc="-5" dirty="0">
                <a:latin typeface="Arial Narrow"/>
                <a:cs typeface="Arial Narrow"/>
              </a:rPr>
              <a:t>low </a:t>
            </a:r>
            <a:r>
              <a:rPr lang="en-US" sz="2400" b="1" u="heavy" spc="-5" dirty="0" smtClean="0">
                <a:latin typeface="Symbol" panose="05050102010706020507" pitchFamily="18" charset="2"/>
                <a:cs typeface="Arial Narrow"/>
              </a:rPr>
              <a:t>n</a:t>
            </a:r>
            <a:r>
              <a:rPr lang="en-US" sz="2400" b="1" u="heavy" spc="-5" dirty="0" smtClean="0">
                <a:latin typeface="Arial Narrow"/>
                <a:cs typeface="Arial Narrow"/>
              </a:rPr>
              <a:t>*</a:t>
            </a:r>
            <a:r>
              <a:rPr sz="2400" b="1" u="heavy" spc="-5" dirty="0" smtClean="0">
                <a:latin typeface="Arial Narrow"/>
                <a:cs typeface="Arial Narrow"/>
              </a:rPr>
              <a:t> </a:t>
            </a:r>
            <a:r>
              <a:rPr lang="en-US" sz="2400" b="1" u="heavy" spc="-5" dirty="0" smtClean="0">
                <a:latin typeface="Arial Narrow"/>
                <a:cs typeface="Arial Narrow"/>
              </a:rPr>
              <a:t>from low to h</a:t>
            </a:r>
            <a:r>
              <a:rPr sz="2400" b="1" u="heavy" spc="-5" dirty="0" smtClean="0">
                <a:latin typeface="Arial Narrow"/>
                <a:cs typeface="Arial Narrow"/>
              </a:rPr>
              <a:t>igh</a:t>
            </a:r>
            <a:r>
              <a:rPr sz="2400" b="1" u="heavy" spc="140" dirty="0" smtClean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Symbol"/>
                <a:cs typeface="Symbol"/>
              </a:rPr>
              <a:t></a:t>
            </a:r>
            <a:endParaRPr sz="2400" dirty="0">
              <a:latin typeface="Symbol"/>
              <a:cs typeface="Symbol"/>
            </a:endParaRPr>
          </a:p>
          <a:p>
            <a:pPr marL="329565" marR="320675" algn="ctr">
              <a:lnSpc>
                <a:spcPts val="2900"/>
              </a:lnSpc>
              <a:spcBef>
                <a:spcPts val="70"/>
              </a:spcBef>
            </a:pPr>
            <a:r>
              <a:rPr sz="2400" spc="-5" dirty="0" smtClean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Unique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regime, study new  transport and stability</a:t>
            </a:r>
            <a:r>
              <a:rPr sz="2400" b="1" spc="-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physics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1302" y="5320283"/>
            <a:ext cx="4477385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400" b="1" u="heavy" spc="-5" dirty="0">
                <a:latin typeface="Arial Narrow"/>
                <a:cs typeface="Arial Narrow"/>
              </a:rPr>
              <a:t>Full non-inductive current</a:t>
            </a:r>
            <a:r>
              <a:rPr sz="2400" b="1" u="heavy" spc="-2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drive</a:t>
            </a:r>
            <a:endParaRPr sz="2400" dirty="0">
              <a:latin typeface="Arial Narrow"/>
              <a:cs typeface="Arial Narrow"/>
            </a:endParaRPr>
          </a:p>
          <a:p>
            <a:pPr algn="ctr">
              <a:lnSpc>
                <a:spcPts val="2620"/>
              </a:lnSpc>
            </a:pPr>
            <a:r>
              <a:rPr sz="2400" spc="-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Not demonstrated in </a:t>
            </a:r>
            <a:r>
              <a:rPr sz="2400" b="1" dirty="0">
                <a:solidFill>
                  <a:srgbClr val="C00000"/>
                </a:solidFill>
                <a:latin typeface="Arial Narrow"/>
                <a:cs typeface="Arial Narrow"/>
              </a:rPr>
              <a:t>ST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at</a:t>
            </a:r>
            <a:r>
              <a:rPr sz="2400" b="1" spc="-6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high-</a:t>
            </a:r>
            <a:r>
              <a:rPr sz="2400" b="1" spc="-5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2400" b="1" spc="-7" baseline="-20833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2400" baseline="-20833" dirty="0">
              <a:latin typeface="Arial"/>
              <a:cs typeface="Arial"/>
            </a:endParaRPr>
          </a:p>
          <a:p>
            <a:pPr algn="ctr">
              <a:lnSpc>
                <a:spcPts val="2290"/>
              </a:lnSpc>
            </a:pPr>
            <a:r>
              <a:rPr sz="2000" b="1" spc="-10" dirty="0">
                <a:solidFill>
                  <a:srgbClr val="C00000"/>
                </a:solidFill>
                <a:latin typeface="Arial Narrow"/>
                <a:cs typeface="Arial Narrow"/>
              </a:rPr>
              <a:t>Essential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for any future steady-state</a:t>
            </a:r>
            <a:r>
              <a:rPr sz="2000" b="1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ST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 txBox="1"/>
          <p:nvPr/>
        </p:nvSpPr>
        <p:spPr>
          <a:xfrm>
            <a:off x="4572000" y="1066800"/>
            <a:ext cx="4572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137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16000"/>
            <a:ext cx="881634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NSTX only measured the outer, lower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 heat flux</a:t>
            </a: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odel uses inner/outer split of  70/30 LSN and 55/45 USN, </a:t>
            </a:r>
            <a:r>
              <a:rPr lang="en-US" sz="1600" dirty="0" smtClean="0">
                <a:hlinkClick r:id="rId2"/>
              </a:rPr>
              <a:t>smooth transition in-between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Empirically Motivated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Power Sharing</a:t>
            </a:r>
            <a:br>
              <a:rPr lang="en-US" sz="3200" dirty="0" smtClean="0"/>
            </a:br>
            <a:r>
              <a:rPr lang="en-US" sz="2400" i="1" dirty="0" smtClean="0"/>
              <a:t>(Implemented in reduced model by M. </a:t>
            </a:r>
            <a:r>
              <a:rPr lang="en-US" sz="2400" i="1" dirty="0" err="1" smtClean="0"/>
              <a:t>Reinke</a:t>
            </a:r>
            <a:r>
              <a:rPr lang="en-US" sz="2400" i="1" dirty="0" smtClean="0"/>
              <a:t>, ORNL)</a:t>
            </a:r>
            <a:endParaRPr lang="en-US" sz="24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1981201"/>
            <a:ext cx="4316940" cy="4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" y="2092961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/>
              <a:t>MAST L-mode; </a:t>
            </a:r>
            <a:r>
              <a:rPr lang="en-US" sz="1400" i="1" u="sng" dirty="0" err="1" smtClean="0"/>
              <a:t>Wenninger</a:t>
            </a:r>
            <a:r>
              <a:rPr lang="en-US" sz="1400" i="1" u="sng" dirty="0" smtClean="0"/>
              <a:t>, IAEA 2016</a:t>
            </a:r>
            <a:endParaRPr lang="en-US" sz="1400" i="1" u="sng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44" y="2306321"/>
            <a:ext cx="3765266" cy="41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5180" y="448056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LOWER NULL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6576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UPPER NULL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433060" y="2001521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/>
              <a:t>C-Mod H-mode; Brunner APS 2016</a:t>
            </a:r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3311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Tile Shaping Used to Avoid Leading Edges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" y="1066801"/>
            <a:ext cx="9029700" cy="1873905"/>
            <a:chOff x="33421" y="152400"/>
            <a:chExt cx="9029700" cy="140542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1" y="152400"/>
              <a:ext cx="9029700" cy="14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032375" y="784225"/>
                  <a:ext cx="437107" cy="484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β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375" y="784225"/>
                  <a:ext cx="42992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863204" y="508000"/>
                  <a:ext cx="743986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h𝑒𝑎𝑡</m:t>
                            </m:r>
                          </m:sub>
                        </m:sSub>
                      </m:oMath>
                    </m:oMathPara>
                  </a14:m>
                  <a:endParaRPr lang="en-US" sz="1600" b="0" dirty="0" smtClean="0"/>
                </a:p>
                <a:p>
                  <a:endParaRPr lang="en-US" sz="1400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204" y="508000"/>
                  <a:ext cx="711798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68896" y="247650"/>
                  <a:ext cx="861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896" y="247650"/>
                  <a:ext cx="86113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21360000">
                  <a:off x="6394989" y="768220"/>
                  <a:ext cx="685572" cy="484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𝒘𝒆𝒕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6600"/>
                    </a:solidFill>
                  </a:endParaRPr>
                </a:p>
                <a:p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60000">
                  <a:off x="6407011" y="687428"/>
                  <a:ext cx="661528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12719"/>
            <a:ext cx="3749040" cy="374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" y="5994400"/>
            <a:ext cx="273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dirty="0" smtClean="0"/>
              <a:t>xaggerated example </a:t>
            </a:r>
            <a:endParaRPr lang="en-US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8280" y="1010922"/>
            <a:ext cx="1051560" cy="446598"/>
            <a:chOff x="1623060" y="765810"/>
            <a:chExt cx="1051560" cy="33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623060" y="765810"/>
                  <a:ext cx="478015" cy="334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𝝓</m:t>
                            </m:r>
                          </m:e>
                        </m:acc>
                      </m:oMath>
                    </m:oMathPara>
                  </a14:m>
                  <a:endParaRPr lang="en-US" sz="22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060" y="765810"/>
                  <a:ext cx="478015" cy="4465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405" r="-12821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2103120" y="989108"/>
              <a:ext cx="5715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16593" y="2813166"/>
                <a:ext cx="2624565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92" y="2109874"/>
                <a:ext cx="2624565" cy="6189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91915" y="3070861"/>
                <a:ext cx="5166360" cy="2872739"/>
              </a:xfrm>
            </p:spPr>
            <p:txBody>
              <a:bodyPr>
                <a:normAutofit/>
              </a:bodyPr>
              <a:lstStyle/>
              <a:p>
                <a:r>
                  <a:rPr lang="en-US" sz="2300" dirty="0"/>
                  <a:t>S</a:t>
                </a:r>
                <a:r>
                  <a:rPr lang="en-US" sz="2300" dirty="0" smtClean="0"/>
                  <a:t>mall ramp </a:t>
                </a:r>
                <a:r>
                  <a:rPr lang="en-US" sz="2300" dirty="0" err="1" smtClean="0"/>
                  <a:t>toroidally</a:t>
                </a:r>
                <a:r>
                  <a:rPr lang="en-US" sz="2300" dirty="0" smtClean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𝛽</m:t>
                    </m:r>
                    <m:r>
                      <a:rPr lang="en-US" sz="2300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300" dirty="0" smtClean="0"/>
              </a:p>
              <a:p>
                <a:pPr lvl="1"/>
                <a:r>
                  <a:rPr lang="en-US" sz="2000" dirty="0"/>
                  <a:t>d</a:t>
                </a:r>
                <a:r>
                  <a:rPr lang="en-US" sz="2000" dirty="0" smtClean="0"/>
                  <a:t>riven by max field line expected,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impacted by alignment uncertainty,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2000" b="0" dirty="0" smtClean="0"/>
              </a:p>
              <a:p>
                <a:r>
                  <a:rPr lang="en-US" sz="2300" dirty="0"/>
                  <a:t>T</a:t>
                </a:r>
                <a:r>
                  <a:rPr lang="en-US" sz="2300" dirty="0" smtClean="0"/>
                  <a:t>his reduces wetted area (increases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300" b="0" i="1" dirty="0" smtClean="0">
                        <a:latin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sz="23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dirty="0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300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 smtClean="0"/>
                  <a:t> : ‘enhancement factor (EF)’</a:t>
                </a:r>
              </a:p>
              <a:p>
                <a:r>
                  <a:rPr lang="en-US" sz="2300" dirty="0"/>
                  <a:t>L</a:t>
                </a:r>
                <a:r>
                  <a:rPr lang="en-US" sz="2300" dirty="0" smtClean="0"/>
                  <a:t>arge poloidal expansion leads to shallow attack angles,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h𝑒𝑎𝑡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3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3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1915" y="3070861"/>
                <a:ext cx="5166360" cy="2872739"/>
              </a:xfrm>
              <a:blipFill rotWithShape="1">
                <a:blip r:embed="rId10"/>
                <a:stretch>
                  <a:fillRect l="-1297" t="-1486" r="-2241" b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5250" y="3635163"/>
                <a:ext cx="4895850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𝐸𝐹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h𝑒𝑎𝑡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726372"/>
                <a:ext cx="4895850" cy="6649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2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 for simultaneously controlling </a:t>
            </a:r>
            <a:br>
              <a:rPr lang="en-US" sz="3600" dirty="0" smtClean="0"/>
            </a:br>
            <a:r>
              <a:rPr lang="en-US" sz="3600" dirty="0" smtClean="0"/>
              <a:t>strike-point position and angle of incidence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3833" y="2539451"/>
            <a:ext cx="0" cy="278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3833" y="5325515"/>
            <a:ext cx="19928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70726" y="5063905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693" y="2057400"/>
            <a:ext cx="40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Z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4203" y="3664863"/>
            <a:ext cx="1028700" cy="267891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709291">
            <a:off x="585462" y="4075321"/>
            <a:ext cx="11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Divertor</a:t>
            </a:r>
            <a:r>
              <a:rPr lang="en-US" dirty="0" smtClean="0">
                <a:solidFill>
                  <a:srgbClr val="FF0000"/>
                </a:solidFill>
              </a:rPr>
              <a:t> target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85812" y="3839616"/>
            <a:ext cx="192743" cy="704944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20277" y="3757156"/>
            <a:ext cx="1134071" cy="295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71696" y="4248391"/>
            <a:ext cx="40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n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1916744" y="4355144"/>
            <a:ext cx="55235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sym typeface="Symbol"/>
              </a:rPr>
              <a:t>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62484" y="3149025"/>
            <a:ext cx="36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t</a:t>
            </a:r>
            <a:endParaRPr lang="en-US" sz="3200" b="1" dirty="0">
              <a:solidFill>
                <a:srgbClr val="3366FF"/>
              </a:solidFill>
              <a:latin typeface="Symbol" panose="05050102010706020507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2011310" y="3303733"/>
            <a:ext cx="552357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  <a:sym typeface="Symbol"/>
              </a:rPr>
              <a:t></a:t>
            </a:r>
            <a:endParaRPr lang="en-US" sz="1400" b="1" dirty="0">
              <a:solidFill>
                <a:srgbClr val="3366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19633" y="3039562"/>
            <a:ext cx="847725" cy="73337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776" y="2540485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</a:rPr>
              <a:t>P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 flipV="1">
            <a:off x="823327" y="2582315"/>
            <a:ext cx="274320" cy="701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5009487">
            <a:off x="1298576" y="3437026"/>
            <a:ext cx="669066" cy="671831"/>
          </a:xfrm>
          <a:prstGeom prst="arc">
            <a:avLst>
              <a:gd name="adj1" fmla="val 16200000"/>
              <a:gd name="adj2" fmla="val 2027658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TextBox 46"/>
          <p:cNvSpPr txBox="1"/>
          <p:nvPr/>
        </p:nvSpPr>
        <p:spPr>
          <a:xfrm>
            <a:off x="818506" y="337795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p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5976041" cy="42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52400" y="5943600"/>
            <a:ext cx="88013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Implemented in PPPL IDL-ISOLVER:  Works well with all 3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PF1 coils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64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NSTX-U </a:t>
            </a:r>
            <a:r>
              <a:rPr lang="en-US" dirty="0" smtClean="0"/>
              <a:t>redesign of high-heat-flux PFCs motivated by projected n</a:t>
            </a:r>
            <a:r>
              <a:rPr lang="en-US" dirty="0" smtClean="0">
                <a:latin typeface="+mn-lt"/>
              </a:rPr>
              <a:t>arrowing of SOL at high I</a:t>
            </a:r>
            <a:r>
              <a:rPr lang="en-US" baseline="-25000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and improved </a:t>
            </a:r>
            <a:r>
              <a:rPr lang="en-US" dirty="0">
                <a:latin typeface="+mn-lt"/>
              </a:rPr>
              <a:t>understanding of expected halo-current </a:t>
            </a:r>
            <a:r>
              <a:rPr lang="en-US" dirty="0" smtClean="0">
                <a:latin typeface="+mn-lt"/>
              </a:rPr>
              <a:t>loads</a:t>
            </a:r>
          </a:p>
          <a:p>
            <a:pPr eaLnBrk="1" hangingPunct="1"/>
            <a:r>
              <a:rPr lang="en-US" dirty="0" smtClean="0">
                <a:latin typeface="+mn-lt"/>
              </a:rPr>
              <a:t>Systematic </a:t>
            </a:r>
            <a:r>
              <a:rPr lang="en-US" dirty="0">
                <a:latin typeface="+mn-lt"/>
              </a:rPr>
              <a:t>equilibrium scans </a:t>
            </a:r>
            <a:r>
              <a:rPr lang="en-US" dirty="0" smtClean="0">
                <a:latin typeface="+mn-lt"/>
              </a:rPr>
              <a:t>used </a:t>
            </a:r>
            <a:r>
              <a:rPr lang="en-US" dirty="0">
                <a:latin typeface="+mn-lt"/>
              </a:rPr>
              <a:t>to quantify the required </a:t>
            </a:r>
            <a:r>
              <a:rPr lang="en-US" dirty="0" err="1">
                <a:latin typeface="+mn-lt"/>
              </a:rPr>
              <a:t>divertor</a:t>
            </a:r>
            <a:r>
              <a:rPr lang="en-US" dirty="0">
                <a:latin typeface="+mn-lt"/>
              </a:rPr>
              <a:t> coil currents and to verify vertical stability for a range of plasma </a:t>
            </a:r>
            <a:r>
              <a:rPr lang="en-US" dirty="0" smtClean="0">
                <a:latin typeface="+mn-lt"/>
              </a:rPr>
              <a:t>shapes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Tile designs developed to handle high heat fluxes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>
                <a:latin typeface="+mn-lt"/>
              </a:rPr>
              <a:t>Free-boundary control schemes </a:t>
            </a:r>
            <a:r>
              <a:rPr lang="en-US" dirty="0" smtClean="0">
                <a:latin typeface="+mn-lt"/>
              </a:rPr>
              <a:t>developed to </a:t>
            </a:r>
            <a:r>
              <a:rPr lang="en-US" dirty="0">
                <a:latin typeface="+mn-lt"/>
              </a:rPr>
              <a:t>constrain the strike-point location and field-line angle-of-incidence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 supports use of </a:t>
            </a:r>
            <a:r>
              <a:rPr lang="en-US" dirty="0" smtClean="0">
                <a:latin typeface="+mn-lt"/>
              </a:rPr>
              <a:t>fish-scaled tiles</a:t>
            </a:r>
            <a:endParaRPr lang="en-US" altLang="en-US" dirty="0">
              <a:latin typeface="+mn-lt"/>
              <a:cs typeface="Arial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Can support core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confinement studies at the highest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current, power, duration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projected for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NSTX-U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3061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lang="en-US" sz="3600" b="1" spc="-5" dirty="0" smtClean="0">
                <a:latin typeface="Arial"/>
                <a:cs typeface="Arial"/>
              </a:rPr>
              <a:t>NSTX-U integrated performance goals</a:t>
            </a:r>
            <a:endParaRPr sz="3600" b="1" spc="-5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38" y="5320413"/>
            <a:ext cx="4115593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 smtClean="0">
                <a:latin typeface="Arial Narrow"/>
                <a:cs typeface="Arial Narrow"/>
              </a:rPr>
              <a:t>2</a:t>
            </a:r>
            <a:r>
              <a:rPr sz="2400" spc="-5" dirty="0" smtClean="0">
                <a:latin typeface="Arial"/>
                <a:cs typeface="Arial"/>
              </a:rPr>
              <a:t>×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toroidal </a:t>
            </a:r>
            <a:r>
              <a:rPr sz="2400" spc="-5" dirty="0">
                <a:latin typeface="Arial Narrow"/>
                <a:cs typeface="Arial Narrow"/>
              </a:rPr>
              <a:t>field (0.5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1T)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plasma current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2MA)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5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longer pulse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5s)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378" y="5105400"/>
            <a:ext cx="451358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heating power (5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10MW)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 smtClean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divertor heat flux (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ITER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levels)</a:t>
            </a:r>
            <a:endParaRPr sz="2400" dirty="0">
              <a:latin typeface="Arial Narrow"/>
              <a:cs typeface="Arial Narrow"/>
            </a:endParaRPr>
          </a:p>
          <a:p>
            <a:pPr marL="288925" indent="-276225">
              <a:lnSpc>
                <a:spcPts val="2740"/>
              </a:lnSpc>
            </a:pPr>
            <a:r>
              <a:rPr sz="2400" dirty="0">
                <a:latin typeface="Wingdings"/>
                <a:cs typeface="Wingdings"/>
              </a:rPr>
              <a:t></a:t>
            </a:r>
            <a:r>
              <a:rPr sz="2400" dirty="0">
                <a:latin typeface="Arial Narrow"/>
                <a:cs typeface="Arial Narrow"/>
              </a:rPr>
              <a:t>Up </a:t>
            </a:r>
            <a:r>
              <a:rPr sz="2400" spc="-5" dirty="0">
                <a:latin typeface="Arial Narrow"/>
                <a:cs typeface="Arial Narrow"/>
              </a:rPr>
              <a:t>to 10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higher nT</a:t>
            </a:r>
            <a:r>
              <a:rPr sz="2400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Arial"/>
                <a:cs typeface="Arial"/>
              </a:rPr>
              <a:t>E </a:t>
            </a:r>
            <a:r>
              <a:rPr sz="2400" spc="-5" dirty="0">
                <a:latin typeface="Arial Narrow"/>
                <a:cs typeface="Arial Narrow"/>
              </a:rPr>
              <a:t>(~MJ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plasmas</a:t>
            </a:r>
            <a:r>
              <a:rPr sz="2400" spc="-5" dirty="0" smtClean="0">
                <a:latin typeface="Arial Narrow"/>
                <a:cs typeface="Arial Narrow"/>
              </a:rPr>
              <a:t>)</a:t>
            </a:r>
            <a:r>
              <a:rPr lang="en-US" sz="2400" spc="-5" dirty="0" smtClean="0">
                <a:latin typeface="Arial Narrow"/>
                <a:cs typeface="Arial Narrow"/>
              </a:rPr>
              <a:t> and energy injected into vessel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4191000" y="1066800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7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783080" y="1171517"/>
            <a:ext cx="5532120" cy="4724399"/>
            <a:chOff x="6244165" y="1143000"/>
            <a:chExt cx="3073400" cy="2624665"/>
          </a:xfrm>
        </p:grpSpPr>
        <p:pic>
          <p:nvPicPr>
            <p:cNvPr id="14351" name="Picture 4" descr="untitl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201039"/>
              <a:ext cx="2649538" cy="237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6244165" y="3562481"/>
              <a:ext cx="3073400" cy="20518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Normalized </a:t>
              </a:r>
              <a:r>
                <a:rPr lang="en-US" sz="240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electron </a:t>
              </a:r>
              <a:r>
                <a:rPr lang="en-US" sz="2400" i="0" dirty="0" err="1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collisionality</a:t>
              </a:r>
              <a:r>
                <a:rPr lang="en-US" sz="240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i="0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en-US" sz="2000" i="0" baseline="-25000" dirty="0">
                  <a:solidFill>
                    <a:schemeClr val="tx1"/>
                  </a:solidFill>
                  <a:cs typeface="Arial" charset="0"/>
                </a:rPr>
                <a:t>e</a:t>
              </a:r>
              <a:r>
                <a:rPr lang="en-US" sz="2000" i="0" dirty="0">
                  <a:solidFill>
                    <a:schemeClr val="tx1"/>
                  </a:solidFill>
                  <a:cs typeface="Arial" charset="0"/>
                </a:rPr>
                <a:t>* </a:t>
              </a:r>
              <a:r>
                <a:rPr lang="en-US" sz="2000" i="0" dirty="0">
                  <a:solidFill>
                    <a:schemeClr val="tx1"/>
                  </a:solidFill>
                  <a:cs typeface="Arial" charset="0"/>
                  <a:sym typeface="Symbol" pitchFamily="18" charset="2"/>
                </a:rPr>
                <a:t> </a:t>
              </a:r>
              <a:r>
                <a:rPr lang="en-US" sz="24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n</a:t>
              </a:r>
              <a:r>
                <a:rPr lang="en-US" sz="24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 </a:t>
              </a:r>
              <a:r>
                <a:rPr lang="en-US" sz="24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/</a:t>
              </a:r>
              <a:r>
                <a:rPr lang="en-US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 </a:t>
              </a:r>
              <a:r>
                <a:rPr lang="en-US" sz="24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T</a:t>
              </a:r>
              <a:r>
                <a:rPr lang="en-US" sz="24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e</a:t>
              </a:r>
              <a:r>
                <a:rPr lang="en-US" sz="2400" i="0" baseline="30000" dirty="0">
                  <a:solidFill>
                    <a:schemeClr val="tx1"/>
                  </a:solidFill>
                  <a:latin typeface="Arial Narrow" pitchFamily="34" charset="0"/>
                  <a:cs typeface="Arial" charset="0"/>
                  <a:sym typeface="Symbol" pitchFamily="18" charset="2"/>
                </a:rPr>
                <a:t>2</a:t>
              </a:r>
              <a:endParaRPr lang="en-US" sz="2000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4353" name="Text Box 11"/>
            <p:cNvSpPr txBox="1">
              <a:spLocks noChangeArrowheads="1"/>
            </p:cNvSpPr>
            <p:nvPr/>
          </p:nvSpPr>
          <p:spPr bwMode="auto">
            <a:xfrm>
              <a:off x="6772486" y="2283558"/>
              <a:ext cx="647545" cy="3590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ITER-like scaling</a:t>
              </a:r>
            </a:p>
          </p:txBody>
        </p:sp>
        <p:sp>
          <p:nvSpPr>
            <p:cNvPr id="14354" name="Text Box 12"/>
            <p:cNvSpPr txBox="1">
              <a:spLocks noChangeArrowheads="1"/>
            </p:cNvSpPr>
            <p:nvPr/>
          </p:nvSpPr>
          <p:spPr bwMode="auto">
            <a:xfrm>
              <a:off x="6772485" y="1143000"/>
              <a:ext cx="771022" cy="389850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ST-FNSF </a:t>
              </a:r>
            </a:p>
            <a:p>
              <a:pPr algn="ctr">
                <a:spcBef>
                  <a:spcPct val="20000"/>
                </a:spcBef>
              </a:pPr>
              <a:endParaRPr lang="en-US" sz="1800" i="0" dirty="0">
                <a:solidFill>
                  <a:srgbClr val="FF0000"/>
                </a:solidFill>
              </a:endParaRPr>
            </a:p>
          </p:txBody>
        </p:sp>
        <p:sp>
          <p:nvSpPr>
            <p:cNvPr id="14355" name="Arc 13"/>
            <p:cNvSpPr>
              <a:spLocks/>
            </p:cNvSpPr>
            <p:nvPr/>
          </p:nvSpPr>
          <p:spPr bwMode="auto">
            <a:xfrm rot="549913" flipH="1">
              <a:off x="6727967" y="2287608"/>
              <a:ext cx="1442136" cy="711330"/>
            </a:xfrm>
            <a:custGeom>
              <a:avLst/>
              <a:gdLst>
                <a:gd name="T0" fmla="*/ 0 w 20035"/>
                <a:gd name="T1" fmla="*/ 2147483647 h 21600"/>
                <a:gd name="T2" fmla="*/ 2147483647 w 20035"/>
                <a:gd name="T3" fmla="*/ 2147483647 h 21600"/>
                <a:gd name="T4" fmla="*/ 2147483647 w 2003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035"/>
                <a:gd name="T10" fmla="*/ 0 h 21600"/>
                <a:gd name="T11" fmla="*/ 20035 w 200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35" h="21600" fill="none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</a:path>
                <a:path w="20035" h="21600" stroke="0" extrusionOk="0">
                  <a:moveTo>
                    <a:pt x="-1" y="6029"/>
                  </a:moveTo>
                  <a:cubicBezTo>
                    <a:pt x="4023" y="2160"/>
                    <a:pt x="9388" y="-1"/>
                    <a:pt x="14971" y="0"/>
                  </a:cubicBezTo>
                  <a:cubicBezTo>
                    <a:pt x="16676" y="0"/>
                    <a:pt x="18376" y="202"/>
                    <a:pt x="20034" y="602"/>
                  </a:cubicBezTo>
                  <a:lnTo>
                    <a:pt x="1497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0" tIns="0" rIns="0" bIns="0" anchor="ctr"/>
            <a:lstStyle/>
            <a:p>
              <a:endParaRPr lang="en-US" sz="2000" i="0"/>
            </a:p>
          </p:txBody>
        </p:sp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7549539" y="1894823"/>
              <a:ext cx="0" cy="5183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>
              <a:off x="8197084" y="1894823"/>
              <a:ext cx="0" cy="6478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7161013" y="1700456"/>
              <a:ext cx="0" cy="5183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59" name="Text Box 17"/>
            <p:cNvSpPr txBox="1">
              <a:spLocks noChangeArrowheads="1"/>
            </p:cNvSpPr>
            <p:nvPr/>
          </p:nvSpPr>
          <p:spPr bwMode="auto">
            <a:xfrm>
              <a:off x="7111098" y="1865128"/>
              <a:ext cx="104729" cy="205185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360" name="Text Box 18"/>
            <p:cNvSpPr txBox="1">
              <a:spLocks noChangeArrowheads="1"/>
            </p:cNvSpPr>
            <p:nvPr/>
          </p:nvSpPr>
          <p:spPr bwMode="auto">
            <a:xfrm>
              <a:off x="7873311" y="1397000"/>
              <a:ext cx="971319" cy="12140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>
                  <a:solidFill>
                    <a:schemeClr val="tx1"/>
                  </a:solidFill>
                  <a:sym typeface="Math1"/>
                </a:rPr>
                <a:t> </a:t>
              </a:r>
              <a:r>
                <a:rPr lang="en-US" sz="1400" i="0" dirty="0">
                  <a:solidFill>
                    <a:schemeClr val="tx1"/>
                  </a:solidFill>
                </a:rPr>
                <a:t>constant q, </a:t>
              </a:r>
              <a:r>
                <a:rPr lang="en-US" sz="1400" i="0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i="0" dirty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en-US" sz="1400" i="0" dirty="0" smtClean="0">
                  <a:solidFill>
                    <a:schemeClr val="tx1"/>
                  </a:solidFill>
                  <a:latin typeface="Symbol" pitchFamily="18" charset="2"/>
                </a:rPr>
                <a:t>r*</a:t>
              </a:r>
              <a:endParaRPr lang="en-US" sz="1400" i="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4361" name="Text Box 19"/>
            <p:cNvSpPr txBox="1">
              <a:spLocks noChangeArrowheads="1"/>
            </p:cNvSpPr>
            <p:nvPr/>
          </p:nvSpPr>
          <p:spPr bwMode="auto">
            <a:xfrm>
              <a:off x="7480976" y="1640758"/>
              <a:ext cx="775467" cy="359073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NSTX Upgrade</a:t>
              </a:r>
            </a:p>
          </p:txBody>
        </p:sp>
        <p:sp>
          <p:nvSpPr>
            <p:cNvPr id="14362" name="Line 20"/>
            <p:cNvSpPr>
              <a:spLocks noChangeShapeType="1"/>
            </p:cNvSpPr>
            <p:nvPr/>
          </p:nvSpPr>
          <p:spPr bwMode="auto">
            <a:xfrm flipH="1" flipV="1">
              <a:off x="6857872" y="1376510"/>
              <a:ext cx="1359844" cy="12309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14363" name="Line 21"/>
            <p:cNvSpPr>
              <a:spLocks noChangeShapeType="1"/>
            </p:cNvSpPr>
            <p:nvPr/>
          </p:nvSpPr>
          <p:spPr bwMode="auto">
            <a:xfrm>
              <a:off x="7549539" y="2172876"/>
              <a:ext cx="6475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2000" i="0"/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8305800" y="2133600"/>
              <a:ext cx="546867" cy="205184"/>
            </a:xfrm>
            <a:prstGeom prst="rect">
              <a:avLst/>
            </a:prstGeom>
            <a:solidFill>
              <a:srgbClr val="FFFF99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i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NSTX</a:t>
              </a:r>
              <a:endParaRPr lang="en-US" sz="18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NSTX confinement increased at higher </a:t>
            </a:r>
            <a:r>
              <a:rPr lang="en-US" sz="3200" b="1" dirty="0" err="1" smtClean="0"/>
              <a:t>T</a:t>
            </a:r>
            <a:r>
              <a:rPr lang="en-US" sz="3200" b="1" baseline="-25000" dirty="0" err="1" smtClean="0"/>
              <a:t>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19800"/>
            <a:ext cx="8001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Will confinement trend continue, or look like conventional A?</a:t>
            </a:r>
          </a:p>
        </p:txBody>
      </p:sp>
    </p:spTree>
    <p:extLst>
      <p:ext uri="{BB962C8B-B14F-4D97-AF65-F5344CB8AC3E}">
        <p14:creationId xmlns:p14="http://schemas.microsoft.com/office/powerpoint/2010/main" val="3047614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905000"/>
          </a:xfrm>
        </p:spPr>
        <p:txBody>
          <a:bodyPr>
            <a:noAutofit/>
          </a:bodyPr>
          <a:lstStyle/>
          <a:p>
            <a:r>
              <a:rPr lang="en-US" dirty="0" smtClean="0"/>
              <a:t>2× increase in plasma current </a:t>
            </a:r>
            <a:r>
              <a:rPr lang="en-US" i="1" dirty="0" smtClean="0"/>
              <a:t>I</a:t>
            </a:r>
            <a:r>
              <a:rPr lang="en-US" i="1" baseline="-25000" dirty="0" smtClean="0"/>
              <a:t>P</a:t>
            </a:r>
            <a:r>
              <a:rPr lang="en-US" dirty="0"/>
              <a:t> </a:t>
            </a:r>
            <a:r>
              <a:rPr lang="en-US" dirty="0" smtClean="0"/>
              <a:t>and toroidal field </a:t>
            </a:r>
            <a:r>
              <a:rPr lang="en-US" i="1" dirty="0" smtClean="0"/>
              <a:t>B</a:t>
            </a:r>
            <a:r>
              <a:rPr lang="en-US" i="1" baseline="-25000" dirty="0" smtClean="0"/>
              <a:t>T </a:t>
            </a:r>
            <a:r>
              <a:rPr lang="en-US" dirty="0" smtClean="0"/>
              <a:t>sufficient to differentiate between conventional (ITER 98y,2) and low-A (ST) H-mode confinement time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at higher plasma temperature and/or density: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2× </a:t>
            </a:r>
            <a:r>
              <a:rPr lang="en-US" dirty="0" smtClean="0"/>
              <a:t>heating </a:t>
            </a:r>
            <a:r>
              <a:rPr lang="en-US" dirty="0"/>
              <a:t>power </a:t>
            </a:r>
            <a:r>
              <a:rPr lang="en-US" i="1" dirty="0" smtClean="0"/>
              <a:t>P</a:t>
            </a:r>
            <a:r>
              <a:rPr lang="en-US" dirty="0" smtClean="0"/>
              <a:t> needed to access high enough stored energy to access wide range of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at </a:t>
            </a:r>
            <a:r>
              <a:rPr lang="en-US" dirty="0"/>
              <a:t>2× </a:t>
            </a:r>
            <a:r>
              <a:rPr lang="en-US" dirty="0" smtClean="0"/>
              <a:t>higher field and current: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≤ ~4.5-5.5,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≤ ~15-20%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1T, 2MA, 10MW requirement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971800"/>
            <a:ext cx="796555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9" y="3790950"/>
            <a:ext cx="5105400" cy="7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0729" y="3086100"/>
            <a:ext cx="3352800" cy="1485900"/>
          </a:xfrm>
          <a:prstGeom prst="roundRect">
            <a:avLst>
              <a:gd name="adj" fmla="val 1025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NSTX-U magnet pulse duration requirement arises from goal of achieving current profile equilibration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Current redistribution time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CR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 T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3/2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longest for highest confinement, lowest density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Physics ranges of interest: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Normalized confinement:  H</a:t>
            </a:r>
            <a:r>
              <a:rPr lang="en-US" baseline="-25000" dirty="0" smtClean="0">
                <a:sym typeface="Wingdings" panose="05000000000000000000" pitchFamily="2" charset="2"/>
              </a:rPr>
              <a:t>98y2</a:t>
            </a:r>
            <a:r>
              <a:rPr lang="en-US" dirty="0" smtClean="0">
                <a:sym typeface="Wingdings" panose="05000000000000000000" pitchFamily="2" charset="2"/>
              </a:rPr>
              <a:t> = 1-1.5, H</a:t>
            </a:r>
            <a:r>
              <a:rPr lang="en-US" baseline="-25000" dirty="0" smtClean="0">
                <a:sym typeface="Wingdings" panose="05000000000000000000" pitchFamily="2" charset="2"/>
              </a:rPr>
              <a:t>ST </a:t>
            </a:r>
            <a:r>
              <a:rPr lang="en-US" dirty="0" smtClean="0">
                <a:sym typeface="Wingdings" panose="05000000000000000000" pitchFamily="2" charset="2"/>
              </a:rPr>
              <a:t>≤ 1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Normalized density </a:t>
            </a:r>
            <a:r>
              <a:rPr lang="en-US" dirty="0" err="1" smtClean="0">
                <a:sym typeface="Wingdings" panose="05000000000000000000" pitchFamily="2" charset="2"/>
              </a:rPr>
              <a:t>f</a:t>
            </a:r>
            <a:r>
              <a:rPr lang="en-US" baseline="-25000" dirty="0" err="1" smtClean="0">
                <a:sym typeface="Wingdings" panose="05000000000000000000" pitchFamily="2" charset="2"/>
              </a:rPr>
              <a:t>GW</a:t>
            </a:r>
            <a:r>
              <a:rPr lang="en-US" dirty="0" smtClean="0">
                <a:sym typeface="Wingdings" panose="05000000000000000000" pitchFamily="2" charset="2"/>
              </a:rPr>
              <a:t> = 0.5-1 – lower range for low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*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Longest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CR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1.8s - for </a:t>
            </a: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98y2 </a:t>
            </a:r>
            <a:r>
              <a:rPr lang="en-US" dirty="0">
                <a:sym typeface="Wingdings" panose="05000000000000000000" pitchFamily="2" charset="2"/>
              </a:rPr>
              <a:t>= 1.4-1.5,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baseline="-25000" dirty="0" err="1">
                <a:sym typeface="Wingdings" panose="05000000000000000000" pitchFamily="2" charset="2"/>
              </a:rPr>
              <a:t>GW</a:t>
            </a:r>
            <a:r>
              <a:rPr lang="en-US" dirty="0">
                <a:sym typeface="Wingdings" panose="05000000000000000000" pitchFamily="2" charset="2"/>
              </a:rPr>
              <a:t> = 0.5-0.6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This 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baseline="-25000" dirty="0" smtClean="0">
                <a:sym typeface="Wingdings" panose="05000000000000000000" pitchFamily="2" charset="2"/>
              </a:rPr>
              <a:t>98y2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ym typeface="Wingdings" panose="05000000000000000000" pitchFamily="2" charset="2"/>
              </a:rPr>
              <a:t>f</a:t>
            </a:r>
            <a:r>
              <a:rPr lang="en-US" baseline="-25000" dirty="0" err="1" smtClean="0">
                <a:sym typeface="Wingdings" panose="05000000000000000000" pitchFamily="2" charset="2"/>
              </a:rPr>
              <a:t>GW</a:t>
            </a:r>
            <a:r>
              <a:rPr lang="en-US" dirty="0" smtClean="0">
                <a:sym typeface="Wingdings" panose="05000000000000000000" pitchFamily="2" charset="2"/>
              </a:rPr>
              <a:t> combo accessed only transiently </a:t>
            </a:r>
            <a:r>
              <a:rPr lang="en-US" dirty="0">
                <a:sym typeface="Wingdings" panose="05000000000000000000" pitchFamily="2" charset="2"/>
              </a:rPr>
              <a:t>on NSTX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Significant physics R&amp;D needed to access </a:t>
            </a:r>
            <a:r>
              <a:rPr lang="en-US" dirty="0" smtClean="0">
                <a:sym typeface="Wingdings" panose="05000000000000000000" pitchFamily="2" charset="2"/>
              </a:rPr>
              <a:t>such plasmas</a:t>
            </a:r>
          </a:p>
          <a:p>
            <a:r>
              <a:rPr lang="en-US" dirty="0">
                <a:sym typeface="Wingdings" panose="05000000000000000000" pitchFamily="2" charset="2"/>
              </a:rPr>
              <a:t>Access then measure stationary profiles 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flat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~3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>
                <a:sym typeface="Wingdings" panose="05000000000000000000" pitchFamily="2" charset="2"/>
              </a:rPr>
              <a:t>CR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3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en-US" sz="3000" b="1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30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CR </a:t>
            </a:r>
            <a:r>
              <a:rPr lang="en-US" sz="3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~ 5-5.5s  motivates goal of 5s I</a:t>
            </a:r>
            <a:r>
              <a:rPr lang="en-US" sz="30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3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flat-top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Achievable pulse-lengths </a:t>
            </a:r>
            <a:r>
              <a:rPr lang="en-US" sz="3600" dirty="0"/>
              <a:t>and </a:t>
            </a:r>
            <a:r>
              <a:rPr lang="en-US" sz="3600" dirty="0" err="1">
                <a:latin typeface="Symbol" panose="05050102010706020507" pitchFamily="18" charset="2"/>
              </a:rPr>
              <a:t>D</a:t>
            </a:r>
            <a:r>
              <a:rPr lang="en-US" sz="3600" dirty="0" err="1"/>
              <a:t>t</a:t>
            </a:r>
            <a:r>
              <a:rPr lang="en-US" sz="3600" baseline="-25000" dirty="0" err="1"/>
              <a:t>flat</a:t>
            </a:r>
            <a:r>
              <a:rPr lang="en-US" sz="3600" baseline="-25000" dirty="0"/>
              <a:t> </a:t>
            </a:r>
            <a:r>
              <a:rPr lang="en-US" sz="3600" dirty="0"/>
              <a:t>/ </a:t>
            </a:r>
            <a:r>
              <a:rPr lang="en-US" sz="3600" dirty="0" err="1" smtClean="0">
                <a:latin typeface="Symbol" panose="05050102010706020507" pitchFamily="18" charset="2"/>
              </a:rPr>
              <a:t>t</a:t>
            </a:r>
            <a:r>
              <a:rPr lang="en-US" sz="3600" baseline="-25000" dirty="0" err="1" smtClean="0"/>
              <a:t>CR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Constraint: maximum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en-US" sz="2400" baseline="-25000" dirty="0">
                <a:solidFill>
                  <a:srgbClr val="C00000"/>
                </a:solidFill>
              </a:rPr>
              <a:t>P</a:t>
            </a:r>
            <a:r>
              <a:rPr lang="en-US" sz="2400" dirty="0">
                <a:solidFill>
                  <a:srgbClr val="C00000"/>
                </a:solidFill>
              </a:rPr>
              <a:t> flat-top duration =</a:t>
            </a:r>
            <a:r>
              <a:rPr lang="en-US" sz="2400" dirty="0" smtClean="0">
                <a:solidFill>
                  <a:srgbClr val="C00000"/>
                </a:solidFill>
              </a:rPr>
              <a:t> 5s (set by TF)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39" y="3505200"/>
            <a:ext cx="4486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6248400" y="2895600"/>
            <a:ext cx="1295400" cy="3048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796143" y="1066800"/>
            <a:ext cx="4199914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Flat-top durations range from ~2.7 to ~6.3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/>
              <a:t>CR</a:t>
            </a:r>
            <a:endParaRPr lang="en-US" sz="2400" baseline="-25000" dirty="0" smtClean="0"/>
          </a:p>
          <a:p>
            <a:pPr>
              <a:tabLst>
                <a:tab pos="627063" algn="l"/>
              </a:tabLst>
            </a:pPr>
            <a:r>
              <a:rPr lang="en-US" sz="2400" dirty="0" smtClean="0"/>
              <a:t>Nearly all cases (97%) meet or exceed ~3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/>
              <a:t>CR</a:t>
            </a:r>
            <a:endParaRPr lang="en-US" sz="2400" baseline="-25000" dirty="0"/>
          </a:p>
        </p:txBody>
      </p:sp>
      <p:sp>
        <p:nvSpPr>
          <p:cNvPr id="10" name="Down Arrow 9"/>
          <p:cNvSpPr/>
          <p:nvPr/>
        </p:nvSpPr>
        <p:spPr>
          <a:xfrm>
            <a:off x="1600200" y="2895600"/>
            <a:ext cx="1295400" cy="3048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1905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98y2</a:t>
            </a:r>
            <a:r>
              <a:rPr lang="en-US" sz="2400" dirty="0" smtClean="0"/>
              <a:t> ≥ 1.2: 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flat</a:t>
            </a:r>
            <a:r>
              <a:rPr lang="en-US" sz="2400" baseline="-25000" dirty="0" smtClean="0"/>
              <a:t> </a:t>
            </a:r>
            <a:r>
              <a:rPr lang="en-US" sz="2400" dirty="0"/>
              <a:t>=</a:t>
            </a:r>
            <a:r>
              <a:rPr lang="en-US" sz="2400" dirty="0" smtClean="0"/>
              <a:t> 5s for all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GW</a:t>
            </a:r>
            <a:endParaRPr lang="en-US" sz="2400" baseline="-25000" dirty="0" smtClean="0"/>
          </a:p>
          <a:p>
            <a:endParaRPr lang="en-US" sz="500" dirty="0" smtClean="0">
              <a:latin typeface="Symbol" panose="05050102010706020507" pitchFamily="18" charset="2"/>
            </a:endParaRPr>
          </a:p>
          <a:p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flat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&lt; 5s at lower H (high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GW</a:t>
            </a:r>
            <a:r>
              <a:rPr lang="en-US" sz="2400" dirty="0" smtClean="0"/>
              <a:t>)</a:t>
            </a:r>
          </a:p>
          <a:p>
            <a:endParaRPr lang="en-US" sz="500" dirty="0" smtClean="0"/>
          </a:p>
          <a:p>
            <a:r>
              <a:rPr lang="en-US" sz="2400" dirty="0" smtClean="0"/>
              <a:t>Note: NSTX-U accessed H</a:t>
            </a:r>
            <a:r>
              <a:rPr lang="en-US" sz="2400" baseline="-25000" dirty="0" smtClean="0"/>
              <a:t>98y2</a:t>
            </a:r>
            <a:r>
              <a:rPr lang="en-US" sz="2400" dirty="0" smtClean="0"/>
              <a:t> ~ 1.1-1.15 during initial ops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43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Boundary shaping flexibility drives PF coil and structural requirements for plasma operation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00" y="1447800"/>
            <a:ext cx="5313700" cy="49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7745"/>
            <a:ext cx="2286000" cy="44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047690"/>
            <a:ext cx="608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2MA, 1T:  32 shapes × 3 OH states = 96 equilibria</a:t>
            </a:r>
            <a:endParaRPr lang="en-US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" y="3581400"/>
            <a:ext cx="3273120" cy="2135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2213</Words>
  <Application>Microsoft Office PowerPoint</Application>
  <PresentationFormat>On-screen Show (4:3)</PresentationFormat>
  <Paragraphs>282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NSTX Upgrade</vt:lpstr>
      <vt:lpstr>Power exhaust scenarios &amp; control for projected high-power NSTX-U operation</vt:lpstr>
      <vt:lpstr>Abstract / Motivation</vt:lpstr>
      <vt:lpstr>NSTX facility upgraded to access  new physics using 2 major new tools:</vt:lpstr>
      <vt:lpstr>NSTX-U integrated performance goals</vt:lpstr>
      <vt:lpstr>NSTX confinement increased at higher Te</vt:lpstr>
      <vt:lpstr>Rationale for 1T, 2MA, 10MW requirement</vt:lpstr>
      <vt:lpstr>NSTX-U magnet pulse duration requirement arises from goal of achieving current profile equilibration</vt:lpstr>
      <vt:lpstr>Achievable pulse-lengths and Dtflat / tCR Constraint: maximum IP flat-top duration = 5s (set by TF)</vt:lpstr>
      <vt:lpstr>Boundary shaping flexibility drives PF coil and structural requirements for plasma operation</vt:lpstr>
      <vt:lpstr>96 scenarios primarily higher-k, lower-li  high-performance H-modes (bN ~ 5) </vt:lpstr>
      <vt:lpstr>Operating k depends on range of stable internal inductance (&amp; impacts power-exhaust solution)</vt:lpstr>
      <vt:lpstr>Reduced heat flux model</vt:lpstr>
      <vt:lpstr>Parametric fits to divertor heat flux</vt:lpstr>
      <vt:lpstr>Model for SOL heat flux width lq</vt:lpstr>
      <vt:lpstr>Data for private flux region width wpvt=S</vt:lpstr>
      <vt:lpstr>Generalized divertor heat-flux model consistent with Eich parametric fitting</vt:lpstr>
      <vt:lpstr>Choice of S for NSTX-U calculations</vt:lpstr>
      <vt:lpstr>Model for power conducted to divertor target</vt:lpstr>
      <vt:lpstr>NSTX example: low d, IP = 0.8MA</vt:lpstr>
      <vt:lpstr>NSTX example: high d, IP= 1.2MA</vt:lpstr>
      <vt:lpstr>Strategies for Mitigating Heat Fluxes</vt:lpstr>
      <vt:lpstr>Comments on comparison to NSTX  and extrapolation to NSTX-U</vt:lpstr>
      <vt:lpstr>NSTX-U projection example: high d,  IP = 2MA with high flux expansion divertor</vt:lpstr>
      <vt:lpstr>Example case from 96 with high IPF1A</vt:lpstr>
      <vt:lpstr>Example: Scan 1:  No PF1B, use PF1C for high flux expansion IBDH tile heat flux projections</vt:lpstr>
      <vt:lpstr>Elongation Impacts Use of Poloidal Flux Expansion</vt:lpstr>
      <vt:lpstr>Initial Modeling of Sweeping Shows Benefits (Implemented in reduced model by M. Reinke, ORNL)</vt:lpstr>
      <vt:lpstr>HHF Tile Designs Converged to ‘Small Cubes’ </vt:lpstr>
      <vt:lpstr>Developing Designs Using Castellated Tiles</vt:lpstr>
      <vt:lpstr>Empirically Motivated Divertor Power Sharing (Implemented in reduced model by M. Reinke, ORNL)</vt:lpstr>
      <vt:lpstr>Tile Shaping Used to Avoid Leading Edges</vt:lpstr>
      <vt:lpstr>Method for simultaneously controlling  strike-point position and angle of incidence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148</cp:revision>
  <dcterms:created xsi:type="dcterms:W3CDTF">2015-07-16T16:59:24Z</dcterms:created>
  <dcterms:modified xsi:type="dcterms:W3CDTF">2017-10-29T05:09:39Z</dcterms:modified>
</cp:coreProperties>
</file>