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72" r:id="rId3"/>
    <p:sldId id="274" r:id="rId4"/>
    <p:sldId id="269" r:id="rId5"/>
    <p:sldId id="270" r:id="rId6"/>
    <p:sldId id="276" r:id="rId7"/>
    <p:sldId id="294" r:id="rId8"/>
    <p:sldId id="293" r:id="rId9"/>
    <p:sldId id="275" r:id="rId10"/>
    <p:sldId id="297" r:id="rId11"/>
    <p:sldId id="284" r:id="rId12"/>
    <p:sldId id="277" r:id="rId13"/>
    <p:sldId id="302" r:id="rId14"/>
    <p:sldId id="298" r:id="rId15"/>
    <p:sldId id="299" r:id="rId16"/>
    <p:sldId id="300" r:id="rId17"/>
    <p:sldId id="286" r:id="rId18"/>
    <p:sldId id="290" r:id="rId19"/>
    <p:sldId id="289" r:id="rId20"/>
    <p:sldId id="292" r:id="rId21"/>
    <p:sldId id="295" r:id="rId22"/>
    <p:sldId id="304" r:id="rId23"/>
    <p:sldId id="305" r:id="rId24"/>
    <p:sldId id="303" r:id="rId25"/>
    <p:sldId id="30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244AFC"/>
    <a:srgbClr val="408007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0"/>
    <p:restoredTop sz="94368" autoAdjust="0"/>
  </p:normalViewPr>
  <p:slideViewPr>
    <p:cSldViewPr snapToGrid="0" showGuides="1">
      <p:cViewPr>
        <p:scale>
          <a:sx n="107" d="100"/>
          <a:sy n="107" d="100"/>
        </p:scale>
        <p:origin x="146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097C43DE-DEE0-604F-A886-1C2FC226D51E}" type="slidenum">
              <a:rPr lang="en-US" altLang="x-none" b="0" i="0">
                <a:solidFill>
                  <a:schemeClr val="tx1"/>
                </a:solidFill>
                <a:latin typeface="Times New Roman" charset="0"/>
              </a:rPr>
              <a:pPr eaLnBrk="1" hangingPunct="1"/>
              <a:t>4</a:t>
            </a:fld>
            <a:endParaRPr lang="en-US" altLang="x-none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3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1CD004CD-8838-604B-BC4C-BAB0CF5B8841}" type="slidenum">
              <a:rPr lang="en-US" altLang="x-none" b="0" i="0">
                <a:solidFill>
                  <a:schemeClr val="tx1"/>
                </a:solidFill>
                <a:latin typeface="Times New Roman" charset="0"/>
              </a:rPr>
              <a:pPr eaLnBrk="1" hangingPunct="1"/>
              <a:t>5</a:t>
            </a:fld>
            <a:endParaRPr lang="en-US" altLang="x-none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3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649FC2D5-9217-104E-98E6-7572F676AEBC}" type="slidenum">
              <a:rPr lang="en-US" altLang="x-none" sz="1200" b="0" i="0">
                <a:solidFill>
                  <a:schemeClr val="tx1"/>
                </a:solidFill>
                <a:latin typeface="Times New Roman" charset="0"/>
              </a:rPr>
              <a:pPr eaLnBrk="1" hangingPunct="1"/>
              <a:t>7</a:t>
            </a:fld>
            <a:endParaRPr lang="en-US" altLang="x-none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71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14D58-8BAE-47A7-9BC7-BF5F8CB6AD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95800" cy="2667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76200" y="3733800"/>
            <a:ext cx="8991600" cy="2743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543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</a:rPr>
              <a:t>59th APS DPP, “Local CAE &amp; GAE structure on NSTX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&amp; 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effect on core energy transport”, N.A. Crocker, October 23-27,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5" r:id="rId4"/>
    <p:sldLayoutId id="2147483740" r:id="rId5"/>
    <p:sldLayoutId id="2147483736" r:id="rId6"/>
    <p:sldLayoutId id="214748373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7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8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0.png"/><Relationship Id="rId3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30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228599" y="2586891"/>
            <a:ext cx="8852877" cy="119538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NA Crocker,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E </a:t>
            </a:r>
            <a:r>
              <a:rPr lang="en-US" sz="2000" dirty="0"/>
              <a:t>Belova,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RB </a:t>
            </a:r>
            <a:r>
              <a:rPr lang="en-US" sz="2000" dirty="0"/>
              <a:t>White,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ED </a:t>
            </a:r>
            <a:r>
              <a:rPr lang="en-US" sz="2000" dirty="0"/>
              <a:t>Fredrickson,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NN </a:t>
            </a:r>
            <a:r>
              <a:rPr lang="en-US" sz="2000" dirty="0"/>
              <a:t>Gorelenkov,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K </a:t>
            </a:r>
            <a:r>
              <a:rPr lang="en-US" sz="2000" dirty="0"/>
              <a:t>Tritz,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  <a:r>
              <a:rPr lang="en-US" sz="2000" dirty="0" smtClean="0"/>
              <a:t>WA Peebles,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S </a:t>
            </a:r>
            <a:r>
              <a:rPr lang="en-US" sz="2000" dirty="0"/>
              <a:t>Kubota,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A Diallo,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BP </a:t>
            </a:r>
            <a:r>
              <a:rPr lang="en-US" sz="2000" dirty="0"/>
              <a:t>LeBlanc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and SA </a:t>
            </a:r>
            <a:r>
              <a:rPr lang="en-US" sz="2000" dirty="0" err="1" smtClean="0"/>
              <a:t>Sabbagh</a:t>
            </a:r>
            <a:endParaRPr lang="en-US" sz="2000" dirty="0" smtClean="0"/>
          </a:p>
          <a:p>
            <a:pPr eaLnBrk="1" hangingPunct="1"/>
            <a:r>
              <a:rPr lang="en-US" altLang="en-US" sz="2000" baseline="30000" dirty="0" smtClean="0">
                <a:latin typeface="Arial" charset="0"/>
                <a:cs typeface="Arial" charset="0"/>
              </a:rPr>
              <a:t>1</a:t>
            </a:r>
            <a:r>
              <a:rPr lang="en-US" altLang="en-US" sz="2000" dirty="0" smtClean="0">
                <a:latin typeface="Arial" charset="0"/>
                <a:cs typeface="Arial" charset="0"/>
              </a:rPr>
              <a:t>UCLA, </a:t>
            </a:r>
            <a:r>
              <a:rPr lang="en-US" altLang="en-US" sz="2000" baseline="30000" dirty="0" smtClean="0">
                <a:latin typeface="Arial" charset="0"/>
                <a:cs typeface="Arial" charset="0"/>
              </a:rPr>
              <a:t>2</a:t>
            </a:r>
            <a:r>
              <a:rPr lang="en-US" altLang="en-US" sz="2000" dirty="0" smtClean="0">
                <a:latin typeface="Arial" charset="0"/>
                <a:cs typeface="Arial" charset="0"/>
              </a:rPr>
              <a:t>PPPL, </a:t>
            </a:r>
            <a:r>
              <a:rPr lang="en-US" altLang="en-US" sz="2000" baseline="30000" dirty="0" smtClean="0">
                <a:latin typeface="Arial" charset="0"/>
                <a:cs typeface="Arial" charset="0"/>
              </a:rPr>
              <a:t>3</a:t>
            </a:r>
            <a:r>
              <a:rPr lang="en-US" altLang="en-US" sz="2000" dirty="0" smtClean="0">
                <a:latin typeface="Arial" charset="0"/>
                <a:cs typeface="Arial" charset="0"/>
              </a:rPr>
              <a:t>JHU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991600" cy="147767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Local </a:t>
            </a:r>
            <a:r>
              <a:rPr lang="en-US" sz="3200" dirty="0"/>
              <a:t>compressional and global </a:t>
            </a:r>
            <a:r>
              <a:rPr lang="en-US" sz="3200" dirty="0" err="1"/>
              <a:t>Alfvén</a:t>
            </a:r>
            <a:r>
              <a:rPr lang="en-US" sz="3200"/>
              <a:t> eigenmode structure on NSTX and their effect on core energy </a:t>
            </a:r>
            <a:r>
              <a:rPr lang="en-US" sz="3200" smtClean="0"/>
              <a:t>transport* </a:t>
            </a:r>
            <a:endParaRPr lang="en-US" altLang="en-US" sz="3200" smtClean="0">
              <a:latin typeface="Arial" charset="0"/>
              <a:cs typeface="Arial" charset="0"/>
            </a:endParaRP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33788"/>
            <a:ext cx="7315200" cy="1014412"/>
          </a:xfrm>
        </p:spPr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sz="1600" dirty="0">
                <a:latin typeface="Arial" charset="0"/>
                <a:cs typeface="Arial" charset="0"/>
              </a:rPr>
              <a:t>59th Annual Meeting of the APS Division of Plasma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Physics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sz="1600" dirty="0">
                <a:latin typeface="Arial" charset="0"/>
                <a:cs typeface="Arial" charset="0"/>
              </a:rPr>
              <a:t>Milwaukee,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Wisconsin, October </a:t>
            </a:r>
            <a:r>
              <a:rPr lang="en-US" altLang="en-US" sz="1600" dirty="0">
                <a:latin typeface="Arial" charset="0"/>
                <a:cs typeface="Arial" charset="0"/>
              </a:rPr>
              <a:t>23 - 27,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8523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ucla_c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19632" r="8073" b="19632"/>
          <a:stretch>
            <a:fillRect/>
          </a:stretch>
        </p:blipFill>
        <p:spPr bwMode="auto">
          <a:xfrm>
            <a:off x="197207" y="5074135"/>
            <a:ext cx="1631593" cy="58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491" y="4518318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indent="0" algn="ctr">
              <a:buNone/>
            </a:pPr>
            <a:r>
              <a:rPr lang="en-US" sz="1200"/>
              <a:t>*Supported by US DOE Contracts DE­SC0011810, </a:t>
            </a:r>
            <a:r>
              <a:rPr lang="mr-IN" sz="1200"/>
              <a:t>DE-FG02-99ER54527</a:t>
            </a:r>
            <a:r>
              <a:rPr lang="en-US" sz="1200"/>
              <a:t> </a:t>
            </a:r>
            <a:r>
              <a:rPr lang="en-US" sz="1200" smtClean="0"/>
              <a:t>&amp; DE­AC02­09CH11466</a:t>
            </a:r>
            <a:endParaRPr lang="en-US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SVD solves factoring problem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𝑔𝑙𝑜𝑏𝑎𝑙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28600" lvl="1">
                  <a:buFont typeface="Arial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by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𝜒</m:t>
                        </m:r>
                      </m:e>
                      <m:sup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228600"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𝜒</m:t>
                          </m:r>
                        </m:e>
                        <m:sup>
                          <m:r>
                            <a:rPr lang="en-US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</m:acc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𝑔𝑙𝑜𝑏𝑎𝑙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228600" lvl="1">
                  <a:buFont typeface="Arial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⇒ spatial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 of global mode from </a:t>
                </a:r>
                <a:r>
                  <a:rPr lang="en-US" sz="2800" b="1" i="1" dirty="0" smtClean="0">
                    <a:solidFill>
                      <a:schemeClr val="tx1"/>
                    </a:solidFill>
                  </a:rPr>
                  <a:t>eigenvector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of correlation matrix </a:t>
                </a:r>
                <a:r>
                  <a:rPr lang="en-US" sz="2800" b="1" i="1" dirty="0" smtClean="0">
                    <a:solidFill>
                      <a:schemeClr val="tx1"/>
                    </a:solidFill>
                  </a:rPr>
                  <a:t>with largest eigenvalue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228600"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chemeClr val="tx1"/>
                          </a:solidFill>
                          <a:latin typeface="Cambria Math" charset="0"/>
                        </a:rPr>
                        <m:t>𝐂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𝜆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𝐛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228600"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𝐂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𝐛</m:t>
                                          </m:r>
                                        </m:e>
                                      </m:acc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28600" lvl="1">
                  <a:buFont typeface="Arial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228600" lvl="1">
                  <a:buFont typeface="Arial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20" t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SVD finds global mode from eigenvector of signal correlation matrix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5100" y="1177931"/>
            <a:ext cx="4425950" cy="4968869"/>
          </a:xfrm>
        </p:spPr>
        <p:txBody>
          <a:bodyPr>
            <a:normAutofit/>
          </a:bodyPr>
          <a:lstStyle/>
          <a:p>
            <a:r>
              <a:rPr lang="en-US" dirty="0" smtClean="0"/>
              <a:t>CAEs have large, broad core peaks &amp; small edge amplitude</a:t>
            </a:r>
          </a:p>
          <a:p>
            <a:r>
              <a:rPr lang="en-US" dirty="0" smtClean="0"/>
              <a:t>GAEs have low amplitude, broad structure in core &amp; large edge peaks</a:t>
            </a:r>
          </a:p>
          <a:p>
            <a:r>
              <a:rPr lang="en-US" dirty="0" smtClean="0"/>
              <a:t>Note: large edge peaks can be caused by small edge radial displacements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 and GAEs </a:t>
            </a:r>
            <a:br>
              <a:rPr lang="en-US" dirty="0" smtClean="0"/>
            </a:br>
            <a:r>
              <a:rPr lang="en-US" dirty="0" smtClean="0"/>
              <a:t>have different </a:t>
            </a:r>
            <a:r>
              <a:rPr lang="en-US" altLang="x-none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structure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39680" y="3838501"/>
            <a:ext cx="3831336" cy="2724912"/>
            <a:chOff x="4839680" y="3838501"/>
            <a:chExt cx="3831336" cy="2724912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>
            <a:xfrm>
              <a:off x="4839680" y="3838501"/>
              <a:ext cx="3831336" cy="2724912"/>
              <a:chOff x="1416855" y="-101600"/>
              <a:chExt cx="5771345" cy="351313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296"/>
              <a:stretch/>
            </p:blipFill>
            <p:spPr>
              <a:xfrm>
                <a:off x="1416855" y="-101600"/>
                <a:ext cx="5771345" cy="33401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778"/>
              <a:stretch/>
            </p:blipFill>
            <p:spPr>
              <a:xfrm>
                <a:off x="1416855" y="3259138"/>
                <a:ext cx="5771345" cy="15240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5818778" y="3958709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/>
                <a:t>GAEs</a:t>
              </a:r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8700" y="969963"/>
            <a:ext cx="3832316" cy="2743200"/>
            <a:chOff x="4838700" y="969963"/>
            <a:chExt cx="3832316" cy="2743200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4838700" y="969963"/>
              <a:ext cx="3832316" cy="2743200"/>
              <a:chOff x="1676400" y="3340100"/>
              <a:chExt cx="5771345" cy="35179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704"/>
              <a:stretch/>
            </p:blipFill>
            <p:spPr>
              <a:xfrm>
                <a:off x="1676400" y="3340100"/>
                <a:ext cx="5771345" cy="3517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86" r="47848" b="96852"/>
              <a:stretch/>
            </p:blipFill>
            <p:spPr>
              <a:xfrm>
                <a:off x="5842811" y="3390900"/>
                <a:ext cx="1498601" cy="215900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5818778" y="1023997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/>
                <a:t>CAEs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12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mtClean="0"/>
                  <a:t>New analysis gives 2–4 x larger </a:t>
                </a:r>
                <a:br>
                  <a:rPr lang="en-US" smtClean="0"/>
                </a:br>
                <a:r>
                  <a:rPr lang="en-US" smtClean="0"/>
                  <a:t>cutoff displacement (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𝑑</m:t>
                    </m:r>
                  </m:oMath>
                </a14:m>
                <a:r>
                  <a:rPr lang="en-US" smtClean="0"/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9747" b="-35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365975"/>
                <a:ext cx="44196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Old analysis: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  <m:t>𝑑</m:t>
                        </m:r>
                      </m:e>
                      <m:sub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2"/>
                          </a:rPr>
                          <m:t>𝑒𝑓𝑓</m:t>
                        </m:r>
                      </m:sub>
                    </m:sSub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=</m:t>
                    </m:r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𝑙</m:t>
                    </m:r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/2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𝑙</m:t>
                    </m:r>
                  </m:oMath>
                </a14:m>
                <a:r>
                  <a:rPr lang="en-US" dirty="0" smtClean="0"/>
                  <a:t> attributed to cutoff displacement (“</a:t>
                </a:r>
                <a:r>
                  <a:rPr lang="en-US" dirty="0"/>
                  <a:t>mirror approximation</a:t>
                </a:r>
                <a:r>
                  <a:rPr lang="en-US" dirty="0" smtClean="0"/>
                  <a:t>”)</a:t>
                </a:r>
              </a:p>
              <a:p>
                <a:r>
                  <a:rPr lang="en-US" dirty="0" smtClean="0"/>
                  <a:t>New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𝑑</m:t>
                    </m:r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dirty="0" smtClean="0"/>
                  <a:t> is 2 – 4 x larger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dirty="0" smtClean="0"/>
                  <a:t> larger plasma displacement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65975"/>
                <a:ext cx="4419600" cy="5410200"/>
              </a:xfrm>
              <a:blipFill rotWithShape="0">
                <a:blip r:embed="rId3"/>
                <a:stretch>
                  <a:fillRect l="-2483" t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76200" y="5067300"/>
            <a:ext cx="8801100" cy="1092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Cutoff </a:t>
            </a:r>
            <a:r>
              <a:rPr lang="en-US" dirty="0">
                <a:solidFill>
                  <a:srgbClr val="FF0000"/>
                </a:solidFill>
              </a:rPr>
              <a:t>displacement ≠ plasma displacement</a:t>
            </a:r>
          </a:p>
          <a:p>
            <a:pPr lvl="1"/>
            <a:r>
              <a:rPr lang="en-US" dirty="0"/>
              <a:t>Compression also </a:t>
            </a:r>
            <a:r>
              <a:rPr lang="en-US" dirty="0" smtClean="0"/>
              <a:t>causes cutoff displacement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94" y="990032"/>
            <a:ext cx="4803506" cy="40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816015" y="0"/>
                <a:ext cx="7511970" cy="960438"/>
              </a:xfrm>
            </p:spPr>
            <p:txBody>
              <a:bodyPr/>
              <a:lstStyle/>
              <a:p>
                <a:r>
                  <a:rPr lang="en-US" dirty="0" smtClean="0"/>
                  <a:t>Plasma displacement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estimated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6015" y="0"/>
                <a:ext cx="7511970" cy="960438"/>
              </a:xfrm>
              <a:blipFill rotWithShape="0">
                <a:blip r:embed="rId2"/>
                <a:stretch>
                  <a:fillRect t="-29747" b="-35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233773"/>
                <a:ext cx="5509327" cy="525015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700" dirty="0" smtClean="0"/>
                  <a:t>Get </a:t>
                </a:r>
                <a14:m>
                  <m:oMath xmlns:m="http://schemas.openxmlformats.org/officeDocument/2006/math">
                    <m:r>
                      <a:rPr lang="en-US" sz="3700">
                        <a:latin typeface="Cambria Math" charset="0"/>
                      </a:rPr>
                      <m:t>𝜉</m:t>
                    </m:r>
                  </m:oMath>
                </a14:m>
                <a:r>
                  <a:rPr lang="en-US" sz="3700" dirty="0"/>
                  <a:t> from measurement</a:t>
                </a:r>
                <a:r>
                  <a:rPr lang="en-US" sz="3700" dirty="0" smtClean="0"/>
                  <a:t>:</a:t>
                </a:r>
              </a:p>
              <a:p>
                <a:pPr marL="228600" lvl="1" indent="0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x-none" sz="3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x-none" sz="3000">
                              <a:latin typeface="Cambria Math" charset="0"/>
                            </a:rPr>
                            <m:t>𝛿</m:t>
                          </m:r>
                          <m:r>
                            <a:rPr lang="en-US" altLang="x-none" sz="3000">
                              <a:latin typeface="Cambria Math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x-none" sz="3000">
                              <a:latin typeface="Cambria Math" charset="0"/>
                            </a:rPr>
                            <m:t>𝑛</m:t>
                          </m:r>
                          <m:r>
                            <a:rPr lang="en-US" altLang="x-none" sz="3000">
                              <a:latin typeface="Cambria Math" charset="0"/>
                            </a:rPr>
                            <m:t>0</m:t>
                          </m:r>
                        </m:den>
                      </m:f>
                      <m:r>
                        <a:rPr lang="en-US" sz="3000">
                          <a:latin typeface="Cambria Math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sz="3000"/>
                        <m:t>∇</m:t>
                      </m:r>
                      <m:r>
                        <a:rPr lang="en-US" sz="3000">
                          <a:latin typeface="Cambria Math" charset="0"/>
                        </a:rPr>
                        <m:t>⋅</m:t>
                      </m:r>
                      <m:r>
                        <a:rPr lang="en-US" sz="3000">
                          <a:latin typeface="Cambria Math" charset="0"/>
                        </a:rPr>
                        <m:t>𝛏</m:t>
                      </m:r>
                      <m:r>
                        <a:rPr lang="en-US" sz="3000">
                          <a:latin typeface="Cambria Math" charset="0"/>
                        </a:rPr>
                        <m:t>−</m:t>
                      </m:r>
                      <m:r>
                        <a:rPr lang="en-US" sz="3000">
                          <a:latin typeface="Cambria Math" charset="0"/>
                        </a:rPr>
                        <m:t>𝛏</m:t>
                      </m:r>
                      <m:r>
                        <a:rPr lang="en-US" sz="3000">
                          <a:latin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3000"/>
                        <m:t>∇</m:t>
                      </m:r>
                      <m:sSub>
                        <m:sSubPr>
                          <m:ctrlPr>
                            <a:rPr lang="en-US" sz="3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 charset="0"/>
                            </a:rPr>
                            <m:t>ln</m:t>
                          </m:r>
                          <m:r>
                            <a:rPr lang="en-US" sz="3000">
                              <a:latin typeface="Cambria Math" charset="0"/>
                            </a:rPr>
                            <m:t>(</m:t>
                          </m:r>
                          <m:r>
                            <a:rPr lang="en-US" sz="3000">
                              <a:latin typeface="Cambria Math" charset="0"/>
                            </a:rPr>
                            <m:t>𝑛</m:t>
                          </m:r>
                        </m:e>
                        <m:sub>
                          <m:r>
                            <a:rPr lang="en-US" sz="300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30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  <a:p>
                <a:pPr marL="228600" lvl="1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3400" dirty="0" smtClean="0">
                    <a:solidFill>
                      <a:schemeClr val="tx1"/>
                    </a:solidFill>
                  </a:rPr>
                  <a:t>Neglect finite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4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sz="3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4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, 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3400" dirty="0" smtClean="0">
                    <a:solidFill>
                      <a:schemeClr val="tx1"/>
                    </a:solidFill>
                  </a:rPr>
                </a:br>
                <a:r>
                  <a:rPr lang="en-US" sz="3400" dirty="0" smtClean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4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34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∥</m:t>
                        </m:r>
                      </m:sub>
                    </m:sSub>
                    <m:r>
                      <a:rPr lang="en-US" sz="3400">
                        <a:solidFill>
                          <a:schemeClr val="tx1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endParaRPr lang="en-US" sz="3400" dirty="0" smtClean="0">
                  <a:solidFill>
                    <a:schemeClr val="tx1"/>
                  </a:solidFill>
                </a:endParaRPr>
              </a:p>
              <a:p>
                <a:pPr marL="228600" lvl="2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∇</m:t>
                      </m:r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𝛏</m:t>
                      </m:r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∇</m:t>
                      </m:r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336699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000" i="1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  <m:t>𝐄</m:t>
                                  </m:r>
                                  <m:r>
                                    <a:rPr lang="en-US" sz="3000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  <m:t>×</m:t>
                                  </m:r>
                                  <m:r>
                                    <a:rPr lang="en-US" sz="3000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  <m:t>𝐁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3000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3000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  <m:t>𝜔</m:t>
                                  </m:r>
                                  <m:sSup>
                                    <m:sSupPr>
                                      <m:ctrlPr>
                                        <a:rPr lang="en-US" sz="3000" i="1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3000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≈−</m:t>
                      </m:r>
                      <m:f>
                        <m:fPr>
                          <m:type m:val="lin"/>
                          <m:ctrlPr>
                            <a:rPr lang="en-US" sz="3000" i="1">
                              <a:solidFill>
                                <a:srgbClr val="336699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𝛏</m:t>
                      </m:r>
                      <m:r>
                        <a:rPr lang="en-US" sz="3000">
                          <a:solidFill>
                            <a:srgbClr val="336699"/>
                          </a:solidFill>
                          <a:latin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336699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000">
                              <a:solidFill>
                                <a:srgbClr val="336699"/>
                              </a:solidFill>
                              <a:latin typeface="Cambria Math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336699"/>
                              </a:solidFill>
                              <a:latin typeface="Cambria Math" charset="0"/>
                            </a:rPr>
                            <m:t>∇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000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3000">
                              <a:solidFill>
                                <a:srgbClr val="336699"/>
                              </a:solidFill>
                              <a:latin typeface="Cambria Math" charset="0"/>
                            </a:rPr>
                            <m:t>+2</m:t>
                          </m:r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rgbClr val="336699"/>
                              </a:solidFill>
                              <a:latin typeface="Cambria Math" charset="0"/>
                            </a:rPr>
                            <m:t>∇</m:t>
                          </m:r>
                          <m:func>
                            <m:funcPr>
                              <m:ctrlPr>
                                <a:rPr lang="en-US" sz="3000" i="1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solidFill>
                                    <a:srgbClr val="336699"/>
                                  </a:solidFill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336699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3000">
                                          <a:solidFill>
                                            <a:srgbClr val="336699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000" dirty="0" smtClean="0">
                  <a:solidFill>
                    <a:srgbClr val="336699"/>
                  </a:solidFill>
                </a:endParaRPr>
              </a:p>
              <a:p>
                <a:r>
                  <a:rPr lang="en-US" sz="3400" dirty="0"/>
                  <a:t>GAEs:</a:t>
                </a:r>
                <a:r>
                  <a:rPr lang="en-US" sz="3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𝜉</m:t>
                        </m:r>
                      </m:e>
                      <m:sub>
                        <m:r>
                          <a:rPr lang="en-US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sub>
                    </m:sSub>
                    <m:r>
                      <a:rPr lang="en-US" sz="3400" i="1">
                        <a:latin typeface="Cambria Math" charset="0"/>
                        <a:ea typeface="Cambria Math" charset="0"/>
                        <a:cs typeface="Cambria Math" charset="0"/>
                      </a:rPr>
                      <m:t>≈0.7</m:t>
                    </m:r>
                    <m:sSub>
                      <m:sSubPr>
                        <m:ctrlPr>
                          <a:rPr lang="en-US" sz="3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3400" i="1">
                            <a:latin typeface="Cambria Math" charset="0"/>
                          </a:rPr>
                          <m:t>𝑛</m:t>
                        </m:r>
                      </m:sub>
                    </m:sSub>
                    <m:f>
                      <m:fPr>
                        <m:type m:val="lin"/>
                        <m:ctrlPr>
                          <a:rPr lang="en-US" altLang="x-none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x-none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altLang="x-none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altLang="x-none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400" i="1" dirty="0">
                    <a:latin typeface="Cambria Math" charset="0"/>
                  </a:rPr>
                  <a:t> </a:t>
                </a:r>
                <a:r>
                  <a:rPr lang="en-US" sz="3400" i="1" dirty="0" smtClean="0">
                    <a:latin typeface="Cambria Math" charset="0"/>
                  </a:rPr>
                  <a:t/>
                </a:r>
                <a:br>
                  <a:rPr lang="en-US" sz="3400" i="1" dirty="0" smtClean="0">
                    <a:latin typeface="Cambria Math" charset="0"/>
                  </a:rPr>
                </a:br>
                <a:r>
                  <a:rPr lang="en-US" sz="3400" i="1" dirty="0" smtClean="0">
                    <a:latin typeface="Cambria Math" charset="0"/>
                  </a:rPr>
                  <a:t>@ </a:t>
                </a:r>
                <a:r>
                  <a:rPr lang="en-US" sz="3400" dirty="0">
                    <a:latin typeface="Cambria Math" charset="0"/>
                  </a:rPr>
                  <a:t>R = 1.15 </a:t>
                </a:r>
                <a:r>
                  <a:rPr lang="en-US" sz="3400" dirty="0" smtClean="0">
                    <a:latin typeface="Cambria Math" charset="0"/>
                  </a:rPr>
                  <a:t>m</a:t>
                </a:r>
              </a:p>
              <a:p>
                <a:pPr lvl="1">
                  <a:lnSpc>
                    <a:spcPct val="140000"/>
                  </a:lnSpc>
                  <a:spcBef>
                    <a:spcPts val="600"/>
                  </a:spcBef>
                </a:pPr>
                <a:r>
                  <a:rPr lang="en-US" sz="3000" dirty="0">
                    <a:ea typeface="Cambria Math" charset="0"/>
                    <a:cs typeface="Cambria Math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∥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sz="3000" dirty="0"/>
              </a:p>
              <a:p>
                <a:pPr lvl="1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/>
                  <a:t> ~ 1.7 </a:t>
                </a:r>
                <a:r>
                  <a:rPr lang="en-US" sz="3000" dirty="0" smtClean="0"/>
                  <a:t>m</a:t>
                </a:r>
              </a:p>
              <a:p>
                <a:pPr lvl="1">
                  <a:lnSpc>
                    <a:spcPct val="14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x-none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x-none" sz="3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x-none" sz="3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x-none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≈</m:t>
                        </m:r>
                      </m:den>
                    </m:f>
                  </m:oMath>
                </a14:m>
                <a:r>
                  <a:rPr lang="en-US" sz="3000" dirty="0" smtClean="0"/>
                  <a:t>1.05</a:t>
                </a:r>
                <a:endParaRPr lang="en-US" sz="3000" dirty="0"/>
              </a:p>
              <a:p>
                <a:r>
                  <a:rPr lang="en-US" sz="3400" dirty="0"/>
                  <a:t>CAEs: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x-none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x-none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altLang="x-none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x-none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x-none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x-none" sz="3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altLang="x-none" sz="3400" b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3400" b="1">
                        <a:latin typeface="Cambria Math" charset="0"/>
                      </a:rPr>
                      <m:t>𝛁</m:t>
                    </m:r>
                    <m:r>
                      <a:rPr lang="en-US" sz="3400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3400" b="1">
                        <a:latin typeface="Cambria Math" charset="0"/>
                        <a:ea typeface="Cambria Math" charset="0"/>
                        <a:cs typeface="Cambria Math" charset="0"/>
                      </a:rPr>
                      <m:t>𝛏</m:t>
                    </m:r>
                    <m:r>
                      <a:rPr lang="en-US" sz="3400" i="1">
                        <a:latin typeface="Cambria Math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3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33773"/>
                <a:ext cx="5509327" cy="5250154"/>
              </a:xfrm>
              <a:blipFill rotWithShape="0">
                <a:blip r:embed="rId3"/>
                <a:stretch>
                  <a:fillRect l="-1659" t="-2552" b="-1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449940" y="1002941"/>
            <a:ext cx="3603249" cy="2088092"/>
            <a:chOff x="5188688" y="1240447"/>
            <a:chExt cx="3603249" cy="20880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94"/>
            <a:stretch/>
          </p:blipFill>
          <p:spPr>
            <a:xfrm>
              <a:off x="5188688" y="1252322"/>
              <a:ext cx="3603249" cy="20762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86210" y="1240447"/>
              <a:ext cx="10057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sz="1200" b="1" dirty="0" smtClean="0">
                  <a:latin typeface="Times New Roman" charset="0"/>
                  <a:ea typeface="Times New Roman" charset="0"/>
                  <a:cs typeface="Times New Roman" charset="0"/>
                </a:rPr>
                <a:t>hot 141398</a:t>
              </a:r>
            </a:p>
            <a:p>
              <a:r>
                <a:rPr lang="en-US" sz="1200" b="1" dirty="0" smtClean="0">
                  <a:latin typeface="Times New Roman" charset="0"/>
                  <a:ea typeface="Times New Roman" charset="0"/>
                  <a:cs typeface="Times New Roman" charset="0"/>
                </a:rPr>
                <a:t>t=582 </a:t>
              </a:r>
              <a:r>
                <a:rPr lang="en-US" sz="12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ms</a:t>
              </a:r>
              <a:endParaRPr lang="en-US" sz="1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07979" y="3073065"/>
            <a:ext cx="3032278" cy="2583882"/>
            <a:chOff x="5707979" y="3132441"/>
            <a:chExt cx="3032278" cy="25838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979" y="3132441"/>
              <a:ext cx="3032278" cy="25838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82448" y="4972054"/>
              <a:ext cx="1694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charset="0"/>
                  <a:ea typeface="Times New Roman" charset="0"/>
                  <a:cs typeface="Times New Roman" charset="0"/>
                </a:rPr>
                <a:t>partial kinetic EFIT + Thomson Scattering</a:t>
              </a:r>
              <a:endParaRPr lang="en-US" sz="1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26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411" y="1134339"/>
                <a:ext cx="6215080" cy="540468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Bef>
                    <a:spcPts val="585"/>
                  </a:spcBef>
                </a:pPr>
                <a:r>
                  <a:rPr lang="en-US" dirty="0" smtClean="0"/>
                  <a:t>Anomalous 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(~ 35 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/s) </a:t>
                </a:r>
                <a:br>
                  <a:rPr lang="en-US" dirty="0" smtClean="0"/>
                </a:br>
                <a:r>
                  <a:rPr lang="en-US" dirty="0" smtClean="0"/>
                  <a:t>in </a:t>
                </a:r>
                <a:r>
                  <a:rPr lang="en-US" dirty="0" smtClean="0">
                    <a:latin typeface="Arial" charset="0"/>
                  </a:rPr>
                  <a:t>6 </a:t>
                </a:r>
                <a:r>
                  <a:rPr lang="en-US" dirty="0">
                    <a:latin typeface="Arial" charset="0"/>
                  </a:rPr>
                  <a:t>MW </a:t>
                </a:r>
                <a:r>
                  <a:rPr lang="en-US" dirty="0" smtClean="0">
                    <a:latin typeface="Arial" charset="0"/>
                  </a:rPr>
                  <a:t>H-mode</a:t>
                </a:r>
                <a:endParaRPr lang="en-US" dirty="0" smtClean="0"/>
              </a:p>
              <a:p>
                <a:pPr>
                  <a:spcBef>
                    <a:spcPts val="1170"/>
                  </a:spcBef>
                </a:pPr>
                <a:r>
                  <a:rPr lang="en-US" i="1" dirty="0" smtClean="0">
                    <a:latin typeface="Cambria Math"/>
                    <a:cs typeface="Cambria Math"/>
                  </a:rPr>
                  <a:t>e</a:t>
                </a:r>
                <a:r>
                  <a:rPr lang="en-US" i="1" baseline="30000" dirty="0" smtClean="0">
                    <a:latin typeface="Cambria Math"/>
                    <a:cs typeface="Cambria Math"/>
                  </a:rPr>
                  <a:t>–</a:t>
                </a:r>
                <a:r>
                  <a:rPr lang="en-US" dirty="0" smtClean="0"/>
                  <a:t> </a:t>
                </a:r>
                <a:r>
                  <a:rPr lang="en-US" dirty="0"/>
                  <a:t>guiding center </a:t>
                </a:r>
                <a:r>
                  <a:rPr lang="en-US" dirty="0" smtClean="0"/>
                  <a:t>orbit spreading </a:t>
                </a:r>
                <a:br>
                  <a:rPr lang="en-US" dirty="0" smtClean="0"/>
                </a:br>
                <a:r>
                  <a:rPr lang="en-US" dirty="0" smtClean="0"/>
                  <a:t>simulated by ORBIT</a:t>
                </a:r>
                <a:r>
                  <a:rPr lang="en-US" dirty="0"/>
                  <a:t> </a:t>
                </a:r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sz="2600" dirty="0" smtClean="0"/>
                  <a:t>(see e.g. [NN </a:t>
                </a:r>
                <a:r>
                  <a:rPr lang="en-US" sz="2600" dirty="0" err="1" smtClean="0"/>
                  <a:t>Gorelenkov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NF 2010])</a:t>
                </a:r>
              </a:p>
              <a:p>
                <a:pPr lvl="1">
                  <a:lnSpc>
                    <a:spcPct val="90000"/>
                  </a:lnSpc>
                  <a:spcBef>
                    <a:spcPts val="1170"/>
                  </a:spcBef>
                </a:pPr>
                <a:r>
                  <a:rPr lang="en-US" dirty="0"/>
                  <a:t>B-field from experiment (</a:t>
                </a:r>
                <a:r>
                  <a:rPr lang="en-US" i="1" dirty="0">
                    <a:latin typeface="Cambria Math"/>
                    <a:cs typeface="Cambria Math"/>
                  </a:rPr>
                  <a:t>B</a:t>
                </a:r>
                <a:r>
                  <a:rPr lang="en-US" i="1" baseline="-25000" dirty="0">
                    <a:latin typeface="Cambria Math"/>
                    <a:cs typeface="Cambria Math"/>
                  </a:rPr>
                  <a:t>T0</a:t>
                </a:r>
                <a:r>
                  <a:rPr lang="en-US" dirty="0"/>
                  <a:t>=0.45 T)</a:t>
                </a:r>
              </a:p>
              <a:p>
                <a:pPr lvl="1">
                  <a:lnSpc>
                    <a:spcPct val="90000"/>
                  </a:lnSpc>
                  <a:spcBef>
                    <a:spcPts val="1170"/>
                  </a:spcBef>
                </a:pPr>
                <a:r>
                  <a:rPr lang="en-US" dirty="0"/>
                  <a:t>a</a:t>
                </a:r>
                <a:r>
                  <a:rPr lang="en-US" dirty="0" smtClean="0"/>
                  <a:t>t </a:t>
                </a:r>
                <a:r>
                  <a:rPr lang="en-US" i="1" dirty="0" smtClean="0"/>
                  <a:t>t </a:t>
                </a:r>
                <a:r>
                  <a:rPr lang="en-US" dirty="0" smtClean="0"/>
                  <a:t>= 0, isotropic thermal population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 </a:t>
                </a:r>
                <a:r>
                  <a:rPr lang="en-US" dirty="0"/>
                  <a:t>= 1 </a:t>
                </a:r>
                <a:r>
                  <a:rPr lang="en-US" dirty="0" err="1" smtClean="0"/>
                  <a:t>keV</a:t>
                </a:r>
                <a:r>
                  <a:rPr lang="en-US" dirty="0" smtClean="0"/>
                  <a:t>), </a:t>
                </a:r>
                <a:r>
                  <a:rPr lang="en-US" altLang="x-none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δ</a:t>
                </a:r>
                <a:r>
                  <a:rPr lang="en-US" altLang="x-none" sz="2800" dirty="0"/>
                  <a:t>-</a:t>
                </a:r>
                <a:r>
                  <a:rPr lang="en-US" sz="2100" dirty="0" smtClean="0"/>
                  <a:t>function at</a:t>
                </a:r>
                <a:r>
                  <a:rPr lang="en-US" dirty="0" smtClean="0"/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𝛹</a:t>
                </a:r>
                <a:r>
                  <a:rPr lang="en-US" baseline="-25000" dirty="0">
                    <a:latin typeface="Cambria Math"/>
                    <a:cs typeface="Cambria Math"/>
                  </a:rPr>
                  <a:t>N</a:t>
                </a:r>
                <a:r>
                  <a:rPr lang="en-US" baseline="30000" dirty="0">
                    <a:latin typeface="Cambria Math"/>
                    <a:cs typeface="Cambria Math"/>
                  </a:rPr>
                  <a:t>½</a:t>
                </a:r>
                <a:r>
                  <a:rPr lang="en-US" dirty="0"/>
                  <a:t> = </a:t>
                </a:r>
                <a:r>
                  <a:rPr lang="en-US" dirty="0" smtClean="0"/>
                  <a:t>0.15 </a:t>
                </a:r>
              </a:p>
              <a:p>
                <a:pPr lvl="1">
                  <a:lnSpc>
                    <a:spcPct val="90000"/>
                  </a:lnSpc>
                  <a:spcBef>
                    <a:spcPts val="1170"/>
                  </a:spcBef>
                </a:pPr>
                <a:r>
                  <a:rPr lang="en-US" sz="2100" dirty="0" err="1">
                    <a:latin typeface="Arial" charset="0"/>
                  </a:rPr>
                  <a:t>c</a:t>
                </a:r>
                <a:r>
                  <a:rPr lang="en-US" sz="2100" dirty="0" err="1" smtClean="0">
                    <a:latin typeface="Arial" charset="0"/>
                  </a:rPr>
                  <a:t>ollisionless</a:t>
                </a:r>
                <a:r>
                  <a:rPr lang="en-US" sz="2100" dirty="0" smtClean="0">
                    <a:latin typeface="Arial" charset="0"/>
                  </a:rPr>
                  <a:t> </a:t>
                </a:r>
              </a:p>
              <a:p>
                <a:pPr lvl="1">
                  <a:lnSpc>
                    <a:spcPct val="90000"/>
                  </a:lnSpc>
                  <a:spcBef>
                    <a:spcPts val="1170"/>
                  </a:spcBef>
                </a:pPr>
                <a:r>
                  <a:rPr lang="en-US" sz="2100" dirty="0" smtClean="0"/>
                  <a:t>population spreads with time </a:t>
                </a:r>
                <a:r>
                  <a:rPr lang="en-US" sz="2100" dirty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100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sz="2100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10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2100">
                            <a:latin typeface="Cambria Math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1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100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000" dirty="0" smtClean="0">
                  <a:latin typeface="Arial" charset="0"/>
                </a:endParaRPr>
              </a:p>
              <a:p>
                <a:pPr>
                  <a:spcBef>
                    <a:spcPts val="1170"/>
                  </a:spcBef>
                </a:pPr>
                <a:r>
                  <a:rPr lang="en-US" dirty="0" smtClean="0">
                    <a:latin typeface="Arial" charset="0"/>
                  </a:rPr>
                  <a:t>8 GAEs</a:t>
                </a:r>
              </a:p>
              <a:p>
                <a:pPr lvl="1">
                  <a:lnSpc>
                    <a:spcPct val="80000"/>
                  </a:lnSpc>
                  <a:spcBef>
                    <a:spcPts val="1170"/>
                  </a:spcBef>
                </a:pP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i="1" baseline="-25000" dirty="0" err="1" smtClean="0">
                    <a:latin typeface="Calibri" charset="0"/>
                  </a:rPr>
                  <a:t>rms</a:t>
                </a:r>
                <a:r>
                  <a:rPr lang="fi-FI" i="1" baseline="-25000" dirty="0" smtClean="0">
                    <a:latin typeface="Calibri" charset="0"/>
                  </a:rPr>
                  <a:t> </a:t>
                </a:r>
                <a:r>
                  <a:rPr lang="fi-FI" dirty="0" smtClean="0">
                    <a:latin typeface="Calibri" charset="0"/>
                  </a:rPr>
                  <a:t>~</a:t>
                </a:r>
                <a:r>
                  <a:rPr lang="fi-FI" i="1" baseline="-25000" dirty="0" smtClean="0">
                    <a:latin typeface="Calibri" charset="0"/>
                  </a:rPr>
                  <a:t> </a:t>
                </a:r>
                <a:r>
                  <a:rPr lang="nb-NO" dirty="0" smtClean="0"/>
                  <a:t>0.4 mm (</a:t>
                </a:r>
                <a:r>
                  <a:rPr lang="nb-NO" dirty="0" err="1" smtClean="0"/>
                  <a:t>using</a:t>
                </a:r>
                <a:r>
                  <a:rPr lang="en-US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  <m: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charset="0"/>
                  </a:rPr>
                  <a:t>)</a:t>
                </a:r>
                <a:endParaRPr lang="en-US" dirty="0">
                  <a:latin typeface="Arial" charset="0"/>
                </a:endParaRPr>
              </a:p>
              <a:p>
                <a:pPr lvl="1">
                  <a:lnSpc>
                    <a:spcPct val="80000"/>
                  </a:lnSpc>
                  <a:spcBef>
                    <a:spcPts val="1170"/>
                  </a:spcBef>
                </a:pPr>
                <a:r>
                  <a:rPr lang="en-US" i="1" dirty="0" err="1" smtClean="0">
                    <a:latin typeface="Cambria Math"/>
                    <a:cs typeface="Cambria Math"/>
                  </a:rPr>
                  <a:t>ω</a:t>
                </a:r>
                <a:r>
                  <a:rPr lang="en-US" i="1" dirty="0" smtClean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=</a:t>
                </a:r>
                <a:r>
                  <a:rPr lang="en-US" i="1" dirty="0">
                    <a:latin typeface="Cambria Math"/>
                    <a:cs typeface="Cambria Math"/>
                  </a:rPr>
                  <a:t> k</a:t>
                </a:r>
                <a:r>
                  <a:rPr lang="en-US" baseline="-25000" dirty="0" smtClean="0">
                    <a:latin typeface="Cambria Math"/>
                    <a:cs typeface="Cambria Math"/>
                  </a:rPr>
                  <a:t>||</a:t>
                </a:r>
                <a:r>
                  <a:rPr lang="en-US" i="1" dirty="0" smtClean="0">
                    <a:latin typeface="Cambria Math"/>
                    <a:cs typeface="Cambria Math"/>
                  </a:rPr>
                  <a:t>V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A</a:t>
                </a:r>
                <a:r>
                  <a:rPr lang="en-US" dirty="0" smtClean="0"/>
                  <a:t> =&gt;</a:t>
                </a:r>
                <a:r>
                  <a:rPr lang="en-US" dirty="0" smtClean="0">
                    <a:latin typeface="Arial" charset="0"/>
                  </a:rPr>
                  <a:t> |m| = 0 – 2</a:t>
                </a:r>
              </a:p>
              <a:p>
                <a:pPr lvl="1">
                  <a:lnSpc>
                    <a:spcPct val="80000"/>
                  </a:lnSpc>
                  <a:spcBef>
                    <a:spcPts val="1170"/>
                  </a:spcBef>
                </a:pPr>
                <a:r>
                  <a:rPr lang="en-US" dirty="0" err="1" smtClean="0">
                    <a:latin typeface="Arial" charset="0"/>
                  </a:rPr>
                  <a:t>poloidal+toroidal</a:t>
                </a:r>
                <a:r>
                  <a:rPr lang="en-US" dirty="0" smtClean="0">
                    <a:latin typeface="Arial" charset="0"/>
                  </a:rPr>
                  <a:t> </a:t>
                </a:r>
                <a:r>
                  <a:rPr lang="en-US" dirty="0">
                    <a:latin typeface="Arial" charset="0"/>
                  </a:rPr>
                  <a:t>F</a:t>
                </a:r>
                <a:r>
                  <a:rPr lang="en-US" dirty="0" smtClean="0">
                    <a:latin typeface="Arial" charset="0"/>
                  </a:rPr>
                  <a:t>ourier modes used </a:t>
                </a:r>
              </a:p>
              <a:p>
                <a:pPr lvl="1">
                  <a:lnSpc>
                    <a:spcPct val="90000"/>
                  </a:lnSpc>
                  <a:spcBef>
                    <a:spcPts val="1170"/>
                  </a:spcBef>
                </a:pPr>
                <a:endParaRPr lang="en-US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11" y="1134339"/>
                <a:ext cx="6215080" cy="5404684"/>
              </a:xfrm>
              <a:blipFill rotWithShape="0">
                <a:blip r:embed="rId2"/>
                <a:stretch>
                  <a:fillRect l="-1570" t="-2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smtClean="0"/>
                  <a:t>from </a:t>
                </a:r>
                <a:r>
                  <a:rPr lang="en-US"/>
                  <a:t>GAEs </a:t>
                </a:r>
                <a:r>
                  <a:rPr lang="en-US" b="0" smtClean="0"/>
                  <a:t>simulated for </a:t>
                </a:r>
                <a:r>
                  <a:rPr lang="en-US" smtClean="0">
                    <a:latin typeface="Arial" charset="0"/>
                  </a:rPr>
                  <a:t>6 </a:t>
                </a:r>
                <a:r>
                  <a:rPr lang="en-US">
                    <a:latin typeface="Arial" charset="0"/>
                  </a:rPr>
                  <a:t>MW H-mode </a:t>
                </a:r>
                <a:r>
                  <a:rPr lang="en-US" smtClean="0">
                    <a:latin typeface="Arial" charset="0"/>
                  </a:rPr>
                  <a:t>141398</a:t>
                </a:r>
                <a:r>
                  <a:rPr lang="en-US">
                    <a:latin typeface="Arial" charset="0"/>
                  </a:rPr>
                  <a:t>, t = 0.58 </a:t>
                </a:r>
                <a:r>
                  <a:rPr lang="en-US" smtClean="0">
                    <a:latin typeface="Arial" charset="0"/>
                  </a:rPr>
                  <a:t>sec</a:t>
                </a:r>
                <a:endParaRPr lang="en-US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22152" r="-1000" b="-2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531304" y="1014077"/>
            <a:ext cx="3458409" cy="2559321"/>
            <a:chOff x="5297128" y="3583577"/>
            <a:chExt cx="3458409" cy="25593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128" y="3583577"/>
              <a:ext cx="3458409" cy="2559321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129762" y="3668214"/>
              <a:ext cx="4820" cy="19763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43930" y="5100580"/>
              <a:ext cx="898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s</a:t>
              </a:r>
              <a:r>
                <a:rPr lang="en-US" sz="1200" smtClean="0"/>
                <a:t>imulation</a:t>
              </a:r>
            </a:p>
            <a:p>
              <a:r>
                <a:rPr lang="en-US" sz="1200" smtClean="0"/>
                <a:t>location</a:t>
              </a:r>
              <a:endParaRPr lang="en-US" sz="120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80029" y="5343250"/>
              <a:ext cx="5846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53272"/>
              </p:ext>
            </p:extLst>
          </p:nvPr>
        </p:nvGraphicFramePr>
        <p:xfrm>
          <a:off x="6175170" y="3604796"/>
          <a:ext cx="2576944" cy="289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530"/>
                <a:gridCol w="479912"/>
                <a:gridCol w="475704"/>
                <a:gridCol w="851798"/>
              </a:tblGrid>
              <a:tr h="3220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 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(kHz)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  <a:endParaRPr lang="en-US" sz="20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</a:t>
                      </a:r>
                      <a:endParaRPr lang="is-IS" sz="20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1" u="none" strike="noStrike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ξ</a:t>
                      </a:r>
                      <a:r>
                        <a:rPr lang="fi-FI" sz="20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fi-FI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(mm)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</a:t>
                      </a: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</a:t>
                      </a: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</a:t>
                      </a:r>
                    </a:p>
                  </a:txBody>
                  <a:tcPr marL="12700" marR="12700" marT="12700" marB="0" anchor="b"/>
                </a:tc>
              </a:tr>
              <a:tr h="322067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dirty="0" smtClean="0"/>
                  <a:t>from </a:t>
                </a:r>
                <a:r>
                  <a:rPr lang="en-US" dirty="0"/>
                  <a:t>GAEs </a:t>
                </a:r>
                <a:r>
                  <a:rPr lang="en-US" dirty="0" smtClean="0"/>
                  <a:t>in </a:t>
                </a:r>
                <a:r>
                  <a:rPr lang="en-US" b="0" dirty="0" smtClean="0"/>
                  <a:t>simulation </a:t>
                </a:r>
                <a:r>
                  <a:rPr lang="en-US" dirty="0" smtClean="0"/>
                  <a:t>much less than  from TRANSP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2152" r="-2600" b="-2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597" y="4980706"/>
                <a:ext cx="9293678" cy="163237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&lt;&lt; 1 m</a:t>
                </a:r>
                <a:r>
                  <a:rPr lang="en-US" baseline="30000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/s for 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i="1" baseline="-25000" dirty="0" err="1" smtClean="0">
                    <a:latin typeface="Calibri" charset="0"/>
                  </a:rPr>
                  <a:t>rms</a:t>
                </a:r>
                <a:r>
                  <a:rPr lang="fi-FI" baseline="-250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~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  <m: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dirty="0" smtClean="0"/>
                  <a:t>scaling study </a:t>
                </a:r>
                <a:r>
                  <a:rPr lang="en-US" altLang="en-US" dirty="0">
                    <a:latin typeface="Cambria" charset="0"/>
                    <a:ea typeface="ＭＳ Ｐゴシック" charset="-128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sensitive to amplitude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∝ </a:t>
                </a:r>
                <a:r>
                  <a:rPr lang="fi-FI" i="1" dirty="0" smtClean="0">
                    <a:latin typeface="Calibri" charset="0"/>
                  </a:rPr>
                  <a:t>ξ</a:t>
                </a:r>
                <a:r>
                  <a:rPr lang="fi-FI" baseline="30000" dirty="0" smtClean="0">
                    <a:latin typeface="Arial" charset="0"/>
                    <a:ea typeface="Arial" charset="0"/>
                    <a:cs typeface="Arial" charset="0"/>
                  </a:rPr>
                  <a:t>3.76</a:t>
                </a:r>
                <a:r>
                  <a:rPr lang="fi-FI" dirty="0" smtClean="0">
                    <a:latin typeface="Calibri" charset="0"/>
                  </a:rPr>
                  <a:t>)</a:t>
                </a:r>
              </a:p>
              <a:p>
                <a:r>
                  <a:rPr lang="fi-FI" dirty="0" smtClean="0"/>
                  <a:t>n</a:t>
                </a:r>
                <a:r>
                  <a:rPr lang="en-US" dirty="0" err="1" smtClean="0"/>
                  <a:t>eed</a:t>
                </a:r>
                <a:r>
                  <a:rPr lang="en-US" dirty="0" smtClean="0"/>
                  <a:t> 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 = 10*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i="1" baseline="-25000" dirty="0" err="1" smtClean="0">
                    <a:latin typeface="Calibri" charset="0"/>
                  </a:rPr>
                  <a:t>rms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 for </a:t>
                </a:r>
                <a:r>
                  <a:rPr lang="fi-FI" dirty="0" err="1" smtClean="0">
                    <a:latin typeface="Arial" charset="0"/>
                    <a:ea typeface="Arial" charset="0"/>
                    <a:cs typeface="Arial" charset="0"/>
                  </a:rPr>
                  <a:t>agreement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fi-FI" dirty="0" err="1" smtClean="0">
                    <a:latin typeface="Arial" charset="0"/>
                    <a:ea typeface="Arial" charset="0"/>
                    <a:cs typeface="Arial" charset="0"/>
                  </a:rPr>
                  <a:t>with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 TRANSP 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7" y="4980706"/>
                <a:ext cx="9293678" cy="1632371"/>
              </a:xfrm>
              <a:blipFill rotWithShape="0">
                <a:blip r:embed="rId3"/>
                <a:stretch>
                  <a:fillRect l="-1180" t="-4478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43792" y="874533"/>
            <a:ext cx="5431928" cy="3879949"/>
            <a:chOff x="1543792" y="874533"/>
            <a:chExt cx="5431928" cy="38799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92" y="874533"/>
              <a:ext cx="5431928" cy="38799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557529" y="4253095"/>
                  <a:ext cx="2303813" cy="40498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𝑟𝑚𝑠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x-none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x-none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x-none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x-none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x-none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x-none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x-none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x-none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x-none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529" y="4253095"/>
                  <a:ext cx="2303813" cy="4049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4545" b="-16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74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0352" y="1041991"/>
                <a:ext cx="8939348" cy="5393099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170"/>
                  </a:spcBef>
                </a:pPr>
                <a:r>
                  <a:rPr lang="en-US" dirty="0" smtClean="0">
                    <a:latin typeface="Arial" charset="0"/>
                  </a:rPr>
                  <a:t>7 CAEs (15 modes total)</a:t>
                </a:r>
                <a:endParaRPr lang="en-US" dirty="0">
                  <a:latin typeface="Arial" charset="0"/>
                </a:endParaRPr>
              </a:p>
              <a:p>
                <a:r>
                  <a:rPr lang="en-US" dirty="0" smtClean="0"/>
                  <a:t>If CAEs are shear modes: </a:t>
                </a:r>
                <a:br>
                  <a:rPr lang="en-US" dirty="0" smtClean="0"/>
                </a:br>
                <a:r>
                  <a:rPr lang="en-US" dirty="0" smtClean="0"/>
                  <a:t>CAE </a:t>
                </a:r>
                <a:r>
                  <a:rPr lang="en-US" altLang="en-US" i="1" dirty="0" err="1" smtClean="0">
                    <a:latin typeface="Cambria" charset="0"/>
                    <a:ea typeface="ＭＳ Ｐゴシック" charset="-128"/>
                  </a:rPr>
                  <a:t>δn</a:t>
                </a:r>
                <a:r>
                  <a:rPr lang="en-US" altLang="en-US" i="1" dirty="0" smtClean="0">
                    <a:latin typeface="Cambria" charset="0"/>
                    <a:ea typeface="ＭＳ Ｐゴシック" charset="-128"/>
                  </a:rPr>
                  <a:t> </a:t>
                </a:r>
                <a:r>
                  <a:rPr lang="en-US" dirty="0" smtClean="0"/>
                  <a:t>&gt;&gt; GAE </a:t>
                </a:r>
                <a:r>
                  <a:rPr lang="en-US" altLang="en-US" i="1" dirty="0" err="1">
                    <a:latin typeface="Cambria" charset="0"/>
                    <a:ea typeface="ＭＳ Ｐゴシック" charset="-128"/>
                  </a:rPr>
                  <a:t>δn</a:t>
                </a:r>
                <a:r>
                  <a:rPr lang="en-US" altLang="en-US" i="1" dirty="0">
                    <a:latin typeface="Cambria" charset="0"/>
                    <a:ea typeface="ＭＳ Ｐゴシック" charset="-128"/>
                  </a:rPr>
                  <a:t> </a:t>
                </a:r>
                <a:r>
                  <a:rPr lang="en-US" altLang="en-US" dirty="0" smtClean="0">
                    <a:latin typeface="Cambria" charset="0"/>
                    <a:ea typeface="ＭＳ Ｐゴシック" charset="-128"/>
                  </a:rPr>
                  <a:t>⇒ </a:t>
                </a:r>
                <a:r>
                  <a:rPr lang="en-US" dirty="0" smtClean="0"/>
                  <a:t>CAE 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en-US" dirty="0"/>
                  <a:t> </a:t>
                </a:r>
                <a:r>
                  <a:rPr lang="en-US" dirty="0" smtClean="0"/>
                  <a:t>&gt;&gt; GAE</a:t>
                </a:r>
                <a:r>
                  <a:rPr lang="fi-FI" i="1" dirty="0" smtClean="0">
                    <a:latin typeface="Calibri" charset="0"/>
                  </a:rPr>
                  <a:t> </a:t>
                </a:r>
                <a:r>
                  <a:rPr lang="fi-FI" i="1" dirty="0" err="1">
                    <a:latin typeface="Calibri" charset="0"/>
                  </a:rPr>
                  <a:t>ξ</a:t>
                </a:r>
                <a:endParaRPr lang="en-US" altLang="en-US" i="1" dirty="0" smtClean="0">
                  <a:latin typeface="Cambria" charset="0"/>
                  <a:ea typeface="ＭＳ Ｐゴシック" charset="-128"/>
                </a:endParaRPr>
              </a:p>
              <a:p>
                <a:pPr lvl="1"/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i="1" baseline="-25000" dirty="0" err="1" smtClean="0">
                    <a:latin typeface="Calibri" charset="0"/>
                  </a:rPr>
                  <a:t>rms</a:t>
                </a:r>
                <a:r>
                  <a:rPr lang="fi-FI" i="1" baseline="-25000" dirty="0" smtClean="0">
                    <a:latin typeface="Calibri" charset="0"/>
                  </a:rPr>
                  <a:t> </a:t>
                </a:r>
                <a:r>
                  <a:rPr lang="fi-FI" dirty="0">
                    <a:latin typeface="Calibri" charset="0"/>
                  </a:rPr>
                  <a:t>~</a:t>
                </a:r>
                <a:r>
                  <a:rPr lang="fi-FI" i="1" baseline="-25000" dirty="0">
                    <a:latin typeface="Calibri" charset="0"/>
                  </a:rPr>
                  <a:t> </a:t>
                </a:r>
                <a:r>
                  <a:rPr lang="nb-NO" dirty="0"/>
                  <a:t>1.8 </a:t>
                </a:r>
                <a:r>
                  <a:rPr lang="nb-NO" dirty="0" smtClean="0"/>
                  <a:t>mm for </a:t>
                </a:r>
                <a:r>
                  <a:rPr lang="nb-NO" dirty="0" err="1" smtClean="0"/>
                  <a:t>CAEs</a:t>
                </a:r>
                <a:r>
                  <a:rPr lang="nb-NO" dirty="0" smtClean="0"/>
                  <a:t> </a:t>
                </a:r>
                <a:r>
                  <a:rPr lang="nb-NO" dirty="0"/>
                  <a:t>(1.9 mm </a:t>
                </a:r>
                <a:r>
                  <a:rPr lang="nb-NO" dirty="0" smtClean="0"/>
                  <a:t>all modes)</a:t>
                </a:r>
              </a:p>
              <a:p>
                <a:pPr lvl="1"/>
                <a:r>
                  <a:rPr lang="en-US" dirty="0" smtClean="0">
                    <a:latin typeface="Arial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  <m:r>
                              <a:rPr lang="en-US" altLang="x-none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x-none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r>
                  <a:rPr lang="en-US" dirty="0" smtClean="0"/>
                  <a:t>Shear CAEs </a:t>
                </a:r>
                <a:r>
                  <a:rPr lang="en-US" altLang="en-US" dirty="0">
                    <a:latin typeface="Cambria" charset="0"/>
                    <a:ea typeface="ＭＳ Ｐゴシック" charset="-128"/>
                  </a:rPr>
                  <a:t>⇒</a:t>
                </a:r>
                <a:r>
                  <a:rPr lang="en-US" dirty="0" smtClean="0"/>
                  <a:t> </a:t>
                </a:r>
                <a:r>
                  <a:rPr lang="en-US" dirty="0"/>
                  <a:t>l</a:t>
                </a:r>
                <a:r>
                  <a:rPr lang="en-US" dirty="0" smtClean="0"/>
                  <a:t>arge </a:t>
                </a:r>
                <a:r>
                  <a:rPr lang="en-US" i="1" dirty="0" smtClean="0"/>
                  <a:t>m</a:t>
                </a:r>
                <a:endParaRPr lang="en-US" dirty="0" smtClean="0"/>
              </a:p>
              <a:p>
                <a:pPr lvl="1"/>
                <a:r>
                  <a:rPr lang="en-US" i="1" dirty="0" err="1" smtClean="0">
                    <a:latin typeface="Cambria Math"/>
                    <a:cs typeface="Cambria Math"/>
                  </a:rPr>
                  <a:t>ω</a:t>
                </a:r>
                <a:r>
                  <a:rPr lang="en-US" i="1" dirty="0" smtClean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=</a:t>
                </a:r>
                <a:r>
                  <a:rPr lang="en-US" i="1" dirty="0">
                    <a:latin typeface="Cambria Math"/>
                    <a:cs typeface="Cambria Math"/>
                  </a:rPr>
                  <a:t> k</a:t>
                </a:r>
                <a:r>
                  <a:rPr lang="en-US" baseline="-25000" dirty="0">
                    <a:latin typeface="Cambria Math"/>
                    <a:cs typeface="Cambria Math"/>
                  </a:rPr>
                  <a:t>||</a:t>
                </a:r>
                <a:r>
                  <a:rPr lang="en-US" i="1" dirty="0">
                    <a:latin typeface="Cambria Math"/>
                    <a:cs typeface="Cambria Math"/>
                  </a:rPr>
                  <a:t>V</a:t>
                </a:r>
                <a:r>
                  <a:rPr lang="en-US" i="1" baseline="-25000" dirty="0">
                    <a:latin typeface="Cambria Math"/>
                    <a:cs typeface="Cambria Math"/>
                  </a:rPr>
                  <a:t>A</a:t>
                </a:r>
                <a:r>
                  <a:rPr lang="en-US" dirty="0"/>
                  <a:t> =&gt;</a:t>
                </a:r>
                <a:r>
                  <a:rPr lang="en-US" dirty="0">
                    <a:latin typeface="Arial" charset="0"/>
                  </a:rPr>
                  <a:t> |m| = </a:t>
                </a:r>
                <a:r>
                  <a:rPr lang="en-US" dirty="0" smtClean="0">
                    <a:latin typeface="Arial" charset="0"/>
                  </a:rPr>
                  <a:t>4-10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= 8 m</a:t>
                </a:r>
                <a:r>
                  <a:rPr lang="en-US" baseline="30000" dirty="0"/>
                  <a:t>2</a:t>
                </a:r>
                <a:r>
                  <a:rPr lang="en-US" dirty="0"/>
                  <a:t>/s at 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i="1" baseline="-25000" dirty="0" err="1">
                    <a:latin typeface="Calibri" charset="0"/>
                  </a:rPr>
                  <a:t>rms</a:t>
                </a:r>
                <a:r>
                  <a:rPr lang="fi-FI" i="1" dirty="0" smtClean="0">
                    <a:latin typeface="Calibri" charset="0"/>
                  </a:rPr>
                  <a:t> </a:t>
                </a:r>
                <a:r>
                  <a:rPr lang="nb-NO" dirty="0" smtClean="0"/>
                  <a:t>~ 1.9 </a:t>
                </a:r>
                <a:r>
                  <a:rPr lang="nb-NO" dirty="0"/>
                  <a:t>mm </a:t>
                </a:r>
                <a:endParaRPr lang="en-US" i="1" dirty="0" smtClean="0">
                  <a:latin typeface="Cambria" charset="0"/>
                  <a:ea typeface="ＭＳ Ｐゴシック" charset="-128"/>
                </a:endParaRPr>
              </a:p>
              <a:p>
                <a:pPr lvl="1"/>
                <a:r>
                  <a:rPr lang="en-US" dirty="0" smtClean="0"/>
                  <a:t>expect 2 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/s from GAE-only simulation scaling</a:t>
                </a:r>
                <a:endParaRPr lang="fi-FI" i="1" baseline="-25000" dirty="0" smtClean="0">
                  <a:latin typeface="Calibri" charset="0"/>
                </a:endParaRPr>
              </a:p>
              <a:p>
                <a:pPr lvl="2"/>
                <a:r>
                  <a:rPr lang="en-US" dirty="0" smtClean="0"/>
                  <a:t>more modes = more stochastic?</a:t>
                </a:r>
                <a:endParaRPr lang="en-US" i="1" dirty="0" smtClean="0">
                  <a:latin typeface="Cambria Math" charset="0"/>
                </a:endParaRPr>
              </a:p>
              <a:p>
                <a:r>
                  <a:rPr lang="en-US" dirty="0"/>
                  <a:t>Need </a:t>
                </a:r>
                <a:r>
                  <a:rPr lang="fi-FI" i="1" dirty="0" err="1">
                    <a:latin typeface="Calibri" charset="0"/>
                  </a:rPr>
                  <a:t>ξ</a:t>
                </a:r>
                <a:r>
                  <a:rPr lang="fi-FI" i="1" baseline="-25000" dirty="0" err="1">
                    <a:latin typeface="Calibri" charset="0"/>
                  </a:rPr>
                  <a:t>rms</a:t>
                </a:r>
                <a:r>
                  <a:rPr lang="fi-FI" i="1" dirty="0">
                    <a:latin typeface="Calibri" charset="0"/>
                  </a:rPr>
                  <a:t> </a:t>
                </a:r>
                <a:r>
                  <a:rPr lang="nb-NO" dirty="0"/>
                  <a:t>~ </a:t>
                </a:r>
                <a:r>
                  <a:rPr lang="fi-FI" dirty="0">
                    <a:latin typeface="Arial" charset="0"/>
                    <a:ea typeface="Arial" charset="0"/>
                    <a:cs typeface="Arial" charset="0"/>
                  </a:rPr>
                  <a:t>3*(</a:t>
                </a:r>
                <a:r>
                  <a:rPr lang="nb-NO" dirty="0"/>
                  <a:t>1.9 </a:t>
                </a:r>
                <a:r>
                  <a:rPr lang="nb-NO" dirty="0" smtClean="0"/>
                  <a:t>mm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mtClean="0"/>
                  <a:t>= </a:t>
                </a:r>
                <a:r>
                  <a:rPr lang="en-US" smtClean="0"/>
                  <a:t>34 </a:t>
                </a:r>
                <a:r>
                  <a:rPr lang="en-US" dirty="0"/>
                  <a:t>m</a:t>
                </a:r>
                <a:r>
                  <a:rPr lang="en-US" baseline="30000" dirty="0"/>
                  <a:t>2</a:t>
                </a:r>
                <a:r>
                  <a:rPr lang="en-US" dirty="0"/>
                  <a:t>/s</a:t>
                </a:r>
                <a:r>
                  <a:rPr lang="en-US" dirty="0" smtClean="0"/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baseline="-25000" dirty="0" err="1" smtClean="0"/>
                  <a:t>expt</a:t>
                </a:r>
                <a:endParaRPr lang="en-US" altLang="en-US" i="1" dirty="0" smtClean="0">
                  <a:latin typeface="Cambria" charset="0"/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352" y="1041991"/>
                <a:ext cx="8939348" cy="5393099"/>
              </a:xfrm>
              <a:blipFill rotWithShape="0">
                <a:blip r:embed="rId2"/>
                <a:stretch>
                  <a:fillRect l="-1228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mtClean="0"/>
                  <a:t>Inclusion of CAEs </a:t>
                </a:r>
                <a:r>
                  <a:rPr lang="en-US" smtClean="0">
                    <a:solidFill>
                      <a:srgbClr val="FF0000"/>
                    </a:solidFill>
                  </a:rPr>
                  <a:t>as shear modes</a:t>
                </a:r>
                <a:r>
                  <a:rPr lang="en-US"/>
                  <a:t> </a:t>
                </a:r>
                <a:r>
                  <a:rPr lang="en-US" smtClean="0"/>
                  <a:t>increases</a:t>
                </a:r>
                <a:r>
                  <a:rPr lang="en-US">
                    <a:solidFill>
                      <a:srgbClr val="FF0000"/>
                    </a:solidFill>
                  </a:rPr>
                  <a:t> </a:t>
                </a:r>
                <a:r>
                  <a:rPr lang="en-US" smtClean="0"/>
                  <a:t>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mtClean="0"/>
                  <a:t>, but still not enough</a:t>
                </a:r>
                <a:endParaRPr lang="en-US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800" t="-22152" r="-733" b="-2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413322"/>
              </p:ext>
            </p:extLst>
          </p:nvPr>
        </p:nvGraphicFramePr>
        <p:xfrm>
          <a:off x="6650183" y="1235036"/>
          <a:ext cx="2383298" cy="3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704"/>
                <a:gridCol w="443850"/>
                <a:gridCol w="347974"/>
                <a:gridCol w="879770"/>
              </a:tblGrid>
              <a:tr h="6193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 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(kHz)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</a:t>
                      </a:r>
                      <a:endParaRPr lang="is-IS" sz="20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1" u="none" strike="noStrike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ξ</a:t>
                      </a:r>
                      <a:r>
                        <a:rPr lang="fi-FI" sz="20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fi-FI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(mm)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394016"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0.31</a:t>
                      </a:r>
                    </a:p>
                  </a:txBody>
                  <a:tcPr marL="12700" marR="12700" marT="12700" marB="0" anchor="b"/>
                </a:tc>
              </a:tr>
              <a:tr h="394016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1.23</a:t>
                      </a:r>
                    </a:p>
                  </a:txBody>
                  <a:tcPr marL="12700" marR="12700" marT="12700" marB="0" anchor="b"/>
                </a:tc>
              </a:tr>
              <a:tr h="394016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1.05</a:t>
                      </a:r>
                    </a:p>
                  </a:txBody>
                  <a:tcPr marL="12700" marR="12700" marT="12700" marB="0" anchor="b"/>
                </a:tc>
              </a:tr>
              <a:tr h="39401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</a:t>
                      </a:r>
                    </a:p>
                  </a:txBody>
                  <a:tcPr marL="12700" marR="12700" marT="12700" marB="0" anchor="b"/>
                </a:tc>
              </a:tr>
              <a:tr h="394016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0.36</a:t>
                      </a:r>
                    </a:p>
                  </a:txBody>
                  <a:tcPr marL="12700" marR="12700" marT="12700" marB="0" anchor="b"/>
                </a:tc>
              </a:tr>
              <a:tr h="394016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0.57</a:t>
                      </a:r>
                    </a:p>
                  </a:txBody>
                  <a:tcPr marL="12700" marR="12700" marT="12700" marB="0" anchor="b"/>
                </a:tc>
              </a:tr>
              <a:tr h="394016"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23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comparison of HYM simulation &amp; measurement promising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6199" y="1066800"/>
                <a:ext cx="4519551" cy="4241470"/>
              </a:xfrm>
            </p:spPr>
            <p:txBody>
              <a:bodyPr>
                <a:normAutofit/>
              </a:bodyPr>
              <a:lstStyle/>
              <a:p>
                <a:r>
                  <a:rPr lang="en-US" altLang="x-none" dirty="0" smtClean="0">
                    <a:ea typeface="ＭＳ Ｐゴシック" charset="-128"/>
                  </a:rPr>
                  <a:t>Hybrid MHD (HYM) code simulates </a:t>
                </a:r>
                <a:r>
                  <a:rPr lang="en-US" altLang="x-none" dirty="0">
                    <a:ea typeface="ＭＳ Ｐゴシック" charset="-128"/>
                  </a:rPr>
                  <a:t>CAE structure </a:t>
                </a:r>
                <a:r>
                  <a:rPr lang="en-US" altLang="x-none" dirty="0" smtClean="0">
                    <a:ea typeface="ＭＳ Ｐゴシック" charset="-128"/>
                  </a:rPr>
                  <a:t>&amp; stability</a:t>
                </a:r>
                <a:endParaRPr lang="en-US" altLang="x-none" dirty="0">
                  <a:ea typeface="ＭＳ Ｐゴシック" charset="-128"/>
                </a:endParaRPr>
              </a:p>
              <a:p>
                <a:pPr lvl="1"/>
                <a:r>
                  <a:rPr lang="en-US" altLang="x-none" dirty="0" smtClean="0">
                    <a:ea typeface="ＭＳ Ｐゴシック" charset="-128"/>
                  </a:rPr>
                  <a:t>3D, ideal MHD </a:t>
                </a:r>
                <a:r>
                  <a:rPr lang="en-US" altLang="x-none" dirty="0">
                    <a:ea typeface="ＭＳ Ｐゴシック" charset="-128"/>
                  </a:rPr>
                  <a:t>fluid &amp;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𝑓</m:t>
                    </m:r>
                  </m:oMath>
                </a14:m>
                <a:r>
                  <a:rPr lang="en-US" altLang="x-none" dirty="0">
                    <a:ea typeface="ＭＳ Ｐゴシック" charset="-128"/>
                  </a:rPr>
                  <a:t> solver </a:t>
                </a:r>
                <a:r>
                  <a:rPr lang="en-US" altLang="x-none" dirty="0" smtClean="0">
                    <a:ea typeface="ＭＳ Ｐゴシック" charset="-128"/>
                  </a:rPr>
                  <a:t>full orbit fast-ions</a:t>
                </a:r>
                <a:endParaRPr lang="en-US" altLang="x-none" dirty="0">
                  <a:ea typeface="ＭＳ Ｐゴシック" charset="-128"/>
                </a:endParaRPr>
              </a:p>
              <a:p>
                <a:pPr lvl="1"/>
                <a:r>
                  <a:rPr lang="en-US" altLang="x-none" dirty="0">
                    <a:ea typeface="ＭＳ Ｐゴシック" charset="-128"/>
                  </a:rPr>
                  <a:t>realistic equilibrium</a:t>
                </a:r>
              </a:p>
              <a:p>
                <a:r>
                  <a:rPr lang="en-US" altLang="x-none" dirty="0">
                    <a:ea typeface="ＭＳ Ｐゴシック" charset="-128"/>
                  </a:rPr>
                  <a:t>Simulation &amp; experiment compared </a:t>
                </a:r>
                <a:r>
                  <a:rPr lang="en-US" altLang="x-none" dirty="0" smtClean="0">
                    <a:ea typeface="ＭＳ Ｐゴシック" charset="-128"/>
                  </a:rPr>
                  <a:t>for </a:t>
                </a:r>
                <a:r>
                  <a:rPr lang="en-US" altLang="x-none" dirty="0">
                    <a:ea typeface="ＭＳ Ｐゴシック" charset="-128"/>
                  </a:rPr>
                  <a:t>beam heated H-mode </a:t>
                </a:r>
                <a:r>
                  <a:rPr lang="en-US" altLang="x-none" dirty="0" smtClean="0">
                    <a:ea typeface="ＭＳ Ｐゴシック" charset="-128"/>
                  </a:rPr>
                  <a:t>plasma</a:t>
                </a:r>
                <a:endParaRPr lang="en-US" altLang="x-none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1066800"/>
                <a:ext cx="4519551" cy="4241470"/>
              </a:xfrm>
              <a:blipFill rotWithShape="0">
                <a:blip r:embed="rId2"/>
                <a:stretch>
                  <a:fillRect l="-2291" t="-1437" r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76200" y="5308270"/>
            <a:ext cx="8991600" cy="116873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Most-unstable </a:t>
            </a:r>
            <a:r>
              <a:rPr lang="en-US" altLang="x-none" dirty="0" smtClean="0">
                <a:ea typeface="ＭＳ Ｐゴシック" charset="-128"/>
              </a:rPr>
              <a:t>modes have </a:t>
            </a:r>
            <a:r>
              <a:rPr lang="en-US" altLang="x-none" i="1" dirty="0">
                <a:ea typeface="ＭＳ Ｐゴシック" charset="-128"/>
              </a:rPr>
              <a:t>f </a:t>
            </a:r>
            <a:r>
              <a:rPr lang="en-US" altLang="x-none" dirty="0">
                <a:ea typeface="ＭＳ Ｐゴシック" charset="-128"/>
              </a:rPr>
              <a:t>&amp; </a:t>
            </a:r>
            <a:r>
              <a:rPr lang="en-US" altLang="x-none" i="1" dirty="0">
                <a:ea typeface="ＭＳ Ｐゴシック" charset="-128"/>
              </a:rPr>
              <a:t>n</a:t>
            </a:r>
            <a:r>
              <a:rPr lang="en-US" altLang="x-none" dirty="0">
                <a:ea typeface="ＭＳ Ｐゴシック" charset="-128"/>
              </a:rPr>
              <a:t> similar to observed experimental spectrum </a:t>
            </a:r>
            <a:r>
              <a:rPr lang="en-US" altLang="x-none" sz="1700" dirty="0">
                <a:ea typeface="ＭＳ Ｐゴシック" charset="-128"/>
              </a:rPr>
              <a:t>[E </a:t>
            </a:r>
            <a:r>
              <a:rPr lang="en-US" altLang="x-none" sz="1700" dirty="0" err="1">
                <a:ea typeface="ＭＳ Ｐゴシック" charset="-128"/>
              </a:rPr>
              <a:t>Belova</a:t>
            </a:r>
            <a:r>
              <a:rPr lang="en-US" altLang="x-none" sz="1700" dirty="0">
                <a:ea typeface="ＭＳ Ｐゴシック" charset="-128"/>
              </a:rPr>
              <a:t> </a:t>
            </a:r>
            <a:r>
              <a:rPr lang="en-US" altLang="x-none" sz="1700" dirty="0" err="1">
                <a:ea typeface="ＭＳ Ｐゴシック" charset="-128"/>
              </a:rPr>
              <a:t>PoP</a:t>
            </a:r>
            <a:r>
              <a:rPr lang="en-US" altLang="x-none" sz="1700" dirty="0">
                <a:ea typeface="ＭＳ Ｐゴシック" charset="-128"/>
              </a:rPr>
              <a:t> </a:t>
            </a:r>
            <a:r>
              <a:rPr lang="en-US" altLang="x-none" sz="1700" dirty="0" smtClean="0">
                <a:ea typeface="ＭＳ Ｐゴシック" charset="-128"/>
              </a:rPr>
              <a:t>2017]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14813" b="27941"/>
          <a:stretch/>
        </p:blipFill>
        <p:spPr>
          <a:xfrm>
            <a:off x="4227616" y="1259067"/>
            <a:ext cx="4716585" cy="3695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0624" y="1028589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dirty="0" smtClean="0">
                <a:ea typeface="ＭＳ Ｐゴシック" charset="-128"/>
              </a:rPr>
              <a:t>shot 141398, t = 580 </a:t>
            </a:r>
            <a:r>
              <a:rPr lang="en-US" altLang="x-none" dirty="0" err="1" smtClean="0">
                <a:ea typeface="ＭＳ Ｐゴシック" charset="-128"/>
              </a:rPr>
              <a:t>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9038" y="4870787"/>
            <a:ext cx="23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>
                <a:ea typeface="ＭＳ Ｐゴシック" charset="-128"/>
              </a:rPr>
              <a:t>[E </a:t>
            </a:r>
            <a:r>
              <a:rPr lang="en-US" altLang="x-none" dirty="0" err="1">
                <a:ea typeface="ＭＳ Ｐゴシック" charset="-128"/>
              </a:rPr>
              <a:t>Belova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x-none" dirty="0" err="1">
                <a:ea typeface="ＭＳ Ｐゴシック" charset="-128"/>
              </a:rPr>
              <a:t>PoP</a:t>
            </a:r>
            <a:r>
              <a:rPr lang="en-US" altLang="x-none" dirty="0">
                <a:ea typeface="ＭＳ Ｐゴシック" charset="-128"/>
              </a:rPr>
              <a:t> 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6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5330687" cy="544531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x-none" smtClean="0">
                    <a:ea typeface="ＭＳ Ｐゴシック" charset="-128"/>
                  </a:rPr>
                  <a:t>HYM simulation: most unstable </a:t>
                </a:r>
                <a:br>
                  <a:rPr lang="en-US" altLang="x-none" smtClean="0">
                    <a:ea typeface="ＭＳ Ｐゴシック" charset="-128"/>
                  </a:rPr>
                </a:br>
                <a:r>
                  <a:rPr lang="en-US" altLang="x-none" i="1" smtClean="0">
                    <a:ea typeface="ＭＳ Ｐゴシック" charset="-128"/>
                  </a:rPr>
                  <a:t>n </a:t>
                </a:r>
                <a:r>
                  <a:rPr lang="en-US" altLang="x-none">
                    <a:ea typeface="ＭＳ Ｐゴシック" charset="-128"/>
                  </a:rPr>
                  <a:t>= </a:t>
                </a:r>
                <a:r>
                  <a:rPr lang="en-US" altLang="x-none" smtClean="0">
                    <a:ea typeface="ＭＳ Ｐゴシック" charset="-128"/>
                  </a:rPr>
                  <a:t>6 &amp; 7 </a:t>
                </a:r>
                <a:r>
                  <a:rPr lang="en-US" altLang="x-none">
                    <a:ea typeface="ＭＳ Ｐゴシック" charset="-128"/>
                  </a:rPr>
                  <a:t>modes counter </a:t>
                </a:r>
                <a:r>
                  <a:rPr lang="en-US" altLang="x-none" smtClean="0">
                    <a:ea typeface="ＭＳ Ｐゴシック" charset="-128"/>
                  </a:rPr>
                  <a:t>propagating GAEs</a:t>
                </a:r>
                <a:endParaRPr lang="en-US" altLang="x-none">
                  <a:ea typeface="ＭＳ Ｐゴシック" charset="-128"/>
                </a:endParaRPr>
              </a:p>
              <a:p>
                <a:r>
                  <a:rPr lang="en-US" altLang="x-none" smtClean="0">
                    <a:ea typeface="ＭＳ Ｐゴシック" charset="-128"/>
                  </a:rPr>
                  <a:t>Structure similarities: broad core &amp; strong edge peaking</a:t>
                </a:r>
              </a:p>
              <a:p>
                <a:r>
                  <a:rPr lang="en-US" altLang="x-none" smtClean="0">
                    <a:ea typeface="ＭＳ Ｐゴシック" charset="-128"/>
                  </a:rPr>
                  <a:t>Simulation shows stronger phase change across minor radius</a:t>
                </a:r>
              </a:p>
              <a:p>
                <a:r>
                  <a:rPr lang="en-US" altLang="x-none" smtClean="0">
                    <a:ea typeface="ＭＳ Ｐゴシック" charset="-128"/>
                  </a:rPr>
                  <a:t>Expect structure sensitive to</a:t>
                </a:r>
              </a:p>
              <a:p>
                <a:pPr lvl="1"/>
                <a:r>
                  <a:rPr lang="en-US" altLang="x-none" smtClean="0">
                    <a:ea typeface="ＭＳ Ｐゴシック" charset="-128"/>
                  </a:rPr>
                  <a:t>B</a:t>
                </a:r>
                <a:r>
                  <a:rPr lang="en-US" altLang="x-none" baseline="-25000" smtClean="0">
                    <a:ea typeface="ＭＳ Ｐゴシック" charset="-128"/>
                  </a:rPr>
                  <a:t>0</a:t>
                </a:r>
                <a:r>
                  <a:rPr lang="en-US" altLang="x-none" smtClean="0">
                    <a:ea typeface="ＭＳ Ｐゴシック" charset="-128"/>
                  </a:rPr>
                  <a:t> structure – included in HYM</a:t>
                </a:r>
              </a:p>
              <a:p>
                <a:pPr lvl="1"/>
                <a:r>
                  <a:rPr lang="en-US" altLang="x-none" smtClean="0">
                    <a:ea typeface="ＭＳ Ｐゴシック" charset="-128"/>
                  </a:rPr>
                  <a:t>Hall effect (</a:t>
                </a:r>
                <a:r>
                  <a:rPr lang="en-US" altLang="x-none">
                    <a:ea typeface="ＭＳ Ｐゴシック" charset="-128"/>
                  </a:rPr>
                  <a:t>finite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  <a:ea typeface="ＭＳ Ｐゴシック" charset="-128"/>
                      </a:rPr>
                      <m:t>𝜔</m:t>
                    </m:r>
                    <m:r>
                      <a:rPr lang="en-US" altLang="x-none" b="0" i="1" smtClean="0">
                        <a:latin typeface="Cambria Math" charset="0"/>
                        <a:ea typeface="ＭＳ Ｐゴシック" charset="-128"/>
                      </a:rPr>
                      <m:t>/</m:t>
                    </m:r>
                    <m:sSub>
                      <m:sSubPr>
                        <m:ctrlPr>
                          <a:rPr lang="en-US" altLang="x-none" b="0" i="1" smtClean="0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 i="1" smtClean="0">
                            <a:latin typeface="Cambria Math" charset="0"/>
                            <a:ea typeface="ＭＳ Ｐゴシック" charset="-128"/>
                          </a:rPr>
                          <m:t>𝜔</m:t>
                        </m:r>
                      </m:e>
                      <m:sub>
                        <m:r>
                          <a:rPr lang="en-US" altLang="x-none" b="0" i="1" smtClean="0">
                            <a:latin typeface="Cambria Math" charset="0"/>
                            <a:ea typeface="ＭＳ Ｐゴシック" charset="-128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altLang="x-none" smtClean="0">
                    <a:ea typeface="ＭＳ Ｐゴシック" charset="-128"/>
                  </a:rPr>
                  <a:t>) &amp; toroidal rotation – under development for </a:t>
                </a:r>
                <a:r>
                  <a:rPr lang="en-US" altLang="x-none">
                    <a:ea typeface="ＭＳ Ｐゴシック" charset="-128"/>
                  </a:rPr>
                  <a:t>HYM</a:t>
                </a:r>
              </a:p>
              <a:p>
                <a:pPr lvl="1"/>
                <a:endParaRPr lang="en-US" altLang="x-none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5330687" cy="5445318"/>
              </a:xfrm>
              <a:blipFill rotWithShape="0">
                <a:blip r:embed="rId2"/>
                <a:stretch>
                  <a:fillRect l="-2059" t="-1904" r="-4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comparison of HYM simulation &amp; measurement promising</a:t>
            </a:r>
            <a:endParaRPr lang="en-US"/>
          </a:p>
        </p:txBody>
      </p:sp>
      <p:pic>
        <p:nvPicPr>
          <p:cNvPr id="7" name="Picture 6" descr="The Other Side V:Users:ncrocker:Documents:Presentations:IAEA 2014:submission to US IAEA Committee:figures:HYM_comparison_dn_from_mag_refl_svd_mode_structures_141398_t580_583_f383_800_phase_for_IAEA_2014.pn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/>
          <a:stretch/>
        </p:blipFill>
        <p:spPr bwMode="auto">
          <a:xfrm>
            <a:off x="5167305" y="3532214"/>
            <a:ext cx="3602629" cy="2375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67305" y="1132657"/>
            <a:ext cx="3748954" cy="2323858"/>
            <a:chOff x="5167305" y="1132657"/>
            <a:chExt cx="3748954" cy="2323858"/>
          </a:xfrm>
        </p:grpSpPr>
        <p:pic>
          <p:nvPicPr>
            <p:cNvPr id="4" name="Picture 3" descr="The Other Side V:Users:ncrocker:Documents:Presentations:IAEA 2014:submission to US IAEA Committee:figures:HYM_comparison_dn_from_mag_refl_svd_mode_structures_141398_t580_583_f383_800_normdn_for_IAEA_2014.png"/>
            <p:cNvPicPr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56"/>
            <a:stretch/>
          </p:blipFill>
          <p:spPr bwMode="auto">
            <a:xfrm>
              <a:off x="5167305" y="1193262"/>
              <a:ext cx="3602630" cy="226325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192108" y="1507662"/>
              <a:ext cx="949569" cy="738664"/>
            </a:xfrm>
            <a:custGeom>
              <a:avLst/>
              <a:gdLst>
                <a:gd name="connsiteX0" fmla="*/ 0 w 1600206"/>
                <a:gd name="connsiteY0" fmla="*/ 0 h 523220"/>
                <a:gd name="connsiteX1" fmla="*/ 1600206 w 1600206"/>
                <a:gd name="connsiteY1" fmla="*/ 0 h 523220"/>
                <a:gd name="connsiteX2" fmla="*/ 1600206 w 1600206"/>
                <a:gd name="connsiteY2" fmla="*/ 523220 h 523220"/>
                <a:gd name="connsiteX3" fmla="*/ 0 w 1600206"/>
                <a:gd name="connsiteY3" fmla="*/ 523220 h 523220"/>
                <a:gd name="connsiteX4" fmla="*/ 0 w 1600206"/>
                <a:gd name="connsiteY4" fmla="*/ 0 h 523220"/>
                <a:gd name="connsiteX0" fmla="*/ 0 w 1600206"/>
                <a:gd name="connsiteY0" fmla="*/ 0 h 523220"/>
                <a:gd name="connsiteX1" fmla="*/ 1600206 w 1600206"/>
                <a:gd name="connsiteY1" fmla="*/ 0 h 523220"/>
                <a:gd name="connsiteX2" fmla="*/ 1600206 w 1600206"/>
                <a:gd name="connsiteY2" fmla="*/ 523220 h 523220"/>
                <a:gd name="connsiteX3" fmla="*/ 167054 w 1600206"/>
                <a:gd name="connsiteY3" fmla="*/ 514428 h 523220"/>
                <a:gd name="connsiteX4" fmla="*/ 0 w 1600206"/>
                <a:gd name="connsiteY4" fmla="*/ 0 h 523220"/>
                <a:gd name="connsiteX0" fmla="*/ 0 w 1600206"/>
                <a:gd name="connsiteY0" fmla="*/ 0 h 523220"/>
                <a:gd name="connsiteX1" fmla="*/ 1600206 w 1600206"/>
                <a:gd name="connsiteY1" fmla="*/ 0 h 523220"/>
                <a:gd name="connsiteX2" fmla="*/ 1600206 w 1600206"/>
                <a:gd name="connsiteY2" fmla="*/ 523220 h 523220"/>
                <a:gd name="connsiteX3" fmla="*/ 12960 w 1600206"/>
                <a:gd name="connsiteY3" fmla="*/ 520656 h 523220"/>
                <a:gd name="connsiteX4" fmla="*/ 0 w 1600206"/>
                <a:gd name="connsiteY4" fmla="*/ 0 h 523220"/>
                <a:gd name="connsiteX0" fmla="*/ 0 w 1600206"/>
                <a:gd name="connsiteY0" fmla="*/ 0 h 523220"/>
                <a:gd name="connsiteX1" fmla="*/ 1600206 w 1600206"/>
                <a:gd name="connsiteY1" fmla="*/ 0 h 523220"/>
                <a:gd name="connsiteX2" fmla="*/ 1600206 w 1600206"/>
                <a:gd name="connsiteY2" fmla="*/ 523220 h 523220"/>
                <a:gd name="connsiteX3" fmla="*/ 36667 w 1600206"/>
                <a:gd name="connsiteY3" fmla="*/ 514428 h 523220"/>
                <a:gd name="connsiteX4" fmla="*/ 0 w 1600206"/>
                <a:gd name="connsiteY4" fmla="*/ 0 h 523220"/>
                <a:gd name="connsiteX0" fmla="*/ 0 w 1600206"/>
                <a:gd name="connsiteY0" fmla="*/ 0 h 523220"/>
                <a:gd name="connsiteX1" fmla="*/ 1600206 w 1600206"/>
                <a:gd name="connsiteY1" fmla="*/ 0 h 523220"/>
                <a:gd name="connsiteX2" fmla="*/ 1600206 w 1600206"/>
                <a:gd name="connsiteY2" fmla="*/ 523220 h 523220"/>
                <a:gd name="connsiteX3" fmla="*/ 12960 w 1600206"/>
                <a:gd name="connsiteY3" fmla="*/ 520656 h 523220"/>
                <a:gd name="connsiteX4" fmla="*/ 0 w 1600206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06" h="523220">
                  <a:moveTo>
                    <a:pt x="0" y="0"/>
                  </a:moveTo>
                  <a:lnTo>
                    <a:pt x="1600206" y="0"/>
                  </a:lnTo>
                  <a:lnTo>
                    <a:pt x="1600206" y="523220"/>
                  </a:lnTo>
                  <a:lnTo>
                    <a:pt x="12960" y="520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7938"/>
              <a:r>
                <a:rPr lang="en-US" sz="1400" b="1" smtClean="0"/>
                <a:t>Expt.: </a:t>
              </a:r>
              <a:r>
                <a:rPr lang="en-US" sz="1400" b="1" i="1" smtClean="0"/>
                <a:t>f</a:t>
              </a:r>
              <a:r>
                <a:rPr lang="en-US" sz="1400" b="1" smtClean="0"/>
                <a:t> = </a:t>
              </a:r>
            </a:p>
            <a:p>
              <a:pPr marL="7938"/>
              <a:r>
                <a:rPr lang="en-US" sz="1400" b="1" smtClean="0">
                  <a:solidFill>
                    <a:srgbClr val="244AFC"/>
                  </a:solidFill>
                </a:rPr>
                <a:t>563 kHz</a:t>
              </a:r>
            </a:p>
            <a:p>
              <a:pPr marL="7938"/>
              <a:r>
                <a:rPr lang="en-US" sz="1400" b="1" smtClean="0">
                  <a:solidFill>
                    <a:srgbClr val="408007"/>
                  </a:solidFill>
                </a:rPr>
                <a:t>515 kHz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7577181" y="1132657"/>
              <a:ext cx="5565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7938" indent="-7938">
                <a:tabLst>
                  <a:tab pos="393700" algn="l"/>
                </a:tabLst>
              </a:pPr>
              <a:r>
                <a:rPr lang="en-US" sz="1400" b="1" smtClean="0">
                  <a:solidFill>
                    <a:srgbClr val="244AFC"/>
                  </a:solidFill>
                </a:rPr>
                <a:t>n=-6</a:t>
              </a:r>
              <a:endParaRPr lang="en-US" sz="1400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59696" y="1132657"/>
              <a:ext cx="5565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1" smtClean="0">
                  <a:solidFill>
                    <a:srgbClr val="408007"/>
                  </a:solidFill>
                </a:rPr>
                <a:t>n=-7</a:t>
              </a:r>
              <a:endParaRPr lang="en-US" sz="1400" b="1">
                <a:solidFill>
                  <a:srgbClr val="4080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091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799"/>
                <a:ext cx="5442005" cy="5447107"/>
              </a:xfrm>
            </p:spPr>
            <p:txBody>
              <a:bodyPr>
                <a:normAutofit/>
              </a:bodyPr>
              <a:lstStyle/>
              <a:p>
                <a:r>
                  <a:rPr lang="en-US" altLang="x-none" smtClean="0">
                    <a:ea typeface="ＭＳ Ｐゴシック" charset="-128"/>
                  </a:rPr>
                  <a:t>CAE </a:t>
                </a:r>
                <a:r>
                  <a:rPr lang="en-US" altLang="x-none">
                    <a:ea typeface="ＭＳ Ｐゴシック" charset="-128"/>
                  </a:rPr>
                  <a:t>structure </a:t>
                </a:r>
                <a:r>
                  <a:rPr lang="en-US" altLang="x-none" smtClean="0">
                    <a:ea typeface="ＭＳ Ｐゴシック" charset="-128"/>
                  </a:rPr>
                  <a:t>similarities:  broad core peaks &amp; small edge amplitude</a:t>
                </a:r>
              </a:p>
              <a:p>
                <a:r>
                  <a:rPr lang="en-US" altLang="x-none" smtClean="0">
                    <a:ea typeface="ＭＳ Ｐゴシック" charset="-128"/>
                  </a:rPr>
                  <a:t>CAEs co-propagating in simulation; counter-propagating in experiment.</a:t>
                </a:r>
              </a:p>
              <a:p>
                <a:pPr lvl="1"/>
                <a:r>
                  <a:rPr lang="en-US" altLang="x-none">
                    <a:ea typeface="ＭＳ Ｐゴシック" charset="-128"/>
                  </a:rPr>
                  <a:t>f</a:t>
                </a:r>
                <a:r>
                  <a:rPr lang="en-US" altLang="x-none" smtClean="0">
                    <a:ea typeface="ＭＳ Ｐゴシック" charset="-128"/>
                  </a:rPr>
                  <a:t>urther work needed to understand</a:t>
                </a:r>
              </a:p>
              <a:p>
                <a:r>
                  <a:rPr lang="en-US" altLang="x-none" smtClean="0">
                    <a:ea typeface="ＭＳ Ｐゴシック" charset="-128"/>
                  </a:rPr>
                  <a:t>Expect structure sensitive to</a:t>
                </a:r>
                <a:endParaRPr lang="en-US" altLang="x-none">
                  <a:ea typeface="ＭＳ Ｐゴシック" charset="-128"/>
                </a:endParaRPr>
              </a:p>
              <a:p>
                <a:pPr lvl="1"/>
                <a:r>
                  <a:rPr lang="en-US" altLang="x-none">
                    <a:ea typeface="ＭＳ Ｐゴシック" charset="-128"/>
                  </a:rPr>
                  <a:t>|</a:t>
                </a:r>
                <a:r>
                  <a:rPr lang="en-US" altLang="x-none" smtClean="0">
                    <a:ea typeface="ＭＳ Ｐゴシック" charset="-128"/>
                  </a:rPr>
                  <a:t>B</a:t>
                </a:r>
                <a:r>
                  <a:rPr lang="en-US" altLang="x-none" baseline="-25000" smtClean="0">
                    <a:ea typeface="ＭＳ Ｐゴシック" charset="-128"/>
                  </a:rPr>
                  <a:t>0</a:t>
                </a:r>
                <a:r>
                  <a:rPr lang="en-US" altLang="x-none" smtClean="0">
                    <a:ea typeface="ＭＳ Ｐゴシック" charset="-128"/>
                  </a:rPr>
                  <a:t>| structure </a:t>
                </a:r>
                <a:r>
                  <a:rPr lang="en-US" altLang="x-none">
                    <a:ea typeface="ＭＳ Ｐゴシック" charset="-128"/>
                  </a:rPr>
                  <a:t>– included in HYM</a:t>
                </a:r>
              </a:p>
              <a:p>
                <a:pPr lvl="1"/>
                <a:r>
                  <a:rPr lang="en-US" altLang="x-none">
                    <a:ea typeface="ＭＳ Ｐゴシック" charset="-128"/>
                  </a:rPr>
                  <a:t>Hall effect (finite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𝜔</m:t>
                    </m:r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/</m:t>
                    </m:r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  <m:t>𝜔</m:t>
                        </m:r>
                      </m:e>
                      <m:sub>
                        <m: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  <m:t>𝑐𝑖</m:t>
                        </m:r>
                      </m:sub>
                    </m:sSub>
                  </m:oMath>
                </a14:m>
                <a:r>
                  <a:rPr lang="en-US" altLang="x-none">
                    <a:ea typeface="ＭＳ Ｐゴシック" charset="-128"/>
                  </a:rPr>
                  <a:t>) &amp; toroidal rotation – under development for </a:t>
                </a:r>
                <a:r>
                  <a:rPr lang="en-US" altLang="x-none" smtClean="0">
                    <a:ea typeface="ＭＳ Ｐゴシック" charset="-128"/>
                  </a:rPr>
                  <a:t>HYM</a:t>
                </a:r>
                <a:endParaRPr lang="en-US" altLang="x-none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799"/>
                <a:ext cx="5442005" cy="5447107"/>
              </a:xfrm>
              <a:blipFill rotWithShape="0">
                <a:blip r:embed="rId2"/>
                <a:stretch>
                  <a:fillRect l="-2018" t="-1119" r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comparison of HYM simulation &amp; measurement promising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32598" y="960438"/>
            <a:ext cx="3602736" cy="5307602"/>
            <a:chOff x="5432598" y="1206305"/>
            <a:chExt cx="3602736" cy="5307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98" y="1206305"/>
              <a:ext cx="3602736" cy="530760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306408" y="1652957"/>
              <a:ext cx="1661752" cy="523220"/>
            </a:xfrm>
            <a:custGeom>
              <a:avLst/>
              <a:gdLst>
                <a:gd name="connsiteX0" fmla="*/ 0 w 1600206"/>
                <a:gd name="connsiteY0" fmla="*/ 0 h 523220"/>
                <a:gd name="connsiteX1" fmla="*/ 1600206 w 1600206"/>
                <a:gd name="connsiteY1" fmla="*/ 0 h 523220"/>
                <a:gd name="connsiteX2" fmla="*/ 1600206 w 1600206"/>
                <a:gd name="connsiteY2" fmla="*/ 523220 h 523220"/>
                <a:gd name="connsiteX3" fmla="*/ 0 w 1600206"/>
                <a:gd name="connsiteY3" fmla="*/ 523220 h 523220"/>
                <a:gd name="connsiteX4" fmla="*/ 0 w 1600206"/>
                <a:gd name="connsiteY4" fmla="*/ 0 h 523220"/>
                <a:gd name="connsiteX0" fmla="*/ 0 w 1600206"/>
                <a:gd name="connsiteY0" fmla="*/ 0 h 523220"/>
                <a:gd name="connsiteX1" fmla="*/ 1600206 w 1600206"/>
                <a:gd name="connsiteY1" fmla="*/ 0 h 523220"/>
                <a:gd name="connsiteX2" fmla="*/ 1600206 w 1600206"/>
                <a:gd name="connsiteY2" fmla="*/ 523220 h 523220"/>
                <a:gd name="connsiteX3" fmla="*/ 167054 w 1600206"/>
                <a:gd name="connsiteY3" fmla="*/ 514428 h 523220"/>
                <a:gd name="connsiteX4" fmla="*/ 0 w 1600206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06" h="523220">
                  <a:moveTo>
                    <a:pt x="0" y="0"/>
                  </a:moveTo>
                  <a:lnTo>
                    <a:pt x="1600206" y="0"/>
                  </a:lnTo>
                  <a:lnTo>
                    <a:pt x="1600206" y="523220"/>
                  </a:lnTo>
                  <a:lnTo>
                    <a:pt x="167054" y="514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7938" algn="r"/>
              <a:r>
                <a:rPr lang="en-US" sz="1400" b="1" smtClean="0"/>
                <a:t>Expt.: </a:t>
              </a:r>
              <a:r>
                <a:rPr lang="en-US" sz="1400" b="1" i="1" smtClean="0"/>
                <a:t>f</a:t>
              </a:r>
              <a:r>
                <a:rPr lang="en-US" sz="1400" b="1" smtClean="0"/>
                <a:t> = </a:t>
              </a:r>
              <a:r>
                <a:rPr lang="en-US" sz="1400" b="1" smtClean="0">
                  <a:solidFill>
                    <a:srgbClr val="244AFC"/>
                  </a:solidFill>
                </a:rPr>
                <a:t>800 kHz</a:t>
              </a:r>
            </a:p>
            <a:p>
              <a:pPr marL="7938" algn="r"/>
              <a:r>
                <a:rPr lang="en-US" sz="1400" b="1" smtClean="0">
                  <a:solidFill>
                    <a:srgbClr val="244AFC"/>
                  </a:solidFill>
                </a:rPr>
                <a:t>|n</a:t>
              </a:r>
              <a:r>
                <a:rPr lang="en-US" sz="1400" b="1">
                  <a:solidFill>
                    <a:srgbClr val="244AFC"/>
                  </a:solidFill>
                </a:rPr>
                <a:t>|=</a:t>
              </a:r>
              <a:r>
                <a:rPr lang="en-US" sz="1400" b="1" smtClean="0">
                  <a:solidFill>
                    <a:srgbClr val="244AFC"/>
                  </a:solidFill>
                </a:rPr>
                <a:t>4</a:t>
              </a:r>
              <a:endParaRPr lang="en-US" sz="1400" b="1">
                <a:solidFill>
                  <a:srgbClr val="244AF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51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55715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Compressional (CAE) and Global </a:t>
            </a:r>
            <a:r>
              <a:rPr lang="en-US" dirty="0" err="1" smtClean="0"/>
              <a:t>Alfvén</a:t>
            </a:r>
            <a:r>
              <a:rPr lang="en-US" dirty="0" smtClean="0"/>
              <a:t> eigenmodes (GAE) proposed to cause high anomalous core </a:t>
            </a:r>
            <a:r>
              <a:rPr lang="el-GR" dirty="0">
                <a:latin typeface="Cambria Math" charset="0"/>
                <a:ea typeface="Cambria Math" charset="0"/>
                <a:cs typeface="Cambria Math" charset="0"/>
              </a:rPr>
              <a:t>χ</a:t>
            </a:r>
            <a:r>
              <a:rPr lang="en-US" baseline="-25000" dirty="0"/>
              <a:t>e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New multi-channel reflectometer </a:t>
            </a:r>
            <a:r>
              <a:rPr lang="en-US" dirty="0"/>
              <a:t>analysis ⇒ more </a:t>
            </a:r>
            <a:r>
              <a:rPr lang="en-US" dirty="0" smtClean="0"/>
              <a:t>accurate </a:t>
            </a:r>
            <a:r>
              <a:rPr lang="en-US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amplitude and structure</a:t>
            </a:r>
          </a:p>
          <a:p>
            <a:pPr>
              <a:spcBef>
                <a:spcPts val="1200"/>
              </a:spcBef>
            </a:pPr>
            <a:r>
              <a:rPr lang="en-US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+ simulation of </a:t>
            </a:r>
            <a:r>
              <a:rPr lang="en-US" i="1" dirty="0" smtClean="0"/>
              <a:t>e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drift </a:t>
            </a:r>
            <a:r>
              <a:rPr lang="en-US" dirty="0" smtClean="0"/>
              <a:t>orbit modification ⇒ GAEs too small to explain </a:t>
            </a:r>
            <a:r>
              <a:rPr lang="el-GR" dirty="0">
                <a:latin typeface="Cambria Math" charset="0"/>
                <a:ea typeface="Cambria Math" charset="0"/>
                <a:cs typeface="Cambria Math" charset="0"/>
              </a:rPr>
              <a:t>χ</a:t>
            </a:r>
            <a:r>
              <a:rPr lang="en-US" baseline="-25000" dirty="0"/>
              <a:t>e </a:t>
            </a:r>
            <a:r>
              <a:rPr lang="en-US" dirty="0" smtClean="0"/>
              <a:t>from TRANSP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Measurement compared to HYM simulations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Measured and simulated GAE structures show similarities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</a:t>
            </a:r>
            <a:r>
              <a:rPr lang="en-US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+ </a:t>
            </a:r>
            <a:r>
              <a:rPr lang="en-US" dirty="0"/>
              <a:t>HYM </a:t>
            </a:r>
            <a:r>
              <a:rPr lang="en-US" dirty="0" err="1" smtClean="0"/>
              <a:t>Poynting</a:t>
            </a:r>
            <a:r>
              <a:rPr lang="en-US" dirty="0" smtClean="0"/>
              <a:t> Flux ⇒ </a:t>
            </a:r>
            <a:r>
              <a:rPr lang="en-US" dirty="0"/>
              <a:t>CAE-KAW energy flux </a:t>
            </a:r>
            <a:r>
              <a:rPr lang="en-US" dirty="0" smtClean="0"/>
              <a:t>small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Novel reflectometry analysis shows CAE/GAE </a:t>
            </a:r>
            <a:r>
              <a:rPr lang="en-US" sz="3200" i="1" err="1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sz="3200" smtClean="0"/>
              <a:t> too </a:t>
            </a:r>
            <a:r>
              <a:rPr lang="en-US" sz="3200"/>
              <a:t>small </a:t>
            </a:r>
            <a:r>
              <a:rPr lang="en-US" sz="3200" smtClean="0"/>
              <a:t>to explain anomalous </a:t>
            </a:r>
            <a:r>
              <a:rPr lang="el-GR" sz="3200" smtClean="0">
                <a:latin typeface="Cambria Math" charset="0"/>
                <a:ea typeface="Cambria Math" charset="0"/>
                <a:cs typeface="Cambria Math" charset="0"/>
              </a:rPr>
              <a:t>χ</a:t>
            </a:r>
            <a:r>
              <a:rPr lang="en-US" sz="3200" baseline="-25000" smtClean="0"/>
              <a:t>e</a:t>
            </a:r>
            <a:endParaRPr lang="en-US" sz="3200" baseline="-25000"/>
          </a:p>
        </p:txBody>
      </p:sp>
    </p:spTree>
    <p:extLst>
      <p:ext uri="{BB962C8B-B14F-4D97-AF65-F5344CB8AC3E}">
        <p14:creationId xmlns:p14="http://schemas.microsoft.com/office/powerpoint/2010/main" val="189277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04405"/>
                <a:ext cx="9067800" cy="555765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HYM: </a:t>
                </a:r>
                <a:r>
                  <a:rPr lang="en-US" i="1" dirty="0"/>
                  <a:t>n</a:t>
                </a:r>
                <a:r>
                  <a:rPr lang="en-US" dirty="0"/>
                  <a:t> = 4 CAE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~ 6.6 x 10</a:t>
                </a:r>
                <a:r>
                  <a:rPr lang="en-US" baseline="30000" dirty="0"/>
                  <a:t>–3</a:t>
                </a:r>
                <a:r>
                  <a:rPr lang="en-US" dirty="0"/>
                  <a:t> ⇒ </a:t>
                </a:r>
                <a:r>
                  <a:rPr lang="en-US" dirty="0" smtClean="0"/>
                  <a:t>P = 1.2 MW </a:t>
                </a:r>
                <a:br>
                  <a:rPr lang="en-US" dirty="0" smtClean="0"/>
                </a:br>
                <a:r>
                  <a:rPr lang="en-US" dirty="0" smtClean="0"/>
                  <a:t>CAE-KAW energy coupling transport: </a:t>
                </a:r>
                <a:r>
                  <a:rPr lang="en-US" altLang="x-none" sz="1600" dirty="0" smtClean="0">
                    <a:ea typeface="ＭＳ Ｐゴシック" charset="-128"/>
                  </a:rPr>
                  <a:t>[</a:t>
                </a:r>
                <a:r>
                  <a:rPr lang="en-US" altLang="x-none" sz="1600" dirty="0">
                    <a:ea typeface="ＭＳ Ｐゴシック" charset="-128"/>
                  </a:rPr>
                  <a:t>E </a:t>
                </a:r>
                <a:r>
                  <a:rPr lang="en-US" altLang="x-none" sz="1600" dirty="0" err="1">
                    <a:ea typeface="ＭＳ Ｐゴシック" charset="-128"/>
                  </a:rPr>
                  <a:t>Belova</a:t>
                </a:r>
                <a:r>
                  <a:rPr lang="en-US" altLang="x-none" sz="1600" dirty="0">
                    <a:ea typeface="ＭＳ Ｐゴシック" charset="-128"/>
                  </a:rPr>
                  <a:t> </a:t>
                </a:r>
                <a:r>
                  <a:rPr lang="en-US" altLang="x-none" sz="1600" dirty="0" err="1">
                    <a:ea typeface="ＭＳ Ｐゴシック" charset="-128"/>
                  </a:rPr>
                  <a:t>PoP</a:t>
                </a:r>
                <a:r>
                  <a:rPr lang="en-US" altLang="x-none" sz="1600" dirty="0">
                    <a:ea typeface="ＭＳ Ｐゴシック" charset="-128"/>
                  </a:rPr>
                  <a:t> 2017</a:t>
                </a:r>
                <a:r>
                  <a:rPr lang="en-US" altLang="x-none" sz="1600" dirty="0" smtClean="0">
                    <a:ea typeface="ＭＳ Ｐゴシック" charset="-128"/>
                  </a:rPr>
                  <a:t>]</a:t>
                </a:r>
              </a:p>
              <a:p>
                <a:pPr lvl="1"/>
                <a:r>
                  <a:rPr lang="en-US" dirty="0"/>
                  <a:t>simulation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</m:oMath>
                </a14:m>
                <a:r>
                  <a:rPr lang="en-US" dirty="0" smtClean="0"/>
                  <a:t> scaled to </a:t>
                </a:r>
                <a:r>
                  <a:rPr lang="en-US" i="1" dirty="0" err="1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en-US" i="1" baseline="-25000" dirty="0" err="1">
                    <a:latin typeface="Times New Roman" charset="0"/>
                    <a:ea typeface="Times New Roman" charset="0"/>
                    <a:cs typeface="Times New Roman" charset="0"/>
                  </a:rPr>
                  <a:t>eff</a:t>
                </a:r>
                <a:r>
                  <a:rPr lang="en-US" dirty="0"/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~ 0.9 – 3.4 x 10</a:t>
                </a:r>
                <a:r>
                  <a:rPr lang="en-US" baseline="30000" dirty="0"/>
                  <a:t>-3</a:t>
                </a:r>
                <a:endParaRPr lang="en-US" dirty="0"/>
              </a:p>
              <a:p>
                <a:r>
                  <a:rPr lang="en-US" dirty="0" smtClean="0"/>
                  <a:t>New approach: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 smtClean="0"/>
                  <a:t> in core ⇒ </a:t>
                </a:r>
                <a:br>
                  <a:rPr lang="en-US" dirty="0" smtClean="0"/>
                </a:br>
                <a:r>
                  <a:rPr lang="en-US" dirty="0" smtClean="0"/>
                  <a:t>2 </a:t>
                </a:r>
                <a:r>
                  <a:rPr lang="en-US" dirty="0"/>
                  <a:t>x 10</a:t>
                </a:r>
                <a:r>
                  <a:rPr lang="en-US" baseline="30000" dirty="0"/>
                  <a:t>-4 </a:t>
                </a:r>
                <a:r>
                  <a:rPr lang="en-US" dirty="0" smtClean="0"/>
                  <a:t>&lt;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&lt; 7 </a:t>
                </a:r>
                <a:r>
                  <a:rPr lang="en-US" dirty="0"/>
                  <a:t>x 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-4</a:t>
                </a:r>
                <a:endParaRPr lang="en-US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measured @ R=1.15 m</a:t>
                </a:r>
              </a:p>
              <a:p>
                <a:r>
                  <a:rPr lang="en-US" dirty="0" smtClean="0"/>
                  <a:t>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∝</m:t>
                    </m:r>
                    <m:r>
                      <a:rPr lang="en-US" i="1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∥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⇒ P = 0.03 </a:t>
                </a:r>
                <a:r>
                  <a:rPr lang="en-US" dirty="0"/>
                  <a:t>MW </a:t>
                </a:r>
                <a:r>
                  <a:rPr lang="en-US" dirty="0" smtClean="0"/>
                  <a:t>total for all modes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ssume P/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∥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same for all modes</a:t>
                </a:r>
              </a:p>
              <a:p>
                <a:r>
                  <a:rPr lang="en-US" dirty="0"/>
                  <a:t>Could improve estimate by rescaling HYM modes with measured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𝛿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04405"/>
                <a:ext cx="9067800" cy="5557652"/>
              </a:xfrm>
              <a:blipFill rotWithShape="0">
                <a:blip r:embed="rId2"/>
                <a:stretch>
                  <a:fillRect l="-1210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Measurements + Simulation ⇒ Small CAE-KAW energy transport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60438"/>
            <a:ext cx="8991600" cy="5541962"/>
          </a:xfrm>
        </p:spPr>
        <p:txBody>
          <a:bodyPr>
            <a:normAutofit/>
          </a:bodyPr>
          <a:lstStyle/>
          <a:p>
            <a:r>
              <a:rPr lang="en-US" dirty="0" smtClean="0"/>
              <a:t>New multi-channel reflectometer </a:t>
            </a:r>
            <a:r>
              <a:rPr lang="en-US" dirty="0"/>
              <a:t>analysis ⇒ more </a:t>
            </a:r>
            <a:r>
              <a:rPr lang="en-US" dirty="0" smtClean="0"/>
              <a:t>accurate </a:t>
            </a:r>
            <a:r>
              <a:rPr lang="en-US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internal amplitude and structure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utoff displacement larger than previous analysis</a:t>
            </a:r>
          </a:p>
          <a:p>
            <a:r>
              <a:rPr lang="en-US" dirty="0" smtClean="0"/>
              <a:t>GAE modification of </a:t>
            </a:r>
            <a:r>
              <a:rPr lang="en-US" i="1" dirty="0" smtClean="0"/>
              <a:t>e</a:t>
            </a:r>
            <a:r>
              <a:rPr lang="en-US" baseline="30000" dirty="0" smtClean="0"/>
              <a:t>–</a:t>
            </a:r>
            <a:r>
              <a:rPr lang="en-US" dirty="0" smtClean="0"/>
              <a:t> drift orbits ⇒ GAEs (or </a:t>
            </a:r>
            <a:r>
              <a:rPr lang="en-US" dirty="0" err="1" smtClean="0"/>
              <a:t>GAE+shear</a:t>
            </a:r>
            <a:r>
              <a:rPr lang="en-US" dirty="0" smtClean="0"/>
              <a:t> CAEs) too small to explain </a:t>
            </a:r>
            <a:r>
              <a:rPr lang="el-GR" dirty="0">
                <a:latin typeface="Cambria Math" charset="0"/>
                <a:ea typeface="Cambria Math" charset="0"/>
                <a:cs typeface="Cambria Math" charset="0"/>
              </a:rPr>
              <a:t>χ</a:t>
            </a:r>
            <a:r>
              <a:rPr lang="en-US" baseline="-25000" dirty="0"/>
              <a:t>e </a:t>
            </a:r>
            <a:r>
              <a:rPr lang="en-US" dirty="0" smtClean="0"/>
              <a:t>from TRANSP</a:t>
            </a:r>
          </a:p>
          <a:p>
            <a:r>
              <a:rPr lang="en-US" dirty="0" smtClean="0"/>
              <a:t>Measured and simulated GAE structures show rough similarities</a:t>
            </a:r>
          </a:p>
          <a:p>
            <a:pPr lvl="1"/>
            <a:r>
              <a:rPr lang="en-US" dirty="0"/>
              <a:t>HYM development currently under way may explain differences</a:t>
            </a:r>
          </a:p>
          <a:p>
            <a:r>
              <a:rPr lang="en-US" dirty="0" smtClean="0"/>
              <a:t>New </a:t>
            </a:r>
            <a:r>
              <a:rPr lang="en-US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+ </a:t>
            </a:r>
            <a:r>
              <a:rPr lang="en-US" dirty="0"/>
              <a:t>HYM </a:t>
            </a:r>
            <a:r>
              <a:rPr lang="en-US" dirty="0" err="1" smtClean="0"/>
              <a:t>Poynting</a:t>
            </a:r>
            <a:r>
              <a:rPr lang="en-US" dirty="0" smtClean="0"/>
              <a:t> Flux ⇒ </a:t>
            </a:r>
            <a:r>
              <a:rPr lang="en-US" dirty="0"/>
              <a:t>CAE-KAW energy flux </a:t>
            </a:r>
            <a:r>
              <a:rPr lang="en-US" dirty="0" smtClean="0"/>
              <a:t>small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</a:t>
            </a:r>
            <a:r>
              <a:rPr lang="en-US" sz="32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sz="3200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sz="3200" dirty="0" smtClean="0"/>
              <a:t> measurements advance understanding of CAE &amp; GAE effect on core energy transport 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16885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26068"/>
                <a:ext cx="9067800" cy="583193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Improve reflectometer analysis</a:t>
                </a:r>
              </a:p>
              <a:p>
                <a:pPr lvl="1"/>
                <a:r>
                  <a:rPr lang="en-US" dirty="0" smtClean="0"/>
                  <a:t>better synthetic diagnostic ⇒ </a:t>
                </a:r>
                <a:r>
                  <a:rPr lang="en-US" dirty="0"/>
                  <a:t>raytracing</a:t>
                </a:r>
              </a:p>
              <a:p>
                <a:pPr lvl="1"/>
                <a:r>
                  <a:rPr lang="en-US" dirty="0" smtClean="0"/>
                  <a:t>better </a:t>
                </a:r>
                <a:r>
                  <a:rPr lang="en-US" dirty="0"/>
                  <a:t>alternatives to SVD </a:t>
                </a:r>
                <a:r>
                  <a:rPr lang="en-US" dirty="0" smtClean="0"/>
                  <a:t>filtering?</a:t>
                </a:r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Improve ORBIT modeling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etter GAEs (finite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realistic poloidal structure,</a:t>
                </a:r>
                <a:r>
                  <a:rPr lang="mr-IN" dirty="0" smtClean="0"/>
                  <a:t>…</a:t>
                </a:r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ORBIT modified for CAEs. Requires verification</a:t>
                </a:r>
                <a:r>
                  <a:rPr lang="mr-IN" dirty="0" smtClean="0"/>
                  <a:t>…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simulation with modes from HYM (or other codes)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etter electromagnetic amplitudes from </a:t>
                </a:r>
                <a:r>
                  <a:rPr lang="en-US" i="1" dirty="0" err="1" smtClean="0">
                    <a:latin typeface="Cambria Math" charset="0"/>
                    <a:ea typeface="Cambria Math" charset="0"/>
                    <a:cs typeface="Cambria Math" charset="0"/>
                  </a:rPr>
                  <a:t>δn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26068"/>
                <a:ext cx="9067800" cy="5831932"/>
              </a:xfrm>
              <a:blipFill rotWithShape="0">
                <a:blip r:embed="rId2"/>
                <a:stretch>
                  <a:fillRect l="-1210" t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avenues for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1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26068"/>
                <a:ext cx="9067800" cy="583193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Understand simulation &amp; measured structure differences</a:t>
                </a:r>
                <a:endParaRPr lang="en-US" dirty="0"/>
              </a:p>
              <a:p>
                <a:pPr lvl="1"/>
                <a:r>
                  <a:rPr lang="en-US" dirty="0"/>
                  <a:t>exploit </a:t>
                </a:r>
                <a:r>
                  <a:rPr lang="en-US" dirty="0" smtClean="0"/>
                  <a:t>measured phase to understand role of Hall effect &amp; rotation</a:t>
                </a:r>
                <a:r>
                  <a:rPr lang="en-US" altLang="x-none" dirty="0" smtClean="0">
                    <a:ea typeface="ＭＳ Ｐゴシック" charset="-128"/>
                  </a:rPr>
                  <a:t>?</a:t>
                </a:r>
              </a:p>
              <a:p>
                <a:r>
                  <a:rPr lang="en-US" dirty="0" smtClean="0"/>
                  <a:t>Improve CAE-KAW estimate from HYM: rescale </a:t>
                </a:r>
                <a:r>
                  <a:rPr lang="en-US" dirty="0"/>
                  <a:t>HYM modes with </a:t>
                </a:r>
                <a:r>
                  <a:rPr lang="en-US" dirty="0" smtClean="0"/>
                  <a:t>measured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i="1" smtClean="0"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26068"/>
                <a:ext cx="9067800" cy="5831932"/>
              </a:xfrm>
              <a:blipFill rotWithShape="0">
                <a:blip r:embed="rId2"/>
                <a:stretch>
                  <a:fillRect l="-1210" t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avenues for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𝜉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smtClean="0"/>
                  <a:t>measurement: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x-none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altLang="x-none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altLang="x-none" i="1" baseline="-25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den>
                    </m:f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−</m:t>
                    </m:r>
                    <m:r>
                      <m:rPr>
                        <m:nor/>
                      </m:rPr>
                      <a:rPr lang="en-US" b="1" i="0">
                        <a:latin typeface="Cambria Math" charset="0"/>
                      </a:rPr>
                      <m:t>∇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b="1">
                        <a:latin typeface="Cambria Math" charset="0"/>
                        <a:ea typeface="Cambria Math" charset="0"/>
                        <a:cs typeface="Cambria Math" charset="0"/>
                      </a:rPr>
                      <m:t>𝛏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>
                        <a:latin typeface="Cambria Math" charset="0"/>
                        <a:ea typeface="Cambria Math" charset="0"/>
                        <a:cs typeface="Cambria Math" charset="0"/>
                      </a:rPr>
                      <m:t>𝛏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m:rPr>
                        <m:nor/>
                      </m:rPr>
                      <a:rPr lang="en-US" b="1" i="0">
                        <a:latin typeface="Cambria Math" charset="0"/>
                      </a:rPr>
                      <m:t>∇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ln</m:t>
                        </m:r>
                        <m:r>
                          <a:rPr lang="en-US" i="1">
                            <a:latin typeface="Cambria Math" charset="0"/>
                          </a:rPr>
                          <m:t>⁡(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Neglect finite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𝑐𝑖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 smtClean="0">
                    <a:ea typeface="Cambria Math" charset="0"/>
                    <a:cs typeface="Cambria Math" charset="0"/>
                  </a:rPr>
                  <a:t>, </a:t>
                </a: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𝐉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𝐁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nor/>
                      </m:rPr>
                      <a:rPr lang="en-US" b="1" smtClean="0">
                        <a:latin typeface="Cambria Math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b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>
                          <a:latin typeface="Cambria Math" charset="0"/>
                        </a:rPr>
                        <m:t>∇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𝛏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  <m:r>
                                <a:rPr lang="en-US" b="1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𝐄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𝐁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𝐄</m:t>
                      </m:r>
                      <m:r>
                        <a:rPr lang="en-US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𝐄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𝐁</m:t>
                          </m:r>
                        </m:e>
                        <m:sub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en-US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den>
                      </m:f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>
                              <a:latin typeface="Cambria Math" charset="0"/>
                            </a:rPr>
                            <m:t>∇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𝐁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𝐉</m:t>
                          </m:r>
                        </m:e>
                        <m:sub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>
                              <a:latin typeface="Cambria Math" charset="0"/>
                            </a:rPr>
                            <m:t>∇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𝐁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r>
                            <a:rPr lang="en-US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𝐁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𝛏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</m:t>
                      </m:r>
                      <m:r>
                        <a:rPr lang="en-US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𝛏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b="1">
                          <a:latin typeface="Cambria Math" charset="0"/>
                        </a:rPr>
                        <m:t>∇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r>
                  <a:rPr lang="en-US" b="1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b="1" dirty="0" smtClean="0">
                    <a:ea typeface="Cambria Math" charset="0"/>
                    <a:cs typeface="Cambria Math" charset="0"/>
                  </a:rPr>
                </a:b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85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0"/>
                <a:ext cx="9144000" cy="960438"/>
              </a:xfrm>
            </p:spPr>
            <p:txBody>
              <a:bodyPr/>
              <a:lstStyle/>
              <a:p>
                <a:r>
                  <a:rPr lang="en-US" dirty="0"/>
                  <a:t>Appendix: Plasma </a:t>
                </a:r>
                <a:r>
                  <a:rPr lang="en-US" dirty="0" smtClean="0"/>
                  <a:t>displacement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𝜉</m:t>
                    </m:r>
                  </m:oMath>
                </a14:m>
                <a:r>
                  <a:rPr lang="en-US" dirty="0"/>
                  <a:t>) estimated from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0"/>
                <a:ext cx="9144000" cy="960438"/>
              </a:xfrm>
              <a:blipFill rotWithShape="0">
                <a:blip r:embed="rId4"/>
                <a:stretch>
                  <a:fillRect t="-29747" b="-35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for Electronic copies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6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Arial" charset="0"/>
              </a:rPr>
              <a:t>Motivation</a:t>
            </a:r>
            <a:r>
              <a:rPr lang="en-US">
                <a:latin typeface="Arial" charset="0"/>
              </a:rPr>
              <a:t>: CAEs &amp; GAEs </a:t>
            </a:r>
            <a:r>
              <a:rPr lang="en-US" smtClean="0">
                <a:latin typeface="Arial" charset="0"/>
              </a:rPr>
              <a:t>candidates for core energy transport in NSTX</a:t>
            </a:r>
            <a:endParaRPr lang="en-US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81072"/>
                <a:ext cx="5608004" cy="362392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1170"/>
                  </a:spcBef>
                </a:pPr>
                <a:r>
                  <a:rPr lang="en-US" dirty="0" smtClean="0">
                    <a:latin typeface="Arial" charset="0"/>
                  </a:rPr>
                  <a:t>CAEs </a:t>
                </a:r>
                <a:r>
                  <a:rPr lang="en-US" dirty="0">
                    <a:latin typeface="Arial" charset="0"/>
                  </a:rPr>
                  <a:t>&amp; </a:t>
                </a:r>
                <a:r>
                  <a:rPr lang="en-US" dirty="0" smtClean="0">
                    <a:latin typeface="Arial" charset="0"/>
                  </a:rPr>
                  <a:t>GAEs </a:t>
                </a:r>
                <a:r>
                  <a:rPr lang="en-US" dirty="0">
                    <a:latin typeface="Arial" charset="0"/>
                  </a:rPr>
                  <a:t>excited by Doppler-shifted cyclotron resonance with beam ions </a:t>
                </a:r>
                <a:r>
                  <a:rPr lang="en-US" dirty="0" smtClean="0">
                    <a:latin typeface="Arial" charset="0"/>
                  </a:rPr>
                  <a:t/>
                </a:r>
                <a:br>
                  <a:rPr lang="en-US" dirty="0" smtClean="0">
                    <a:latin typeface="Arial" charset="0"/>
                  </a:rPr>
                </a:br>
                <a:r>
                  <a:rPr lang="en-US" sz="1400" dirty="0" smtClean="0">
                    <a:latin typeface="Arial" charset="0"/>
                  </a:rPr>
                  <a:t>[</a:t>
                </a:r>
                <a:r>
                  <a:rPr lang="en-US" sz="1400" dirty="0">
                    <a:latin typeface="Arial" charset="0"/>
                  </a:rPr>
                  <a:t>N. N. </a:t>
                </a:r>
                <a:r>
                  <a:rPr lang="en-US" sz="1400" dirty="0" err="1">
                    <a:latin typeface="Arial" charset="0"/>
                  </a:rPr>
                  <a:t>Gorelenkov</a:t>
                </a:r>
                <a:r>
                  <a:rPr lang="en-US" sz="1400" dirty="0">
                    <a:latin typeface="Arial" charset="0"/>
                  </a:rPr>
                  <a:t>, NF 2003]</a:t>
                </a:r>
              </a:p>
              <a:p>
                <a:pPr>
                  <a:spcBef>
                    <a:spcPts val="1170"/>
                  </a:spcBef>
                </a:pPr>
                <a:r>
                  <a:rPr lang="en-US" dirty="0" smtClean="0">
                    <a:latin typeface="Arial" charset="0"/>
                  </a:rPr>
                  <a:t>CAE </a:t>
                </a:r>
                <a:r>
                  <a:rPr lang="en-US" dirty="0">
                    <a:latin typeface="Arial" charset="0"/>
                  </a:rPr>
                  <a:t>&amp; GAE activity correlates with enhanced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charset="0"/>
                  </a:rPr>
                  <a:t> in core </a:t>
                </a:r>
                <a:r>
                  <a:rPr lang="en-US" dirty="0" smtClean="0">
                    <a:latin typeface="Arial" charset="0"/>
                  </a:rPr>
                  <a:t/>
                </a:r>
                <a:br>
                  <a:rPr lang="en-US" dirty="0" smtClean="0">
                    <a:latin typeface="Arial" charset="0"/>
                  </a:rPr>
                </a:br>
                <a:r>
                  <a:rPr lang="en-US" sz="1400" dirty="0" smtClean="0">
                    <a:latin typeface="Arial" charset="0"/>
                  </a:rPr>
                  <a:t>[</a:t>
                </a:r>
                <a:r>
                  <a:rPr lang="en-US" sz="1400" dirty="0">
                    <a:latin typeface="Arial" charset="0"/>
                  </a:rPr>
                  <a:t>D. </a:t>
                </a:r>
                <a:r>
                  <a:rPr lang="en-US" sz="1400" dirty="0" err="1">
                    <a:latin typeface="Arial" charset="0"/>
                  </a:rPr>
                  <a:t>Stutman</a:t>
                </a:r>
                <a:r>
                  <a:rPr lang="en-US" sz="1400" dirty="0">
                    <a:latin typeface="Arial" charset="0"/>
                  </a:rPr>
                  <a:t>, PRL 2009; K. </a:t>
                </a:r>
                <a:r>
                  <a:rPr lang="en-US" sz="1400" dirty="0" err="1">
                    <a:latin typeface="Arial" charset="0"/>
                  </a:rPr>
                  <a:t>Tritz</a:t>
                </a:r>
                <a:r>
                  <a:rPr lang="en-US" sz="1400" dirty="0">
                    <a:latin typeface="Arial" charset="0"/>
                  </a:rPr>
                  <a:t>, APS 2010 Invited Talk; N. A. Crocker, PPCF 2011</a:t>
                </a:r>
                <a:r>
                  <a:rPr lang="en-US" sz="1400" dirty="0" smtClean="0">
                    <a:latin typeface="Arial" charset="0"/>
                  </a:rPr>
                  <a:t>]</a:t>
                </a:r>
              </a:p>
              <a:p>
                <a:pPr lvl="1">
                  <a:spcBef>
                    <a:spcPts val="1170"/>
                  </a:spcBef>
                </a:pPr>
                <a:r>
                  <a:rPr lang="en-US" dirty="0" err="1" smtClean="0">
                    <a:latin typeface="Arial" charset="0"/>
                  </a:rPr>
                  <a:t>T</a:t>
                </a:r>
                <a:r>
                  <a:rPr lang="en-US" baseline="-25000" dirty="0" err="1" smtClean="0">
                    <a:latin typeface="Arial" charset="0"/>
                  </a:rPr>
                  <a:t>e</a:t>
                </a:r>
                <a:r>
                  <a:rPr lang="en-US" dirty="0" smtClean="0">
                    <a:latin typeface="Arial" charset="0"/>
                  </a:rPr>
                  <a:t> </a:t>
                </a:r>
                <a:r>
                  <a:rPr lang="en-US" dirty="0">
                    <a:latin typeface="Arial" charset="0"/>
                  </a:rPr>
                  <a:t>profile flattens as P</a:t>
                </a:r>
                <a:r>
                  <a:rPr lang="en-US" baseline="-25000" dirty="0">
                    <a:latin typeface="Arial" charset="0"/>
                  </a:rPr>
                  <a:t>NB</a:t>
                </a:r>
                <a:r>
                  <a:rPr lang="en-US" dirty="0">
                    <a:latin typeface="Arial" charset="0"/>
                  </a:rPr>
                  <a:t> </a:t>
                </a:r>
                <a:r>
                  <a:rPr lang="en-US" dirty="0" smtClean="0">
                    <a:latin typeface="Arial" charset="0"/>
                  </a:rPr>
                  <a:t>increases</a:t>
                </a:r>
                <a:endParaRPr lang="en-US" i="1" dirty="0" smtClean="0">
                  <a:latin typeface="Cambria Math" charset="0"/>
                </a:endParaRPr>
              </a:p>
              <a:p>
                <a:pPr lvl="1">
                  <a:spcBef>
                    <a:spcPts val="117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charset="0"/>
                  </a:rPr>
                  <a:t> from TRANSP modeling </a:t>
                </a:r>
                <a:endParaRPr lang="en-US" dirty="0" smtClean="0">
                  <a:latin typeface="Arial" charset="0"/>
                </a:endParaRPr>
              </a:p>
              <a:p>
                <a:pPr>
                  <a:spcBef>
                    <a:spcPts val="1170"/>
                  </a:spcBef>
                </a:pPr>
                <a:r>
                  <a:rPr lang="en-US" dirty="0">
                    <a:latin typeface="Arial" charset="0"/>
                  </a:rPr>
                  <a:t>Two leading hypotheses</a:t>
                </a:r>
                <a:r>
                  <a:rPr lang="en-US" dirty="0" smtClean="0">
                    <a:latin typeface="Arial" charset="0"/>
                  </a:rPr>
                  <a:t>:</a:t>
                </a:r>
                <a:endParaRPr lang="en-US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71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81072"/>
                <a:ext cx="5608004" cy="3623928"/>
              </a:xfrm>
              <a:blipFill rotWithShape="0">
                <a:blip r:embed="rId3"/>
                <a:stretch>
                  <a:fillRect l="-1523" t="-3193" r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0"/>
              </p:nvPr>
            </p:nvSpPr>
            <p:spPr>
              <a:xfrm>
                <a:off x="76200" y="4608115"/>
                <a:ext cx="8839200" cy="1662056"/>
              </a:xfrm>
            </p:spPr>
            <p:txBody>
              <a:bodyPr>
                <a:noAutofit/>
              </a:bodyPr>
              <a:lstStyle/>
              <a:p>
                <a:pPr lvl="1">
                  <a:spcBef>
                    <a:spcPts val="1170"/>
                  </a:spcBef>
                </a:pPr>
                <a:r>
                  <a:rPr lang="en-US" dirty="0" smtClean="0">
                    <a:latin typeface="Arial" charset="0"/>
                  </a:rPr>
                  <a:t>Stochastization </a:t>
                </a:r>
                <a:r>
                  <a:rPr lang="en-US" dirty="0">
                    <a:latin typeface="Arial" charset="0"/>
                  </a:rPr>
                  <a:t>of </a:t>
                </a:r>
                <a:r>
                  <a:rPr lang="en-US" i="1" dirty="0" smtClean="0">
                    <a:latin typeface="Arial" charset="0"/>
                  </a:rPr>
                  <a:t>e</a:t>
                </a:r>
                <a:r>
                  <a:rPr lang="en-US" i="1" baseline="30000" dirty="0" smtClean="0">
                    <a:latin typeface="Arial" charset="0"/>
                  </a:rPr>
                  <a:t>–</a:t>
                </a:r>
                <a:r>
                  <a:rPr lang="en-US" dirty="0" smtClean="0">
                    <a:latin typeface="Arial" charset="0"/>
                  </a:rPr>
                  <a:t> </a:t>
                </a:r>
                <a:r>
                  <a:rPr lang="en-US" dirty="0">
                    <a:latin typeface="Arial" charset="0"/>
                  </a:rPr>
                  <a:t>guiding center </a:t>
                </a:r>
                <a:r>
                  <a:rPr lang="en-US" dirty="0" smtClean="0">
                    <a:latin typeface="Arial" charset="0"/>
                  </a:rPr>
                  <a:t/>
                </a:r>
                <a:br>
                  <a:rPr lang="en-US" dirty="0" smtClean="0">
                    <a:latin typeface="Arial" charset="0"/>
                  </a:rPr>
                </a:br>
                <a:r>
                  <a:rPr lang="en-US" dirty="0" smtClean="0">
                    <a:latin typeface="Arial" charset="0"/>
                  </a:rPr>
                  <a:t>orbits </a:t>
                </a:r>
                <a:r>
                  <a:rPr lang="en-US" dirty="0">
                    <a:latin typeface="Arial" charset="0"/>
                  </a:rPr>
                  <a:t>enhance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>
                    <a:latin typeface="Arial" charset="0"/>
                  </a:rPr>
                  <a:t> </a:t>
                </a:r>
                <a:r>
                  <a:rPr lang="en-US" sz="1400" dirty="0" smtClean="0">
                    <a:latin typeface="Arial" charset="0"/>
                  </a:rPr>
                  <a:t>[NN </a:t>
                </a:r>
                <a:r>
                  <a:rPr lang="en-US" sz="1400" dirty="0" err="1" smtClean="0">
                    <a:latin typeface="Arial" charset="0"/>
                  </a:rPr>
                  <a:t>Gorelenkov</a:t>
                </a:r>
                <a:r>
                  <a:rPr lang="en-US" sz="1400" dirty="0" smtClean="0">
                    <a:latin typeface="Arial" charset="0"/>
                  </a:rPr>
                  <a:t>, NF 2010]</a:t>
                </a:r>
                <a:endParaRPr lang="en-US" sz="1400" dirty="0">
                  <a:latin typeface="Arial" charset="0"/>
                </a:endParaRPr>
              </a:p>
              <a:p>
                <a:pPr lvl="1"/>
                <a:r>
                  <a:rPr lang="en-US" dirty="0" smtClean="0">
                    <a:latin typeface="Arial" charset="0"/>
                  </a:rPr>
                  <a:t>Coupling to KAWs = </a:t>
                </a:r>
                <a:r>
                  <a:rPr lang="en-US" dirty="0">
                    <a:latin typeface="Arial" charset="0"/>
                  </a:rPr>
                  <a:t>missing transport channel ⇒ TRANSP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Arial" charset="0"/>
                  </a:rPr>
                  <a:t> </a:t>
                </a:r>
                <a:r>
                  <a:rPr lang="en-US" dirty="0" smtClean="0">
                    <a:latin typeface="Arial" charset="0"/>
                  </a:rPr>
                  <a:t>wrong </a:t>
                </a:r>
                <a:r>
                  <a:rPr lang="en-US" sz="1400" dirty="0" smtClean="0">
                    <a:latin typeface="Arial" charset="0"/>
                  </a:rPr>
                  <a:t>[</a:t>
                </a:r>
                <a:r>
                  <a:rPr lang="en-US" sz="1400" dirty="0" err="1" smtClean="0">
                    <a:latin typeface="Arial" charset="0"/>
                  </a:rPr>
                  <a:t>Ya.I</a:t>
                </a:r>
                <a:r>
                  <a:rPr lang="en-US" sz="1400" dirty="0" smtClean="0">
                    <a:latin typeface="Arial" charset="0"/>
                  </a:rPr>
                  <a:t>. </a:t>
                </a:r>
                <a:r>
                  <a:rPr lang="en-US" sz="1400" dirty="0" err="1" smtClean="0">
                    <a:latin typeface="Arial" charset="0"/>
                  </a:rPr>
                  <a:t>Kolesnichenko</a:t>
                </a:r>
                <a:r>
                  <a:rPr lang="en-US" sz="1400" dirty="0" smtClean="0">
                    <a:latin typeface="Arial" charset="0"/>
                  </a:rPr>
                  <a:t>, PRL 2010, E.V. </a:t>
                </a:r>
                <a:r>
                  <a:rPr lang="en-US" sz="1400" dirty="0" err="1" smtClean="0">
                    <a:latin typeface="Arial" charset="0"/>
                  </a:rPr>
                  <a:t>Belova</a:t>
                </a:r>
                <a:r>
                  <a:rPr lang="en-US" sz="1400" dirty="0" smtClean="0">
                    <a:latin typeface="Arial" charset="0"/>
                  </a:rPr>
                  <a:t>, PRL 2015]</a:t>
                </a:r>
                <a:endParaRPr lang="en-US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6200" y="4608115"/>
                <a:ext cx="8839200" cy="1662056"/>
              </a:xfrm>
              <a:blipFill rotWithShape="0">
                <a:blip r:embed="rId4"/>
                <a:stretch>
                  <a:fillRect t="-2564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626324" y="976322"/>
            <a:ext cx="3606370" cy="4156652"/>
            <a:chOff x="5245427" y="1486981"/>
            <a:chExt cx="3772781" cy="4156385"/>
          </a:xfrm>
        </p:grpSpPr>
        <p:pic>
          <p:nvPicPr>
            <p:cNvPr id="6" name="Picture 5" descr="Fig_from_Stutman_PRL_enhanced_chi_e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r="13580" b="24583"/>
            <a:stretch>
              <a:fillRect/>
            </a:stretch>
          </p:blipFill>
          <p:spPr bwMode="auto">
            <a:xfrm>
              <a:off x="5265722" y="1486981"/>
              <a:ext cx="3611578" cy="391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245427" y="5357152"/>
              <a:ext cx="3772781" cy="28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400">
                  <a:cs typeface="Arial" charset="0"/>
                </a:rPr>
                <a:t>[D. </a:t>
              </a:r>
              <a:r>
                <a:rPr lang="fr-FR" sz="1400" err="1">
                  <a:cs typeface="Arial" charset="0"/>
                </a:rPr>
                <a:t>Stutman</a:t>
              </a:r>
              <a:r>
                <a:rPr lang="fr-FR" sz="1400">
                  <a:cs typeface="Arial" charset="0"/>
                </a:rPr>
                <a:t> et al., PRL 102 115002 (2009)]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9" descr="cutoff_omode_plot_141398_581p668_nesc1p0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33" y="3966053"/>
            <a:ext cx="4143656" cy="270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78088" y="1055319"/>
                <a:ext cx="6665912" cy="3121025"/>
              </a:xfrm>
            </p:spPr>
            <p:txBody>
              <a:bodyPr>
                <a:normAutofit/>
              </a:bodyPr>
              <a:lstStyle/>
              <a:p>
                <a:pPr marL="290513" indent="-184150"/>
                <a:r>
                  <a:rPr lang="en-US" altLang="x-none" sz="2200" dirty="0" smtClean="0">
                    <a:ea typeface="ＭＳ Ｐゴシック" charset="-128"/>
                  </a:rPr>
                  <a:t>16 channels in two arrays</a:t>
                </a:r>
                <a:r>
                  <a:rPr lang="en-US" altLang="x-none" sz="2200" dirty="0">
                    <a:ea typeface="ＭＳ Ｐゴシック" charset="-128"/>
                  </a:rPr>
                  <a:t>: </a:t>
                </a:r>
                <a:r>
                  <a:rPr lang="ja-JP" altLang="en-US" sz="2200" dirty="0">
                    <a:ea typeface="ＭＳ Ｐゴシック" charset="-128"/>
                  </a:rPr>
                  <a:t>“</a:t>
                </a:r>
                <a:r>
                  <a:rPr lang="en-US" altLang="ja-JP" sz="2200" dirty="0">
                    <a:ea typeface="ＭＳ Ｐゴシック" charset="-128"/>
                  </a:rPr>
                  <a:t>Q-band</a:t>
                </a:r>
                <a:r>
                  <a:rPr lang="ja-JP" altLang="en-US" sz="2200" dirty="0">
                    <a:ea typeface="ＭＳ Ｐゴシック" charset="-128"/>
                  </a:rPr>
                  <a:t>”</a:t>
                </a:r>
                <a:r>
                  <a:rPr lang="en-US" altLang="ja-JP" sz="2200" dirty="0">
                    <a:ea typeface="ＭＳ Ｐゴシック" charset="-128"/>
                  </a:rPr>
                  <a:t> &amp; </a:t>
                </a:r>
                <a:r>
                  <a:rPr lang="ja-JP" altLang="en-US" sz="2200" dirty="0">
                    <a:ea typeface="ＭＳ Ｐゴシック" charset="-128"/>
                  </a:rPr>
                  <a:t>“</a:t>
                </a:r>
                <a:r>
                  <a:rPr lang="en-US" altLang="ja-JP" sz="2200" dirty="0">
                    <a:ea typeface="ＭＳ Ｐゴシック" charset="-128"/>
                  </a:rPr>
                  <a:t>V-band</a:t>
                </a:r>
                <a:r>
                  <a:rPr lang="ja-JP" altLang="en-US" sz="2200" dirty="0">
                    <a:ea typeface="ＭＳ Ｐゴシック" charset="-128"/>
                  </a:rPr>
                  <a:t>”</a:t>
                </a:r>
                <a:endParaRPr lang="en-US" altLang="ja-JP" sz="2200" dirty="0">
                  <a:ea typeface="ＭＳ Ｐゴシック" charset="-128"/>
                </a:endParaRPr>
              </a:p>
              <a:p>
                <a:pPr marL="569913" lvl="1" indent="-112713"/>
                <a:r>
                  <a:rPr lang="en-US" altLang="x-none" sz="1900" dirty="0" smtClean="0">
                    <a:ea typeface="ＭＳ Ｐゴシック" charset="-128"/>
                  </a:rPr>
                  <a:t>30 – 50 GHz &amp; 55 – 75 </a:t>
                </a:r>
                <a:r>
                  <a:rPr lang="en-US" altLang="x-none" sz="1900" dirty="0">
                    <a:ea typeface="ＭＳ Ｐゴシック" charset="-128"/>
                  </a:rPr>
                  <a:t>GHz</a:t>
                </a:r>
              </a:p>
              <a:p>
                <a:pPr marL="290513" indent="-184150"/>
                <a:r>
                  <a:rPr lang="en-US" altLang="x-none" sz="2200" dirty="0">
                    <a:ea typeface="ＭＳ Ｐゴシック" charset="-128"/>
                  </a:rPr>
                  <a:t>Arrays closely </a:t>
                </a:r>
                <a:r>
                  <a:rPr lang="en-US" altLang="x-none" sz="2200" dirty="0" smtClean="0">
                    <a:ea typeface="ＭＳ Ｐゴシック" charset="-128"/>
                  </a:rPr>
                  <a:t>spaced</a:t>
                </a:r>
                <a:endParaRPr lang="en-US" altLang="x-none" sz="2200" dirty="0">
                  <a:ea typeface="ＭＳ Ｐゴシック" charset="-128"/>
                </a:endParaRPr>
              </a:p>
              <a:p>
                <a:pPr marL="519113" lvl="1" indent="-184150"/>
                <a:r>
                  <a:rPr lang="en-US" altLang="x-none" sz="1800" dirty="0" smtClean="0">
                    <a:ea typeface="ＭＳ Ｐゴシック" charset="-128"/>
                  </a:rPr>
                  <a:t>Separate launch/receive horn pair for each array</a:t>
                </a:r>
              </a:p>
              <a:p>
                <a:pPr marL="290513" indent="-184150"/>
                <a:r>
                  <a:rPr lang="en-US" altLang="x-none" sz="2200" dirty="0" smtClean="0">
                    <a:solidFill>
                      <a:srgbClr val="FF0000"/>
                    </a:solidFill>
                    <a:ea typeface="ＭＳ Ｐゴシック" charset="-128"/>
                  </a:rPr>
                  <a:t>Propagation direction: </a:t>
                </a:r>
                <a14:m>
                  <m:oMath xmlns:m="http://schemas.openxmlformats.org/officeDocument/2006/math">
                    <m:r>
                      <a:rPr lang="en-US" altLang="x-none" sz="2200" b="0" i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x-none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accPr>
                      <m:e>
                        <m:r>
                          <a:rPr lang="en-US" altLang="x-none" sz="22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𝑅</m:t>
                        </m:r>
                      </m:e>
                    </m:acc>
                    <m:r>
                      <a:rPr lang="en-US" altLang="x-none" sz="2200" b="0" i="1" dirty="0" smtClean="0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x-none" sz="2200" dirty="0" smtClean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⇒</a:t>
                </a:r>
                <a:r>
                  <a:rPr lang="en-US" altLang="x-none" sz="2200" dirty="0" smtClean="0">
                    <a:ea typeface="ＭＳ Ｐゴシック" charset="-128"/>
                  </a:rPr>
                  <a:t>  </a:t>
                </a:r>
                <a:br>
                  <a:rPr lang="en-US" altLang="x-none" sz="2200" dirty="0" smtClean="0">
                    <a:ea typeface="ＭＳ Ｐゴシック" charset="-128"/>
                  </a:rPr>
                </a:br>
                <a:r>
                  <a:rPr lang="en-US" altLang="x-none" sz="2200" dirty="0" smtClean="0">
                    <a:solidFill>
                      <a:srgbClr val="FF0000"/>
                    </a:solidFill>
                    <a:ea typeface="ＭＳ Ｐゴシック" charset="-128"/>
                  </a:rPr>
                  <a:t>frequency </a:t>
                </a:r>
                <a:r>
                  <a:rPr lang="en-US" altLang="x-none" sz="2200" dirty="0">
                    <a:solidFill>
                      <a:srgbClr val="FF0000"/>
                    </a:solidFill>
                    <a:ea typeface="ＭＳ Ｐゴシック" charset="-128"/>
                  </a:rPr>
                  <a:t>array = radial array</a:t>
                </a:r>
              </a:p>
              <a:p>
                <a:pPr marL="290513" indent="-184150"/>
                <a:r>
                  <a:rPr lang="en-US" altLang="x-none" sz="2200" dirty="0" smtClean="0">
                    <a:ea typeface="ＭＳ Ｐゴシック" charset="-128"/>
                  </a:rPr>
                  <a:t>large </a:t>
                </a:r>
                <a:r>
                  <a:rPr lang="en-US" altLang="x-none" sz="2200" dirty="0">
                    <a:ea typeface="ＭＳ Ｐゴシック" charset="-128"/>
                  </a:rPr>
                  <a:t>radial range in high </a:t>
                </a:r>
                <a:r>
                  <a:rPr lang="en-US" altLang="x-none" sz="2200" i="1" dirty="0" smtClean="0">
                    <a:ea typeface="ＭＳ Ｐゴシック" charset="-128"/>
                  </a:rPr>
                  <a:t>n</a:t>
                </a:r>
                <a:r>
                  <a:rPr lang="en-US" altLang="x-none" sz="2200" i="1" baseline="-25000" dirty="0" smtClean="0">
                    <a:ea typeface="ＭＳ Ｐゴシック" charset="-128"/>
                  </a:rPr>
                  <a:t>e</a:t>
                </a:r>
                <a:r>
                  <a:rPr lang="en-US" altLang="x-none" sz="2200" dirty="0" smtClean="0">
                    <a:ea typeface="ＭＳ Ｐゴシック" charset="-128"/>
                  </a:rPr>
                  <a:t> plasmas </a:t>
                </a:r>
                <a:br>
                  <a:rPr lang="en-US" altLang="x-none" sz="2200" dirty="0" smtClean="0">
                    <a:ea typeface="ＭＳ Ｐゴシック" charset="-128"/>
                  </a:rPr>
                </a:br>
                <a:r>
                  <a:rPr lang="en-US" altLang="x-none" sz="2200" dirty="0" smtClean="0">
                    <a:ea typeface="ＭＳ Ｐゴシック" charset="-128"/>
                  </a:rPr>
                  <a:t>(</a:t>
                </a:r>
                <a:r>
                  <a:rPr lang="en-US" altLang="x-none" sz="2200" i="1" dirty="0">
                    <a:ea typeface="ＭＳ Ｐゴシック" charset="-128"/>
                  </a:rPr>
                  <a:t>n</a:t>
                </a:r>
                <a:r>
                  <a:rPr lang="en-US" altLang="x-none" sz="2200" baseline="-25000" dirty="0">
                    <a:ea typeface="ＭＳ Ｐゴシック" charset="-128"/>
                  </a:rPr>
                  <a:t>0</a:t>
                </a:r>
                <a:r>
                  <a:rPr lang="en-US" altLang="x-none" sz="2200" dirty="0">
                    <a:ea typeface="ＭＳ Ｐゴシック" charset="-128"/>
                  </a:rPr>
                  <a:t> ~ 1 – 7 x 10</a:t>
                </a:r>
                <a:r>
                  <a:rPr lang="en-US" altLang="x-none" sz="2200" baseline="30000" dirty="0">
                    <a:ea typeface="ＭＳ Ｐゴシック" charset="-128"/>
                  </a:rPr>
                  <a:t>19</a:t>
                </a:r>
                <a:r>
                  <a:rPr lang="en-US" altLang="x-none" sz="2200" dirty="0">
                    <a:ea typeface="ＭＳ Ｐゴシック" charset="-128"/>
                  </a:rPr>
                  <a:t> m</a:t>
                </a:r>
                <a:r>
                  <a:rPr lang="en-US" altLang="x-none" sz="2200" baseline="30000" dirty="0">
                    <a:ea typeface="ＭＳ Ｐゴシック" charset="-128"/>
                  </a:rPr>
                  <a:t>-3</a:t>
                </a:r>
                <a:r>
                  <a:rPr lang="en-US" altLang="x-none" sz="2200" dirty="0">
                    <a:ea typeface="ＭＳ Ｐゴシック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17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78088" y="1055319"/>
                <a:ext cx="6665912" cy="3121025"/>
              </a:xfrm>
              <a:blipFill rotWithShape="0">
                <a:blip r:embed="rId4"/>
                <a:stretch>
                  <a:fillRect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2088"/>
            <a:ext cx="9144000" cy="592137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Reflectometers provide radial array of measurements</a:t>
            </a: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0" y="881063"/>
            <a:ext cx="23907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4" tIns="45697" rIns="91394" bIns="45697"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1800" i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NSTX cross-section</a:t>
            </a:r>
          </a:p>
        </p:txBody>
      </p:sp>
      <p:grpSp>
        <p:nvGrpSpPr>
          <p:cNvPr id="17414" name="Group 28"/>
          <p:cNvGrpSpPr>
            <a:grpSpLocks/>
          </p:cNvGrpSpPr>
          <p:nvPr/>
        </p:nvGrpSpPr>
        <p:grpSpPr bwMode="auto">
          <a:xfrm>
            <a:off x="79375" y="1252538"/>
            <a:ext cx="2557463" cy="3919537"/>
            <a:chOff x="130" y="906"/>
            <a:chExt cx="1611" cy="2469"/>
          </a:xfrm>
        </p:grpSpPr>
        <p:pic>
          <p:nvPicPr>
            <p:cNvPr id="17417" name="Picture 12" descr="NSTX Side View with horn arr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" y="906"/>
              <a:ext cx="1611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7" descr="NSTX Bay J horn array alignmen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74000" contras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1959"/>
              <a:ext cx="671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75379" y="4344988"/>
            <a:ext cx="3749806" cy="2198687"/>
            <a:chOff x="1104769" y="4344988"/>
            <a:chExt cx="3749806" cy="2198687"/>
          </a:xfrm>
        </p:grpSpPr>
        <p:pic>
          <p:nvPicPr>
            <p:cNvPr id="17419" name="Picture 23" descr="NSTX Side View with horn array - la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569" y="4631111"/>
              <a:ext cx="2196411" cy="191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87" name="Text Box 15"/>
            <p:cNvSpPr txBox="1">
              <a:spLocks noChangeArrowheads="1"/>
            </p:cNvSpPr>
            <p:nvPr/>
          </p:nvSpPr>
          <p:spPr bwMode="auto">
            <a:xfrm>
              <a:off x="2246312" y="4344988"/>
              <a:ext cx="26082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10000"/>
                </a:spcBef>
                <a:defRPr/>
              </a:pPr>
              <a:r>
                <a:rPr lang="en-US" sz="1400" i="0">
                  <a:solidFill>
                    <a:schemeClr val="tx1"/>
                  </a:solidFill>
                  <a:latin typeface="Arial" charset="0"/>
                  <a:ea typeface="ＭＳ Ｐゴシック" charset="0"/>
                </a:rPr>
                <a:t>Launch and Receive Horns</a:t>
              </a:r>
            </a:p>
          </p:txBody>
        </p:sp>
        <p:sp>
          <p:nvSpPr>
            <p:cNvPr id="310288" name="Oval 16"/>
            <p:cNvSpPr>
              <a:spLocks noChangeArrowheads="1"/>
            </p:cNvSpPr>
            <p:nvPr/>
          </p:nvSpPr>
          <p:spPr bwMode="auto">
            <a:xfrm>
              <a:off x="2909888" y="4995863"/>
              <a:ext cx="266700" cy="5064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0289" name="Oval 17"/>
            <p:cNvSpPr>
              <a:spLocks noChangeArrowheads="1"/>
            </p:cNvSpPr>
            <p:nvPr/>
          </p:nvSpPr>
          <p:spPr bwMode="auto">
            <a:xfrm>
              <a:off x="3929063" y="5035550"/>
              <a:ext cx="255587" cy="36512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0290" name="Text Box 18"/>
            <p:cNvSpPr txBox="1">
              <a:spLocks noChangeArrowheads="1"/>
            </p:cNvSpPr>
            <p:nvPr/>
          </p:nvSpPr>
          <p:spPr bwMode="auto">
            <a:xfrm>
              <a:off x="1164145" y="4983163"/>
              <a:ext cx="1098550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30-50 GHz</a:t>
              </a:r>
            </a:p>
          </p:txBody>
        </p:sp>
        <p:sp>
          <p:nvSpPr>
            <p:cNvPr id="310292" name="Line 20"/>
            <p:cNvSpPr>
              <a:spLocks noChangeShapeType="1"/>
            </p:cNvSpPr>
            <p:nvPr/>
          </p:nvSpPr>
          <p:spPr bwMode="auto">
            <a:xfrm>
              <a:off x="2167422" y="5170204"/>
              <a:ext cx="659917" cy="574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0293" name="Text Box 21"/>
            <p:cNvSpPr txBox="1">
              <a:spLocks noChangeArrowheads="1"/>
            </p:cNvSpPr>
            <p:nvPr/>
          </p:nvSpPr>
          <p:spPr bwMode="auto">
            <a:xfrm>
              <a:off x="1104769" y="5308800"/>
              <a:ext cx="1159030" cy="30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29" tIns="45714" rIns="91429" bIns="45714">
              <a:spAutoFit/>
            </a:bodyPr>
            <a:lstStyle/>
            <a:p>
              <a:pPr algn="ctr">
                <a:spcBef>
                  <a:spcPct val="10000"/>
                </a:spcBef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55-75 </a:t>
              </a:r>
              <a:r>
                <a:rPr lang="en-US" sz="14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GHz</a:t>
              </a:r>
              <a:endParaRPr lang="en-US" sz="1400" dirty="0">
                <a:solidFill>
                  <a:srgbClr val="FF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0294" name="Line 22"/>
            <p:cNvSpPr>
              <a:spLocks noChangeShapeType="1"/>
            </p:cNvSpPr>
            <p:nvPr/>
          </p:nvSpPr>
          <p:spPr bwMode="auto">
            <a:xfrm flipV="1">
              <a:off x="2167422" y="5291138"/>
              <a:ext cx="1709253" cy="1670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5761038" y="5400675"/>
            <a:ext cx="9302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i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altLang="x-none" i="0" baseline="-2500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altLang="x-none" i="0">
                <a:solidFill>
                  <a:schemeClr val="tx1"/>
                </a:solidFill>
                <a:latin typeface="Arial" charset="0"/>
              </a:rPr>
              <a:t> from Multipoint Thomson Scattering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4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ECECE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Reflectometers measure density fluctuations in plasma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>
          <a:xfrm>
            <a:off x="-154379" y="1706767"/>
            <a:ext cx="5457701" cy="3019612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341313" indent="-341313">
              <a:spcAft>
                <a:spcPct val="25000"/>
              </a:spcAft>
            </a:pPr>
            <a:r>
              <a:rPr lang="en-US" altLang="x-none" dirty="0">
                <a:ea typeface="ＭＳ Ｐゴシック" charset="-128"/>
              </a:rPr>
              <a:t>Microwaves </a:t>
            </a:r>
            <a:r>
              <a:rPr lang="en-US" altLang="x-none" dirty="0" smtClean="0">
                <a:ea typeface="ＭＳ Ｐゴシック" charset="-128"/>
              </a:rPr>
              <a:t>reflect at “cutoff”</a:t>
            </a:r>
            <a:endParaRPr lang="en-US" altLang="ja-JP" dirty="0" smtClean="0">
              <a:ea typeface="ＭＳ Ｐゴシック" charset="-128"/>
            </a:endParaRPr>
          </a:p>
          <a:p>
            <a:pPr marL="741363" lvl="1" indent="-284163">
              <a:spcBef>
                <a:spcPct val="30000"/>
              </a:spcBef>
              <a:spcAft>
                <a:spcPct val="10000"/>
              </a:spcAft>
            </a:pPr>
            <a:r>
              <a:rPr lang="en-US" altLang="ja-JP" dirty="0" smtClean="0">
                <a:ea typeface="ＭＳ Ｐゴシック" charset="-128"/>
              </a:rPr>
              <a:t>O-mode: </a:t>
            </a:r>
            <a:r>
              <a:rPr lang="en-US" altLang="ja-JP" i="1" dirty="0" smtClean="0">
                <a:latin typeface="Symbol" charset="2"/>
                <a:ea typeface="ＭＳ Ｐゴシック" charset="-128"/>
                <a:sym typeface="Symbol" charset="2"/>
              </a:rPr>
              <a:t></a:t>
            </a:r>
            <a:r>
              <a:rPr lang="en-US" altLang="ja-JP" baseline="30000" dirty="0" smtClean="0">
                <a:ea typeface="ＭＳ Ｐゴシック" charset="-128"/>
              </a:rPr>
              <a:t>2</a:t>
            </a:r>
            <a:r>
              <a:rPr lang="en-US" altLang="ja-JP" dirty="0" smtClean="0">
                <a:ea typeface="ＭＳ Ｐゴシック" charset="-128"/>
              </a:rPr>
              <a:t> = </a:t>
            </a:r>
            <a:r>
              <a:rPr lang="en-US" altLang="ja-JP" i="1" dirty="0" smtClean="0">
                <a:latin typeface="Symbol" charset="2"/>
                <a:ea typeface="ＭＳ Ｐゴシック" charset="-128"/>
                <a:sym typeface="Symbol" charset="2"/>
              </a:rPr>
              <a:t></a:t>
            </a:r>
            <a:r>
              <a:rPr lang="en-US" altLang="ja-JP" i="1" baseline="-25000" dirty="0" smtClean="0">
                <a:ea typeface="ＭＳ Ｐゴシック" charset="-128"/>
              </a:rPr>
              <a:t>p</a:t>
            </a:r>
            <a:r>
              <a:rPr lang="en-US" altLang="ja-JP" baseline="30000" dirty="0" smtClean="0">
                <a:ea typeface="ＭＳ Ｐゴシック" charset="-128"/>
              </a:rPr>
              <a:t>2 </a:t>
            </a:r>
            <a:r>
              <a:rPr lang="en-US" altLang="ja-JP" dirty="0" smtClean="0">
                <a:ea typeface="ＭＳ Ｐゴシック" charset="-128"/>
              </a:rPr>
              <a:t>+ </a:t>
            </a:r>
            <a:r>
              <a:rPr lang="en-US" altLang="ja-JP" i="1" dirty="0" smtClean="0">
                <a:ea typeface="ＭＳ Ｐゴシック" charset="-128"/>
              </a:rPr>
              <a:t>c</a:t>
            </a:r>
            <a:r>
              <a:rPr lang="en-US" altLang="ja-JP" baseline="30000" dirty="0" smtClean="0">
                <a:ea typeface="ＭＳ Ｐゴシック" charset="-128"/>
              </a:rPr>
              <a:t>2</a:t>
            </a:r>
            <a:r>
              <a:rPr lang="en-US" altLang="ja-JP" i="1" dirty="0" smtClean="0">
                <a:ea typeface="ＭＳ Ｐゴシック" charset="-128"/>
              </a:rPr>
              <a:t>k</a:t>
            </a:r>
            <a:r>
              <a:rPr lang="en-US" altLang="ja-JP" baseline="30000" dirty="0" smtClean="0">
                <a:ea typeface="ＭＳ Ｐゴシック" charset="-128"/>
              </a:rPr>
              <a:t>2</a:t>
            </a:r>
          </a:p>
          <a:p>
            <a:pPr marL="741363" lvl="1" indent="-284163">
              <a:spcBef>
                <a:spcPct val="30000"/>
              </a:spcBef>
              <a:spcAft>
                <a:spcPct val="10000"/>
              </a:spcAft>
            </a:pPr>
            <a:r>
              <a:rPr lang="en-US" altLang="x-none" dirty="0" smtClean="0">
                <a:ea typeface="ＭＳ Ｐゴシック" charset="-128"/>
                <a:sym typeface="Symbol" charset="2"/>
              </a:rPr>
              <a:t>microwaves reflect at </a:t>
            </a:r>
            <a:r>
              <a:rPr lang="en-US" altLang="x-none" i="1" dirty="0" smtClean="0">
                <a:ea typeface="ＭＳ Ｐゴシック" charset="-128"/>
              </a:rPr>
              <a:t>k</a:t>
            </a:r>
            <a:r>
              <a:rPr lang="en-US" altLang="x-none" dirty="0" smtClean="0">
                <a:ea typeface="ＭＳ Ｐゴシック" charset="-128"/>
              </a:rPr>
              <a:t> = 0 </a:t>
            </a:r>
            <a:br>
              <a:rPr lang="en-US" altLang="x-none" dirty="0" smtClean="0">
                <a:ea typeface="ＭＳ Ｐゴシック" charset="-128"/>
              </a:rPr>
            </a:br>
            <a:r>
              <a:rPr lang="en-US" altLang="ja-JP" dirty="0" smtClean="0"/>
              <a:t>(</a:t>
            </a:r>
            <a:r>
              <a:rPr lang="en-US" altLang="ja-JP" i="1" dirty="0">
                <a:latin typeface="Symbol" charset="2"/>
                <a:sym typeface="Symbol" charset="2"/>
              </a:rPr>
              <a:t></a:t>
            </a:r>
            <a:r>
              <a:rPr lang="en-US" altLang="ja-JP" i="1" baseline="-25000" dirty="0"/>
              <a:t>p </a:t>
            </a:r>
            <a:r>
              <a:rPr lang="en-US" altLang="ja-JP" dirty="0"/>
              <a:t>= </a:t>
            </a:r>
            <a:r>
              <a:rPr lang="en-US" altLang="ja-JP" i="1" dirty="0" smtClean="0">
                <a:latin typeface="Symbol" charset="2"/>
                <a:sym typeface="Symbol" charset="2"/>
              </a:rPr>
              <a:t></a:t>
            </a:r>
            <a:r>
              <a:rPr lang="en-US" altLang="ja-JP" dirty="0" smtClean="0"/>
              <a:t>)</a:t>
            </a:r>
          </a:p>
          <a:p>
            <a:pPr marL="512763" indent="-284163">
              <a:spcBef>
                <a:spcPct val="30000"/>
              </a:spcBef>
              <a:spcAft>
                <a:spcPct val="10000"/>
              </a:spcAft>
            </a:pPr>
            <a:r>
              <a:rPr lang="en-US" altLang="x-none" dirty="0">
                <a:ea typeface="ＭＳ Ｐゴシック" charset="-128"/>
              </a:rPr>
              <a:t>Measurement: path length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fluctuations (</a:t>
            </a:r>
            <a:r>
              <a:rPr lang="en-US" altLang="x-none" i="1" dirty="0">
                <a:latin typeface="Cambria Math" charset="0"/>
                <a:ea typeface="Cambria Math" charset="0"/>
                <a:cs typeface="Cambria Math" charset="0"/>
                <a:sym typeface="Symbol" charset="2"/>
              </a:rPr>
              <a:t></a:t>
            </a:r>
            <a:r>
              <a:rPr lang="en-US" altLang="x-none" i="1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l</a:t>
            </a:r>
            <a:r>
              <a:rPr lang="en-US" altLang="x-none" dirty="0">
                <a:ea typeface="ＭＳ Ｐゴシック" charset="-128"/>
                <a:sym typeface="Symbol" charset="2"/>
              </a:rPr>
              <a:t>)</a:t>
            </a:r>
            <a:r>
              <a:rPr lang="en-US" altLang="x-none" i="1" dirty="0">
                <a:ea typeface="ＭＳ Ｐゴシック" charset="-128"/>
                <a:sym typeface="Symbol" charset="2"/>
              </a:rPr>
              <a:t> </a:t>
            </a:r>
            <a:r>
              <a:rPr lang="en-US" altLang="x-none" dirty="0">
                <a:ea typeface="ＭＳ Ｐゴシック" charset="-128"/>
                <a:sym typeface="Symbol" charset="2"/>
              </a:rPr>
              <a:t>caused by </a:t>
            </a:r>
            <a:r>
              <a:rPr lang="en-US" altLang="x-none" i="1" dirty="0">
                <a:ea typeface="ＭＳ Ｐゴシック" charset="-128"/>
                <a:sym typeface="Symbol" charset="2"/>
              </a:rPr>
              <a:t>n</a:t>
            </a:r>
            <a:endParaRPr lang="en-US" altLang="x-none" dirty="0">
              <a:ea typeface="ＭＳ Ｐゴシック" charset="-128"/>
            </a:endParaRPr>
          </a:p>
          <a:p>
            <a:pPr marL="512763" indent="-284163">
              <a:spcBef>
                <a:spcPct val="30000"/>
              </a:spcBef>
              <a:spcAft>
                <a:spcPct val="10000"/>
              </a:spcAft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-154379" y="4748154"/>
            <a:ext cx="8991600" cy="1688275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15000"/>
              </a:lnSpc>
              <a:spcAft>
                <a:spcPts val="188"/>
              </a:spcAft>
            </a:pPr>
            <a:r>
              <a:rPr lang="en-US" altLang="x-none" i="1" dirty="0" smtClean="0">
                <a:latin typeface="Cambria Math" charset="0"/>
                <a:ea typeface="Cambria Math" charset="0"/>
                <a:cs typeface="Cambria Math" charset="0"/>
                <a:sym typeface="Symbol" charset="2"/>
              </a:rPr>
              <a:t></a:t>
            </a:r>
            <a:r>
              <a:rPr lang="en-US" altLang="x-none" i="1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l</a:t>
            </a:r>
            <a:r>
              <a:rPr lang="en-US" altLang="x-none" i="1" dirty="0" smtClean="0">
                <a:ea typeface="ＭＳ Ｐゴシック" charset="-128"/>
                <a:sym typeface="Symbol" charset="2"/>
              </a:rPr>
              <a:t> </a:t>
            </a:r>
            <a:r>
              <a:rPr lang="en-US" altLang="x-none" dirty="0" smtClean="0">
                <a:ea typeface="ＭＳ Ｐゴシック" charset="-128"/>
                <a:sym typeface="Symbol" charset="2"/>
              </a:rPr>
              <a:t>sensitive to cutoff motion, but </a:t>
            </a:r>
            <a:r>
              <a:rPr lang="en-US" altLang="x-none" i="1" dirty="0">
                <a:ea typeface="ＭＳ Ｐゴシック" charset="-128"/>
                <a:sym typeface="Symbol" charset="2"/>
              </a:rPr>
              <a:t>n </a:t>
            </a:r>
            <a:r>
              <a:rPr lang="en-US" altLang="x-none" dirty="0" smtClean="0">
                <a:ea typeface="ＭＳ Ｐゴシック" charset="-128"/>
                <a:sym typeface="Symbol" charset="2"/>
              </a:rPr>
              <a:t>along path contributes (a.k.a. “interferometer effect”)</a:t>
            </a:r>
          </a:p>
          <a:p>
            <a:pPr marL="569913" lvl="1" indent="-341313">
              <a:lnSpc>
                <a:spcPct val="115000"/>
              </a:lnSpc>
              <a:spcAft>
                <a:spcPts val="188"/>
              </a:spcAft>
            </a:pPr>
            <a:r>
              <a:rPr lang="en-US" altLang="x-none" dirty="0">
                <a:ea typeface="ＭＳ Ｐゴシック" charset="-128"/>
              </a:rPr>
              <a:t>c</a:t>
            </a:r>
            <a:r>
              <a:rPr lang="en-US" altLang="x-none" dirty="0" smtClean="0">
                <a:ea typeface="ＭＳ Ｐゴシック" charset="-128"/>
              </a:rPr>
              <a:t>utoff motion dominates as </a:t>
            </a:r>
            <a:r>
              <a:rPr lang="en-US" altLang="x-none" i="1" dirty="0" err="1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altLang="x-none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altLang="x-none" dirty="0" smtClean="0">
                <a:ea typeface="ＭＳ Ｐゴシック" charset="-128"/>
              </a:rPr>
              <a:t> → 0 (rigid displacement)</a:t>
            </a:r>
            <a:endParaRPr lang="en-US" altLang="x-none" dirty="0">
              <a:ea typeface="ＭＳ Ｐゴシック" charset="-128"/>
            </a:endParaRPr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5060619" y="1078674"/>
            <a:ext cx="4285262" cy="3472001"/>
            <a:chOff x="3538" y="872"/>
            <a:chExt cx="2192" cy="1776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891"/>
              <a:ext cx="2192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30" name="Text Box 6"/>
            <p:cNvSpPr txBox="1">
              <a:spLocks noChangeArrowheads="1"/>
            </p:cNvSpPr>
            <p:nvPr/>
          </p:nvSpPr>
          <p:spPr bwMode="auto">
            <a:xfrm>
              <a:off x="5027" y="2204"/>
              <a:ext cx="49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solidFill>
                    <a:srgbClr val="009706"/>
                  </a:solidFill>
                  <a:ea typeface="ＭＳ Ｐゴシック" charset="0"/>
                </a:rPr>
                <a:t>electric field</a:t>
              </a:r>
            </a:p>
          </p:txBody>
        </p:sp>
        <p:sp>
          <p:nvSpPr>
            <p:cNvPr id="308231" name="Line 7"/>
            <p:cNvSpPr>
              <a:spLocks noChangeShapeType="1"/>
            </p:cNvSpPr>
            <p:nvPr/>
          </p:nvSpPr>
          <p:spPr bwMode="auto">
            <a:xfrm flipH="1" flipV="1">
              <a:off x="4813" y="2235"/>
              <a:ext cx="197" cy="37"/>
            </a:xfrm>
            <a:prstGeom prst="line">
              <a:avLst/>
            </a:prstGeom>
            <a:noFill/>
            <a:ln w="12700">
              <a:solidFill>
                <a:srgbClr val="018213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08232" name="Text Box 8"/>
            <p:cNvSpPr txBox="1">
              <a:spLocks noChangeArrowheads="1"/>
            </p:cNvSpPr>
            <p:nvPr/>
          </p:nvSpPr>
          <p:spPr bwMode="auto">
            <a:xfrm>
              <a:off x="3786" y="872"/>
              <a:ext cx="1813" cy="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Aft>
                  <a:spcPct val="20000"/>
                </a:spcAft>
              </a:pPr>
              <a:r>
                <a:rPr lang="en-US" altLang="x-none" sz="1400" i="0">
                  <a:solidFill>
                    <a:srgbClr val="000000"/>
                  </a:solidFill>
                </a:rPr>
                <a:t>Microwave (</a:t>
              </a:r>
              <a:r>
                <a:rPr lang="ja-JP" altLang="en-US" sz="1400" i="0">
                  <a:solidFill>
                    <a:srgbClr val="000000"/>
                  </a:solidFill>
                  <a:latin typeface="Arial" charset="0"/>
                </a:rPr>
                <a:t>“</a:t>
              </a:r>
              <a:r>
                <a:rPr lang="en-US" altLang="ja-JP" sz="1400" i="0">
                  <a:solidFill>
                    <a:srgbClr val="000000"/>
                  </a:solidFill>
                </a:rPr>
                <a:t>O-mode</a:t>
              </a:r>
              <a:r>
                <a:rPr lang="ja-JP" altLang="en-US" sz="1400" i="0">
                  <a:solidFill>
                    <a:srgbClr val="000000"/>
                  </a:solidFill>
                  <a:latin typeface="Arial" charset="0"/>
                </a:rPr>
                <a:t>”</a:t>
              </a:r>
              <a:r>
                <a:rPr lang="en-US" altLang="ja-JP" sz="1400" i="0">
                  <a:solidFill>
                    <a:srgbClr val="000000"/>
                  </a:solidFill>
                </a:rPr>
                <a:t>) propagation</a:t>
              </a:r>
              <a:endParaRPr lang="en-US" altLang="x-none" sz="1400" i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93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1"/>
            <a:ext cx="5172808" cy="5342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Reflectometer array sees global modes identified as CAEs &amp; GAEs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[</a:t>
            </a:r>
            <a:r>
              <a:rPr lang="en-US" sz="1400" dirty="0"/>
              <a:t>N.A. Crocker, </a:t>
            </a:r>
            <a:r>
              <a:rPr lang="en-US" sz="1400" dirty="0" smtClean="0"/>
              <a:t>PPCF 2011]</a:t>
            </a:r>
            <a:endParaRPr lang="en-US" dirty="0" smtClean="0"/>
          </a:p>
          <a:p>
            <a:r>
              <a:rPr lang="en-US" dirty="0" smtClean="0"/>
              <a:t>New analysis gives </a:t>
            </a:r>
            <a:r>
              <a:rPr lang="en-US" altLang="x-none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altLang="x-none" dirty="0" smtClean="0">
                <a:latin typeface="Cambria Math" charset="0"/>
                <a:ea typeface="Cambria Math" charset="0"/>
                <a:cs typeface="Cambria Math" charset="0"/>
              </a:rPr>
              <a:t>/</a:t>
            </a:r>
            <a:r>
              <a:rPr lang="en-US" altLang="x-none" i="1" dirty="0" smtClean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altLang="x-none" i="1" baseline="-25000" dirty="0" smtClean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x-none" dirty="0" smtClean="0"/>
              <a:t>; </a:t>
            </a:r>
            <a:br>
              <a:rPr lang="en-US" altLang="x-none" dirty="0" smtClean="0"/>
            </a:br>
            <a:r>
              <a:rPr lang="en-US" altLang="x-none" dirty="0" smtClean="0"/>
              <a:t>in core:</a:t>
            </a:r>
          </a:p>
          <a:p>
            <a:pPr lvl="1"/>
            <a:r>
              <a:rPr lang="en-US" altLang="x-none" dirty="0" smtClean="0">
                <a:latin typeface="Arial" charset="0"/>
                <a:ea typeface="Arial" charset="0"/>
                <a:cs typeface="Arial" charset="0"/>
              </a:rPr>
              <a:t>CAE:</a:t>
            </a:r>
            <a:r>
              <a:rPr lang="en-US" altLang="x-none" i="1" dirty="0" smtClean="0">
                <a:latin typeface="Cambria" charset="0"/>
                <a:ea typeface="ＭＳ Ｐゴシック" charset="-128"/>
                <a:cs typeface="Cambria Math" charset="0"/>
              </a:rPr>
              <a:t> </a:t>
            </a:r>
            <a:r>
              <a:rPr lang="en-US" altLang="x-none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altLang="x-none" dirty="0" smtClean="0">
                <a:latin typeface="Cambria Math" charset="0"/>
                <a:ea typeface="Cambria Math" charset="0"/>
                <a:cs typeface="Cambria Math" charset="0"/>
              </a:rPr>
              <a:t>/</a:t>
            </a:r>
            <a:r>
              <a:rPr lang="en-US" altLang="x-none" i="1" dirty="0" smtClean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altLang="x-none" i="1" baseline="-25000" dirty="0" smtClean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dirty="0" smtClean="0"/>
              <a:t>  ~ 10</a:t>
            </a:r>
            <a:r>
              <a:rPr lang="en-US" baseline="30000" dirty="0" smtClean="0"/>
              <a:t>-4</a:t>
            </a:r>
            <a:r>
              <a:rPr lang="en-US" dirty="0"/>
              <a:t> </a:t>
            </a:r>
            <a:r>
              <a:rPr lang="en-US" dirty="0" smtClean="0"/>
              <a:t>– 10</a:t>
            </a:r>
            <a:r>
              <a:rPr lang="en-US" baseline="30000" dirty="0" smtClean="0"/>
              <a:t>-3</a:t>
            </a:r>
          </a:p>
          <a:p>
            <a:pPr lvl="1"/>
            <a:r>
              <a:rPr lang="en-US" dirty="0" smtClean="0"/>
              <a:t>GAE:</a:t>
            </a:r>
            <a:r>
              <a:rPr lang="en-US" altLang="x-none" i="1" dirty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x-none" i="1" dirty="0" err="1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altLang="x-none" dirty="0">
                <a:latin typeface="Cambria Math" charset="0"/>
                <a:ea typeface="Cambria Math" charset="0"/>
                <a:cs typeface="Cambria Math" charset="0"/>
              </a:rPr>
              <a:t>/</a:t>
            </a:r>
            <a:r>
              <a:rPr lang="en-US" altLang="x-none" i="1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altLang="x-none" i="1" baseline="-25000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dirty="0"/>
              <a:t>  ~ </a:t>
            </a:r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endParaRPr lang="en-US" dirty="0" smtClean="0"/>
          </a:p>
          <a:p>
            <a:r>
              <a:rPr lang="en-US" altLang="x-none" i="1" dirty="0" err="1" smtClean="0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from measurements via “synthetic diagnostic”</a:t>
            </a:r>
          </a:p>
          <a:p>
            <a:r>
              <a:rPr lang="en-US" dirty="0" smtClean="0"/>
              <a:t>Reflectometer “signal-to-noise” improved via correlation with </a:t>
            </a:r>
            <a:r>
              <a:rPr lang="en-US" altLang="x-none" i="1" dirty="0" err="1" smtClean="0">
                <a:latin typeface="Cambria Math" charset="0"/>
                <a:ea typeface="Cambria Math" charset="0"/>
                <a:cs typeface="Cambria Math" charset="0"/>
              </a:rPr>
              <a:t>δb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Reflectometer array measures</a:t>
            </a:r>
            <a:r>
              <a:rPr lang="en-US" altLang="x-none" i="1" dirty="0">
                <a:latin typeface="Cambria" charset="0"/>
                <a:ea typeface="ＭＳ Ｐゴシック" charset="-128"/>
              </a:rPr>
              <a:t> </a:t>
            </a:r>
            <a:r>
              <a:rPr lang="en-US" altLang="x-none" i="1" dirty="0" err="1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dirty="0" smtClean="0"/>
              <a:t> of CAEs &amp; GAEs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26897" y="1204293"/>
            <a:ext cx="3447825" cy="5093208"/>
            <a:chOff x="5326897" y="1204293"/>
            <a:chExt cx="3447825" cy="50932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897" y="1204293"/>
              <a:ext cx="3447825" cy="50932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44668" y="2800953"/>
              <a:ext cx="1511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1400" smtClean="0">
                  <a:latin typeface="Times New Roman" charset="0"/>
                  <a:ea typeface="Times New Roman" charset="0"/>
                  <a:cs typeface="Times New Roman" charset="0"/>
                </a:rPr>
                <a:t>ore reflectometer (75 </a:t>
              </a:r>
              <a:r>
                <a:rPr lang="en-US" sz="1400">
                  <a:latin typeface="Times New Roman" charset="0"/>
                  <a:ea typeface="Times New Roman" charset="0"/>
                  <a:cs typeface="Times New Roman" charset="0"/>
                </a:rPr>
                <a:t>GHz </a:t>
              </a:r>
              <a:r>
                <a:rPr lang="en-US" sz="140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6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698938" y="1063383"/>
            <a:ext cx="3646488" cy="5273191"/>
            <a:chOff x="5559425" y="936625"/>
            <a:chExt cx="3646488" cy="52731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6" b="9231"/>
            <a:stretch/>
          </p:blipFill>
          <p:spPr>
            <a:xfrm>
              <a:off x="5964167" y="1386195"/>
              <a:ext cx="2774416" cy="2176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5559425" y="936625"/>
              <a:ext cx="3646488" cy="42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i="0">
                  <a:solidFill>
                    <a:srgbClr val="000000"/>
                  </a:solidFill>
                  <a:latin typeface="Arial (Body)" charset="0"/>
                </a:rPr>
                <a:t>Cutoff displacement basis functions</a:t>
              </a:r>
            </a:p>
            <a:p>
              <a:pPr algn="ctr" eaLnBrk="1" hangingPunct="1"/>
              <a:r>
                <a:rPr lang="en-US" altLang="x-none" i="0">
                  <a:solidFill>
                    <a:srgbClr val="000000"/>
                  </a:solidFill>
                  <a:latin typeface="Arial (Body)" charset="0"/>
                </a:rPr>
                <a:t>(cubic </a:t>
              </a:r>
              <a:r>
                <a:rPr lang="en-US" altLang="en-US" i="0">
                  <a:solidFill>
                    <a:srgbClr val="000000"/>
                  </a:solidFill>
                  <a:latin typeface="Arial (Body)" charset="0"/>
                </a:rPr>
                <a:t>“</a:t>
              </a:r>
              <a:r>
                <a:rPr lang="en-US" altLang="x-none" i="0">
                  <a:solidFill>
                    <a:srgbClr val="000000"/>
                  </a:solidFill>
                  <a:latin typeface="Arial (Body)" charset="0"/>
                </a:rPr>
                <a:t>B-splines</a:t>
              </a:r>
              <a:r>
                <a:rPr lang="en-US" altLang="en-US" i="0">
                  <a:solidFill>
                    <a:srgbClr val="000000"/>
                  </a:solidFill>
                  <a:latin typeface="Arial (Body)" charset="0"/>
                </a:rPr>
                <a:t>”</a:t>
              </a:r>
              <a:r>
                <a:rPr lang="en-US" altLang="x-none" i="0">
                  <a:solidFill>
                    <a:srgbClr val="000000"/>
                  </a:solidFill>
                  <a:latin typeface="Arial (Body)" charset="0"/>
                </a:rPr>
                <a:t>; cutoff locations as knots)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6"/>
                <p:cNvSpPr>
                  <a:spLocks noChangeArrowheads="1"/>
                </p:cNvSpPr>
                <p:nvPr/>
              </p:nvSpPr>
              <p:spPr bwMode="auto">
                <a:xfrm>
                  <a:off x="6825731" y="1511979"/>
                  <a:ext cx="78944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x-none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sz="1800" b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x-none" sz="1800" b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x-none" sz="1800" b="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x-none" sz="1800" b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oMath>
                    </m:oMathPara>
                  </a14:m>
                  <a:endParaRPr lang="en-US" altLang="x-none" sz="1600" b="0" i="0">
                    <a:solidFill>
                      <a:schemeClr val="tx1"/>
                    </a:solidFill>
                    <a:latin typeface="Cambria" charset="0"/>
                  </a:endParaRPr>
                </a:p>
              </p:txBody>
            </p:sp>
          </mc:Choice>
          <mc:Fallback xmlns="">
            <p:sp>
              <p:nvSpPr>
                <p:cNvPr id="21515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5731" y="1511979"/>
                  <a:ext cx="7894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2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887583" y="3620411"/>
              <a:ext cx="3091317" cy="2589405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6446028" y="3930324"/>
                  <a:ext cx="1918056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100" b="1" i="1">
                      <a:solidFill>
                        <a:srgbClr val="1822CD"/>
                      </a:solidFill>
                      <a:latin typeface="Helvetica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x-none" sz="180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altLang="x-none" sz="1800" b="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x-none" sz="1800" b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x-none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  <m:r>
                          <a:rPr lang="en-US" altLang="x-none" sz="18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altLang="x-none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sz="1800" b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x-none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  <m:r>
                          <a:rPr lang="en-US" altLang="x-none" sz="18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x-none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x-none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x-none" sz="1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𝑅</m:t>
                            </m:r>
                          </m:e>
                        </m:d>
                      </m:oMath>
                    </m:oMathPara>
                  </a14:m>
                  <a:endParaRPr lang="en-US" altLang="x-none" sz="1600" i="0">
                    <a:solidFill>
                      <a:schemeClr val="tx1"/>
                    </a:solidFill>
                    <a:latin typeface="Cambria" charset="0"/>
                  </a:endParaRPr>
                </a:p>
              </p:txBody>
            </p:sp>
          </mc:Choice>
          <mc:Fallback xmlns="">
            <p:sp>
              <p:nvSpPr>
                <p:cNvPr id="22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46028" y="3930324"/>
                  <a:ext cx="1918056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88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/>
          <a:lstStyle/>
          <a:p>
            <a:r>
              <a:rPr lang="en-US" altLang="x-none" i="1" err="1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altLang="x-none" i="1">
                <a:latin typeface="Cambria" charset="0"/>
                <a:ea typeface="ＭＳ Ｐゴシック" charset="-128"/>
              </a:rPr>
              <a:t> </a:t>
            </a:r>
            <a:r>
              <a:rPr lang="en-US" altLang="x-none">
                <a:ea typeface="ＭＳ Ｐゴシック" charset="-128"/>
              </a:rPr>
              <a:t>determined </a:t>
            </a:r>
            <a:r>
              <a:rPr lang="en-US" altLang="x-none" smtClean="0">
                <a:ea typeface="ＭＳ Ｐゴシック" charset="-128"/>
              </a:rPr>
              <a:t>via synthetic </a:t>
            </a:r>
            <a:r>
              <a:rPr lang="en-US" altLang="x-none">
                <a:ea typeface="ＭＳ Ｐゴシック" charset="-128"/>
              </a:rPr>
              <a:t>diagnostic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69" name="Rectangle 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-12700" y="1004888"/>
                <a:ext cx="6280382" cy="5827712"/>
              </a:xfrm>
            </p:spPr>
            <p:txBody>
              <a:bodyPr>
                <a:normAutofit fontScale="85000" lnSpcReduction="10000"/>
              </a:bodyPr>
              <a:lstStyle/>
              <a:p>
                <a:pPr marL="320675" indent="-320675"/>
                <a:r>
                  <a:rPr lang="en-US" altLang="x-none" dirty="0" smtClean="0">
                    <a:ea typeface="ＭＳ Ｐゴシック" charset="-128"/>
                  </a:rPr>
                  <a:t>Synthetic diagnostic models path length</a:t>
                </a:r>
                <a:endParaRPr lang="en-US" altLang="x-none" i="1" dirty="0">
                  <a:ea typeface="ＭＳ Ｐゴシック" charset="-128"/>
                </a:endParaRPr>
              </a:p>
              <a:p>
                <a:pPr marL="719138" lvl="1" indent="-320675"/>
                <a:r>
                  <a:rPr lang="en-US" altLang="x-none" dirty="0">
                    <a:ea typeface="ＭＳ Ｐゴシック" charset="-128"/>
                  </a:rPr>
                  <a:t> WKB path length </a:t>
                </a:r>
                <a:r>
                  <a:rPr lang="en-US" altLang="x-none" dirty="0" smtClean="0">
                    <a:ea typeface="ＭＳ Ｐゴシック" charset="-128"/>
                  </a:rPr>
                  <a:t>integral:</a:t>
                </a:r>
              </a:p>
              <a:p>
                <a:pPr marL="398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𝑙</m:t>
                      </m:r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=</m:t>
                      </m:r>
                      <m:sSub>
                        <m:sSub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𝑙</m:t>
                          </m:r>
                        </m:e>
                        <m:sub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0</m:t>
                          </m:r>
                        </m:sub>
                      </m:sSub>
                      <m:r>
                        <a:rPr lang="en-US" altLang="x-none" i="1">
                          <a:latin typeface="Cambria Math" charset="0"/>
                          <a:ea typeface="ＭＳ Ｐゴシック" charset="-128"/>
                        </a:rPr>
                        <m:t>+</m:t>
                      </m:r>
                      <m:r>
                        <a:rPr lang="en-US" altLang="x-none" i="1">
                          <a:latin typeface="Cambria Math" charset="0"/>
                          <a:ea typeface="ＭＳ Ｐゴシック" charset="-128"/>
                        </a:rPr>
                        <m:t>𝛿</m:t>
                      </m:r>
                      <m:r>
                        <a:rPr lang="en-US" altLang="x-none" i="1">
                          <a:latin typeface="Cambria Math" charset="0"/>
                          <a:ea typeface="ＭＳ Ｐゴシック" charset="-128"/>
                        </a:rPr>
                        <m:t>𝑙</m:t>
                      </m:r>
                      <m:r>
                        <a:rPr lang="en-US" altLang="x-none" i="1">
                          <a:latin typeface="Cambria Math" charset="0"/>
                          <a:ea typeface="ＭＳ Ｐゴシック" charset="-128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𝑒</m:t>
                              </m:r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𝑑𝑔𝑒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𝑐𝑢𝑡𝑜𝑓𝑓</m:t>
                              </m:r>
                            </m:sub>
                          </m:sSub>
                        </m:sup>
                        <m:e>
                          <m: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  <m:t>𝑑𝑅</m:t>
                          </m:r>
                          <m:rad>
                            <m:radPr>
                              <m:degHide m:val="on"/>
                              <m:ctrl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x-none" b="0" i="1" smtClean="0">
                                      <a:latin typeface="Cambria Math" charset="0"/>
                                      <a:ea typeface="ＭＳ Ｐゴシック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lang="en-US" dirty="0" smtClean="0">
                  <a:effectLst/>
                </a:endParaRPr>
              </a:p>
              <a:p>
                <a:pPr marL="398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sSubSup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𝜔</m:t>
                          </m:r>
                        </m:e>
                        <m:sub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𝑝</m:t>
                          </m:r>
                        </m:sub>
                        <m:sup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x-none" i="1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x-none" i="1">
                                  <a:latin typeface="Cambria Math" charset="0"/>
                                  <a:ea typeface="ＭＳ Ｐゴシック" charset="-128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x-none" i="1">
                                  <a:latin typeface="Cambria Math" charset="0"/>
                                  <a:ea typeface="ＭＳ Ｐゴシック" charset="-128"/>
                                </a:rPr>
                                <m:t>𝑐𝑢𝑡𝑜𝑓𝑓</m:t>
                              </m:r>
                            </m:sub>
                          </m:sSub>
                        </m:e>
                      </m:d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=</m:t>
                      </m:r>
                      <m:sSup>
                        <m:sSupPr>
                          <m:ctrlPr>
                            <a:rPr lang="en-US" altLang="x-none" i="1" smtClean="0">
                              <a:latin typeface="Cambria Math" charset="0"/>
                              <a:ea typeface="ＭＳ Ｐゴシック" charset="-128"/>
                            </a:rPr>
                          </m:ctrlPr>
                        </m:sSup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𝜔</m:t>
                          </m:r>
                        </m:e>
                        <m:sup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2</m:t>
                          </m:r>
                        </m:sup>
                      </m:sSup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, </m:t>
                      </m:r>
                      <m:sSubSup>
                        <m:sSubSup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sSubSup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𝜔</m:t>
                          </m:r>
                        </m:e>
                        <m:sub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𝑝</m:t>
                          </m:r>
                        </m:sub>
                        <m:sup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2</m:t>
                          </m:r>
                        </m:sup>
                      </m:sSubSup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=</m:t>
                      </m:r>
                      <m:sSubSup>
                        <m:sSubSup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sSubSup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𝜔</m:t>
                          </m:r>
                        </m:e>
                        <m:sub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𝑝</m:t>
                          </m:r>
                          <m: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  <m:t>0</m:t>
                          </m:r>
                        </m:sub>
                        <m:sup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2</m:t>
                          </m:r>
                        </m:sup>
                      </m:sSubSup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+</m:t>
                      </m:r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𝛿</m:t>
                      </m:r>
                      <m:sSubSup>
                        <m:sSubSup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sSubSup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𝜔</m:t>
                          </m:r>
                        </m:e>
                        <m:sub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𝑝</m:t>
                          </m:r>
                        </m:sub>
                        <m:sup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2</m:t>
                          </m:r>
                        </m:sup>
                      </m:sSubSup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∝</m:t>
                      </m:r>
                      <m:sSub>
                        <m:sSubPr>
                          <m:ctrlP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  <m:t>𝑛</m:t>
                          </m:r>
                        </m:e>
                        <m:sub>
                          <m: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  <m:t>0</m:t>
                          </m:r>
                        </m:sub>
                      </m:sSub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+</m:t>
                      </m:r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𝛿</m:t>
                      </m:r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𝑛</m:t>
                      </m:r>
                    </m:oMath>
                  </m:oMathPara>
                </a14:m>
                <a:endParaRPr lang="en-US" altLang="x-none" dirty="0" smtClean="0">
                  <a:ea typeface="ＭＳ Ｐゴシック" charset="-128"/>
                </a:endParaRPr>
              </a:p>
              <a:p>
                <a:pPr marL="320675" indent="-320675"/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𝑛</m:t>
                    </m:r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x-none" dirty="0">
                    <a:ea typeface="ＭＳ Ｐゴシック" charset="-128"/>
                  </a:rPr>
                  <a:t>modeled with </a:t>
                </a:r>
                <a:r>
                  <a:rPr lang="en-US" altLang="x-none" dirty="0" smtClean="0">
                    <a:ea typeface="ＭＳ Ｐゴシック" charset="-128"/>
                  </a:rPr>
                  <a:t>cutoff displacement </a:t>
                </a:r>
                <a:r>
                  <a:rPr lang="en-US" altLang="x-none" dirty="0">
                    <a:ea typeface="ＭＳ Ｐゴシック" charset="-128"/>
                  </a:rPr>
                  <a:t>(</a:t>
                </a:r>
                <a:r>
                  <a:rPr lang="en-US" altLang="x-none" dirty="0" smtClean="0">
                    <a:ea typeface="ＭＳ Ｐゴシック" charset="-128"/>
                  </a:rPr>
                  <a:t>d) basis functions:</a:t>
                </a:r>
                <a:endParaRPr lang="en-US" altLang="x-none" dirty="0">
                  <a:ea typeface="ＭＳ Ｐゴシック" charset="-128"/>
                </a:endParaRPr>
              </a:p>
              <a:p>
                <a:pPr marL="398463" lvl="1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x-none" i="1">
                          <a:latin typeface="Cambria Math" charset="0"/>
                          <a:ea typeface="ＭＳ Ｐゴシック" charset="-128"/>
                        </a:rPr>
                        <m:t>𝛿</m:t>
                      </m:r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𝑛</m:t>
                      </m:r>
                      <m:d>
                        <m:dPr>
                          <m:ctrlP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  <m:t>𝑅</m:t>
                          </m:r>
                        </m:e>
                      </m:d>
                      <m:r>
                        <a:rPr lang="en-US" altLang="x-none" b="0" i="1" smtClean="0">
                          <a:latin typeface="Cambria Math" charset="0"/>
                          <a:ea typeface="ＭＳ Ｐゴシック" charset="-128"/>
                        </a:rPr>
                        <m:t>=</m:t>
                      </m:r>
                      <m:r>
                        <a:rPr lang="en-US" altLang="x-none" b="0" i="0" smtClean="0">
                          <a:latin typeface="Cambria Math" charset="0"/>
                          <a:ea typeface="ＭＳ Ｐゴシック" charset="-128"/>
                        </a:rPr>
                        <m:t>−</m:t>
                      </m:r>
                      <m:r>
                        <a:rPr lang="en-US" altLang="x-none">
                          <a:latin typeface="Cambria Math" charset="0"/>
                          <a:ea typeface="ＭＳ Ｐゴシック" charset="-128"/>
                        </a:rPr>
                        <m:t>𝛻</m:t>
                      </m:r>
                      <m:sSub>
                        <m:sSub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sSub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𝑛</m:t>
                          </m:r>
                        </m:e>
                        <m:sub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dPr>
                        <m:e>
                          <m: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  <m:t>𝑅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</m:ctrlPr>
                        </m:naryPr>
                        <m:sub>
                          <m:r>
                            <a:rPr lang="en-US" altLang="x-none" b="0" i="1" smtClean="0">
                              <a:latin typeface="Cambria Math" charset="0"/>
                              <a:ea typeface="ＭＳ Ｐゴシック" charset="-128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sSubPr>
                            <m:e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dPr>
                            <m:e>
                              <m:r>
                                <a:rPr lang="en-US" altLang="x-none" b="0" i="1" smtClean="0">
                                  <a:latin typeface="Cambria Math" charset="0"/>
                                  <a:ea typeface="ＭＳ Ｐゴシック" charset="-128"/>
                                </a:rPr>
                                <m:t>𝑅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x-none" dirty="0">
                  <a:ea typeface="ＭＳ Ｐゴシック" charset="-128"/>
                </a:endParaRPr>
              </a:p>
              <a:p>
                <a:pPr marL="719138" lvl="1" indent="-320675">
                  <a:spcBef>
                    <a:spcPts val="500"/>
                  </a:spcBef>
                </a:pPr>
                <a:r>
                  <a:rPr lang="en-US" altLang="x-none" dirty="0">
                    <a:ea typeface="ＭＳ Ｐゴシック" charset="-128"/>
                  </a:rPr>
                  <a:t>c</a:t>
                </a:r>
                <a:r>
                  <a:rPr lang="en-US" altLang="x-none" dirty="0" smtClean="0">
                    <a:ea typeface="ＭＳ Ｐゴシック" charset="-128"/>
                  </a:rPr>
                  <a:t>ubic </a:t>
                </a:r>
                <a:r>
                  <a:rPr lang="en-US" altLang="x-none" dirty="0">
                    <a:ea typeface="ＭＳ Ｐゴシック" charset="-128"/>
                  </a:rPr>
                  <a:t>B-splines </a:t>
                </a:r>
                <a:r>
                  <a:rPr lang="en-US" altLang="x-none" dirty="0" smtClean="0">
                    <a:ea typeface="ＭＳ Ｐゴシック" charset="-128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𝑑</m:t>
                        </m:r>
                      </m:e>
                      <m:sub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</m:ctrlPr>
                      </m:dPr>
                      <m:e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𝑅</m:t>
                        </m:r>
                      </m:e>
                    </m:d>
                  </m:oMath>
                </a14:m>
                <a:endParaRPr lang="en-US" altLang="x-none" dirty="0">
                  <a:ea typeface="ＭＳ Ｐゴシック" charset="-128"/>
                </a:endParaRPr>
              </a:p>
              <a:p>
                <a:pPr marL="719138" lvl="1" indent="-320675">
                  <a:spcBef>
                    <a:spcPts val="500"/>
                  </a:spcBef>
                </a:pPr>
                <a:r>
                  <a:rPr lang="en-US" altLang="x-none" dirty="0" smtClean="0">
                    <a:ea typeface="ＭＳ Ｐゴシック" charset="-128"/>
                  </a:rPr>
                  <a:t>set </a:t>
                </a:r>
                <a:r>
                  <a:rPr lang="en-US" altLang="x-none" dirty="0">
                    <a:ea typeface="ＭＳ Ｐゴシック" charset="-128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𝑎</m:t>
                        </m:r>
                      </m:e>
                      <m:sub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x-none" dirty="0">
                    <a:ea typeface="ＭＳ Ｐゴシック" charset="-128"/>
                  </a:rPr>
                  <a:t>⇒ </a:t>
                </a:r>
                <a14:m>
                  <m:oMath xmlns:m="http://schemas.openxmlformats.org/officeDocument/2006/math">
                    <m:r>
                      <a:rPr lang="en-US" altLang="x-none">
                        <a:latin typeface="Cambria Math" charset="0"/>
                        <a:ea typeface="ＭＳ Ｐゴシック" charset="-128"/>
                      </a:rPr>
                      <m:t>𝛿</m:t>
                    </m:r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𝑙</m:t>
                        </m:r>
                      </m:e>
                      <m:sub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𝑓𝑖𝑡</m:t>
                        </m:r>
                      </m:sub>
                    </m:sSub>
                    <m:r>
                      <a:rPr lang="en-US" altLang="x-none"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x-none" dirty="0">
                    <a:ea typeface="ＭＳ Ｐゴシック" charset="-128"/>
                  </a:rPr>
                  <a:t>for </a:t>
                </a:r>
                <a:r>
                  <a:rPr lang="en-US" altLang="x-none" dirty="0" smtClean="0">
                    <a:ea typeface="ＭＳ Ｐゴシック" charset="-128"/>
                  </a:rPr>
                  <a:t>all channels</a:t>
                </a:r>
                <a:endParaRPr lang="en-US" altLang="x-none" dirty="0">
                  <a:ea typeface="ＭＳ Ｐゴシック" charset="-128"/>
                </a:endParaRPr>
              </a:p>
              <a:p>
                <a:pPr marL="719138" lvl="1" indent="-320675">
                  <a:spcBef>
                    <a:spcPts val="500"/>
                  </a:spcBef>
                </a:pPr>
                <a:r>
                  <a:rPr lang="en-US" altLang="x-none" dirty="0">
                    <a:ea typeface="ＭＳ Ｐゴシック" charset="-128"/>
                  </a:rPr>
                  <a:t>f</a:t>
                </a:r>
                <a:r>
                  <a:rPr lang="en-US" altLang="x-none" dirty="0" smtClean="0">
                    <a:ea typeface="ＭＳ Ｐゴシック" charset="-128"/>
                  </a:rPr>
                  <a:t>ind </a:t>
                </a:r>
                <a:r>
                  <a:rPr lang="en-US" altLang="x-none" dirty="0">
                    <a:ea typeface="ＭＳ Ｐゴシック" charset="-128"/>
                  </a:rPr>
                  <a:t>of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𝑎</m:t>
                        </m:r>
                      </m:e>
                      <m:sub>
                        <m:r>
                          <a:rPr lang="en-US" altLang="x-none">
                            <a:latin typeface="Cambria Math" charset="0"/>
                            <a:ea typeface="ＭＳ Ｐゴシック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x-none" dirty="0">
                    <a:ea typeface="ＭＳ Ｐゴシック" charset="-128"/>
                  </a:rPr>
                  <a:t> to minimize </a:t>
                </a:r>
              </a:p>
              <a:p>
                <a:pPr marL="398463" lvl="1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sSupPr>
                        <m:e>
                          <m:r>
                            <a:rPr lang="en-US" altLang="x-none">
                              <a:latin typeface="Cambria Math" charset="0"/>
                              <a:ea typeface="ＭＳ Ｐゴシック" charset="-128"/>
                            </a:rPr>
                            <m:t>𝜒</m:t>
                          </m:r>
                        </m:e>
                        <m:sup>
                          <m:r>
                            <a:rPr lang="en-US" altLang="x-none">
                              <a:latin typeface="Cambria Math" charset="0"/>
                              <a:ea typeface="ＭＳ Ｐゴシック" charset="-128"/>
                            </a:rPr>
                            <m:t>2</m:t>
                          </m:r>
                        </m:sup>
                      </m:sSup>
                      <m:r>
                        <a:rPr lang="en-US" altLang="x-none">
                          <a:latin typeface="Cambria Math" charset="0"/>
                          <a:ea typeface="ＭＳ Ｐゴシック" charset="-128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x-none" i="1">
                              <a:latin typeface="Cambria Math" charset="0"/>
                              <a:ea typeface="ＭＳ Ｐゴシック" charset="-128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x-none">
                              <a:latin typeface="Cambria Math" charset="0"/>
                              <a:ea typeface="ＭＳ Ｐゴシック" charset="-128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type m:val="lin"/>
                              <m:ctrlPr>
                                <a:rPr lang="en-US" altLang="x-none" i="1">
                                  <a:latin typeface="Cambria Math" charset="0"/>
                                  <a:ea typeface="ＭＳ Ｐゴシック" charset="-128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x-none" i="1">
                                      <a:latin typeface="Cambria Math" charset="0"/>
                                      <a:ea typeface="ＭＳ Ｐゴシック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x-none" i="1">
                                          <a:latin typeface="Cambria Math" charset="0"/>
                                          <a:ea typeface="ＭＳ Ｐゴシック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altLang="x-none" i="1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𝑚𝑒𝑎𝑠</m:t>
                                          </m:r>
                                        </m:sub>
                                      </m:sSub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−</m:t>
                                      </m:r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altLang="x-none" i="1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x-none">
                                              <a:latin typeface="Cambria Math" charset="0"/>
                                              <a:ea typeface="ＭＳ Ｐゴシック" charset="-128"/>
                                            </a:rPr>
                                            <m:t>𝑓𝑖𝑡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x-none">
                                      <a:latin typeface="Cambria Math" charset="0"/>
                                      <a:ea typeface="ＭＳ Ｐゴシック" charset="-128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altLang="x-none" i="1">
                                      <a:latin typeface="Cambria Math" charset="0"/>
                                      <a:ea typeface="ＭＳ Ｐゴシック" charset="-128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x-none" i="1">
                                          <a:latin typeface="Cambria Math" charset="0"/>
                                          <a:ea typeface="ＭＳ Ｐゴシック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𝑗</m:t>
                                      </m:r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,</m:t>
                                      </m:r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𝑚𝑒𝑎𝑠</m:t>
                                      </m:r>
                                    </m:sub>
                                    <m:sup>
                                      <m:r>
                                        <a:rPr lang="en-US" altLang="x-none">
                                          <a:latin typeface="Cambria Math" charset="0"/>
                                          <a:ea typeface="ＭＳ Ｐゴシック" charset="-128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US" altLang="x-none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96969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2700" y="1004888"/>
                <a:ext cx="6280382" cy="5827712"/>
              </a:xfrm>
              <a:blipFill rotWithShape="0">
                <a:blip r:embed="rId7"/>
                <a:stretch>
                  <a:fillRect l="-1359" t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88400" y="6584950"/>
            <a:ext cx="3556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fld id="{12CF5A75-8072-8249-9904-AE39EF5745E3}" type="slidenum">
              <a:rPr lang="en-US" altLang="x-none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03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00" y="1335471"/>
                <a:ext cx="5372100" cy="4963729"/>
              </a:xfrm>
            </p:spPr>
            <p:txBody>
              <a:bodyPr>
                <a:normAutofit/>
              </a:bodyPr>
              <a:lstStyle/>
              <a:p>
                <a:r>
                  <a:rPr lang="en-US" altLang="x-none" dirty="0" smtClean="0">
                    <a:latin typeface="Arial (Body)" charset="0"/>
                    <a:ea typeface="ＭＳ Ｐゴシック" charset="-128"/>
                  </a:rPr>
                  <a:t>Fit naturally yields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altLang="x-none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x-none" dirty="0" smtClean="0">
                    <a:latin typeface="Arial (Body)" charset="0"/>
                    <a:ea typeface="ＭＳ Ｐゴシック" charset="-128"/>
                  </a:rPr>
                  <a:t> along with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charset="0"/>
                      </a:rPr>
                      <m:t>𝛿</m:t>
                    </m:r>
                    <m:r>
                      <a:rPr lang="en-US" altLang="x-none" b="0" i="1" smtClean="0">
                        <a:latin typeface="Cambria Math" charset="0"/>
                      </a:rPr>
                      <m:t>𝑛</m:t>
                    </m:r>
                    <m:d>
                      <m:dPr>
                        <m:ctrlPr>
                          <a:rPr lang="en-US" altLang="x-none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charset="0"/>
                          </a:rPr>
                          <m:t>𝑅</m:t>
                        </m:r>
                      </m:e>
                    </m:d>
                    <m:r>
                      <a:rPr lang="en-US" altLang="x-none" i="1">
                        <a:latin typeface="Cambria Math" charset="0"/>
                      </a:rPr>
                      <m:t> </m:t>
                    </m:r>
                  </m:oMath>
                </a14:m>
                <a:endParaRPr lang="en-US" altLang="x-none" dirty="0" smtClean="0">
                  <a:latin typeface="Arial (Body)" charset="0"/>
                  <a:ea typeface="ＭＳ Ｐゴシック" charset="-128"/>
                </a:endParaRPr>
              </a:p>
              <a:p>
                <a:r>
                  <a:rPr lang="en-US" altLang="x-none" dirty="0" smtClean="0">
                    <a:latin typeface="Arial (Body)" charset="0"/>
                    <a:ea typeface="ＭＳ Ｐゴシック" charset="-128"/>
                  </a:rPr>
                  <a:t>Fit </a:t>
                </a:r>
                <a:r>
                  <a:rPr lang="en-US" altLang="x-none" dirty="0">
                    <a:latin typeface="Arial (Body)" charset="0"/>
                    <a:ea typeface="ＭＳ Ｐゴシック" charset="-128"/>
                  </a:rPr>
                  <a:t>sensitive to </a:t>
                </a:r>
                <a:r>
                  <a:rPr lang="en-US" altLang="x-none" dirty="0" smtClean="0">
                    <a:latin typeface="Arial (Body)" charset="0"/>
                    <a:ea typeface="ＭＳ Ｐゴシック" charset="-128"/>
                  </a:rPr>
                  <a:t>noise</a:t>
                </a:r>
                <a:r>
                  <a:rPr lang="en-US" altLang="x-none" dirty="0">
                    <a:latin typeface="Arial (Body)" charset="0"/>
                    <a:ea typeface="ＭＳ Ｐゴシック" charset="-128"/>
                  </a:rPr>
                  <a:t/>
                </a:r>
                <a:br>
                  <a:rPr lang="en-US" altLang="x-none" dirty="0">
                    <a:latin typeface="Arial (Body)" charset="0"/>
                    <a:ea typeface="ＭＳ Ｐゴシック" charset="-128"/>
                  </a:rPr>
                </a:br>
                <a:r>
                  <a:rPr lang="en-US" altLang="x-none" dirty="0">
                    <a:latin typeface="Arial (Body)" charset="0"/>
                    <a:ea typeface="ＭＳ Ｐゴシック" charset="-128"/>
                  </a:rPr>
                  <a:t>⇒ </a:t>
                </a:r>
                <a:r>
                  <a:rPr lang="en-US" altLang="x-none" i="1" dirty="0">
                    <a:solidFill>
                      <a:srgbClr val="FF0000"/>
                    </a:solidFill>
                    <a:latin typeface="Arial (Body)" charset="0"/>
                    <a:ea typeface="ＭＳ Ｐゴシック" charset="-128"/>
                  </a:rPr>
                  <a:t>use </a:t>
                </a:r>
                <a:r>
                  <a:rPr lang="en-US" altLang="x-none" i="1" dirty="0">
                    <a:solidFill>
                      <a:srgbClr val="FF0000"/>
                    </a:solidFill>
                    <a:ea typeface="ＭＳ Ｐゴシック" charset="-128"/>
                  </a:rPr>
                  <a:t>smoothed </a:t>
                </a:r>
                <a14:m>
                  <m:oMath xmlns:m="http://schemas.openxmlformats.org/officeDocument/2006/math">
                    <m:r>
                      <a:rPr lang="en-US" altLang="x-none" i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𝛿</m:t>
                    </m:r>
                    <m:sSub>
                      <m:sSubPr>
                        <m:ctrlPr>
                          <a:rPr lang="en-US" altLang="x-none" i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 i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𝑙</m:t>
                        </m:r>
                      </m:e>
                      <m:sub>
                        <m:r>
                          <a:rPr lang="en-US" altLang="x-none" i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𝑚𝑒𝑎𝑠</m:t>
                        </m:r>
                      </m:sub>
                    </m:sSub>
                  </m:oMath>
                </a14:m>
                <a:r>
                  <a:rPr lang="en-US" altLang="x-none" i="1" baseline="-25000" dirty="0">
                    <a:solidFill>
                      <a:srgbClr val="FF0000"/>
                    </a:solidFill>
                    <a:latin typeface="Arial (Body)" charset="0"/>
                    <a:ea typeface="ＭＳ Ｐゴシック" charset="-128"/>
                  </a:rPr>
                  <a:t> </a:t>
                </a:r>
                <a:r>
                  <a:rPr lang="en-US" altLang="x-none" i="1" dirty="0">
                    <a:solidFill>
                      <a:srgbClr val="FF0000"/>
                    </a:solidFill>
                    <a:latin typeface="Arial (Body)" charset="0"/>
                    <a:ea typeface="ＭＳ Ｐゴシック" charset="-128"/>
                  </a:rPr>
                  <a:t>for </a:t>
                </a:r>
                <a:r>
                  <a:rPr lang="en-US" altLang="x-none" i="1" dirty="0" smtClean="0">
                    <a:solidFill>
                      <a:srgbClr val="FF0000"/>
                    </a:solidFill>
                    <a:latin typeface="Arial (Body)" charset="0"/>
                    <a:ea typeface="ＭＳ Ｐゴシック" charset="-128"/>
                  </a:rPr>
                  <a:t>inversion</a:t>
                </a:r>
                <a:endParaRPr lang="en-US" altLang="x-none" i="1" dirty="0">
                  <a:solidFill>
                    <a:srgbClr val="FF0000"/>
                  </a:solidFill>
                  <a:latin typeface="Arial (Body)" charset="0"/>
                  <a:ea typeface="ＭＳ Ｐゴシック" charset="-128"/>
                </a:endParaRP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>
                    <a:solidFill>
                      <a:srgbClr val="336699"/>
                    </a:solidFill>
                  </a:rPr>
                  <a:t>moothing </a:t>
                </a:r>
                <a:r>
                  <a:rPr lang="en-US" dirty="0"/>
                  <a:t>=</a:t>
                </a:r>
                <a:r>
                  <a:rPr lang="en-US" dirty="0" smtClean="0">
                    <a:solidFill>
                      <a:srgbClr val="336699"/>
                    </a:solidFill>
                  </a:rPr>
                  <a:t> </a:t>
                </a:r>
                <a:r>
                  <a:rPr lang="en-US" dirty="0" smtClean="0"/>
                  <a:t>low spatial filter</a:t>
                </a:r>
                <a:endParaRPr lang="en-US" dirty="0" smtClean="0">
                  <a:solidFill>
                    <a:srgbClr val="336699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336699"/>
                    </a:solidFill>
                  </a:rPr>
                  <a:t>smoothed </a:t>
                </a:r>
                <a14:m>
                  <m:oMath xmlns:m="http://schemas.openxmlformats.org/officeDocument/2006/math">
                    <m:r>
                      <a:rPr lang="en-US" altLang="x-none" i="1">
                        <a:solidFill>
                          <a:srgbClr val="336699"/>
                        </a:solidFill>
                        <a:latin typeface="Cambria Math" charset="0"/>
                        <a:ea typeface="ＭＳ Ｐゴシック" charset="-128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srgbClr val="336699"/>
                    </a:solidFill>
                  </a:rPr>
                  <a:t> within uncertainty of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  <a:ea typeface="ＭＳ Ｐゴシック" charset="-128"/>
                      </a:rPr>
                      <m:t>𝛿</m:t>
                    </m:r>
                    <m:sSub>
                      <m:sSubPr>
                        <m:ctrlP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  <m:t>𝑙</m:t>
                        </m:r>
                      </m:e>
                      <m:sub>
                        <m:r>
                          <a:rPr lang="en-US" altLang="x-none" i="1">
                            <a:latin typeface="Cambria Math" charset="0"/>
                            <a:ea typeface="ＭＳ Ｐゴシック" charset="-128"/>
                          </a:rPr>
                          <m:t>𝑚𝑒𝑎𝑠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336699"/>
                  </a:solidFill>
                </a:endParaRPr>
              </a:p>
              <a:p>
                <a:pPr lvl="1"/>
                <a:r>
                  <a:rPr lang="en-US" dirty="0" smtClean="0"/>
                  <a:t>can’t know if short scale structure in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charset="0"/>
                      </a:rPr>
                      <m:t>𝛿</m:t>
                    </m:r>
                    <m:r>
                      <a:rPr lang="en-US" altLang="x-none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is real, given uncertainties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" y="1335471"/>
                <a:ext cx="5372100" cy="4963729"/>
              </a:xfrm>
              <a:blipFill rotWithShape="0">
                <a:blip r:embed="rId2"/>
                <a:stretch>
                  <a:fillRect l="-2043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/>
          <a:lstStyle/>
          <a:p>
            <a:r>
              <a:rPr lang="en-US" altLang="x-none" i="1" err="1">
                <a:latin typeface="Cambria Math" charset="0"/>
                <a:ea typeface="Cambria Math" charset="0"/>
                <a:cs typeface="Cambria Math" charset="0"/>
              </a:rPr>
              <a:t>δn</a:t>
            </a:r>
            <a:r>
              <a:rPr lang="en-US" altLang="x-none" i="1">
                <a:latin typeface="Cambria" charset="0"/>
                <a:ea typeface="ＭＳ Ｐゴシック" charset="-128"/>
              </a:rPr>
              <a:t> </a:t>
            </a:r>
            <a:r>
              <a:rPr lang="en-US" altLang="x-none">
                <a:ea typeface="ＭＳ Ｐゴシック" charset="-128"/>
              </a:rPr>
              <a:t>determined via synthetic diagnostic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-1"/>
          <a:stretch/>
        </p:blipFill>
        <p:spPr>
          <a:xfrm>
            <a:off x="5539854" y="1079499"/>
            <a:ext cx="3464446" cy="53463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364" y="2406134"/>
                <a:ext cx="969560" cy="500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x-none" sz="1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x-none" sz="140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x-none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x-none" sz="1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x-none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x-none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altLang="x-none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𝑙</m:t>
                          </m:r>
                        </m:num>
                        <m:den>
                          <m:r>
                            <a:rPr lang="en-US" altLang="x-none" sz="1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364" y="2406134"/>
                <a:ext cx="969560" cy="500458"/>
              </a:xfrm>
              <a:prstGeom prst="rect">
                <a:avLst/>
              </a:prstGeom>
              <a:blipFill rotWithShape="0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78717" y="1183071"/>
                <a:ext cx="34426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x-none" sz="14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140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17" y="1183071"/>
                <a:ext cx="344260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48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292256"/>
                <a:ext cx="9067800" cy="331215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global mode observed by 10 </a:t>
                </a:r>
                <a:r>
                  <a:rPr lang="en-US" dirty="0" err="1" smtClean="0"/>
                  <a:t>bdot</a:t>
                </a:r>
                <a:r>
                  <a:rPr lang="en-US" dirty="0" smtClean="0"/>
                  <a:t> coils (HN array)</a:t>
                </a:r>
              </a:p>
              <a:p>
                <a:r>
                  <a:rPr lang="en-US" dirty="0" smtClean="0"/>
                  <a:t>“filter” signals with SVD ⇒ global mode w/reduced noise</a:t>
                </a:r>
              </a:p>
              <a:p>
                <a:pPr lvl="1"/>
                <a:r>
                  <a:rPr lang="en-US" dirty="0" smtClean="0"/>
                  <a:t>SVD factors </a:t>
                </a:r>
                <a:r>
                  <a:rPr lang="en-US" dirty="0"/>
                  <a:t>space </a:t>
                </a:r>
                <a:r>
                  <a:rPr lang="en-US" dirty="0" smtClean="0"/>
                  <a:t>&amp; time dependence of signal matrix:</a:t>
                </a:r>
              </a:p>
              <a:p>
                <a:pPr marL="4572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𝑔𝑙𝑜𝑏𝑎𝑙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Steps </a:t>
                </a:r>
                <a:r>
                  <a:rPr lang="en-US" i="1" dirty="0" smtClean="0"/>
                  <a:t>before</a:t>
                </a:r>
                <a:r>
                  <a:rPr lang="en-US" dirty="0" smtClean="0"/>
                  <a:t> SVD </a:t>
                </a:r>
                <a:r>
                  <a:rPr lang="mr-IN" dirty="0" smtClean="0"/>
                  <a:t>…</a:t>
                </a:r>
                <a:endParaRPr lang="en-US" dirty="0" smtClean="0"/>
              </a:p>
              <a:p>
                <a:pPr lvl="1" indent="-365760">
                  <a:buFont typeface="+mj-lt"/>
                  <a:buAutoNum type="arabicParenR"/>
                </a:pPr>
                <a:r>
                  <a:rPr lang="en-US" dirty="0" smtClean="0"/>
                  <a:t>bandpass </a:t>
                </a:r>
                <a:r>
                  <a:rPr lang="en-US" dirty="0"/>
                  <a:t>filter </a:t>
                </a:r>
                <a:r>
                  <a:rPr lang="en-US" dirty="0" smtClean="0"/>
                  <a:t>coil signals to isolate mode</a:t>
                </a:r>
              </a:p>
              <a:p>
                <a:pPr lvl="1" indent="-365760">
                  <a:buFont typeface="+mj-lt"/>
                  <a:buAutoNum type="arabicParenR"/>
                </a:pPr>
                <a:r>
                  <a:rPr lang="en-US" dirty="0" smtClean="0"/>
                  <a:t>make signals complex ⇒ spatial phase (e.g. </a:t>
                </a:r>
                <a:r>
                  <a:rPr lang="en-US" i="1" dirty="0" err="1" smtClean="0"/>
                  <a:t>nϕ</a:t>
                </a:r>
                <a:r>
                  <a:rPr lang="en-US" i="1" baseline="-25000" dirty="0" err="1" smtClean="0"/>
                  <a:t>j</a:t>
                </a:r>
                <a:r>
                  <a:rPr lang="en-US" dirty="0" smtClean="0"/>
                  <a:t>) factors out automatically:</a:t>
                </a:r>
              </a:p>
              <a:p>
                <a:pPr marL="457200" lvl="2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 smtClean="0">
                    <a:latin typeface="Cambria Math" charset="0"/>
                  </a:rPr>
                  <a:t>=</a:t>
                </a:r>
                <a:br>
                  <a:rPr lang="en-US" dirty="0" smtClean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𝜔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292256"/>
                <a:ext cx="9067800" cy="3312159"/>
              </a:xfrm>
              <a:blipFill rotWithShape="0">
                <a:blip r:embed="rId2"/>
                <a:stretch>
                  <a:fillRect l="-941" t="-3499" b="-4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Singular value decomposition gives better “global mode” </a:t>
            </a:r>
            <a:r>
              <a:rPr lang="en-US" altLang="x-none" sz="3600" i="1" err="1" smtClean="0">
                <a:latin typeface="Cambria Math" charset="0"/>
                <a:ea typeface="Cambria Math" charset="0"/>
                <a:cs typeface="Cambria Math" charset="0"/>
              </a:rPr>
              <a:t>δb</a:t>
            </a:r>
            <a:endParaRPr lang="en-US" sz="3600"/>
          </a:p>
        </p:txBody>
      </p:sp>
      <p:grpSp>
        <p:nvGrpSpPr>
          <p:cNvPr id="27" name="Group 26"/>
          <p:cNvGrpSpPr/>
          <p:nvPr/>
        </p:nvGrpSpPr>
        <p:grpSpPr>
          <a:xfrm>
            <a:off x="269290" y="878255"/>
            <a:ext cx="8036510" cy="2490598"/>
            <a:chOff x="269290" y="979855"/>
            <a:chExt cx="8036510" cy="2490598"/>
          </a:xfrm>
        </p:grpSpPr>
        <p:sp>
          <p:nvSpPr>
            <p:cNvPr id="13" name="Right Arrow 12"/>
            <p:cNvSpPr/>
            <p:nvPr/>
          </p:nvSpPr>
          <p:spPr>
            <a:xfrm>
              <a:off x="4334931" y="2036878"/>
              <a:ext cx="770469" cy="43205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63130" y="1326296"/>
              <a:ext cx="2651760" cy="1965960"/>
              <a:chOff x="1371599" y="1244919"/>
              <a:chExt cx="2651760" cy="196596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8" t="5093" r="5527" b="8907"/>
              <a:stretch/>
            </p:blipFill>
            <p:spPr>
              <a:xfrm>
                <a:off x="1371599" y="1244919"/>
                <a:ext cx="2651760" cy="1965960"/>
              </a:xfrm>
              <a:prstGeom prst="rect">
                <a:avLst/>
              </a:prstGeom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1371599" y="1244919"/>
                <a:ext cx="2651760" cy="196596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335801" y="1702021"/>
              <a:ext cx="672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SVD</a:t>
              </a: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290" y="990600"/>
              <a:ext cx="4839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err="1"/>
                <a:t>b</a:t>
              </a:r>
              <a:r>
                <a:rPr lang="en-US" err="1" smtClean="0"/>
                <a:t>dot</a:t>
              </a:r>
              <a:r>
                <a:rPr lang="en-US" smtClean="0"/>
                <a:t> coil signals</a:t>
              </a:r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6059" y="979855"/>
              <a:ext cx="3106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“global mode”</a:t>
              </a: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0290" y="3101121"/>
              <a:ext cx="2995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“noise”</a:t>
              </a:r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425439" y="1285708"/>
              <a:ext cx="2651761" cy="1857035"/>
              <a:chOff x="5425439" y="1285708"/>
              <a:chExt cx="2651761" cy="1857035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5425440" y="1285708"/>
                <a:ext cx="2651760" cy="540064"/>
              </a:xfrm>
              <a:prstGeom prst="roundRect">
                <a:avLst>
                  <a:gd name="adj" fmla="val 22582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7" t="4931" r="5027" b="71282"/>
              <a:stretch/>
            </p:blipFill>
            <p:spPr>
              <a:xfrm>
                <a:off x="5425439" y="1332816"/>
                <a:ext cx="2651761" cy="543755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5425440" y="2144310"/>
                <a:ext cx="2651760" cy="989955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19" t="25986" r="5206" b="29548"/>
              <a:stretch/>
            </p:blipFill>
            <p:spPr>
              <a:xfrm>
                <a:off x="5425440" y="2126252"/>
                <a:ext cx="2651760" cy="1016491"/>
              </a:xfrm>
              <a:prstGeom prst="rect">
                <a:avLst/>
              </a:prstGeom>
            </p:spPr>
          </p:pic>
        </p:grpSp>
        <p:sp>
          <p:nvSpPr>
            <p:cNvPr id="25" name="Cross 24"/>
            <p:cNvSpPr>
              <a:spLocks noChangeAspect="1"/>
            </p:cNvSpPr>
            <p:nvPr/>
          </p:nvSpPr>
          <p:spPr>
            <a:xfrm>
              <a:off x="6649254" y="1919416"/>
              <a:ext cx="191522" cy="182880"/>
            </a:xfrm>
            <a:prstGeom prst="plus">
              <a:avLst>
                <a:gd name="adj" fmla="val 474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7167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12673</TotalTime>
  <Words>1835</Words>
  <Application>Microsoft Macintosh PowerPoint</Application>
  <PresentationFormat>On-screen Show (4:3)</PresentationFormat>
  <Paragraphs>286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(Body)</vt:lpstr>
      <vt:lpstr>Calibri</vt:lpstr>
      <vt:lpstr>Cambria</vt:lpstr>
      <vt:lpstr>Cambria Math</vt:lpstr>
      <vt:lpstr>Helvetica</vt:lpstr>
      <vt:lpstr>ＭＳ Ｐゴシック</vt:lpstr>
      <vt:lpstr>Symbol</vt:lpstr>
      <vt:lpstr>Times New Roman</vt:lpstr>
      <vt:lpstr>Wingdings</vt:lpstr>
      <vt:lpstr>NSTX Upgrade</vt:lpstr>
      <vt:lpstr>Local compressional and global Alfvén eigenmode structure on NSTX and their effect on core energy transport* </vt:lpstr>
      <vt:lpstr>Novel reflectometry analysis shows CAE/GAE δn too small to explain anomalous χe</vt:lpstr>
      <vt:lpstr>Motivation: CAEs &amp; GAEs candidates for core energy transport in NSTX</vt:lpstr>
      <vt:lpstr>Reflectometers provide radial array of measurements</vt:lpstr>
      <vt:lpstr>Reflectometers measure density fluctuations in plasma</vt:lpstr>
      <vt:lpstr>Reflectometer array measures δn of CAEs &amp; GAEs </vt:lpstr>
      <vt:lpstr>δn determined via synthetic diagnostic</vt:lpstr>
      <vt:lpstr>δn determined via synthetic diagnostic</vt:lpstr>
      <vt:lpstr>Singular value decomposition gives better “global mode” δb</vt:lpstr>
      <vt:lpstr>SVD finds global mode from eigenvector of signal correlation matrix</vt:lpstr>
      <vt:lpstr>CAEs and GAEs  have different δn structure</vt:lpstr>
      <vt:lpstr>New analysis gives 2–4 x larger  cutoff displacement (d)</vt:lpstr>
      <vt:lpstr>Plasma displacement (ξ) estimated from δn</vt:lpstr>
      <vt:lpstr>χ_efrom GAEs simulated for 6 MW H-mode 141398, t = 0.58 sec</vt:lpstr>
      <vt:lpstr>χ_efrom GAEs in simulation much less than  from TRANSP</vt:lpstr>
      <vt:lpstr>Inclusion of CAEs as shear modes increases simulated χ_e, but still not enough</vt:lpstr>
      <vt:lpstr>Initial comparison of HYM simulation &amp; measurement promising</vt:lpstr>
      <vt:lpstr>Initial comparison of HYM simulation &amp; measurement promising</vt:lpstr>
      <vt:lpstr>Initial comparison of HYM simulation &amp; measurement promising</vt:lpstr>
      <vt:lpstr>Measurements + Simulation ⇒ Small CAE-KAW energy transport</vt:lpstr>
      <vt:lpstr>New δn measurements advance understanding of CAE &amp; GAE effect on core energy transport </vt:lpstr>
      <vt:lpstr>Many avenues for future work</vt:lpstr>
      <vt:lpstr>Many avenues for future work</vt:lpstr>
      <vt:lpstr>Appendix: Plasma displacement (ξ) estimated from δn</vt:lpstr>
      <vt:lpstr>Requests for Electronic copies</vt:lpstr>
    </vt:vector>
  </TitlesOfParts>
  <Company>PPPL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Neal Crocker</cp:lastModifiedBy>
  <cp:revision>393</cp:revision>
  <cp:lastPrinted>2017-10-17T20:43:36Z</cp:lastPrinted>
  <dcterms:created xsi:type="dcterms:W3CDTF">2015-07-16T16:59:24Z</dcterms:created>
  <dcterms:modified xsi:type="dcterms:W3CDTF">2017-10-19T15:00:01Z</dcterms:modified>
</cp:coreProperties>
</file>