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0" r:id="rId3"/>
    <p:sldId id="275" r:id="rId4"/>
    <p:sldId id="286" r:id="rId5"/>
    <p:sldId id="277" r:id="rId6"/>
    <p:sldId id="278" r:id="rId7"/>
    <p:sldId id="279" r:id="rId8"/>
    <p:sldId id="280" r:id="rId9"/>
    <p:sldId id="282" r:id="rId10"/>
    <p:sldId id="291" r:id="rId11"/>
    <p:sldId id="287" r:id="rId12"/>
    <p:sldId id="283" r:id="rId13"/>
    <p:sldId id="293" r:id="rId14"/>
    <p:sldId id="292" r:id="rId15"/>
    <p:sldId id="285" r:id="rId16"/>
  </p:sldIdLst>
  <p:sldSz cx="9144000" cy="6858000" type="screen4x3"/>
  <p:notesSz cx="6950075" cy="9236075"/>
  <p:embeddedFontLst>
    <p:embeddedFont>
      <p:font typeface="MS Mincho" charset="-128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.png"/><Relationship Id="rId5" Type="http://schemas.openxmlformats.org/officeDocument/2006/relationships/image" Target="../media/image11.wmf"/><Relationship Id="rId15" Type="http://schemas.openxmlformats.org/officeDocument/2006/relationships/image" Target="../media/image15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6761" y="1676400"/>
            <a:ext cx="7872413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simulations 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Alfven </a:t>
            </a:r>
            <a:r>
              <a:rPr lang="en-US" sz="4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Eigenmode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GAE) 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stabilization 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endParaRPr lang="en-US" sz="4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V. Belova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E. D.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Fredrickson</a:t>
            </a:r>
            <a:r>
              <a:rPr lang="en-GB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N. A. Crocker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and the NSTX-U team</a:t>
            </a:r>
            <a:endParaRPr lang="en-GB" sz="2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Princeton Plasma Physics Laboratory, Princeton NJ, USA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2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) University of California, Los Angeles, California 90095, USA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20" name="Picture 19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838200"/>
            <a:ext cx="577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59th Annual Meeting of the APS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DPP, October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2017; Milwaukee,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WI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HYM reproduces experimentally observed unstable GAEs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3200400" y="1447800"/>
            <a:ext cx="3098800" cy="4368800"/>
            <a:chOff x="3048000" y="2209800"/>
            <a:chExt cx="3098411" cy="4368463"/>
          </a:xfrm>
        </p:grpSpPr>
        <p:grpSp>
          <p:nvGrpSpPr>
            <p:cNvPr id="21" name="Group 38"/>
            <p:cNvGrpSpPr>
              <a:grpSpLocks/>
            </p:cNvGrpSpPr>
            <p:nvPr/>
          </p:nvGrpSpPr>
          <p:grpSpPr bwMode="auto">
            <a:xfrm>
              <a:off x="3048000" y="2438400"/>
              <a:ext cx="2819399" cy="1569509"/>
              <a:chOff x="3048000" y="2209800"/>
              <a:chExt cx="2819399" cy="1569509"/>
            </a:xfrm>
          </p:grpSpPr>
          <p:pic>
            <p:nvPicPr>
              <p:cNvPr id="28" name="Picture 45" descr="gamma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2209800"/>
                <a:ext cx="2438399" cy="156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3048000" y="2743200"/>
                <a:ext cx="862821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cs typeface="Arial" charset="0"/>
                  </a:rPr>
                  <a:t>γ/</a:t>
                </a:r>
                <a:r>
                  <a:rPr lang="el-GR" altLang="en-US" sz="1400">
                    <a:solidFill>
                      <a:srgbClr val="000000"/>
                    </a:solidFill>
                    <a:cs typeface="Arial" charset="0"/>
                  </a:rPr>
                  <a:t>ω</a:t>
                </a:r>
                <a:r>
                  <a:rPr lang="en-US" altLang="en-US" sz="1400" baseline="-25000">
                    <a:solidFill>
                      <a:srgbClr val="000000"/>
                    </a:solidFill>
                    <a:cs typeface="Arial" charset="0"/>
                  </a:rPr>
                  <a:t>ci</a:t>
                </a:r>
                <a:endParaRPr lang="en-US" altLang="en-US" sz="1200" baseline="-25000">
                  <a:latin typeface="Times New Roman" pitchFamily="18" charset="0"/>
                  <a:cs typeface="Arial" charset="0"/>
                </a:endParaRPr>
              </a:p>
            </p:txBody>
          </p:sp>
        </p:grp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3048000" y="3962400"/>
              <a:ext cx="2895600" cy="1600200"/>
              <a:chOff x="3048000" y="3962400"/>
              <a:chExt cx="2895600" cy="1600200"/>
            </a:xfrm>
          </p:grpSpPr>
          <p:pic>
            <p:nvPicPr>
              <p:cNvPr id="25" name="Picture 42" descr="omega.eps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3962400"/>
                <a:ext cx="2438400" cy="138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3048000" y="4343400"/>
                <a:ext cx="862821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cs typeface="Arial" charset="0"/>
                  </a:rPr>
                  <a:t>ω/</a:t>
                </a:r>
                <a:r>
                  <a:rPr lang="el-GR" altLang="en-US" sz="1400">
                    <a:solidFill>
                      <a:srgbClr val="000000"/>
                    </a:solidFill>
                    <a:cs typeface="Arial" charset="0"/>
                  </a:rPr>
                  <a:t>ω</a:t>
                </a:r>
                <a:r>
                  <a:rPr lang="en-US" altLang="en-US" sz="1400" baseline="-25000">
                    <a:solidFill>
                      <a:srgbClr val="000000"/>
                    </a:solidFill>
                    <a:cs typeface="Arial" charset="0"/>
                  </a:rPr>
                  <a:t>ci</a:t>
                </a:r>
                <a:endParaRPr lang="en-US" altLang="en-US" sz="1200" baseline="-250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4495800" y="5257800"/>
                <a:ext cx="862821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altLang="en-US" sz="1400">
                    <a:solidFill>
                      <a:srgbClr val="000000"/>
                    </a:solidFill>
                    <a:cs typeface="Arial" charset="0"/>
                  </a:rPr>
                  <a:t>n</a:t>
                </a:r>
                <a:endParaRPr lang="en-US" altLang="en-US" sz="1200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3810000" y="2209800"/>
              <a:ext cx="1981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400" b="1">
                  <a:solidFill>
                    <a:srgbClr val="000000"/>
                  </a:solidFill>
                  <a:cs typeface="Arial" charset="0"/>
                </a:rPr>
                <a:t>HYM #204707 t=0.44</a:t>
              </a:r>
              <a:endParaRPr lang="en-US" altLang="en-US" sz="12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762" y="5562341"/>
              <a:ext cx="2793649" cy="10159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(a) Growth rates and (b) frequencies of unstable counter-GAEs from HYM simulations for t=0.44s. Blue line is Doppler-shift corrected frequencies, points – experimental values.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1295400"/>
            <a:ext cx="2695903" cy="4953000"/>
            <a:chOff x="609600" y="1295400"/>
            <a:chExt cx="2695903" cy="4953000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609600" y="1295400"/>
              <a:ext cx="2667000" cy="4953000"/>
              <a:chOff x="533400" y="1524000"/>
              <a:chExt cx="2666999" cy="433564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0"/>
                <a:ext cx="2590800" cy="3438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27"/>
              <p:cNvSpPr txBox="1">
                <a:spLocks noChangeArrowheads="1"/>
              </p:cNvSpPr>
              <p:nvPr/>
            </p:nvSpPr>
            <p:spPr bwMode="auto">
              <a:xfrm>
                <a:off x="533400" y="5028647"/>
                <a:ext cx="266699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(a) Spectrogram on magnetic fluctuations (n=8-11 counter-GAEs).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(b) </a:t>
                </a:r>
                <a:r>
                  <a:rPr lang="en-US" altLang="en-US" sz="1200" dirty="0" err="1">
                    <a:cs typeface="Arial" charset="0"/>
                  </a:rPr>
                  <a:t>Rms</a:t>
                </a:r>
                <a:r>
                  <a:rPr lang="en-US" altLang="en-US" sz="1200" dirty="0">
                    <a:cs typeface="Arial" charset="0"/>
                  </a:rPr>
                  <a:t> magnetic fluctuations;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(c) Injected beam power.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2632075" y="1524000"/>
              <a:ext cx="0" cy="35021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38449" y="1524000"/>
              <a:ext cx="0" cy="3429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352675" y="5127884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t=0.44</a:t>
              </a:r>
              <a:endParaRPr lang="en-US" altLang="en-US" sz="9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746703" y="5059583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t=0.47</a:t>
              </a:r>
              <a:endParaRPr lang="en-US" altLang="en-US" sz="900" dirty="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172200" y="1905000"/>
            <a:ext cx="2514600" cy="3200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Simulations reproduce most unstable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toroidal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 numbers and GAEs frequencies.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HYM overestimates growth rates compared experimental analysis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Growth rates are sensitive to distribution function parameters – resonance particles are in ‘tail’ of distribution.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953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NSTX-U simulations: n=10 counter-GAE (t=0.44s)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791200" y="1219200"/>
            <a:ext cx="2971800" cy="3037820"/>
            <a:chOff x="457200" y="1371600"/>
            <a:chExt cx="2971800" cy="3037820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" y="1371600"/>
              <a:ext cx="2971800" cy="3037820"/>
              <a:chOff x="457200" y="1371600"/>
              <a:chExt cx="2971800" cy="3037820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762000" y="3886200"/>
                <a:ext cx="2667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lvl="0">
                  <a:tabLst>
                    <a:tab pos="342900" algn="l"/>
                  </a:tabLst>
                </a:pP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Radial profile of </a:t>
                </a:r>
                <a:r>
                  <a:rPr lang="el-GR" sz="14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  <a:r>
                  <a:rPr lang="el-GR" sz="1400" dirty="0" smtClean="0">
                    <a:latin typeface="Arial" pitchFamily="34" charset="0"/>
                    <a:cs typeface="Arial" pitchFamily="34" charset="0"/>
                  </a:rPr>
                  <a:t>ω</a:t>
                </a:r>
                <a:r>
                  <a:rPr lang="en-US" altLang="en-US" sz="1400" baseline="-25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ci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for n=10, m=0-2; location 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of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GAE. 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371600"/>
                <a:ext cx="2667000" cy="2540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3" name="Straight Connector 12"/>
            <p:cNvCxnSpPr/>
            <p:nvPr/>
          </p:nvCxnSpPr>
          <p:spPr>
            <a:xfrm>
              <a:off x="2362200" y="2362200"/>
              <a:ext cx="304800" cy="158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09600" y="1295400"/>
            <a:ext cx="5029200" cy="2517577"/>
            <a:chOff x="3657600" y="1371600"/>
            <a:chExt cx="5029200" cy="251757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371600"/>
              <a:ext cx="4419600" cy="2027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114800" y="3581400"/>
              <a:ext cx="457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lvl="0"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Radial profile of </a:t>
              </a:r>
              <a:r>
                <a:rPr lang="el-GR" sz="1400" b="1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 and 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 for n=10 counter-GAE. 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5181600" y="2819400"/>
              <a:ext cx="533400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dB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4800600" y="2133600"/>
              <a:ext cx="533400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dB</a:t>
              </a:r>
              <a:r>
                <a:rPr lang="en-US" altLang="en-US" sz="1200" baseline="-25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┴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4648200"/>
            <a:ext cx="451598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Unstable modes are counter-rotating and have shear Alfven polarization.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Located near min of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altLang="en-US" baseline="-25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38200" y="3810000"/>
            <a:ext cx="2362200" cy="2438400"/>
            <a:chOff x="685800" y="3657600"/>
            <a:chExt cx="3048000" cy="29718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704" b="7143"/>
            <a:stretch>
              <a:fillRect/>
            </a:stretch>
          </p:blipFill>
          <p:spPr>
            <a:xfrm>
              <a:off x="685800" y="3657600"/>
              <a:ext cx="1905000" cy="2971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67" r="53704" b="7143"/>
            <a:stretch>
              <a:fillRect/>
            </a:stretch>
          </p:blipFill>
          <p:spPr>
            <a:xfrm>
              <a:off x="2514600" y="3657600"/>
              <a:ext cx="1219200" cy="2971800"/>
            </a:xfrm>
            <a:prstGeom prst="rect">
              <a:avLst/>
            </a:prstGeom>
          </p:spPr>
        </p:pic>
      </p:grp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1828800" y="3276600"/>
            <a:ext cx="685800" cy="36562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R(m)</a:t>
            </a:r>
            <a:endParaRPr kumimoji="0" lang="en-US" altLang="en-US" sz="1200" b="0" i="0" u="none" strike="noStrike" cap="none" normalizeH="0" baseline="-2500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3962400" y="3276600"/>
            <a:ext cx="685800" cy="36562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R(m)</a:t>
            </a:r>
            <a:endParaRPr kumimoji="0" lang="en-US" altLang="en-US" sz="1200" b="0" i="0" u="none" strike="noStrike" cap="none" normalizeH="0" baseline="-25000" dirty="0" smtClean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32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1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9530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beam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fit allows more accurate description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953000" y="1295400"/>
            <a:ext cx="3657600" cy="4890195"/>
            <a:chOff x="5394660" y="1344948"/>
            <a:chExt cx="3657600" cy="4890195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100" y="1344948"/>
              <a:ext cx="2517794" cy="1744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260" y="3160514"/>
              <a:ext cx="2562225" cy="153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7086600" y="4645952"/>
              <a:ext cx="641647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/V</a:t>
              </a:r>
              <a:r>
                <a:rPr lang="en-US" altLang="en-US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324600" y="3187028"/>
              <a:ext cx="641647" cy="365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l-GR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δ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F/F</a:t>
              </a:r>
              <a:endParaRPr kumimoji="0" lang="en-US" altLang="en-US" sz="1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394660" y="4850148"/>
              <a:ext cx="36576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228600" indent="-228600">
                <a:buAutoNum type="alphaLcParenBoth"/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Location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of resonant particles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in phase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space: 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=</a:t>
              </a:r>
              <a:r>
                <a:rPr lang="el-GR" sz="1400" dirty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baseline="-30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l-GR" sz="1400" dirty="0">
                  <a:latin typeface="Arial" pitchFamily="34" charset="0"/>
                  <a:cs typeface="Arial" pitchFamily="34" charset="0"/>
                </a:rPr>
                <a:t>ε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 vs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l-GR" sz="1400" baseline="-25000" dirty="0" smtClean="0">
                  <a:latin typeface="Arial" pitchFamily="34" charset="0"/>
                  <a:cs typeface="Arial" pitchFamily="34" charset="0"/>
                </a:rPr>
                <a:t>φ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marL="228600" indent="-228600">
                <a:buAutoNum type="alphaLcParenBoth"/>
                <a:tabLst>
                  <a:tab pos="342900" algn="l"/>
                </a:tabLst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Particle weight  w ~ </a:t>
              </a:r>
              <a:r>
                <a:rPr lang="el-GR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F/F </a:t>
              </a:r>
              <a:r>
                <a:rPr lang="en-US" sz="1400" kern="0" baseline="-25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vs orbit-averaged parallel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velocity.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Particle color corresponds to different energies: from E=0 (purple) to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E=90keV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(red). </a:t>
              </a:r>
            </a:p>
          </p:txBody>
        </p:sp>
      </p:grpSp>
      <p:pic>
        <p:nvPicPr>
          <p:cNvPr id="37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457199" y="1295400"/>
            <a:ext cx="4477407" cy="4647899"/>
            <a:chOff x="457199" y="1295400"/>
            <a:chExt cx="4477407" cy="4647899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308"/>
            <a:stretch/>
          </p:blipFill>
          <p:spPr bwMode="auto">
            <a:xfrm>
              <a:off x="2286001" y="1600201"/>
              <a:ext cx="1529658" cy="274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>
              <a:off x="2079476" y="4202203"/>
              <a:ext cx="641647" cy="365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||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/V</a:t>
              </a:r>
              <a:endParaRPr kumimoji="0" lang="en-US" altLang="en-US" sz="14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000099"/>
                </p:ext>
              </p:extLst>
            </p:nvPr>
          </p:nvGraphicFramePr>
          <p:xfrm>
            <a:off x="838200" y="1295400"/>
            <a:ext cx="2774904" cy="300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Equation" r:id="rId8" imgW="2171700" imgH="241300" progId="Equation.3">
                    <p:embed/>
                  </p:oleObj>
                </mc:Choice>
                <mc:Fallback>
                  <p:oleObj name="Equation" r:id="rId8" imgW="2171700" imgH="2413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1295400"/>
                          <a:ext cx="2774904" cy="300719"/>
                        </a:xfrm>
                        <a:prstGeom prst="rect">
                          <a:avLst/>
                        </a:prstGeom>
                        <a:solidFill>
                          <a:srgbClr val="EBF1DE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457199" y="4558304"/>
              <a:ext cx="4267199" cy="13849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228600" indent="-228600">
                <a:buAutoNum type="alphaLcParenBoth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 fast-ion distribution before the outboard beam injection t=0.44. Exp. estimated </a:t>
              </a:r>
              <a:r>
                <a:rPr lang="el-G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1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~0.5%</a:t>
              </a:r>
              <a:r>
                <a:rPr lang="el-GR" sz="14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</a:t>
              </a:r>
              <a:r>
                <a:rPr lang="en-US" sz="1400" baseline="-25000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ci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for n=11 GAE; </a:t>
              </a:r>
            </a:p>
            <a:p>
              <a:pPr marL="228600" indent="-228600">
                <a:buAutoNum type="alphaLcParenBoth"/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HYM fast-ion distribution from n=-10 GAE simulations; dots show resonant particles.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1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Improved </a:t>
              </a:r>
              <a:r>
                <a:rPr lang="en-US" sz="14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1400" baseline="-250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beam</a:t>
              </a:r>
              <a:r>
                <a:rPr lang="en-US" sz="14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reduces </a:t>
              </a:r>
              <a:r>
                <a:rPr lang="en-US" sz="14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growth </a:t>
              </a:r>
              <a:r>
                <a:rPr lang="en-US" sz="1400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rate </a:t>
              </a:r>
              <a:r>
                <a:rPr lang="el-GR" sz="1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1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~1.5%</a:t>
              </a:r>
              <a:r>
                <a:rPr lang="el-GR" sz="1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</a:t>
              </a:r>
              <a:r>
                <a:rPr lang="en-US" sz="1400" baseline="-250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ci</a:t>
              </a:r>
              <a:r>
                <a:rPr lang="en-US" sz="1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.</a:t>
              </a:r>
              <a:endParaRPr lang="en-US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14775" y="2514600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cyclotron 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resonance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 flipV="1">
              <a:off x="3505200" y="2743200"/>
              <a:ext cx="457200" cy="1524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r="42522" b="34066"/>
            <a:stretch>
              <a:fillRect/>
            </a:stretch>
          </p:blipFill>
          <p:spPr bwMode="auto">
            <a:xfrm>
              <a:off x="564385" y="1634836"/>
              <a:ext cx="1797814" cy="2556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6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9"/>
          <a:stretch/>
        </p:blipFill>
        <p:spPr bwMode="auto">
          <a:xfrm>
            <a:off x="685800" y="1295400"/>
            <a:ext cx="3181351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0516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5161399"/>
            <a:ext cx="449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TRANSP fast-ion distribution before and after the outboard beam injection. Fast ions with pitch v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||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/v~1 are responsible for GAE suppression.</a:t>
            </a:r>
          </a:p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Analytical instability condition: 2 &lt; k</a:t>
            </a:r>
            <a:r>
              <a:rPr lang="el-GR" sz="1400" baseline="-25000" dirty="0" smtClean="0">
                <a:latin typeface="Cambria Math"/>
                <a:ea typeface="Cambria Math"/>
                <a:cs typeface="Arial" pitchFamily="34" charset="0"/>
              </a:rPr>
              <a:t>⊥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&lt; 4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[Gorelenkov,2003]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533400"/>
            <a:ext cx="86868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Off-axis beam injection strongly suppresses all unstable GAEs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381000"/>
            <a:ext cx="8229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HYM simulations reproduce experimental finding: off-axis neutral beam injection reliably and strongly suppresses unstable GAEs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7086600" y="2819400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1200">
                <a:solidFill>
                  <a:srgbClr val="FF0000"/>
                </a:solidFill>
                <a:cs typeface="Arial" charset="0"/>
              </a:rPr>
              <a:t>t=0.44s</a:t>
            </a:r>
            <a:endParaRPr lang="en-US" altLang="en-US" sz="12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7467600" y="3505200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1200">
                <a:solidFill>
                  <a:srgbClr val="0000CC"/>
                </a:solidFill>
                <a:cs typeface="Arial" charset="0"/>
              </a:rPr>
              <a:t>t=0.47s</a:t>
            </a:r>
            <a:endParaRPr lang="en-US" altLang="en-US" sz="12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5334000" y="1981200"/>
            <a:ext cx="3175000" cy="3316307"/>
            <a:chOff x="5740789" y="2209800"/>
            <a:chExt cx="3174611" cy="3315699"/>
          </a:xfrm>
        </p:grpSpPr>
        <p:pic>
          <p:nvPicPr>
            <p:cNvPr id="15" name="Picture 32" descr="fort20_470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362200"/>
              <a:ext cx="2514600" cy="192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7315200" y="4191000"/>
              <a:ext cx="504967" cy="34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400">
                  <a:solidFill>
                    <a:srgbClr val="000000"/>
                  </a:solidFill>
                  <a:cs typeface="Arial" charset="0"/>
                </a:rPr>
                <a:t>t</a:t>
              </a:r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</a:t>
              </a:r>
              <a:r>
                <a:rPr lang="en-US" altLang="en-US" sz="1400" baseline="-25000">
                  <a:solidFill>
                    <a:srgbClr val="000000"/>
                  </a:solidFill>
                  <a:cs typeface="Arial" charset="0"/>
                </a:rPr>
                <a:t>ci</a:t>
              </a:r>
              <a:endParaRPr lang="en-US" altLang="en-US">
                <a:cs typeface="Arial" charset="0"/>
              </a:endParaRP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5740789" y="3048000"/>
              <a:ext cx="86282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400">
                  <a:solidFill>
                    <a:srgbClr val="000000"/>
                  </a:solidFill>
                  <a:cs typeface="Arial" charset="0"/>
                </a:rPr>
                <a:t>|dB |</a:t>
              </a:r>
              <a:r>
                <a:rPr lang="en-US" altLang="en-US" sz="1400" baseline="30000">
                  <a:solidFill>
                    <a:srgbClr val="000000"/>
                  </a:solidFill>
                  <a:cs typeface="Arial" charset="0"/>
                </a:rPr>
                <a:t>2</a:t>
              </a:r>
              <a:endParaRPr lang="en-US" altLang="en-US" sz="12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40789" y="4571567"/>
              <a:ext cx="3174611" cy="95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Time evolution of magnetic energy of n=10 GAE from HYM simulations for t=0.44s (red), and t=0.47s (blue).</a:t>
              </a:r>
            </a:p>
            <a:p>
              <a:pPr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6553200" y="2209800"/>
              <a:ext cx="1981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1400" b="1">
                  <a:solidFill>
                    <a:srgbClr val="000000"/>
                  </a:solidFill>
                  <a:cs typeface="Arial" charset="0"/>
                </a:rPr>
                <a:t>HYM #204707 t=0.47</a:t>
              </a:r>
              <a:endParaRPr lang="en-US" altLang="en-US" sz="1200" b="1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09600" y="1676400"/>
            <a:ext cx="4572000" cy="3647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beam ion distribution function with pitch distribution in the 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exp[-(λ-λ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(ε))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(ε)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Additional off-axis beam injection modeled by adding beam ions with distribution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exp[-λ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(ε)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], i.e. with λ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=0,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about 1/3 of the total beam ion inventory.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HYM shows complete stabilization of n= 7-12  counter-GAEs by additional off-axis beam injection.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219200"/>
            <a:ext cx="8305800" cy="51146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HYM simulations show range of </a:t>
            </a:r>
            <a:r>
              <a:rPr lang="en-US" kern="0" dirty="0" err="1" smtClean="0">
                <a:latin typeface="Arial" pitchFamily="34" charset="0"/>
                <a:cs typeface="Arial" pitchFamily="34" charset="0"/>
              </a:rPr>
              <a:t>toroidal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 mode numbers, and frequencies of unstable GAEs that match the experimentally observed GAEs in NSTX-U.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Growth rate of GAE is sensitive to details of beam ion distribution.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Simulations reproduce experimental finding, namely it is shown that off-axis neutral beam injection reliably and strongly suppresses all unstable GAEs.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robust physical mechanism for stabilizing GAEs -  threshold for stabilization for additional beam is less than 25% of total beam power.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Future work: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Understanding instability conditions </a:t>
            </a:r>
            <a:r>
              <a:rPr lang="en-US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excitation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counter-GAEs – comparison with analytical condition.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Bulk plasma rotation and Hall term can have effect on GAE stability and mode structure.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Comparison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experimental results including mode structure, saturation amplitudes and etc for several shots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3836" y="609600"/>
            <a:ext cx="77724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Future Work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685800" y="304800"/>
            <a:ext cx="8077200" cy="8382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  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NSTX-U off-axis neutral beam suppresses Global Alfven </a:t>
            </a:r>
            <a:r>
              <a:rPr lang="en-US" sz="2400" kern="0" dirty="0" err="1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Eigenmodes</a:t>
            </a:r>
            <a:r>
              <a:rPr lang="en-US" sz="2400" kern="0" dirty="0" smtClean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(GAEs)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</a:rPr>
              <a:t>[E. Fredrickson, PRL 2017]</a:t>
            </a:r>
            <a:endParaRPr lang="en-US" sz="2400" kern="0" dirty="0" smtClean="0">
              <a:solidFill>
                <a:srgbClr val="0000CC"/>
              </a:solidFill>
              <a:latin typeface="Arial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CC"/>
                </a:solidFill>
                <a:latin typeface="Arial" pitchFamily="34" charset="0"/>
                <a:ea typeface="+mj-ea"/>
                <a:cs typeface="+mj-cs"/>
              </a:rPr>
              <a:t>                                                                                               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800600" y="1447800"/>
            <a:ext cx="3886200" cy="48768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</a:rPr>
              <a:t>  Counter-propagating GAEs are frequently observed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sub-cyclotron frequency range of 0.1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ci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up to 0.5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ci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>in NSTX and NSTX-U.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Driven by cyclotron resonance with beam ions.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New neutral beam sources -&gt; ability to control the fast ion distribution.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Off-axis neutral beams inject fast ions onto trajectories largely parallel to the magnetic field, with pitch 0.8&lt;V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||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/V&lt;1.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Reliable suppression of the counter-propagating GAE when an additional 1.3MW is injected using the outboard beam.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GAE stabilization has been well documented for many shots.</a:t>
            </a:r>
          </a:p>
        </p:txBody>
      </p:sp>
      <p:pic>
        <p:nvPicPr>
          <p:cNvPr id="8" name="Picture 7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95400"/>
            <a:ext cx="429326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6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0" y="457200"/>
            <a:ext cx="8991600" cy="7620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en-US" sz="20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Correlation between strong </a:t>
            </a:r>
            <a:r>
              <a:rPr lang="en-US" sz="2000" kern="0" dirty="0" smtClean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GAE/CAE 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activity and </a:t>
            </a:r>
            <a:r>
              <a:rPr lang="en-US" sz="2000" kern="0" dirty="0" smtClean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flattening of the electron temperature profile 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has been observed in NSTX     [</a:t>
            </a:r>
            <a:r>
              <a:rPr lang="en-US" sz="2000" kern="0" dirty="0" err="1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Stutman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, PRL 2009]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600200"/>
            <a:ext cx="4876800" cy="44165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en-US" sz="1600" dirty="0" smtClean="0">
              <a:latin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</a:rPr>
              <a:t>  Intense GAE/CAE activity (0.5-1.1MHz).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</a:rPr>
              <a:t>  Flattening </a:t>
            </a:r>
            <a:r>
              <a:rPr lang="en-US" sz="1600" dirty="0">
                <a:latin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</a:rPr>
              <a:t>T</a:t>
            </a:r>
            <a:r>
              <a:rPr lang="en-US" sz="1600" baseline="-25000" dirty="0" smtClean="0">
                <a:latin typeface="Arial" pitchFamily="34" charset="0"/>
              </a:rPr>
              <a:t>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profile with </a:t>
            </a:r>
            <a:endParaRPr lang="en-US" sz="1600" dirty="0" smtClean="0">
              <a:latin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- increased </a:t>
            </a:r>
            <a:r>
              <a:rPr lang="en-US" sz="1600" dirty="0">
                <a:latin typeface="Arial" pitchFamily="34" charset="0"/>
              </a:rPr>
              <a:t>beam </a:t>
            </a:r>
            <a:r>
              <a:rPr lang="en-US" sz="1600" dirty="0" smtClean="0">
                <a:latin typeface="Arial" pitchFamily="34" charset="0"/>
              </a:rPr>
              <a:t>power; 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- beam </a:t>
            </a:r>
            <a:r>
              <a:rPr lang="en-US" sz="1600" dirty="0">
                <a:latin typeface="Arial" pitchFamily="34" charset="0"/>
              </a:rPr>
              <a:t>energy scanned between </a:t>
            </a:r>
            <a:r>
              <a:rPr lang="en-US" sz="1600" dirty="0" smtClean="0">
                <a:latin typeface="Arial" pitchFamily="34" charset="0"/>
              </a:rPr>
              <a:t>60 and </a:t>
            </a:r>
            <a:r>
              <a:rPr lang="en-US" sz="1600" dirty="0">
                <a:latin typeface="Arial" pitchFamily="34" charset="0"/>
              </a:rPr>
              <a:t>90 </a:t>
            </a:r>
            <a:r>
              <a:rPr lang="en-US" sz="1600" dirty="0" err="1" smtClean="0">
                <a:latin typeface="Arial" pitchFamily="34" charset="0"/>
              </a:rPr>
              <a:t>keV</a:t>
            </a:r>
            <a:endParaRPr lang="en-US" sz="1600" dirty="0" smtClean="0">
              <a:latin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 smtClean="0">
                <a:latin typeface="Arial" pitchFamily="34" charset="0"/>
              </a:rPr>
              <a:t>     </a:t>
            </a:r>
            <a:r>
              <a:rPr lang="en-US" sz="1600" dirty="0">
                <a:latin typeface="Arial" pitchFamily="34" charset="0"/>
              </a:rPr>
              <a:t>[</a:t>
            </a:r>
            <a:r>
              <a:rPr lang="en-US" sz="1400" dirty="0" err="1">
                <a:latin typeface="Arial" pitchFamily="34" charset="0"/>
              </a:rPr>
              <a:t>Stutman</a:t>
            </a:r>
            <a:r>
              <a:rPr lang="en-US" sz="1400" dirty="0">
                <a:latin typeface="Arial" pitchFamily="34" charset="0"/>
              </a:rPr>
              <a:t>, PRL 2009</a:t>
            </a:r>
            <a:r>
              <a:rPr lang="en-US" sz="1600" dirty="0" smtClean="0">
                <a:latin typeface="Arial" pitchFamily="34" charset="0"/>
              </a:rPr>
              <a:t>].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</a:rPr>
              <a:t>  Was attributed to 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- enhanced electron transport due </a:t>
            </a:r>
            <a:r>
              <a:rPr lang="en-US" sz="1600" dirty="0">
                <a:latin typeface="Arial" pitchFamily="34" charset="0"/>
              </a:rPr>
              <a:t>to orbit </a:t>
            </a:r>
            <a:endParaRPr lang="en-US" sz="1600" dirty="0" smtClean="0">
              <a:latin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  </a:t>
            </a:r>
            <a:r>
              <a:rPr lang="en-US" sz="1600" dirty="0" err="1" smtClean="0">
                <a:latin typeface="Arial" pitchFamily="34" charset="0"/>
              </a:rPr>
              <a:t>stochasticity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in the </a:t>
            </a:r>
            <a:r>
              <a:rPr lang="en-US" sz="1600" dirty="0" smtClean="0">
                <a:latin typeface="Arial" pitchFamily="34" charset="0"/>
              </a:rPr>
              <a:t>presence of </a:t>
            </a:r>
            <a:r>
              <a:rPr lang="en-US" sz="1600" dirty="0">
                <a:latin typeface="Arial" pitchFamily="34" charset="0"/>
              </a:rPr>
              <a:t>multiple </a:t>
            </a:r>
            <a:r>
              <a:rPr lang="en-US" sz="1600" dirty="0" smtClean="0">
                <a:latin typeface="Arial" pitchFamily="34" charset="0"/>
              </a:rPr>
              <a:t>GAEs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  </a:t>
            </a:r>
            <a:r>
              <a:rPr lang="en-US" sz="1600" dirty="0">
                <a:latin typeface="Arial" pitchFamily="34" charset="0"/>
              </a:rPr>
              <a:t>[</a:t>
            </a:r>
            <a:r>
              <a:rPr lang="en-US" sz="1400" dirty="0" err="1">
                <a:latin typeface="Arial" pitchFamily="34" charset="0"/>
              </a:rPr>
              <a:t>Gorelenkov</a:t>
            </a:r>
            <a:r>
              <a:rPr lang="en-US" sz="1400" dirty="0">
                <a:latin typeface="Arial" pitchFamily="34" charset="0"/>
              </a:rPr>
              <a:t>, NF 2010</a:t>
            </a:r>
            <a:r>
              <a:rPr lang="en-US" sz="1600" dirty="0" smtClean="0">
                <a:latin typeface="Arial" pitchFamily="34" charset="0"/>
              </a:rPr>
              <a:t>].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- energy channeling due to CAE coupling to KAW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 [</a:t>
            </a:r>
            <a:r>
              <a:rPr lang="en-US" sz="1400" dirty="0" err="1" smtClean="0">
                <a:latin typeface="Arial" pitchFamily="34" charset="0"/>
              </a:rPr>
              <a:t>Belova</a:t>
            </a:r>
            <a:r>
              <a:rPr lang="en-US" sz="1400" dirty="0" smtClean="0">
                <a:latin typeface="Arial" pitchFamily="34" charset="0"/>
              </a:rPr>
              <a:t>, PRL 2015</a:t>
            </a:r>
            <a:r>
              <a:rPr lang="en-US" sz="1600" dirty="0" smtClean="0">
                <a:latin typeface="Arial" pitchFamily="34" charset="0"/>
              </a:rPr>
              <a:t>].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</a:rPr>
              <a:t> Anomalously low T</a:t>
            </a:r>
            <a:r>
              <a:rPr lang="en-US" sz="1600" baseline="-25000" dirty="0" smtClean="0">
                <a:latin typeface="Arial" pitchFamily="34" charset="0"/>
              </a:rPr>
              <a:t>e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potentially can </a:t>
            </a:r>
            <a:r>
              <a:rPr lang="en-US" sz="1600" dirty="0" smtClean="0">
                <a:latin typeface="Arial" pitchFamily="34" charset="0"/>
              </a:rPr>
              <a:t>have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</a:rPr>
              <a:t>significant implications for future fusion devices</a:t>
            </a:r>
            <a:r>
              <a:rPr lang="en-US" sz="1600" dirty="0" smtClean="0">
                <a:latin typeface="Arial" pitchFamily="34" charset="0"/>
              </a:rPr>
              <a:t>,</a:t>
            </a:r>
          </a:p>
          <a:p>
            <a:pPr>
              <a:defRPr/>
            </a:pPr>
            <a:r>
              <a:rPr lang="en-US" sz="1600" dirty="0" smtClean="0">
                <a:latin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</a:rPr>
              <a:t>especially low aspect ratio </a:t>
            </a:r>
            <a:r>
              <a:rPr lang="en-US" sz="1600" dirty="0" err="1">
                <a:latin typeface="Arial" pitchFamily="34" charset="0"/>
              </a:rPr>
              <a:t>tokamaks</a:t>
            </a:r>
            <a:r>
              <a:rPr lang="en-US" sz="1600" dirty="0" smtClean="0">
                <a:latin typeface="Arial" pitchFamily="34" charset="0"/>
              </a:rPr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0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486400"/>
            <a:ext cx="3886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" pitchFamily="34" charset="0"/>
              </a:rPr>
              <a:t>Correlation between GAE activity, T</a:t>
            </a:r>
            <a:r>
              <a:rPr lang="en-US" sz="1400" baseline="-25000" dirty="0">
                <a:latin typeface="Arial" pitchFamily="34" charset="0"/>
              </a:rPr>
              <a:t>e</a:t>
            </a:r>
            <a:r>
              <a:rPr lang="en-US" sz="1400" dirty="0">
                <a:latin typeface="Arial" pitchFamily="34" charset="0"/>
              </a:rPr>
              <a:t> flattening, and central electron heat diffusivity </a:t>
            </a:r>
            <a:r>
              <a:rPr lang="el-GR" sz="1600" dirty="0">
                <a:latin typeface="+mn-lt"/>
              </a:rPr>
              <a:t>χ</a:t>
            </a:r>
            <a:r>
              <a:rPr lang="en-US" sz="1400" baseline="-25000" dirty="0">
                <a:latin typeface="Arial" pitchFamily="34" charset="0"/>
              </a:rPr>
              <a:t>e</a:t>
            </a:r>
            <a:r>
              <a:rPr lang="en-US" sz="1400" dirty="0">
                <a:latin typeface="Arial" pitchFamily="34" charset="0"/>
              </a:rPr>
              <a:t> in NSTX H modes with 2, 4, and 6MW neutral beam.</a:t>
            </a:r>
            <a:endParaRPr lang="en-US" sz="1400" baseline="-25000" dirty="0">
              <a:latin typeface="Arial" pitchFamily="34" charset="0"/>
            </a:endParaRPr>
          </a:p>
        </p:txBody>
      </p:sp>
      <p:pic>
        <p:nvPicPr>
          <p:cNvPr id="9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10" name="Picture 9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609600" y="685800"/>
            <a:ext cx="8077200" cy="6858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</a:t>
            </a:r>
            <a:r>
              <a:rPr lang="en-US" sz="2400" kern="0" dirty="0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HYM – </a:t>
            </a:r>
            <a:r>
              <a:rPr lang="en-US" sz="2400" kern="0" dirty="0" err="1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HYbrid</a:t>
            </a:r>
            <a:r>
              <a:rPr lang="en-US" sz="2400" kern="0" dirty="0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and MHD code</a:t>
            </a: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                                                                                            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572000" y="1371600"/>
            <a:ext cx="4343400" cy="45720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74320" indent="-18288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Code description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3-D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nonlinear.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Physical models: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Resistive MHD &amp;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Hall-MHD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 Hybrid (fluid electrons, particle 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MHD/particle (one-fluid thermal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plasma, + energetic particle ions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 Drift-kinetic particle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electrons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Full-orbit kinetic ions.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For particles: delta-f / full-f numerical scheme.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Parallel (3D domain decomposition, MPI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533400" y="1371600"/>
            <a:ext cx="3962400" cy="4572000"/>
          </a:xfrm>
          <a:prstGeom prst="rect">
            <a:avLst/>
          </a:prstGeom>
          <a:solidFill>
            <a:srgbClr val="BBE0E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74320" indent="-18288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Applications</a:t>
            </a: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NSTX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- Sub-cyclotron frequency Alfven eigenmodes (GAE and CAE)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ICC Theory and Modeling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ct val="200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Hybrid simulations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spheromak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merging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- FRC: Effects of beam ions on stability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- Rotation control</a:t>
            </a:r>
          </a:p>
          <a:p>
            <a:pPr marL="274320" indent="-182880"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- n=2 rotational and n=1 wobble modes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6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4572000"/>
            <a:ext cx="2743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7800" y="3429000"/>
            <a:ext cx="27432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5" name="Picture 4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Self-consistent MHD + fast ions coupling scheme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8987" y="1981200"/>
            <a:ext cx="3733800" cy="762000"/>
            <a:chOff x="788987" y="1981200"/>
            <a:chExt cx="3733800" cy="762000"/>
          </a:xfrm>
        </p:grpSpPr>
        <p:sp>
          <p:nvSpPr>
            <p:cNvPr id="8" name="Rectangle 7"/>
            <p:cNvSpPr/>
            <p:nvPr/>
          </p:nvSpPr>
          <p:spPr>
            <a:xfrm>
              <a:off x="788987" y="1981200"/>
              <a:ext cx="37338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914400" y="2057400"/>
            <a:ext cx="3535362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" name="Equation" r:id="rId5" imgW="2387600" imgH="393700" progId="Equation.3">
                    <p:embed/>
                  </p:oleObj>
                </mc:Choice>
                <mc:Fallback>
                  <p:oleObj name="Equation" r:id="rId5" imgW="2387600" imgH="393700" progId="Equation.3">
                    <p:embed/>
                    <p:pic>
                      <p:nvPicPr>
                        <p:cNvPr id="0" name="Picture 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2057400"/>
                          <a:ext cx="3535362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371600" y="2971800"/>
          <a:ext cx="1447800" cy="32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" name="Equation" r:id="rId7" imgW="1066800" imgH="241300" progId="Equation.3">
                  <p:embed/>
                </p:oleObj>
              </mc:Choice>
              <mc:Fallback>
                <p:oleObj name="Equation" r:id="rId7" imgW="1066800" imgH="241300" progId="Equation.3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1447800" cy="327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371600" y="3276600"/>
          <a:ext cx="2133600" cy="147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" name="Equation" r:id="rId9" imgW="1485900" imgH="1155700" progId="Equation.3">
                  <p:embed/>
                </p:oleObj>
              </mc:Choice>
              <mc:Fallback>
                <p:oleObj name="Equation" r:id="rId9" imgW="1485900" imgH="1155700" progId="Equation.3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76600"/>
                        <a:ext cx="2133600" cy="1472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5801" y="5410200"/>
            <a:ext cx="80009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ρ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are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thermal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plasma density, velocity and pressure,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1600" b="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and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</a:t>
            </a:r>
            <a:r>
              <a:rPr kumimoji="0" lang="en-US" sz="160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are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beam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ion density and current,  and 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b="0" i="1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&lt;&lt; n</a:t>
            </a:r>
            <a:r>
              <a:rPr kumimoji="0" lang="en-US" b="0" i="1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– is assumed.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06612" y="1500188"/>
            <a:ext cx="3219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Background plasma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fluid: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28726" y="1500188"/>
            <a:ext cx="3345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Fast ions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delta-F scheme: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562600" y="2057400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" name="Equation" r:id="rId11" imgW="1218671" imgH="812447" progId="Equation.3">
                  <p:embed/>
                </p:oleObj>
              </mc:Choice>
              <mc:Fallback>
                <p:oleObj name="Equation" r:id="rId11" imgW="1218671" imgH="812447" progId="Equation.3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1828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334000" y="3581400"/>
          <a:ext cx="2120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" name="Equation" r:id="rId13" imgW="1435100" imgH="609600" progId="Equation.3">
                  <p:embed/>
                </p:oleObj>
              </mc:Choice>
              <mc:Fallback>
                <p:oleObj name="Equation" r:id="rId13" imgW="1435100" imgH="609600" progId="Equation.3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0"/>
                        <a:ext cx="2120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0800" y="3505200"/>
            <a:ext cx="152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particle weight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5638800" y="4648200"/>
          <a:ext cx="16764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Equation" r:id="rId15" imgW="1091726" imgH="241195" progId="Equation.3">
                  <p:embed/>
                </p:oleObj>
              </mc:Choice>
              <mc:Fallback>
                <p:oleObj name="Equation" r:id="rId15" imgW="1091726" imgH="241195" progId="Equation.3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16764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57893" y="2452358"/>
            <a:ext cx="472440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6"/>
          <p:cNvSpPr txBox="1">
            <a:spLocks noChangeArrowheads="1"/>
          </p:cNvSpPr>
          <p:nvPr/>
        </p:nvSpPr>
        <p:spPr>
          <a:xfrm>
            <a:off x="381000" y="533400"/>
            <a:ext cx="8458200" cy="83820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Self-consistent anisotropic equilibrium</a:t>
            </a:r>
            <a:r>
              <a:rPr lang="en-US" sz="2400" b="1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2400" kern="0" dirty="0">
                <a:solidFill>
                  <a:srgbClr val="000099"/>
                </a:solidFill>
                <a:latin typeface="Arial" charset="0"/>
                <a:ea typeface="+mj-ea"/>
                <a:cs typeface="+mj-cs"/>
              </a:rPr>
              <a:t>including the NBI ions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6858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858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78689" y="3884934"/>
            <a:ext cx="2424793" cy="1875237"/>
            <a:chOff x="185738" y="4114800"/>
            <a:chExt cx="2633662" cy="2309813"/>
          </a:xfrm>
        </p:grpSpPr>
        <p:pic>
          <p:nvPicPr>
            <p:cNvPr id="29" name="Picture 55" descr="nstx_p1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438"/>
            <a:stretch>
              <a:fillRect/>
            </a:stretch>
          </p:blipFill>
          <p:spPr bwMode="auto">
            <a:xfrm>
              <a:off x="185738" y="4114800"/>
              <a:ext cx="2633662" cy="230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967507"/>
                </p:ext>
              </p:extLst>
            </p:nvPr>
          </p:nvGraphicFramePr>
          <p:xfrm>
            <a:off x="2362200" y="4536257"/>
            <a:ext cx="288325" cy="324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5" name="Equation" r:id="rId4" imgW="190335" imgH="215713" progId="Equation.3">
                    <p:embed/>
                  </p:oleObj>
                </mc:Choice>
                <mc:Fallback>
                  <p:oleObj name="Equation" r:id="rId4" imgW="190335" imgH="215713" progId="Equation.3">
                    <p:embed/>
                    <p:pic>
                      <p:nvPicPr>
                        <p:cNvPr id="0" name="Picture 3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4536257"/>
                          <a:ext cx="288325" cy="3246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4313763"/>
                </p:ext>
              </p:extLst>
            </p:nvPr>
          </p:nvGraphicFramePr>
          <p:xfrm>
            <a:off x="1268558" y="5015714"/>
            <a:ext cx="468021" cy="373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6" name="Equation" r:id="rId6" imgW="317225" imgH="253780" progId="Equation.3">
                    <p:embed/>
                  </p:oleObj>
                </mc:Choice>
                <mc:Fallback>
                  <p:oleObj name="Equation" r:id="rId6" imgW="317225" imgH="253780" progId="Equation.3">
                    <p:embed/>
                    <p:pic>
                      <p:nvPicPr>
                        <p:cNvPr id="0" name="Picture 3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558" y="5015714"/>
                          <a:ext cx="468021" cy="3734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1216165"/>
                </p:ext>
              </p:extLst>
            </p:nvPr>
          </p:nvGraphicFramePr>
          <p:xfrm>
            <a:off x="1981199" y="5410200"/>
            <a:ext cx="255507" cy="373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" name="Equation" r:id="rId8" imgW="164957" imgH="241091" progId="Equation.3">
                    <p:embed/>
                  </p:oleObj>
                </mc:Choice>
                <mc:Fallback>
                  <p:oleObj name="Equation" r:id="rId8" imgW="164957" imgH="241091" progId="Equation.3">
                    <p:embed/>
                    <p:pic>
                      <p:nvPicPr>
                        <p:cNvPr id="0" name="Picture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199" y="5410200"/>
                          <a:ext cx="255507" cy="373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59"/>
            <p:cNvSpPr txBox="1">
              <a:spLocks noChangeArrowheads="1"/>
            </p:cNvSpPr>
            <p:nvPr/>
          </p:nvSpPr>
          <p:spPr bwMode="auto">
            <a:xfrm>
              <a:off x="914400" y="4343400"/>
              <a:ext cx="585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Beam</a:t>
              </a:r>
            </a:p>
          </p:txBody>
        </p:sp>
      </p:grpSp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3581400" y="3986891"/>
            <a:ext cx="44196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M</a:t>
            </a:r>
            <a:r>
              <a:rPr lang="en-US" sz="1600" dirty="0" smtClean="0">
                <a:latin typeface="Arial" charset="0"/>
              </a:rPr>
              <a:t>odifications </a:t>
            </a:r>
            <a:r>
              <a:rPr lang="en-US" sz="1600" dirty="0">
                <a:latin typeface="Arial" charset="0"/>
              </a:rPr>
              <a:t>of equilibrium </a:t>
            </a:r>
            <a:r>
              <a:rPr lang="en-US" sz="1600" dirty="0" smtClean="0">
                <a:latin typeface="Arial" charset="0"/>
              </a:rPr>
              <a:t>due </a:t>
            </a:r>
            <a:r>
              <a:rPr lang="en-US" sz="1600" dirty="0">
                <a:latin typeface="Arial" charset="0"/>
              </a:rPr>
              <a:t>to beam ions: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charset="0"/>
              </a:rPr>
              <a:t>more </a:t>
            </a:r>
            <a:r>
              <a:rPr lang="en-US" sz="1600" dirty="0">
                <a:latin typeface="Arial" charset="0"/>
              </a:rPr>
              <a:t>peaked current profile,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charset="0"/>
              </a:rPr>
              <a:t>anisotropic </a:t>
            </a:r>
            <a:r>
              <a:rPr lang="en-US" sz="1600" dirty="0">
                <a:latin typeface="Arial" charset="0"/>
              </a:rPr>
              <a:t>pressure, </a:t>
            </a:r>
            <a:endParaRPr lang="en-US" sz="1600" dirty="0" smtClean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Arial" charset="0"/>
              </a:rPr>
              <a:t>increase </a:t>
            </a:r>
            <a:r>
              <a:rPr lang="en-US" sz="1600" dirty="0">
                <a:latin typeface="Arial" charset="0"/>
              </a:rPr>
              <a:t>in Shafranov shift </a:t>
            </a:r>
            <a:endParaRPr lang="en-US" sz="1600" dirty="0" smtClean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might have indirect </a:t>
            </a:r>
            <a:r>
              <a:rPr lang="en-US" sz="1600" dirty="0">
                <a:latin typeface="Arial" charset="0"/>
              </a:rPr>
              <a:t>effect on stability.</a:t>
            </a:r>
            <a:endParaRPr lang="en-US" sz="1600" baseline="-25000" dirty="0">
              <a:latin typeface="Arial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57200" y="1446212"/>
            <a:ext cx="8382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Arial" charset="0"/>
              </a:rPr>
              <a:t>Grad-</a:t>
            </a:r>
            <a:r>
              <a:rPr lang="en-US" sz="1800" dirty="0" err="1">
                <a:latin typeface="Arial" charset="0"/>
              </a:rPr>
              <a:t>Shafranov</a:t>
            </a:r>
            <a:r>
              <a:rPr lang="en-US" sz="1800" dirty="0">
                <a:latin typeface="Arial" charset="0"/>
              </a:rPr>
              <a:t> equation for two-component plasma: </a:t>
            </a:r>
            <a:endParaRPr lang="en-US" sz="1800" dirty="0" smtClean="0">
              <a:latin typeface="Arial" charset="0"/>
            </a:endParaRPr>
          </a:p>
          <a:p>
            <a:pPr lvl="0">
              <a:spcAft>
                <a:spcPts val="600"/>
              </a:spcAft>
            </a:pPr>
            <a:r>
              <a:rPr lang="en-US" sz="1800" dirty="0" smtClean="0">
                <a:latin typeface="Arial" charset="0"/>
              </a:rPr>
              <a:t>MHD plasma (thermal) and fast ions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Belova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et al, Phys. Plasmas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2003]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289564" y="1779173"/>
            <a:ext cx="352288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pic>
        <p:nvPicPr>
          <p:cNvPr id="3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38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3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65150" y="2371319"/>
            <a:ext cx="8012462" cy="1173579"/>
            <a:chOff x="554489" y="2221712"/>
            <a:chExt cx="8012462" cy="1173579"/>
          </a:xfrm>
        </p:grpSpPr>
        <p:grpSp>
          <p:nvGrpSpPr>
            <p:cNvPr id="41" name="Group 40"/>
            <p:cNvGrpSpPr/>
            <p:nvPr/>
          </p:nvGrpSpPr>
          <p:grpSpPr>
            <a:xfrm>
              <a:off x="554489" y="2221712"/>
              <a:ext cx="8012462" cy="1173579"/>
              <a:chOff x="434640" y="1985176"/>
              <a:chExt cx="8012462" cy="1173579"/>
            </a:xfrm>
          </p:grpSpPr>
          <p:graphicFrame>
            <p:nvGraphicFramePr>
              <p:cNvPr id="4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8115140"/>
                  </p:ext>
                </p:extLst>
              </p:nvPr>
            </p:nvGraphicFramePr>
            <p:xfrm>
              <a:off x="434640" y="2052257"/>
              <a:ext cx="46863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8" name="Equation" r:id="rId12" imgW="3162300" imgH="444500" progId="Equation.3">
                      <p:embed/>
                    </p:oleObj>
                  </mc:Choice>
                  <mc:Fallback>
                    <p:oleObj name="Equation" r:id="rId12" imgW="3162300" imgH="444500" progId="Equation.3">
                      <p:embed/>
                      <p:pic>
                        <p:nvPicPr>
                          <p:cNvPr id="0" name="Picture 3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640" y="2052257"/>
                            <a:ext cx="4686300" cy="647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9476412"/>
                  </p:ext>
                </p:extLst>
              </p:nvPr>
            </p:nvGraphicFramePr>
            <p:xfrm>
              <a:off x="5377070" y="1985176"/>
              <a:ext cx="2254250" cy="982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9" name="Equation" r:id="rId14" imgW="1574800" imgH="685800" progId="Equation.3">
                      <p:embed/>
                    </p:oleObj>
                  </mc:Choice>
                  <mc:Fallback>
                    <p:oleObj name="Equation" r:id="rId14" imgW="1574800" imgH="685800" progId="Equation.3">
                      <p:embed/>
                      <p:pic>
                        <p:nvPicPr>
                          <p:cNvPr id="0" name="Picture 3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7070" y="1985176"/>
                            <a:ext cx="2254250" cy="9826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Text Box 37"/>
              <p:cNvSpPr txBox="1">
                <a:spLocks noChangeArrowheads="1"/>
              </p:cNvSpPr>
              <p:nvPr/>
            </p:nvSpPr>
            <p:spPr bwMode="auto">
              <a:xfrm>
                <a:off x="6694502" y="2604757"/>
                <a:ext cx="17526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i="1" dirty="0">
                    <a:solidFill>
                      <a:srgbClr val="000000"/>
                    </a:solidFill>
                    <a:cs typeface="Times New Roman" pitchFamily="18" charset="0"/>
                  </a:rPr>
                  <a:t>, </a:t>
                </a:r>
                <a:r>
                  <a:rPr lang="en-US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1400" dirty="0">
                    <a:solidFill>
                      <a:srgbClr val="000000"/>
                    </a:solidFill>
                    <a:cs typeface="Times New Roman" pitchFamily="18" charset="0"/>
                  </a:rPr>
                  <a:t> – </a:t>
                </a:r>
                <a:r>
                  <a:rPr lang="en-US" sz="1400" dirty="0" err="1">
                    <a:solidFill>
                      <a:srgbClr val="000000"/>
                    </a:solidFill>
                    <a:cs typeface="Times New Roman" pitchFamily="18" charset="0"/>
                  </a:rPr>
                  <a:t>poloidal</a:t>
                </a:r>
                <a:r>
                  <a:rPr lang="en-US" sz="1400" dirty="0">
                    <a:solidFill>
                      <a:srgbClr val="000000"/>
                    </a:solidFill>
                    <a:cs typeface="Times New Roman" pitchFamily="18" charset="0"/>
                  </a:rPr>
                  <a:t> stream </a:t>
                </a:r>
                <a:endParaRPr lang="en-US" sz="14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r>
                  <a:rPr lang="en-US" sz="1400" dirty="0" smtClean="0">
                    <a:solidFill>
                      <a:srgbClr val="000000"/>
                    </a:solidFill>
                    <a:cs typeface="Times New Roman" pitchFamily="18" charset="0"/>
                  </a:rPr>
                  <a:t>          function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Left Brace 41"/>
            <p:cNvSpPr/>
            <p:nvPr/>
          </p:nvSpPr>
          <p:spPr>
            <a:xfrm rot="16200000">
              <a:off x="4525440" y="2332390"/>
              <a:ext cx="244048" cy="1068274"/>
            </a:xfrm>
            <a:prstGeom prst="leftBrace">
              <a:avLst/>
            </a:prstGeom>
            <a:ln w="158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99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72287" y="2988551"/>
              <a:ext cx="1226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effects</a:t>
              </a:r>
              <a:endPara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8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817132"/>
            <a:ext cx="4114800" cy="1764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625800"/>
              </p:ext>
            </p:extLst>
          </p:nvPr>
        </p:nvGraphicFramePr>
        <p:xfrm>
          <a:off x="2667000" y="1828800"/>
          <a:ext cx="38608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3" imgW="2730500" imgH="1181100" progId="Equation.3">
                  <p:embed/>
                </p:oleObj>
              </mc:Choice>
              <mc:Fallback>
                <p:oleObj name="Equation" r:id="rId3" imgW="2730500" imgH="118110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38608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Arial" charset="0"/>
              </a:rPr>
              <a:t>Fast ions – delta-f scheme: F</a:t>
            </a:r>
            <a:r>
              <a:rPr lang="en-US" sz="2800" baseline="-25000" dirty="0">
                <a:solidFill>
                  <a:srgbClr val="003399"/>
                </a:solidFill>
                <a:latin typeface="Arial" charset="0"/>
              </a:rPr>
              <a:t>0</a:t>
            </a:r>
            <a:r>
              <a:rPr lang="en-US" sz="2800" dirty="0">
                <a:solidFill>
                  <a:srgbClr val="003399"/>
                </a:solidFill>
                <a:latin typeface="Arial" charset="0"/>
              </a:rPr>
              <a:t>=F</a:t>
            </a:r>
            <a:r>
              <a:rPr lang="en-US" sz="2800" baseline="-25000" dirty="0">
                <a:solidFill>
                  <a:srgbClr val="003399"/>
                </a:solidFill>
                <a:latin typeface="Arial" charset="0"/>
              </a:rPr>
              <a:t>0</a:t>
            </a:r>
            <a:r>
              <a:rPr lang="en-US" sz="2800" dirty="0">
                <a:solidFill>
                  <a:srgbClr val="003399"/>
                </a:solidFill>
                <a:latin typeface="Arial" charset="0"/>
              </a:rPr>
              <a:t>(</a:t>
            </a:r>
            <a:r>
              <a:rPr lang="el-GR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ε</a:t>
            </a:r>
            <a:r>
              <a:rPr lang="en-US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el-GR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μ</a:t>
            </a:r>
            <a:r>
              <a:rPr lang="en-US" sz="28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,p</a:t>
            </a:r>
            <a:r>
              <a:rPr lang="el-GR" sz="2800" baseline="-250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φ</a:t>
            </a: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)</a:t>
            </a:r>
            <a:endParaRPr lang="el-GR" sz="2800" dirty="0">
              <a:solidFill>
                <a:srgbClr val="003399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8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pic>
        <p:nvPicPr>
          <p:cNvPr id="9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99" y="1447800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Equilibrium distribution function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(v)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l-GR" i="1" baseline="-250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,v)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733800"/>
            <a:ext cx="638187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where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= 2-5v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v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/2, 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pitch angle parameter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0.5-0.7,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includes first-order corrections [Littlejohn’81]: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are chosen to match TRANSP beam profiles.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85670"/>
              </p:ext>
            </p:extLst>
          </p:nvPr>
        </p:nvGraphicFramePr>
        <p:xfrm>
          <a:off x="1142999" y="4495800"/>
          <a:ext cx="67976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7" imgW="4508500" imgH="685800" progId="Equation.3">
                  <p:embed/>
                </p:oleObj>
              </mc:Choice>
              <mc:Fallback>
                <p:oleObj name="Equation" r:id="rId7" imgW="4508500" imgH="6858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9" y="4495800"/>
                        <a:ext cx="679767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0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09600" y="13716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609600" y="14478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6301745"/>
            <a:ext cx="1009650" cy="556255"/>
          </a:xfrm>
          <a:prstGeom prst="rect">
            <a:avLst/>
          </a:prstGeom>
          <a:noFill/>
        </p:spPr>
      </p:pic>
      <p:sp>
        <p:nvSpPr>
          <p:cNvPr id="5" name="Rectangle 26"/>
          <p:cNvSpPr txBox="1">
            <a:spLocks noChangeArrowheads="1"/>
          </p:cNvSpPr>
          <p:nvPr/>
        </p:nvSpPr>
        <p:spPr>
          <a:xfrm>
            <a:off x="647700" y="533400"/>
            <a:ext cx="8077200" cy="7620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</a:t>
            </a:r>
            <a:r>
              <a:rPr lang="en-US" sz="2400" kern="0" dirty="0" smtClean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HYM simulations reproduce frequency range of unstable GAE and CAE modes observed in NSTX</a:t>
            </a: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99"/>
                </a:solidFill>
                <a:latin typeface="Arial" pitchFamily="34" charset="0"/>
                <a:ea typeface="+mj-ea"/>
                <a:cs typeface="+mj-cs"/>
              </a:rPr>
              <a:t>                                                                                              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1706433"/>
            <a:ext cx="419100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kern="0" dirty="0" smtClean="0">
                <a:latin typeface="Arial" pitchFamily="34" charset="0"/>
              </a:rPr>
              <a:t>Experimental analysis: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Detailed measurements of GAE and CAE amplitudes and mode structure for H-mode plasma in NSTX shot 141398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[N. Crocker,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NF 2013]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CAEs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: f&gt;600 kHz, and |n|≤5.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GAEs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: f&lt;600 kHz, and |n|~6-8.</a:t>
            </a:r>
          </a:p>
          <a:p>
            <a:pPr lvl="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 Co- and counter-rotating CAEs with f~1.2-1.8 MHz, and n=6-14 also observed in the same shot [E. Fredrickson, </a:t>
            </a:r>
            <a:r>
              <a:rPr lang="en-US" sz="1600" dirty="0" err="1" smtClean="0">
                <a:latin typeface="Arial" pitchFamily="34" charset="0"/>
                <a:ea typeface="MS Mincho" pitchFamily="49" charset="-128"/>
                <a:cs typeface="Arial" pitchFamily="34" charset="0"/>
              </a:rPr>
              <a:t>PoP</a:t>
            </a:r>
            <a:r>
              <a:rPr lang="en-US" sz="1600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 2013].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4191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HYM simulations: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 For n=5-7 most unstable are counter-rotating </a:t>
            </a: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GAEs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 with f= 380-550 kHz.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  For n=4 and n=8, 9 most unstable are co-rotating </a:t>
            </a:r>
            <a:r>
              <a:rPr lang="en-GB" sz="1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CAEs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with f= 870-1200 kHz.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63922"/>
            <a:ext cx="1533525" cy="39407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53000" y="4572000"/>
            <a:ext cx="379645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Frequency versus toroidal mode number for unstable GAEs (red) and CAEs (blue), from HYM simulations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and experiment,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GB" sz="1400" baseline="-25000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=2.5MHz.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64561" y="1752600"/>
            <a:ext cx="4279439" cy="2719770"/>
            <a:chOff x="4724400" y="1600201"/>
            <a:chExt cx="4279439" cy="2510159"/>
          </a:xfrm>
        </p:grpSpPr>
        <p:pic>
          <p:nvPicPr>
            <p:cNvPr id="12" name="Picture 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844" y="1600201"/>
              <a:ext cx="3403581" cy="2284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664684" y="3769492"/>
              <a:ext cx="468819" cy="34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|n|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641769"/>
                </p:ext>
              </p:extLst>
            </p:nvPr>
          </p:nvGraphicFramePr>
          <p:xfrm>
            <a:off x="4724400" y="2373801"/>
            <a:ext cx="282825" cy="610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" name="Equation" r:id="rId6" imgW="253890" imgH="431613" progId="Equation.3">
                    <p:embed/>
                  </p:oleObj>
                </mc:Choice>
                <mc:Fallback>
                  <p:oleObj name="Equation" r:id="rId6" imgW="253890" imgH="431613" progId="Equation.3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2373801"/>
                          <a:ext cx="282825" cy="610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8382000" y="2514600"/>
              <a:ext cx="621839" cy="897462"/>
              <a:chOff x="8293561" y="2504940"/>
              <a:chExt cx="621839" cy="897462"/>
            </a:xfrm>
          </p:grpSpPr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8305261" y="2555601"/>
                <a:ext cx="610139" cy="284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CAE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8293561" y="3061217"/>
                <a:ext cx="621839" cy="284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GAE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8295308" y="3061217"/>
                <a:ext cx="48054" cy="341185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>
              <a:xfrm flipV="1">
                <a:off x="8295308" y="2504940"/>
                <a:ext cx="48054" cy="468873"/>
              </a:xfrm>
              <a:prstGeom prst="downArrow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2600" y="1828800"/>
              <a:ext cx="1600200" cy="407938"/>
              <a:chOff x="5599748" y="1747548"/>
              <a:chExt cx="1600200" cy="407938"/>
            </a:xfrm>
            <a:solidFill>
              <a:schemeClr val="bg1"/>
            </a:solidFill>
          </p:grpSpPr>
          <p:sp>
            <p:nvSpPr>
              <p:cNvPr id="17" name="Rectangle 26"/>
              <p:cNvSpPr txBox="1">
                <a:spLocks noChangeArrowheads="1"/>
              </p:cNvSpPr>
              <p:nvPr/>
            </p:nvSpPr>
            <p:spPr>
              <a:xfrm>
                <a:off x="5599748" y="1747548"/>
                <a:ext cx="1600200" cy="407938"/>
              </a:xfrm>
              <a:prstGeom prst="rect">
                <a:avLst/>
              </a:prstGeom>
              <a:grpFill/>
            </p:spPr>
            <p:txBody>
              <a:bodyPr/>
              <a:lstStyle/>
              <a:p>
                <a:pPr>
                  <a:defRPr/>
                </a:pPr>
                <a:r>
                  <a:rPr lang="en-US" sz="1400" kern="0" dirty="0" smtClean="0">
                    <a:solidFill>
                      <a:srgbClr val="0000CC"/>
                    </a:solidFill>
                    <a:latin typeface="Arial" pitchFamily="34" charset="0"/>
                    <a:ea typeface="+mj-ea"/>
                    <a:cs typeface="+mj-cs"/>
                  </a:rPr>
                  <a:t> ■ </a:t>
                </a:r>
                <a:r>
                  <a:rPr lang="en-US" sz="1400" kern="0" dirty="0" smtClean="0">
                    <a:latin typeface="Arial" pitchFamily="34" charset="0"/>
                    <a:ea typeface="+mj-ea"/>
                    <a:cs typeface="+mj-cs"/>
                  </a:rPr>
                  <a:t>- HYM    </a:t>
                </a:r>
              </a:p>
              <a:p>
                <a:pPr>
                  <a:defRPr/>
                </a:pPr>
                <a:r>
                  <a:rPr lang="en-US" sz="1400" b="1" kern="0" dirty="0" smtClean="0">
                    <a:solidFill>
                      <a:srgbClr val="0000CC"/>
                    </a:solidFill>
                    <a:latin typeface="Arial" pitchFamily="34" charset="0"/>
                  </a:rPr>
                  <a:t>  </a:t>
                </a:r>
                <a:r>
                  <a:rPr lang="en-US" sz="1400" kern="0" dirty="0" smtClean="0">
                    <a:solidFill>
                      <a:srgbClr val="0000CC"/>
                    </a:solidFill>
                    <a:latin typeface="Arial" pitchFamily="34" charset="0"/>
                  </a:rPr>
                  <a:t>  </a:t>
                </a:r>
                <a:r>
                  <a:rPr lang="en-US" sz="1400" kern="0" dirty="0" smtClean="0">
                    <a:latin typeface="Arial" pitchFamily="34" charset="0"/>
                  </a:rPr>
                  <a:t>- Experiment</a:t>
                </a:r>
                <a:r>
                  <a:rPr lang="en-US" sz="1400" kern="0" dirty="0" smtClean="0">
                    <a:latin typeface="Arial" pitchFamily="34" charset="0"/>
                    <a:ea typeface="+mj-ea"/>
                    <a:cs typeface="+mj-cs"/>
                  </a:rPr>
                  <a:t> </a:t>
                </a:r>
                <a:r>
                  <a:rPr lang="en-US" sz="1400" kern="0" dirty="0" smtClean="0">
                    <a:solidFill>
                      <a:srgbClr val="0000CC"/>
                    </a:solidFill>
                    <a:latin typeface="Arial" pitchFamily="34" charset="0"/>
                    <a:ea typeface="+mj-ea"/>
                    <a:cs typeface="+mj-cs"/>
                  </a:rPr>
                  <a:t> </a:t>
                </a:r>
                <a:r>
                  <a:rPr lang="en-US" sz="1400" kern="0" dirty="0" smtClean="0">
                    <a:latin typeface="Arial" pitchFamily="34" charset="0"/>
                    <a:ea typeface="+mj-ea"/>
                    <a:cs typeface="+mj-cs"/>
                  </a:rPr>
                  <a:t>                                                                                        </a:t>
                </a:r>
                <a:endParaRPr lang="en-US" sz="1400" kern="0" dirty="0">
                  <a:latin typeface="Arial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59932" y="2073898"/>
                <a:ext cx="48054" cy="48951"/>
              </a:xfrm>
              <a:prstGeom prst="rect">
                <a:avLst/>
              </a:prstGeom>
              <a:grpFill/>
              <a:ln w="1270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39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Simulations have been performed to study the excitation and stabilization of GAEs in the NSTX-U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4" name="Picture 20" descr="http://nstx.pppl.gov/DragNDrop/Presentation_Template/NSTX-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4300"/>
            <a:ext cx="1533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63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1143000"/>
            <a:ext cx="8229600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http://www.pppl.gov/images/new/PPPL-LOGO-FNL-158-Y-GRADIENT-KW-LMC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538" y="6302375"/>
            <a:ext cx="1009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6477000" y="1295400"/>
            <a:ext cx="2516174" cy="4869597"/>
            <a:chOff x="303226" y="1268492"/>
            <a:chExt cx="2516174" cy="5341031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68492"/>
              <a:ext cx="1960400" cy="155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9"/>
            <p:cNvGrpSpPr/>
            <p:nvPr/>
          </p:nvGrpSpPr>
          <p:grpSpPr>
            <a:xfrm>
              <a:off x="645493" y="2819400"/>
              <a:ext cx="1915609" cy="1295400"/>
              <a:chOff x="4726832" y="3265108"/>
              <a:chExt cx="1915609" cy="1295400"/>
            </a:xfrm>
          </p:grpSpPr>
          <p:sp>
            <p:nvSpPr>
              <p:cNvPr id="42" name="Rectangle 57"/>
              <p:cNvSpPr>
                <a:spLocks noChangeArrowheads="1"/>
              </p:cNvSpPr>
              <p:nvPr/>
            </p:nvSpPr>
            <p:spPr bwMode="auto">
              <a:xfrm>
                <a:off x="6350970" y="4125620"/>
                <a:ext cx="291471" cy="3656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endPara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26832" y="3265108"/>
                <a:ext cx="1654582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4953000" y="3352800"/>
                <a:ext cx="582943" cy="3656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q(</a:t>
                </a:r>
                <a:r>
                  <a:rPr kumimoji="0" lang="el-GR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37" name="Group 10"/>
            <p:cNvGrpSpPr/>
            <p:nvPr/>
          </p:nvGrpSpPr>
          <p:grpSpPr>
            <a:xfrm>
              <a:off x="593525" y="4191675"/>
              <a:ext cx="2225875" cy="1627260"/>
              <a:chOff x="2986088" y="2217713"/>
              <a:chExt cx="4189523" cy="3068266"/>
            </a:xfrm>
          </p:grpSpPr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088" y="2217713"/>
                <a:ext cx="3171826" cy="2562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57"/>
              <p:cNvSpPr>
                <a:spLocks noChangeArrowheads="1"/>
              </p:cNvSpPr>
              <p:nvPr/>
            </p:nvSpPr>
            <p:spPr bwMode="auto">
              <a:xfrm>
                <a:off x="3256203" y="2295562"/>
                <a:ext cx="1536862" cy="59946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en-US" sz="1400" b="0" i="0" u="none" strike="noStrike" cap="none" normalizeH="0" baseline="-2500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/n</a:t>
                </a:r>
                <a:r>
                  <a:rPr kumimoji="0" lang="en-US" altLang="en-US" sz="14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3256203" y="4453077"/>
                <a:ext cx="3919408" cy="8329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0.3    0.5         1.0          1.5</a:t>
                </a:r>
                <a:r>
                  <a:rPr lang="en-US" alt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en-US" sz="1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R(m)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03226" y="5698076"/>
              <a:ext cx="2436826" cy="911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Plasma shape, q- and </a:t>
              </a:r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profiles for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NSTX-U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shot 204707 t=0.44 from TRANSP and HYM GS solver + FREE_FIX.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200400" y="1447800"/>
            <a:ext cx="3352799" cy="4093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Simulations using the HYM code have been performed for NSTX-U shot #204707 right before (t=0.44s) and shortly after (t=0.47s) the additional off-axis beam injection.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Plasma and beam profiles have been chosen to match TRANSP profiles for t=0.44s and t=0.47s.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The beam ion distribution function matches TRANSP data, with pitch distribution in the form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~ exp[-(λ-λ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(ε))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(ε)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57"/>
          <p:cNvSpPr>
            <a:spLocks noChangeArrowheads="1"/>
          </p:cNvSpPr>
          <p:nvPr/>
        </p:nvSpPr>
        <p:spPr bwMode="auto">
          <a:xfrm>
            <a:off x="7315200" y="1295400"/>
            <a:ext cx="1148061" cy="4177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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11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 - - -</a:t>
            </a:r>
            <a:r>
              <a:rPr lang="en-US" alt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11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TRANSP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8145" y="1211997"/>
            <a:ext cx="2695903" cy="4953000"/>
            <a:chOff x="609600" y="1295400"/>
            <a:chExt cx="2695903" cy="4953000"/>
          </a:xfrm>
        </p:grpSpPr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609600" y="1295400"/>
              <a:ext cx="2667000" cy="4953000"/>
              <a:chOff x="533400" y="1524000"/>
              <a:chExt cx="2666999" cy="4335644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0"/>
                <a:ext cx="2590800" cy="3438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TextBox 27"/>
              <p:cNvSpPr txBox="1">
                <a:spLocks noChangeArrowheads="1"/>
              </p:cNvSpPr>
              <p:nvPr/>
            </p:nvSpPr>
            <p:spPr bwMode="auto">
              <a:xfrm>
                <a:off x="533400" y="5028647"/>
                <a:ext cx="266699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(a) Spectrogram on magnetic fluctuations (n=8-11 counter-GAEs).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(b) </a:t>
                </a:r>
                <a:r>
                  <a:rPr lang="en-US" altLang="en-US" sz="1200" dirty="0" err="1">
                    <a:cs typeface="Arial" charset="0"/>
                  </a:rPr>
                  <a:t>Rms</a:t>
                </a:r>
                <a:r>
                  <a:rPr lang="en-US" altLang="en-US" sz="1200" dirty="0">
                    <a:cs typeface="Arial" charset="0"/>
                  </a:rPr>
                  <a:t> magnetic fluctuations;</a:t>
                </a:r>
              </a:p>
              <a:p>
                <a:pPr eaLnBrk="1" hangingPunct="1"/>
                <a:r>
                  <a:rPr lang="en-US" altLang="en-US" sz="1200" dirty="0">
                    <a:cs typeface="Arial" charset="0"/>
                  </a:rPr>
                  <a:t>(c) Injected beam power.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2632075" y="1524000"/>
              <a:ext cx="0" cy="350215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838449" y="1524000"/>
              <a:ext cx="0" cy="3429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2352675" y="5127884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t=0.44</a:t>
              </a:r>
              <a:endParaRPr lang="en-US" altLang="en-US" sz="9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746703" y="5059583"/>
              <a:ext cx="5588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t=0.47</a:t>
              </a:r>
              <a:endParaRPr lang="en-US" altLang="en-US" sz="900" dirty="0"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5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11714</TotalTime>
  <Words>1588</Words>
  <Application>Microsoft Office PowerPoint</Application>
  <PresentationFormat>On-screen Show (4:3)</PresentationFormat>
  <Paragraphs>177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MS Mincho</vt:lpstr>
      <vt:lpstr>Times New Roman</vt:lpstr>
      <vt:lpstr>Calibri</vt:lpstr>
      <vt:lpstr>Cambria Math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Belova</dc:creator>
  <cp:lastModifiedBy>Elena Belova</cp:lastModifiedBy>
  <cp:revision>207</cp:revision>
  <cp:lastPrinted>2017-10-18T15:15:45Z</cp:lastPrinted>
  <dcterms:created xsi:type="dcterms:W3CDTF">2006-08-16T00:00:00Z</dcterms:created>
  <dcterms:modified xsi:type="dcterms:W3CDTF">2017-10-30T23:32:56Z</dcterms:modified>
</cp:coreProperties>
</file>