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554" r:id="rId3"/>
    <p:sldId id="490" r:id="rId4"/>
    <p:sldId id="495" r:id="rId5"/>
    <p:sldId id="538" r:id="rId6"/>
    <p:sldId id="556" r:id="rId7"/>
    <p:sldId id="379" r:id="rId8"/>
    <p:sldId id="320" r:id="rId9"/>
    <p:sldId id="557" r:id="rId10"/>
    <p:sldId id="458" r:id="rId11"/>
    <p:sldId id="532" r:id="rId12"/>
    <p:sldId id="534" r:id="rId13"/>
    <p:sldId id="505" r:id="rId14"/>
    <p:sldId id="537" r:id="rId15"/>
    <p:sldId id="529" r:id="rId16"/>
    <p:sldId id="558" r:id="rId17"/>
    <p:sldId id="530" r:id="rId18"/>
    <p:sldId id="506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26FCB05D-5A31-4F93-9AB8-2F6721B672D2}">
          <p14:sldIdLst>
            <p14:sldId id="256"/>
            <p14:sldId id="554"/>
            <p14:sldId id="490"/>
            <p14:sldId id="495"/>
            <p14:sldId id="538"/>
            <p14:sldId id="556"/>
            <p14:sldId id="379"/>
            <p14:sldId id="320"/>
            <p14:sldId id="557"/>
            <p14:sldId id="458"/>
            <p14:sldId id="532"/>
            <p14:sldId id="534"/>
            <p14:sldId id="505"/>
            <p14:sldId id="537"/>
            <p14:sldId id="529"/>
            <p14:sldId id="558"/>
            <p14:sldId id="530"/>
            <p14:sldId id="506"/>
          </p14:sldIdLst>
        </p14:section>
        <p14:section name="Seção sem Título" id="{316632D7-34B5-4C84-8063-B1166E3CBF0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57" autoAdjust="0"/>
    <p:restoredTop sz="92835" autoAdjust="0"/>
  </p:normalViewPr>
  <p:slideViewPr>
    <p:cSldViewPr>
      <p:cViewPr>
        <p:scale>
          <a:sx n="141" d="100"/>
          <a:sy n="141" d="100"/>
        </p:scale>
        <p:origin x="440" y="1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F5B9-82E4-4F6D-AAB0-79BAB94686D1}" type="datetimeFigureOut">
              <a:rPr lang="en-US" smtClean="0"/>
              <a:t>10/29/17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40411-0765-4B77-A095-21B1B557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2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93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91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they are RSAEs</a:t>
            </a:r>
          </a:p>
          <a:p>
            <a:r>
              <a:rPr lang="en-US" dirty="0" smtClean="0"/>
              <a:t>don't spend time on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56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aseline="0" dirty="0" err="1" smtClean="0"/>
              <a:t>people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don't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know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what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omega_b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is</a:t>
            </a:r>
            <a:endParaRPr lang="pt-B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21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74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TCV results showed that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eigenmodes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more sheared and that contributes to reduce turbulence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zoom the chirping and the fixed-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35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84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93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77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10/29/17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5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10/29/17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5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757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2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10/29/17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53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10/29/17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3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10/29/17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2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10/29/17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4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10/29/17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69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10/29/17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10/29/17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7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47201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10/29/17</a:t>
            </a:fld>
            <a:endParaRPr lang="en-US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47201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V. N. Duarte, APS Meeting, Savannah, 2015</a:t>
            </a:r>
            <a:endParaRPr lang="en-US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47201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611560" y="1033223"/>
            <a:ext cx="767814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base"/>
            <a:r>
              <a:rPr lang="en-US" sz="2600" b="1" dirty="0" smtClean="0"/>
              <a:t>Likelihood for </a:t>
            </a:r>
            <a:r>
              <a:rPr lang="en-US" sz="2600" b="1" dirty="0" err="1" smtClean="0"/>
              <a:t>Alfvénic</a:t>
            </a:r>
            <a:r>
              <a:rPr lang="en-US" sz="2600" b="1" dirty="0" smtClean="0"/>
              <a:t> instability bifurcation in experiments</a:t>
            </a:r>
            <a:endParaRPr lang="en-US" sz="26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79512" y="1923678"/>
            <a:ext cx="8766154" cy="295232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t-BR" sz="6800" u="sng" dirty="0" smtClean="0">
                <a:solidFill>
                  <a:schemeClr val="tx1"/>
                </a:solidFill>
              </a:rPr>
              <a:t>Vinícius Duarte</a:t>
            </a:r>
            <a:r>
              <a:rPr lang="pt-BR" sz="6800" baseline="30000" dirty="0" smtClean="0">
                <a:solidFill>
                  <a:schemeClr val="tx1"/>
                </a:solidFill>
              </a:rPr>
              <a:t>1,2</a:t>
            </a:r>
            <a:endParaRPr lang="pt-BR" sz="68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pt-BR" sz="6000" dirty="0" smtClean="0"/>
          </a:p>
          <a:p>
            <a:pPr marL="0" indent="0" algn="ctr">
              <a:buNone/>
            </a:pPr>
            <a:r>
              <a:rPr lang="pt-BR" sz="6000" dirty="0" smtClean="0"/>
              <a:t>In </a:t>
            </a:r>
            <a:r>
              <a:rPr lang="pt-BR" sz="6000" dirty="0" err="1" smtClean="0"/>
              <a:t>collaboration</a:t>
            </a:r>
            <a:r>
              <a:rPr lang="pt-BR" sz="6000" dirty="0" smtClean="0"/>
              <a:t> </a:t>
            </a:r>
            <a:r>
              <a:rPr lang="pt-BR" sz="6000" dirty="0" err="1" smtClean="0"/>
              <a:t>with</a:t>
            </a:r>
            <a:endParaRPr lang="pt-BR" sz="6000" dirty="0"/>
          </a:p>
          <a:p>
            <a:pPr marL="0" indent="0" algn="ctr">
              <a:buNone/>
            </a:pPr>
            <a:r>
              <a:rPr lang="pt-BR" sz="6000" dirty="0" smtClean="0"/>
              <a:t>Nikolai Gorelenkov</a:t>
            </a:r>
            <a:r>
              <a:rPr lang="pt-BR" sz="6000" baseline="30000" dirty="0" smtClean="0"/>
              <a:t>1</a:t>
            </a:r>
            <a:r>
              <a:rPr lang="pt-BR" sz="6000" dirty="0" smtClean="0"/>
              <a:t>, </a:t>
            </a:r>
            <a:r>
              <a:rPr lang="pt-BR" sz="6000" dirty="0" err="1"/>
              <a:t>Herb</a:t>
            </a:r>
            <a:r>
              <a:rPr lang="pt-BR" sz="6000" dirty="0"/>
              <a:t> </a:t>
            </a:r>
            <a:r>
              <a:rPr lang="pt-BR" sz="6000" dirty="0" smtClean="0"/>
              <a:t>Berk</a:t>
            </a:r>
            <a:r>
              <a:rPr lang="pt-BR" sz="6000" baseline="30000" dirty="0" smtClean="0"/>
              <a:t>3</a:t>
            </a:r>
            <a:r>
              <a:rPr lang="pt-BR" sz="6000" dirty="0" smtClean="0"/>
              <a:t>, Eric Fredrickson</a:t>
            </a:r>
            <a:r>
              <a:rPr lang="pt-BR" sz="6000" baseline="30000" dirty="0"/>
              <a:t>1</a:t>
            </a:r>
            <a:r>
              <a:rPr lang="pt-BR" sz="6000" dirty="0" smtClean="0"/>
              <a:t>, Mia Schneller</a:t>
            </a:r>
            <a:r>
              <a:rPr lang="pt-BR" sz="6000" baseline="30000" dirty="0"/>
              <a:t>1</a:t>
            </a:r>
            <a:r>
              <a:rPr lang="pt-BR" sz="6000" dirty="0" smtClean="0"/>
              <a:t>, Stan Kaye</a:t>
            </a:r>
            <a:r>
              <a:rPr lang="pt-BR" sz="6000" baseline="30000" dirty="0"/>
              <a:t>1</a:t>
            </a:r>
            <a:r>
              <a:rPr lang="pt-BR" sz="6000" dirty="0"/>
              <a:t>, Mario Podestà</a:t>
            </a:r>
            <a:r>
              <a:rPr lang="pt-BR" sz="6000" baseline="30000" dirty="0"/>
              <a:t>1</a:t>
            </a:r>
            <a:r>
              <a:rPr lang="pt-BR" sz="6000" dirty="0"/>
              <a:t>, </a:t>
            </a:r>
            <a:endParaRPr lang="pt-BR" sz="6000" dirty="0" smtClean="0"/>
          </a:p>
          <a:p>
            <a:pPr marL="0" indent="0" algn="ctr">
              <a:buNone/>
            </a:pPr>
            <a:r>
              <a:rPr lang="pt-BR" sz="6000" dirty="0" err="1" smtClean="0"/>
              <a:t>Raffi</a:t>
            </a:r>
            <a:r>
              <a:rPr lang="pt-BR" sz="6000" dirty="0" smtClean="0"/>
              <a:t> Nazikian</a:t>
            </a:r>
            <a:r>
              <a:rPr lang="pt-BR" sz="6000" baseline="30000" dirty="0" smtClean="0"/>
              <a:t>1</a:t>
            </a:r>
            <a:r>
              <a:rPr lang="pt-BR" sz="6000" dirty="0" smtClean="0"/>
              <a:t>, Mike </a:t>
            </a:r>
            <a:r>
              <a:rPr lang="pt-BR" sz="6000" dirty="0"/>
              <a:t>Van </a:t>
            </a:r>
            <a:r>
              <a:rPr lang="pt-BR" sz="6000" dirty="0" smtClean="0"/>
              <a:t>Zeeland</a:t>
            </a:r>
            <a:r>
              <a:rPr lang="pt-BR" sz="6000" baseline="30000" dirty="0" smtClean="0"/>
              <a:t>4</a:t>
            </a:r>
            <a:r>
              <a:rPr lang="pt-BR" sz="6000" dirty="0" smtClean="0"/>
              <a:t>, David Pace</a:t>
            </a:r>
            <a:r>
              <a:rPr lang="pt-BR" sz="6000" baseline="30000" dirty="0"/>
              <a:t>4</a:t>
            </a:r>
            <a:r>
              <a:rPr lang="pt-BR" sz="6000" dirty="0" smtClean="0"/>
              <a:t> </a:t>
            </a:r>
            <a:r>
              <a:rPr lang="pt-BR" sz="6000" dirty="0" err="1" smtClean="0"/>
              <a:t>and</a:t>
            </a:r>
            <a:r>
              <a:rPr lang="pt-BR" sz="6000" dirty="0" smtClean="0"/>
              <a:t> Bill Heidbrink</a:t>
            </a:r>
            <a:r>
              <a:rPr lang="pt-BR" sz="6000" baseline="30000" dirty="0" smtClean="0"/>
              <a:t>5</a:t>
            </a:r>
          </a:p>
          <a:p>
            <a:pPr marL="0" indent="0" algn="ctr">
              <a:buNone/>
            </a:pPr>
            <a:endParaRPr lang="pt-BR" sz="6800" baseline="30000" dirty="0" smtClean="0"/>
          </a:p>
          <a:p>
            <a:pPr marL="0" indent="0" algn="ctr">
              <a:buNone/>
            </a:pPr>
            <a:r>
              <a:rPr lang="pt-BR" sz="5600" baseline="30000" dirty="0" smtClean="0"/>
              <a:t>1</a:t>
            </a:r>
            <a:r>
              <a:rPr lang="pt-BR" sz="5600" dirty="0" smtClean="0"/>
              <a:t>Princeton </a:t>
            </a:r>
            <a:r>
              <a:rPr lang="pt-BR" sz="5600" dirty="0"/>
              <a:t>Plasma </a:t>
            </a:r>
            <a:r>
              <a:rPr lang="pt-BR" sz="5600" dirty="0" err="1"/>
              <a:t>Physics</a:t>
            </a:r>
            <a:r>
              <a:rPr lang="pt-BR" sz="5600" dirty="0"/>
              <a:t> </a:t>
            </a:r>
            <a:r>
              <a:rPr lang="pt-BR" sz="5600" dirty="0" err="1"/>
              <a:t>Laboratory</a:t>
            </a:r>
            <a:r>
              <a:rPr lang="pt-BR" sz="5600" dirty="0"/>
              <a:t>, USA</a:t>
            </a:r>
          </a:p>
          <a:p>
            <a:pPr marL="0" indent="0" algn="ctr">
              <a:buNone/>
            </a:pPr>
            <a:r>
              <a:rPr lang="pt-BR" sz="5600" baseline="30000" dirty="0" smtClean="0"/>
              <a:t>2</a:t>
            </a:r>
            <a:r>
              <a:rPr lang="pt-BR" sz="5600" dirty="0" smtClean="0"/>
              <a:t>University </a:t>
            </a:r>
            <a:r>
              <a:rPr lang="pt-BR" sz="5600" dirty="0" err="1"/>
              <a:t>of</a:t>
            </a:r>
            <a:r>
              <a:rPr lang="pt-BR" sz="5600" dirty="0"/>
              <a:t> São Paulo, </a:t>
            </a:r>
            <a:r>
              <a:rPr lang="pt-BR" sz="5600" dirty="0" err="1"/>
              <a:t>Brazil</a:t>
            </a:r>
            <a:endParaRPr lang="pt-BR" sz="5600" dirty="0"/>
          </a:p>
          <a:p>
            <a:pPr marL="0" indent="0" algn="ctr">
              <a:buNone/>
            </a:pPr>
            <a:r>
              <a:rPr lang="pt-BR" sz="5600" baseline="30000" dirty="0" smtClean="0">
                <a:solidFill>
                  <a:schemeClr val="tx1"/>
                </a:solidFill>
              </a:rPr>
              <a:t>3</a:t>
            </a:r>
            <a:r>
              <a:rPr lang="pt-BR" sz="5600" dirty="0" smtClean="0">
                <a:solidFill>
                  <a:schemeClr val="tx1"/>
                </a:solidFill>
              </a:rPr>
              <a:t>University </a:t>
            </a:r>
            <a:r>
              <a:rPr lang="pt-BR" sz="5600" dirty="0" err="1" smtClean="0">
                <a:solidFill>
                  <a:schemeClr val="tx1"/>
                </a:solidFill>
              </a:rPr>
              <a:t>of</a:t>
            </a:r>
            <a:r>
              <a:rPr lang="pt-BR" sz="5600" dirty="0" smtClean="0">
                <a:solidFill>
                  <a:schemeClr val="tx1"/>
                </a:solidFill>
              </a:rPr>
              <a:t> Texas, Austin, USA</a:t>
            </a:r>
          </a:p>
          <a:p>
            <a:pPr marL="0" indent="0" algn="ctr">
              <a:buNone/>
            </a:pPr>
            <a:r>
              <a:rPr lang="pt-BR" sz="5600" baseline="30000" dirty="0" smtClean="0"/>
              <a:t>4</a:t>
            </a:r>
            <a:r>
              <a:rPr lang="pt-BR" sz="5600" dirty="0" smtClean="0"/>
              <a:t>General </a:t>
            </a:r>
            <a:r>
              <a:rPr lang="pt-BR" sz="5600" dirty="0" err="1" smtClean="0"/>
              <a:t>Atomics</a:t>
            </a:r>
            <a:r>
              <a:rPr lang="pt-BR" sz="5600" dirty="0" smtClean="0"/>
              <a:t>, USA</a:t>
            </a:r>
            <a:endParaRPr lang="pt-BR" sz="56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t-BR" sz="5600" baseline="30000" dirty="0" smtClean="0"/>
              <a:t>5</a:t>
            </a:r>
            <a:r>
              <a:rPr lang="pt-BR" sz="5600" dirty="0" smtClean="0"/>
              <a:t>University </a:t>
            </a:r>
            <a:r>
              <a:rPr lang="pt-BR" sz="5600" dirty="0" err="1"/>
              <a:t>of</a:t>
            </a:r>
            <a:r>
              <a:rPr lang="pt-BR" sz="5600" dirty="0"/>
              <a:t> </a:t>
            </a:r>
            <a:r>
              <a:rPr lang="pt-BR" sz="5600" dirty="0" err="1" smtClean="0"/>
              <a:t>California</a:t>
            </a:r>
            <a:r>
              <a:rPr lang="pt-BR" sz="5600" dirty="0" smtClean="0"/>
              <a:t>, Irvine, USA</a:t>
            </a:r>
          </a:p>
          <a:p>
            <a:pPr marL="0" indent="0" algn="ctr">
              <a:buNone/>
            </a:pPr>
            <a:endParaRPr lang="pt-BR" sz="5600" dirty="0" smtClean="0"/>
          </a:p>
          <a:p>
            <a:pPr marL="0" indent="0" algn="ctr">
              <a:buNone/>
            </a:pPr>
            <a:r>
              <a:rPr lang="pt-BR" sz="4200" dirty="0" smtClean="0"/>
              <a:t>APS-DPP Meeting  – </a:t>
            </a:r>
            <a:r>
              <a:rPr lang="pt-BR" sz="4200" dirty="0" err="1" smtClean="0"/>
              <a:t>October</a:t>
            </a:r>
            <a:r>
              <a:rPr lang="pt-BR" sz="4200" dirty="0" smtClean="0"/>
              <a:t> 25th 2017</a:t>
            </a:r>
            <a:endParaRPr lang="pt-BR" dirty="0" smtClean="0"/>
          </a:p>
          <a:p>
            <a:pPr algn="ctr"/>
            <a:endParaRPr lang="pt-BR" dirty="0"/>
          </a:p>
        </p:txBody>
      </p:sp>
      <p:pic>
        <p:nvPicPr>
          <p:cNvPr id="1026" name="Picture 2" descr="C:\Users\Viní\Dropbox\PhD-USP\PosterCulham\u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440" y="151744"/>
            <a:ext cx="1440160" cy="66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iní\Dropbox\PhD-PU\APS2014\PosterAPS2014\logo\logo_PPPL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42" y="132421"/>
            <a:ext cx="2085636" cy="65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Viní\Dropbox\PhD-PU\APS2015\ifs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35" y="188928"/>
            <a:ext cx="1621218" cy="53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encrypted-tbn3.gstatic.com/images?q=tbn:ANd9GcTPbbO7Dhzi2zF9Fw3WxPXiSE0JD72EoXC0m0oR_zEVfd7qwmLZu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95" y="51470"/>
            <a:ext cx="1593629" cy="88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88068" y="479621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8662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497"/>
            <a:ext cx="9036496" cy="1050363"/>
          </a:xfrm>
        </p:spPr>
        <p:txBody>
          <a:bodyPr/>
          <a:lstStyle/>
          <a:p>
            <a:r>
              <a:rPr lang="en-US" sz="2600" dirty="0" smtClean="0"/>
              <a:t>Correlation between </a:t>
            </a:r>
            <a:r>
              <a:rPr lang="en-US" sz="2600" dirty="0"/>
              <a:t>chirping </a:t>
            </a:r>
            <a:r>
              <a:rPr lang="en-US" sz="2600" dirty="0" smtClean="0"/>
              <a:t>onset and a marked reduction of the turbulent activity in DIII-D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0" y="843558"/>
            <a:ext cx="7502884" cy="4220372"/>
          </a:xfrm>
          <a:prstGeom prst="rect">
            <a:avLst/>
          </a:prstGeom>
        </p:spPr>
      </p:pic>
      <p:sp>
        <p:nvSpPr>
          <p:cNvPr id="5" name="CaixaDeTexto 22"/>
          <p:cNvSpPr txBox="1"/>
          <p:nvPr/>
        </p:nvSpPr>
        <p:spPr>
          <a:xfrm>
            <a:off x="7456254" y="4772029"/>
            <a:ext cx="1520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smtClean="0"/>
              <a:t>Duarte et al, NF 2017.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7298677" y="1203598"/>
            <a:ext cx="183569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The thermal ion heat conductivity is used as a proxy for the fast ion anomalous transport</a:t>
            </a:r>
          </a:p>
          <a:p>
            <a:pPr marL="285750" indent="-285750">
              <a:buFont typeface="Arial" charset="0"/>
              <a:buChar char="•"/>
            </a:pPr>
            <a:r>
              <a:rPr lang="pt-BR" sz="1400" dirty="0" err="1" smtClean="0"/>
              <a:t>This</a:t>
            </a:r>
            <a:r>
              <a:rPr lang="pt-BR" sz="1400" dirty="0" smtClean="0"/>
              <a:t> </a:t>
            </a:r>
            <a:r>
              <a:rPr lang="pt-BR" sz="1400" dirty="0" err="1" smtClean="0"/>
              <a:t>observation</a:t>
            </a:r>
            <a:r>
              <a:rPr lang="pt-BR" sz="1400" dirty="0" smtClean="0"/>
              <a:t> </a:t>
            </a:r>
            <a:r>
              <a:rPr lang="pt-BR" sz="1400" dirty="0" err="1" smtClean="0"/>
              <a:t>motivated</a:t>
            </a:r>
            <a:r>
              <a:rPr lang="pt-BR" sz="1400" dirty="0" smtClean="0"/>
              <a:t> DIII-D </a:t>
            </a:r>
            <a:r>
              <a:rPr lang="pt-BR" sz="1400" dirty="0" err="1" smtClean="0"/>
              <a:t>experiments</a:t>
            </a:r>
            <a:r>
              <a:rPr lang="pt-BR" sz="1400" dirty="0" smtClean="0"/>
              <a:t> </a:t>
            </a:r>
            <a:r>
              <a:rPr lang="pt-BR" sz="1400" dirty="0" err="1" smtClean="0"/>
              <a:t>to</a:t>
            </a:r>
            <a:r>
              <a:rPr lang="pt-BR" sz="1400" dirty="0" smtClean="0"/>
              <a:t> </a:t>
            </a:r>
            <a:r>
              <a:rPr lang="pt-BR" sz="1400" dirty="0" err="1" smtClean="0"/>
              <a:t>be</a:t>
            </a:r>
            <a:r>
              <a:rPr lang="pt-BR" sz="1400" dirty="0" smtClean="0"/>
              <a:t> </a:t>
            </a:r>
            <a:r>
              <a:rPr lang="pt-BR" sz="1400" dirty="0" err="1" smtClean="0"/>
              <a:t>designed</a:t>
            </a:r>
            <a:r>
              <a:rPr lang="pt-BR" sz="1400" dirty="0" smtClean="0"/>
              <a:t> </a:t>
            </a:r>
            <a:r>
              <a:rPr lang="pt-BR" sz="1400" dirty="0" err="1" smtClean="0"/>
              <a:t>to</a:t>
            </a:r>
            <a:r>
              <a:rPr lang="pt-BR" sz="1400" dirty="0" smtClean="0"/>
              <a:t> </a:t>
            </a:r>
            <a:r>
              <a:rPr lang="pt-BR" sz="1400" dirty="0" err="1" smtClean="0"/>
              <a:t>further</a:t>
            </a:r>
            <a:r>
              <a:rPr lang="pt-BR" sz="1400" dirty="0" smtClean="0"/>
              <a:t> </a:t>
            </a:r>
            <a:r>
              <a:rPr lang="pt-BR" sz="1400" dirty="0" err="1" smtClean="0"/>
              <a:t>test</a:t>
            </a:r>
            <a:r>
              <a:rPr lang="pt-BR" sz="1400" dirty="0" smtClean="0"/>
              <a:t> </a:t>
            </a:r>
            <a:r>
              <a:rPr lang="pt-BR" sz="1400" dirty="0" err="1" smtClean="0"/>
              <a:t>the</a:t>
            </a:r>
            <a:r>
              <a:rPr lang="pt-BR" sz="1400" dirty="0" smtClean="0"/>
              <a:t> </a:t>
            </a:r>
            <a:r>
              <a:rPr lang="pt-BR" sz="1400" dirty="0" err="1" smtClean="0"/>
              <a:t>hypothesis</a:t>
            </a:r>
            <a:r>
              <a:rPr lang="pt-BR" sz="1400" dirty="0" smtClean="0"/>
              <a:t> </a:t>
            </a:r>
            <a:r>
              <a:rPr lang="pt-BR" sz="1400" dirty="0" err="1" smtClean="0"/>
              <a:t>of</a:t>
            </a:r>
            <a:r>
              <a:rPr lang="pt-BR" sz="1400" dirty="0" smtClean="0"/>
              <a:t> </a:t>
            </a:r>
            <a:r>
              <a:rPr lang="pt-BR" sz="1400" dirty="0" err="1" smtClean="0"/>
              <a:t>low</a:t>
            </a:r>
            <a:r>
              <a:rPr lang="pt-BR" sz="1400" dirty="0" smtClean="0"/>
              <a:t> </a:t>
            </a:r>
            <a:r>
              <a:rPr lang="pt-BR" sz="1400" dirty="0" err="1" smtClean="0"/>
              <a:t>turbulence</a:t>
            </a:r>
            <a:r>
              <a:rPr lang="pt-BR" sz="1400" dirty="0" smtClean="0"/>
              <a:t> </a:t>
            </a:r>
            <a:r>
              <a:rPr lang="pt-BR" sz="1400" dirty="0" err="1" smtClean="0"/>
              <a:t>associated</a:t>
            </a:r>
            <a:r>
              <a:rPr lang="pt-BR" sz="1400" dirty="0" smtClean="0"/>
              <a:t> </a:t>
            </a:r>
            <a:r>
              <a:rPr lang="pt-BR" sz="1400" dirty="0" err="1" smtClean="0"/>
              <a:t>with</a:t>
            </a:r>
            <a:r>
              <a:rPr lang="pt-BR" sz="1400" dirty="0" smtClean="0"/>
              <a:t> </a:t>
            </a:r>
            <a:r>
              <a:rPr lang="pt-BR" sz="1400" dirty="0" err="1" smtClean="0"/>
              <a:t>chirping</a:t>
            </a:r>
            <a:endParaRPr lang="en-US" sz="14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788068" y="479621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4672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28" y="411510"/>
            <a:ext cx="4676190" cy="857250"/>
          </a:xfrm>
        </p:spPr>
        <p:txBody>
          <a:bodyPr/>
          <a:lstStyle/>
          <a:p>
            <a:r>
              <a:rPr lang="en-US" sz="2400" b="1" dirty="0" smtClean="0"/>
              <a:t>Dedicated experiments showed that chirping is more prevalent in negative </a:t>
            </a:r>
            <a:r>
              <a:rPr lang="en-US" sz="2400" b="1" dirty="0" err="1" smtClean="0"/>
              <a:t>triangularity</a:t>
            </a:r>
            <a:r>
              <a:rPr lang="en-US" sz="2400" b="1" dirty="0" smtClean="0"/>
              <a:t> DIII-D shots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9184" y="1846073"/>
            <a:ext cx="405981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Transport coefficients calculated in TRANSP are 2-3 times lower in negative </a:t>
            </a:r>
            <a:r>
              <a:rPr lang="en-US" sz="1600" dirty="0" err="1" smtClean="0"/>
              <a:t>triangularity</a:t>
            </a:r>
            <a:r>
              <a:rPr lang="en-US" sz="1600" dirty="0" smtClean="0"/>
              <a:t>, as compared to the the usual positive </a:t>
            </a:r>
            <a:r>
              <a:rPr lang="en-US" sz="1600" dirty="0" err="1" smtClean="0"/>
              <a:t>triangularity</a:t>
            </a:r>
            <a:r>
              <a:rPr lang="en-US" sz="1600" dirty="0" smtClean="0"/>
              <a:t>/oval shots;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Chirping found to exist </a:t>
            </a:r>
            <a:r>
              <a:rPr lang="en-US" sz="1600" dirty="0" smtClean="0"/>
              <a:t>in </a:t>
            </a:r>
            <a:r>
              <a:rPr lang="en-US" sz="1600" dirty="0"/>
              <a:t>positive </a:t>
            </a:r>
            <a:r>
              <a:rPr lang="en-US" sz="1600" dirty="0" err="1" smtClean="0"/>
              <a:t>triangularity</a:t>
            </a:r>
            <a:r>
              <a:rPr lang="en-US" sz="1600" dirty="0" smtClean="0"/>
              <a:t> </a:t>
            </a:r>
            <a:r>
              <a:rPr lang="en-US" sz="1600" dirty="0"/>
              <a:t>at the bottom of RSAEs evolution, where an ITB is </a:t>
            </a:r>
            <a:r>
              <a:rPr lang="en-US" sz="1600" dirty="0" smtClean="0"/>
              <a:t>expected.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597" y="195486"/>
            <a:ext cx="4364403" cy="4948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1418" y="4371950"/>
            <a:ext cx="5364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[Detailed description of the </a:t>
            </a:r>
            <a:r>
              <a:rPr lang="en-US" sz="1600" b="1" dirty="0" smtClean="0">
                <a:solidFill>
                  <a:srgbClr val="00B050"/>
                </a:solidFill>
              </a:rPr>
              <a:t>negative </a:t>
            </a:r>
            <a:r>
              <a:rPr lang="en-US" sz="1600" b="1" dirty="0" err="1" smtClean="0">
                <a:solidFill>
                  <a:srgbClr val="00B050"/>
                </a:solidFill>
              </a:rPr>
              <a:t>triangularity</a:t>
            </a:r>
            <a:r>
              <a:rPr lang="en-US" sz="1600" b="1" dirty="0" smtClean="0">
                <a:solidFill>
                  <a:srgbClr val="00B050"/>
                </a:solidFill>
              </a:rPr>
              <a:t> experiments given in M. Van Zeeland’s talk this morning]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6456" y="488189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0881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371600"/>
            <a:ext cx="4023360" cy="3667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371600"/>
            <a:ext cx="4023360" cy="374172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252536" y="195486"/>
            <a:ext cx="9684568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/>
              <a:t>DIII-D: chirping criterion evaluation in negative vs positive </a:t>
            </a:r>
            <a:r>
              <a:rPr lang="en-US" sz="2400" b="1" dirty="0" err="1" smtClean="0"/>
              <a:t>triangularity</a:t>
            </a:r>
            <a:endParaRPr lang="en-US" sz="2400" b="1" dirty="0"/>
          </a:p>
        </p:txBody>
      </p:sp>
      <p:cxnSp>
        <p:nvCxnSpPr>
          <p:cNvPr id="5" name="Conector reto 11"/>
          <p:cNvCxnSpPr/>
          <p:nvPr/>
        </p:nvCxnSpPr>
        <p:spPr>
          <a:xfrm flipV="1">
            <a:off x="4691289" y="883628"/>
            <a:ext cx="907120" cy="16301"/>
          </a:xfrm>
          <a:prstGeom prst="line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22"/>
          <p:cNvSpPr txBox="1"/>
          <p:nvPr/>
        </p:nvSpPr>
        <p:spPr>
          <a:xfrm>
            <a:off x="5604942" y="555526"/>
            <a:ext cx="3394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B050"/>
                </a:solidFill>
              </a:rPr>
              <a:t>&gt;0: </a:t>
            </a:r>
            <a:r>
              <a:rPr lang="pt-BR" dirty="0" err="1" smtClean="0">
                <a:solidFill>
                  <a:srgbClr val="00B050"/>
                </a:solidFill>
              </a:rPr>
              <a:t>fixed-frequency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solution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likely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endParaRPr lang="pt-BR" dirty="0">
              <a:solidFill>
                <a:srgbClr val="00B050"/>
              </a:solidFill>
            </a:endParaRPr>
          </a:p>
          <a:p>
            <a:r>
              <a:rPr lang="pt-BR" dirty="0" smtClean="0">
                <a:solidFill>
                  <a:srgbClr val="FF0000"/>
                </a:solidFill>
              </a:rPr>
              <a:t>&lt;0: </a:t>
            </a:r>
            <a:r>
              <a:rPr lang="pt-BR" dirty="0" err="1" smtClean="0">
                <a:solidFill>
                  <a:srgbClr val="FF0000"/>
                </a:solidFill>
              </a:rPr>
              <a:t>chirping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likely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to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occur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555526"/>
            <a:ext cx="3867867" cy="747930"/>
          </a:xfrm>
          <a:prstGeom prst="rect">
            <a:avLst/>
          </a:prstGeom>
        </p:spPr>
      </p:pic>
      <p:sp>
        <p:nvSpPr>
          <p:cNvPr id="12" name="Chave esquerda 9"/>
          <p:cNvSpPr/>
          <p:nvPr/>
        </p:nvSpPr>
        <p:spPr>
          <a:xfrm>
            <a:off x="5598409" y="627534"/>
            <a:ext cx="45719" cy="53477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788068" y="479621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1246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050363"/>
          </a:xfrm>
        </p:spPr>
        <p:txBody>
          <a:bodyPr/>
          <a:lstStyle/>
          <a:p>
            <a:r>
              <a:rPr lang="en-US" sz="2800" dirty="0" smtClean="0"/>
              <a:t>Correlation between </a:t>
            </a:r>
            <a:r>
              <a:rPr lang="en-US" sz="2800" dirty="0"/>
              <a:t>chirping </a:t>
            </a:r>
            <a:r>
              <a:rPr lang="en-US" sz="2800" dirty="0" smtClean="0"/>
              <a:t>onset and a marked reduction of the turbulent activity in NSTX, as computed by TRANSP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800212" y="1111627"/>
            <a:ext cx="21281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The thermal ion heat conductivity is used as a proxy for the fast ion anomalous transport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r>
              <a:rPr lang="pt-BR" sz="1600" dirty="0"/>
              <a:t>GTS </a:t>
            </a:r>
            <a:r>
              <a:rPr lang="pt-BR" sz="1600" dirty="0" err="1"/>
              <a:t>code</a:t>
            </a:r>
            <a:r>
              <a:rPr lang="pt-BR" sz="1600" dirty="0"/>
              <a:t> </a:t>
            </a:r>
            <a:r>
              <a:rPr lang="pt-BR" sz="1600" dirty="0" err="1"/>
              <a:t>is</a:t>
            </a:r>
            <a:r>
              <a:rPr lang="pt-BR" sz="1600" dirty="0"/>
              <a:t> </a:t>
            </a:r>
            <a:r>
              <a:rPr lang="pt-BR" sz="1600" dirty="0" err="1"/>
              <a:t>being</a:t>
            </a:r>
            <a:r>
              <a:rPr lang="pt-BR" sz="1600" dirty="0"/>
              <a:t> </a:t>
            </a:r>
            <a:r>
              <a:rPr lang="pt-BR" sz="1600" dirty="0" err="1"/>
              <a:t>used</a:t>
            </a:r>
            <a:r>
              <a:rPr lang="pt-BR" sz="1600" dirty="0"/>
              <a:t> </a:t>
            </a:r>
            <a:r>
              <a:rPr lang="pt-BR" sz="1600" dirty="0" err="1" smtClean="0"/>
              <a:t>to</a:t>
            </a:r>
            <a:r>
              <a:rPr lang="pt-BR" sz="1600" dirty="0" smtClean="0"/>
              <a:t> </a:t>
            </a:r>
            <a:r>
              <a:rPr lang="pt-BR" sz="1600" dirty="0" err="1" smtClean="0"/>
              <a:t>verify</a:t>
            </a:r>
            <a:r>
              <a:rPr lang="pt-BR" sz="1600" dirty="0" smtClean="0"/>
              <a:t> </a:t>
            </a:r>
            <a:r>
              <a:rPr lang="pt-BR" sz="1600" dirty="0" err="1" smtClean="0"/>
              <a:t>earlier</a:t>
            </a:r>
            <a:r>
              <a:rPr lang="pt-BR" sz="1600" dirty="0"/>
              <a:t> </a:t>
            </a:r>
            <a:r>
              <a:rPr lang="pt-BR" sz="1600" dirty="0" err="1" smtClean="0"/>
              <a:t>publications</a:t>
            </a:r>
            <a:r>
              <a:rPr lang="pt-BR" sz="1600" dirty="0" smtClean="0"/>
              <a:t> </a:t>
            </a:r>
            <a:r>
              <a:rPr lang="pt-BR" sz="1600" dirty="0" err="1"/>
              <a:t>on</a:t>
            </a:r>
            <a:r>
              <a:rPr lang="pt-BR" sz="1600" dirty="0"/>
              <a:t> </a:t>
            </a:r>
            <a:r>
              <a:rPr lang="pt-BR" sz="1600" dirty="0" err="1"/>
              <a:t>the</a:t>
            </a:r>
            <a:r>
              <a:rPr lang="pt-BR" sz="1600" dirty="0"/>
              <a:t> EP </a:t>
            </a:r>
            <a:r>
              <a:rPr lang="pt-BR" sz="1600" dirty="0" err="1" smtClean="0"/>
              <a:t>turbulence</a:t>
            </a:r>
            <a:r>
              <a:rPr lang="pt-BR" sz="1600" dirty="0" err="1"/>
              <a:t>-</a:t>
            </a:r>
            <a:r>
              <a:rPr lang="pt-BR" sz="1600" dirty="0" err="1" smtClean="0"/>
              <a:t>induced</a:t>
            </a:r>
            <a:r>
              <a:rPr lang="pt-BR" sz="1600" dirty="0" smtClean="0"/>
              <a:t> </a:t>
            </a:r>
            <a:r>
              <a:rPr lang="pt-BR" sz="1600" dirty="0" err="1"/>
              <a:t>anomalous</a:t>
            </a:r>
            <a:r>
              <a:rPr lang="pt-BR" sz="1600" dirty="0"/>
              <a:t> </a:t>
            </a:r>
            <a:r>
              <a:rPr lang="pt-BR" sz="1600" dirty="0" err="1"/>
              <a:t>scattering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382" y="996836"/>
            <a:ext cx="2688830" cy="2088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7" y="1053554"/>
            <a:ext cx="2724288" cy="20315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2" y="3233595"/>
            <a:ext cx="3047854" cy="1714419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2483768" y="1937452"/>
            <a:ext cx="0" cy="2736304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58810"/>
            <a:ext cx="2980898" cy="167675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5760720" y="1649420"/>
            <a:ext cx="0" cy="2664296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788068" y="479621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010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 flipV="1">
            <a:off x="899592" y="1096153"/>
            <a:ext cx="0" cy="1519265"/>
          </a:xfrm>
          <a:prstGeom prst="line">
            <a:avLst/>
          </a:prstGeom>
          <a:ln w="635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483768" y="1471771"/>
            <a:ext cx="1" cy="1143646"/>
          </a:xfrm>
          <a:prstGeom prst="line">
            <a:avLst/>
          </a:prstGeom>
          <a:ln w="635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627534"/>
            <a:ext cx="4680332" cy="2291503"/>
          </a:xfrm>
          <a:prstGeom prst="rect">
            <a:avLst/>
          </a:prstGeom>
        </p:spPr>
      </p:pic>
      <p:cxnSp>
        <p:nvCxnSpPr>
          <p:cNvPr id="18" name="Elbow Connector 17"/>
          <p:cNvCxnSpPr/>
          <p:nvPr/>
        </p:nvCxnSpPr>
        <p:spPr>
          <a:xfrm>
            <a:off x="899592" y="971879"/>
            <a:ext cx="6048672" cy="159711"/>
          </a:xfrm>
          <a:prstGeom prst="bent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31710" y="1103409"/>
            <a:ext cx="1991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0070C0"/>
                </a:solidFill>
              </a:rPr>
              <a:t>Before chirping, 265ms</a:t>
            </a:r>
            <a:endParaRPr lang="en-US" sz="1500" dirty="0">
              <a:solidFill>
                <a:srgbClr val="0070C0"/>
              </a:solidFill>
            </a:endParaRPr>
          </a:p>
        </p:txBody>
      </p:sp>
      <p:cxnSp>
        <p:nvCxnSpPr>
          <p:cNvPr id="21" name="Elbow Connector 20"/>
          <p:cNvCxnSpPr/>
          <p:nvPr/>
        </p:nvCxnSpPr>
        <p:spPr>
          <a:xfrm>
            <a:off x="2483768" y="2344592"/>
            <a:ext cx="3158863" cy="83142"/>
          </a:xfrm>
          <a:prstGeom prst="bent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98994" y="2224580"/>
            <a:ext cx="20162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C00000"/>
                </a:solidFill>
              </a:rPr>
              <a:t>During chirping, 290ms</a:t>
            </a:r>
            <a:endParaRPr lang="en-US" sz="15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68605" y="725215"/>
            <a:ext cx="307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Electrostatic turbulence fluctuation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2859782"/>
            <a:ext cx="4736331" cy="230880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984601" y="2958846"/>
            <a:ext cx="307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Electrostatic turbulence fluctuation</a:t>
            </a:r>
            <a:endParaRPr lang="en-US" sz="1400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-32649" y="-4114"/>
            <a:ext cx="8805664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GTS* global </a:t>
            </a:r>
            <a:r>
              <a:rPr lang="en-US" sz="2400" dirty="0" err="1" smtClean="0"/>
              <a:t>gyrokinetics</a:t>
            </a:r>
            <a:r>
              <a:rPr lang="en-US" sz="2400" dirty="0" smtClean="0"/>
              <a:t> analyses show </a:t>
            </a:r>
            <a:r>
              <a:rPr lang="en-US" sz="2400" dirty="0"/>
              <a:t>turbulence reduction </a:t>
            </a:r>
            <a:r>
              <a:rPr lang="en-US" sz="2400" dirty="0" smtClean="0"/>
              <a:t>for rare NSTX TAE  transitions from fixed-frequency to chirping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6573503" y="3364061"/>
            <a:ext cx="1991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0070C0"/>
                </a:solidFill>
              </a:rPr>
              <a:t>Before chirping, 265ms</a:t>
            </a:r>
            <a:endParaRPr lang="en-US" sz="1500" dirty="0">
              <a:solidFill>
                <a:srgbClr val="0070C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780188" y="4515526"/>
            <a:ext cx="20162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C00000"/>
                </a:solidFill>
              </a:rPr>
              <a:t>During chirping, 300ms</a:t>
            </a:r>
            <a:endParaRPr lang="en-US" sz="1500" dirty="0">
              <a:solidFill>
                <a:srgbClr val="C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338289" y="4875880"/>
            <a:ext cx="23567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*W.X. Wang et al., </a:t>
            </a:r>
            <a:r>
              <a:rPr lang="nb-NO" sz="1000" dirty="0" err="1" smtClean="0"/>
              <a:t>PoP</a:t>
            </a:r>
            <a:r>
              <a:rPr lang="nb-NO" sz="1000" dirty="0" smtClean="0"/>
              <a:t> </a:t>
            </a:r>
            <a:r>
              <a:rPr lang="nb-NO" sz="1000" b="1" dirty="0" smtClean="0"/>
              <a:t>13</a:t>
            </a:r>
            <a:r>
              <a:rPr lang="nb-NO" sz="1000" dirty="0" smtClean="0"/>
              <a:t>, 092505 (2006)</a:t>
            </a:r>
            <a:endParaRPr lang="en-US" sz="1000" dirty="0"/>
          </a:p>
        </p:txBody>
      </p:sp>
      <p:sp>
        <p:nvSpPr>
          <p:cNvPr id="73" name="TextBox 72"/>
          <p:cNvSpPr txBox="1"/>
          <p:nvPr/>
        </p:nvSpPr>
        <p:spPr>
          <a:xfrm>
            <a:off x="8788068" y="479621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11</a:t>
            </a:r>
            <a:endParaRPr lang="en-US" sz="1100" dirty="0"/>
          </a:p>
        </p:txBody>
      </p:sp>
      <p:cxnSp>
        <p:nvCxnSpPr>
          <p:cNvPr id="74" name="Straight Connector 73"/>
          <p:cNvCxnSpPr/>
          <p:nvPr/>
        </p:nvCxnSpPr>
        <p:spPr>
          <a:xfrm flipH="1" flipV="1">
            <a:off x="6300192" y="1275606"/>
            <a:ext cx="2" cy="1263762"/>
          </a:xfrm>
          <a:prstGeom prst="line">
            <a:avLst/>
          </a:prstGeom>
          <a:ln w="635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71879"/>
            <a:ext cx="3450277" cy="1940782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7691917" y="1472728"/>
            <a:ext cx="159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Peak of the most intense mode</a:t>
            </a:r>
            <a:endParaRPr lang="en-US" sz="1400" dirty="0"/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6430134" y="1648498"/>
            <a:ext cx="1327440" cy="444888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719063" y="3263382"/>
            <a:ext cx="8793" cy="1562981"/>
          </a:xfrm>
          <a:prstGeom prst="line">
            <a:avLst/>
          </a:prstGeom>
          <a:ln w="635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6971837" y="3632706"/>
            <a:ext cx="159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Peak of the most intense mode</a:t>
            </a:r>
            <a:endParaRPr lang="en-US" sz="1400" dirty="0"/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5804288" y="3808476"/>
            <a:ext cx="1233206" cy="377158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" y="2987286"/>
            <a:ext cx="3441856" cy="1936044"/>
          </a:xfrm>
          <a:prstGeom prst="rect">
            <a:avLst/>
          </a:prstGeom>
        </p:spPr>
      </p:pic>
      <p:cxnSp>
        <p:nvCxnSpPr>
          <p:cNvPr id="99" name="Elbow Connector 98"/>
          <p:cNvCxnSpPr/>
          <p:nvPr/>
        </p:nvCxnSpPr>
        <p:spPr>
          <a:xfrm>
            <a:off x="777240" y="3238344"/>
            <a:ext cx="4802872" cy="269510"/>
          </a:xfrm>
          <a:prstGeom prst="bent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2286000" y="3507854"/>
            <a:ext cx="1" cy="1143646"/>
          </a:xfrm>
          <a:prstGeom prst="line">
            <a:avLst/>
          </a:prstGeom>
          <a:ln w="635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 flipV="1">
            <a:off x="769507" y="3219822"/>
            <a:ext cx="7733" cy="1440162"/>
          </a:xfrm>
          <a:prstGeom prst="line">
            <a:avLst/>
          </a:prstGeom>
          <a:ln w="635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/>
          <p:cNvCxnSpPr/>
          <p:nvPr/>
        </p:nvCxnSpPr>
        <p:spPr>
          <a:xfrm>
            <a:off x="2286000" y="4587907"/>
            <a:ext cx="3356631" cy="89202"/>
          </a:xfrm>
          <a:prstGeom prst="bent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6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263" y="1203816"/>
            <a:ext cx="3213216" cy="340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99228" y="1066545"/>
            <a:ext cx="1512168" cy="114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42930" rIns="67500" bIns="3375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altLang="en-US" sz="1400" dirty="0" err="1" smtClean="0">
                <a:latin typeface="Century Gothic" charset="0"/>
                <a:ea typeface="Century Gothic" charset="0"/>
                <a:cs typeface="Century Gothic" charset="0"/>
              </a:rPr>
              <a:t>Alfvén</a:t>
            </a:r>
            <a:r>
              <a:rPr lang="en-US" altLang="en-US" sz="1400" dirty="0" smtClean="0">
                <a:latin typeface="Century Gothic" charset="0"/>
                <a:ea typeface="Century Gothic" charset="0"/>
                <a:cs typeface="Century Gothic" charset="0"/>
              </a:rPr>
              <a:t> wave</a:t>
            </a:r>
          </a:p>
          <a:p>
            <a:pPr eaLnBrk="1">
              <a:buClrTx/>
              <a:buFontTx/>
              <a:buNone/>
            </a:pPr>
            <a:r>
              <a:rPr lang="en-US" altLang="en-US" sz="1400" dirty="0" smtClean="0">
                <a:latin typeface="Century Gothic" charset="0"/>
                <a:ea typeface="Century Gothic" charset="0"/>
                <a:cs typeface="Century Gothic" charset="0"/>
              </a:rPr>
              <a:t>chirping </a:t>
            </a:r>
          </a:p>
          <a:p>
            <a:pPr eaLnBrk="1">
              <a:buClrTx/>
              <a:buFontTx/>
              <a:buNone/>
            </a:pPr>
            <a:r>
              <a:rPr lang="en-US" altLang="en-US" sz="1400" dirty="0">
                <a:latin typeface="Century Gothic" charset="0"/>
                <a:ea typeface="Century Gothic" charset="0"/>
                <a:cs typeface="Century Gothic" charset="0"/>
              </a:rPr>
              <a:t>q</a:t>
            </a:r>
            <a:r>
              <a:rPr lang="en-US" altLang="en-US" sz="1400" dirty="0" smtClean="0">
                <a:latin typeface="Century Gothic" charset="0"/>
                <a:ea typeface="Century Gothic" charset="0"/>
                <a:cs typeface="Century Gothic" charset="0"/>
              </a:rPr>
              <a:t>uantitatively</a:t>
            </a:r>
          </a:p>
          <a:p>
            <a:pPr eaLnBrk="1">
              <a:buClrTx/>
              <a:buFontTx/>
              <a:buNone/>
            </a:pPr>
            <a:r>
              <a:rPr lang="en-US" altLang="en-US" sz="1400" dirty="0" smtClean="0">
                <a:latin typeface="Century Gothic" charset="0"/>
                <a:ea typeface="Century Gothic" charset="0"/>
                <a:cs typeface="Century Gothic" charset="0"/>
              </a:rPr>
              <a:t>agrees with</a:t>
            </a:r>
          </a:p>
          <a:p>
            <a:pPr eaLnBrk="1">
              <a:buClrTx/>
              <a:buFontTx/>
              <a:buNone/>
            </a:pPr>
            <a:r>
              <a:rPr lang="en-US" altLang="en-US" sz="1400" dirty="0" smtClean="0">
                <a:latin typeface="Century Gothic" charset="0"/>
                <a:ea typeface="Century Gothic" charset="0"/>
                <a:cs typeface="Century Gothic" charset="0"/>
              </a:rPr>
              <a:t>the criterion</a:t>
            </a:r>
            <a:endParaRPr lang="en-US" altLang="en-US" sz="1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195736" y="802636"/>
            <a:ext cx="1651678" cy="28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b="1" dirty="0" smtClean="0">
                <a:latin typeface="Century Gothic" charset="0"/>
                <a:ea typeface="MS PGothic" charset="-128"/>
                <a:cs typeface="MS PGothic" charset="-128"/>
              </a:rPr>
              <a:t>chirping</a:t>
            </a:r>
            <a:r>
              <a:rPr lang="en-US" altLang="en-US" sz="1400" b="1" dirty="0">
                <a:latin typeface="Century Gothic" charset="0"/>
                <a:ea typeface="MS PGothic" charset="-128"/>
                <a:cs typeface="MS PGothic" charset="-128"/>
              </a:rPr>
              <a:t>, NSTX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384326" y="810928"/>
            <a:ext cx="3691009" cy="28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b="1" dirty="0" smtClean="0">
                <a:latin typeface="Century Gothic" charset="0"/>
                <a:ea typeface="MS PGothic" charset="-128"/>
                <a:cs typeface="MS PGothic" charset="-128"/>
              </a:rPr>
              <a:t>fixed-frequencies</a:t>
            </a:r>
            <a:r>
              <a:rPr lang="en-US" altLang="en-US" sz="1400" b="1" dirty="0">
                <a:latin typeface="Century Gothic" charset="0"/>
                <a:ea typeface="MS PGothic" charset="-128"/>
                <a:cs typeface="MS PGothic" charset="-128"/>
              </a:rPr>
              <a:t>, </a:t>
            </a:r>
            <a:r>
              <a:rPr lang="en-US" altLang="en-US" sz="1400" b="1" dirty="0" smtClean="0">
                <a:latin typeface="Century Gothic" charset="0"/>
                <a:ea typeface="MS PGothic" charset="-128"/>
                <a:cs typeface="MS PGothic" charset="-128"/>
              </a:rPr>
              <a:t>DIII-D </a:t>
            </a:r>
            <a:r>
              <a:rPr lang="en-US" altLang="en-US" sz="1400" b="1" dirty="0">
                <a:latin typeface="Century Gothic" charset="0"/>
                <a:ea typeface="MS PGothic" charset="-128"/>
                <a:cs typeface="MS PGothic" charset="-128"/>
              </a:rPr>
              <a:t>and TFTR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683883" y="1444696"/>
            <a:ext cx="1416567" cy="15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dirty="0">
                <a:latin typeface="Century Gothic" charset="0"/>
                <a:ea typeface="MS PGothic" charset="-128"/>
                <a:cs typeface="MS PGothic" charset="-128"/>
              </a:rPr>
              <a:t>Arrows represent the turbulent diffusion that adds up to pitch-angle scattering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757" y="-37981"/>
            <a:ext cx="73264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Examples of the chirping criterion evaluation: spherical vs conventional tokamaks</a:t>
            </a:r>
            <a:endParaRPr lang="en-US" sz="2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80120"/>
            <a:ext cx="2988219" cy="35659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4696508"/>
            <a:ext cx="9396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err="1"/>
              <a:t>Chirping</a:t>
            </a:r>
            <a:r>
              <a:rPr lang="pt-BR" sz="1400" b="1" dirty="0"/>
              <a:t> </a:t>
            </a:r>
            <a:r>
              <a:rPr lang="pt-BR" sz="1400" b="1" dirty="0" err="1"/>
              <a:t>is</a:t>
            </a:r>
            <a:r>
              <a:rPr lang="pt-BR" sz="1400" b="1" dirty="0"/>
              <a:t> </a:t>
            </a:r>
            <a:r>
              <a:rPr lang="pt-BR" sz="1400" b="1" dirty="0" err="1"/>
              <a:t>ubiquitous</a:t>
            </a:r>
            <a:r>
              <a:rPr lang="pt-BR" sz="1400" b="1" dirty="0"/>
              <a:t> in NSTX </a:t>
            </a:r>
            <a:r>
              <a:rPr lang="pt-BR" sz="1400" b="1" dirty="0" err="1"/>
              <a:t>but</a:t>
            </a:r>
            <a:r>
              <a:rPr lang="pt-BR" sz="1400" b="1" dirty="0"/>
              <a:t> </a:t>
            </a:r>
            <a:r>
              <a:rPr lang="pt-BR" sz="1400" b="1" dirty="0" err="1"/>
              <a:t>rare</a:t>
            </a:r>
            <a:r>
              <a:rPr lang="pt-BR" sz="1400" b="1" dirty="0"/>
              <a:t> in </a:t>
            </a:r>
            <a:r>
              <a:rPr lang="pt-BR" sz="1400" b="1" dirty="0" smtClean="0"/>
              <a:t>DIII-D, </a:t>
            </a:r>
            <a:r>
              <a:rPr lang="pt-BR" sz="1400" b="1" dirty="0" err="1" smtClean="0"/>
              <a:t>which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is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consistent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with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the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inferred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fast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ion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micro-turbulent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levels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788068" y="479621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5054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2962" y="1419622"/>
            <a:ext cx="8658076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Introduction on </a:t>
            </a:r>
            <a:r>
              <a:rPr lang="en-US" sz="2000" dirty="0" err="1" smtClean="0"/>
              <a:t>Alfvénic</a:t>
            </a:r>
            <a:r>
              <a:rPr lang="en-US" sz="2000" dirty="0"/>
              <a:t> </a:t>
            </a:r>
            <a:r>
              <a:rPr lang="en-US" sz="2000" dirty="0" smtClean="0"/>
              <a:t>spectral characteristics induced by energetic particles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The cubic equation (</a:t>
            </a:r>
            <a:r>
              <a:rPr lang="en-US" sz="2000" dirty="0" err="1" smtClean="0"/>
              <a:t>Berk-Breizman</a:t>
            </a:r>
            <a:r>
              <a:rPr lang="en-US" sz="2000" dirty="0" smtClean="0"/>
              <a:t> model) and a criterion for onset of chirping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Micro-turbulence as a mediator for chirping onset in DIII-D and NSTX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Predictions for ITER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161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7997"/>
            <a:ext cx="8229600" cy="857250"/>
          </a:xfrm>
        </p:spPr>
        <p:txBody>
          <a:bodyPr/>
          <a:lstStyle/>
          <a:p>
            <a:r>
              <a:rPr lang="en-US" sz="2800" dirty="0" smtClean="0"/>
              <a:t>Predictions for n=7-11 TAEs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 in ITER are near threshold between steady and chirping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843006" y="1588415"/>
            <a:ext cx="3854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Approximate rate of radial turbulence diffusion to the collisional pitch-angle scattering</a:t>
            </a:r>
            <a:r>
              <a:rPr lang="en-US" baseline="30000" dirty="0" smtClean="0"/>
              <a:t>2,3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894" y="3511013"/>
            <a:ext cx="2495768" cy="544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8068" y="479621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13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4226831"/>
            <a:ext cx="3486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 </a:t>
            </a:r>
            <a:r>
              <a:rPr lang="en-US" sz="1200" dirty="0" smtClean="0"/>
              <a:t>DOE OFES </a:t>
            </a:r>
            <a:r>
              <a:rPr lang="en-US" sz="1200" dirty="0"/>
              <a:t>Theory </a:t>
            </a:r>
            <a:r>
              <a:rPr lang="en-US" sz="1200" dirty="0" smtClean="0"/>
              <a:t>Joule Milestone FY2007,</a:t>
            </a:r>
          </a:p>
          <a:p>
            <a:r>
              <a:rPr lang="en-US" sz="1200" dirty="0" err="1" smtClean="0"/>
              <a:t>Gorelenkov</a:t>
            </a:r>
            <a:r>
              <a:rPr lang="en-US" sz="1200" dirty="0" smtClean="0"/>
              <a:t> et al, PPPL Preprint number </a:t>
            </a:r>
            <a:r>
              <a:rPr lang="is-IS" sz="1200" dirty="0" smtClean="0"/>
              <a:t>4287 </a:t>
            </a:r>
            <a:r>
              <a:rPr lang="en-US" sz="1200" dirty="0" smtClean="0"/>
              <a:t>(2008).</a:t>
            </a:r>
          </a:p>
          <a:p>
            <a:r>
              <a:rPr lang="en-US" sz="1200" baseline="30000" dirty="0"/>
              <a:t>2</a:t>
            </a:r>
            <a:r>
              <a:rPr lang="pt-BR" sz="1200" dirty="0"/>
              <a:t>Lang &amp; Fu, </a:t>
            </a:r>
            <a:r>
              <a:rPr lang="pt-BR" sz="1200" dirty="0" err="1"/>
              <a:t>PoP</a:t>
            </a:r>
            <a:r>
              <a:rPr lang="pt-BR" sz="1200" dirty="0"/>
              <a:t> </a:t>
            </a:r>
            <a:r>
              <a:rPr lang="pt-BR" sz="1200" dirty="0" smtClean="0"/>
              <a:t>2010.</a:t>
            </a:r>
            <a:endParaRPr lang="pt-BR" sz="1200" dirty="0"/>
          </a:p>
          <a:p>
            <a:r>
              <a:rPr lang="en-US" sz="1200" baseline="30000" dirty="0"/>
              <a:t>3</a:t>
            </a:r>
            <a:r>
              <a:rPr lang="pt-BR" sz="1200" dirty="0"/>
              <a:t>Duarte et al, NF </a:t>
            </a:r>
            <a:r>
              <a:rPr lang="pt-BR" sz="1200" dirty="0" smtClean="0"/>
              <a:t>2017.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553254" y="1108093"/>
            <a:ext cx="456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TRANSP/TSC analysis, requiring Q&gt;10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17" y="1260948"/>
            <a:ext cx="3740893" cy="3666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025" y="2536879"/>
            <a:ext cx="2663637" cy="80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474720"/>
            <a:ext cx="8520600" cy="3416400"/>
          </a:xfrm>
        </p:spPr>
        <p:txBody>
          <a:bodyPr/>
          <a:lstStyle/>
          <a:p>
            <a:r>
              <a:rPr lang="en-US" sz="2000" dirty="0" smtClean="0"/>
              <a:t>Criterion gives confidence in the application of quasilinear modeling;</a:t>
            </a:r>
          </a:p>
          <a:p>
            <a:r>
              <a:rPr lang="en-US" sz="2000" dirty="0" smtClean="0"/>
              <a:t>The </a:t>
            </a:r>
            <a:r>
              <a:rPr lang="en-US" sz="2000" dirty="0" err="1" smtClean="0"/>
              <a:t>gyrokinetic</a:t>
            </a:r>
            <a:r>
              <a:rPr lang="en-US" sz="2000" dirty="0" smtClean="0"/>
              <a:t> code GTS </a:t>
            </a:r>
            <a:r>
              <a:rPr lang="en-US" sz="2000" dirty="0"/>
              <a:t>confirms transition from/to chirping </a:t>
            </a:r>
            <a:r>
              <a:rPr lang="en-US" sz="2000" dirty="0" smtClean="0"/>
              <a:t>is likely mediated by a change of turbulence;</a:t>
            </a:r>
          </a:p>
          <a:p>
            <a:r>
              <a:rPr lang="en-US" sz="2000" dirty="0"/>
              <a:t>Experiments </a:t>
            </a:r>
            <a:r>
              <a:rPr lang="en-US" sz="2000" dirty="0" smtClean="0"/>
              <a:t>with negative </a:t>
            </a:r>
            <a:r>
              <a:rPr lang="en-US" sz="2000" dirty="0" err="1" smtClean="0"/>
              <a:t>triangularity</a:t>
            </a:r>
            <a:r>
              <a:rPr lang="en-US" sz="2000" dirty="0" smtClean="0"/>
              <a:t> on </a:t>
            </a:r>
            <a:r>
              <a:rPr lang="en-US" sz="2000" dirty="0"/>
              <a:t>DIII-D </a:t>
            </a:r>
            <a:r>
              <a:rPr lang="en-US" sz="2000" dirty="0" smtClean="0"/>
              <a:t>give credence to </a:t>
            </a:r>
            <a:r>
              <a:rPr lang="en-US" sz="2000" dirty="0"/>
              <a:t>the proposed chirping criterion predictions</a:t>
            </a:r>
            <a:r>
              <a:rPr lang="en-US" sz="2000" dirty="0" smtClean="0"/>
              <a:t>;</a:t>
            </a:r>
          </a:p>
          <a:p>
            <a:r>
              <a:rPr lang="pt-BR" sz="2000" dirty="0" err="1" smtClean="0"/>
              <a:t>Predicted</a:t>
            </a:r>
            <a:r>
              <a:rPr lang="pt-BR" sz="2000" dirty="0" smtClean="0"/>
              <a:t> response for ITER (</a:t>
            </a:r>
            <a:r>
              <a:rPr lang="pt-BR" sz="2000" dirty="0" err="1" smtClean="0"/>
              <a:t>similarly</a:t>
            </a:r>
            <a:r>
              <a:rPr lang="pt-BR" sz="2000" dirty="0" smtClean="0"/>
              <a:t> </a:t>
            </a:r>
            <a:r>
              <a:rPr lang="pt-BR" sz="2000" dirty="0" err="1" smtClean="0"/>
              <a:t>to</a:t>
            </a:r>
            <a:r>
              <a:rPr lang="pt-BR" sz="2000" dirty="0" smtClean="0"/>
              <a:t> DIII-D </a:t>
            </a:r>
            <a:r>
              <a:rPr lang="pt-BR" sz="2000" dirty="0" err="1" smtClean="0"/>
              <a:t>predictions</a:t>
            </a:r>
            <a:r>
              <a:rPr lang="pt-BR" sz="2000" dirty="0" smtClean="0"/>
              <a:t>) </a:t>
            </a:r>
            <a:r>
              <a:rPr lang="pt-BR" sz="2000" dirty="0" err="1" smtClean="0"/>
              <a:t>appears</a:t>
            </a:r>
            <a:r>
              <a:rPr lang="pt-BR" sz="2000" dirty="0" smtClean="0"/>
              <a:t> </a:t>
            </a:r>
            <a:r>
              <a:rPr lang="pt-BR" sz="2000" dirty="0" err="1" smtClean="0"/>
              <a:t>to</a:t>
            </a:r>
            <a:r>
              <a:rPr lang="pt-BR" sz="2000" dirty="0" smtClean="0"/>
              <a:t> </a:t>
            </a:r>
            <a:r>
              <a:rPr lang="pt-BR" sz="2000" dirty="0" err="1" smtClean="0"/>
              <a:t>be</a:t>
            </a:r>
            <a:r>
              <a:rPr lang="pt-BR" sz="2000" dirty="0" smtClean="0"/>
              <a:t> </a:t>
            </a:r>
            <a:r>
              <a:rPr lang="pt-BR" sz="2000" dirty="0" err="1" smtClean="0"/>
              <a:t>around</a:t>
            </a:r>
            <a:r>
              <a:rPr lang="pt-BR" sz="2000" dirty="0" smtClean="0"/>
              <a:t> </a:t>
            </a:r>
            <a:r>
              <a:rPr lang="pt-BR" sz="2000" dirty="0" err="1" smtClean="0"/>
              <a:t>the</a:t>
            </a:r>
            <a:r>
              <a:rPr lang="pt-BR" sz="2000" dirty="0" smtClean="0"/>
              <a:t> </a:t>
            </a:r>
            <a:r>
              <a:rPr lang="pt-BR" sz="2000" dirty="0" err="1" smtClean="0"/>
              <a:t>borderline</a:t>
            </a:r>
            <a:r>
              <a:rPr lang="pt-BR" sz="2000" dirty="0" smtClean="0"/>
              <a:t> </a:t>
            </a:r>
            <a:r>
              <a:rPr lang="pt-BR" sz="2000" dirty="0" err="1" smtClean="0"/>
              <a:t>between</a:t>
            </a:r>
            <a:r>
              <a:rPr lang="pt-BR" sz="2000" dirty="0" smtClean="0"/>
              <a:t> </a:t>
            </a:r>
            <a:r>
              <a:rPr lang="pt-BR" sz="2000" dirty="0" err="1" smtClean="0"/>
              <a:t>fixed-frequency</a:t>
            </a:r>
            <a:r>
              <a:rPr lang="pt-BR" sz="2000" dirty="0" smtClean="0"/>
              <a:t> </a:t>
            </a:r>
            <a:r>
              <a:rPr lang="pt-BR" sz="2000" dirty="0" err="1" smtClean="0"/>
              <a:t>and</a:t>
            </a:r>
            <a:r>
              <a:rPr lang="pt-BR" sz="2000" dirty="0" smtClean="0"/>
              <a:t> </a:t>
            </a:r>
            <a:r>
              <a:rPr lang="pt-BR" sz="2000" dirty="0" err="1" smtClean="0"/>
              <a:t>chirping</a:t>
            </a:r>
            <a:r>
              <a:rPr lang="pt-BR" sz="2000" dirty="0" smtClean="0"/>
              <a:t>.</a:t>
            </a:r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788068" y="479621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13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1221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2962" y="1419622"/>
            <a:ext cx="8658076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Introduction on </a:t>
            </a:r>
            <a:r>
              <a:rPr lang="en-US" sz="2000" dirty="0" err="1" smtClean="0"/>
              <a:t>Alfvénic</a:t>
            </a:r>
            <a:r>
              <a:rPr lang="en-US" sz="2000" dirty="0"/>
              <a:t> </a:t>
            </a:r>
            <a:r>
              <a:rPr lang="en-US" sz="2000" dirty="0" smtClean="0"/>
              <a:t>spectral characteristics induced by energetic particles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The cubic equation (</a:t>
            </a:r>
            <a:r>
              <a:rPr lang="en-US" sz="2000" dirty="0" err="1" smtClean="0"/>
              <a:t>Berk-Breizman</a:t>
            </a:r>
            <a:r>
              <a:rPr lang="en-US" sz="2000" dirty="0" smtClean="0"/>
              <a:t> model) and a criterion for onset of chirping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Micro-turbulence as a mediator for chirping onset in DIII-D and NSTX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Predictions for ITER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9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729"/>
            <a:ext cx="8686800" cy="857250"/>
          </a:xfrm>
        </p:spPr>
        <p:txBody>
          <a:bodyPr/>
          <a:lstStyle/>
          <a:p>
            <a:r>
              <a:rPr lang="en-US" sz="2400" dirty="0" err="1" smtClean="0"/>
              <a:t>Alfvén</a:t>
            </a:r>
            <a:r>
              <a:rPr lang="en-US" sz="2400" dirty="0" smtClean="0"/>
              <a:t> waves can exhibit a range of bifurcations upon their interaction with fast 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67" y="2360735"/>
            <a:ext cx="3134286" cy="2290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409" y="709645"/>
            <a:ext cx="9074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scenarios:</a:t>
            </a:r>
            <a:r>
              <a:rPr lang="en-US" dirty="0"/>
              <a:t> 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fixed frequency and frequency splitting-&gt; frequency is mostly determined by the equilibrium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chirping and avalanches -&gt; frequency is highly affected by the fast ions nonlinear response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113" y="1655803"/>
            <a:ext cx="2401262" cy="323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867" y="2278839"/>
            <a:ext cx="3216003" cy="2330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398" y="4732984"/>
            <a:ext cx="1353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Fasoli</a:t>
            </a:r>
            <a:r>
              <a:rPr lang="en-US" sz="1400" dirty="0" smtClean="0"/>
              <a:t>, PRL 1998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527359" y="4835723"/>
            <a:ext cx="1797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Fredrickson, </a:t>
            </a:r>
            <a:r>
              <a:rPr lang="en-US" sz="1400" dirty="0" err="1" smtClean="0"/>
              <a:t>PoP</a:t>
            </a:r>
            <a:r>
              <a:rPr lang="en-US" sz="1400" dirty="0" smtClean="0"/>
              <a:t> 2006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948264" y="4732698"/>
            <a:ext cx="1454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Podestà</a:t>
            </a:r>
            <a:r>
              <a:rPr lang="en-US" sz="1400" dirty="0" smtClean="0"/>
              <a:t>, NF 2011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579914" y="2067323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JET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922943" y="1659836"/>
            <a:ext cx="561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NSTX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688100" y="1783226"/>
            <a:ext cx="561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NSTX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788068" y="479621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7067" y="1768231"/>
            <a:ext cx="919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f</a:t>
            </a:r>
            <a:r>
              <a:rPr lang="en-US" sz="1400" dirty="0" smtClean="0">
                <a:solidFill>
                  <a:srgbClr val="0070C0"/>
                </a:solidFill>
              </a:rPr>
              <a:t>requency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splitting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13881" y="1678908"/>
            <a:ext cx="1353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bursting/chirping</a:t>
            </a:r>
          </a:p>
        </p:txBody>
      </p:sp>
      <p:cxnSp>
        <p:nvCxnSpPr>
          <p:cNvPr id="17" name="Conector de seta reta 6"/>
          <p:cNvCxnSpPr>
            <a:stCxn id="15" idx="2"/>
          </p:cNvCxnSpPr>
          <p:nvPr/>
        </p:nvCxnSpPr>
        <p:spPr>
          <a:xfrm>
            <a:off x="656937" y="2291451"/>
            <a:ext cx="459869" cy="7990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6"/>
          <p:cNvCxnSpPr>
            <a:stCxn id="15" idx="2"/>
          </p:cNvCxnSpPr>
          <p:nvPr/>
        </p:nvCxnSpPr>
        <p:spPr>
          <a:xfrm>
            <a:off x="656937" y="2291451"/>
            <a:ext cx="556457" cy="5172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6"/>
          <p:cNvCxnSpPr>
            <a:stCxn id="15" idx="2"/>
          </p:cNvCxnSpPr>
          <p:nvPr/>
        </p:nvCxnSpPr>
        <p:spPr>
          <a:xfrm>
            <a:off x="656937" y="2291451"/>
            <a:ext cx="360641" cy="11384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02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Prediction of character of energetic-particle-driven transport in tokamaks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69407" y="1325211"/>
            <a:ext cx="6190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tools can be used to model each type of transport?</a:t>
            </a:r>
          </a:p>
          <a:p>
            <a:endParaRPr lang="en-US" dirty="0"/>
          </a:p>
          <a:p>
            <a:r>
              <a:rPr lang="en-US" b="1" dirty="0" smtClean="0"/>
              <a:t>Diffusive transport (typical for fixed-frequency modes)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can be modelled using reduced theories, such as quasilinear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ypical in conventional tokamaks</a:t>
            </a:r>
          </a:p>
          <a:p>
            <a:r>
              <a:rPr lang="en-US" b="1" dirty="0" smtClean="0"/>
              <a:t>Convective transport </a:t>
            </a:r>
            <a:r>
              <a:rPr lang="en-US" b="1" dirty="0"/>
              <a:t>(typical for </a:t>
            </a:r>
            <a:r>
              <a:rPr lang="en-US" b="1" dirty="0" smtClean="0"/>
              <a:t>chirping frequency </a:t>
            </a:r>
            <a:r>
              <a:rPr lang="en-US" b="1" dirty="0"/>
              <a:t>modes</a:t>
            </a:r>
            <a:r>
              <a:rPr lang="en-US" b="1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needs to retain full nonlinear features of the wave, is sustained by nonlinear phase-space structures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ypical in spherical tokamaks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386789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this talk: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development of a criterion for the likelihood of each nonlinear scenario and its comparison with NSTX and DIII-D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Predictions for TAE in ITER </a:t>
            </a:r>
            <a:r>
              <a:rPr lang="en-US" b="1" dirty="0" err="1" smtClean="0"/>
              <a:t>elmy</a:t>
            </a:r>
            <a:r>
              <a:rPr lang="en-US" b="1" dirty="0" smtClean="0"/>
              <a:t> and hybrid scenarios </a:t>
            </a:r>
          </a:p>
        </p:txBody>
      </p:sp>
      <p:sp>
        <p:nvSpPr>
          <p:cNvPr id="6" name="Right Brace 5"/>
          <p:cNvSpPr/>
          <p:nvPr/>
        </p:nvSpPr>
        <p:spPr>
          <a:xfrm>
            <a:off x="6516216" y="1851670"/>
            <a:ext cx="405759" cy="2088232"/>
          </a:xfrm>
          <a:prstGeom prst="rightBrace">
            <a:avLst/>
          </a:prstGeom>
          <a:ln w="38100">
            <a:solidFill>
              <a:schemeClr val="accent1">
                <a:shade val="95000"/>
                <a:satMod val="105000"/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92280" y="2307525"/>
            <a:ext cx="1728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can lead to similar fast ion loss levels, up to 40% in </a:t>
            </a:r>
            <a:r>
              <a:rPr lang="en-US" smtClean="0"/>
              <a:t>present-day experiments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88068" y="479621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566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725"/>
            <a:ext cx="9237712" cy="857250"/>
          </a:xfrm>
        </p:spPr>
        <p:txBody>
          <a:bodyPr/>
          <a:lstStyle/>
          <a:p>
            <a:r>
              <a:rPr lang="en-US" sz="2400" b="1" dirty="0" smtClean="0"/>
              <a:t>The study of the conditions that lead to fully nonlinear scenarios helps to understand the applicability of reduced models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47443" y="771550"/>
            <a:ext cx="1426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DIII-D discharge 153072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2153" y="1017771"/>
            <a:ext cx="31649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Diffusive module of the Resonance Broadening Quasilinear (RBQ) code, for the case of </a:t>
            </a:r>
            <a:r>
              <a:rPr lang="en-US" sz="1400" dirty="0"/>
              <a:t>t</a:t>
            </a:r>
            <a:r>
              <a:rPr lang="en-US" sz="1400" dirty="0" smtClean="0"/>
              <a:t>wo overlapping resonances</a:t>
            </a:r>
            <a:endParaRPr lang="en-US" sz="1400" dirty="0"/>
          </a:p>
        </p:txBody>
      </p:sp>
      <p:pic>
        <p:nvPicPr>
          <p:cNvPr id="12" name="Shape 10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85311"/>
            <a:ext cx="2605232" cy="27336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014238" y="4571141"/>
            <a:ext cx="2961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[Detailed description of the RBQ code in N. </a:t>
            </a:r>
            <a:r>
              <a:rPr lang="en-US" sz="1400" b="1" dirty="0" err="1" smtClean="0">
                <a:solidFill>
                  <a:srgbClr val="00B050"/>
                </a:solidFill>
              </a:rPr>
              <a:t>Gorelenkov’s</a:t>
            </a:r>
            <a:r>
              <a:rPr lang="en-US" sz="1400" b="1" dirty="0" smtClean="0">
                <a:solidFill>
                  <a:srgbClr val="00B050"/>
                </a:solidFill>
              </a:rPr>
              <a:t> poster]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3" y="894660"/>
            <a:ext cx="28528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400" dirty="0"/>
              <a:t>Need for predictive/efficient interpretive capabilities </a:t>
            </a:r>
            <a:r>
              <a:rPr lang="en" sz="1400" dirty="0" smtClean="0"/>
              <a:t>motivates </a:t>
            </a:r>
            <a:r>
              <a:rPr lang="pt-BR" sz="1400" dirty="0" err="1" smtClean="0"/>
              <a:t>the</a:t>
            </a:r>
            <a:r>
              <a:rPr lang="pt-BR" sz="1400" dirty="0" smtClean="0"/>
              <a:t> </a:t>
            </a:r>
            <a:r>
              <a:rPr lang="en" sz="1400" dirty="0" smtClean="0"/>
              <a:t>development </a:t>
            </a:r>
            <a:r>
              <a:rPr lang="en" sz="1400" dirty="0"/>
              <a:t>of phase-space resolved, self-consistent </a:t>
            </a:r>
            <a:r>
              <a:rPr lang="en" sz="1400" dirty="0" smtClean="0"/>
              <a:t>quasilinear </a:t>
            </a:r>
            <a:r>
              <a:rPr lang="pt-BR" sz="1400" dirty="0" smtClean="0"/>
              <a:t>approach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1055506"/>
            <a:ext cx="2404059" cy="1843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2931790"/>
            <a:ext cx="2475498" cy="16377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88068" y="479621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82961" y="4574563"/>
            <a:ext cx="2961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[Resonance broadening parametric dependencies in G. </a:t>
            </a:r>
            <a:r>
              <a:rPr lang="en-US" sz="1400" b="1" dirty="0" err="1" smtClean="0">
                <a:solidFill>
                  <a:srgbClr val="00B050"/>
                </a:solidFill>
              </a:rPr>
              <a:t>Meng’s</a:t>
            </a:r>
            <a:r>
              <a:rPr lang="en-US" sz="1400" b="1" dirty="0" smtClean="0">
                <a:solidFill>
                  <a:srgbClr val="00B050"/>
                </a:solidFill>
              </a:rPr>
              <a:t> poster]</a:t>
            </a:r>
            <a:endParaRPr lang="en-US" sz="1400" b="1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1848804"/>
            <a:ext cx="4096185" cy="278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8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2962" y="1419622"/>
            <a:ext cx="8823377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Introduction on </a:t>
            </a:r>
            <a:r>
              <a:rPr lang="en-US" sz="2000" dirty="0" err="1" smtClean="0"/>
              <a:t>Alfvénic</a:t>
            </a:r>
            <a:r>
              <a:rPr lang="en-US" sz="2000" dirty="0"/>
              <a:t> </a:t>
            </a:r>
            <a:r>
              <a:rPr lang="en-US" sz="2000" dirty="0" smtClean="0"/>
              <a:t>spectral characteristics induced by energetic particles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The cubic equation (</a:t>
            </a:r>
            <a:r>
              <a:rPr lang="en-US" sz="2000" b="1" dirty="0" err="1" smtClean="0"/>
              <a:t>Berk-Breizman</a:t>
            </a:r>
            <a:r>
              <a:rPr lang="en-US" sz="2000" b="1" dirty="0" smtClean="0"/>
              <a:t> model) and a criterion for onset of chirping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Micro-turbulence as a mediator for chirping onset in DIII-D and NSTX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Predictions for ITER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80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869" y="0"/>
            <a:ext cx="8903912" cy="723726"/>
          </a:xfrm>
        </p:spPr>
        <p:txBody>
          <a:bodyPr>
            <a:noAutofit/>
          </a:bodyPr>
          <a:lstStyle/>
          <a:p>
            <a:r>
              <a:rPr lang="pt-BR" sz="2000" b="1" dirty="0" err="1" smtClean="0"/>
              <a:t>Weak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nonlinear</a:t>
            </a:r>
            <a:r>
              <a:rPr lang="pt-BR" sz="2000" b="1" dirty="0" smtClean="0"/>
              <a:t> dynamics </a:t>
            </a:r>
            <a:r>
              <a:rPr lang="pt-BR" sz="2000" b="1" dirty="0" err="1" smtClean="0"/>
              <a:t>of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driven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kinetic</a:t>
            </a:r>
            <a:r>
              <a:rPr lang="pt-BR" sz="2000" b="1" dirty="0" smtClean="0"/>
              <a:t> systems </a:t>
            </a:r>
            <a:r>
              <a:rPr lang="pt-BR" sz="2000" b="1" dirty="0" err="1" smtClean="0"/>
              <a:t>can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be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used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to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develop</a:t>
            </a:r>
            <a:r>
              <a:rPr lang="pt-BR" sz="2000" b="1" dirty="0" smtClean="0"/>
              <a:t> a </a:t>
            </a:r>
            <a:r>
              <a:rPr lang="pt-BR" sz="2000" b="1" dirty="0" err="1" smtClean="0"/>
              <a:t>criterion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to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distinguish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between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fixed-frequency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and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chirping</a:t>
            </a:r>
            <a:r>
              <a:rPr lang="pt-BR" sz="2000" b="1" dirty="0" smtClean="0"/>
              <a:t> responses</a:t>
            </a:r>
            <a:endParaRPr lang="en-US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" y="699542"/>
            <a:ext cx="8229600" cy="435648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sz="1700" dirty="0" err="1" smtClean="0"/>
              <a:t>Starting</a:t>
            </a:r>
            <a:r>
              <a:rPr lang="pt-BR" sz="1700" dirty="0" smtClean="0"/>
              <a:t> </a:t>
            </a:r>
            <a:r>
              <a:rPr lang="pt-BR" sz="1700" dirty="0"/>
              <a:t>point</a:t>
            </a:r>
            <a:r>
              <a:rPr lang="pt-BR" sz="1700" dirty="0" smtClean="0"/>
              <a:t>: </a:t>
            </a:r>
            <a:r>
              <a:rPr lang="pt-BR" sz="1700" b="1" dirty="0" err="1"/>
              <a:t>kinetic</a:t>
            </a:r>
            <a:r>
              <a:rPr lang="pt-BR" sz="1700" b="1" dirty="0"/>
              <a:t> </a:t>
            </a:r>
            <a:r>
              <a:rPr lang="pt-BR" sz="1700" b="1" dirty="0" err="1"/>
              <a:t>equation</a:t>
            </a:r>
            <a:r>
              <a:rPr lang="pt-BR" sz="1700" b="1" dirty="0"/>
              <a:t> </a:t>
            </a:r>
            <a:r>
              <a:rPr lang="pt-BR" sz="1700" dirty="0" err="1"/>
              <a:t>plus</a:t>
            </a:r>
            <a:r>
              <a:rPr lang="pt-BR" sz="1700" dirty="0"/>
              <a:t> </a:t>
            </a:r>
            <a:r>
              <a:rPr lang="pt-BR" sz="1700" b="1" dirty="0" err="1"/>
              <a:t>wave</a:t>
            </a:r>
            <a:r>
              <a:rPr lang="pt-BR" sz="1700" b="1" dirty="0"/>
              <a:t> </a:t>
            </a:r>
            <a:r>
              <a:rPr lang="pt-BR" sz="1700" b="1" dirty="0" err="1"/>
              <a:t>power</a:t>
            </a:r>
            <a:r>
              <a:rPr lang="pt-BR" sz="1700" b="1" dirty="0"/>
              <a:t> </a:t>
            </a:r>
            <a:r>
              <a:rPr lang="pt-BR" sz="1700" b="1" dirty="0" smtClean="0"/>
              <a:t>balance</a:t>
            </a:r>
          </a:p>
          <a:p>
            <a:pPr marL="0" indent="0">
              <a:buNone/>
            </a:pPr>
            <a:endParaRPr lang="pt-BR" sz="1700" dirty="0" smtClean="0"/>
          </a:p>
          <a:p>
            <a:pPr marL="0" indent="0">
              <a:buNone/>
            </a:pPr>
            <a:r>
              <a:rPr lang="pt-BR" sz="1700" dirty="0" err="1" smtClean="0"/>
              <a:t>Assumptions</a:t>
            </a:r>
            <a:r>
              <a:rPr lang="pt-BR" sz="1700" dirty="0" smtClean="0"/>
              <a:t>:</a:t>
            </a:r>
          </a:p>
          <a:p>
            <a:r>
              <a:rPr lang="pt-BR" sz="1700" dirty="0" err="1"/>
              <a:t>P</a:t>
            </a:r>
            <a:r>
              <a:rPr lang="pt-BR" sz="1700" dirty="0" err="1" smtClean="0"/>
              <a:t>erturbative</a:t>
            </a:r>
            <a:r>
              <a:rPr lang="pt-BR" sz="1700" dirty="0" smtClean="0"/>
              <a:t> procedure for                  (                                               )                     </a:t>
            </a:r>
          </a:p>
          <a:p>
            <a:r>
              <a:rPr lang="pt-BR" sz="1700" dirty="0" err="1" smtClean="0"/>
              <a:t>Truncation</a:t>
            </a:r>
            <a:r>
              <a:rPr lang="pt-BR" sz="1700" dirty="0" smtClean="0"/>
              <a:t> </a:t>
            </a:r>
            <a:r>
              <a:rPr lang="pt-BR" sz="1700" dirty="0" err="1"/>
              <a:t>at</a:t>
            </a:r>
            <a:r>
              <a:rPr lang="pt-BR" sz="1700" dirty="0"/>
              <a:t> </a:t>
            </a:r>
            <a:r>
              <a:rPr lang="pt-BR" sz="1700" dirty="0" err="1"/>
              <a:t>third</a:t>
            </a:r>
            <a:r>
              <a:rPr lang="pt-BR" sz="1700" dirty="0"/>
              <a:t> </a:t>
            </a:r>
            <a:r>
              <a:rPr lang="pt-BR" sz="1700" dirty="0" err="1"/>
              <a:t>order</a:t>
            </a:r>
            <a:r>
              <a:rPr lang="pt-BR" sz="1700" dirty="0"/>
              <a:t> </a:t>
            </a:r>
            <a:r>
              <a:rPr lang="pt-BR" sz="1700" dirty="0" err="1" smtClean="0"/>
              <a:t>due</a:t>
            </a:r>
            <a:r>
              <a:rPr lang="pt-BR" sz="1700" dirty="0" smtClean="0"/>
              <a:t> </a:t>
            </a:r>
            <a:r>
              <a:rPr lang="pt-BR" sz="1700" dirty="0" err="1"/>
              <a:t>to</a:t>
            </a:r>
            <a:r>
              <a:rPr lang="pt-BR" sz="1700" dirty="0"/>
              <a:t> </a:t>
            </a:r>
            <a:r>
              <a:rPr lang="pt-BR" sz="1700" dirty="0" err="1" smtClean="0"/>
              <a:t>closeness</a:t>
            </a:r>
            <a:r>
              <a:rPr lang="pt-BR" sz="1700" dirty="0" smtClean="0"/>
              <a:t> </a:t>
            </a:r>
            <a:r>
              <a:rPr lang="pt-BR" sz="1700" dirty="0" err="1" smtClean="0"/>
              <a:t>to</a:t>
            </a:r>
            <a:r>
              <a:rPr lang="pt-BR" sz="1700" dirty="0" smtClean="0"/>
              <a:t> marginal </a:t>
            </a:r>
            <a:r>
              <a:rPr lang="pt-BR" sz="1700" dirty="0" err="1" smtClean="0"/>
              <a:t>stability</a:t>
            </a:r>
            <a:endParaRPr lang="pt-BR" sz="1700" dirty="0" smtClean="0"/>
          </a:p>
          <a:p>
            <a:r>
              <a:rPr lang="pt-BR" sz="1700" dirty="0" err="1" smtClean="0"/>
              <a:t>Bump-on-tail</a:t>
            </a:r>
            <a:r>
              <a:rPr lang="pt-BR" sz="1700" dirty="0" smtClean="0"/>
              <a:t> modal </a:t>
            </a:r>
            <a:r>
              <a:rPr lang="pt-BR" sz="1700" dirty="0" err="1" smtClean="0"/>
              <a:t>problem</a:t>
            </a:r>
            <a:r>
              <a:rPr lang="pt-BR" sz="1700" dirty="0" smtClean="0"/>
              <a:t>, </a:t>
            </a:r>
            <a:r>
              <a:rPr lang="pt-BR" sz="1700" dirty="0" err="1" smtClean="0"/>
              <a:t>uniform</a:t>
            </a:r>
            <a:r>
              <a:rPr lang="pt-BR" sz="1700" dirty="0" smtClean="0"/>
              <a:t> </a:t>
            </a:r>
            <a:r>
              <a:rPr lang="pt-BR" sz="1700" dirty="0" err="1" smtClean="0"/>
              <a:t>mode</a:t>
            </a:r>
            <a:r>
              <a:rPr lang="pt-BR" sz="1700" dirty="0" smtClean="0"/>
              <a:t> </a:t>
            </a:r>
            <a:r>
              <a:rPr lang="pt-BR" sz="1700" dirty="0" err="1" smtClean="0"/>
              <a:t>structure</a:t>
            </a:r>
            <a:endParaRPr lang="pt-BR" sz="1700" dirty="0" smtClean="0"/>
          </a:p>
          <a:p>
            <a:pPr marL="0" indent="0">
              <a:buNone/>
            </a:pPr>
            <a:r>
              <a:rPr lang="pt-BR" sz="1700" b="1" dirty="0" err="1" smtClean="0"/>
              <a:t>Cubic</a:t>
            </a:r>
            <a:r>
              <a:rPr lang="pt-BR" sz="1700" b="1" dirty="0" smtClean="0"/>
              <a:t> </a:t>
            </a:r>
            <a:r>
              <a:rPr lang="pt-BR" sz="1700" b="1" dirty="0" err="1"/>
              <a:t>equation</a:t>
            </a:r>
            <a:r>
              <a:rPr lang="pt-BR" sz="1700" b="1" dirty="0"/>
              <a:t>: </a:t>
            </a:r>
            <a:r>
              <a:rPr lang="pt-BR" sz="1700" b="1" dirty="0" err="1"/>
              <a:t>lowest-order</a:t>
            </a:r>
            <a:r>
              <a:rPr lang="pt-BR" sz="1700" b="1" dirty="0"/>
              <a:t> </a:t>
            </a:r>
            <a:r>
              <a:rPr lang="pt-BR" sz="1700" b="1" dirty="0" err="1"/>
              <a:t>nonlinear</a:t>
            </a:r>
            <a:r>
              <a:rPr lang="pt-BR" sz="1700" b="1" dirty="0"/>
              <a:t> </a:t>
            </a:r>
            <a:r>
              <a:rPr lang="pt-BR" sz="1700" b="1" dirty="0" err="1"/>
              <a:t>correction</a:t>
            </a:r>
            <a:r>
              <a:rPr lang="pt-BR" sz="1700" b="1" dirty="0"/>
              <a:t> </a:t>
            </a:r>
            <a:r>
              <a:rPr lang="pt-BR" sz="1700" b="1" dirty="0" err="1"/>
              <a:t>to</a:t>
            </a:r>
            <a:r>
              <a:rPr lang="pt-BR" sz="1700" b="1" dirty="0"/>
              <a:t> </a:t>
            </a:r>
            <a:r>
              <a:rPr lang="pt-BR" sz="1700" b="1" dirty="0" err="1"/>
              <a:t>the</a:t>
            </a:r>
            <a:r>
              <a:rPr lang="pt-BR" sz="1700" b="1" dirty="0"/>
              <a:t> </a:t>
            </a:r>
            <a:r>
              <a:rPr lang="pt-BR" sz="1700" b="1" dirty="0" err="1" smtClean="0"/>
              <a:t>evolution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of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mode</a:t>
            </a:r>
            <a:r>
              <a:rPr lang="pt-BR" sz="1700" b="1" dirty="0" smtClean="0"/>
              <a:t> </a:t>
            </a:r>
            <a:r>
              <a:rPr lang="pt-BR" sz="1700" b="1" dirty="0"/>
              <a:t>amplitude </a:t>
            </a:r>
            <a:r>
              <a:rPr lang="pt-BR" sz="1700" i="1" dirty="0" smtClean="0">
                <a:latin typeface="Times" pitchFamily="18" charset="0"/>
              </a:rPr>
              <a:t>A</a:t>
            </a:r>
            <a:r>
              <a:rPr lang="pt-BR" sz="1700" b="1" dirty="0" smtClean="0"/>
              <a:t>:</a:t>
            </a:r>
            <a:endParaRPr lang="pt-BR" sz="1700" b="1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pt-BR" sz="1700" dirty="0" smtClean="0"/>
          </a:p>
          <a:p>
            <a:endParaRPr lang="pt-BR" sz="1700" dirty="0"/>
          </a:p>
          <a:p>
            <a:r>
              <a:rPr lang="pt-BR" sz="1700" dirty="0" err="1" smtClean="0"/>
              <a:t>If</a:t>
            </a:r>
            <a:r>
              <a:rPr lang="pt-BR" sz="1700" dirty="0" smtClean="0"/>
              <a:t> </a:t>
            </a:r>
            <a:r>
              <a:rPr lang="pt-BR" sz="1700" dirty="0" err="1" smtClean="0"/>
              <a:t>nonlinearity</a:t>
            </a:r>
            <a:r>
              <a:rPr lang="pt-BR" sz="1700" dirty="0" smtClean="0"/>
              <a:t> </a:t>
            </a:r>
            <a:r>
              <a:rPr lang="pt-BR" sz="1700" dirty="0" err="1" smtClean="0"/>
              <a:t>is</a:t>
            </a:r>
            <a:r>
              <a:rPr lang="pt-BR" sz="1700" dirty="0" smtClean="0"/>
              <a:t> </a:t>
            </a:r>
            <a:r>
              <a:rPr lang="pt-BR" sz="1700" dirty="0" err="1" smtClean="0"/>
              <a:t>weak</a:t>
            </a:r>
            <a:r>
              <a:rPr lang="pt-BR" sz="1700" dirty="0" smtClean="0"/>
              <a:t>: linear </a:t>
            </a:r>
            <a:r>
              <a:rPr lang="pt-BR" sz="1700" dirty="0" err="1" smtClean="0"/>
              <a:t>stability</a:t>
            </a:r>
            <a:r>
              <a:rPr lang="pt-BR" sz="1700" dirty="0" smtClean="0"/>
              <a:t>, </a:t>
            </a:r>
            <a:r>
              <a:rPr lang="pt-BR" sz="1700" dirty="0" err="1" smtClean="0"/>
              <a:t>solution</a:t>
            </a:r>
            <a:r>
              <a:rPr lang="pt-BR" sz="1700" dirty="0" smtClean="0"/>
              <a:t> </a:t>
            </a:r>
            <a:r>
              <a:rPr lang="pt-BR" sz="1700" dirty="0" err="1" smtClean="0"/>
              <a:t>saturates</a:t>
            </a:r>
            <a:r>
              <a:rPr lang="pt-BR" sz="1700" dirty="0" smtClean="0"/>
              <a:t> </a:t>
            </a:r>
            <a:r>
              <a:rPr lang="pt-BR" sz="1700" dirty="0" err="1" smtClean="0"/>
              <a:t>at</a:t>
            </a:r>
            <a:r>
              <a:rPr lang="pt-BR" sz="1700" dirty="0" smtClean="0"/>
              <a:t> a </a:t>
            </a:r>
            <a:r>
              <a:rPr lang="pt-BR" sz="1700" dirty="0" err="1" smtClean="0"/>
              <a:t>low</a:t>
            </a:r>
            <a:r>
              <a:rPr lang="pt-BR" sz="1700" dirty="0" smtClean="0"/>
              <a:t> </a:t>
            </a:r>
            <a:r>
              <a:rPr lang="pt-BR" sz="1700" dirty="0" err="1" smtClean="0"/>
              <a:t>level</a:t>
            </a:r>
            <a:r>
              <a:rPr lang="pt-BR" sz="1700" dirty="0" smtClean="0"/>
              <a:t> </a:t>
            </a:r>
            <a:r>
              <a:rPr lang="pt-BR" sz="1700" dirty="0" err="1" smtClean="0"/>
              <a:t>and</a:t>
            </a:r>
            <a:r>
              <a:rPr lang="pt-BR" sz="1700" dirty="0" smtClean="0"/>
              <a:t> f </a:t>
            </a:r>
            <a:r>
              <a:rPr lang="pt-BR" sz="1700" dirty="0" err="1" smtClean="0"/>
              <a:t>merely</a:t>
            </a:r>
            <a:r>
              <a:rPr lang="pt-BR" sz="1700" dirty="0" smtClean="0"/>
              <a:t> </a:t>
            </a:r>
            <a:r>
              <a:rPr lang="pt-BR" sz="1700" dirty="0" err="1" smtClean="0"/>
              <a:t>flattens</a:t>
            </a:r>
            <a:r>
              <a:rPr lang="pt-BR" sz="1700" dirty="0" smtClean="0"/>
              <a:t> (system </a:t>
            </a:r>
            <a:r>
              <a:rPr lang="pt-BR" sz="1700" dirty="0" err="1" smtClean="0"/>
              <a:t>not</a:t>
            </a:r>
            <a:r>
              <a:rPr lang="pt-BR" sz="1700" dirty="0" smtClean="0"/>
              <a:t> </a:t>
            </a:r>
            <a:r>
              <a:rPr lang="pt-BR" sz="1700" dirty="0" err="1" smtClean="0"/>
              <a:t>allowed</a:t>
            </a:r>
            <a:r>
              <a:rPr lang="pt-BR" sz="1700" dirty="0" smtClean="0"/>
              <a:t> </a:t>
            </a:r>
            <a:r>
              <a:rPr lang="pt-BR" sz="1700" dirty="0" err="1" smtClean="0"/>
              <a:t>to</a:t>
            </a:r>
            <a:r>
              <a:rPr lang="pt-BR" sz="1700" dirty="0" smtClean="0"/>
              <a:t> </a:t>
            </a:r>
            <a:r>
              <a:rPr lang="pt-BR" sz="1700" dirty="0" err="1" smtClean="0"/>
              <a:t>further</a:t>
            </a:r>
            <a:r>
              <a:rPr lang="pt-BR" sz="1700" dirty="0" smtClean="0"/>
              <a:t> evolve </a:t>
            </a:r>
            <a:r>
              <a:rPr lang="pt-BR" sz="1700" dirty="0" err="1" smtClean="0"/>
              <a:t>nonlinearly</a:t>
            </a:r>
            <a:r>
              <a:rPr lang="pt-BR" sz="1700" dirty="0" smtClean="0"/>
              <a:t>).</a:t>
            </a:r>
          </a:p>
          <a:p>
            <a:r>
              <a:rPr lang="pt-BR" sz="1700" dirty="0" err="1" smtClean="0"/>
              <a:t>If</a:t>
            </a:r>
            <a:r>
              <a:rPr lang="pt-BR" sz="1700" dirty="0" smtClean="0"/>
              <a:t> </a:t>
            </a:r>
            <a:r>
              <a:rPr lang="pt-BR" sz="1700" dirty="0" err="1" smtClean="0"/>
              <a:t>solution</a:t>
            </a:r>
            <a:r>
              <a:rPr lang="pt-BR" sz="1700" dirty="0" smtClean="0"/>
              <a:t> </a:t>
            </a:r>
            <a:r>
              <a:rPr lang="pt-BR" sz="1700" dirty="0" err="1" smtClean="0"/>
              <a:t>of</a:t>
            </a:r>
            <a:r>
              <a:rPr lang="pt-BR" sz="1700" dirty="0" smtClean="0"/>
              <a:t> </a:t>
            </a:r>
            <a:r>
              <a:rPr lang="pt-BR" sz="1700" dirty="0" err="1" smtClean="0"/>
              <a:t>cubic</a:t>
            </a:r>
            <a:r>
              <a:rPr lang="pt-BR" sz="1700" dirty="0" smtClean="0"/>
              <a:t> </a:t>
            </a:r>
            <a:r>
              <a:rPr lang="pt-BR" sz="1700" dirty="0" err="1" smtClean="0"/>
              <a:t>equation</a:t>
            </a:r>
            <a:r>
              <a:rPr lang="pt-BR" sz="1700" dirty="0" smtClean="0"/>
              <a:t> explodes: system </a:t>
            </a:r>
            <a:r>
              <a:rPr lang="pt-BR" sz="1700" dirty="0" err="1" smtClean="0"/>
              <a:t>enters</a:t>
            </a:r>
            <a:r>
              <a:rPr lang="pt-BR" sz="1700" dirty="0" smtClean="0"/>
              <a:t> a </a:t>
            </a:r>
            <a:r>
              <a:rPr lang="pt-BR" sz="1700" dirty="0" err="1" smtClean="0"/>
              <a:t>strong</a:t>
            </a:r>
            <a:r>
              <a:rPr lang="pt-BR" sz="1700" dirty="0" smtClean="0"/>
              <a:t> </a:t>
            </a:r>
            <a:r>
              <a:rPr lang="pt-BR" sz="1700" dirty="0" err="1" smtClean="0"/>
              <a:t>nonlinear</a:t>
            </a:r>
            <a:r>
              <a:rPr lang="pt-BR" sz="1700" dirty="0" smtClean="0"/>
              <a:t> </a:t>
            </a:r>
            <a:r>
              <a:rPr lang="pt-BR" sz="1700" dirty="0" err="1" smtClean="0"/>
              <a:t>phase</a:t>
            </a:r>
            <a:r>
              <a:rPr lang="pt-BR" sz="1700" dirty="0" smtClean="0"/>
              <a:t> </a:t>
            </a:r>
            <a:r>
              <a:rPr lang="pt-BR" sz="1700" dirty="0" err="1" smtClean="0"/>
              <a:t>with</a:t>
            </a:r>
            <a:r>
              <a:rPr lang="pt-BR" sz="1700" dirty="0" smtClean="0"/>
              <a:t> </a:t>
            </a:r>
            <a:r>
              <a:rPr lang="pt-BR" sz="1700" dirty="0" err="1" smtClean="0"/>
              <a:t>large</a:t>
            </a:r>
            <a:r>
              <a:rPr lang="pt-BR" sz="1700" dirty="0" smtClean="0"/>
              <a:t> </a:t>
            </a:r>
            <a:r>
              <a:rPr lang="pt-BR" sz="1700" dirty="0" err="1" smtClean="0"/>
              <a:t>mode</a:t>
            </a:r>
            <a:r>
              <a:rPr lang="pt-BR" sz="1700" dirty="0" smtClean="0"/>
              <a:t> amplitude </a:t>
            </a:r>
            <a:r>
              <a:rPr lang="pt-BR" sz="1700" dirty="0" err="1" smtClean="0"/>
              <a:t>and</a:t>
            </a:r>
            <a:r>
              <a:rPr lang="pt-BR" sz="1700" dirty="0" smtClean="0"/>
              <a:t> </a:t>
            </a:r>
            <a:r>
              <a:rPr lang="pt-BR" sz="1700" dirty="0" err="1" smtClean="0"/>
              <a:t>can</a:t>
            </a:r>
            <a:r>
              <a:rPr lang="pt-BR" sz="1700" dirty="0" smtClean="0"/>
              <a:t> </a:t>
            </a:r>
            <a:r>
              <a:rPr lang="pt-BR" sz="1700" dirty="0" err="1" smtClean="0"/>
              <a:t>be</a:t>
            </a:r>
            <a:r>
              <a:rPr lang="pt-BR" sz="1700" dirty="0" smtClean="0"/>
              <a:t> </a:t>
            </a:r>
            <a:r>
              <a:rPr lang="pt-BR" sz="1700" dirty="0" err="1" smtClean="0"/>
              <a:t>driven</a:t>
            </a:r>
            <a:r>
              <a:rPr lang="pt-BR" sz="1700" dirty="0" smtClean="0"/>
              <a:t> </a:t>
            </a:r>
            <a:r>
              <a:rPr lang="pt-BR" sz="1700" dirty="0" err="1" smtClean="0"/>
              <a:t>unstable</a:t>
            </a:r>
            <a:r>
              <a:rPr lang="pt-BR" sz="1700" dirty="0" smtClean="0"/>
              <a:t> (precursor </a:t>
            </a:r>
            <a:r>
              <a:rPr lang="pt-BR" sz="1700" dirty="0" err="1" smtClean="0"/>
              <a:t>of</a:t>
            </a:r>
            <a:r>
              <a:rPr lang="pt-BR" sz="1700" dirty="0" smtClean="0"/>
              <a:t> </a:t>
            </a:r>
            <a:r>
              <a:rPr lang="pt-BR" sz="1700" dirty="0" err="1" smtClean="0"/>
              <a:t>chirping</a:t>
            </a:r>
            <a:r>
              <a:rPr lang="pt-BR" sz="1700" dirty="0" smtClean="0"/>
              <a:t> </a:t>
            </a:r>
            <a:r>
              <a:rPr lang="pt-BR" sz="1700" dirty="0" err="1" smtClean="0"/>
              <a:t>modes</a:t>
            </a:r>
            <a:r>
              <a:rPr lang="pt-BR" sz="1700" dirty="0" smtClean="0"/>
              <a:t>). </a:t>
            </a:r>
            <a:endParaRPr lang="pt-BR" sz="1700" dirty="0"/>
          </a:p>
          <a:p>
            <a:pPr marL="0" indent="0">
              <a:buNone/>
            </a:pPr>
            <a:endParaRPr lang="pt-BR" sz="1600" dirty="0" smtClean="0"/>
          </a:p>
          <a:p>
            <a:pPr marL="0" indent="0">
              <a:buNone/>
            </a:pPr>
            <a:r>
              <a:rPr lang="pt-BR" sz="1200" dirty="0" err="1"/>
              <a:t>Berk</a:t>
            </a:r>
            <a:r>
              <a:rPr lang="pt-BR" sz="1200" dirty="0"/>
              <a:t>, </a:t>
            </a:r>
            <a:r>
              <a:rPr lang="pt-BR" sz="1200" dirty="0" err="1"/>
              <a:t>Breizman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Pekker</a:t>
            </a:r>
            <a:r>
              <a:rPr lang="pt-BR" sz="1200" dirty="0"/>
              <a:t>, PRL 1996           </a:t>
            </a:r>
            <a:r>
              <a:rPr lang="pt-BR" sz="1200" dirty="0" err="1"/>
              <a:t>Lilley</a:t>
            </a:r>
            <a:r>
              <a:rPr lang="pt-BR" sz="1200" dirty="0"/>
              <a:t>, </a:t>
            </a:r>
            <a:r>
              <a:rPr lang="pt-BR" sz="1200" dirty="0" err="1"/>
              <a:t>Breizman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Sharapov</a:t>
            </a:r>
            <a:r>
              <a:rPr lang="pt-BR" sz="1200" dirty="0"/>
              <a:t>, PRL 2009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81" y="1421754"/>
            <a:ext cx="720080" cy="28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5" y="2475208"/>
            <a:ext cx="8517277" cy="66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3995936" y="2497806"/>
            <a:ext cx="504056" cy="5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-_</a:t>
            </a:r>
            <a:endParaRPr lang="en-US" dirty="0"/>
          </a:p>
        </p:txBody>
      </p:sp>
      <p:sp>
        <p:nvSpPr>
          <p:cNvPr id="9" name="Elipse 8"/>
          <p:cNvSpPr/>
          <p:nvPr/>
        </p:nvSpPr>
        <p:spPr>
          <a:xfrm>
            <a:off x="5292080" y="2514374"/>
            <a:ext cx="504056" cy="494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-_</a:t>
            </a:r>
            <a:endParaRPr lang="en-US" dirty="0"/>
          </a:p>
        </p:txBody>
      </p:sp>
      <p:sp>
        <p:nvSpPr>
          <p:cNvPr id="5" name="CaixaDeTexto 4"/>
          <p:cNvSpPr txBox="1"/>
          <p:nvPr/>
        </p:nvSpPr>
        <p:spPr>
          <a:xfrm>
            <a:off x="4495825" y="318645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stabilizing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864448" y="3163683"/>
            <a:ext cx="3279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estabilizing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makes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 integral 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sign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flip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" name="Conector de seta reta 6"/>
          <p:cNvCxnSpPr>
            <a:stCxn id="5" idx="1"/>
          </p:cNvCxnSpPr>
          <p:nvPr/>
        </p:nvCxnSpPr>
        <p:spPr>
          <a:xfrm flipH="1" flipV="1">
            <a:off x="4211960" y="3025129"/>
            <a:ext cx="283865" cy="3306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H="1" flipV="1">
            <a:off x="5544108" y="3025128"/>
            <a:ext cx="252028" cy="3078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788068" y="479621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163" y="1380153"/>
            <a:ext cx="2237314" cy="32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294" y="195486"/>
            <a:ext cx="8784976" cy="540228"/>
          </a:xfrm>
        </p:spPr>
        <p:txBody>
          <a:bodyPr>
            <a:noAutofit/>
          </a:bodyPr>
          <a:lstStyle/>
          <a:p>
            <a:r>
              <a:rPr lang="pt-BR" sz="2500" dirty="0" smtClean="0"/>
              <a:t>A </a:t>
            </a:r>
            <a:r>
              <a:rPr lang="pt-BR" sz="2500" dirty="0" err="1" smtClean="0"/>
              <a:t>criterion</a:t>
            </a:r>
            <a:r>
              <a:rPr lang="pt-BR" sz="2500" dirty="0" smtClean="0"/>
              <a:t> for </a:t>
            </a:r>
            <a:r>
              <a:rPr lang="pt-BR" sz="2500" dirty="0" err="1" smtClean="0"/>
              <a:t>the</a:t>
            </a:r>
            <a:r>
              <a:rPr lang="pt-BR" sz="2500" dirty="0" smtClean="0"/>
              <a:t> </a:t>
            </a:r>
            <a:r>
              <a:rPr lang="pt-BR" sz="2500" dirty="0" err="1" smtClean="0"/>
              <a:t>likelihood</a:t>
            </a:r>
            <a:r>
              <a:rPr lang="pt-BR" sz="2500" dirty="0" smtClean="0"/>
              <a:t> </a:t>
            </a:r>
            <a:r>
              <a:rPr lang="pt-BR" sz="2500" dirty="0" err="1" smtClean="0"/>
              <a:t>of</a:t>
            </a:r>
            <a:r>
              <a:rPr lang="pt-BR" sz="2500" dirty="0" smtClean="0"/>
              <a:t> </a:t>
            </a:r>
            <a:r>
              <a:rPr lang="pt-BR" sz="2500" dirty="0" err="1" smtClean="0"/>
              <a:t>chirping</a:t>
            </a:r>
            <a:r>
              <a:rPr lang="pt-BR" sz="2500" dirty="0" smtClean="0"/>
              <a:t> </a:t>
            </a:r>
            <a:r>
              <a:rPr lang="pt-BR" sz="2500" dirty="0" err="1" smtClean="0"/>
              <a:t>onset</a:t>
            </a:r>
            <a:r>
              <a:rPr lang="pt-BR" sz="2500" dirty="0" smtClean="0"/>
              <a:t> in </a:t>
            </a:r>
            <a:r>
              <a:rPr lang="pt-BR" sz="2500" dirty="0" err="1" smtClean="0"/>
              <a:t>tokamaks</a:t>
            </a:r>
            <a:endParaRPr lang="en-US" sz="25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01045" y="900921"/>
            <a:ext cx="5762003" cy="32781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 err="1" smtClean="0"/>
              <a:t>Using</a:t>
            </a:r>
            <a:r>
              <a:rPr lang="pt-BR" sz="1600" dirty="0" smtClean="0"/>
              <a:t> </a:t>
            </a:r>
            <a:r>
              <a:rPr lang="pt-BR" sz="1600" dirty="0" err="1" smtClean="0"/>
              <a:t>an</a:t>
            </a:r>
            <a:r>
              <a:rPr lang="pt-BR" sz="1600" dirty="0" smtClean="0"/>
              <a:t> </a:t>
            </a:r>
            <a:r>
              <a:rPr lang="pt-BR" sz="1600" dirty="0" err="1" smtClean="0"/>
              <a:t>action</a:t>
            </a:r>
            <a:r>
              <a:rPr lang="pt-BR" sz="1600" dirty="0" smtClean="0"/>
              <a:t> </a:t>
            </a:r>
            <a:r>
              <a:rPr lang="pt-BR" sz="1600" dirty="0" err="1" smtClean="0"/>
              <a:t>and</a:t>
            </a:r>
            <a:r>
              <a:rPr lang="pt-BR" sz="1600" dirty="0" smtClean="0"/>
              <a:t> </a:t>
            </a:r>
            <a:r>
              <a:rPr lang="pt-BR" sz="1600" dirty="0" err="1" smtClean="0"/>
              <a:t>angle</a:t>
            </a:r>
            <a:r>
              <a:rPr lang="pt-BR" sz="1600" dirty="0" smtClean="0"/>
              <a:t> </a:t>
            </a:r>
            <a:r>
              <a:rPr lang="pt-BR" sz="1600" dirty="0" err="1" smtClean="0"/>
              <a:t>formulation</a:t>
            </a:r>
            <a:r>
              <a:rPr lang="pt-BR" sz="1600" dirty="0" smtClean="0"/>
              <a:t>, </a:t>
            </a:r>
            <a:r>
              <a:rPr lang="pt-BR" sz="1600" dirty="0" err="1" smtClean="0"/>
              <a:t>the</a:t>
            </a:r>
            <a:r>
              <a:rPr lang="pt-BR" sz="1600" dirty="0" smtClean="0"/>
              <a:t> </a:t>
            </a:r>
            <a:r>
              <a:rPr lang="pt-BR" sz="1600" dirty="0" err="1" smtClean="0"/>
              <a:t>previous</a:t>
            </a:r>
            <a:r>
              <a:rPr lang="pt-BR" sz="1600" dirty="0" smtClean="0"/>
              <a:t> </a:t>
            </a:r>
            <a:r>
              <a:rPr lang="pt-BR" sz="1600" dirty="0" err="1" smtClean="0"/>
              <a:t>weak</a:t>
            </a:r>
            <a:r>
              <a:rPr lang="pt-BR" sz="1600" dirty="0" smtClean="0"/>
              <a:t> </a:t>
            </a:r>
            <a:r>
              <a:rPr lang="pt-BR" sz="1600" dirty="0" err="1" smtClean="0"/>
              <a:t>nonlinear</a:t>
            </a:r>
            <a:r>
              <a:rPr lang="pt-BR" sz="1600" dirty="0" smtClean="0"/>
              <a:t> </a:t>
            </a:r>
            <a:r>
              <a:rPr lang="pt-BR" sz="1600" dirty="0" err="1" smtClean="0"/>
              <a:t>theory</a:t>
            </a:r>
            <a:r>
              <a:rPr lang="pt-BR" sz="1600" dirty="0" smtClean="0"/>
              <a:t> leads </a:t>
            </a:r>
            <a:r>
              <a:rPr lang="pt-BR" sz="1600" dirty="0" err="1" smtClean="0"/>
              <a:t>to</a:t>
            </a:r>
            <a:r>
              <a:rPr lang="pt-BR" sz="1600" dirty="0" smtClean="0"/>
              <a:t> </a:t>
            </a:r>
            <a:endParaRPr lang="en-US" sz="1600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106864" y="2895674"/>
            <a:ext cx="1919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Phase</a:t>
            </a:r>
            <a:r>
              <a:rPr lang="pt-BR" sz="1400" dirty="0" smtClean="0"/>
              <a:t> </a:t>
            </a:r>
            <a:r>
              <a:rPr lang="pt-BR" sz="1400" dirty="0" err="1" smtClean="0"/>
              <a:t>space</a:t>
            </a:r>
            <a:r>
              <a:rPr lang="pt-BR" sz="1400" dirty="0" smtClean="0"/>
              <a:t> </a:t>
            </a:r>
            <a:r>
              <a:rPr lang="pt-BR" sz="1400" dirty="0" err="1" smtClean="0"/>
              <a:t>integration</a:t>
            </a:r>
            <a:endParaRPr lang="en-US" sz="1400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1665553" y="3072762"/>
            <a:ext cx="2200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Eigenstructure</a:t>
            </a:r>
            <a:r>
              <a:rPr lang="pt-BR" sz="1400" dirty="0" smtClean="0"/>
              <a:t> </a:t>
            </a:r>
            <a:r>
              <a:rPr lang="pt-BR" sz="1400" dirty="0" err="1" smtClean="0"/>
              <a:t>information</a:t>
            </a:r>
            <a:r>
              <a:rPr lang="pt-BR" sz="1400" dirty="0" smtClean="0"/>
              <a:t>: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3876922" y="2903809"/>
            <a:ext cx="1756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/>
              <a:t>Resonance</a:t>
            </a:r>
            <a:r>
              <a:rPr lang="pt-BR" sz="1400" dirty="0" smtClean="0"/>
              <a:t> </a:t>
            </a:r>
            <a:r>
              <a:rPr lang="pt-BR" sz="1400" dirty="0" err="1" smtClean="0"/>
              <a:t>surfaces</a:t>
            </a:r>
            <a:r>
              <a:rPr lang="pt-BR" sz="1400" dirty="0" smtClean="0"/>
              <a:t>: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89" y="3350821"/>
            <a:ext cx="1287398" cy="43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CaixaDeTexto 38"/>
          <p:cNvSpPr txBox="1"/>
          <p:nvPr/>
        </p:nvSpPr>
        <p:spPr>
          <a:xfrm>
            <a:off x="179512" y="3664064"/>
            <a:ext cx="4409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 smtClean="0">
                <a:solidFill>
                  <a:srgbClr val="002060"/>
                </a:solidFill>
              </a:rPr>
              <a:t>Criterion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was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incorporated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into</a:t>
            </a:r>
            <a:r>
              <a:rPr lang="pt-BR" sz="1600" dirty="0" smtClean="0">
                <a:solidFill>
                  <a:srgbClr val="002060"/>
                </a:solidFill>
              </a:rPr>
              <a:t> NOVA-K </a:t>
            </a:r>
            <a:r>
              <a:rPr lang="pt-BR" sz="1600" dirty="0" err="1" smtClean="0">
                <a:solidFill>
                  <a:srgbClr val="002060"/>
                </a:solidFill>
              </a:rPr>
              <a:t>code</a:t>
            </a:r>
            <a:r>
              <a:rPr lang="pt-BR" sz="16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pt-BR" sz="1600" dirty="0" err="1">
                <a:solidFill>
                  <a:srgbClr val="002060"/>
                </a:solidFill>
              </a:rPr>
              <a:t>n</a:t>
            </a:r>
            <a:r>
              <a:rPr lang="pt-BR" sz="1600" dirty="0" err="1" smtClean="0">
                <a:solidFill>
                  <a:srgbClr val="002060"/>
                </a:solidFill>
              </a:rPr>
              <a:t>onlinear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prediction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from</a:t>
            </a:r>
            <a:r>
              <a:rPr lang="pt-BR" sz="1600" dirty="0" smtClean="0">
                <a:solidFill>
                  <a:srgbClr val="002060"/>
                </a:solidFill>
              </a:rPr>
              <a:t> linear </a:t>
            </a:r>
            <a:r>
              <a:rPr lang="pt-BR" sz="1600" dirty="0" err="1" smtClean="0">
                <a:solidFill>
                  <a:srgbClr val="002060"/>
                </a:solidFill>
              </a:rPr>
              <a:t>physics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elements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0" name="Chave esquerda 9"/>
          <p:cNvSpPr/>
          <p:nvPr/>
        </p:nvSpPr>
        <p:spPr>
          <a:xfrm>
            <a:off x="5825759" y="1491630"/>
            <a:ext cx="45719" cy="53477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ector reto 11"/>
          <p:cNvCxnSpPr/>
          <p:nvPr/>
        </p:nvCxnSpPr>
        <p:spPr>
          <a:xfrm flipV="1">
            <a:off x="4918639" y="1707654"/>
            <a:ext cx="907120" cy="16301"/>
          </a:xfrm>
          <a:prstGeom prst="line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009" y="3228534"/>
            <a:ext cx="1770863" cy="434666"/>
          </a:xfrm>
          <a:prstGeom prst="rect">
            <a:avLst/>
          </a:prstGeom>
        </p:spPr>
      </p:pic>
      <p:sp>
        <p:nvSpPr>
          <p:cNvPr id="22" name="CaixaDeTexto 22"/>
          <p:cNvSpPr txBox="1"/>
          <p:nvPr/>
        </p:nvSpPr>
        <p:spPr>
          <a:xfrm>
            <a:off x="5832292" y="1480755"/>
            <a:ext cx="3394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B050"/>
                </a:solidFill>
              </a:rPr>
              <a:t>&gt;0: </a:t>
            </a:r>
            <a:r>
              <a:rPr lang="pt-BR" dirty="0" err="1" smtClean="0">
                <a:solidFill>
                  <a:srgbClr val="00B050"/>
                </a:solidFill>
              </a:rPr>
              <a:t>fixed-frequency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solution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likely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endParaRPr lang="pt-BR" dirty="0">
              <a:solidFill>
                <a:srgbClr val="00B050"/>
              </a:solidFill>
            </a:endParaRPr>
          </a:p>
          <a:p>
            <a:r>
              <a:rPr lang="pt-BR" dirty="0" smtClean="0">
                <a:solidFill>
                  <a:srgbClr val="FF0000"/>
                </a:solidFill>
              </a:rPr>
              <a:t>&lt;0: </a:t>
            </a:r>
            <a:r>
              <a:rPr lang="pt-BR" dirty="0" err="1" smtClean="0">
                <a:solidFill>
                  <a:srgbClr val="FF0000"/>
                </a:solidFill>
              </a:rPr>
              <a:t>chirping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likely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to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smtClean="0">
                <a:solidFill>
                  <a:srgbClr val="FF0000"/>
                </a:solidFill>
              </a:rPr>
              <a:t>occur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19" y="2147851"/>
            <a:ext cx="4348562" cy="6988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378" y="2139702"/>
            <a:ext cx="3235118" cy="2187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783" y="4392999"/>
            <a:ext cx="8265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</a:t>
            </a:r>
            <a:r>
              <a:rPr lang="en-US" b="1" smtClean="0"/>
              <a:t>criterion (                ) </a:t>
            </a:r>
            <a:r>
              <a:rPr lang="en-US" b="1" dirty="0" smtClean="0"/>
              <a:t>predicts that micro-turbulence should be key in determining the likely nonlinear character of a mode, e.g., fixed-frequency or chirping</a:t>
            </a:r>
            <a:endParaRPr lang="en-US" b="1" dirty="0"/>
          </a:p>
        </p:txBody>
      </p:sp>
      <p:sp>
        <p:nvSpPr>
          <p:cNvPr id="5" name="Frame 4"/>
          <p:cNvSpPr/>
          <p:nvPr/>
        </p:nvSpPr>
        <p:spPr>
          <a:xfrm>
            <a:off x="522782" y="4365951"/>
            <a:ext cx="8225681" cy="686040"/>
          </a:xfrm>
          <a:prstGeom prst="frame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918" y="1379552"/>
            <a:ext cx="3867867" cy="747930"/>
          </a:xfrm>
          <a:prstGeom prst="rect">
            <a:avLst/>
          </a:prstGeom>
        </p:spPr>
      </p:pic>
      <p:cxnSp>
        <p:nvCxnSpPr>
          <p:cNvPr id="23" name="Conector reto 24"/>
          <p:cNvCxnSpPr/>
          <p:nvPr/>
        </p:nvCxnSpPr>
        <p:spPr>
          <a:xfrm>
            <a:off x="2051720" y="2022485"/>
            <a:ext cx="720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25"/>
          <p:cNvCxnSpPr/>
          <p:nvPr/>
        </p:nvCxnSpPr>
        <p:spPr>
          <a:xfrm flipV="1">
            <a:off x="1336351" y="2049534"/>
            <a:ext cx="1009229" cy="868705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26"/>
          <p:cNvCxnSpPr/>
          <p:nvPr/>
        </p:nvCxnSpPr>
        <p:spPr>
          <a:xfrm flipH="1" flipV="1">
            <a:off x="4101383" y="1731651"/>
            <a:ext cx="542626" cy="1186587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2"/>
          <p:cNvCxnSpPr/>
          <p:nvPr/>
        </p:nvCxnSpPr>
        <p:spPr>
          <a:xfrm flipV="1">
            <a:off x="2345580" y="1731651"/>
            <a:ext cx="893046" cy="1397515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788068" y="479621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9420" y="4457161"/>
            <a:ext cx="832320" cy="3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9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2962" y="1419622"/>
            <a:ext cx="8658076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Introduction on </a:t>
            </a:r>
            <a:r>
              <a:rPr lang="en-US" sz="2000" dirty="0" err="1" smtClean="0"/>
              <a:t>Alfvénic</a:t>
            </a:r>
            <a:r>
              <a:rPr lang="en-US" sz="2000" dirty="0"/>
              <a:t> </a:t>
            </a:r>
            <a:r>
              <a:rPr lang="en-US" sz="2000" dirty="0" smtClean="0"/>
              <a:t>spectral characteristics induced by energetic particles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The cubic equation (</a:t>
            </a:r>
            <a:r>
              <a:rPr lang="en-US" sz="2000" dirty="0" err="1" smtClean="0"/>
              <a:t>Berk-Breizman</a:t>
            </a:r>
            <a:r>
              <a:rPr lang="en-US" sz="2000" dirty="0" smtClean="0"/>
              <a:t> model) and a criterion for onset of chirping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Micro-turbulence as a mediator for chirping onset in DIII-D and NSTX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Predictions for ITER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9279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35736</TotalTime>
  <Words>1214</Words>
  <Application>Microsoft Macintosh PowerPoint</Application>
  <PresentationFormat>On-screen Show (16:9)</PresentationFormat>
  <Paragraphs>189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MS PGothic</vt:lpstr>
      <vt:lpstr>Times</vt:lpstr>
      <vt:lpstr>Tema do Office</vt:lpstr>
      <vt:lpstr>Likelihood for Alfvénic instability bifurcation in experiments</vt:lpstr>
      <vt:lpstr>Outline</vt:lpstr>
      <vt:lpstr>Alfvén waves can exhibit a range of bifurcations upon their interaction with fast ions</vt:lpstr>
      <vt:lpstr>Prediction of character of energetic-particle-driven transport in tokamaks</vt:lpstr>
      <vt:lpstr>The study of the conditions that lead to fully nonlinear scenarios helps to understand the applicability of reduced models</vt:lpstr>
      <vt:lpstr>Outline</vt:lpstr>
      <vt:lpstr>Weak nonlinear dynamics of driven kinetic systems can be used to develop a criterion to distinguish between fixed-frequency and chirping responses</vt:lpstr>
      <vt:lpstr>A criterion for the likelihood of chirping onset in tokamaks</vt:lpstr>
      <vt:lpstr>Outline</vt:lpstr>
      <vt:lpstr>Correlation between chirping onset and a marked reduction of the turbulent activity in DIII-D</vt:lpstr>
      <vt:lpstr>Dedicated experiments showed that chirping is more prevalent in negative triangularity DIII-D shots</vt:lpstr>
      <vt:lpstr>PowerPoint Presentation</vt:lpstr>
      <vt:lpstr>Correlation between chirping onset and a marked reduction of the turbulent activity in NSTX, as computed by TRANSP</vt:lpstr>
      <vt:lpstr>PowerPoint Presentation</vt:lpstr>
      <vt:lpstr>PowerPoint Presentation</vt:lpstr>
      <vt:lpstr>Outline</vt:lpstr>
      <vt:lpstr>Predictions for n=7-11 TAEs1 in ITER are near threshold between steady and chirping</vt:lpstr>
      <vt:lpstr>Summary</vt:lpstr>
    </vt:vector>
  </TitlesOfParts>
  <Company>Microsoft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Viní</dc:creator>
  <cp:lastModifiedBy>Vinicius Njaim Duarte</cp:lastModifiedBy>
  <cp:revision>747</cp:revision>
  <cp:lastPrinted>2017-04-20T18:18:58Z</cp:lastPrinted>
  <dcterms:created xsi:type="dcterms:W3CDTF">2015-09-28T14:57:53Z</dcterms:created>
  <dcterms:modified xsi:type="dcterms:W3CDTF">2017-10-29T08:03:40Z</dcterms:modified>
</cp:coreProperties>
</file>