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84" r:id="rId3"/>
    <p:sldId id="273" r:id="rId4"/>
    <p:sldId id="282" r:id="rId5"/>
    <p:sldId id="271" r:id="rId6"/>
    <p:sldId id="292" r:id="rId7"/>
    <p:sldId id="270" r:id="rId8"/>
    <p:sldId id="297" r:id="rId9"/>
    <p:sldId id="272" r:id="rId10"/>
    <p:sldId id="275" r:id="rId11"/>
    <p:sldId id="293" r:id="rId12"/>
    <p:sldId id="276" r:id="rId13"/>
    <p:sldId id="277" r:id="rId14"/>
    <p:sldId id="274" r:id="rId15"/>
    <p:sldId id="278" r:id="rId16"/>
    <p:sldId id="279" r:id="rId17"/>
    <p:sldId id="280" r:id="rId18"/>
    <p:sldId id="295" r:id="rId19"/>
    <p:sldId id="294" r:id="rId20"/>
    <p:sldId id="290" r:id="rId21"/>
    <p:sldId id="291" r:id="rId22"/>
    <p:sldId id="286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0000"/>
    <a:srgbClr val="FFFFFF"/>
    <a:srgbClr val="000080"/>
    <a:srgbClr val="0000FF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APS-</a:t>
            </a:r>
            <a:r>
              <a:rPr lang="en-US" altLang="en-US" sz="1000" b="1" dirty="0" err="1" smtClean="0">
                <a:solidFill>
                  <a:srgbClr val="336699"/>
                </a:solidFill>
              </a:rPr>
              <a:t>DPP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 2017 </a:t>
            </a:r>
            <a:r>
              <a:rPr lang="en-US" sz="1000" b="1" i="0" kern="1200" dirty="0" smtClean="0">
                <a:solidFill>
                  <a:srgbClr val="336699"/>
                </a:solidFill>
                <a:effectLst/>
                <a:latin typeface="Arial" charset="0"/>
                <a:ea typeface="+mn-ea"/>
                <a:cs typeface="Arial" charset="0"/>
              </a:rPr>
              <a:t>PP11.00048:                 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Effect of </a:t>
            </a:r>
            <a:r>
              <a:rPr lang="en-US" altLang="en-US" sz="1000" b="1" baseline="0" dirty="0" err="1" smtClean="0">
                <a:solidFill>
                  <a:srgbClr val="336699"/>
                </a:solidFill>
              </a:rPr>
              <a:t>Sawtooth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Crashes on fast-ion distribution in </a:t>
            </a:r>
            <a:r>
              <a:rPr lang="en-US" altLang="en-US" sz="1000" b="1" baseline="0" dirty="0" err="1" smtClean="0">
                <a:solidFill>
                  <a:srgbClr val="336699"/>
                </a:solidFill>
              </a:rPr>
              <a:t>NSTX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-U</a:t>
            </a:r>
            <a:endParaRPr lang="en-US" altLang="en-US" sz="10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077200" cy="1066800"/>
          </a:xfrm>
        </p:spPr>
        <p:txBody>
          <a:bodyPr/>
          <a:lstStyle/>
          <a:p>
            <a:pPr eaLnBrk="1" hangingPunct="1"/>
            <a:r>
              <a:rPr lang="en-US" sz="1600" dirty="0"/>
              <a:t>D. </a:t>
            </a:r>
            <a:r>
              <a:rPr lang="en-US" sz="1600" dirty="0" smtClean="0"/>
              <a:t>Liu, </a:t>
            </a:r>
            <a:r>
              <a:rPr lang="en-US" sz="1600" dirty="0"/>
              <a:t>W. W. </a:t>
            </a:r>
            <a:r>
              <a:rPr lang="en-US" sz="1600" dirty="0" smtClean="0"/>
              <a:t>Heidbrink, </a:t>
            </a:r>
            <a:r>
              <a:rPr lang="en-US" sz="1600" dirty="0"/>
              <a:t>G. Z. </a:t>
            </a:r>
            <a:r>
              <a:rPr lang="en-US" sz="1600" dirty="0" smtClean="0"/>
              <a:t>Hao</a:t>
            </a:r>
            <a:endParaRPr lang="en-US" sz="1600" baseline="30000" dirty="0"/>
          </a:p>
          <a:p>
            <a:pPr eaLnBrk="1" hangingPunct="1"/>
            <a:r>
              <a:rPr lang="en-US" altLang="en-US" sz="1400" i="1" dirty="0" smtClean="0">
                <a:latin typeface="Arial" charset="0"/>
                <a:cs typeface="Arial" charset="0"/>
              </a:rPr>
              <a:t>University of California, Irvine</a:t>
            </a:r>
          </a:p>
          <a:p>
            <a:pPr eaLnBrk="1" hangingPunct="1"/>
            <a:endParaRPr lang="en-US" altLang="en-US" sz="800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/>
              <a:t>M. </a:t>
            </a:r>
            <a:r>
              <a:rPr lang="en-US" sz="1600" dirty="0" smtClean="0"/>
              <a:t>Podesta, </a:t>
            </a:r>
            <a:r>
              <a:rPr lang="en-US" sz="1600" dirty="0"/>
              <a:t>E. D. </a:t>
            </a:r>
            <a:r>
              <a:rPr lang="en-US" sz="1600" dirty="0" smtClean="0"/>
              <a:t>Fredrickson, D</a:t>
            </a:r>
            <a:r>
              <a:rPr lang="en-US" sz="1600" dirty="0"/>
              <a:t>. S. </a:t>
            </a:r>
            <a:r>
              <a:rPr lang="en-US" sz="1600" dirty="0" smtClean="0"/>
              <a:t>Darrow and D. Kim</a:t>
            </a:r>
          </a:p>
          <a:p>
            <a:pPr eaLnBrk="1" hangingPunct="1"/>
            <a:r>
              <a:rPr lang="en-US" sz="1400" i="1" dirty="0" smtClean="0"/>
              <a:t>Princeton </a:t>
            </a:r>
            <a:r>
              <a:rPr lang="en-US" sz="1400" i="1" dirty="0"/>
              <a:t>Plasma Physics Laboratory</a:t>
            </a:r>
            <a:endParaRPr lang="en-US" altLang="en-US" sz="1400" i="1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Effect of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Crashes on Fast-ion Distribution in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NSTX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-U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3581400"/>
            <a:ext cx="8839200" cy="1219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59th Annual </a:t>
            </a:r>
            <a:r>
              <a:rPr lang="en-US" sz="1400" dirty="0">
                <a:solidFill>
                  <a:srgbClr val="C00000"/>
                </a:solidFill>
              </a:rPr>
              <a:t>Meeting of the APS Division of Plasma Physics</a:t>
            </a:r>
          </a:p>
          <a:p>
            <a:pPr>
              <a:lnSpc>
                <a:spcPct val="70000"/>
              </a:lnSpc>
            </a:pPr>
            <a:endParaRPr lang="en-US" sz="1400" dirty="0" smtClean="0">
              <a:solidFill>
                <a:srgbClr val="C0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400" dirty="0">
                <a:solidFill>
                  <a:srgbClr val="C00000"/>
                </a:solidFill>
              </a:rPr>
              <a:t>Milwaukee, </a:t>
            </a:r>
            <a:r>
              <a:rPr lang="en-US" sz="1400" dirty="0" smtClean="0">
                <a:solidFill>
                  <a:srgbClr val="C00000"/>
                </a:solidFill>
              </a:rPr>
              <a:t>Wisconsin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October 23-27 2017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cirv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915244"/>
            <a:ext cx="201859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-</a:t>
            </a:r>
            <a:r>
              <a:rPr lang="en-US" sz="3200" dirty="0" err="1" smtClean="0"/>
              <a:t>FIDA</a:t>
            </a:r>
            <a:r>
              <a:rPr lang="en-US" sz="3200" dirty="0" smtClean="0"/>
              <a:t> Observation: Decrease in the Core, Increase in the Edge (2/2)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572000" cy="3848640"/>
          </a:xfrm>
          <a:prstGeom prst="rect">
            <a:avLst/>
          </a:prstGeom>
        </p:spPr>
      </p:pic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381000" y="5105400"/>
            <a:ext cx="8534400" cy="13716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latin typeface="Times" charset="0"/>
                <a:cs typeface="+mn-cs"/>
                <a:sym typeface="Wingdings" pitchFamily="2" charset="2"/>
              </a:rPr>
              <a:t>t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-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FIDA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 signal: ~25% decrease in the core, ~35% increase in the edge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The crossover point is close to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sawtooth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 inversion radius (~125cm)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As estimated from Soft x-ray data, 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s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awtooth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 crash time is typically ~40</a:t>
            </a:r>
            <a:r>
              <a:rPr lang="en-US" sz="2000" b="0" i="0" kern="0" dirty="0" smtClean="0">
                <a:solidFill>
                  <a:schemeClr val="tx1"/>
                </a:solidFill>
                <a:latin typeface="Symbol" panose="05050102010706020507" pitchFamily="18" charset="2"/>
                <a:cs typeface="+mn-cs"/>
                <a:sym typeface="Wingdings" pitchFamily="2" charset="2"/>
              </a:rPr>
              <a:t>m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s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, 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sawtooth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 period is ~25ms</a:t>
            </a:r>
            <a:endParaRPr lang="en-US" sz="20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7101" y="1524000"/>
                <a:ext cx="420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336699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Change of t-</a:t>
                </a:r>
                <a:r>
                  <a:rPr lang="en-US" b="1" dirty="0" err="1" smtClean="0">
                    <a:solidFill>
                      <a:srgbClr val="336699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FIDA</a:t>
                </a:r>
                <a:r>
                  <a:rPr lang="en-US" b="1" dirty="0" smtClean="0">
                    <a:solidFill>
                      <a:srgbClr val="336699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signal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l-GR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δ</m:t>
                    </m:r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𝒏𝒇𝒊</m:t>
                    </m:r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∗</m:t>
                    </m:r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𝒏𝒏</m:t>
                    </m:r>
                    <m:r>
                      <a:rPr lang="en-US" b="1" i="1" smtClean="0">
                        <a:solidFill>
                          <a:srgbClr val="3366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336699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1" y="1524000"/>
                <a:ext cx="420726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8307"/>
            <a:ext cx="4572000" cy="3493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100866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Soft x-ray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743200"/>
            <a:ext cx="8991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336699"/>
                </a:solidFill>
              </a:rPr>
              <a:t>Comparison with </a:t>
            </a:r>
            <a:r>
              <a:rPr lang="en-US" sz="3600" b="1" dirty="0" err="1" smtClean="0">
                <a:solidFill>
                  <a:srgbClr val="336699"/>
                </a:solidFill>
              </a:rPr>
              <a:t>Sawtooth</a:t>
            </a:r>
            <a:r>
              <a:rPr lang="en-US" sz="3600" b="1" dirty="0" smtClean="0">
                <a:solidFill>
                  <a:srgbClr val="336699"/>
                </a:solidFill>
              </a:rPr>
              <a:t> Modeling</a:t>
            </a:r>
            <a:endParaRPr lang="en-US" sz="3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Conditional Average Reconstruction is Applied for </a:t>
            </a:r>
            <a:r>
              <a:rPr lang="en-US" sz="3200" dirty="0" err="1" smtClean="0"/>
              <a:t>TRANSP’s</a:t>
            </a:r>
            <a:r>
              <a:rPr lang="en-US" sz="3200" dirty="0" smtClean="0"/>
              <a:t> Input Profiles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" y="1313663"/>
            <a:ext cx="5747005" cy="43434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783916" y="1143000"/>
            <a:ext cx="3283884" cy="5031975"/>
          </a:xfrm>
          <a:prstGeom prst="rect">
            <a:avLst/>
          </a:prstGeom>
          <a:ln w="25400">
            <a:solidFill>
              <a:srgbClr val="800000"/>
            </a:solidFill>
          </a:ln>
        </p:spPr>
        <p:txBody>
          <a:bodyPr vert="horz" lIns="91429" tIns="45714" rIns="91429" bIns="45714" rtlCol="0">
            <a:no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Raw experimental data have insufficient time resolution for accurate time dependent modeling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from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MPTS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Thomson scattering diagnostic (60Hz sampling rate)</a:t>
            </a:r>
            <a:endParaRPr lang="en-US" baseline="-25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tor</a:t>
            </a:r>
            <a:r>
              <a:rPr lang="en-US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from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CHERS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(100Hz sampling rate)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runs use thermal profiles from conditional averaging reconstruction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Combine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CHERS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&amp;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real-time velocity data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 T</a:t>
            </a:r>
            <a:r>
              <a:rPr lang="en-US" baseline="-250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-US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tor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Re-sample results from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MPTS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measurments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All profiles resampled on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ms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time-scale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596" y="5805643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Conditional average plasma profile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944331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000" b="1" baseline="-25000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en-US" sz="2000" b="1" baseline="-25000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526" y="914400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sz="2000" b="1" baseline="-250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401" y="3486090"/>
            <a:ext cx="9126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2000" b="1" baseline="-25000" dirty="0" err="1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sz="2000" b="1" baseline="-250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(eV)</a:t>
            </a:r>
            <a:endParaRPr lang="en-US" sz="20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1521" y="3505200"/>
            <a:ext cx="9209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2000" b="1" baseline="-25000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sz="2000" b="1" baseline="-250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(eV</a:t>
            </a:r>
            <a:r>
              <a:rPr lang="en-US" sz="20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sz="20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6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TRANSP</a:t>
            </a:r>
            <a:r>
              <a:rPr lang="en-US" sz="3200" dirty="0" smtClean="0"/>
              <a:t> Simulations Indicate ~50% of Total Neutron Drop is </a:t>
            </a:r>
            <a:r>
              <a:rPr lang="en-US" sz="3200" dirty="0" smtClean="0"/>
              <a:t>Due </a:t>
            </a:r>
            <a:r>
              <a:rPr lang="en-US" sz="3200" dirty="0" smtClean="0"/>
              <a:t>to Thermal Profile Evolution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1817"/>
            <a:ext cx="4114800" cy="3016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78104"/>
            <a:ext cx="3657600" cy="2764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990600"/>
            <a:ext cx="3657600" cy="27644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857875" y="3429000"/>
            <a:ext cx="923925" cy="356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3429000"/>
            <a:ext cx="1447800" cy="35620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/>
          <p:cNvSpPr txBox="1">
            <a:spLocks/>
          </p:cNvSpPr>
          <p:nvPr/>
        </p:nvSpPr>
        <p:spPr>
          <a:xfrm>
            <a:off x="76200" y="4038600"/>
            <a:ext cx="5244802" cy="2503771"/>
          </a:xfrm>
          <a:prstGeom prst="rect">
            <a:avLst/>
          </a:prstGeom>
          <a:ln w="25400">
            <a:solidFill>
              <a:srgbClr val="800000"/>
            </a:solidFill>
          </a:ln>
        </p:spPr>
        <p:txBody>
          <a:bodyPr vert="horz" lIns="91429" tIns="45714" rIns="91429" bIns="45714" rtlCol="0">
            <a:no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simulation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model </a:t>
            </a:r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</a:t>
            </a:r>
            <a:r>
              <a:rPr lang="en-US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for q-profile evolution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model </a:t>
            </a:r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OFF</a:t>
            </a:r>
            <a:r>
              <a:rPr lang="en-US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for fast ions</a:t>
            </a:r>
          </a:p>
          <a:p>
            <a:pPr>
              <a:lnSpc>
                <a:spcPct val="110000"/>
              </a:lnSpc>
            </a:pPr>
            <a:endParaRPr lang="en-US" sz="6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Little modulation in fast ion density profile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Neutron drops caused by thermal plasma profile evolution  can be ~50% of the measured neutron rate drop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1006000"/>
            <a:ext cx="17363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Fast ion density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7397" y="1021817"/>
            <a:ext cx="14564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 rate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Standard </a:t>
            </a:r>
            <a:r>
              <a:rPr lang="en-US" sz="3200" dirty="0" err="1" smtClean="0"/>
              <a:t>Kadomtsev</a:t>
            </a:r>
            <a:r>
              <a:rPr lang="en-US" sz="3200" dirty="0" smtClean="0"/>
              <a:t> Model Overestimates Neutron Rate Drop at </a:t>
            </a:r>
            <a:r>
              <a:rPr lang="en-US" sz="3200" dirty="0" err="1" smtClean="0"/>
              <a:t>Sawtooth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39002"/>
            <a:ext cx="3657600" cy="271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02" y="3810000"/>
            <a:ext cx="3657600" cy="273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8344"/>
            <a:ext cx="4572000" cy="32750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4204" y="563433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B050"/>
                </a:solidFill>
              </a:rPr>
              <a:t>NMIX_KDSAW</a:t>
            </a:r>
            <a:r>
              <a:rPr lang="en-US" sz="1200" b="1" dirty="0" smtClean="0">
                <a:solidFill>
                  <a:srgbClr val="00B050"/>
                </a:solidFill>
              </a:rPr>
              <a:t>=1</a:t>
            </a:r>
          </a:p>
          <a:p>
            <a:r>
              <a:rPr lang="en-US" sz="1200" b="1" dirty="0" err="1" smtClean="0">
                <a:solidFill>
                  <a:srgbClr val="00B050"/>
                </a:solidFill>
              </a:rPr>
              <a:t>XSWFRAC_BEAM</a:t>
            </a:r>
            <a:r>
              <a:rPr lang="en-US" sz="1200" b="1" dirty="0" smtClean="0">
                <a:solidFill>
                  <a:srgbClr val="00B050"/>
                </a:solidFill>
              </a:rPr>
              <a:t>=0.5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5755" y="121920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B050"/>
                </a:solidFill>
              </a:rPr>
              <a:t>NMIX_KDSAW</a:t>
            </a:r>
            <a:r>
              <a:rPr lang="en-US" sz="1200" b="1" dirty="0" smtClean="0">
                <a:solidFill>
                  <a:srgbClr val="00B050"/>
                </a:solidFill>
              </a:rPr>
              <a:t>=1</a:t>
            </a:r>
          </a:p>
          <a:p>
            <a:r>
              <a:rPr lang="en-US" sz="1200" b="1" dirty="0" err="1" smtClean="0">
                <a:solidFill>
                  <a:srgbClr val="00B050"/>
                </a:solidFill>
              </a:rPr>
              <a:t>XSWFRAC_BEAM</a:t>
            </a:r>
            <a:r>
              <a:rPr lang="en-US" sz="1200" b="1" dirty="0" smtClean="0">
                <a:solidFill>
                  <a:srgbClr val="00B050"/>
                </a:solidFill>
              </a:rPr>
              <a:t>=1.0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152400" y="4424845"/>
            <a:ext cx="5007204" cy="189975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standard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Kadomtsev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model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XSWFRAC_BEAM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: fraction of beam fast ions participating in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mixing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Standard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Kadomtsev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model overestimated neutron rate drops at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sawteeth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2566" y="1001087"/>
            <a:ext cx="145648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 rate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1006000"/>
            <a:ext cx="17363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Fast ion density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Tuning the Parameters of </a:t>
            </a:r>
            <a:r>
              <a:rPr lang="en-US" sz="3000" dirty="0" err="1"/>
              <a:t>P</a:t>
            </a:r>
            <a:r>
              <a:rPr lang="en-US" sz="3000" dirty="0" err="1" smtClean="0"/>
              <a:t>orcelli</a:t>
            </a:r>
            <a:r>
              <a:rPr lang="en-US" sz="3000" dirty="0" smtClean="0"/>
              <a:t> Model can Reasonably Match the Neutron Rate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43000"/>
            <a:ext cx="3657600" cy="2728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86200"/>
            <a:ext cx="3657600" cy="267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5715000" y="3548853"/>
            <a:ext cx="923925" cy="3562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6125" y="3548853"/>
            <a:ext cx="1447800" cy="356201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2100153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B050"/>
                </a:solidFill>
              </a:rPr>
              <a:t>NMIX_KDSAW</a:t>
            </a:r>
            <a:r>
              <a:rPr lang="en-US" sz="1200" b="1" dirty="0" smtClean="0">
                <a:solidFill>
                  <a:srgbClr val="00B050"/>
                </a:solidFill>
              </a:rPr>
              <a:t>=3</a:t>
            </a:r>
          </a:p>
          <a:p>
            <a:r>
              <a:rPr lang="en-US" sz="1200" b="1" dirty="0" err="1" smtClean="0">
                <a:solidFill>
                  <a:srgbClr val="00B050"/>
                </a:solidFill>
              </a:rPr>
              <a:t>FPORCELLI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>
                <a:solidFill>
                  <a:srgbClr val="00B050"/>
                </a:solidFill>
              </a:rPr>
              <a:t>= </a:t>
            </a:r>
            <a:r>
              <a:rPr lang="en-US" sz="1200" b="1" dirty="0" smtClean="0">
                <a:solidFill>
                  <a:srgbClr val="00B050"/>
                </a:solidFill>
              </a:rPr>
              <a:t>1.0D0</a:t>
            </a:r>
          </a:p>
          <a:p>
            <a:r>
              <a:rPr lang="en-US" sz="1200" b="1" dirty="0" err="1">
                <a:solidFill>
                  <a:srgbClr val="00B050"/>
                </a:solidFill>
              </a:rPr>
              <a:t>XSWFRAC_BEAM</a:t>
            </a:r>
            <a:r>
              <a:rPr lang="en-US" sz="1200" b="1" dirty="0">
                <a:solidFill>
                  <a:srgbClr val="00B050"/>
                </a:solidFill>
              </a:rPr>
              <a:t>=0.5</a:t>
            </a:r>
            <a:r>
              <a:rPr lang="en-US" sz="1200" b="1" dirty="0" smtClean="0">
                <a:solidFill>
                  <a:srgbClr val="00B050"/>
                </a:solidFill>
              </a:rPr>
              <a:t> 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4572000" cy="3334243"/>
          </a:xfrm>
          <a:prstGeom prst="rect">
            <a:avLst/>
          </a:prstGeom>
        </p:spPr>
      </p:pic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152400" y="4301094"/>
            <a:ext cx="5181600" cy="217590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orcelli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Model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Incomplete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reconnection model</a:t>
            </a: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en-US" sz="800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 rate from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simulation with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Porcelli</a:t>
            </a: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model can agree with measurements, but not sensitive to fraction </a:t>
            </a:r>
            <a:r>
              <a:rPr lang="en-US" altLang="en-US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of </a:t>
            </a: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reconnection (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FPORCELLI</a:t>
            </a: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namelist</a:t>
            </a:r>
            <a:r>
              <a:rPr lang="en-US" altLang="en-US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1006000"/>
            <a:ext cx="19415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Fast ion density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7513" y="1176956"/>
            <a:ext cx="15568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Neutron rate</a:t>
            </a:r>
            <a:endParaRPr lang="en-US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1253774"/>
            <a:ext cx="4572000" cy="30896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Simulations </a:t>
            </a:r>
            <a:r>
              <a:rPr lang="en-US" sz="3200" dirty="0"/>
              <a:t>with </a:t>
            </a:r>
            <a:r>
              <a:rPr lang="en-US" sz="3200" dirty="0" err="1"/>
              <a:t>P</a:t>
            </a:r>
            <a:r>
              <a:rPr lang="en-US" sz="3200" dirty="0" err="1" smtClean="0"/>
              <a:t>orcelli</a:t>
            </a:r>
            <a:r>
              <a:rPr lang="en-US" sz="3200" dirty="0" smtClean="0"/>
              <a:t> </a:t>
            </a:r>
            <a:r>
              <a:rPr lang="en-US" sz="3200" dirty="0"/>
              <a:t>Model </a:t>
            </a:r>
            <a:r>
              <a:rPr lang="en-US" sz="3200" dirty="0" smtClean="0"/>
              <a:t>Suggest that Fast Ions are Redistributed from Core to Edge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08" y="1366322"/>
            <a:ext cx="3954792" cy="2971800"/>
          </a:xfrm>
          <a:prstGeom prst="rect">
            <a:avLst/>
          </a:prstGeom>
        </p:spPr>
      </p:pic>
      <p:sp>
        <p:nvSpPr>
          <p:cNvPr id="7" name="Content Placeholder 10"/>
          <p:cNvSpPr txBox="1">
            <a:spLocks/>
          </p:cNvSpPr>
          <p:nvPr/>
        </p:nvSpPr>
        <p:spPr bwMode="auto">
          <a:xfrm>
            <a:off x="152400" y="4338122"/>
            <a:ext cx="8839200" cy="213887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simulations with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orcelli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model show ~20% decrease of fast ion density in the core.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Porcelli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model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shows passing particles are strongly affected compared with trapped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particles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although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all fast ions are treated thermally and redistributed according to the rearrangement of flux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surfaces. This is mainly because most fast ions in the core are passing particles.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9201" y="990600"/>
            <a:ext cx="307007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Change of fast ion density</a:t>
            </a:r>
            <a:endParaRPr lang="en-US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TRANSP+FIDAsim</a:t>
            </a:r>
            <a:r>
              <a:rPr lang="en-US" sz="3200" dirty="0" smtClean="0"/>
              <a:t> Simulations </a:t>
            </a:r>
            <a:r>
              <a:rPr lang="en-US" sz="3200" dirty="0"/>
              <a:t>With </a:t>
            </a:r>
            <a:r>
              <a:rPr lang="en-US" sz="3200" dirty="0" err="1"/>
              <a:t>Porcelli</a:t>
            </a:r>
            <a:r>
              <a:rPr lang="en-US" sz="3200" dirty="0"/>
              <a:t> </a:t>
            </a:r>
            <a:r>
              <a:rPr lang="en-US" sz="3200" dirty="0" smtClean="0"/>
              <a:t>Model Partially Agree with </a:t>
            </a:r>
            <a:r>
              <a:rPr lang="en-US" sz="3200" dirty="0" err="1" smtClean="0"/>
              <a:t>FIDA</a:t>
            </a:r>
            <a:r>
              <a:rPr lang="en-US" sz="3200" dirty="0" smtClean="0"/>
              <a:t> Measurements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93" y="990600"/>
            <a:ext cx="4114800" cy="3370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93367"/>
            <a:ext cx="3657600" cy="2768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05200"/>
            <a:ext cx="3657600" cy="2705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9287" y="1046666"/>
            <a:ext cx="41047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Simulated t-</a:t>
            </a:r>
            <a:r>
              <a:rPr lang="en-US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spectra,  core channel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3505200"/>
            <a:ext cx="41345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Simulated t-</a:t>
            </a:r>
            <a:r>
              <a:rPr lang="en-US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spectra,  edge channel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6200" y="4343400"/>
            <a:ext cx="5181600" cy="2209800"/>
          </a:xfrm>
          <a:prstGeom prst="rect">
            <a:avLst/>
          </a:prstGeom>
          <a:ln w="25400">
            <a:solidFill>
              <a:srgbClr val="800000"/>
            </a:solidFill>
          </a:ln>
        </p:spPr>
        <p:txBody>
          <a:bodyPr vert="horz" lIns="91429" tIns="45714" rIns="91429" bIns="45714" rtlCol="0">
            <a:no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TRANSP+FIDASIM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simulations suggest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10% decrease of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signal in core channels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Little increase or no change at outer channels at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crash; Decrease after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crash.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Partially agree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with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measurements. The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data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shows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a signal drop in the core, but an increase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the edge,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see slide 9 and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10 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8613" y="990600"/>
            <a:ext cx="33673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Simulated t-</a:t>
            </a:r>
            <a:r>
              <a:rPr lang="en-US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spatial profile</a:t>
            </a:r>
            <a:endParaRPr lang="en-US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Kolesnichenko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Yakovenko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[NF 1996] describes fast ion transport during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with three time scales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Crash time </a:t>
            </a:r>
            <a:r>
              <a:rPr lang="el-GR" sz="2000" b="1" dirty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sz="2000" b="1" baseline="-25000" dirty="0" err="1">
                <a:latin typeface="Times" panose="02020603050405020304" pitchFamily="18" charset="0"/>
                <a:cs typeface="Times" panose="02020603050405020304" pitchFamily="18" charset="0"/>
              </a:rPr>
              <a:t>cr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Particle </a:t>
            </a: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longitudinal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motion:</a:t>
            </a:r>
            <a:r>
              <a:rPr lang="el-GR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l-GR" sz="2000" b="1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ψ</a:t>
            </a:r>
            <a:r>
              <a:rPr lang="en-US" sz="2000" b="1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(period </a:t>
            </a: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about the perturbed flux surface)</a:t>
            </a:r>
            <a:endParaRPr lang="en-US" sz="2000" baseline="-250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attachment to evolving flux surfaces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strong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Toroidal drift motion:  </a:t>
            </a:r>
            <a:r>
              <a:rPr lang="el-GR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sz="2000" b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</a:t>
            </a:r>
            <a:endParaRPr lang="en-US" sz="20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  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decorrelation between </a:t>
            </a:r>
            <a:r>
              <a:rPr lang="en-US" sz="2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particle and mode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weak 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Conditions for strong transport: 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Passing</a:t>
            </a:r>
            <a:r>
              <a:rPr 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l-GR" sz="2000" b="1" dirty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l-GR" sz="20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ψ</a:t>
            </a:r>
            <a:r>
              <a:rPr lang="el-GR" sz="2000" b="1" dirty="0">
                <a:latin typeface="Times" panose="02020603050405020304" pitchFamily="18" charset="0"/>
                <a:cs typeface="Times" panose="02020603050405020304" pitchFamily="18" charset="0"/>
              </a:rPr>
              <a:t> &lt;&lt; τ</a:t>
            </a:r>
            <a:r>
              <a:rPr lang="en-US" sz="2000" b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</a:t>
            </a:r>
            <a:r>
              <a:rPr lang="en-US" sz="20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, Trapped: </a:t>
            </a:r>
            <a:r>
              <a:rPr lang="el-GR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sz="2000" b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cr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&lt;&lt; </a:t>
            </a:r>
            <a:r>
              <a:rPr lang="el-GR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τ</a:t>
            </a:r>
            <a:r>
              <a:rPr lang="en-US" sz="2000" b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</a:t>
            </a:r>
            <a:endParaRPr lang="en-US" sz="2000" b="1" baseline="-25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000" b="1" baseline="-25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               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or in terms of E, pitch, E &lt;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sz="2000" b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crit</a:t>
            </a:r>
            <a:endParaRPr lang="en-US" sz="2000" b="1" baseline="-25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</a:t>
            </a:r>
            <a:r>
              <a:rPr lang="en-US" sz="2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NSTX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-U calculations indicate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crash time ~40 </a:t>
            </a:r>
            <a:r>
              <a:rPr lang="en-US" sz="2000" dirty="0" err="1" smtClean="0">
                <a:solidFill>
                  <a:schemeClr val="tx1"/>
                </a:solidFill>
                <a:latin typeface="Symbol" panose="05050102010706020507" pitchFamily="18" charset="2"/>
                <a:cs typeface="Times" panose="02020603050405020304" pitchFamily="18" charset="0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inj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=70keV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Passing particles: E</a:t>
            </a:r>
            <a:r>
              <a:rPr lang="en-US" sz="2000" baseline="-25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crit</a:t>
            </a: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~60keV</a:t>
            </a:r>
            <a:endParaRPr lang="en-US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Trapped particles</a:t>
            </a:r>
            <a:r>
              <a:rPr lang="en-US" sz="20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E</a:t>
            </a:r>
            <a:r>
              <a:rPr lang="en-US" sz="2000" baseline="-250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crit</a:t>
            </a:r>
            <a:r>
              <a:rPr lang="en-US" sz="20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~15keV</a:t>
            </a:r>
            <a:endParaRPr lang="en-US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Passing particles will be strongly redistributed by </a:t>
            </a:r>
            <a:r>
              <a:rPr lang="en-US" sz="20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sawtooth</a:t>
            </a:r>
            <a:endParaRPr lang="en-US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Observed Differences in Passing and Trapped Particles </a:t>
            </a:r>
            <a:r>
              <a:rPr lang="en-US" sz="2800" dirty="0"/>
              <a:t>Qualitatively Agrees </a:t>
            </a:r>
            <a:r>
              <a:rPr lang="en-US" sz="2800" dirty="0" smtClean="0"/>
              <a:t>with Theory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1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743200"/>
            <a:ext cx="8991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336699"/>
                </a:solidFill>
              </a:rPr>
              <a:t>Other Interesting Observations</a:t>
            </a:r>
            <a:endParaRPr lang="en-US" sz="3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in conventional tokamaks can cause significant fast ion transport and lead to degradation of fusion production and losses of fast ion to the wall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Measurements on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TEXTOR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, DIII-D,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ASDEX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-Upgrade suggest that passing particles are more susceptible to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-induced transport than trapped particles.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Measurements show fast ion redistribution during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depends on energy, pitch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Kadomtsev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model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within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TRANSP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code qualitatively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agrees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with measurements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Theory predicts two regimes of fast ion transport: </a:t>
            </a:r>
          </a:p>
          <a:p>
            <a:pPr marL="0" indent="0">
              <a:buNone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   (1) transport by flux attachment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flattening fast ion density profile inside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mixing radius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; (2)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transport by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resonance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flattening the density profile at resonance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sz="2000" baseline="-25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study on Spherical Tokamak (ST) can complement that in large-aspect-ratio and high field tokamaks.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Large fast ion orbit width in ST, representative of alpha particles in fusion devices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Extend the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database for code validation and model development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960438"/>
          </a:xfrm>
        </p:spPr>
        <p:txBody>
          <a:bodyPr/>
          <a:lstStyle/>
          <a:p>
            <a:r>
              <a:rPr lang="en-US" sz="3200" dirty="0" smtClean="0"/>
              <a:t>Motivation: Is </a:t>
            </a:r>
            <a:r>
              <a:rPr lang="en-US" sz="3200" dirty="0" err="1" smtClean="0"/>
              <a:t>Sawtooth</a:t>
            </a:r>
            <a:r>
              <a:rPr lang="en-US" sz="3200" dirty="0" smtClean="0"/>
              <a:t> </a:t>
            </a:r>
            <a:r>
              <a:rPr lang="en-US" sz="3200" dirty="0" smtClean="0"/>
              <a:t>Behavior </a:t>
            </a:r>
            <a:r>
              <a:rPr lang="en-US" sz="3200" dirty="0" smtClean="0"/>
              <a:t>in Spherical Tokamak </a:t>
            </a:r>
            <a:r>
              <a:rPr lang="en-US" sz="3200" dirty="0" smtClean="0"/>
              <a:t>Similar </a:t>
            </a:r>
            <a:r>
              <a:rPr lang="en-US" sz="3200" dirty="0" smtClean="0"/>
              <a:t>to that in Conventional Tokamak?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03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Sawtooth</a:t>
            </a:r>
            <a:r>
              <a:rPr lang="en-US" sz="3200" dirty="0"/>
              <a:t> Behavior </a:t>
            </a:r>
            <a:r>
              <a:rPr lang="en-US" sz="3200" dirty="0" smtClean="0"/>
              <a:t>Seems Different </a:t>
            </a:r>
            <a:r>
              <a:rPr lang="en-US" sz="3200" dirty="0"/>
              <a:t>when Using Different Neutral Beam Sources (</a:t>
            </a:r>
            <a:r>
              <a:rPr lang="en-US" sz="3200" dirty="0" smtClean="0"/>
              <a:t>1/2)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960828" cy="5486400"/>
          </a:xfrm>
          <a:prstGeom prst="rect">
            <a:avLst/>
          </a:prstGeom>
        </p:spPr>
      </p:pic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3657600" y="1371600"/>
            <a:ext cx="5181600" cy="475815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Strong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during 100ms pulses of NB source 1C (most perpendicular) source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Neutron rate drops at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crashes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Spikes on edge D</a:t>
            </a:r>
            <a:r>
              <a:rPr lang="en-US" sz="2000" baseline="-25000" dirty="0" smtClean="0">
                <a:latin typeface="Symbol" panose="05050102010706020507" pitchFamily="18" charset="2"/>
                <a:cs typeface="Times" panose="02020603050405020304" pitchFamily="18" charset="0"/>
              </a:rPr>
              <a:t>a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at 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crashes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Big spikes on passive radial reference view (p-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SSSNPA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) and passive tangential view (t-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comparable passing and trapped particles are redistributed/lost to the edge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800" dirty="0">
              <a:latin typeface="Times" panose="02020603050405020304" pitchFamily="18" charset="0"/>
              <a:cs typeface="Times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Big spikes on passive radial reference view (p-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SSSNPA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) and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small increase in active radial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view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(r-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some trapped particles are expelled from the core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43840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1C</a:t>
            </a:r>
            <a:endParaRPr lang="en-US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786" y="106561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Shot 204092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4119" y="38862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4708" y="4766846"/>
            <a:ext cx="954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824" y="54864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235" y="2922652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</a:t>
            </a:r>
            <a:endParaRPr lang="en-US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Sawtooth</a:t>
            </a:r>
            <a:r>
              <a:rPr lang="en-US" sz="3200" dirty="0"/>
              <a:t> Behavior </a:t>
            </a:r>
            <a:r>
              <a:rPr lang="en-US" sz="3200" dirty="0" smtClean="0"/>
              <a:t>Seems Different </a:t>
            </a:r>
            <a:r>
              <a:rPr lang="en-US" sz="3200" dirty="0"/>
              <a:t>when Using Different Neutral Beam Sources </a:t>
            </a:r>
            <a:r>
              <a:rPr lang="en-US" sz="3200" dirty="0" smtClean="0"/>
              <a:t>(2/2)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66800"/>
            <a:ext cx="2972849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2999631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438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2A</a:t>
            </a:r>
            <a:endParaRPr lang="en-US" b="1" dirty="0">
              <a:solidFill>
                <a:schemeClr val="accent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786" y="1065619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Shot 204089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4500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2A</a:t>
            </a:r>
            <a:endParaRPr lang="en-US" b="1" dirty="0">
              <a:solidFill>
                <a:schemeClr val="accent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4417" y="105473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Shot 204090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2780" y="20674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1C</a:t>
            </a:r>
            <a:endParaRPr lang="en-US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6019800" y="1066800"/>
            <a:ext cx="3064683" cy="54864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When beam 2A (most tangential source) is used,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is weaker </a:t>
            </a:r>
            <a:r>
              <a:rPr lang="en-US" smtClean="0">
                <a:latin typeface="Times" panose="02020603050405020304" pitchFamily="18" charset="0"/>
                <a:cs typeface="Times" panose="02020603050405020304" pitchFamily="18" charset="0"/>
              </a:rPr>
              <a:t>or disappears.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No obvious neutron rate drop.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Active tangential view (t-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) shows small drops at 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. Passive radial views (p-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 and r-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) observe little increase.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sawtooth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and fast ion transport are strongly reduced when beam 2A is used. Could be because q profile change and/or rotation profile change  </a:t>
            </a:r>
            <a:endParaRPr lang="en-US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119" y="38100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4708" y="4614446"/>
            <a:ext cx="954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9824" y="54864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6607" y="3852446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7196" y="4617704"/>
            <a:ext cx="954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2312" y="5489658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r-</a:t>
            </a:r>
            <a:r>
              <a:rPr lang="en-US" sz="1600" b="1" dirty="0" err="1" smtClean="0">
                <a:solidFill>
                  <a:srgbClr val="00008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00008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235" y="2922652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</a:t>
            </a:r>
            <a:endParaRPr lang="en-US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0810" y="2953468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</a:t>
            </a:r>
            <a:endParaRPr lang="en-US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Experimental observations of </a:t>
            </a:r>
            <a:r>
              <a:rPr lang="en-US" sz="1900" b="1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 on </a:t>
            </a:r>
            <a:r>
              <a:rPr lang="en-US" sz="1900" b="1" dirty="0" err="1">
                <a:latin typeface="Times" panose="02020603050405020304" pitchFamily="18" charset="0"/>
                <a:cs typeface="Times" panose="02020603050405020304" pitchFamily="18" charset="0"/>
              </a:rPr>
              <a:t>NSTX</a:t>
            </a: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-U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causes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neutron rate drop as large as ~15%.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signal shows a decrease in the core and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an increase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at 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9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observes big spikes on passive tangential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view and small changes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in radial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view; signal changes are strongly correlated with neutron rate drop 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passing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particles are strongly expelled from core to edge. Trapped particles are much less affected.</a:t>
            </a:r>
          </a:p>
          <a:p>
            <a:pPr marL="228600" lvl="1" indent="0">
              <a:buNone/>
            </a:pP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similar to </a:t>
            </a: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sawtooth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 observations in conventional tokamaks</a:t>
            </a:r>
            <a:endParaRPr lang="en-US" sz="1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Comparison with </a:t>
            </a:r>
            <a:r>
              <a:rPr lang="en-US" sz="1900" b="1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 modeling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Standard </a:t>
            </a: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</a:rPr>
              <a:t>Kadomtsev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model overestimates the neutron rate drops at </a:t>
            </a: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err="1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Porcelli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model qualitatively agrees with 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 and </a:t>
            </a:r>
            <a:r>
              <a:rPr lang="en-US" sz="1900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measurements when slightly tuning the input parameters. 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However, it fails to predicts t-</a:t>
            </a:r>
            <a:r>
              <a:rPr lang="en-US" sz="1900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signal increase at edge.</a:t>
            </a:r>
            <a:endParaRPr lang="en-US" sz="1900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Preliminary analysis suggest the 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observed response differences of passing and trapped particles qualitatively agrees with </a:t>
            </a:r>
            <a:r>
              <a:rPr lang="en-US" sz="1900" dirty="0" err="1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Kolesnichenko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sz="1900" dirty="0" err="1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Yakovenko’s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900" dirty="0" err="1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sawtooth</a:t>
            </a:r>
            <a:r>
              <a:rPr lang="en-US" sz="1900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theory</a:t>
            </a:r>
          </a:p>
          <a:p>
            <a:pPr marL="0" indent="0">
              <a:buNone/>
            </a:pPr>
            <a:endParaRPr lang="en-US" sz="8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Times" panose="02020603050405020304" pitchFamily="18" charset="0"/>
                <a:cs typeface="Times" panose="02020603050405020304" pitchFamily="18" charset="0"/>
              </a:rPr>
              <a:t>Future work: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A new model is being developed to include particle’s energy, pitch and orbit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width,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see D. Kim’s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poster PP11.00049</a:t>
            </a:r>
            <a:r>
              <a:rPr lang="en-US" sz="2000" dirty="0" smtClean="0"/>
              <a:t>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this session.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Simulations will be performed with this new model </a:t>
            </a:r>
            <a:r>
              <a:rPr lang="en-US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and will be 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compared with neutron and </a:t>
            </a:r>
            <a:r>
              <a:rPr lang="en-US" sz="1900" dirty="0" err="1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900" dirty="0">
                <a:latin typeface="Times" panose="02020603050405020304" pitchFamily="18" charset="0"/>
                <a:cs typeface="Times" panose="02020603050405020304" pitchFamily="18" charset="0"/>
              </a:rPr>
              <a:t> measurements.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768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421"/>
            <a:ext cx="4114800" cy="3885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</a:t>
            </a:r>
            <a:r>
              <a:rPr lang="en-US" sz="3200" dirty="0" err="1" smtClean="0"/>
              <a:t>Sawtoothing</a:t>
            </a:r>
            <a:r>
              <a:rPr lang="en-US" sz="3200" dirty="0" smtClean="0"/>
              <a:t> Discharges are Achieved on </a:t>
            </a:r>
            <a:r>
              <a:rPr lang="en-US" sz="3200" dirty="0" err="1" smtClean="0"/>
              <a:t>NSTX</a:t>
            </a:r>
            <a:r>
              <a:rPr lang="en-US" sz="3200" dirty="0" smtClean="0"/>
              <a:t>-U with the New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</a:t>
            </a:r>
            <a:r>
              <a:rPr lang="en-US" sz="3200" dirty="0" err="1" smtClean="0"/>
              <a:t>NBI</a:t>
            </a:r>
            <a:r>
              <a:rPr lang="en-US" sz="3200" dirty="0"/>
              <a:t> </a:t>
            </a:r>
            <a:r>
              <a:rPr lang="en-US" sz="3200" dirty="0" smtClean="0"/>
              <a:t>&amp; Central Solenoid</a:t>
            </a:r>
            <a:endParaRPr lang="en-US" sz="3200"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33399" y="1086374"/>
            <a:ext cx="3657600" cy="3790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4394" y="2406905"/>
            <a:ext cx="793807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10000"/>
              </a:buClr>
              <a:defRPr/>
            </a:pPr>
            <a:r>
              <a:rPr lang="en-US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NB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2699" y="2381622"/>
            <a:ext cx="793807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010000"/>
              </a:buClr>
              <a:defRPr/>
            </a:pPr>
            <a:r>
              <a:rPr lang="en-US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NB #1</a:t>
            </a:r>
            <a:endParaRPr lang="en-US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20063" y="4800600"/>
            <a:ext cx="1783378" cy="308028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[Menard, NF 2012]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096464" y="4800600"/>
            <a:ext cx="1887027" cy="308028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[Gerhardt, NF 2012]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 bwMode="auto">
          <a:xfrm>
            <a:off x="228600" y="5105400"/>
            <a:ext cx="8610600" cy="1409941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numCol="1"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Reproducible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sawtoothing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 L-mode discharges 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are obtained on 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NSTX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-U</a:t>
            </a:r>
            <a:endParaRPr lang="en-US" sz="2000" b="0" i="0" kern="0" dirty="0" smtClean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Neutron rate can drop as large as ~15% at </a:t>
            </a:r>
            <a:r>
              <a:rPr lang="en-US" kern="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sawtooth</a:t>
            </a:r>
            <a:r>
              <a:rPr lang="en-US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crash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Flattening of </a:t>
            </a:r>
            <a:r>
              <a:rPr lang="en-US" kern="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T</a:t>
            </a:r>
            <a:r>
              <a:rPr lang="en-US" kern="0" baseline="-2500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e</a:t>
            </a:r>
            <a:r>
              <a:rPr lang="en-US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in the core indicated by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Thomson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scattering</a:t>
            </a:r>
            <a:r>
              <a:rPr lang="en-US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and </a:t>
            </a:r>
            <a:r>
              <a:rPr lang="en-US" b="0" i="0" kern="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Soft x-ray diagnostics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No</a:t>
            </a:r>
            <a:r>
              <a:rPr lang="en-US" b="0" i="0" kern="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</a:t>
            </a:r>
            <a:r>
              <a:rPr lang="en-US" b="0" i="0" kern="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MSE</a:t>
            </a:r>
            <a:r>
              <a:rPr lang="en-US" b="0" i="0" kern="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measurement is available for these discharges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24800" y="3048000"/>
            <a:ext cx="6096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74439" y="264093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6699"/>
                </a:solidFill>
              </a:rPr>
              <a:t>No data</a:t>
            </a:r>
            <a:endParaRPr lang="en-US" sz="1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smtClean="0"/>
              <a:t>Comprehensive </a:t>
            </a:r>
            <a:r>
              <a:rPr lang="en-US" sz="3200" dirty="0" smtClean="0"/>
              <a:t>Set of Fast Ion Diagnostics can Measure </a:t>
            </a:r>
            <a:r>
              <a:rPr lang="en-US" sz="3200" dirty="0" err="1" smtClean="0"/>
              <a:t>Sawtooth</a:t>
            </a:r>
            <a:r>
              <a:rPr lang="en-US" sz="3200" dirty="0" smtClean="0"/>
              <a:t>-Induced Fast Ion Transport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373" y="1371600"/>
            <a:ext cx="4124227" cy="4114800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 bwMode="auto">
          <a:xfrm>
            <a:off x="228600" y="1385740"/>
            <a:ext cx="4572000" cy="432926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detectors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dominated </a:t>
            </a:r>
            <a:r>
              <a:rPr lang="en-US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beam-plasma reactions, volume integrated</a:t>
            </a:r>
          </a:p>
          <a:p>
            <a:pPr marL="0" indent="0">
              <a:buNone/>
            </a:pPr>
            <a:endParaRPr lang="en-US" sz="7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Fast-Ion D-alpha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spectrometers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</a:t>
            </a:r>
            <a:r>
              <a:rPr lang="en-US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region </a:t>
            </a:r>
            <a:r>
              <a:rPr lang="en-US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velocity space, spatial profile</a:t>
            </a:r>
          </a:p>
          <a:p>
            <a:pPr marL="0" indent="0">
              <a:buNone/>
            </a:pPr>
            <a:endParaRPr lang="en-US" sz="7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State Neutral Particle Analyzer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SSNPA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localized in pitch angle range, spatial profile, fast time resolution</a:t>
            </a:r>
          </a:p>
          <a:p>
            <a:pPr marL="0" indent="0">
              <a:buNone/>
            </a:pPr>
            <a:endParaRPr lang="en-US" sz="7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Scintillator-based Fast Loss 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 </a:t>
            </a:r>
            <a:r>
              <a:rPr lang="en-US" sz="20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ions, narrow in pitch </a:t>
            </a:r>
            <a:r>
              <a:rPr lang="en-US" sz="20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endParaRPr lang="en-US" sz="1800" b="0" i="0" kern="0" dirty="0">
              <a:solidFill>
                <a:srgbClr val="336699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4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FIDA</a:t>
            </a:r>
            <a:r>
              <a:rPr lang="en-US" sz="3200" dirty="0" smtClean="0"/>
              <a:t> and </a:t>
            </a:r>
            <a:r>
              <a:rPr lang="en-US" sz="3200" dirty="0" err="1" smtClean="0"/>
              <a:t>SSNPA</a:t>
            </a:r>
            <a:r>
              <a:rPr lang="en-US" sz="3200" dirty="0" smtClean="0"/>
              <a:t> Diagnostics Can Separate the Response of Passing and Trapped Particles</a:t>
            </a:r>
            <a:endParaRPr lang="en-US" sz="32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182688"/>
            <a:ext cx="305752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143000"/>
            <a:ext cx="3560762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163638" y="2286000"/>
            <a:ext cx="174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chemeClr val="accent2"/>
                </a:solidFill>
                <a:latin typeface="Times" panose="02020603050405020304" pitchFamily="18" charset="0"/>
              </a:rPr>
              <a:t>Tangential </a:t>
            </a:r>
            <a:r>
              <a:rPr lang="en-US" altLang="en-US" sz="1800" i="0" dirty="0" err="1">
                <a:solidFill>
                  <a:schemeClr val="accent2"/>
                </a:solidFill>
                <a:latin typeface="Times" panose="02020603050405020304" pitchFamily="18" charset="0"/>
              </a:rPr>
              <a:t>NPA</a:t>
            </a:r>
            <a:endParaRPr lang="en-US" altLang="en-US" sz="1800" i="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163638" y="3276600"/>
            <a:ext cx="135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chemeClr val="accent2"/>
                </a:solidFill>
                <a:latin typeface="Times" panose="02020603050405020304" pitchFamily="18" charset="0"/>
              </a:rPr>
              <a:t>Radial </a:t>
            </a:r>
            <a:r>
              <a:rPr lang="en-US" altLang="en-US" sz="1800" i="0" dirty="0" err="1">
                <a:solidFill>
                  <a:schemeClr val="accent2"/>
                </a:solidFill>
                <a:latin typeface="Times" panose="02020603050405020304" pitchFamily="18" charset="0"/>
              </a:rPr>
              <a:t>NPA</a:t>
            </a:r>
            <a:endParaRPr lang="en-US" altLang="en-US" sz="1800" i="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44638" y="990600"/>
            <a:ext cx="183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rgbClr val="336699"/>
                </a:solidFill>
                <a:latin typeface="Times" panose="02020603050405020304" pitchFamily="18" charset="0"/>
              </a:rPr>
              <a:t>Weight Function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6238875" y="1219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chemeClr val="accent2"/>
                </a:solidFill>
                <a:latin typeface="Times" panose="02020603050405020304" pitchFamily="18" charset="0"/>
              </a:rPr>
              <a:t>v-</a:t>
            </a:r>
            <a:r>
              <a:rPr lang="en-US" altLang="en-US" sz="1800" i="0" dirty="0" err="1">
                <a:solidFill>
                  <a:schemeClr val="accent2"/>
                </a:solidFill>
                <a:latin typeface="Times" panose="02020603050405020304" pitchFamily="18" charset="0"/>
              </a:rPr>
              <a:t>FIDA</a:t>
            </a:r>
            <a:endParaRPr lang="en-US" altLang="en-US" sz="1800" i="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534275" y="365760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0" dirty="0">
                <a:solidFill>
                  <a:schemeClr val="accent2"/>
                </a:solidFill>
                <a:latin typeface="Times" panose="02020603050405020304" pitchFamily="18" charset="0"/>
              </a:rPr>
              <a:t>t-</a:t>
            </a:r>
            <a:r>
              <a:rPr lang="en-US" altLang="en-US" sz="1800" i="0" dirty="0" err="1">
                <a:solidFill>
                  <a:schemeClr val="accent2"/>
                </a:solidFill>
                <a:latin typeface="Times" panose="02020603050405020304" pitchFamily="18" charset="0"/>
              </a:rPr>
              <a:t>FIDA</a:t>
            </a:r>
            <a:endParaRPr lang="en-US" altLang="en-US" sz="1800" i="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5136"/>
              </p:ext>
            </p:extLst>
          </p:nvPr>
        </p:nvGraphicFramePr>
        <p:xfrm>
          <a:off x="3941763" y="2438400"/>
          <a:ext cx="2154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5" imgW="1041120" imgH="368280" progId="Equation.DSMT4">
                  <p:embed/>
                </p:oleObj>
              </mc:Choice>
              <mc:Fallback>
                <p:oleObj name="Equation" r:id="rId5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2438400"/>
                        <a:ext cx="21542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0"/>
          <p:cNvSpPr txBox="1">
            <a:spLocks/>
          </p:cNvSpPr>
          <p:nvPr/>
        </p:nvSpPr>
        <p:spPr bwMode="auto">
          <a:xfrm>
            <a:off x="457200" y="4648200"/>
            <a:ext cx="8153400" cy="17526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0" i="0" kern="0" dirty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Localization in velocity space depends on 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geometric </a:t>
            </a:r>
            <a:r>
              <a:rPr lang="en-US" sz="2000" b="0" i="0" kern="0" dirty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layout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0" i="0" kern="0" dirty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Tangential </a:t>
            </a: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views (t-</a:t>
            </a:r>
            <a:r>
              <a:rPr lang="en-US" sz="2000" b="0" i="0" kern="0" dirty="0" err="1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, t-</a:t>
            </a:r>
            <a:r>
              <a:rPr lang="en-US" sz="2000" b="0" i="0" kern="0" dirty="0" err="1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FIDA</a:t>
            </a: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): mainly sensitive to passing </a:t>
            </a:r>
            <a:r>
              <a:rPr lang="en-US" sz="2000" b="0" i="0" kern="0" dirty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fast ions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Radial or vertical views (r-</a:t>
            </a:r>
            <a:r>
              <a:rPr lang="en-US" sz="2000" b="0" i="0" kern="0" dirty="0" err="1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sz="200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, v-</a:t>
            </a:r>
            <a:r>
              <a:rPr lang="en-US" sz="2000" kern="0" dirty="0" err="1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FIDA</a:t>
            </a:r>
            <a:r>
              <a:rPr lang="en-US" sz="200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)</a:t>
            </a: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: mainly trapped </a:t>
            </a:r>
            <a:r>
              <a:rPr lang="en-US" sz="2000" b="0" i="0" kern="0" dirty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fast </a:t>
            </a:r>
            <a:r>
              <a:rPr lang="en-US" sz="2000" b="0" i="0" kern="0" dirty="0" smtClean="0">
                <a:solidFill>
                  <a:srgbClr val="336699"/>
                </a:solidFill>
                <a:latin typeface="Times" charset="0"/>
                <a:cs typeface="+mn-cs"/>
                <a:sym typeface="Wingdings" pitchFamily="2" charset="2"/>
              </a:rPr>
              <a:t>ions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800" b="0" i="0" kern="0" dirty="0" smtClean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Arial" charset="0"/>
                <a:sym typeface="Wingdings" pitchFamily="2" charset="2"/>
              </a:rPr>
              <a:t>Reference views monitor passive signals from the plasma edge</a:t>
            </a: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4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743200"/>
            <a:ext cx="8991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336699"/>
                </a:solidFill>
              </a:rPr>
              <a:t>Experimental Observations</a:t>
            </a:r>
            <a:endParaRPr lang="en-US" sz="3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SSNPA</a:t>
            </a:r>
            <a:r>
              <a:rPr lang="en-US" sz="2800" dirty="0" smtClean="0"/>
              <a:t> Observation: Passing Particles are Expelled from Core to Edge, Small Depletion for Trapped Particles (1/2)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526"/>
            <a:ext cx="5029200" cy="5342274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5029200" y="1371600"/>
            <a:ext cx="4038600" cy="456021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NB source 1B injects steady, active source for r-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sz="2000" kern="0" dirty="0">
                <a:latin typeface="Times" charset="0"/>
                <a:cs typeface="+mn-cs"/>
                <a:sym typeface="Wingdings" pitchFamily="2" charset="2"/>
              </a:rPr>
              <a:t> 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arrays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400" kern="0" dirty="0" smtClean="0"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Low density L-mode, no Alfven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eigenmode</a:t>
            </a: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 or fishbone detected</a:t>
            </a:r>
            <a:endParaRPr lang="en-US" sz="2000" b="0" i="0" kern="0" dirty="0">
              <a:solidFill>
                <a:schemeClr val="tx1"/>
              </a:solidFill>
              <a:latin typeface="Times" charset="0"/>
              <a:cs typeface="Arial" charset="0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400" b="0" i="0" kern="0" dirty="0" smtClean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 observations</a:t>
            </a:r>
            <a:endParaRPr lang="en-US" sz="20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Times" charset="0"/>
                <a:sym typeface="Wingdings" pitchFamily="2" charset="2"/>
              </a:rPr>
              <a:t>p</a:t>
            </a:r>
            <a:r>
              <a:rPr lang="en-US" kern="0" dirty="0" smtClean="0">
                <a:latin typeface="Times" charset="0"/>
                <a:sym typeface="Wingdings" pitchFamily="2" charset="2"/>
              </a:rPr>
              <a:t>-</a:t>
            </a:r>
            <a:r>
              <a:rPr lang="en-US" kern="0" dirty="0" err="1" smtClean="0">
                <a:latin typeface="Times" charset="0"/>
                <a:sym typeface="Wingdings" pitchFamily="2" charset="2"/>
              </a:rPr>
              <a:t>SSNPA</a:t>
            </a:r>
            <a:r>
              <a:rPr lang="en-US" kern="0" dirty="0" smtClean="0">
                <a:latin typeface="Times" charset="0"/>
                <a:sym typeface="Wingdings" pitchFamily="2" charset="2"/>
              </a:rPr>
              <a:t> observes small signal increase 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charset="0"/>
                <a:sym typeface="Wingdings" pitchFamily="2" charset="2"/>
              </a:rPr>
              <a:t>t-</a:t>
            </a:r>
            <a:r>
              <a:rPr lang="en-US" kern="0" dirty="0" err="1" smtClean="0">
                <a:latin typeface="Times" charset="0"/>
                <a:sym typeface="Wingdings" pitchFamily="2" charset="2"/>
              </a:rPr>
              <a:t>SSNPA</a:t>
            </a:r>
            <a:r>
              <a:rPr lang="en-US" kern="0" dirty="0" smtClean="0">
                <a:latin typeface="Times" charset="0"/>
                <a:sym typeface="Wingdings" pitchFamily="2" charset="2"/>
              </a:rPr>
              <a:t> observes big spikes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Times" charset="0"/>
                <a:sym typeface="Wingdings" pitchFamily="2" charset="2"/>
              </a:rPr>
              <a:t>r</a:t>
            </a:r>
            <a:r>
              <a:rPr lang="en-US" kern="0" dirty="0" smtClean="0">
                <a:latin typeface="Times" charset="0"/>
                <a:sym typeface="Wingdings" pitchFamily="2" charset="2"/>
              </a:rPr>
              <a:t>-</a:t>
            </a:r>
            <a:r>
              <a:rPr lang="en-US" kern="0" dirty="0" err="1" smtClean="0">
                <a:latin typeface="Times" charset="0"/>
                <a:sym typeface="Wingdings" pitchFamily="2" charset="2"/>
              </a:rPr>
              <a:t>SSNPA</a:t>
            </a:r>
            <a:r>
              <a:rPr lang="en-US" kern="0" dirty="0">
                <a:latin typeface="Times" charset="0"/>
                <a:sym typeface="Wingdings" pitchFamily="2" charset="2"/>
              </a:rPr>
              <a:t> observes </a:t>
            </a:r>
            <a:r>
              <a:rPr lang="en-US" kern="0" dirty="0" smtClean="0">
                <a:latin typeface="Times" charset="0"/>
                <a:sym typeface="Wingdings" pitchFamily="2" charset="2"/>
              </a:rPr>
              <a:t>small depletion</a:t>
            </a:r>
            <a:endParaRPr lang="en-US" kern="0" dirty="0">
              <a:latin typeface="Times" charset="0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kern="0" dirty="0" smtClean="0">
                <a:latin typeface="Times" charset="0"/>
                <a:sym typeface="Wingdings" panose="05000000000000000000" pitchFamily="2" charset="2"/>
              </a:rPr>
              <a:t>Passing particles are strongly expelled from core to edge; much weaker transport for trapped particles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itchFamily="2" charset="2"/>
              </a:rPr>
              <a:t>(database analysis see next slide)</a:t>
            </a:r>
            <a:endParaRPr lang="en-US" sz="20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457200" y="6246786"/>
            <a:ext cx="1369241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/>
              <a:t>[Liu, RSI 2016]</a:t>
            </a:r>
            <a:endParaRPr lang="en-US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2071039" y="39624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1628" y="4648200"/>
            <a:ext cx="954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6744" y="5334000"/>
            <a:ext cx="999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SSNPA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8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SSNPA</a:t>
            </a:r>
            <a:r>
              <a:rPr lang="en-US" sz="2800" dirty="0" smtClean="0"/>
              <a:t> Observation: Passing Particles are Expelled from Core to Edge, Small Depletion for Trapped Particles (2/2)</a:t>
            </a:r>
            <a:endParaRPr lang="en-US" sz="2800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4572000" y="1143000"/>
            <a:ext cx="4495800" cy="5257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Strong correlation between 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 signal change and neutron rate drop at 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sawtooth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 crash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charset="0"/>
                <a:cs typeface="+mn-cs"/>
                <a:sym typeface="Wingdings" pitchFamily="2" charset="2"/>
              </a:rPr>
              <a:t>Large increase in passive t-</a:t>
            </a:r>
            <a:r>
              <a:rPr lang="en-US" kern="0" dirty="0" err="1" smtClean="0">
                <a:latin typeface="Times" charset="0"/>
                <a:cs typeface="+mn-cs"/>
                <a:sym typeface="Wingdings" pitchFamily="2" charset="2"/>
              </a:rPr>
              <a:t>SSNPA</a:t>
            </a:r>
            <a:r>
              <a:rPr lang="en-US" kern="0" dirty="0" smtClean="0">
                <a:latin typeface="Times" charset="0"/>
                <a:cs typeface="+mn-cs"/>
                <a:sym typeface="Wingdings" pitchFamily="2" charset="2"/>
              </a:rPr>
              <a:t> passing particles are expelled to edge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Similar change in p-</a:t>
            </a:r>
            <a:r>
              <a:rPr lang="en-US" kern="0" dirty="0" err="1" smtClean="0">
                <a:latin typeface="Times" charset="0"/>
                <a:sym typeface="Wingdings" panose="05000000000000000000" pitchFamily="2" charset="2"/>
              </a:rPr>
              <a:t>SSNPA</a:t>
            </a: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 and D</a:t>
            </a:r>
            <a:r>
              <a:rPr lang="en-US" kern="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 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the change of p- </a:t>
            </a:r>
            <a:r>
              <a:rPr lang="en-US" kern="0" dirty="0" err="1" smtClean="0">
                <a:latin typeface="Times" charset="0"/>
                <a:sym typeface="Wingdings" panose="05000000000000000000" pitchFamily="2" charset="2"/>
              </a:rPr>
              <a:t>SSNPA</a:t>
            </a: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 signal is due to edge neutral density change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Small drop of r-</a:t>
            </a:r>
            <a:r>
              <a:rPr lang="en-US" kern="0" dirty="0" err="1" smtClean="0">
                <a:latin typeface="Times" charset="0"/>
                <a:sym typeface="Wingdings" panose="05000000000000000000" pitchFamily="2" charset="2"/>
              </a:rPr>
              <a:t>SSNPA</a:t>
            </a:r>
            <a:endParaRPr lang="en-US" kern="0" dirty="0" smtClean="0">
              <a:latin typeface="Times" charset="0"/>
              <a:sym typeface="Wingdings" panose="05000000000000000000" pitchFamily="2" charset="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kern="0" dirty="0">
                <a:latin typeface="Times" charset="0"/>
                <a:sym typeface="Wingdings" panose="05000000000000000000" pitchFamily="2" charset="2"/>
              </a:rPr>
              <a:t> </a:t>
            </a:r>
            <a:r>
              <a:rPr lang="en-US" kern="0" dirty="0" smtClean="0">
                <a:latin typeface="Times" charset="0"/>
                <a:sym typeface="Wingdings" panose="05000000000000000000" pitchFamily="2" charset="2"/>
              </a:rPr>
              <a:t>     some depletion of trapped particles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800" kern="0" dirty="0">
              <a:latin typeface="Times" charset="0"/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kern="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SSNPA</a:t>
            </a:r>
            <a:r>
              <a:rPr lang="en-US" sz="2000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arrays with different energy threshold observe similar behavior </a:t>
            </a:r>
            <a:r>
              <a:rPr lang="en-US" sz="2000" kern="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sawteeth</a:t>
            </a:r>
            <a:r>
              <a:rPr lang="en-US" sz="2000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 affect a wide energy range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kern="0" dirty="0" smtClean="0">
              <a:latin typeface="Times" panose="02020603050405020304" pitchFamily="18" charset="0"/>
              <a:cs typeface="Times" panose="02020603050405020304" pitchFamily="18" charset="0"/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Times" panose="02020603050405020304" pitchFamily="18" charset="0"/>
                <a:cs typeface="Times" panose="02020603050405020304" pitchFamily="18" charset="0"/>
                <a:sym typeface="Wingdings" pitchFamily="2" charset="2"/>
              </a:rPr>
              <a:t>All channels in the same port observe similar behavior, u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nable to infer dependence on space</a:t>
            </a:r>
            <a:endParaRPr lang="en-US" sz="2000" kern="0" dirty="0">
              <a:latin typeface="Times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33502"/>
            <a:ext cx="43028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-</a:t>
            </a:r>
            <a:r>
              <a:rPr lang="en-US" sz="3200" dirty="0" err="1" smtClean="0"/>
              <a:t>FIDA</a:t>
            </a:r>
            <a:r>
              <a:rPr lang="en-US" sz="3200" dirty="0" smtClean="0"/>
              <a:t> Observation: Decrease in the Core, Increase in the Edge (1/2)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992"/>
            <a:ext cx="5945695" cy="3200400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457200" y="4953000"/>
            <a:ext cx="8534400" cy="13716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t-</a:t>
            </a:r>
            <a:r>
              <a:rPr lang="en-US" sz="2000" kern="0" dirty="0" err="1" smtClean="0">
                <a:latin typeface="Times" charset="0"/>
                <a:cs typeface="+mn-cs"/>
                <a:sym typeface="Wingdings" pitchFamily="2" charset="2"/>
              </a:rPr>
              <a:t>FIDA</a:t>
            </a:r>
            <a:r>
              <a:rPr lang="en-US" sz="2000" kern="0" dirty="0">
                <a:latin typeface="Times" charset="0"/>
                <a:cs typeface="+mn-cs"/>
                <a:sym typeface="Wingdings" pitchFamily="2" charset="2"/>
              </a:rPr>
              <a:t> </a:t>
            </a:r>
            <a:r>
              <a:rPr lang="en-US" sz="2000" kern="0" dirty="0" smtClean="0">
                <a:latin typeface="Times" charset="0"/>
                <a:cs typeface="+mn-cs"/>
                <a:sym typeface="Wingdings" pitchFamily="2" charset="2"/>
              </a:rPr>
              <a:t>observes signal drop in the core and increase at the edge</a:t>
            </a:r>
            <a:endParaRPr lang="en-US" sz="2000" b="0" i="0" kern="0" dirty="0">
              <a:solidFill>
                <a:schemeClr val="tx1"/>
              </a:solidFill>
              <a:latin typeface="Times" charset="0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à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Times" charset="0"/>
                <a:cs typeface="+mn-cs"/>
                <a:sym typeface="Wingdings" panose="05000000000000000000" pitchFamily="2" charset="2"/>
              </a:rPr>
              <a:t>Passing fast ions are redistributed from core to edge</a:t>
            </a:r>
          </a:p>
          <a:p>
            <a:pPr marL="285750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>
                <a:latin typeface="Times" charset="0"/>
                <a:sym typeface="Wingdings" pitchFamily="2" charset="2"/>
              </a:rPr>
              <a:t>V-</a:t>
            </a:r>
            <a:r>
              <a:rPr lang="en-US" sz="2000" kern="0" dirty="0" err="1" smtClean="0">
                <a:latin typeface="Times" charset="0"/>
                <a:sym typeface="Wingdings" pitchFamily="2" charset="2"/>
              </a:rPr>
              <a:t>FIDA</a:t>
            </a:r>
            <a:r>
              <a:rPr lang="en-US" sz="2000" kern="0" dirty="0" smtClean="0">
                <a:latin typeface="Times" charset="0"/>
                <a:sym typeface="Wingdings" pitchFamily="2" charset="2"/>
              </a:rPr>
              <a:t> signal is relatively weak, almost no change before and after </a:t>
            </a:r>
            <a:r>
              <a:rPr lang="en-US" sz="2000" kern="0" dirty="0" err="1" smtClean="0">
                <a:latin typeface="Times" charset="0"/>
                <a:sym typeface="Wingdings" pitchFamily="2" charset="2"/>
              </a:rPr>
              <a:t>sawtooth</a:t>
            </a:r>
            <a:r>
              <a:rPr lang="en-US" sz="2000" kern="0" dirty="0" smtClean="0">
                <a:latin typeface="Times" charset="0"/>
                <a:sym typeface="Wingdings" pitchFamily="2" charset="2"/>
              </a:rPr>
              <a:t>  trapped particles are weakly affected</a:t>
            </a:r>
            <a:endParaRPr lang="en-US" sz="1800" b="0" i="0" kern="0" dirty="0">
              <a:solidFill>
                <a:schemeClr val="tx1"/>
              </a:solidFill>
              <a:latin typeface="Times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833" y="1213334"/>
            <a:ext cx="2713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spectra, core channel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957" y="1229438"/>
            <a:ext cx="2791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spectra,  edge channel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05" y="1128860"/>
            <a:ext cx="3206247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18094" y="1209799"/>
            <a:ext cx="846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Mirnov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0414" y="2239170"/>
            <a:ext cx="910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Neutron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8121" y="3349480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sz="1600" b="1" dirty="0" err="1" smtClean="0">
                <a:solidFill>
                  <a:srgbClr val="3366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endParaRPr lang="en-US" sz="1600" b="1" dirty="0">
              <a:solidFill>
                <a:srgbClr val="336699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957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1744</Words>
  <Application>Microsoft Office PowerPoint</Application>
  <PresentationFormat>On-screen Show (4:3)</PresentationFormat>
  <Paragraphs>231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Calibri</vt:lpstr>
      <vt:lpstr>Cambria Math</vt:lpstr>
      <vt:lpstr>Symbol</vt:lpstr>
      <vt:lpstr>Times</vt:lpstr>
      <vt:lpstr>Times New Roman</vt:lpstr>
      <vt:lpstr>Wingdings</vt:lpstr>
      <vt:lpstr>NSTX Upgrade</vt:lpstr>
      <vt:lpstr>Equation</vt:lpstr>
      <vt:lpstr>Effect of Sawtooth Crashes on Fast-ion Distribution in NSTX-U</vt:lpstr>
      <vt:lpstr>Motivation: Is Sawtooth Behavior in Spherical Tokamak Similar to that in Conventional Tokamak?</vt:lpstr>
      <vt:lpstr>Long Sawtoothing Discharges are Achieved on NSTX-U with the New 2nd NBI &amp; Central Solenoid</vt:lpstr>
      <vt:lpstr>A Comprehensive Set of Fast Ion Diagnostics can Measure Sawtooth-Induced Fast Ion Transport</vt:lpstr>
      <vt:lpstr>FIDA and SSNPA Diagnostics Can Separate the Response of Passing and Trapped Particles</vt:lpstr>
      <vt:lpstr>PowerPoint Presentation</vt:lpstr>
      <vt:lpstr>SSNPA Observation: Passing Particles are Expelled from Core to Edge, Small Depletion for Trapped Particles (1/2)</vt:lpstr>
      <vt:lpstr>SSNPA Observation: Passing Particles are Expelled from Core to Edge, Small Depletion for Trapped Particles (2/2)</vt:lpstr>
      <vt:lpstr>t-FIDA Observation: Decrease in the Core, Increase in the Edge (1/2)</vt:lpstr>
      <vt:lpstr>t-FIDA Observation: Decrease in the Core, Increase in the Edge (2/2)</vt:lpstr>
      <vt:lpstr>PowerPoint Presentation</vt:lpstr>
      <vt:lpstr>Conditional Average Reconstruction is Applied for TRANSP’s Input Profiles</vt:lpstr>
      <vt:lpstr>TRANSP Simulations Indicate ~50% of Total Neutron Drop is Due to Thermal Profile Evolution</vt:lpstr>
      <vt:lpstr>Standard Kadomtsev Model Overestimates Neutron Rate Drop at Sawtooth</vt:lpstr>
      <vt:lpstr>Tuning the Parameters of Porcelli Model can Reasonably Match the Neutron Rate</vt:lpstr>
      <vt:lpstr>Simulations with Porcelli Model Suggest that Fast Ions are Redistributed from Core to Edge</vt:lpstr>
      <vt:lpstr>TRANSP+FIDAsim Simulations With Porcelli Model Partially Agree with FIDA Measurements</vt:lpstr>
      <vt:lpstr>Observed Differences in Passing and Trapped Particles Qualitatively Agrees with Theory</vt:lpstr>
      <vt:lpstr>PowerPoint Presentation</vt:lpstr>
      <vt:lpstr>Sawtooth Behavior Seems Different when Using Different Neutral Beam Sources (1/2)</vt:lpstr>
      <vt:lpstr>Sawtooth Behavior Seems Different when Using Different Neutral Beam Sources (2/2)</vt:lpstr>
      <vt:lpstr>Summary</vt:lpstr>
    </vt:vector>
  </TitlesOfParts>
  <Company>PPPL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Deyong Liu</cp:lastModifiedBy>
  <cp:revision>302</cp:revision>
  <cp:lastPrinted>2017-09-09T18:54:02Z</cp:lastPrinted>
  <dcterms:created xsi:type="dcterms:W3CDTF">2015-07-16T16:59:24Z</dcterms:created>
  <dcterms:modified xsi:type="dcterms:W3CDTF">2017-10-30T14:04:43Z</dcterms:modified>
</cp:coreProperties>
</file>