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8" r:id="rId2"/>
    <p:sldId id="259" r:id="rId3"/>
    <p:sldId id="270" r:id="rId4"/>
    <p:sldId id="271" r:id="rId5"/>
    <p:sldId id="272" r:id="rId6"/>
    <p:sldId id="273" r:id="rId7"/>
    <p:sldId id="285" r:id="rId8"/>
    <p:sldId id="292" r:id="rId9"/>
    <p:sldId id="294" r:id="rId10"/>
    <p:sldId id="299" r:id="rId11"/>
    <p:sldId id="293" r:id="rId12"/>
    <p:sldId id="281" r:id="rId13"/>
    <p:sldId id="274" r:id="rId14"/>
    <p:sldId id="275" r:id="rId15"/>
    <p:sldId id="277" r:id="rId16"/>
    <p:sldId id="278" r:id="rId17"/>
    <p:sldId id="279" r:id="rId18"/>
    <p:sldId id="280" r:id="rId19"/>
    <p:sldId id="276" r:id="rId20"/>
    <p:sldId id="283" r:id="rId21"/>
    <p:sldId id="284" r:id="rId22"/>
    <p:sldId id="286" r:id="rId23"/>
  </p:sldIdLst>
  <p:sldSz cx="10058400" cy="77724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09287" algn="l" rtl="0" fontAlgn="base">
      <a:spcBef>
        <a:spcPct val="0"/>
      </a:spcBef>
      <a:spcAft>
        <a:spcPct val="0"/>
      </a:spcAft>
      <a:defRPr kern="1200">
        <a:solidFill>
          <a:schemeClr val="tx1"/>
        </a:solidFill>
        <a:latin typeface="Arial" charset="0"/>
        <a:ea typeface="+mn-ea"/>
        <a:cs typeface="Arial" charset="0"/>
      </a:defRPr>
    </a:lvl2pPr>
    <a:lvl3pPr marL="1018574" algn="l" rtl="0" fontAlgn="base">
      <a:spcBef>
        <a:spcPct val="0"/>
      </a:spcBef>
      <a:spcAft>
        <a:spcPct val="0"/>
      </a:spcAft>
      <a:defRPr kern="1200">
        <a:solidFill>
          <a:schemeClr val="tx1"/>
        </a:solidFill>
        <a:latin typeface="Arial" charset="0"/>
        <a:ea typeface="+mn-ea"/>
        <a:cs typeface="Arial" charset="0"/>
      </a:defRPr>
    </a:lvl3pPr>
    <a:lvl4pPr marL="1527861" algn="l" rtl="0" fontAlgn="base">
      <a:spcBef>
        <a:spcPct val="0"/>
      </a:spcBef>
      <a:spcAft>
        <a:spcPct val="0"/>
      </a:spcAft>
      <a:defRPr kern="1200">
        <a:solidFill>
          <a:schemeClr val="tx1"/>
        </a:solidFill>
        <a:latin typeface="Arial" charset="0"/>
        <a:ea typeface="+mn-ea"/>
        <a:cs typeface="Arial" charset="0"/>
      </a:defRPr>
    </a:lvl4pPr>
    <a:lvl5pPr marL="2037149" algn="l" rtl="0" fontAlgn="base">
      <a:spcBef>
        <a:spcPct val="0"/>
      </a:spcBef>
      <a:spcAft>
        <a:spcPct val="0"/>
      </a:spcAft>
      <a:defRPr kern="1200">
        <a:solidFill>
          <a:schemeClr val="tx1"/>
        </a:solidFill>
        <a:latin typeface="Arial" charset="0"/>
        <a:ea typeface="+mn-ea"/>
        <a:cs typeface="Arial" charset="0"/>
      </a:defRPr>
    </a:lvl5pPr>
    <a:lvl6pPr marL="2546436" algn="l" defTabSz="1018574" rtl="0" eaLnBrk="1" latinLnBrk="0" hangingPunct="1">
      <a:defRPr kern="1200">
        <a:solidFill>
          <a:schemeClr val="tx1"/>
        </a:solidFill>
        <a:latin typeface="Arial" charset="0"/>
        <a:ea typeface="+mn-ea"/>
        <a:cs typeface="Arial" charset="0"/>
      </a:defRPr>
    </a:lvl6pPr>
    <a:lvl7pPr marL="3055723" algn="l" defTabSz="1018574" rtl="0" eaLnBrk="1" latinLnBrk="0" hangingPunct="1">
      <a:defRPr kern="1200">
        <a:solidFill>
          <a:schemeClr val="tx1"/>
        </a:solidFill>
        <a:latin typeface="Arial" charset="0"/>
        <a:ea typeface="+mn-ea"/>
        <a:cs typeface="Arial" charset="0"/>
      </a:defRPr>
    </a:lvl7pPr>
    <a:lvl8pPr marL="3565009" algn="l" defTabSz="1018574" rtl="0" eaLnBrk="1" latinLnBrk="0" hangingPunct="1">
      <a:defRPr kern="1200">
        <a:solidFill>
          <a:schemeClr val="tx1"/>
        </a:solidFill>
        <a:latin typeface="Arial" charset="0"/>
        <a:ea typeface="+mn-ea"/>
        <a:cs typeface="Arial" charset="0"/>
      </a:defRPr>
    </a:lvl8pPr>
    <a:lvl9pPr marL="4074296" algn="l" defTabSz="1018574"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67" autoAdjust="0"/>
  </p:normalViewPr>
  <p:slideViewPr>
    <p:cSldViewPr showGuides="1">
      <p:cViewPr varScale="1">
        <p:scale>
          <a:sx n="159" d="100"/>
          <a:sy n="159" d="100"/>
        </p:scale>
        <p:origin x="-408" y="-120"/>
      </p:cViewPr>
      <p:guideLst>
        <p:guide orient="horz" pos="2449"/>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207F15-7EEB-4A53-B612-E78FBE588E39}" type="datetimeFigureOut">
              <a:rPr lang="en-US"/>
              <a:pPr>
                <a:defRPr/>
              </a:pPr>
              <a:t>10/20/17</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814D58-8BAE-47A7-9BC7-BF5F8CB6AD36}" type="slidenum">
              <a:rPr lang="en-US"/>
              <a:pPr>
                <a:defRPr/>
              </a:pPr>
              <a:t>‹#›</a:t>
            </a:fld>
            <a:endParaRPr lang="en-US"/>
          </a:p>
        </p:txBody>
      </p:sp>
    </p:spTree>
    <p:extLst>
      <p:ext uri="{BB962C8B-B14F-4D97-AF65-F5344CB8AC3E}">
        <p14:creationId xmlns:p14="http://schemas.microsoft.com/office/powerpoint/2010/main" val="3333046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509287" algn="l" rtl="0" eaLnBrk="0" fontAlgn="base" hangingPunct="0">
      <a:spcBef>
        <a:spcPct val="30000"/>
      </a:spcBef>
      <a:spcAft>
        <a:spcPct val="0"/>
      </a:spcAft>
      <a:defRPr sz="1200" kern="1200">
        <a:solidFill>
          <a:schemeClr val="tx1"/>
        </a:solidFill>
        <a:latin typeface="+mn-lt"/>
        <a:ea typeface="+mn-ea"/>
        <a:cs typeface="+mn-cs"/>
      </a:defRPr>
    </a:lvl2pPr>
    <a:lvl3pPr marL="1018574" algn="l" rtl="0" eaLnBrk="0" fontAlgn="base" hangingPunct="0">
      <a:spcBef>
        <a:spcPct val="30000"/>
      </a:spcBef>
      <a:spcAft>
        <a:spcPct val="0"/>
      </a:spcAft>
      <a:defRPr sz="1200" kern="1200">
        <a:solidFill>
          <a:schemeClr val="tx1"/>
        </a:solidFill>
        <a:latin typeface="+mn-lt"/>
        <a:ea typeface="+mn-ea"/>
        <a:cs typeface="+mn-cs"/>
      </a:defRPr>
    </a:lvl3pPr>
    <a:lvl4pPr marL="1527861" algn="l" rtl="0" eaLnBrk="0" fontAlgn="base" hangingPunct="0">
      <a:spcBef>
        <a:spcPct val="30000"/>
      </a:spcBef>
      <a:spcAft>
        <a:spcPct val="0"/>
      </a:spcAft>
      <a:defRPr sz="1200" kern="1200">
        <a:solidFill>
          <a:schemeClr val="tx1"/>
        </a:solidFill>
        <a:latin typeface="+mn-lt"/>
        <a:ea typeface="+mn-ea"/>
        <a:cs typeface="+mn-cs"/>
      </a:defRPr>
    </a:lvl4pPr>
    <a:lvl5pPr marL="2037149" algn="l" rtl="0" eaLnBrk="0" fontAlgn="base" hangingPunct="0">
      <a:spcBef>
        <a:spcPct val="30000"/>
      </a:spcBef>
      <a:spcAft>
        <a:spcPct val="0"/>
      </a:spcAft>
      <a:defRPr sz="1200" kern="1200">
        <a:solidFill>
          <a:schemeClr val="tx1"/>
        </a:solidFill>
        <a:latin typeface="+mn-lt"/>
        <a:ea typeface="+mn-ea"/>
        <a:cs typeface="+mn-cs"/>
      </a:defRPr>
    </a:lvl5pPr>
    <a:lvl6pPr marL="2546436" algn="l" defTabSz="1018574" rtl="0" eaLnBrk="1" latinLnBrk="0" hangingPunct="1">
      <a:defRPr sz="1200" kern="1200">
        <a:solidFill>
          <a:schemeClr val="tx1"/>
        </a:solidFill>
        <a:latin typeface="+mn-lt"/>
        <a:ea typeface="+mn-ea"/>
        <a:cs typeface="+mn-cs"/>
      </a:defRPr>
    </a:lvl6pPr>
    <a:lvl7pPr marL="3055723" algn="l" defTabSz="1018574" rtl="0" eaLnBrk="1" latinLnBrk="0" hangingPunct="1">
      <a:defRPr sz="1200" kern="1200">
        <a:solidFill>
          <a:schemeClr val="tx1"/>
        </a:solidFill>
        <a:latin typeface="+mn-lt"/>
        <a:ea typeface="+mn-ea"/>
        <a:cs typeface="+mn-cs"/>
      </a:defRPr>
    </a:lvl7pPr>
    <a:lvl8pPr marL="3565009" algn="l" defTabSz="1018574" rtl="0" eaLnBrk="1" latinLnBrk="0" hangingPunct="1">
      <a:defRPr sz="1200" kern="1200">
        <a:solidFill>
          <a:schemeClr val="tx1"/>
        </a:solidFill>
        <a:latin typeface="+mn-lt"/>
        <a:ea typeface="+mn-ea"/>
        <a:cs typeface="+mn-cs"/>
      </a:defRPr>
    </a:lvl8pPr>
    <a:lvl9pPr marL="4074296" algn="l" defTabSz="10185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b="1" i="1">
                <a:solidFill>
                  <a:srgbClr val="1822CD"/>
                </a:solidFill>
                <a:latin typeface="Helvetica" charset="0"/>
                <a:ea typeface="ＭＳ Ｐゴシック" charset="0"/>
                <a:cs typeface="ＭＳ Ｐゴシック" charset="0"/>
              </a:defRPr>
            </a:lvl1pPr>
            <a:lvl2pPr marL="735892" indent="-283035" eaLnBrk="0" hangingPunct="0">
              <a:defRPr sz="1300" b="1" i="1">
                <a:solidFill>
                  <a:srgbClr val="1822CD"/>
                </a:solidFill>
                <a:latin typeface="Helvetica" charset="0"/>
                <a:ea typeface="ＭＳ Ｐゴシック" charset="0"/>
              </a:defRPr>
            </a:lvl2pPr>
            <a:lvl3pPr marL="1132142" indent="-226428" eaLnBrk="0" hangingPunct="0">
              <a:defRPr sz="1300" b="1" i="1">
                <a:solidFill>
                  <a:srgbClr val="1822CD"/>
                </a:solidFill>
                <a:latin typeface="Helvetica" charset="0"/>
                <a:ea typeface="ＭＳ Ｐゴシック" charset="0"/>
              </a:defRPr>
            </a:lvl3pPr>
            <a:lvl4pPr marL="1584998" indent="-226428" eaLnBrk="0" hangingPunct="0">
              <a:defRPr sz="1300" b="1" i="1">
                <a:solidFill>
                  <a:srgbClr val="1822CD"/>
                </a:solidFill>
                <a:latin typeface="Helvetica" charset="0"/>
                <a:ea typeface="ＭＳ Ｐゴシック" charset="0"/>
              </a:defRPr>
            </a:lvl4pPr>
            <a:lvl5pPr marL="2037855" indent="-226428" eaLnBrk="0" hangingPunct="0">
              <a:defRPr sz="1300" b="1" i="1">
                <a:solidFill>
                  <a:srgbClr val="1822CD"/>
                </a:solidFill>
                <a:latin typeface="Helvetica" charset="0"/>
                <a:ea typeface="ＭＳ Ｐゴシック" charset="0"/>
              </a:defRPr>
            </a:lvl5pPr>
            <a:lvl6pPr marL="2490711" indent="-226428" eaLnBrk="0" fontAlgn="base" hangingPunct="0">
              <a:spcBef>
                <a:spcPct val="0"/>
              </a:spcBef>
              <a:spcAft>
                <a:spcPct val="0"/>
              </a:spcAft>
              <a:defRPr sz="1300" b="1" i="1">
                <a:solidFill>
                  <a:srgbClr val="1822CD"/>
                </a:solidFill>
                <a:latin typeface="Helvetica" charset="0"/>
                <a:ea typeface="ＭＳ Ｐゴシック" charset="0"/>
              </a:defRPr>
            </a:lvl6pPr>
            <a:lvl7pPr marL="2943568" indent="-226428" eaLnBrk="0" fontAlgn="base" hangingPunct="0">
              <a:spcBef>
                <a:spcPct val="0"/>
              </a:spcBef>
              <a:spcAft>
                <a:spcPct val="0"/>
              </a:spcAft>
              <a:defRPr sz="1300" b="1" i="1">
                <a:solidFill>
                  <a:srgbClr val="1822CD"/>
                </a:solidFill>
                <a:latin typeface="Helvetica" charset="0"/>
                <a:ea typeface="ＭＳ Ｐゴシック" charset="0"/>
              </a:defRPr>
            </a:lvl7pPr>
            <a:lvl8pPr marL="3396425" indent="-226428" eaLnBrk="0" fontAlgn="base" hangingPunct="0">
              <a:spcBef>
                <a:spcPct val="0"/>
              </a:spcBef>
              <a:spcAft>
                <a:spcPct val="0"/>
              </a:spcAft>
              <a:defRPr sz="1300" b="1" i="1">
                <a:solidFill>
                  <a:srgbClr val="1822CD"/>
                </a:solidFill>
                <a:latin typeface="Helvetica" charset="0"/>
                <a:ea typeface="ＭＳ Ｐゴシック" charset="0"/>
              </a:defRPr>
            </a:lvl8pPr>
            <a:lvl9pPr marL="3849281" indent="-226428" eaLnBrk="0" fontAlgn="base" hangingPunct="0">
              <a:spcBef>
                <a:spcPct val="0"/>
              </a:spcBef>
              <a:spcAft>
                <a:spcPct val="0"/>
              </a:spcAft>
              <a:defRPr sz="1300" b="1" i="1">
                <a:solidFill>
                  <a:srgbClr val="1822CD"/>
                </a:solidFill>
                <a:latin typeface="Helvetica" charset="0"/>
                <a:ea typeface="ＭＳ Ｐゴシック" charset="0"/>
              </a:defRPr>
            </a:lvl9pPr>
          </a:lstStyle>
          <a:p>
            <a:pPr eaLnBrk="1" hangingPunct="1"/>
            <a:fld id="{0FD0B9A8-3D2D-1B44-9B5F-C7752A7364B9}" type="slidenum">
              <a:rPr lang="en-US" b="0" i="0">
                <a:solidFill>
                  <a:schemeClr val="tx1"/>
                </a:solidFill>
                <a:latin typeface="Times New Roman" charset="0"/>
              </a:rPr>
              <a:pPr eaLnBrk="1" hangingPunct="1"/>
              <a:t>9</a:t>
            </a:fld>
            <a:endParaRPr lang="en-US" b="0" i="0">
              <a:solidFill>
                <a:schemeClr val="tx1"/>
              </a:solidFill>
              <a:latin typeface="Times New Roman" charset="0"/>
            </a:endParaRPr>
          </a:p>
        </p:txBody>
      </p:sp>
      <p:sp>
        <p:nvSpPr>
          <p:cNvPr id="16386" name="Rectangle 2"/>
          <p:cNvSpPr>
            <a:spLocks noGrp="1" noRot="1" noChangeAspect="1" noChangeArrowheads="1" noTextEdit="1"/>
          </p:cNvSpPr>
          <p:nvPr>
            <p:ph type="sldImg"/>
          </p:nvPr>
        </p:nvSpPr>
        <p:spPr>
          <a:xfrm>
            <a:off x="1209675" y="685800"/>
            <a:ext cx="4438650" cy="3429000"/>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Genev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7426960"/>
            <a:ext cx="10058400" cy="34544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857" tIns="50928" rIns="101857" bIns="50928" anchor="ctr"/>
          <a:lstStyle/>
          <a:p>
            <a:pPr algn="ctr" fontAlgn="auto">
              <a:spcBef>
                <a:spcPts val="0"/>
              </a:spcBef>
              <a:spcAft>
                <a:spcPts val="0"/>
              </a:spcAft>
              <a:defRPr/>
            </a:pPr>
            <a:endParaRPr lang="en-US"/>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1410" y="5491061"/>
            <a:ext cx="5315585" cy="214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2905" y="5613401"/>
            <a:ext cx="1835309" cy="198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86740" y="2677161"/>
            <a:ext cx="8884920" cy="1209040"/>
          </a:xfrm>
        </p:spPr>
        <p:txBody>
          <a:bodyPr lIns="0" rIns="0" anchor="ctr" anchorCtr="1"/>
          <a:lstStyle>
            <a:lvl1pPr marL="0" indent="0" algn="ctr">
              <a:buNone/>
              <a:defRPr baseline="0">
                <a:solidFill>
                  <a:schemeClr val="tx1"/>
                </a:solidFill>
              </a:defRPr>
            </a:lvl1pPr>
            <a:lvl2pPr marL="509287" indent="0" algn="ctr">
              <a:buNone/>
              <a:defRPr>
                <a:solidFill>
                  <a:schemeClr val="tx1">
                    <a:tint val="75000"/>
                  </a:schemeClr>
                </a:solidFill>
              </a:defRPr>
            </a:lvl2pPr>
            <a:lvl3pPr marL="1018574" indent="0" algn="ctr">
              <a:buNone/>
              <a:defRPr>
                <a:solidFill>
                  <a:schemeClr val="tx1">
                    <a:tint val="75000"/>
                  </a:schemeClr>
                </a:solidFill>
              </a:defRPr>
            </a:lvl3pPr>
            <a:lvl4pPr marL="1527861" indent="0" algn="ctr">
              <a:buNone/>
              <a:defRPr>
                <a:solidFill>
                  <a:schemeClr val="tx1">
                    <a:tint val="75000"/>
                  </a:schemeClr>
                </a:solidFill>
              </a:defRPr>
            </a:lvl4pPr>
            <a:lvl5pPr marL="2037149" indent="0" algn="ctr">
              <a:buNone/>
              <a:defRPr>
                <a:solidFill>
                  <a:schemeClr val="tx1">
                    <a:tint val="75000"/>
                  </a:schemeClr>
                </a:solidFill>
              </a:defRPr>
            </a:lvl5pPr>
            <a:lvl6pPr marL="2546436" indent="0" algn="ctr">
              <a:buNone/>
              <a:defRPr>
                <a:solidFill>
                  <a:schemeClr val="tx1">
                    <a:tint val="75000"/>
                  </a:schemeClr>
                </a:solidFill>
              </a:defRPr>
            </a:lvl6pPr>
            <a:lvl7pPr marL="3055723" indent="0" algn="ctr">
              <a:buNone/>
              <a:defRPr>
                <a:solidFill>
                  <a:schemeClr val="tx1">
                    <a:tint val="75000"/>
                  </a:schemeClr>
                </a:solidFill>
              </a:defRPr>
            </a:lvl7pPr>
            <a:lvl8pPr marL="3565009" indent="0" algn="ctr">
              <a:buNone/>
              <a:defRPr>
                <a:solidFill>
                  <a:schemeClr val="tx1">
                    <a:tint val="75000"/>
                  </a:schemeClr>
                </a:solidFill>
              </a:defRPr>
            </a:lvl8pPr>
            <a:lvl9pPr marL="4074296"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67640" y="1295400"/>
            <a:ext cx="9723120" cy="12954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1005840" y="3972560"/>
            <a:ext cx="8046720" cy="1381760"/>
          </a:xfrm>
        </p:spPr>
        <p:txBody>
          <a:bodyPr lIns="0" rIns="0" anchor="ctr" anchorCtr="1">
            <a:normAutofit/>
          </a:bodyPr>
          <a:lstStyle>
            <a:lvl1pPr marL="0" marR="0" indent="0" algn="ctr" defTabSz="1018574"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rgbClr val="920000"/>
                </a:solidFill>
              </a:defRPr>
            </a:lvl1pPr>
          </a:lstStyle>
          <a:p>
            <a:pPr lvl="0"/>
            <a:r>
              <a:rPr lang="en-US" smtClean="0"/>
              <a:t>Click to edit Master text styles</a:t>
            </a:r>
          </a:p>
        </p:txBody>
      </p:sp>
      <p:sp>
        <p:nvSpPr>
          <p:cNvPr id="21" name="Text Placeholder 20"/>
          <p:cNvSpPr>
            <a:spLocks noGrp="1"/>
          </p:cNvSpPr>
          <p:nvPr>
            <p:ph type="body" sz="quarter" idx="12"/>
          </p:nvPr>
        </p:nvSpPr>
        <p:spPr>
          <a:xfrm>
            <a:off x="58740" y="5527041"/>
            <a:ext cx="2288220" cy="690879"/>
          </a:xfrm>
        </p:spPr>
        <p:txBody>
          <a:bodyPr>
            <a:noAutofit/>
          </a:bodyPr>
          <a:lstStyle>
            <a:lvl1pPr marL="0" indent="0" algn="ctr">
              <a:buNone/>
              <a:defRPr sz="1600"/>
            </a:lvl1pPr>
          </a:lstStyle>
          <a:p>
            <a:pPr lvl="0"/>
            <a:r>
              <a:rPr lang="en-US" smtClean="0"/>
              <a:t>Click to edit Master text styles</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
            <a:ext cx="10058400" cy="1146861"/>
          </a:xfrm>
          <a:prstGeom prst="rect">
            <a:avLst/>
          </a:prstGeom>
        </p:spPr>
      </p:pic>
    </p:spTree>
    <p:extLst>
      <p:ext uri="{BB962C8B-B14F-4D97-AF65-F5344CB8AC3E}">
        <p14:creationId xmlns:p14="http://schemas.microsoft.com/office/powerpoint/2010/main" val="36381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5"/>
          <p:cNvSpPr/>
          <p:nvPr userDrawn="1"/>
        </p:nvSpPr>
        <p:spPr>
          <a:xfrm>
            <a:off x="0" y="7426960"/>
            <a:ext cx="10058400" cy="34544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857" tIns="50928" rIns="101857" bIns="50928"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586740" y="3022600"/>
            <a:ext cx="8884920" cy="1209040"/>
          </a:xfrm>
        </p:spPr>
        <p:txBody>
          <a:bodyPr lIns="0" rIns="0" anchor="ctr" anchorCtr="1"/>
          <a:lstStyle>
            <a:lvl1pPr marL="0" indent="0" algn="ctr">
              <a:buNone/>
              <a:defRPr baseline="0">
                <a:solidFill>
                  <a:schemeClr val="tx1"/>
                </a:solidFill>
              </a:defRPr>
            </a:lvl1pPr>
            <a:lvl2pPr marL="509287" indent="0" algn="ctr">
              <a:buNone/>
              <a:defRPr>
                <a:solidFill>
                  <a:schemeClr val="tx1">
                    <a:tint val="75000"/>
                  </a:schemeClr>
                </a:solidFill>
              </a:defRPr>
            </a:lvl2pPr>
            <a:lvl3pPr marL="1018574" indent="0" algn="ctr">
              <a:buNone/>
              <a:defRPr>
                <a:solidFill>
                  <a:schemeClr val="tx1">
                    <a:tint val="75000"/>
                  </a:schemeClr>
                </a:solidFill>
              </a:defRPr>
            </a:lvl3pPr>
            <a:lvl4pPr marL="1527861" indent="0" algn="ctr">
              <a:buNone/>
              <a:defRPr>
                <a:solidFill>
                  <a:schemeClr val="tx1">
                    <a:tint val="75000"/>
                  </a:schemeClr>
                </a:solidFill>
              </a:defRPr>
            </a:lvl4pPr>
            <a:lvl5pPr marL="2037149" indent="0" algn="ctr">
              <a:buNone/>
              <a:defRPr>
                <a:solidFill>
                  <a:schemeClr val="tx1">
                    <a:tint val="75000"/>
                  </a:schemeClr>
                </a:solidFill>
              </a:defRPr>
            </a:lvl5pPr>
            <a:lvl6pPr marL="2546436" indent="0" algn="ctr">
              <a:buNone/>
              <a:defRPr>
                <a:solidFill>
                  <a:schemeClr val="tx1">
                    <a:tint val="75000"/>
                  </a:schemeClr>
                </a:solidFill>
              </a:defRPr>
            </a:lvl6pPr>
            <a:lvl7pPr marL="3055723" indent="0" algn="ctr">
              <a:buNone/>
              <a:defRPr>
                <a:solidFill>
                  <a:schemeClr val="tx1">
                    <a:tint val="75000"/>
                  </a:schemeClr>
                </a:solidFill>
              </a:defRPr>
            </a:lvl7pPr>
            <a:lvl8pPr marL="3565009" indent="0" algn="ctr">
              <a:buNone/>
              <a:defRPr>
                <a:solidFill>
                  <a:schemeClr val="tx1">
                    <a:tint val="75000"/>
                  </a:schemeClr>
                </a:solidFill>
              </a:defRPr>
            </a:lvl8pPr>
            <a:lvl9pPr marL="407429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a:xfrm>
            <a:off x="167640" y="1295400"/>
            <a:ext cx="9723120" cy="12954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1005840" y="4577081"/>
            <a:ext cx="8046720" cy="1381760"/>
          </a:xfrm>
        </p:spPr>
        <p:txBody>
          <a:bodyPr lIns="0" rIns="0" anchor="ctr" anchorCtr="1">
            <a:normAutofit/>
          </a:bodyPr>
          <a:lstStyle>
            <a:lvl1pPr marL="0" marR="0" indent="0" algn="ctr" defTabSz="1018574"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rgbClr val="920000"/>
                </a:solidFill>
              </a:defRPr>
            </a:lvl1pPr>
          </a:lstStyle>
          <a:p>
            <a:pPr lvl="0"/>
            <a:r>
              <a:rPr lang="en-US" smtClean="0"/>
              <a:t>Click to edit Master text styles</a:t>
            </a:r>
          </a:p>
        </p:txBody>
      </p:sp>
      <p:sp>
        <p:nvSpPr>
          <p:cNvPr id="11" name="Text Placeholder 20"/>
          <p:cNvSpPr>
            <a:spLocks noGrp="1"/>
          </p:cNvSpPr>
          <p:nvPr>
            <p:ph type="body" sz="quarter" idx="12"/>
          </p:nvPr>
        </p:nvSpPr>
        <p:spPr>
          <a:xfrm>
            <a:off x="83820" y="6304282"/>
            <a:ext cx="2288220" cy="690879"/>
          </a:xfrm>
        </p:spPr>
        <p:txBody>
          <a:bodyPr>
            <a:noAutofit/>
          </a:bodyPr>
          <a:lstStyle>
            <a:lvl1pPr marL="0" indent="0" algn="ctr">
              <a:buNone/>
              <a:defRPr sz="1600"/>
            </a:lvl1pPr>
          </a:lstStyle>
          <a:p>
            <a:pPr lvl="0"/>
            <a:r>
              <a:rPr lang="en-US" smtClean="0"/>
              <a:t>Click to 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0058400" cy="1146861"/>
          </a:xfrm>
          <a:prstGeom prst="rect">
            <a:avLst/>
          </a:prstGeom>
        </p:spPr>
      </p:pic>
    </p:spTree>
    <p:extLst>
      <p:ext uri="{BB962C8B-B14F-4D97-AF65-F5344CB8AC3E}">
        <p14:creationId xmlns:p14="http://schemas.microsoft.com/office/powerpoint/2010/main" val="380543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83820" y="1209041"/>
            <a:ext cx="9890760" cy="6131559"/>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752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83820" y="1209041"/>
            <a:ext cx="4861560" cy="6131559"/>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0"/>
          </p:nvPr>
        </p:nvSpPr>
        <p:spPr>
          <a:xfrm>
            <a:off x="5113020" y="1209041"/>
            <a:ext cx="4861560" cy="6131559"/>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70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618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83820" y="1209041"/>
            <a:ext cx="9890760" cy="6131559"/>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479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83820" y="1209041"/>
            <a:ext cx="9890760" cy="613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7" tIns="50928" rIns="101857" bIns="5092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0058400" cy="113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1"/>
            <a:ext cx="10058400" cy="108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928" tIns="50928" rIns="50928" bIns="50928" numCol="1" anchor="ctr" anchorCtr="1" compatLnSpc="1">
            <a:prstTxWarp prst="textNoShape">
              <a:avLst/>
            </a:prstTxWarp>
          </a:bodyPr>
          <a:lstStyle/>
          <a:p>
            <a:pPr lvl="0"/>
            <a:r>
              <a:rPr lang="en-US" altLang="en-US" smtClean="0"/>
              <a:t>Click to edit Master title style</a:t>
            </a:r>
          </a:p>
        </p:txBody>
      </p:sp>
      <p:pic>
        <p:nvPicPr>
          <p:cNvPr id="1029" name="Picture 4" descr="C:\Users\jmenard\My Files\PPPL\Projects\NSTX-U\Presentation template\2015 - New template\logo and banner source\Gray_banner_red_line_bottom_NSTXU_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7428762"/>
            <a:ext cx="10058400" cy="34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p:cNvSpPr txBox="1">
            <a:spLocks noChangeArrowheads="1"/>
          </p:cNvSpPr>
          <p:nvPr userDrawn="1"/>
        </p:nvSpPr>
        <p:spPr bwMode="auto">
          <a:xfrm>
            <a:off x="9304020" y="7461148"/>
            <a:ext cx="670560" cy="27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928" rIns="0" bIns="5092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50C44427-FA99-46F6-AD84-71969FA70DF8}" type="slidenum">
              <a:rPr lang="en-US" altLang="en-US" sz="1100" b="1" smtClean="0">
                <a:solidFill>
                  <a:srgbClr val="336699"/>
                </a:solidFill>
              </a:rPr>
              <a:pPr algn="r">
                <a:defRPr/>
              </a:pPr>
              <a:t>‹#›</a:t>
            </a:fld>
            <a:endParaRPr lang="en-US" altLang="en-US" sz="1100" b="1" smtClean="0">
              <a:solidFill>
                <a:srgbClr val="336699"/>
              </a:solidFill>
            </a:endParaRPr>
          </a:p>
        </p:txBody>
      </p:sp>
      <p:sp>
        <p:nvSpPr>
          <p:cNvPr id="1031" name="TextBox 9"/>
          <p:cNvSpPr txBox="1">
            <a:spLocks noChangeArrowheads="1"/>
          </p:cNvSpPr>
          <p:nvPr userDrawn="1"/>
        </p:nvSpPr>
        <p:spPr bwMode="auto">
          <a:xfrm>
            <a:off x="1005840" y="7461148"/>
            <a:ext cx="8046720" cy="27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928" rIns="0" bIns="5092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1100" b="1" dirty="0" smtClean="0">
                <a:solidFill>
                  <a:srgbClr val="336699"/>
                </a:solidFill>
              </a:rPr>
              <a:t>59</a:t>
            </a:r>
            <a:r>
              <a:rPr lang="en-US" altLang="en-US" sz="1100" b="1" baseline="30000" dirty="0" smtClean="0">
                <a:solidFill>
                  <a:srgbClr val="336699"/>
                </a:solidFill>
              </a:rPr>
              <a:t>th</a:t>
            </a:r>
            <a:r>
              <a:rPr lang="en-US" altLang="en-US" sz="1100" b="1" dirty="0" smtClean="0">
                <a:solidFill>
                  <a:srgbClr val="336699"/>
                </a:solidFill>
              </a:rPr>
              <a:t> APS-DPP</a:t>
            </a:r>
            <a:r>
              <a:rPr lang="en-US" altLang="en-US" sz="1100" b="1" baseline="0" dirty="0" smtClean="0">
                <a:solidFill>
                  <a:srgbClr val="336699"/>
                </a:solidFill>
              </a:rPr>
              <a:t> Meeting – </a:t>
            </a:r>
            <a:r>
              <a:rPr lang="en-US" altLang="en-US" sz="1100" b="1" i="1" baseline="0" dirty="0" smtClean="0">
                <a:solidFill>
                  <a:srgbClr val="336699"/>
                </a:solidFill>
              </a:rPr>
              <a:t>Counter-TAEs from off-axis co-NBI </a:t>
            </a:r>
            <a:r>
              <a:rPr lang="en-US" altLang="en-US" sz="1100" b="1" baseline="0" dirty="0" smtClean="0">
                <a:solidFill>
                  <a:srgbClr val="336699"/>
                </a:solidFill>
              </a:rPr>
              <a:t>(M. </a:t>
            </a:r>
            <a:r>
              <a:rPr lang="en-US" altLang="en-US" sz="1100" b="1" baseline="0" dirty="0" err="1" smtClean="0">
                <a:solidFill>
                  <a:srgbClr val="336699"/>
                </a:solidFill>
              </a:rPr>
              <a:t>Podestà</a:t>
            </a:r>
            <a:r>
              <a:rPr lang="en-US" altLang="en-US" sz="1100" b="1" baseline="0" dirty="0" smtClean="0">
                <a:solidFill>
                  <a:srgbClr val="336699"/>
                </a:solidFill>
              </a:rPr>
              <a:t>, Oct. 2017)</a:t>
            </a:r>
            <a:endParaRPr lang="en-US" altLang="en-US" sz="1100" b="1" dirty="0" smtClean="0">
              <a:solidFill>
                <a:srgbClr val="336699"/>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4" r:id="rId3"/>
    <p:sldLayoutId id="2147483735" r:id="rId4"/>
    <p:sldLayoutId id="2147483736" r:id="rId5"/>
    <p:sldLayoutId id="2147483737" r:id="rId6"/>
  </p:sldLayoutIdLst>
  <p:timing>
    <p:tnLst>
      <p:par>
        <p:cTn xmlns:p14="http://schemas.microsoft.com/office/powerpoint/2010/main" id="1" dur="indefinite" restart="never" nodeType="tmRoot"/>
      </p:par>
    </p:tnLst>
  </p:timing>
  <p:hf hdr="0" dt="0"/>
  <p:txStyles>
    <p:titleStyle>
      <a:lvl1pPr algn="ctr" rtl="0" eaLnBrk="0" fontAlgn="base" hangingPunct="0">
        <a:lnSpc>
          <a:spcPct val="85000"/>
        </a:lnSpc>
        <a:spcBef>
          <a:spcPct val="0"/>
        </a:spcBef>
        <a:spcAft>
          <a:spcPct val="0"/>
        </a:spcAft>
        <a:defRPr sz="45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500">
          <a:solidFill>
            <a:srgbClr val="336699"/>
          </a:solidFill>
          <a:latin typeface="Arial" charset="0"/>
          <a:cs typeface="Arial" charset="0"/>
        </a:defRPr>
      </a:lvl2pPr>
      <a:lvl3pPr algn="ctr" rtl="0" eaLnBrk="0" fontAlgn="base" hangingPunct="0">
        <a:lnSpc>
          <a:spcPct val="85000"/>
        </a:lnSpc>
        <a:spcBef>
          <a:spcPct val="0"/>
        </a:spcBef>
        <a:spcAft>
          <a:spcPct val="0"/>
        </a:spcAft>
        <a:defRPr sz="4500">
          <a:solidFill>
            <a:srgbClr val="336699"/>
          </a:solidFill>
          <a:latin typeface="Arial" charset="0"/>
          <a:cs typeface="Arial" charset="0"/>
        </a:defRPr>
      </a:lvl3pPr>
      <a:lvl4pPr algn="ctr" rtl="0" eaLnBrk="0" fontAlgn="base" hangingPunct="0">
        <a:lnSpc>
          <a:spcPct val="85000"/>
        </a:lnSpc>
        <a:spcBef>
          <a:spcPct val="0"/>
        </a:spcBef>
        <a:spcAft>
          <a:spcPct val="0"/>
        </a:spcAft>
        <a:defRPr sz="4500">
          <a:solidFill>
            <a:srgbClr val="336699"/>
          </a:solidFill>
          <a:latin typeface="Arial" charset="0"/>
          <a:cs typeface="Arial" charset="0"/>
        </a:defRPr>
      </a:lvl4pPr>
      <a:lvl5pPr algn="ctr" rtl="0" eaLnBrk="0" fontAlgn="base" hangingPunct="0">
        <a:lnSpc>
          <a:spcPct val="85000"/>
        </a:lnSpc>
        <a:spcBef>
          <a:spcPct val="0"/>
        </a:spcBef>
        <a:spcAft>
          <a:spcPct val="0"/>
        </a:spcAft>
        <a:defRPr sz="4500">
          <a:solidFill>
            <a:srgbClr val="336699"/>
          </a:solidFill>
          <a:latin typeface="Arial" charset="0"/>
          <a:cs typeface="Arial" charset="0"/>
        </a:defRPr>
      </a:lvl5pPr>
      <a:lvl6pPr marL="509287" algn="ctr" rtl="0" fontAlgn="base">
        <a:lnSpc>
          <a:spcPct val="85000"/>
        </a:lnSpc>
        <a:spcBef>
          <a:spcPct val="0"/>
        </a:spcBef>
        <a:spcAft>
          <a:spcPct val="0"/>
        </a:spcAft>
        <a:defRPr sz="4500">
          <a:solidFill>
            <a:srgbClr val="336699"/>
          </a:solidFill>
          <a:latin typeface="Arial" charset="0"/>
          <a:cs typeface="Arial" charset="0"/>
        </a:defRPr>
      </a:lvl6pPr>
      <a:lvl7pPr marL="1018574" algn="ctr" rtl="0" fontAlgn="base">
        <a:lnSpc>
          <a:spcPct val="85000"/>
        </a:lnSpc>
        <a:spcBef>
          <a:spcPct val="0"/>
        </a:spcBef>
        <a:spcAft>
          <a:spcPct val="0"/>
        </a:spcAft>
        <a:defRPr sz="4500">
          <a:solidFill>
            <a:srgbClr val="336699"/>
          </a:solidFill>
          <a:latin typeface="Arial" charset="0"/>
          <a:cs typeface="Arial" charset="0"/>
        </a:defRPr>
      </a:lvl7pPr>
      <a:lvl8pPr marL="1527861" algn="ctr" rtl="0" fontAlgn="base">
        <a:lnSpc>
          <a:spcPct val="85000"/>
        </a:lnSpc>
        <a:spcBef>
          <a:spcPct val="0"/>
        </a:spcBef>
        <a:spcAft>
          <a:spcPct val="0"/>
        </a:spcAft>
        <a:defRPr sz="4500">
          <a:solidFill>
            <a:srgbClr val="336699"/>
          </a:solidFill>
          <a:latin typeface="Arial" charset="0"/>
          <a:cs typeface="Arial" charset="0"/>
        </a:defRPr>
      </a:lvl8pPr>
      <a:lvl9pPr marL="2037149" algn="ctr" rtl="0" fontAlgn="base">
        <a:lnSpc>
          <a:spcPct val="85000"/>
        </a:lnSpc>
        <a:spcBef>
          <a:spcPct val="0"/>
        </a:spcBef>
        <a:spcAft>
          <a:spcPct val="0"/>
        </a:spcAft>
        <a:defRPr sz="4500">
          <a:solidFill>
            <a:srgbClr val="336699"/>
          </a:solidFill>
          <a:latin typeface="Arial" charset="0"/>
          <a:cs typeface="Arial" charset="0"/>
        </a:defRPr>
      </a:lvl9pPr>
    </p:titleStyle>
    <p:bodyStyle>
      <a:lvl1pPr marL="254643" indent="-254643" algn="l" rtl="0" eaLnBrk="0" fontAlgn="base" hangingPunct="0">
        <a:spcBef>
          <a:spcPct val="20000"/>
        </a:spcBef>
        <a:spcAft>
          <a:spcPct val="0"/>
        </a:spcAft>
        <a:buFont typeface="Arial" charset="0"/>
        <a:buChar char="•"/>
        <a:defRPr sz="3100" kern="1200">
          <a:solidFill>
            <a:schemeClr val="tx1"/>
          </a:solidFill>
          <a:latin typeface="Arial" panose="020B0604020202020204" pitchFamily="34" charset="0"/>
          <a:ea typeface="+mn-ea"/>
          <a:cs typeface="Arial" panose="020B0604020202020204" pitchFamily="34" charset="0"/>
        </a:defRPr>
      </a:lvl1pPr>
      <a:lvl2pPr marL="509287" indent="-254643" algn="l" rtl="0" eaLnBrk="0" fontAlgn="base" hangingPunct="0">
        <a:spcBef>
          <a:spcPct val="20000"/>
        </a:spcBef>
        <a:spcAft>
          <a:spcPct val="0"/>
        </a:spcAft>
        <a:buFont typeface="Arial" charset="0"/>
        <a:buChar char="–"/>
        <a:defRPr sz="2700" kern="1200">
          <a:solidFill>
            <a:srgbClr val="336699"/>
          </a:solidFill>
          <a:latin typeface="Arial" panose="020B0604020202020204" pitchFamily="34" charset="0"/>
          <a:ea typeface="+mn-ea"/>
          <a:cs typeface="Arial" panose="020B0604020202020204" pitchFamily="34" charset="0"/>
        </a:defRPr>
      </a:lvl2pPr>
      <a:lvl3pPr marL="763929" indent="-254643" algn="l" rtl="0" eaLnBrk="0" fontAlgn="base" hangingPunct="0">
        <a:spcBef>
          <a:spcPct val="20000"/>
        </a:spcBef>
        <a:spcAft>
          <a:spcPct val="0"/>
        </a:spcAft>
        <a:buFont typeface="Wingdings" pitchFamily="2" charset="2"/>
        <a:buChar char="§"/>
        <a:defRPr sz="2200" kern="1200">
          <a:solidFill>
            <a:srgbClr val="920000"/>
          </a:solidFill>
          <a:latin typeface="Arial" panose="020B0604020202020204" pitchFamily="34" charset="0"/>
          <a:ea typeface="+mn-ea"/>
          <a:cs typeface="Arial" panose="020B0604020202020204" pitchFamily="34" charset="0"/>
        </a:defRPr>
      </a:lvl3pPr>
      <a:lvl4pPr marL="954914" indent="-190982"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145896" indent="-190982" algn="l" rtl="0" eaLnBrk="0" fontAlgn="base" hangingPunct="0">
        <a:spcBef>
          <a:spcPct val="20000"/>
        </a:spcBef>
        <a:spcAft>
          <a:spcPct val="0"/>
        </a:spcAft>
        <a:buFont typeface="Arial" charset="0"/>
        <a:buChar char="»"/>
        <a:defRPr sz="1700" kern="1200">
          <a:solidFill>
            <a:schemeClr val="tx1"/>
          </a:solidFill>
          <a:latin typeface="Arial" panose="020B0604020202020204" pitchFamily="34" charset="0"/>
          <a:ea typeface="+mn-ea"/>
          <a:cs typeface="Arial" panose="020B0604020202020204" pitchFamily="34" charset="0"/>
        </a:defRPr>
      </a:lvl5pPr>
      <a:lvl6pPr marL="2801079" indent="-254643" algn="l" defTabSz="101857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367" indent="-254643" algn="l" defTabSz="101857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653" indent="-254643" algn="l" defTabSz="101857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8941" indent="-254643" algn="l" defTabSz="101857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574" rtl="0" eaLnBrk="1" latinLnBrk="0" hangingPunct="1">
        <a:defRPr sz="2000" kern="1200">
          <a:solidFill>
            <a:schemeClr val="tx1"/>
          </a:solidFill>
          <a:latin typeface="+mn-lt"/>
          <a:ea typeface="+mn-ea"/>
          <a:cs typeface="+mn-cs"/>
        </a:defRPr>
      </a:lvl1pPr>
      <a:lvl2pPr marL="509287" algn="l" defTabSz="1018574" rtl="0" eaLnBrk="1" latinLnBrk="0" hangingPunct="1">
        <a:defRPr sz="2000" kern="1200">
          <a:solidFill>
            <a:schemeClr val="tx1"/>
          </a:solidFill>
          <a:latin typeface="+mn-lt"/>
          <a:ea typeface="+mn-ea"/>
          <a:cs typeface="+mn-cs"/>
        </a:defRPr>
      </a:lvl2pPr>
      <a:lvl3pPr marL="1018574" algn="l" defTabSz="1018574" rtl="0" eaLnBrk="1" latinLnBrk="0" hangingPunct="1">
        <a:defRPr sz="2000" kern="1200">
          <a:solidFill>
            <a:schemeClr val="tx1"/>
          </a:solidFill>
          <a:latin typeface="+mn-lt"/>
          <a:ea typeface="+mn-ea"/>
          <a:cs typeface="+mn-cs"/>
        </a:defRPr>
      </a:lvl3pPr>
      <a:lvl4pPr marL="1527861" algn="l" defTabSz="1018574" rtl="0" eaLnBrk="1" latinLnBrk="0" hangingPunct="1">
        <a:defRPr sz="2000" kern="1200">
          <a:solidFill>
            <a:schemeClr val="tx1"/>
          </a:solidFill>
          <a:latin typeface="+mn-lt"/>
          <a:ea typeface="+mn-ea"/>
          <a:cs typeface="+mn-cs"/>
        </a:defRPr>
      </a:lvl4pPr>
      <a:lvl5pPr marL="2037149" algn="l" defTabSz="1018574" rtl="0" eaLnBrk="1" latinLnBrk="0" hangingPunct="1">
        <a:defRPr sz="2000" kern="1200">
          <a:solidFill>
            <a:schemeClr val="tx1"/>
          </a:solidFill>
          <a:latin typeface="+mn-lt"/>
          <a:ea typeface="+mn-ea"/>
          <a:cs typeface="+mn-cs"/>
        </a:defRPr>
      </a:lvl5pPr>
      <a:lvl6pPr marL="2546436" algn="l" defTabSz="1018574" rtl="0" eaLnBrk="1" latinLnBrk="0" hangingPunct="1">
        <a:defRPr sz="2000" kern="1200">
          <a:solidFill>
            <a:schemeClr val="tx1"/>
          </a:solidFill>
          <a:latin typeface="+mn-lt"/>
          <a:ea typeface="+mn-ea"/>
          <a:cs typeface="+mn-cs"/>
        </a:defRPr>
      </a:lvl6pPr>
      <a:lvl7pPr marL="3055723" algn="l" defTabSz="1018574" rtl="0" eaLnBrk="1" latinLnBrk="0" hangingPunct="1">
        <a:defRPr sz="2000" kern="1200">
          <a:solidFill>
            <a:schemeClr val="tx1"/>
          </a:solidFill>
          <a:latin typeface="+mn-lt"/>
          <a:ea typeface="+mn-ea"/>
          <a:cs typeface="+mn-cs"/>
        </a:defRPr>
      </a:lvl7pPr>
      <a:lvl8pPr marL="3565009" algn="l" defTabSz="1018574" rtl="0" eaLnBrk="1" latinLnBrk="0" hangingPunct="1">
        <a:defRPr sz="2000" kern="1200">
          <a:solidFill>
            <a:schemeClr val="tx1"/>
          </a:solidFill>
          <a:latin typeface="+mn-lt"/>
          <a:ea typeface="+mn-ea"/>
          <a:cs typeface="+mn-cs"/>
        </a:defRPr>
      </a:lvl8pPr>
      <a:lvl9pPr marL="4074296" algn="l" defTabSz="101857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3.xml"/><Relationship Id="rId2"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a:xfrm>
            <a:off x="586740" y="2763520"/>
            <a:ext cx="8884920" cy="1209040"/>
          </a:xfrm>
        </p:spPr>
        <p:txBody>
          <a:bodyPr/>
          <a:lstStyle/>
          <a:p>
            <a:pPr eaLnBrk="1" hangingPunct="1"/>
            <a:r>
              <a:rPr lang="en-US" altLang="en-US" sz="2700" dirty="0">
                <a:latin typeface="Arial" charset="0"/>
                <a:cs typeface="Arial" charset="0"/>
              </a:rPr>
              <a:t>M. </a:t>
            </a:r>
            <a:r>
              <a:rPr lang="en-US" altLang="en-US" sz="2700" dirty="0" err="1">
                <a:latin typeface="Arial" charset="0"/>
                <a:cs typeface="Arial" charset="0"/>
              </a:rPr>
              <a:t>Podestà</a:t>
            </a:r>
            <a:r>
              <a:rPr lang="en-US" altLang="en-US" sz="2700" dirty="0">
                <a:latin typeface="Arial" charset="0"/>
                <a:cs typeface="Arial" charset="0"/>
              </a:rPr>
              <a:t>, E. D. Fredrickson, M. </a:t>
            </a:r>
            <a:r>
              <a:rPr lang="en-US" altLang="en-US" sz="2700" dirty="0" err="1">
                <a:latin typeface="Arial" charset="0"/>
                <a:cs typeface="Arial" charset="0"/>
              </a:rPr>
              <a:t>Gorelenkova</a:t>
            </a:r>
            <a:endParaRPr lang="en-US" altLang="en-US" sz="2700" dirty="0">
              <a:latin typeface="Arial" charset="0"/>
              <a:cs typeface="Arial" charset="0"/>
            </a:endParaRPr>
          </a:p>
          <a:p>
            <a:pPr eaLnBrk="1" hangingPunct="1"/>
            <a:r>
              <a:rPr lang="en-US" altLang="en-US" sz="2700" dirty="0">
                <a:latin typeface="Arial" charset="0"/>
                <a:cs typeface="Arial" charset="0"/>
              </a:rPr>
              <a:t>and NSTX-U Team</a:t>
            </a:r>
          </a:p>
          <a:p>
            <a:pPr eaLnBrk="1" hangingPunct="1"/>
            <a:r>
              <a:rPr lang="en-US" altLang="en-US" sz="2200" i="1" dirty="0" smtClean="0">
                <a:latin typeface="Arial" charset="0"/>
                <a:cs typeface="Arial" charset="0"/>
              </a:rPr>
              <a:t>(PPPL, Princeton NJ)</a:t>
            </a:r>
            <a:endParaRPr lang="en-US" altLang="en-US" sz="2200" i="1" dirty="0">
              <a:latin typeface="Arial" charset="0"/>
              <a:cs typeface="Arial" charset="0"/>
            </a:endParaRPr>
          </a:p>
        </p:txBody>
      </p:sp>
      <p:sp>
        <p:nvSpPr>
          <p:cNvPr id="4099" name="Title 2"/>
          <p:cNvSpPr>
            <a:spLocks noGrp="1"/>
          </p:cNvSpPr>
          <p:nvPr>
            <p:ph type="title"/>
          </p:nvPr>
        </p:nvSpPr>
        <p:spPr/>
        <p:txBody>
          <a:bodyPr/>
          <a:lstStyle/>
          <a:p>
            <a:pPr eaLnBrk="1" hangingPunct="1"/>
            <a:r>
              <a:rPr lang="en-US" altLang="en-US" sz="4000" dirty="0">
                <a:latin typeface="Arial" charset="0"/>
                <a:cs typeface="Arial" charset="0"/>
              </a:rPr>
              <a:t>Destabilization of counter-propagating TAEs by co-current, off-axis NBI</a:t>
            </a:r>
          </a:p>
        </p:txBody>
      </p:sp>
      <p:sp>
        <p:nvSpPr>
          <p:cNvPr id="4100" name="Text Placeholder 3"/>
          <p:cNvSpPr>
            <a:spLocks noGrp="1"/>
          </p:cNvSpPr>
          <p:nvPr>
            <p:ph type="body" sz="quarter" idx="10"/>
          </p:nvPr>
        </p:nvSpPr>
        <p:spPr>
          <a:xfrm>
            <a:off x="1005840" y="4058920"/>
            <a:ext cx="8046720" cy="1381760"/>
          </a:xfrm>
        </p:spPr>
        <p:txBody>
          <a:bodyPr>
            <a:normAutofit/>
          </a:bodyPr>
          <a:lstStyle/>
          <a:p>
            <a:pPr fontAlgn="base">
              <a:lnSpc>
                <a:spcPct val="85000"/>
              </a:lnSpc>
              <a:spcAft>
                <a:spcPct val="0"/>
              </a:spcAft>
              <a:buFont typeface="Arial" charset="0"/>
              <a:buNone/>
            </a:pPr>
            <a:r>
              <a:rPr lang="en-US" altLang="en-US" sz="2000" dirty="0" smtClean="0">
                <a:latin typeface="Arial" charset="0"/>
                <a:cs typeface="Arial" charset="0"/>
              </a:rPr>
              <a:t>59</a:t>
            </a:r>
            <a:r>
              <a:rPr lang="en-US" altLang="en-US" sz="2000" baseline="30000" dirty="0" smtClean="0">
                <a:latin typeface="Arial" charset="0"/>
                <a:cs typeface="Arial" charset="0"/>
              </a:rPr>
              <a:t>th</a:t>
            </a:r>
            <a:r>
              <a:rPr lang="en-US" altLang="en-US" sz="2000" dirty="0" smtClean="0">
                <a:latin typeface="Arial" charset="0"/>
                <a:cs typeface="Arial" charset="0"/>
              </a:rPr>
              <a:t> APS-DPP Meeting</a:t>
            </a:r>
            <a:endParaRPr lang="en-US" altLang="en-US" sz="2000" dirty="0">
              <a:latin typeface="Arial" charset="0"/>
              <a:cs typeface="Arial" charset="0"/>
            </a:endParaRPr>
          </a:p>
          <a:p>
            <a:pPr fontAlgn="base">
              <a:lnSpc>
                <a:spcPct val="85000"/>
              </a:lnSpc>
              <a:spcAft>
                <a:spcPct val="0"/>
              </a:spcAft>
              <a:buFont typeface="Arial" charset="0"/>
              <a:buNone/>
            </a:pPr>
            <a:r>
              <a:rPr lang="en-US" altLang="en-US" sz="2000" dirty="0" smtClean="0">
                <a:latin typeface="Arial" charset="0"/>
                <a:cs typeface="Arial" charset="0"/>
              </a:rPr>
              <a:t>Milwaukee, WI </a:t>
            </a:r>
            <a:endParaRPr lang="en-US" altLang="en-US" sz="2000" dirty="0">
              <a:latin typeface="Arial" charset="0"/>
              <a:cs typeface="Arial" charset="0"/>
            </a:endParaRPr>
          </a:p>
          <a:p>
            <a:pPr fontAlgn="base">
              <a:lnSpc>
                <a:spcPct val="85000"/>
              </a:lnSpc>
              <a:spcAft>
                <a:spcPct val="0"/>
              </a:spcAft>
              <a:buFont typeface="Arial" charset="0"/>
              <a:buNone/>
            </a:pPr>
            <a:r>
              <a:rPr lang="en-US" altLang="en-US" sz="2000" dirty="0" smtClean="0">
                <a:latin typeface="Arial" charset="0"/>
                <a:cs typeface="Arial" charset="0"/>
              </a:rPr>
              <a:t>October 23-27, </a:t>
            </a:r>
            <a:r>
              <a:rPr lang="en-US" altLang="en-US" sz="2000" dirty="0">
                <a:latin typeface="Arial" charset="0"/>
                <a:cs typeface="Arial" charset="0"/>
              </a:rPr>
              <a:t>2017</a:t>
            </a:r>
          </a:p>
        </p:txBody>
      </p:sp>
      <p:pic>
        <p:nvPicPr>
          <p:cNvPr id="4102"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6363656"/>
            <a:ext cx="1767205" cy="6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a:bodyPr>
          <a:lstStyle/>
          <a:p>
            <a:pPr eaLnBrk="1" hangingPunct="1"/>
            <a:r>
              <a:rPr lang="en-US" altLang="en-US" sz="3700" dirty="0">
                <a:latin typeface="Arial" charset="0"/>
                <a:cs typeface="Arial" charset="0"/>
              </a:rPr>
              <a:t>ORBIT code used to infer “kick probability matrix” associated with each mode from NOVA</a:t>
            </a:r>
          </a:p>
        </p:txBody>
      </p:sp>
      <p:pic>
        <p:nvPicPr>
          <p:cNvPr id="3" name="Picture 2" descr="figure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619589"/>
            <a:ext cx="4951684" cy="4586511"/>
          </a:xfrm>
          <a:prstGeom prst="rect">
            <a:avLst/>
          </a:prstGeom>
        </p:spPr>
      </p:pic>
      <p:pic>
        <p:nvPicPr>
          <p:cNvPr id="4" name="Picture 3" descr="figure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410" y="2844798"/>
            <a:ext cx="7539993" cy="4436387"/>
          </a:xfrm>
          <a:prstGeom prst="rect">
            <a:avLst/>
          </a:prstGeom>
        </p:spPr>
      </p:pic>
      <p:sp>
        <p:nvSpPr>
          <p:cNvPr id="6" name="Rectangle 5"/>
          <p:cNvSpPr/>
          <p:nvPr/>
        </p:nvSpPr>
        <p:spPr>
          <a:xfrm>
            <a:off x="2641406" y="2628668"/>
            <a:ext cx="2052514" cy="2962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4060" tIns="57031" rIns="114060" bIns="57031" spcCol="0" rtlCol="0" anchor="ctr"/>
          <a:lstStyle/>
          <a:p>
            <a:pPr algn="ctr"/>
            <a:endParaRPr lang="en-US"/>
          </a:p>
        </p:txBody>
      </p:sp>
      <p:sp>
        <p:nvSpPr>
          <p:cNvPr id="7" name="Rectangle 6"/>
          <p:cNvSpPr/>
          <p:nvPr/>
        </p:nvSpPr>
        <p:spPr>
          <a:xfrm>
            <a:off x="280117" y="2625712"/>
            <a:ext cx="251460" cy="2302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4060" tIns="57031" rIns="114060" bIns="57031" spcCol="0" rtlCol="0" anchor="ctr"/>
          <a:lstStyle/>
          <a:p>
            <a:pPr algn="ctr"/>
            <a:endParaRPr lang="en-US"/>
          </a:p>
        </p:txBody>
      </p:sp>
      <p:sp>
        <p:nvSpPr>
          <p:cNvPr id="8" name="Rectangle 7"/>
          <p:cNvSpPr/>
          <p:nvPr/>
        </p:nvSpPr>
        <p:spPr>
          <a:xfrm>
            <a:off x="2346960" y="4720991"/>
            <a:ext cx="251460" cy="2302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4060" tIns="57031" rIns="114060" bIns="57031" spcCol="0" rtlCol="0" anchor="ctr"/>
          <a:lstStyle/>
          <a:p>
            <a:pPr algn="ctr"/>
            <a:endParaRPr lang="en-US"/>
          </a:p>
        </p:txBody>
      </p:sp>
      <p:sp>
        <p:nvSpPr>
          <p:cNvPr id="11" name="Rectangle 10"/>
          <p:cNvSpPr/>
          <p:nvPr/>
        </p:nvSpPr>
        <p:spPr>
          <a:xfrm>
            <a:off x="7914902" y="2905214"/>
            <a:ext cx="251460" cy="2302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4060" tIns="57031" rIns="114060" bIns="57031" spcCol="0" rtlCol="0" anchor="ctr"/>
          <a:lstStyle/>
          <a:p>
            <a:pPr algn="ctr"/>
            <a:endParaRPr lang="en-US"/>
          </a:p>
        </p:txBody>
      </p:sp>
      <p:sp>
        <p:nvSpPr>
          <p:cNvPr id="12" name="Rectangle 11"/>
          <p:cNvSpPr/>
          <p:nvPr/>
        </p:nvSpPr>
        <p:spPr>
          <a:xfrm>
            <a:off x="5433971" y="3115825"/>
            <a:ext cx="251460" cy="2302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4060" tIns="57031" rIns="114060" bIns="57031" spcCol="0" rtlCol="0" anchor="ctr"/>
          <a:lstStyle/>
          <a:p>
            <a:pPr algn="ctr"/>
            <a:endParaRPr lang="en-US"/>
          </a:p>
        </p:txBody>
      </p:sp>
      <p:sp>
        <p:nvSpPr>
          <p:cNvPr id="5" name="Right Arrow 4"/>
          <p:cNvSpPr/>
          <p:nvPr/>
        </p:nvSpPr>
        <p:spPr>
          <a:xfrm>
            <a:off x="2263140" y="4767245"/>
            <a:ext cx="419100" cy="46058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14060" tIns="57031" rIns="114060" bIns="57031" spcCol="0" rtlCol="0" anchor="ctr"/>
          <a:lstStyle/>
          <a:p>
            <a:pPr algn="ctr"/>
            <a:endParaRPr lang="en-US"/>
          </a:p>
        </p:txBody>
      </p:sp>
      <p:sp>
        <p:nvSpPr>
          <p:cNvPr id="14" name="Right Arrow 13"/>
          <p:cNvSpPr/>
          <p:nvPr/>
        </p:nvSpPr>
        <p:spPr>
          <a:xfrm rot="2532868">
            <a:off x="4629360" y="3803084"/>
            <a:ext cx="502920" cy="34544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14060" tIns="57031" rIns="114060" bIns="57031" spcCol="0" rtlCol="0" anchor="ctr"/>
          <a:lstStyle/>
          <a:p>
            <a:pPr algn="ctr"/>
            <a:endParaRPr lang="en-US"/>
          </a:p>
        </p:txBody>
      </p:sp>
      <p:sp>
        <p:nvSpPr>
          <p:cNvPr id="15" name="Right Arrow 14"/>
          <p:cNvSpPr/>
          <p:nvPr/>
        </p:nvSpPr>
        <p:spPr>
          <a:xfrm rot="19625732">
            <a:off x="4638062" y="5758762"/>
            <a:ext cx="502920" cy="34544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14060" tIns="57031" rIns="114060" bIns="57031" spcCol="0" rtlCol="0" anchor="ctr"/>
          <a:lstStyle/>
          <a:p>
            <a:pPr algn="ctr"/>
            <a:endParaRPr lang="en-US"/>
          </a:p>
        </p:txBody>
      </p:sp>
      <p:sp>
        <p:nvSpPr>
          <p:cNvPr id="16" name="Right Arrow 15"/>
          <p:cNvSpPr/>
          <p:nvPr/>
        </p:nvSpPr>
        <p:spPr>
          <a:xfrm rot="358170">
            <a:off x="7628991" y="5621312"/>
            <a:ext cx="1599997" cy="11748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14060" tIns="57031" rIns="114060" bIns="57031" spcCol="0" rtlCol="0" anchor="ctr"/>
          <a:lstStyle/>
          <a:p>
            <a:pPr algn="ctr"/>
            <a:endParaRPr lang="en-US"/>
          </a:p>
        </p:txBody>
      </p:sp>
      <p:sp>
        <p:nvSpPr>
          <p:cNvPr id="18" name="Content Placeholder 2"/>
          <p:cNvSpPr>
            <a:spLocks noGrp="1"/>
          </p:cNvSpPr>
          <p:nvPr>
            <p:ph idx="1"/>
          </p:nvPr>
        </p:nvSpPr>
        <p:spPr>
          <a:xfrm>
            <a:off x="167644" y="1237828"/>
            <a:ext cx="2263139" cy="1496906"/>
          </a:xfrm>
        </p:spPr>
        <p:txBody>
          <a:bodyPr>
            <a:normAutofit fontScale="85000" lnSpcReduction="20000"/>
          </a:bodyPr>
          <a:lstStyle/>
          <a:p>
            <a:pPr marL="0" indent="0" eaLnBrk="1" hangingPunct="1">
              <a:buNone/>
            </a:pPr>
            <a:r>
              <a:rPr lang="en-US" altLang="en-US" dirty="0" smtClean="0">
                <a:latin typeface="Arial" charset="0"/>
                <a:cs typeface="Arial" charset="0"/>
              </a:rPr>
              <a:t>Initialize test particles uniformly in phase space</a:t>
            </a:r>
            <a:endParaRPr lang="en-US" altLang="en-US" baseline="-25000" dirty="0" smtClean="0">
              <a:latin typeface="Arial" charset="0"/>
              <a:cs typeface="Arial" charset="0"/>
            </a:endParaRPr>
          </a:p>
        </p:txBody>
      </p:sp>
      <p:sp>
        <p:nvSpPr>
          <p:cNvPr id="19" name="Content Placeholder 2"/>
          <p:cNvSpPr txBox="1">
            <a:spLocks/>
          </p:cNvSpPr>
          <p:nvPr/>
        </p:nvSpPr>
        <p:spPr bwMode="auto">
          <a:xfrm>
            <a:off x="2766060" y="1237827"/>
            <a:ext cx="2179320" cy="126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07" tIns="50904" rIns="101807" bIns="50904" numCol="1" rtlCol="0" anchor="t" anchorCtr="0" compatLnSpc="1">
            <a:prstTxWarp prst="textNoShape">
              <a:avLst/>
            </a:prstTxWarp>
            <a:normAutofit fontScale="92500"/>
          </a:bodyPr>
          <a:lstStyle>
            <a:lvl1pPr marL="204046" indent="-204046" algn="l" rtl="0" eaLnBrk="0" fontAlgn="base" hangingPunct="0">
              <a:spcBef>
                <a:spcPct val="20000"/>
              </a:spcBef>
              <a:spcAft>
                <a:spcPct val="0"/>
              </a:spcAft>
              <a:buFont typeface="Arial" charset="0"/>
              <a:buChar char="•"/>
              <a:defRPr sz="2500" kern="1200">
                <a:solidFill>
                  <a:schemeClr val="tx1"/>
                </a:solidFill>
                <a:latin typeface="Arial" panose="020B0604020202020204" pitchFamily="34" charset="0"/>
                <a:ea typeface="+mn-ea"/>
                <a:cs typeface="Arial" panose="020B0604020202020204" pitchFamily="34" charset="0"/>
              </a:defRPr>
            </a:lvl1pPr>
            <a:lvl2pPr marL="408093" indent="-204046" algn="l" rtl="0" eaLnBrk="0" fontAlgn="base" hangingPunct="0">
              <a:spcBef>
                <a:spcPct val="20000"/>
              </a:spcBef>
              <a:spcAft>
                <a:spcPct val="0"/>
              </a:spcAft>
              <a:buFont typeface="Arial" charset="0"/>
              <a:buChar char="–"/>
              <a:defRPr sz="2200" kern="1200">
                <a:solidFill>
                  <a:srgbClr val="336699"/>
                </a:solidFill>
                <a:latin typeface="Arial" panose="020B0604020202020204" pitchFamily="34" charset="0"/>
                <a:ea typeface="+mn-ea"/>
                <a:cs typeface="Arial" panose="020B0604020202020204" pitchFamily="34" charset="0"/>
              </a:defRPr>
            </a:lvl2pPr>
            <a:lvl3pPr marL="612139" indent="-204046" algn="l" rtl="0" eaLnBrk="0" fontAlgn="base" hangingPunct="0">
              <a:spcBef>
                <a:spcPct val="20000"/>
              </a:spcBef>
              <a:spcAft>
                <a:spcPct val="0"/>
              </a:spcAft>
              <a:buFont typeface="Wingdings" pitchFamily="2" charset="2"/>
              <a:buChar char="§"/>
              <a:defRPr sz="1800" kern="1200">
                <a:solidFill>
                  <a:srgbClr val="920000"/>
                </a:solidFill>
                <a:latin typeface="Arial" panose="020B0604020202020204" pitchFamily="34" charset="0"/>
                <a:ea typeface="+mn-ea"/>
                <a:cs typeface="Arial" panose="020B0604020202020204" pitchFamily="34" charset="0"/>
              </a:defRPr>
            </a:lvl3pPr>
            <a:lvl4pPr marL="765176" indent="-153035"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918210" indent="-153035"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24451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07"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79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dirty="0" smtClean="0">
                <a:latin typeface="Arial" charset="0"/>
                <a:cs typeface="Arial" charset="0"/>
              </a:rPr>
              <a:t>Record energy, </a:t>
            </a:r>
            <a:r>
              <a:rPr lang="en-US" altLang="en-US" dirty="0" err="1" smtClean="0">
                <a:latin typeface="Arial" charset="0"/>
                <a:cs typeface="Arial" charset="0"/>
              </a:rPr>
              <a:t>P</a:t>
            </a:r>
            <a:r>
              <a:rPr lang="en-US" altLang="en-US" baseline="-25000" dirty="0" err="1" smtClean="0">
                <a:latin typeface="Symbol" charset="2"/>
                <a:cs typeface="Symbol" charset="2"/>
              </a:rPr>
              <a:t>z</a:t>
            </a:r>
            <a:r>
              <a:rPr lang="en-US" altLang="en-US" dirty="0" smtClean="0">
                <a:latin typeface="Arial" charset="0"/>
                <a:cs typeface="Arial" charset="0"/>
              </a:rPr>
              <a:t> variations at fixed intervals</a:t>
            </a:r>
            <a:endParaRPr lang="en-US" altLang="en-US" baseline="-25000" dirty="0" smtClean="0">
              <a:latin typeface="Arial" charset="0"/>
              <a:cs typeface="Arial" charset="0"/>
            </a:endParaRPr>
          </a:p>
        </p:txBody>
      </p:sp>
      <p:sp>
        <p:nvSpPr>
          <p:cNvPr id="20" name="Content Placeholder 2"/>
          <p:cNvSpPr txBox="1">
            <a:spLocks/>
          </p:cNvSpPr>
          <p:nvPr/>
        </p:nvSpPr>
        <p:spPr bwMode="auto">
          <a:xfrm>
            <a:off x="5364484" y="1237828"/>
            <a:ext cx="2095499" cy="149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07" tIns="50904" rIns="101807" bIns="50904" numCol="1" rtlCol="0" anchor="t" anchorCtr="0" compatLnSpc="1">
            <a:prstTxWarp prst="textNoShape">
              <a:avLst/>
            </a:prstTxWarp>
            <a:normAutofit fontScale="92500" lnSpcReduction="10000"/>
          </a:bodyPr>
          <a:lstStyle>
            <a:lvl1pPr marL="204046" indent="-204046" algn="l" rtl="0" eaLnBrk="0" fontAlgn="base" hangingPunct="0">
              <a:spcBef>
                <a:spcPct val="20000"/>
              </a:spcBef>
              <a:spcAft>
                <a:spcPct val="0"/>
              </a:spcAft>
              <a:buFont typeface="Arial" charset="0"/>
              <a:buChar char="•"/>
              <a:defRPr sz="2500" kern="1200">
                <a:solidFill>
                  <a:schemeClr val="tx1"/>
                </a:solidFill>
                <a:latin typeface="Arial" panose="020B0604020202020204" pitchFamily="34" charset="0"/>
                <a:ea typeface="+mn-ea"/>
                <a:cs typeface="Arial" panose="020B0604020202020204" pitchFamily="34" charset="0"/>
              </a:defRPr>
            </a:lvl1pPr>
            <a:lvl2pPr marL="408093" indent="-204046" algn="l" rtl="0" eaLnBrk="0" fontAlgn="base" hangingPunct="0">
              <a:spcBef>
                <a:spcPct val="20000"/>
              </a:spcBef>
              <a:spcAft>
                <a:spcPct val="0"/>
              </a:spcAft>
              <a:buFont typeface="Arial" charset="0"/>
              <a:buChar char="–"/>
              <a:defRPr sz="2200" kern="1200">
                <a:solidFill>
                  <a:srgbClr val="336699"/>
                </a:solidFill>
                <a:latin typeface="Arial" panose="020B0604020202020204" pitchFamily="34" charset="0"/>
                <a:ea typeface="+mn-ea"/>
                <a:cs typeface="Arial" panose="020B0604020202020204" pitchFamily="34" charset="0"/>
              </a:defRPr>
            </a:lvl2pPr>
            <a:lvl3pPr marL="612139" indent="-204046" algn="l" rtl="0" eaLnBrk="0" fontAlgn="base" hangingPunct="0">
              <a:spcBef>
                <a:spcPct val="20000"/>
              </a:spcBef>
              <a:spcAft>
                <a:spcPct val="0"/>
              </a:spcAft>
              <a:buFont typeface="Wingdings" pitchFamily="2" charset="2"/>
              <a:buChar char="§"/>
              <a:defRPr sz="1800" kern="1200">
                <a:solidFill>
                  <a:srgbClr val="920000"/>
                </a:solidFill>
                <a:latin typeface="Arial" panose="020B0604020202020204" pitchFamily="34" charset="0"/>
                <a:ea typeface="+mn-ea"/>
                <a:cs typeface="Arial" panose="020B0604020202020204" pitchFamily="34" charset="0"/>
              </a:defRPr>
            </a:lvl3pPr>
            <a:lvl4pPr marL="765176" indent="-153035"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918210" indent="-153035"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24451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07"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79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dirty="0" smtClean="0">
                <a:latin typeface="Arial" charset="0"/>
                <a:cs typeface="Arial" charset="0"/>
              </a:rPr>
              <a:t>Combine E, </a:t>
            </a:r>
            <a:r>
              <a:rPr lang="en-US" altLang="en-US" dirty="0" err="1" smtClean="0">
                <a:latin typeface="Arial" charset="0"/>
                <a:cs typeface="Arial" charset="0"/>
              </a:rPr>
              <a:t>P</a:t>
            </a:r>
            <a:r>
              <a:rPr lang="en-US" altLang="en-US" baseline="-25000" dirty="0" err="1" smtClean="0">
                <a:latin typeface="Symbol" charset="2"/>
                <a:cs typeface="Symbol" charset="2"/>
              </a:rPr>
              <a:t>z</a:t>
            </a:r>
            <a:r>
              <a:rPr lang="en-US" altLang="en-US" dirty="0" smtClean="0">
                <a:latin typeface="Arial" charset="0"/>
                <a:cs typeface="Arial" charset="0"/>
              </a:rPr>
              <a:t> from same phase space </a:t>
            </a:r>
            <a:r>
              <a:rPr lang="en-US" altLang="en-US" i="1" dirty="0" smtClean="0">
                <a:latin typeface="Arial" charset="0"/>
                <a:cs typeface="Arial" charset="0"/>
              </a:rPr>
              <a:t>bin</a:t>
            </a:r>
            <a:r>
              <a:rPr lang="en-US" altLang="en-US" dirty="0" smtClean="0">
                <a:latin typeface="Arial" charset="0"/>
                <a:cs typeface="Arial" charset="0"/>
              </a:rPr>
              <a:t> into PDF</a:t>
            </a:r>
            <a:endParaRPr lang="en-US" altLang="en-US" baseline="-25000" dirty="0" smtClean="0">
              <a:latin typeface="Arial" charset="0"/>
              <a:cs typeface="Arial" charset="0"/>
            </a:endParaRPr>
          </a:p>
        </p:txBody>
      </p:sp>
      <p:sp>
        <p:nvSpPr>
          <p:cNvPr id="21" name="Content Placeholder 2"/>
          <p:cNvSpPr txBox="1">
            <a:spLocks/>
          </p:cNvSpPr>
          <p:nvPr/>
        </p:nvSpPr>
        <p:spPr bwMode="auto">
          <a:xfrm>
            <a:off x="7696200" y="1237828"/>
            <a:ext cx="2362203" cy="149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07" tIns="50904" rIns="101807" bIns="50904" numCol="1" rtlCol="0" anchor="t" anchorCtr="0" compatLnSpc="1">
            <a:prstTxWarp prst="textNoShape">
              <a:avLst/>
            </a:prstTxWarp>
            <a:normAutofit fontScale="92500" lnSpcReduction="10000"/>
          </a:bodyPr>
          <a:lstStyle>
            <a:lvl1pPr marL="204046" indent="-204046" algn="l" rtl="0" eaLnBrk="0" fontAlgn="base" hangingPunct="0">
              <a:spcBef>
                <a:spcPct val="20000"/>
              </a:spcBef>
              <a:spcAft>
                <a:spcPct val="0"/>
              </a:spcAft>
              <a:buFont typeface="Arial" charset="0"/>
              <a:buChar char="•"/>
              <a:defRPr sz="2500" kern="1200">
                <a:solidFill>
                  <a:schemeClr val="tx1"/>
                </a:solidFill>
                <a:latin typeface="Arial" panose="020B0604020202020204" pitchFamily="34" charset="0"/>
                <a:ea typeface="+mn-ea"/>
                <a:cs typeface="Arial" panose="020B0604020202020204" pitchFamily="34" charset="0"/>
              </a:defRPr>
            </a:lvl1pPr>
            <a:lvl2pPr marL="408093" indent="-204046" algn="l" rtl="0" eaLnBrk="0" fontAlgn="base" hangingPunct="0">
              <a:spcBef>
                <a:spcPct val="20000"/>
              </a:spcBef>
              <a:spcAft>
                <a:spcPct val="0"/>
              </a:spcAft>
              <a:buFont typeface="Arial" charset="0"/>
              <a:buChar char="–"/>
              <a:defRPr sz="2200" kern="1200">
                <a:solidFill>
                  <a:srgbClr val="336699"/>
                </a:solidFill>
                <a:latin typeface="Arial" panose="020B0604020202020204" pitchFamily="34" charset="0"/>
                <a:ea typeface="+mn-ea"/>
                <a:cs typeface="Arial" panose="020B0604020202020204" pitchFamily="34" charset="0"/>
              </a:defRPr>
            </a:lvl2pPr>
            <a:lvl3pPr marL="612139" indent="-204046" algn="l" rtl="0" eaLnBrk="0" fontAlgn="base" hangingPunct="0">
              <a:spcBef>
                <a:spcPct val="20000"/>
              </a:spcBef>
              <a:spcAft>
                <a:spcPct val="0"/>
              </a:spcAft>
              <a:buFont typeface="Wingdings" pitchFamily="2" charset="2"/>
              <a:buChar char="§"/>
              <a:defRPr sz="1800" kern="1200">
                <a:solidFill>
                  <a:srgbClr val="920000"/>
                </a:solidFill>
                <a:latin typeface="Arial" panose="020B0604020202020204" pitchFamily="34" charset="0"/>
                <a:ea typeface="+mn-ea"/>
                <a:cs typeface="Arial" panose="020B0604020202020204" pitchFamily="34" charset="0"/>
              </a:defRPr>
            </a:lvl3pPr>
            <a:lvl4pPr marL="765176" indent="-153035"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918210" indent="-153035"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24451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07"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79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dirty="0" smtClean="0">
                <a:latin typeface="Arial" charset="0"/>
                <a:cs typeface="Arial" charset="0"/>
              </a:rPr>
              <a:t>Repeat for all phase space </a:t>
            </a:r>
            <a:r>
              <a:rPr lang="en-US" altLang="en-US" i="1" dirty="0" smtClean="0">
                <a:latin typeface="Arial" charset="0"/>
                <a:cs typeface="Arial" charset="0"/>
              </a:rPr>
              <a:t>bins</a:t>
            </a:r>
            <a:r>
              <a:rPr lang="en-US" altLang="en-US" dirty="0" smtClean="0">
                <a:latin typeface="Arial" charset="0"/>
                <a:cs typeface="Arial" charset="0"/>
              </a:rPr>
              <a:t> to infer 5D matrix</a:t>
            </a:r>
            <a:endParaRPr lang="en-US" altLang="en-US" baseline="-25000" dirty="0" smtClean="0">
              <a:latin typeface="Arial" charset="0"/>
              <a:cs typeface="Arial" charset="0"/>
            </a:endParaRPr>
          </a:p>
        </p:txBody>
      </p:sp>
      <p:pic>
        <p:nvPicPr>
          <p:cNvPr id="22" name="Picture 31" descr="pDEDP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498626"/>
            <a:ext cx="2194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6232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143000"/>
            <a:ext cx="9524431" cy="2480146"/>
          </a:xfrm>
          <a:prstGeom prst="rect">
            <a:avLst/>
          </a:prstGeom>
          <a:noFill/>
        </p:spPr>
        <p:txBody>
          <a:bodyPr wrap="square" lIns="101883" tIns="50943" rIns="101883" bIns="50943" rtlCol="0">
            <a:noAutofit/>
          </a:bodyPr>
          <a:lstStyle/>
          <a:p>
            <a:pPr marL="342814" indent="-342814">
              <a:lnSpc>
                <a:spcPct val="110000"/>
              </a:lnSpc>
              <a:buFont typeface="Arial"/>
              <a:buChar char="•"/>
            </a:pPr>
            <a:r>
              <a:rPr lang="en-US" sz="2500" dirty="0"/>
              <a:t>Kick model computes </a:t>
            </a:r>
            <a:r>
              <a:rPr lang="en-US" sz="2500" dirty="0" err="1"/>
              <a:t>P</a:t>
            </a:r>
            <a:r>
              <a:rPr lang="en-US" sz="2500" baseline="-25000" dirty="0" err="1"/>
              <a:t>fi,j</a:t>
            </a:r>
            <a:r>
              <a:rPr lang="en-US" sz="2500" dirty="0"/>
              <a:t> for each mode j as sum of energy “kicks” during orbiting time steps </a:t>
            </a:r>
            <a:r>
              <a:rPr lang="en-US" sz="2500" dirty="0" err="1">
                <a:latin typeface="Symbol" charset="2"/>
                <a:cs typeface="Symbol" charset="2"/>
              </a:rPr>
              <a:t>d</a:t>
            </a:r>
            <a:r>
              <a:rPr lang="en-US" sz="2500" dirty="0" err="1"/>
              <a:t>t</a:t>
            </a:r>
            <a:endParaRPr lang="en-US" sz="2500" dirty="0"/>
          </a:p>
          <a:p>
            <a:pPr marL="342814" indent="-342814">
              <a:lnSpc>
                <a:spcPct val="110000"/>
              </a:lnSpc>
              <a:buFont typeface="Arial"/>
              <a:buChar char="•"/>
            </a:pPr>
            <a:r>
              <a:rPr lang="en-US" sz="2500" dirty="0"/>
              <a:t>Once </a:t>
            </a:r>
            <a:r>
              <a:rPr lang="en-US" sz="2500" dirty="0" err="1"/>
              <a:t>P</a:t>
            </a:r>
            <a:r>
              <a:rPr lang="en-US" sz="2500" baseline="-25000" dirty="0" err="1"/>
              <a:t>fi,j</a:t>
            </a:r>
            <a:r>
              <a:rPr lang="en-US" sz="2500" dirty="0"/>
              <a:t> is known, use simple equation for amplitude </a:t>
            </a:r>
            <a:r>
              <a:rPr lang="en-US" sz="2500" dirty="0" err="1"/>
              <a:t>vs</a:t>
            </a:r>
            <a:r>
              <a:rPr lang="en-US" sz="2500" dirty="0"/>
              <a:t> time:</a:t>
            </a:r>
          </a:p>
        </p:txBody>
      </p:sp>
      <p:sp>
        <p:nvSpPr>
          <p:cNvPr id="2" name="Title 1"/>
          <p:cNvSpPr>
            <a:spLocks noGrp="1"/>
          </p:cNvSpPr>
          <p:nvPr>
            <p:ph type="title"/>
          </p:nvPr>
        </p:nvSpPr>
        <p:spPr/>
        <p:txBody>
          <a:bodyPr>
            <a:normAutofit/>
          </a:bodyPr>
          <a:lstStyle/>
          <a:p>
            <a:r>
              <a:rPr lang="en-US" sz="3500" dirty="0"/>
              <a:t>Kick model implementation includes estimate of energy exchanged between EPs and waves</a:t>
            </a:r>
          </a:p>
        </p:txBody>
      </p:sp>
      <p:pic>
        <p:nvPicPr>
          <p:cNvPr id="12" name="Picture 11" descr="dEwavd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06" y="3957008"/>
            <a:ext cx="3346137" cy="781665"/>
          </a:xfrm>
          <a:prstGeom prst="rect">
            <a:avLst/>
          </a:prstGeom>
        </p:spPr>
      </p:pic>
      <p:sp>
        <p:nvSpPr>
          <p:cNvPr id="19" name="TextBox 14"/>
          <p:cNvSpPr txBox="1">
            <a:spLocks noChangeArrowheads="1"/>
          </p:cNvSpPr>
          <p:nvPr/>
        </p:nvSpPr>
        <p:spPr bwMode="auto">
          <a:xfrm>
            <a:off x="5462710" y="2743201"/>
            <a:ext cx="3699725" cy="36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3" tIns="50935" rIns="101873" bIns="50935">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cs typeface="ＭＳ Ｐゴシック" charset="0"/>
              </a:defRPr>
            </a:lvl2pPr>
            <a:lvl3pPr marL="1143000" indent="-228600" eaLnBrk="0" hangingPunct="0">
              <a:defRPr sz="1300" b="1" i="1">
                <a:solidFill>
                  <a:srgbClr val="1822CD"/>
                </a:solidFill>
                <a:latin typeface="Helvetica" charset="0"/>
                <a:ea typeface="ＭＳ Ｐゴシック" charset="0"/>
                <a:cs typeface="ＭＳ Ｐゴシック" charset="0"/>
              </a:defRPr>
            </a:lvl3pPr>
            <a:lvl4pPr marL="1600200" indent="-228600" eaLnBrk="0" hangingPunct="0">
              <a:defRPr sz="1300" b="1" i="1">
                <a:solidFill>
                  <a:srgbClr val="1822CD"/>
                </a:solidFill>
                <a:latin typeface="Helvetica" charset="0"/>
                <a:ea typeface="ＭＳ Ｐゴシック" charset="0"/>
                <a:cs typeface="ＭＳ Ｐゴシック" charset="0"/>
              </a:defRPr>
            </a:lvl4pPr>
            <a:lvl5pPr marL="2057400" indent="-228600" eaLnBrk="0" hangingPunct="0">
              <a:defRPr sz="1300" b="1" i="1">
                <a:solidFill>
                  <a:srgbClr val="1822CD"/>
                </a:solidFill>
                <a:latin typeface="Helvetica" charset="0"/>
                <a:ea typeface="ＭＳ Ｐゴシック" charset="0"/>
                <a:cs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9pPr>
          </a:lstStyle>
          <a:p>
            <a:pPr eaLnBrk="1" hangingPunct="1"/>
            <a:r>
              <a:rPr lang="en-US" sz="1700" b="0" i="0" dirty="0">
                <a:solidFill>
                  <a:srgbClr val="2D2DB9"/>
                </a:solidFill>
              </a:rPr>
              <a:t>Wave energy evolution for </a:t>
            </a:r>
            <a:r>
              <a:rPr lang="en-US" sz="1700" b="0" dirty="0">
                <a:solidFill>
                  <a:srgbClr val="2D2DB9"/>
                </a:solidFill>
              </a:rPr>
              <a:t>j-</a:t>
            </a:r>
            <a:r>
              <a:rPr lang="en-US" sz="1700" b="0" dirty="0" err="1">
                <a:solidFill>
                  <a:srgbClr val="2D2DB9"/>
                </a:solidFill>
              </a:rPr>
              <a:t>th</a:t>
            </a:r>
            <a:r>
              <a:rPr lang="en-US" sz="1700" b="0" i="0" dirty="0">
                <a:solidFill>
                  <a:srgbClr val="2D2DB9"/>
                </a:solidFill>
              </a:rPr>
              <a:t> mode</a:t>
            </a:r>
          </a:p>
        </p:txBody>
      </p:sp>
      <p:sp>
        <p:nvSpPr>
          <p:cNvPr id="20" name="TextBox 14"/>
          <p:cNvSpPr txBox="1">
            <a:spLocks noChangeArrowheads="1"/>
          </p:cNvSpPr>
          <p:nvPr/>
        </p:nvSpPr>
        <p:spPr bwMode="auto">
          <a:xfrm>
            <a:off x="6033399" y="3429000"/>
            <a:ext cx="3812774" cy="36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3" tIns="50935" rIns="101873" bIns="50935">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cs typeface="ＭＳ Ｐゴシック" charset="0"/>
              </a:defRPr>
            </a:lvl2pPr>
            <a:lvl3pPr marL="1143000" indent="-228600" eaLnBrk="0" hangingPunct="0">
              <a:defRPr sz="1300" b="1" i="1">
                <a:solidFill>
                  <a:srgbClr val="1822CD"/>
                </a:solidFill>
                <a:latin typeface="Helvetica" charset="0"/>
                <a:ea typeface="ＭＳ Ｐゴシック" charset="0"/>
                <a:cs typeface="ＭＳ Ｐゴシック" charset="0"/>
              </a:defRPr>
            </a:lvl3pPr>
            <a:lvl4pPr marL="1600200" indent="-228600" eaLnBrk="0" hangingPunct="0">
              <a:defRPr sz="1300" b="1" i="1">
                <a:solidFill>
                  <a:srgbClr val="1822CD"/>
                </a:solidFill>
                <a:latin typeface="Helvetica" charset="0"/>
                <a:ea typeface="ＭＳ Ｐゴシック" charset="0"/>
                <a:cs typeface="ＭＳ Ｐゴシック" charset="0"/>
              </a:defRPr>
            </a:lvl4pPr>
            <a:lvl5pPr marL="2057400" indent="-228600" eaLnBrk="0" hangingPunct="0">
              <a:defRPr sz="1300" b="1" i="1">
                <a:solidFill>
                  <a:srgbClr val="1822CD"/>
                </a:solidFill>
                <a:latin typeface="Helvetica" charset="0"/>
                <a:ea typeface="ＭＳ Ｐゴシック" charset="0"/>
                <a:cs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9pPr>
          </a:lstStyle>
          <a:p>
            <a:pPr eaLnBrk="1" hangingPunct="1"/>
            <a:r>
              <a:rPr lang="en-US" sz="1700" b="0" i="0" dirty="0">
                <a:solidFill>
                  <a:srgbClr val="2D2DB9"/>
                </a:solidFill>
              </a:rPr>
              <a:t>Effective growth rate, drive - damping</a:t>
            </a:r>
          </a:p>
        </p:txBody>
      </p:sp>
      <p:sp>
        <p:nvSpPr>
          <p:cNvPr id="21" name="TextBox 14"/>
          <p:cNvSpPr txBox="1">
            <a:spLocks noChangeArrowheads="1"/>
          </p:cNvSpPr>
          <p:nvPr/>
        </p:nvSpPr>
        <p:spPr bwMode="auto">
          <a:xfrm>
            <a:off x="5843711" y="6829458"/>
            <a:ext cx="2591586" cy="36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3" tIns="50935" rIns="101873" bIns="50935">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cs typeface="ＭＳ Ｐゴシック" charset="0"/>
              </a:defRPr>
            </a:lvl2pPr>
            <a:lvl3pPr marL="1143000" indent="-228600" eaLnBrk="0" hangingPunct="0">
              <a:defRPr sz="1300" b="1" i="1">
                <a:solidFill>
                  <a:srgbClr val="1822CD"/>
                </a:solidFill>
                <a:latin typeface="Helvetica" charset="0"/>
                <a:ea typeface="ＭＳ Ｐゴシック" charset="0"/>
                <a:cs typeface="ＭＳ Ｐゴシック" charset="0"/>
              </a:defRPr>
            </a:lvl3pPr>
            <a:lvl4pPr marL="1600200" indent="-228600" eaLnBrk="0" hangingPunct="0">
              <a:defRPr sz="1300" b="1" i="1">
                <a:solidFill>
                  <a:srgbClr val="1822CD"/>
                </a:solidFill>
                <a:latin typeface="Helvetica" charset="0"/>
                <a:ea typeface="ＭＳ Ｐゴシック" charset="0"/>
                <a:cs typeface="ＭＳ Ｐゴシック" charset="0"/>
              </a:defRPr>
            </a:lvl4pPr>
            <a:lvl5pPr marL="2057400" indent="-228600" eaLnBrk="0" hangingPunct="0">
              <a:defRPr sz="1300" b="1" i="1">
                <a:solidFill>
                  <a:srgbClr val="1822CD"/>
                </a:solidFill>
                <a:latin typeface="Helvetica" charset="0"/>
                <a:ea typeface="ＭＳ Ｐゴシック" charset="0"/>
                <a:cs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cs typeface="ＭＳ Ｐゴシック" charset="0"/>
              </a:defRPr>
            </a:lvl9pPr>
          </a:lstStyle>
          <a:p>
            <a:pPr eaLnBrk="1" hangingPunct="1"/>
            <a:r>
              <a:rPr lang="en-US" sz="1700" i="0" dirty="0">
                <a:solidFill>
                  <a:srgbClr val="1F497D"/>
                </a:solidFill>
              </a:rPr>
              <a:t>Condition at saturation</a:t>
            </a:r>
          </a:p>
        </p:txBody>
      </p:sp>
      <p:pic>
        <p:nvPicPr>
          <p:cNvPr id="22" name="Picture 21" descr="geffzero_Pfi.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750" y="6862846"/>
            <a:ext cx="3411507" cy="413073"/>
          </a:xfrm>
          <a:prstGeom prst="rect">
            <a:avLst/>
          </a:prstGeom>
        </p:spPr>
      </p:pic>
      <p:sp>
        <p:nvSpPr>
          <p:cNvPr id="25" name="TextBox 24"/>
          <p:cNvSpPr txBox="1"/>
          <p:nvPr/>
        </p:nvSpPr>
        <p:spPr>
          <a:xfrm>
            <a:off x="81050" y="4806511"/>
            <a:ext cx="9977350" cy="1870547"/>
          </a:xfrm>
          <a:prstGeom prst="rect">
            <a:avLst/>
          </a:prstGeom>
          <a:noFill/>
        </p:spPr>
        <p:txBody>
          <a:bodyPr wrap="square" lIns="101883" tIns="50943" rIns="101883" bIns="50943" rtlCol="0">
            <a:noAutofit/>
          </a:bodyPr>
          <a:lstStyle/>
          <a:p>
            <a:pPr marL="356528" indent="-356528">
              <a:lnSpc>
                <a:spcPct val="110000"/>
              </a:lnSpc>
              <a:buFont typeface="Arial"/>
              <a:buChar char="•"/>
            </a:pPr>
            <a:r>
              <a:rPr lang="en-US" dirty="0"/>
              <a:t>Amplitude </a:t>
            </a:r>
            <a:r>
              <a:rPr lang="en-US" dirty="0" err="1"/>
              <a:t>A</a:t>
            </a:r>
            <a:r>
              <a:rPr lang="en-US" baseline="-25000" dirty="0" err="1"/>
              <a:t>wav,j</a:t>
            </a:r>
            <a:r>
              <a:rPr lang="en-US" dirty="0"/>
              <a:t> ~ E</a:t>
            </a:r>
            <a:r>
              <a:rPr lang="en-US" baseline="-25000" dirty="0"/>
              <a:t>wav,j</a:t>
            </a:r>
            <a:r>
              <a:rPr lang="en-US" baseline="30000" dirty="0"/>
              <a:t>2</a:t>
            </a:r>
            <a:endParaRPr lang="en-US" dirty="0"/>
          </a:p>
          <a:p>
            <a:pPr marL="356528" indent="-356528">
              <a:lnSpc>
                <a:spcPct val="110000"/>
              </a:lnSpc>
              <a:buFont typeface="Arial"/>
              <a:buChar char="•"/>
            </a:pPr>
            <a:r>
              <a:rPr lang="en-US" dirty="0"/>
              <a:t>Damping rates from NOVA-K</a:t>
            </a:r>
          </a:p>
          <a:p>
            <a:pPr marL="356528" indent="-356528">
              <a:lnSpc>
                <a:spcPct val="110000"/>
              </a:lnSpc>
              <a:buFont typeface="Lucida Grande"/>
              <a:buChar char="&gt;"/>
            </a:pPr>
            <a:r>
              <a:rPr lang="en-US" dirty="0">
                <a:solidFill>
                  <a:srgbClr val="008000"/>
                </a:solidFill>
              </a:rPr>
              <a:t>Need a positive </a:t>
            </a:r>
            <a:r>
              <a:rPr lang="en-US" dirty="0" err="1">
                <a:solidFill>
                  <a:srgbClr val="008000"/>
                </a:solidFill>
              </a:rPr>
              <a:t>P</a:t>
            </a:r>
            <a:r>
              <a:rPr lang="en-US" baseline="-25000" dirty="0" err="1">
                <a:solidFill>
                  <a:srgbClr val="008000"/>
                </a:solidFill>
              </a:rPr>
              <a:t>fi,j</a:t>
            </a:r>
            <a:r>
              <a:rPr lang="en-US" dirty="0">
                <a:solidFill>
                  <a:srgbClr val="008000"/>
                </a:solidFill>
              </a:rPr>
              <a:t> for a mode to be “unstable”</a:t>
            </a:r>
          </a:p>
          <a:p>
            <a:pPr marL="865953" lvl="1" indent="-356528">
              <a:lnSpc>
                <a:spcPct val="110000"/>
              </a:lnSpc>
              <a:buFont typeface="Lucida Grande"/>
              <a:buChar char="-"/>
            </a:pPr>
            <a:r>
              <a:rPr lang="en-US" dirty="0">
                <a:solidFill>
                  <a:srgbClr val="FF0000"/>
                </a:solidFill>
              </a:rPr>
              <a:t>Check: are </a:t>
            </a:r>
            <a:r>
              <a:rPr lang="en-US" dirty="0" err="1">
                <a:solidFill>
                  <a:srgbClr val="FF0000"/>
                </a:solidFill>
              </a:rPr>
              <a:t>A</a:t>
            </a:r>
            <a:r>
              <a:rPr lang="en-US" baseline="-25000" dirty="0" err="1">
                <a:solidFill>
                  <a:srgbClr val="FF0000"/>
                </a:solidFill>
              </a:rPr>
              <a:t>wav,j</a:t>
            </a:r>
            <a:r>
              <a:rPr lang="en-US" dirty="0">
                <a:solidFill>
                  <a:srgbClr val="FF0000"/>
                </a:solidFill>
              </a:rPr>
              <a:t> assumptions and </a:t>
            </a:r>
            <a:r>
              <a:rPr lang="en-US" dirty="0" err="1">
                <a:solidFill>
                  <a:srgbClr val="FF0000"/>
                </a:solidFill>
              </a:rPr>
              <a:t>P</a:t>
            </a:r>
            <a:r>
              <a:rPr lang="en-US" baseline="-25000" dirty="0" err="1">
                <a:solidFill>
                  <a:srgbClr val="FF0000"/>
                </a:solidFill>
              </a:rPr>
              <a:t>fi,j</a:t>
            </a:r>
            <a:r>
              <a:rPr lang="en-US" dirty="0">
                <a:solidFill>
                  <a:srgbClr val="FF0000"/>
                </a:solidFill>
              </a:rPr>
              <a:t> results energetically consistent?</a:t>
            </a:r>
          </a:p>
          <a:p>
            <a:pPr marL="865953" lvl="1" indent="-356528">
              <a:lnSpc>
                <a:spcPct val="110000"/>
              </a:lnSpc>
              <a:buFont typeface="Lucida Grande"/>
              <a:buChar char="-"/>
            </a:pPr>
            <a:r>
              <a:rPr lang="en-US" dirty="0" err="1">
                <a:solidFill>
                  <a:srgbClr val="FF0000"/>
                </a:solidFill>
              </a:rPr>
              <a:t>A</a:t>
            </a:r>
            <a:r>
              <a:rPr lang="en-US" baseline="-25000" dirty="0" err="1">
                <a:solidFill>
                  <a:srgbClr val="FF0000"/>
                </a:solidFill>
              </a:rPr>
              <a:t>wav,j</a:t>
            </a:r>
            <a:r>
              <a:rPr lang="en-US" dirty="0">
                <a:solidFill>
                  <a:srgbClr val="FF0000"/>
                </a:solidFill>
              </a:rPr>
              <a:t>(</a:t>
            </a:r>
            <a:r>
              <a:rPr lang="en-US" dirty="0" err="1">
                <a:solidFill>
                  <a:srgbClr val="FF0000"/>
                </a:solidFill>
              </a:rPr>
              <a:t>Pf</a:t>
            </a:r>
            <a:r>
              <a:rPr lang="en-US" baseline="-25000" dirty="0" err="1">
                <a:solidFill>
                  <a:srgbClr val="FF0000"/>
                </a:solidFill>
              </a:rPr>
              <a:t>i,j</a:t>
            </a:r>
            <a:r>
              <a:rPr lang="en-US" dirty="0">
                <a:solidFill>
                  <a:srgbClr val="FF0000"/>
                </a:solidFill>
              </a:rPr>
              <a:t>) can be used to infer “saturation amplitude”</a:t>
            </a:r>
          </a:p>
        </p:txBody>
      </p:sp>
      <p:sp>
        <p:nvSpPr>
          <p:cNvPr id="26" name="Left Brace 25"/>
          <p:cNvSpPr/>
          <p:nvPr/>
        </p:nvSpPr>
        <p:spPr>
          <a:xfrm>
            <a:off x="152400" y="2616319"/>
            <a:ext cx="251460" cy="1955682"/>
          </a:xfrm>
          <a:prstGeom prst="leftBrac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lIns="114089" tIns="57046" rIns="114089" bIns="57046" rtlCol="0" anchor="ctr"/>
          <a:lstStyle/>
          <a:p>
            <a:pPr algn="ctr"/>
            <a:endParaRPr lang="en-US"/>
          </a:p>
        </p:txBody>
      </p:sp>
      <p:pic>
        <p:nvPicPr>
          <p:cNvPr id="3" name="Picture 2" descr="dEdt_gam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2" y="2499621"/>
            <a:ext cx="4250473" cy="793403"/>
          </a:xfrm>
          <a:prstGeom prst="rect">
            <a:avLst/>
          </a:prstGeom>
        </p:spPr>
      </p:pic>
      <p:sp>
        <p:nvSpPr>
          <p:cNvPr id="4" name="Right Arrow 3"/>
          <p:cNvSpPr/>
          <p:nvPr/>
        </p:nvSpPr>
        <p:spPr>
          <a:xfrm>
            <a:off x="1371600" y="6896685"/>
            <a:ext cx="502920" cy="34544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14089" tIns="57046" rIns="114089" bIns="57046" rtlCol="0" anchor="ctr"/>
          <a:lstStyle/>
          <a:p>
            <a:pPr algn="ctr"/>
            <a:endParaRPr lang="en-US"/>
          </a:p>
        </p:txBody>
      </p:sp>
      <p:pic>
        <p:nvPicPr>
          <p:cNvPr id="5" name="Picture 4" descr="geff_def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024" y="3418240"/>
            <a:ext cx="5211176" cy="390046"/>
          </a:xfrm>
          <a:prstGeom prst="rect">
            <a:avLst/>
          </a:prstGeom>
        </p:spPr>
      </p:pic>
    </p:spTree>
    <p:extLst>
      <p:ext uri="{BB962C8B-B14F-4D97-AF65-F5344CB8AC3E}">
        <p14:creationId xmlns:p14="http://schemas.microsoft.com/office/powerpoint/2010/main" val="272614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sz="4000" dirty="0">
                <a:latin typeface="Arial" charset="0"/>
                <a:cs typeface="Arial" charset="0"/>
              </a:rPr>
              <a:t>Time-dependent mode stability properties can be obtained from kick model</a:t>
            </a:r>
          </a:p>
        </p:txBody>
      </p:sp>
      <p:sp>
        <p:nvSpPr>
          <p:cNvPr id="6147" name="Content Placeholder 2"/>
          <p:cNvSpPr>
            <a:spLocks noGrp="1"/>
          </p:cNvSpPr>
          <p:nvPr>
            <p:ph idx="1"/>
          </p:nvPr>
        </p:nvSpPr>
        <p:spPr>
          <a:xfrm>
            <a:off x="83820" y="1219200"/>
            <a:ext cx="9890760" cy="1285240"/>
          </a:xfrm>
        </p:spPr>
        <p:txBody>
          <a:bodyPr>
            <a:normAutofit fontScale="92500" lnSpcReduction="20000"/>
          </a:bodyPr>
          <a:lstStyle/>
          <a:p>
            <a:pPr marL="0" indent="0" eaLnBrk="1" hangingPunct="1">
              <a:buNone/>
            </a:pPr>
            <a:r>
              <a:rPr lang="en-US" altLang="en-US" dirty="0" smtClean="0">
                <a:latin typeface="Arial" charset="0"/>
                <a:cs typeface="Arial" charset="0"/>
              </a:rPr>
              <a:t>Method: probe EP response to modes at different amplitude level through power balance analysis</a:t>
            </a:r>
          </a:p>
          <a:p>
            <a:pPr marL="0" indent="0" eaLnBrk="1" hangingPunct="1">
              <a:buNone/>
            </a:pPr>
            <a:r>
              <a:rPr lang="en-US" altLang="en-US" dirty="0" smtClean="0">
                <a:solidFill>
                  <a:srgbClr val="008000"/>
                </a:solidFill>
                <a:latin typeface="Arial" charset="0"/>
                <a:cs typeface="Arial" charset="0"/>
              </a:rPr>
              <a:t>	&gt; infer “linear growth rate” &amp; “saturated amplitude”</a:t>
            </a:r>
          </a:p>
          <a:p>
            <a:pPr marL="0" indent="0" eaLnBrk="1" hangingPunct="1">
              <a:buNone/>
            </a:pPr>
            <a:endParaRPr lang="en-US" altLang="en-US" dirty="0" smtClean="0">
              <a:latin typeface="Arial" charset="0"/>
              <a:cs typeface="Arial" charset="0"/>
            </a:endParaRPr>
          </a:p>
        </p:txBody>
      </p:sp>
      <p:pic>
        <p:nvPicPr>
          <p:cNvPr id="2" name="Picture 1" descr="AEP_stab_metho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1" y="2677159"/>
            <a:ext cx="9552769" cy="4663440"/>
          </a:xfrm>
          <a:prstGeom prst="rect">
            <a:avLst/>
          </a:prstGeom>
        </p:spPr>
      </p:pic>
    </p:spTree>
    <p:extLst>
      <p:ext uri="{BB962C8B-B14F-4D97-AF65-F5344CB8AC3E}">
        <p14:creationId xmlns:p14="http://schemas.microsoft.com/office/powerpoint/2010/main" val="12463645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fontScale="90000"/>
          </a:bodyPr>
          <a:lstStyle/>
          <a:p>
            <a:pPr eaLnBrk="1" hangingPunct="1"/>
            <a:r>
              <a:rPr lang="en-US" altLang="en-US" dirty="0" smtClean="0">
                <a:latin typeface="Arial" charset="0"/>
                <a:cs typeface="Arial" charset="0"/>
              </a:rPr>
              <a:t>NOVA provides n=1 eigenmodes at two representative times (co- </a:t>
            </a:r>
            <a:r>
              <a:rPr lang="en-US" altLang="en-US" dirty="0" err="1" smtClean="0">
                <a:latin typeface="Arial" charset="0"/>
                <a:cs typeface="Arial" charset="0"/>
              </a:rPr>
              <a:t>vs</a:t>
            </a:r>
            <a:r>
              <a:rPr lang="en-US" altLang="en-US" dirty="0" smtClean="0">
                <a:latin typeface="Arial" charset="0"/>
                <a:cs typeface="Arial" charset="0"/>
              </a:rPr>
              <a:t> </a:t>
            </a:r>
            <a:r>
              <a:rPr lang="en-US" altLang="en-US" dirty="0" err="1" smtClean="0">
                <a:latin typeface="Arial" charset="0"/>
                <a:cs typeface="Arial" charset="0"/>
              </a:rPr>
              <a:t>cntr</a:t>
            </a:r>
            <a:r>
              <a:rPr lang="en-US" altLang="en-US" dirty="0" smtClean="0">
                <a:latin typeface="Arial" charset="0"/>
                <a:cs typeface="Arial" charset="0"/>
              </a:rPr>
              <a:t>-TAEs)</a:t>
            </a:r>
          </a:p>
        </p:txBody>
      </p:sp>
      <p:sp>
        <p:nvSpPr>
          <p:cNvPr id="6147" name="Content Placeholder 2"/>
          <p:cNvSpPr>
            <a:spLocks noGrp="1"/>
          </p:cNvSpPr>
          <p:nvPr>
            <p:ph idx="1"/>
          </p:nvPr>
        </p:nvSpPr>
        <p:spPr>
          <a:xfrm>
            <a:off x="83820" y="1209041"/>
            <a:ext cx="5029200" cy="6131559"/>
          </a:xfrm>
        </p:spPr>
        <p:txBody>
          <a:bodyPr>
            <a:normAutofit lnSpcReduction="10000"/>
          </a:bodyPr>
          <a:lstStyle/>
          <a:p>
            <a:pPr eaLnBrk="1" hangingPunct="1"/>
            <a:r>
              <a:rPr lang="en-US" altLang="en-US" dirty="0" smtClean="0">
                <a:latin typeface="Arial" charset="0"/>
                <a:cs typeface="Arial" charset="0"/>
              </a:rPr>
              <a:t>First step: compute eigenmodes at time of max co- </a:t>
            </a:r>
            <a:r>
              <a:rPr lang="en-US" altLang="en-US" dirty="0" err="1" smtClean="0">
                <a:latin typeface="Arial" charset="0"/>
                <a:cs typeface="Arial" charset="0"/>
              </a:rPr>
              <a:t>vs</a:t>
            </a:r>
            <a:r>
              <a:rPr lang="en-US" altLang="en-US" dirty="0" smtClean="0">
                <a:latin typeface="Arial" charset="0"/>
                <a:cs typeface="Arial" charset="0"/>
              </a:rPr>
              <a:t> </a:t>
            </a:r>
            <a:r>
              <a:rPr lang="en-US" altLang="en-US" dirty="0" err="1" smtClean="0">
                <a:latin typeface="Arial" charset="0"/>
                <a:cs typeface="Arial" charset="0"/>
              </a:rPr>
              <a:t>cntr</a:t>
            </a:r>
            <a:r>
              <a:rPr lang="en-US" altLang="en-US" dirty="0" smtClean="0">
                <a:latin typeface="Arial" charset="0"/>
                <a:cs typeface="Arial" charset="0"/>
              </a:rPr>
              <a:t>-TAE activity</a:t>
            </a:r>
          </a:p>
          <a:p>
            <a:pPr eaLnBrk="1" hangingPunct="1"/>
            <a:r>
              <a:rPr lang="en-US" altLang="en-US" dirty="0" smtClean="0">
                <a:latin typeface="Arial" charset="0"/>
                <a:cs typeface="Arial" charset="0"/>
              </a:rPr>
              <a:t>Use ideal MHD code NOVA/NOVA-K</a:t>
            </a:r>
          </a:p>
          <a:p>
            <a:pPr eaLnBrk="1" hangingPunct="1"/>
            <a:endParaRPr lang="en-US" altLang="en-US" dirty="0">
              <a:latin typeface="Arial" charset="0"/>
              <a:cs typeface="Arial" charset="0"/>
            </a:endParaRPr>
          </a:p>
          <a:p>
            <a:pPr eaLnBrk="1" hangingPunct="1"/>
            <a:r>
              <a:rPr lang="en-US" altLang="en-US" dirty="0" smtClean="0">
                <a:latin typeface="Arial" charset="0"/>
                <a:cs typeface="Arial" charset="0"/>
              </a:rPr>
              <a:t>Use experimental density, electron temperature profiles</a:t>
            </a:r>
          </a:p>
          <a:p>
            <a:pPr eaLnBrk="1" hangingPunct="1"/>
            <a:r>
              <a:rPr lang="en-US" altLang="en-US" dirty="0" smtClean="0">
                <a:latin typeface="Arial" charset="0"/>
                <a:cs typeface="Arial" charset="0"/>
              </a:rPr>
              <a:t>Assume </a:t>
            </a:r>
            <a:r>
              <a:rPr lang="en-US" altLang="en-US" dirty="0" err="1" smtClean="0">
                <a:latin typeface="Arial" charset="0"/>
                <a:cs typeface="Arial" charset="0"/>
              </a:rPr>
              <a:t>T</a:t>
            </a:r>
            <a:r>
              <a:rPr lang="en-US" altLang="en-US" baseline="-25000" dirty="0" err="1" smtClean="0">
                <a:latin typeface="Arial" charset="0"/>
                <a:cs typeface="Arial" charset="0"/>
              </a:rPr>
              <a:t>e</a:t>
            </a:r>
            <a:r>
              <a:rPr lang="en-US" altLang="en-US" dirty="0" err="1" smtClean="0">
                <a:latin typeface="Arial" charset="0"/>
                <a:cs typeface="Arial" charset="0"/>
              </a:rPr>
              <a:t>~T</a:t>
            </a:r>
            <a:r>
              <a:rPr lang="en-US" altLang="en-US" baseline="-25000" dirty="0" err="1" smtClean="0">
                <a:latin typeface="Arial" charset="0"/>
                <a:cs typeface="Arial" charset="0"/>
              </a:rPr>
              <a:t>i</a:t>
            </a:r>
            <a:endParaRPr lang="en-US" altLang="en-US" baseline="-25000" dirty="0" smtClean="0">
              <a:latin typeface="Arial" charset="0"/>
              <a:cs typeface="Arial" charset="0"/>
            </a:endParaRPr>
          </a:p>
          <a:p>
            <a:pPr eaLnBrk="1" hangingPunct="1"/>
            <a:r>
              <a:rPr lang="en-US" altLang="en-US" dirty="0" smtClean="0">
                <a:latin typeface="Arial" charset="0"/>
                <a:cs typeface="Arial" charset="0"/>
              </a:rPr>
              <a:t>Assume rotation ~0 (!!)</a:t>
            </a:r>
          </a:p>
          <a:p>
            <a:pPr lvl="1" eaLnBrk="1" hangingPunct="1"/>
            <a:r>
              <a:rPr lang="en-US" altLang="en-US" dirty="0" smtClean="0">
                <a:latin typeface="Arial" charset="0"/>
                <a:cs typeface="Arial" charset="0"/>
              </a:rPr>
              <a:t>No CHERS data available</a:t>
            </a:r>
          </a:p>
        </p:txBody>
      </p:sp>
      <p:pic>
        <p:nvPicPr>
          <p:cNvPr id="2" name="Picture 1" descr="prl17_struct_n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840" y="1629179"/>
            <a:ext cx="4861560" cy="4847823"/>
          </a:xfrm>
          <a:prstGeom prst="rect">
            <a:avLst/>
          </a:prstGeom>
        </p:spPr>
      </p:pic>
    </p:spTree>
    <p:extLst>
      <p:ext uri="{BB962C8B-B14F-4D97-AF65-F5344CB8AC3E}">
        <p14:creationId xmlns:p14="http://schemas.microsoft.com/office/powerpoint/2010/main" val="30486658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sz="3700" dirty="0">
                <a:latin typeface="Arial" charset="0"/>
                <a:cs typeface="Arial" charset="0"/>
              </a:rPr>
              <a:t>ORBIT code used to infer “kick probability matrix” associated with each mode from NOVA</a:t>
            </a:r>
          </a:p>
        </p:txBody>
      </p:sp>
      <p:sp>
        <p:nvSpPr>
          <p:cNvPr id="6147" name="Content Placeholder 2"/>
          <p:cNvSpPr>
            <a:spLocks noGrp="1"/>
          </p:cNvSpPr>
          <p:nvPr>
            <p:ph idx="1"/>
          </p:nvPr>
        </p:nvSpPr>
        <p:spPr>
          <a:xfrm>
            <a:off x="152400" y="6563361"/>
            <a:ext cx="9654541" cy="828040"/>
          </a:xfrm>
        </p:spPr>
        <p:txBody>
          <a:bodyPr>
            <a:normAutofit fontScale="85000" lnSpcReduction="20000"/>
          </a:bodyPr>
          <a:lstStyle/>
          <a:p>
            <a:pPr eaLnBrk="1" hangingPunct="1"/>
            <a:r>
              <a:rPr lang="en-US" altLang="en-US" dirty="0" smtClean="0">
                <a:latin typeface="Arial" charset="0"/>
                <a:cs typeface="Arial" charset="0"/>
              </a:rPr>
              <a:t>Account for large orbit width, small aspect ratio</a:t>
            </a:r>
          </a:p>
          <a:p>
            <a:pPr eaLnBrk="1" hangingPunct="1"/>
            <a:r>
              <a:rPr lang="en-US" altLang="en-US" dirty="0" smtClean="0">
                <a:latin typeface="Arial" charset="0"/>
                <a:cs typeface="Arial" charset="0"/>
              </a:rPr>
              <a:t>Mimic FLR corrections by averaging perturbation over </a:t>
            </a:r>
            <a:r>
              <a:rPr lang="en-US" altLang="en-US" dirty="0" err="1" smtClean="0">
                <a:latin typeface="Symbol" charset="2"/>
                <a:cs typeface="Symbol" charset="2"/>
              </a:rPr>
              <a:t>Dr</a:t>
            </a:r>
            <a:r>
              <a:rPr lang="en-US" altLang="en-US" dirty="0" err="1" smtClean="0">
                <a:latin typeface="Arial" charset="0"/>
                <a:cs typeface="Arial" charset="0"/>
              </a:rPr>
              <a:t>~</a:t>
            </a:r>
            <a:r>
              <a:rPr lang="en-US" altLang="en-US" dirty="0" err="1" smtClean="0">
                <a:latin typeface="Symbol" charset="2"/>
                <a:cs typeface="Symbol" charset="2"/>
              </a:rPr>
              <a:t>r</a:t>
            </a:r>
            <a:r>
              <a:rPr lang="en-US" altLang="en-US" baseline="-25000" dirty="0" err="1" smtClean="0">
                <a:latin typeface="Arial" charset="0"/>
                <a:cs typeface="Arial" charset="0"/>
              </a:rPr>
              <a:t>L,i</a:t>
            </a:r>
            <a:endParaRPr lang="en-US" altLang="en-US" baseline="-25000" dirty="0" smtClean="0">
              <a:latin typeface="Arial" charset="0"/>
              <a:cs typeface="Arial" charset="0"/>
            </a:endParaRPr>
          </a:p>
        </p:txBody>
      </p:sp>
      <p:pic>
        <p:nvPicPr>
          <p:cNvPr id="2" name="Picture 1" descr="prl17_orbits_al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093" y="1209040"/>
            <a:ext cx="6994369" cy="5267960"/>
          </a:xfrm>
          <a:prstGeom prst="rect">
            <a:avLst/>
          </a:prstGeom>
        </p:spPr>
      </p:pic>
    </p:spTree>
    <p:extLst>
      <p:ext uri="{BB962C8B-B14F-4D97-AF65-F5344CB8AC3E}">
        <p14:creationId xmlns:p14="http://schemas.microsoft.com/office/powerpoint/2010/main" val="22615765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a:bodyPr>
          <a:lstStyle/>
          <a:p>
            <a:pPr eaLnBrk="1" hangingPunct="1"/>
            <a:r>
              <a:rPr lang="en-US" altLang="en-US" sz="4000" dirty="0" smtClean="0">
                <a:latin typeface="Arial" charset="0"/>
                <a:cs typeface="Arial" charset="0"/>
              </a:rPr>
              <a:t>Kick model + damping rate from NOVA identifies two linearly unstable n=1 modes</a:t>
            </a:r>
          </a:p>
        </p:txBody>
      </p:sp>
      <p:sp>
        <p:nvSpPr>
          <p:cNvPr id="6147" name="Content Placeholder 2"/>
          <p:cNvSpPr>
            <a:spLocks noGrp="1"/>
          </p:cNvSpPr>
          <p:nvPr>
            <p:ph idx="1"/>
          </p:nvPr>
        </p:nvSpPr>
        <p:spPr>
          <a:xfrm>
            <a:off x="83820" y="1209040"/>
            <a:ext cx="9890760" cy="1640841"/>
          </a:xfrm>
        </p:spPr>
        <p:txBody>
          <a:bodyPr>
            <a:normAutofit fontScale="77500" lnSpcReduction="20000"/>
          </a:bodyPr>
          <a:lstStyle/>
          <a:p>
            <a:pPr eaLnBrk="1" hangingPunct="1"/>
            <a:r>
              <a:rPr lang="en-US" altLang="en-US" dirty="0" smtClean="0">
                <a:latin typeface="Arial" charset="0"/>
                <a:cs typeface="Arial" charset="0"/>
              </a:rPr>
              <a:t>Run TRANSP + kick model with mode amplitude -&gt; 0 to infer linear stability</a:t>
            </a:r>
          </a:p>
          <a:p>
            <a:pPr lvl="1" eaLnBrk="1" hangingPunct="1"/>
            <a:r>
              <a:rPr lang="en-US" altLang="en-US" i="1" dirty="0" smtClean="0">
                <a:latin typeface="Arial" charset="0"/>
                <a:cs typeface="Arial" charset="0"/>
              </a:rPr>
              <a:t>Use realistic EP distribution function, profile evolution</a:t>
            </a:r>
          </a:p>
          <a:p>
            <a:pPr lvl="1" eaLnBrk="1" hangingPunct="1"/>
            <a:r>
              <a:rPr lang="en-US" altLang="en-US" dirty="0" smtClean="0">
                <a:latin typeface="Arial" charset="0"/>
                <a:cs typeface="Arial" charset="0"/>
              </a:rPr>
              <a:t>Identify time range for validity of results based on evolution of “phase space boundaries”</a:t>
            </a:r>
          </a:p>
        </p:txBody>
      </p:sp>
      <p:pic>
        <p:nvPicPr>
          <p:cNvPr id="2" name="Picture 1" descr="prl17_allsta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2849879"/>
            <a:ext cx="7939327" cy="4467335"/>
          </a:xfrm>
          <a:prstGeom prst="rect">
            <a:avLst/>
          </a:prstGeom>
        </p:spPr>
      </p:pic>
    </p:spTree>
    <p:extLst>
      <p:ext uri="{BB962C8B-B14F-4D97-AF65-F5344CB8AC3E}">
        <p14:creationId xmlns:p14="http://schemas.microsoft.com/office/powerpoint/2010/main" val="32162092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a:bodyPr>
          <a:lstStyle/>
          <a:p>
            <a:pPr eaLnBrk="1" hangingPunct="1"/>
            <a:r>
              <a:rPr lang="en-US" altLang="en-US" sz="4000" dirty="0" smtClean="0">
                <a:latin typeface="Arial" charset="0"/>
                <a:cs typeface="Arial" charset="0"/>
              </a:rPr>
              <a:t>Unstable </a:t>
            </a:r>
            <a:r>
              <a:rPr lang="en-US" altLang="en-US" sz="4000" dirty="0" err="1" smtClean="0">
                <a:latin typeface="Arial" charset="0"/>
                <a:cs typeface="Arial" charset="0"/>
              </a:rPr>
              <a:t>cntr</a:t>
            </a:r>
            <a:r>
              <a:rPr lang="en-US" altLang="en-US" sz="4000" dirty="0" smtClean="0">
                <a:latin typeface="Arial" charset="0"/>
                <a:cs typeface="Arial" charset="0"/>
              </a:rPr>
              <a:t>-TAE has significant overlap with mode resonances for realistic </a:t>
            </a:r>
            <a:r>
              <a:rPr lang="en-US" altLang="en-US" sz="4000" dirty="0" err="1" smtClean="0">
                <a:latin typeface="Arial" charset="0"/>
                <a:cs typeface="Arial" charset="0"/>
              </a:rPr>
              <a:t>F</a:t>
            </a:r>
            <a:r>
              <a:rPr lang="en-US" altLang="en-US" sz="4000" baseline="-25000" dirty="0" err="1" smtClean="0">
                <a:latin typeface="Arial" charset="0"/>
                <a:cs typeface="Arial" charset="0"/>
              </a:rPr>
              <a:t>nb</a:t>
            </a:r>
            <a:endParaRPr lang="en-US" altLang="en-US" sz="4000" baseline="-25000" dirty="0" smtClean="0">
              <a:latin typeface="Arial" charset="0"/>
              <a:cs typeface="Arial" charset="0"/>
            </a:endParaRPr>
          </a:p>
        </p:txBody>
      </p:sp>
      <p:sp>
        <p:nvSpPr>
          <p:cNvPr id="6147" name="Content Placeholder 2"/>
          <p:cNvSpPr>
            <a:spLocks noGrp="1"/>
          </p:cNvSpPr>
          <p:nvPr>
            <p:ph idx="1"/>
          </p:nvPr>
        </p:nvSpPr>
        <p:spPr/>
        <p:txBody>
          <a:bodyPr/>
          <a:lstStyle/>
          <a:p>
            <a:pPr eaLnBrk="1" hangingPunct="1"/>
            <a:r>
              <a:rPr lang="en-US" altLang="en-US" dirty="0" smtClean="0">
                <a:latin typeface="Arial" charset="0"/>
                <a:cs typeface="Arial" charset="0"/>
              </a:rPr>
              <a:t>EP distribution function from NUBEAM</a:t>
            </a:r>
          </a:p>
          <a:p>
            <a:pPr lvl="1" eaLnBrk="1" hangingPunct="1"/>
            <a:r>
              <a:rPr lang="en-US" altLang="en-US" dirty="0" smtClean="0">
                <a:latin typeface="Arial" charset="0"/>
                <a:cs typeface="Arial" charset="0"/>
              </a:rPr>
              <a:t>Large variations of AE-induced EP transport in phase space</a:t>
            </a:r>
          </a:p>
        </p:txBody>
      </p:sp>
      <p:pic>
        <p:nvPicPr>
          <p:cNvPr id="2" name="Picture 1" descr="prl17_phspace_al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660" y="2331723"/>
            <a:ext cx="7890692" cy="5008882"/>
          </a:xfrm>
          <a:prstGeom prst="rect">
            <a:avLst/>
          </a:prstGeom>
        </p:spPr>
      </p:pic>
    </p:spTree>
    <p:extLst>
      <p:ext uri="{BB962C8B-B14F-4D97-AF65-F5344CB8AC3E}">
        <p14:creationId xmlns:p14="http://schemas.microsoft.com/office/powerpoint/2010/main" val="16619649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fontScale="90000"/>
          </a:bodyPr>
          <a:lstStyle/>
          <a:p>
            <a:pPr eaLnBrk="1" hangingPunct="1"/>
            <a:r>
              <a:rPr lang="en-US" altLang="en-US" dirty="0" smtClean="0">
                <a:latin typeface="Arial" charset="0"/>
                <a:cs typeface="Arial" charset="0"/>
              </a:rPr>
              <a:t>Linear stability </a:t>
            </a:r>
            <a:r>
              <a:rPr lang="en-US" altLang="en-US" dirty="0" err="1" smtClean="0">
                <a:latin typeface="Arial" charset="0"/>
                <a:cs typeface="Arial" charset="0"/>
              </a:rPr>
              <a:t>vs</a:t>
            </a:r>
            <a:r>
              <a:rPr lang="en-US" altLang="en-US" dirty="0" smtClean="0">
                <a:latin typeface="Arial" charset="0"/>
                <a:cs typeface="Arial" charset="0"/>
              </a:rPr>
              <a:t> time from kick model is roughly consistent with experiment</a:t>
            </a:r>
          </a:p>
        </p:txBody>
      </p:sp>
      <p:sp>
        <p:nvSpPr>
          <p:cNvPr id="6147" name="Content Placeholder 2"/>
          <p:cNvSpPr>
            <a:spLocks noGrp="1"/>
          </p:cNvSpPr>
          <p:nvPr>
            <p:ph idx="1"/>
          </p:nvPr>
        </p:nvSpPr>
        <p:spPr>
          <a:xfrm>
            <a:off x="83820" y="6477000"/>
            <a:ext cx="9974580" cy="863600"/>
          </a:xfrm>
        </p:spPr>
        <p:txBody>
          <a:bodyPr>
            <a:normAutofit fontScale="70000" lnSpcReduction="20000"/>
          </a:bodyPr>
          <a:lstStyle/>
          <a:p>
            <a:pPr eaLnBrk="1" hangingPunct="1"/>
            <a:r>
              <a:rPr lang="en-US" altLang="en-US" dirty="0" smtClean="0">
                <a:latin typeface="Arial" charset="0"/>
                <a:cs typeface="Arial" charset="0"/>
              </a:rPr>
              <a:t>Timing of most unstable |n|=1 modes nearly OK</a:t>
            </a:r>
          </a:p>
          <a:p>
            <a:pPr eaLnBrk="1" hangingPunct="1"/>
            <a:r>
              <a:rPr lang="en-US" altLang="en-US" i="1" dirty="0" smtClean="0">
                <a:latin typeface="Arial" charset="0"/>
                <a:cs typeface="Arial" charset="0"/>
              </a:rPr>
              <a:t>Keep in mind: large uncertainties in (continuum) damping rate from NOVA-K</a:t>
            </a:r>
          </a:p>
        </p:txBody>
      </p:sp>
      <p:pic>
        <p:nvPicPr>
          <p:cNvPr id="2" name="Picture 1" descr="prl17_pbae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 y="1219201"/>
            <a:ext cx="5783580" cy="5246777"/>
          </a:xfrm>
          <a:prstGeom prst="rect">
            <a:avLst/>
          </a:prstGeom>
        </p:spPr>
      </p:pic>
      <p:pic>
        <p:nvPicPr>
          <p:cNvPr id="5" name="Picture 4" descr="203609_taen_v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435" y="1219201"/>
            <a:ext cx="4160382" cy="5029200"/>
          </a:xfrm>
          <a:prstGeom prst="rect">
            <a:avLst/>
          </a:prstGeom>
        </p:spPr>
      </p:pic>
      <p:sp>
        <p:nvSpPr>
          <p:cNvPr id="3" name="TextBox 2"/>
          <p:cNvSpPr txBox="1"/>
          <p:nvPr/>
        </p:nvSpPr>
        <p:spPr>
          <a:xfrm>
            <a:off x="3076272" y="2370187"/>
            <a:ext cx="1717826" cy="307777"/>
          </a:xfrm>
          <a:prstGeom prst="rect">
            <a:avLst/>
          </a:prstGeom>
          <a:noFill/>
        </p:spPr>
        <p:txBody>
          <a:bodyPr wrap="none" rtlCol="0">
            <a:spAutoFit/>
          </a:bodyPr>
          <a:lstStyle/>
          <a:p>
            <a:r>
              <a:rPr lang="en-US" sz="1400" dirty="0">
                <a:solidFill>
                  <a:srgbClr val="FF0000"/>
                </a:solidFill>
              </a:rPr>
              <a:t>d</a:t>
            </a:r>
            <a:r>
              <a:rPr lang="en-US" sz="1400" dirty="0" smtClean="0">
                <a:solidFill>
                  <a:srgbClr val="FF0000"/>
                </a:solidFill>
              </a:rPr>
              <a:t>amping (NOVA-K)</a:t>
            </a:r>
            <a:endParaRPr lang="en-US" sz="1400" dirty="0">
              <a:solidFill>
                <a:srgbClr val="FF0000"/>
              </a:solidFill>
            </a:endParaRPr>
          </a:p>
        </p:txBody>
      </p:sp>
      <p:cxnSp>
        <p:nvCxnSpPr>
          <p:cNvPr id="6" name="Straight Arrow Connector 5"/>
          <p:cNvCxnSpPr/>
          <p:nvPr/>
        </p:nvCxnSpPr>
        <p:spPr>
          <a:xfrm flipV="1">
            <a:off x="3581400" y="1981200"/>
            <a:ext cx="2286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2667000" y="2133600"/>
            <a:ext cx="91440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6972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fontScale="90000"/>
          </a:bodyPr>
          <a:lstStyle/>
          <a:p>
            <a:pPr eaLnBrk="1" hangingPunct="1"/>
            <a:r>
              <a:rPr lang="en-US" altLang="en-US" dirty="0" smtClean="0">
                <a:latin typeface="Arial" charset="0"/>
                <a:cs typeface="Arial" charset="0"/>
              </a:rPr>
              <a:t>Saturation condition from kick </a:t>
            </a:r>
            <a:r>
              <a:rPr lang="en-US" altLang="en-US" dirty="0" smtClean="0">
                <a:latin typeface="Arial" charset="0"/>
                <a:cs typeface="Arial" charset="0"/>
              </a:rPr>
              <a:t>model</a:t>
            </a:r>
            <a:br>
              <a:rPr lang="en-US" altLang="en-US" dirty="0" smtClean="0">
                <a:latin typeface="Arial" charset="0"/>
                <a:cs typeface="Arial" charset="0"/>
              </a:rPr>
            </a:br>
            <a:r>
              <a:rPr lang="en-US" altLang="en-US" dirty="0" smtClean="0">
                <a:latin typeface="Arial" charset="0"/>
                <a:cs typeface="Arial" charset="0"/>
              </a:rPr>
              <a:t>gives </a:t>
            </a:r>
            <a:r>
              <a:rPr lang="en-US" altLang="en-US" dirty="0" smtClean="0">
                <a:latin typeface="Arial" charset="0"/>
                <a:cs typeface="Arial" charset="0"/>
              </a:rPr>
              <a:t>small amplitudes </a:t>
            </a:r>
            <a:r>
              <a:rPr lang="en-US" altLang="en-US" dirty="0" smtClean="0">
                <a:latin typeface="Symbol" charset="2"/>
                <a:cs typeface="Symbol" charset="2"/>
              </a:rPr>
              <a:t>d</a:t>
            </a:r>
            <a:r>
              <a:rPr lang="en-US" altLang="en-US" dirty="0" smtClean="0">
                <a:latin typeface="Arial" charset="0"/>
                <a:cs typeface="Arial" charset="0"/>
              </a:rPr>
              <a:t>B/B&lt;10</a:t>
            </a:r>
            <a:r>
              <a:rPr lang="en-US" altLang="en-US" baseline="30000" dirty="0" smtClean="0">
                <a:latin typeface="Arial" charset="0"/>
                <a:cs typeface="Arial" charset="0"/>
              </a:rPr>
              <a:t>-3</a:t>
            </a:r>
          </a:p>
        </p:txBody>
      </p:sp>
      <p:sp>
        <p:nvSpPr>
          <p:cNvPr id="6147" name="Content Placeholder 2"/>
          <p:cNvSpPr>
            <a:spLocks noGrp="1"/>
          </p:cNvSpPr>
          <p:nvPr>
            <p:ph idx="1"/>
          </p:nvPr>
        </p:nvSpPr>
        <p:spPr>
          <a:xfrm>
            <a:off x="83820" y="6390640"/>
            <a:ext cx="9890760" cy="949960"/>
          </a:xfrm>
        </p:spPr>
        <p:txBody>
          <a:bodyPr>
            <a:normAutofit fontScale="92500" lnSpcReduction="20000"/>
          </a:bodyPr>
          <a:lstStyle/>
          <a:p>
            <a:pPr eaLnBrk="1" hangingPunct="1"/>
            <a:r>
              <a:rPr lang="en-US" altLang="en-US" dirty="0" smtClean="0">
                <a:latin typeface="Arial" charset="0"/>
                <a:cs typeface="Arial" charset="0"/>
              </a:rPr>
              <a:t>Consistent with low injected NB power</a:t>
            </a:r>
          </a:p>
          <a:p>
            <a:pPr eaLnBrk="1" hangingPunct="1"/>
            <a:r>
              <a:rPr lang="en-US" altLang="en-US" dirty="0" smtClean="0">
                <a:latin typeface="Arial" charset="0"/>
                <a:cs typeface="Arial" charset="0"/>
              </a:rPr>
              <a:t>No direct measurements of mode amplitude available</a:t>
            </a:r>
          </a:p>
        </p:txBody>
      </p:sp>
      <p:pic>
        <p:nvPicPr>
          <p:cNvPr id="2" name="Picture 1" descr="prl17_pbaep_sa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780" y="1209040"/>
            <a:ext cx="5586253" cy="5136267"/>
          </a:xfrm>
          <a:prstGeom prst="rect">
            <a:avLst/>
          </a:prstGeom>
        </p:spPr>
      </p:pic>
    </p:spTree>
    <p:extLst>
      <p:ext uri="{BB962C8B-B14F-4D97-AF65-F5344CB8AC3E}">
        <p14:creationId xmlns:p14="http://schemas.microsoft.com/office/powerpoint/2010/main" val="38984434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fontScale="90000"/>
          </a:bodyPr>
          <a:lstStyle/>
          <a:p>
            <a:pPr eaLnBrk="1" hangingPunct="1"/>
            <a:r>
              <a:rPr lang="en-US" altLang="en-US" dirty="0" smtClean="0">
                <a:latin typeface="Arial" charset="0"/>
                <a:cs typeface="Arial" charset="0"/>
              </a:rPr>
              <a:t>TRANSP computes substantially different effects from co- </a:t>
            </a:r>
            <a:r>
              <a:rPr lang="en-US" altLang="en-US" dirty="0" err="1" smtClean="0">
                <a:latin typeface="Arial" charset="0"/>
                <a:cs typeface="Arial" charset="0"/>
              </a:rPr>
              <a:t>vs</a:t>
            </a:r>
            <a:r>
              <a:rPr lang="en-US" altLang="en-US" dirty="0" smtClean="0">
                <a:latin typeface="Arial" charset="0"/>
                <a:cs typeface="Arial" charset="0"/>
              </a:rPr>
              <a:t> </a:t>
            </a:r>
            <a:r>
              <a:rPr lang="en-US" altLang="en-US" dirty="0" err="1" smtClean="0">
                <a:latin typeface="Arial" charset="0"/>
                <a:cs typeface="Arial" charset="0"/>
              </a:rPr>
              <a:t>cntr</a:t>
            </a:r>
            <a:r>
              <a:rPr lang="en-US" altLang="en-US" dirty="0" smtClean="0">
                <a:latin typeface="Arial" charset="0"/>
                <a:cs typeface="Arial" charset="0"/>
              </a:rPr>
              <a:t>-TAEs</a:t>
            </a:r>
          </a:p>
        </p:txBody>
      </p:sp>
      <p:sp>
        <p:nvSpPr>
          <p:cNvPr id="6147" name="Content Placeholder 2"/>
          <p:cNvSpPr>
            <a:spLocks noGrp="1"/>
          </p:cNvSpPr>
          <p:nvPr>
            <p:ph idx="1"/>
          </p:nvPr>
        </p:nvSpPr>
        <p:spPr>
          <a:xfrm>
            <a:off x="0" y="1447800"/>
            <a:ext cx="9974580" cy="1640841"/>
          </a:xfrm>
        </p:spPr>
        <p:txBody>
          <a:bodyPr>
            <a:normAutofit fontScale="92500"/>
          </a:bodyPr>
          <a:lstStyle/>
          <a:p>
            <a:pPr eaLnBrk="1" hangingPunct="1"/>
            <a:r>
              <a:rPr lang="en-US" altLang="en-US" dirty="0" smtClean="0">
                <a:latin typeface="Arial" charset="0"/>
                <a:cs typeface="Arial" charset="0"/>
              </a:rPr>
              <a:t>Co-TAE: flatten EP density profile, move particles outward</a:t>
            </a:r>
          </a:p>
          <a:p>
            <a:pPr eaLnBrk="1" hangingPunct="1"/>
            <a:r>
              <a:rPr lang="en-US" altLang="en-US" dirty="0" err="1" smtClean="0">
                <a:latin typeface="Arial" charset="0"/>
                <a:cs typeface="Arial" charset="0"/>
              </a:rPr>
              <a:t>Cntr</a:t>
            </a:r>
            <a:r>
              <a:rPr lang="en-US" altLang="en-US" dirty="0" smtClean="0">
                <a:latin typeface="Arial" charset="0"/>
                <a:cs typeface="Arial" charset="0"/>
              </a:rPr>
              <a:t>-</a:t>
            </a:r>
            <a:r>
              <a:rPr lang="en-US" altLang="en-US" dirty="0">
                <a:latin typeface="Arial" charset="0"/>
                <a:cs typeface="Arial" charset="0"/>
              </a:rPr>
              <a:t>TAE: flatten EP density profile, move particles </a:t>
            </a:r>
            <a:r>
              <a:rPr lang="en-US" altLang="en-US" i="1" dirty="0" smtClean="0">
                <a:latin typeface="Arial" charset="0"/>
                <a:cs typeface="Arial" charset="0"/>
              </a:rPr>
              <a:t>inward</a:t>
            </a:r>
            <a:endParaRPr lang="en-US" altLang="en-US" dirty="0" smtClean="0">
              <a:latin typeface="Arial" charset="0"/>
              <a:cs typeface="Arial" charset="0"/>
            </a:endParaRPr>
          </a:p>
        </p:txBody>
      </p:sp>
      <p:pic>
        <p:nvPicPr>
          <p:cNvPr id="2" name="Picture 1" descr="prl17_fnbvar_ez.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5" y="2882355"/>
            <a:ext cx="9974580" cy="4280446"/>
          </a:xfrm>
          <a:prstGeom prst="rect">
            <a:avLst/>
          </a:prstGeom>
        </p:spPr>
      </p:pic>
    </p:spTree>
    <p:extLst>
      <p:ext uri="{BB962C8B-B14F-4D97-AF65-F5344CB8AC3E}">
        <p14:creationId xmlns:p14="http://schemas.microsoft.com/office/powerpoint/2010/main" val="21430490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dirty="0" smtClean="0">
                <a:latin typeface="Arial" charset="0"/>
                <a:cs typeface="Arial" charset="0"/>
              </a:rPr>
              <a:t>Abstract</a:t>
            </a:r>
          </a:p>
        </p:txBody>
      </p:sp>
      <p:sp>
        <p:nvSpPr>
          <p:cNvPr id="6147" name="Content Placeholder 2"/>
          <p:cNvSpPr>
            <a:spLocks noGrp="1"/>
          </p:cNvSpPr>
          <p:nvPr>
            <p:ph idx="1"/>
          </p:nvPr>
        </p:nvSpPr>
        <p:spPr>
          <a:xfrm>
            <a:off x="83820" y="1143001"/>
            <a:ext cx="9890760" cy="6324600"/>
          </a:xfrm>
        </p:spPr>
        <p:txBody>
          <a:bodyPr>
            <a:normAutofit fontScale="70000" lnSpcReduction="20000"/>
          </a:bodyPr>
          <a:lstStyle/>
          <a:p>
            <a:pPr marL="0" indent="0" algn="just" eaLnBrk="1" hangingPunct="1">
              <a:buNone/>
            </a:pPr>
            <a:r>
              <a:rPr lang="en-US" sz="3400" dirty="0"/>
              <a:t>Neutral Beam injection (NBI) is a common tool to heat the plasma and drive current non-inductively in fusion devices. Energetic particles (EP) resulting from NBI can drive instabilities that are detrimental for the performance and the predictability of plasma discharges. A broad NBI deposition profile, e.g. by off-axis injection aiming near the plasma mid-radius, is often assumed to limit those undesired effects by reducing the radial gradient of the EP density, thus reducing the “universal” drive for instabilities. However, this work presents new evidence that off-axis NBI can also lead to undesired effects such as the </a:t>
            </a:r>
            <a:r>
              <a:rPr lang="en-US" sz="3400" i="1" dirty="0"/>
              <a:t>destabilization</a:t>
            </a:r>
            <a:r>
              <a:rPr lang="en-US" sz="3400" dirty="0"/>
              <a:t> of Alfvénic instabilities, as observed in NSTX-U plasmas. Experimental observations indicate that counter propagating toroidal AEs are destabilized as the radial EP density profile becomes hollow as a result of off-axis NBI. Time-dependent analysis with the TRANSP code, augmented by a reduced fast ion transport model (known as </a:t>
            </a:r>
            <a:r>
              <a:rPr lang="en-US" sz="3400" i="1" dirty="0"/>
              <a:t>kick model</a:t>
            </a:r>
            <a:r>
              <a:rPr lang="en-US" sz="3400" dirty="0"/>
              <a:t>), indicates that instabilities are driven by a combination of radial and energy gradients in the EP distribution. Understanding the mechanisms for wave-particle interaction, revealed by the phase space resolved analysis, is the basis to identify strategies to mitigate or suppress the observed instabilities.</a:t>
            </a:r>
            <a:r>
              <a:rPr lang="en-US" sz="3400" dirty="0" smtClean="0"/>
              <a:t> </a:t>
            </a:r>
          </a:p>
          <a:p>
            <a:pPr marL="0" indent="0" algn="ctr" eaLnBrk="1" hangingPunct="1">
              <a:buNone/>
            </a:pPr>
            <a:endParaRPr lang="en-US" sz="2000" i="1" dirty="0" smtClean="0">
              <a:solidFill>
                <a:srgbClr val="000090"/>
              </a:solidFill>
            </a:endParaRPr>
          </a:p>
          <a:p>
            <a:pPr marL="0" indent="0" algn="ctr" eaLnBrk="1" hangingPunct="1">
              <a:buNone/>
            </a:pPr>
            <a:r>
              <a:rPr lang="en-US" sz="2000" i="1" dirty="0" smtClean="0">
                <a:solidFill>
                  <a:srgbClr val="000090"/>
                </a:solidFill>
              </a:rPr>
              <a:t>Work </a:t>
            </a:r>
            <a:r>
              <a:rPr lang="en-US" sz="2000" i="1" dirty="0">
                <a:solidFill>
                  <a:srgbClr val="000090"/>
                </a:solidFill>
              </a:rPr>
              <a:t>supported by the U.S. Department of Energy, Office of Science, Office of Fusion Energy </a:t>
            </a:r>
            <a:r>
              <a:rPr lang="en-US" sz="2000" i="1" dirty="0" smtClean="0">
                <a:solidFill>
                  <a:srgbClr val="000090"/>
                </a:solidFill>
              </a:rPr>
              <a:t>Sciences</a:t>
            </a:r>
          </a:p>
          <a:p>
            <a:pPr marL="0" indent="0" algn="ctr" eaLnBrk="1" hangingPunct="1">
              <a:buNone/>
            </a:pPr>
            <a:r>
              <a:rPr lang="en-US" sz="2000" i="1" dirty="0" smtClean="0">
                <a:solidFill>
                  <a:srgbClr val="000090"/>
                </a:solidFill>
              </a:rPr>
              <a:t>under </a:t>
            </a:r>
            <a:r>
              <a:rPr lang="en-US" sz="2000" i="1" dirty="0">
                <a:solidFill>
                  <a:srgbClr val="000090"/>
                </a:solidFill>
              </a:rPr>
              <a:t>contract number DE-AC02-09CH11466</a:t>
            </a:r>
            <a:endParaRPr lang="en-US" sz="20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fontScale="90000"/>
          </a:bodyPr>
          <a:lstStyle/>
          <a:p>
            <a:pPr eaLnBrk="1" hangingPunct="1"/>
            <a:r>
              <a:rPr lang="en-US" altLang="en-US" dirty="0" smtClean="0">
                <a:latin typeface="Arial" charset="0"/>
                <a:cs typeface="Arial" charset="0"/>
              </a:rPr>
              <a:t>Wave-particle interaction near saturation differs considerably from “linear” phase</a:t>
            </a:r>
          </a:p>
        </p:txBody>
      </p:sp>
      <p:sp>
        <p:nvSpPr>
          <p:cNvPr id="6147" name="Content Placeholder 2"/>
          <p:cNvSpPr>
            <a:spLocks noGrp="1"/>
          </p:cNvSpPr>
          <p:nvPr>
            <p:ph idx="1"/>
          </p:nvPr>
        </p:nvSpPr>
        <p:spPr>
          <a:xfrm>
            <a:off x="83820" y="1209040"/>
            <a:ext cx="9890760" cy="1727199"/>
          </a:xfrm>
        </p:spPr>
        <p:txBody>
          <a:bodyPr>
            <a:normAutofit fontScale="92500" lnSpcReduction="20000"/>
          </a:bodyPr>
          <a:lstStyle/>
          <a:p>
            <a:pPr eaLnBrk="1" hangingPunct="1"/>
            <a:r>
              <a:rPr lang="en-US" altLang="en-US" dirty="0" smtClean="0">
                <a:latin typeface="Arial" charset="0"/>
                <a:cs typeface="Arial" charset="0"/>
              </a:rPr>
              <a:t>“Linear” phase </a:t>
            </a:r>
            <a:r>
              <a:rPr lang="en-US" altLang="en-US" u="sng" dirty="0" smtClean="0">
                <a:latin typeface="Arial" charset="0"/>
                <a:cs typeface="Arial" charset="0"/>
              </a:rPr>
              <a:t>not</a:t>
            </a:r>
            <a:r>
              <a:rPr lang="en-US" altLang="en-US" dirty="0" smtClean="0">
                <a:latin typeface="Arial" charset="0"/>
                <a:cs typeface="Arial" charset="0"/>
              </a:rPr>
              <a:t> representative of what modes will do once they grow to finite amplitude</a:t>
            </a:r>
          </a:p>
          <a:p>
            <a:pPr eaLnBrk="1" hangingPunct="1">
              <a:buFont typeface="Lucida Grande"/>
              <a:buChar char="&gt;"/>
            </a:pPr>
            <a:r>
              <a:rPr lang="en-US" altLang="en-US" i="1" dirty="0" smtClean="0">
                <a:solidFill>
                  <a:srgbClr val="008000"/>
                </a:solidFill>
                <a:latin typeface="Arial" charset="0"/>
                <a:cs typeface="Arial" charset="0"/>
              </a:rPr>
              <a:t>Can’t use linear growth rates to estimate/project transport in saturated phase</a:t>
            </a:r>
          </a:p>
        </p:txBody>
      </p:sp>
      <p:pic>
        <p:nvPicPr>
          <p:cNvPr id="3" name="Picture 2" descr="prl17_paep_pro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60" y="3022601"/>
            <a:ext cx="7110730" cy="4365269"/>
          </a:xfrm>
          <a:prstGeom prst="rect">
            <a:avLst/>
          </a:prstGeom>
        </p:spPr>
      </p:pic>
    </p:spTree>
    <p:extLst>
      <p:ext uri="{BB962C8B-B14F-4D97-AF65-F5344CB8AC3E}">
        <p14:creationId xmlns:p14="http://schemas.microsoft.com/office/powerpoint/2010/main" val="21967618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sz="4000" dirty="0">
                <a:latin typeface="Arial" charset="0"/>
                <a:cs typeface="Arial" charset="0"/>
              </a:rPr>
              <a:t>TRANSP + kick model shows competition between gradients in EP phase space</a:t>
            </a:r>
          </a:p>
        </p:txBody>
      </p:sp>
      <p:sp>
        <p:nvSpPr>
          <p:cNvPr id="6147" name="Content Placeholder 2"/>
          <p:cNvSpPr>
            <a:spLocks noGrp="1"/>
          </p:cNvSpPr>
          <p:nvPr>
            <p:ph idx="1"/>
          </p:nvPr>
        </p:nvSpPr>
        <p:spPr>
          <a:xfrm>
            <a:off x="83820" y="1177784"/>
            <a:ext cx="9890760" cy="1447800"/>
          </a:xfrm>
        </p:spPr>
        <p:txBody>
          <a:bodyPr>
            <a:normAutofit fontScale="70000" lnSpcReduction="20000"/>
          </a:bodyPr>
          <a:lstStyle/>
          <a:p>
            <a:pPr eaLnBrk="1" hangingPunct="1">
              <a:lnSpc>
                <a:spcPct val="120000"/>
              </a:lnSpc>
            </a:pPr>
            <a:r>
              <a:rPr lang="en-US" altLang="en-US" dirty="0" smtClean="0">
                <a:latin typeface="Arial" charset="0"/>
                <a:cs typeface="Arial" charset="0"/>
              </a:rPr>
              <a:t>EP distribution from NB injection has complex phase space dependency</a:t>
            </a:r>
          </a:p>
          <a:p>
            <a:pPr eaLnBrk="1" hangingPunct="1">
              <a:lnSpc>
                <a:spcPct val="120000"/>
              </a:lnSpc>
              <a:buFont typeface="Lucida Grande"/>
              <a:buChar char="&gt;"/>
            </a:pPr>
            <a:r>
              <a:rPr lang="en-US" altLang="en-US" dirty="0" smtClean="0">
                <a:solidFill>
                  <a:srgbClr val="008000"/>
                </a:solidFill>
                <a:latin typeface="Arial" charset="0"/>
                <a:cs typeface="Arial" charset="0"/>
              </a:rPr>
              <a:t>Both </a:t>
            </a:r>
            <a:r>
              <a:rPr lang="en-US" altLang="en-US" dirty="0" err="1" smtClean="0">
                <a:solidFill>
                  <a:srgbClr val="008000"/>
                </a:solidFill>
                <a:latin typeface="Arial" charset="0"/>
                <a:cs typeface="Arial" charset="0"/>
              </a:rPr>
              <a:t>P</a:t>
            </a:r>
            <a:r>
              <a:rPr lang="en-US" altLang="en-US" baseline="-25000" dirty="0" err="1" smtClean="0">
                <a:solidFill>
                  <a:srgbClr val="008000"/>
                </a:solidFill>
                <a:latin typeface="Symbol" charset="2"/>
                <a:cs typeface="Symbol" charset="2"/>
              </a:rPr>
              <a:t>z</a:t>
            </a:r>
            <a:r>
              <a:rPr lang="en-US" altLang="en-US" dirty="0" smtClean="0">
                <a:solidFill>
                  <a:srgbClr val="008000"/>
                </a:solidFill>
                <a:latin typeface="Arial" charset="0"/>
                <a:cs typeface="Arial" charset="0"/>
              </a:rPr>
              <a:t> (~”radial”) and energy gradients are important to assess mode’s linear stability &amp; saturation amplitude </a:t>
            </a:r>
          </a:p>
        </p:txBody>
      </p:sp>
      <p:pic>
        <p:nvPicPr>
          <p:cNvPr id="3" name="Picture 2" descr="prl17_dpexp_sa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61" y="2386551"/>
            <a:ext cx="7740571" cy="5008881"/>
          </a:xfrm>
          <a:prstGeom prst="rect">
            <a:avLst/>
          </a:prstGeom>
        </p:spPr>
      </p:pic>
    </p:spTree>
    <p:extLst>
      <p:ext uri="{BB962C8B-B14F-4D97-AF65-F5344CB8AC3E}">
        <p14:creationId xmlns:p14="http://schemas.microsoft.com/office/powerpoint/2010/main" val="19643178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dirty="0" smtClean="0">
                <a:latin typeface="Arial" charset="0"/>
                <a:cs typeface="Arial" charset="0"/>
              </a:rPr>
              <a:t>Summary</a:t>
            </a:r>
          </a:p>
        </p:txBody>
      </p:sp>
      <p:sp>
        <p:nvSpPr>
          <p:cNvPr id="6147" name="Content Placeholder 2"/>
          <p:cNvSpPr>
            <a:spLocks noGrp="1"/>
          </p:cNvSpPr>
          <p:nvPr>
            <p:ph idx="1"/>
          </p:nvPr>
        </p:nvSpPr>
        <p:spPr/>
        <p:txBody>
          <a:bodyPr>
            <a:normAutofit lnSpcReduction="10000"/>
          </a:bodyPr>
          <a:lstStyle/>
          <a:p>
            <a:pPr eaLnBrk="1" hangingPunct="1"/>
            <a:r>
              <a:rPr lang="en-US" altLang="en-US" dirty="0" smtClean="0">
                <a:latin typeface="Arial" charset="0"/>
                <a:cs typeface="Arial" charset="0"/>
              </a:rPr>
              <a:t>Counter-propagating TAEs can be </a:t>
            </a:r>
            <a:r>
              <a:rPr lang="en-US" altLang="en-US" i="1" dirty="0" smtClean="0">
                <a:latin typeface="Arial" charset="0"/>
                <a:cs typeface="Arial" charset="0"/>
              </a:rPr>
              <a:t>destabilized</a:t>
            </a:r>
            <a:r>
              <a:rPr lang="en-US" altLang="en-US" dirty="0" smtClean="0">
                <a:latin typeface="Arial" charset="0"/>
                <a:cs typeface="Arial" charset="0"/>
              </a:rPr>
              <a:t> by co-injected, off-axis NBI</a:t>
            </a:r>
          </a:p>
          <a:p>
            <a:pPr eaLnBrk="1" hangingPunct="1"/>
            <a:r>
              <a:rPr lang="en-US" altLang="en-US" dirty="0" smtClean="0">
                <a:latin typeface="Arial" charset="0"/>
                <a:cs typeface="Arial" charset="0"/>
              </a:rPr>
              <a:t>TRANSP + kick model analysis recovers main experimental observations</a:t>
            </a:r>
          </a:p>
          <a:p>
            <a:pPr lvl="1" eaLnBrk="1" hangingPunct="1"/>
            <a:r>
              <a:rPr lang="en-US" altLang="en-US" dirty="0">
                <a:latin typeface="Arial" charset="0"/>
                <a:cs typeface="Arial" charset="0"/>
              </a:rPr>
              <a:t>Transition from co- to </a:t>
            </a:r>
            <a:r>
              <a:rPr lang="en-US" altLang="en-US" dirty="0" err="1">
                <a:latin typeface="Arial" charset="0"/>
                <a:cs typeface="Arial" charset="0"/>
              </a:rPr>
              <a:t>cntr</a:t>
            </a:r>
            <a:r>
              <a:rPr lang="en-US" altLang="en-US" dirty="0">
                <a:latin typeface="Arial" charset="0"/>
                <a:cs typeface="Arial" charset="0"/>
              </a:rPr>
              <a:t>-TAEs during current </a:t>
            </a:r>
            <a:r>
              <a:rPr lang="en-US" altLang="en-US" dirty="0" smtClean="0">
                <a:latin typeface="Arial" charset="0"/>
                <a:cs typeface="Arial" charset="0"/>
              </a:rPr>
              <a:t>ramp</a:t>
            </a:r>
          </a:p>
          <a:p>
            <a:pPr eaLnBrk="1" hangingPunct="1"/>
            <a:r>
              <a:rPr lang="en-US" altLang="en-US" dirty="0" smtClean="0">
                <a:latin typeface="Arial" charset="0"/>
                <a:cs typeface="Arial" charset="0"/>
              </a:rPr>
              <a:t>TAE drive is a combination of phase space gradients</a:t>
            </a:r>
          </a:p>
          <a:p>
            <a:pPr lvl="1" eaLnBrk="1" hangingPunct="1"/>
            <a:r>
              <a:rPr lang="en-US" altLang="en-US" dirty="0" smtClean="0">
                <a:latin typeface="Arial" charset="0"/>
                <a:cs typeface="Arial" charset="0"/>
              </a:rPr>
              <a:t>Drive may be enhanced by combined NBI+RF (e.g., ITER)</a:t>
            </a:r>
          </a:p>
          <a:p>
            <a:pPr lvl="1" eaLnBrk="1" hangingPunct="1"/>
            <a:r>
              <a:rPr lang="en-US" altLang="en-US" dirty="0" smtClean="0">
                <a:latin typeface="Arial" charset="0"/>
                <a:cs typeface="Arial" charset="0"/>
              </a:rPr>
              <a:t>Instability already observed at low P</a:t>
            </a:r>
            <a:r>
              <a:rPr lang="en-US" altLang="en-US" baseline="-25000" dirty="0" smtClean="0">
                <a:latin typeface="Arial" charset="0"/>
                <a:cs typeface="Arial" charset="0"/>
              </a:rPr>
              <a:t>nb</a:t>
            </a:r>
            <a:r>
              <a:rPr lang="en-US" altLang="en-US" dirty="0" smtClean="0">
                <a:latin typeface="Arial" charset="0"/>
                <a:cs typeface="Arial" charset="0"/>
              </a:rPr>
              <a:t>~1MW</a:t>
            </a:r>
          </a:p>
          <a:p>
            <a:pPr lvl="1" eaLnBrk="1" hangingPunct="1"/>
            <a:r>
              <a:rPr lang="en-US" altLang="en-US" dirty="0" smtClean="0">
                <a:latin typeface="Arial" charset="0"/>
                <a:cs typeface="Arial" charset="0"/>
              </a:rPr>
              <a:t>Relevant for scenarios with limited flexibility in NBI deposition (e.g. ITER)</a:t>
            </a:r>
          </a:p>
          <a:p>
            <a:pPr lvl="1" eaLnBrk="1" hangingPunct="1"/>
            <a:r>
              <a:rPr lang="en-US" altLang="en-US" dirty="0" smtClean="0">
                <a:latin typeface="Arial" charset="0"/>
                <a:cs typeface="Arial" charset="0"/>
              </a:rPr>
              <a:t>Relevant for current ramp-up scenarios assisted by NB-CD</a:t>
            </a:r>
          </a:p>
          <a:p>
            <a:pPr lvl="1" eaLnBrk="1" hangingPunct="1"/>
            <a:r>
              <a:rPr lang="en-US" altLang="en-US" dirty="0" smtClean="0">
                <a:latin typeface="Arial" charset="0"/>
                <a:cs typeface="Arial" charset="0"/>
              </a:rPr>
              <a:t>Points to limitations of reduced models solely based on “universal drive” by EP density gradient</a:t>
            </a:r>
          </a:p>
        </p:txBody>
      </p:sp>
    </p:spTree>
    <p:extLst>
      <p:ext uri="{BB962C8B-B14F-4D97-AF65-F5344CB8AC3E}">
        <p14:creationId xmlns:p14="http://schemas.microsoft.com/office/powerpoint/2010/main" val="3574568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fontScale="90000"/>
          </a:bodyPr>
          <a:lstStyle/>
          <a:p>
            <a:pPr eaLnBrk="1" hangingPunct="1"/>
            <a:r>
              <a:rPr lang="en-US" altLang="en-US" dirty="0" smtClean="0">
                <a:latin typeface="Arial" charset="0"/>
                <a:cs typeface="Arial" charset="0"/>
              </a:rPr>
              <a:t>Off-axis NBI is generally assumed to be an effective tool to reduce *AE activity</a:t>
            </a:r>
          </a:p>
        </p:txBody>
      </p:sp>
      <p:sp>
        <p:nvSpPr>
          <p:cNvPr id="6147" name="Content Placeholder 2"/>
          <p:cNvSpPr>
            <a:spLocks noGrp="1"/>
          </p:cNvSpPr>
          <p:nvPr>
            <p:ph idx="1"/>
          </p:nvPr>
        </p:nvSpPr>
        <p:spPr>
          <a:xfrm>
            <a:off x="83820" y="1209041"/>
            <a:ext cx="9890760" cy="2159000"/>
          </a:xfrm>
        </p:spPr>
        <p:txBody>
          <a:bodyPr>
            <a:normAutofit fontScale="92500" lnSpcReduction="20000"/>
          </a:bodyPr>
          <a:lstStyle/>
          <a:p>
            <a:pPr eaLnBrk="1" hangingPunct="1"/>
            <a:r>
              <a:rPr lang="en-US" altLang="en-US" dirty="0" smtClean="0">
                <a:latin typeface="Arial" charset="0"/>
                <a:cs typeface="Arial" charset="0"/>
              </a:rPr>
              <a:t>Broad pressure and current profiles</a:t>
            </a:r>
          </a:p>
          <a:p>
            <a:pPr lvl="1" eaLnBrk="1" hangingPunct="1">
              <a:buFont typeface="Lucida Grande"/>
              <a:buChar char="&gt;"/>
            </a:pPr>
            <a:r>
              <a:rPr lang="en-US" altLang="en-US" dirty="0" smtClean="0">
                <a:latin typeface="Arial" charset="0"/>
                <a:cs typeface="Arial" charset="0"/>
              </a:rPr>
              <a:t>good for MHD stability</a:t>
            </a:r>
          </a:p>
          <a:p>
            <a:pPr eaLnBrk="1" hangingPunct="1"/>
            <a:r>
              <a:rPr lang="en-US" altLang="en-US" dirty="0" smtClean="0">
                <a:latin typeface="Arial" charset="0"/>
                <a:cs typeface="Arial" charset="0"/>
              </a:rPr>
              <a:t>Broad </a:t>
            </a:r>
            <a:r>
              <a:rPr lang="en-US" altLang="en-US" i="1" dirty="0" smtClean="0">
                <a:latin typeface="Arial" charset="0"/>
                <a:cs typeface="Arial" charset="0"/>
              </a:rPr>
              <a:t>fast ion</a:t>
            </a:r>
            <a:r>
              <a:rPr lang="en-US" altLang="en-US" dirty="0" smtClean="0">
                <a:latin typeface="Arial" charset="0"/>
                <a:cs typeface="Arial" charset="0"/>
              </a:rPr>
              <a:t> density profile</a:t>
            </a:r>
          </a:p>
          <a:p>
            <a:pPr lvl="1" eaLnBrk="1" hangingPunct="1">
              <a:buFont typeface="Lucida Grande"/>
              <a:buChar char="&gt;"/>
            </a:pPr>
            <a:r>
              <a:rPr lang="en-US" altLang="en-US" dirty="0">
                <a:latin typeface="Arial" charset="0"/>
                <a:cs typeface="Arial" charset="0"/>
              </a:rPr>
              <a:t>r</a:t>
            </a:r>
            <a:r>
              <a:rPr lang="en-US" altLang="en-US" dirty="0" smtClean="0">
                <a:latin typeface="Arial" charset="0"/>
                <a:cs typeface="Arial" charset="0"/>
              </a:rPr>
              <a:t>educe gradients near peak of fast ion pressure -&gt; reduce “universal drive”</a:t>
            </a:r>
          </a:p>
        </p:txBody>
      </p:sp>
      <p:pic>
        <p:nvPicPr>
          <p:cNvPr id="2" name="Picture 1" descr="D3D_OANB_experim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585" y="3108960"/>
            <a:ext cx="5916019" cy="4256585"/>
          </a:xfrm>
          <a:prstGeom prst="rect">
            <a:avLst/>
          </a:prstGeom>
        </p:spPr>
      </p:pic>
      <p:sp>
        <p:nvSpPr>
          <p:cNvPr id="3" name="TextBox 2"/>
          <p:cNvSpPr txBox="1"/>
          <p:nvPr/>
        </p:nvSpPr>
        <p:spPr>
          <a:xfrm rot="16200000">
            <a:off x="6903466" y="4173512"/>
            <a:ext cx="2132686" cy="349072"/>
          </a:xfrm>
          <a:prstGeom prst="rect">
            <a:avLst/>
          </a:prstGeom>
          <a:noFill/>
        </p:spPr>
        <p:txBody>
          <a:bodyPr wrap="none" lIns="101857" tIns="50928" rIns="101857" bIns="50928" rtlCol="0">
            <a:spAutoFit/>
          </a:bodyPr>
          <a:lstStyle/>
          <a:p>
            <a:r>
              <a:rPr lang="en-US" sz="1600" i="1" dirty="0"/>
              <a:t>[</a:t>
            </a:r>
            <a:r>
              <a:rPr lang="en-US" sz="1600" i="1" dirty="0" err="1"/>
              <a:t>Heidbrink</a:t>
            </a:r>
            <a:r>
              <a:rPr lang="en-US" sz="1600" i="1" dirty="0"/>
              <a:t>, NF 2013]</a:t>
            </a:r>
          </a:p>
        </p:txBody>
      </p:sp>
      <p:sp>
        <p:nvSpPr>
          <p:cNvPr id="6" name="TextBox 5"/>
          <p:cNvSpPr txBox="1"/>
          <p:nvPr/>
        </p:nvSpPr>
        <p:spPr>
          <a:xfrm>
            <a:off x="2947005" y="2763519"/>
            <a:ext cx="1927301" cy="349072"/>
          </a:xfrm>
          <a:prstGeom prst="rect">
            <a:avLst/>
          </a:prstGeom>
          <a:noFill/>
        </p:spPr>
        <p:txBody>
          <a:bodyPr wrap="none" lIns="101857" tIns="50928" rIns="101857" bIns="50928" rtlCol="0">
            <a:spAutoFit/>
          </a:bodyPr>
          <a:lstStyle/>
          <a:p>
            <a:r>
              <a:rPr lang="en-US" sz="1600" i="1" dirty="0"/>
              <a:t>[Kramer, NF 2017]</a:t>
            </a:r>
          </a:p>
        </p:txBody>
      </p:sp>
    </p:spTree>
    <p:extLst>
      <p:ext uri="{BB962C8B-B14F-4D97-AF65-F5344CB8AC3E}">
        <p14:creationId xmlns:p14="http://schemas.microsoft.com/office/powerpoint/2010/main" val="30001181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sz="4000" dirty="0">
                <a:latin typeface="Arial" charset="0"/>
                <a:cs typeface="Arial" charset="0"/>
              </a:rPr>
              <a:t>New off-axis NBI on NSTX-U enables exploration of AE stability </a:t>
            </a:r>
            <a:r>
              <a:rPr lang="en-US" altLang="en-US" sz="4000" dirty="0" err="1">
                <a:latin typeface="Arial" charset="0"/>
                <a:cs typeface="Arial" charset="0"/>
              </a:rPr>
              <a:t>vs</a:t>
            </a:r>
            <a:r>
              <a:rPr lang="en-US" altLang="en-US" sz="4000" dirty="0">
                <a:latin typeface="Arial" charset="0"/>
                <a:cs typeface="Arial" charset="0"/>
              </a:rPr>
              <a:t> NB geometry</a:t>
            </a:r>
          </a:p>
        </p:txBody>
      </p:sp>
      <p:sp>
        <p:nvSpPr>
          <p:cNvPr id="6147" name="Content Placeholder 2"/>
          <p:cNvSpPr>
            <a:spLocks noGrp="1"/>
          </p:cNvSpPr>
          <p:nvPr>
            <p:ph idx="1"/>
          </p:nvPr>
        </p:nvSpPr>
        <p:spPr>
          <a:xfrm>
            <a:off x="83820" y="5980429"/>
            <a:ext cx="9890760" cy="1424940"/>
          </a:xfrm>
        </p:spPr>
        <p:txBody>
          <a:bodyPr>
            <a:normAutofit fontScale="77500" lnSpcReduction="20000"/>
          </a:bodyPr>
          <a:lstStyle/>
          <a:p>
            <a:pPr marL="0" indent="0" eaLnBrk="1" hangingPunct="1">
              <a:buNone/>
            </a:pPr>
            <a:r>
              <a:rPr lang="en-US" altLang="en-US" dirty="0" smtClean="0">
                <a:latin typeface="Arial" charset="0"/>
                <a:cs typeface="Arial" charset="0"/>
              </a:rPr>
              <a:t>Complement previous studies in a small-aspect-ratio geometry with super-Alfvénic fast ions</a:t>
            </a:r>
          </a:p>
          <a:p>
            <a:pPr lvl="1" eaLnBrk="1" hangingPunct="1"/>
            <a:r>
              <a:rPr lang="en-US" altLang="en-US" dirty="0" smtClean="0">
                <a:latin typeface="Arial" charset="0"/>
                <a:cs typeface="Arial" charset="0"/>
              </a:rPr>
              <a:t>Large EP orbit width (mimic alphas in fusion reactor)</a:t>
            </a:r>
          </a:p>
          <a:p>
            <a:pPr lvl="1" eaLnBrk="1" hangingPunct="1"/>
            <a:r>
              <a:rPr lang="en-US" altLang="en-US" dirty="0" smtClean="0">
                <a:latin typeface="Arial" charset="0"/>
                <a:cs typeface="Arial" charset="0"/>
              </a:rPr>
              <a:t>Numerous AE resonances accessible by </a:t>
            </a:r>
            <a:r>
              <a:rPr lang="en-US" altLang="en-US" i="1" dirty="0" smtClean="0">
                <a:latin typeface="Arial" charset="0"/>
                <a:cs typeface="Arial" charset="0"/>
              </a:rPr>
              <a:t>super-</a:t>
            </a:r>
            <a:r>
              <a:rPr lang="en-US" altLang="en-US" i="1" dirty="0" err="1" smtClean="0">
                <a:latin typeface="Arial" charset="0"/>
                <a:cs typeface="Arial" charset="0"/>
              </a:rPr>
              <a:t>Alfvénic</a:t>
            </a:r>
            <a:r>
              <a:rPr lang="en-US" altLang="en-US" dirty="0" smtClean="0">
                <a:latin typeface="Arial" charset="0"/>
                <a:cs typeface="Arial" charset="0"/>
              </a:rPr>
              <a:t> EP population</a:t>
            </a:r>
          </a:p>
        </p:txBody>
      </p:sp>
      <p:pic>
        <p:nvPicPr>
          <p:cNvPr id="2" name="Picture 1" descr="NSTXU_NB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125" y="1381763"/>
            <a:ext cx="3913346" cy="4143930"/>
          </a:xfrm>
          <a:prstGeom prst="rect">
            <a:avLst/>
          </a:prstGeom>
        </p:spPr>
      </p:pic>
      <p:grpSp>
        <p:nvGrpSpPr>
          <p:cNvPr id="5" name="Group 4"/>
          <p:cNvGrpSpPr/>
          <p:nvPr/>
        </p:nvGrpSpPr>
        <p:grpSpPr>
          <a:xfrm>
            <a:off x="304800" y="1752600"/>
            <a:ext cx="4442460" cy="3723639"/>
            <a:chOff x="4972641" y="1007886"/>
            <a:chExt cx="4038600" cy="4814712"/>
          </a:xfrm>
        </p:grpSpPr>
        <p:sp>
          <p:nvSpPr>
            <p:cNvPr id="6" name="Text Box 3"/>
            <p:cNvSpPr txBox="1">
              <a:spLocks noChangeArrowheads="1"/>
            </p:cNvSpPr>
            <p:nvPr/>
          </p:nvSpPr>
          <p:spPr bwMode="auto">
            <a:xfrm>
              <a:off x="5173017" y="1098197"/>
              <a:ext cx="3784890" cy="3731453"/>
            </a:xfrm>
            <a:prstGeom prst="rect">
              <a:avLst/>
            </a:prstGeom>
            <a:noFill/>
            <a:ln w="9525">
              <a:noFill/>
              <a:round/>
              <a:headEnd/>
              <a:tailEnd/>
            </a:ln>
          </p:spPr>
          <p:txBody>
            <a:bodyPr wrap="square" lIns="0" tIns="0" rIns="0" bIns="0">
              <a:prstTxWarp prst="textNoShape">
                <a:avLst/>
              </a:prstTxWarp>
              <a:spAutoFit/>
            </a:bodyPr>
            <a:lstStyle/>
            <a:p>
              <a:pPr defTabSz="509287">
                <a:spcBef>
                  <a:spcPts val="1114"/>
                </a:spcBef>
                <a:buClr>
                  <a:srgbClr val="000000"/>
                </a:buClr>
                <a:buSzPct val="100000"/>
                <a:tabLst>
                  <a:tab pos="0" algn="l"/>
                  <a:tab pos="1018574" algn="l"/>
                  <a:tab pos="2037149" algn="l"/>
                  <a:tab pos="3055723" algn="l"/>
                  <a:tab pos="4074296" algn="l"/>
                  <a:tab pos="5092870" algn="l"/>
                  <a:tab pos="6111446" algn="l"/>
                  <a:tab pos="7130019" algn="l"/>
                  <a:tab pos="8148594" algn="l"/>
                  <a:tab pos="9167168" algn="l"/>
                  <a:tab pos="10185743" algn="l"/>
                  <a:tab pos="11204316" algn="l"/>
                  <a:tab pos="11713603" algn="l"/>
                </a:tabLst>
              </a:pPr>
              <a:r>
                <a:rPr lang="en-US" dirty="0">
                  <a:solidFill>
                    <a:srgbClr val="000090"/>
                  </a:solidFill>
                </a:rPr>
                <a:t>Major radius		0.95 m</a:t>
              </a:r>
            </a:p>
            <a:p>
              <a:pPr defTabSz="509287">
                <a:spcBef>
                  <a:spcPts val="1114"/>
                </a:spcBef>
                <a:buClr>
                  <a:srgbClr val="000000"/>
                </a:buClr>
                <a:buSzPct val="100000"/>
                <a:tabLst>
                  <a:tab pos="0" algn="l"/>
                  <a:tab pos="1018574" algn="l"/>
                  <a:tab pos="2037149" algn="l"/>
                  <a:tab pos="3055723" algn="l"/>
                  <a:tab pos="4074296" algn="l"/>
                  <a:tab pos="5092870" algn="l"/>
                  <a:tab pos="6111446" algn="l"/>
                  <a:tab pos="7130019" algn="l"/>
                  <a:tab pos="8148594" algn="l"/>
                  <a:tab pos="9167168" algn="l"/>
                  <a:tab pos="10185743" algn="l"/>
                  <a:tab pos="11204316" algn="l"/>
                  <a:tab pos="11713603" algn="l"/>
                </a:tabLst>
              </a:pPr>
              <a:r>
                <a:rPr lang="en-US" dirty="0">
                  <a:solidFill>
                    <a:srgbClr val="000090"/>
                  </a:solidFill>
                </a:rPr>
                <a:t>Aspect ratio		1.5</a:t>
              </a:r>
            </a:p>
            <a:p>
              <a:pPr defTabSz="509287">
                <a:spcBef>
                  <a:spcPts val="1114"/>
                </a:spcBef>
                <a:buClr>
                  <a:srgbClr val="000000"/>
                </a:buClr>
                <a:buSzPct val="100000"/>
                <a:tabLst>
                  <a:tab pos="0" algn="l"/>
                  <a:tab pos="1018574" algn="l"/>
                  <a:tab pos="2037149" algn="l"/>
                  <a:tab pos="3055723" algn="l"/>
                  <a:tab pos="4074296" algn="l"/>
                  <a:tab pos="5092870" algn="l"/>
                  <a:tab pos="6111446" algn="l"/>
                  <a:tab pos="7130019" algn="l"/>
                  <a:tab pos="8148594" algn="l"/>
                  <a:tab pos="9167168" algn="l"/>
                  <a:tab pos="10185743" algn="l"/>
                  <a:tab pos="11204316" algn="l"/>
                  <a:tab pos="11713603" algn="l"/>
                </a:tabLst>
              </a:pPr>
              <a:r>
                <a:rPr lang="en-US" dirty="0">
                  <a:solidFill>
                    <a:srgbClr val="000090"/>
                  </a:solidFill>
                </a:rPr>
                <a:t>Elongation		2.7</a:t>
              </a:r>
            </a:p>
            <a:p>
              <a:pPr defTabSz="509287">
                <a:spcBef>
                  <a:spcPts val="1114"/>
                </a:spcBef>
                <a:buClr>
                  <a:srgbClr val="000000"/>
                </a:buClr>
                <a:buSzPct val="100000"/>
                <a:tabLst>
                  <a:tab pos="0" algn="l"/>
                  <a:tab pos="1018574" algn="l"/>
                  <a:tab pos="2037149" algn="l"/>
                  <a:tab pos="3055723" algn="l"/>
                  <a:tab pos="4074296" algn="l"/>
                  <a:tab pos="5092870" algn="l"/>
                  <a:tab pos="6111446" algn="l"/>
                  <a:tab pos="7130019" algn="l"/>
                  <a:tab pos="8148594" algn="l"/>
                  <a:tab pos="9167168" algn="l"/>
                  <a:tab pos="10185743" algn="l"/>
                  <a:tab pos="11204316" algn="l"/>
                  <a:tab pos="11713603" algn="l"/>
                </a:tabLst>
              </a:pPr>
              <a:r>
                <a:rPr lang="en-US" dirty="0" err="1">
                  <a:solidFill>
                    <a:srgbClr val="000090"/>
                  </a:solidFill>
                </a:rPr>
                <a:t>Triangularity</a:t>
              </a:r>
              <a:r>
                <a:rPr lang="en-US" dirty="0">
                  <a:solidFill>
                    <a:srgbClr val="000090"/>
                  </a:solidFill>
                </a:rPr>
                <a:t>		0.8</a:t>
              </a:r>
            </a:p>
            <a:p>
              <a:pPr defTabSz="509287">
                <a:spcBef>
                  <a:spcPts val="1114"/>
                </a:spcBef>
                <a:buClr>
                  <a:srgbClr val="000000"/>
                </a:buClr>
                <a:buSzPct val="100000"/>
                <a:tabLst>
                  <a:tab pos="0" algn="l"/>
                  <a:tab pos="1018574" algn="l"/>
                  <a:tab pos="2037149" algn="l"/>
                  <a:tab pos="3055723" algn="l"/>
                  <a:tab pos="4074296" algn="l"/>
                  <a:tab pos="5092870" algn="l"/>
                  <a:tab pos="6111446" algn="l"/>
                  <a:tab pos="7130019" algn="l"/>
                  <a:tab pos="8148594" algn="l"/>
                  <a:tab pos="9167168" algn="l"/>
                  <a:tab pos="10185743" algn="l"/>
                  <a:tab pos="11204316" algn="l"/>
                  <a:tab pos="11713603" algn="l"/>
                </a:tabLst>
              </a:pPr>
              <a:r>
                <a:rPr lang="en-US" dirty="0">
                  <a:solidFill>
                    <a:srgbClr val="000090"/>
                  </a:solidFill>
                </a:rPr>
                <a:t>Plasma current		&lt;2 MA</a:t>
              </a:r>
            </a:p>
            <a:p>
              <a:pPr defTabSz="509287">
                <a:spcBef>
                  <a:spcPts val="1114"/>
                </a:spcBef>
                <a:buClr>
                  <a:srgbClr val="000000"/>
                </a:buClr>
                <a:buSzPct val="100000"/>
                <a:tabLst>
                  <a:tab pos="0" algn="l"/>
                  <a:tab pos="1018574" algn="l"/>
                  <a:tab pos="2037149" algn="l"/>
                  <a:tab pos="3055723" algn="l"/>
                  <a:tab pos="4074296" algn="l"/>
                  <a:tab pos="5092870" algn="l"/>
                  <a:tab pos="6111446" algn="l"/>
                  <a:tab pos="7130019" algn="l"/>
                  <a:tab pos="8148594" algn="l"/>
                  <a:tab pos="9167168" algn="l"/>
                  <a:tab pos="10185743" algn="l"/>
                  <a:tab pos="11204316" algn="l"/>
                  <a:tab pos="11713603" algn="l"/>
                </a:tabLst>
              </a:pPr>
              <a:r>
                <a:rPr lang="en-US" dirty="0">
                  <a:solidFill>
                    <a:srgbClr val="000090"/>
                  </a:solidFill>
                </a:rPr>
                <a:t>Toroidal field		&lt;1.0 T</a:t>
              </a:r>
            </a:p>
            <a:p>
              <a:pPr defTabSz="509287">
                <a:spcBef>
                  <a:spcPts val="1114"/>
                </a:spcBef>
                <a:buClr>
                  <a:srgbClr val="000000"/>
                </a:buClr>
                <a:buSzPct val="100000"/>
                <a:tabLst>
                  <a:tab pos="0" algn="l"/>
                  <a:tab pos="1018574" algn="l"/>
                  <a:tab pos="2037149" algn="l"/>
                  <a:tab pos="3055723" algn="l"/>
                  <a:tab pos="4074296" algn="l"/>
                  <a:tab pos="5092870" algn="l"/>
                  <a:tab pos="6111446" algn="l"/>
                  <a:tab pos="7130019" algn="l"/>
                  <a:tab pos="8148594" algn="l"/>
                  <a:tab pos="9167168" algn="l"/>
                  <a:tab pos="10185743" algn="l"/>
                  <a:tab pos="11204316" algn="l"/>
                  <a:tab pos="11713603" algn="l"/>
                </a:tabLst>
              </a:pPr>
              <a:r>
                <a:rPr lang="en-US" dirty="0">
                  <a:solidFill>
                    <a:srgbClr val="000090"/>
                  </a:solidFill>
                </a:rPr>
                <a:t>Pulse length		~1-5 s</a:t>
              </a:r>
            </a:p>
            <a:p>
              <a:pPr defTabSz="509287">
                <a:spcBef>
                  <a:spcPts val="556"/>
                </a:spcBef>
                <a:buClr>
                  <a:srgbClr val="000000"/>
                </a:buClr>
                <a:buSzPct val="100000"/>
                <a:tabLst>
                  <a:tab pos="0" algn="l"/>
                  <a:tab pos="1018574" algn="l"/>
                  <a:tab pos="2037149" algn="l"/>
                  <a:tab pos="3055723" algn="l"/>
                  <a:tab pos="4074296" algn="l"/>
                  <a:tab pos="5092870" algn="l"/>
                  <a:tab pos="6111446" algn="l"/>
                  <a:tab pos="7130019" algn="l"/>
                  <a:tab pos="8148594" algn="l"/>
                  <a:tab pos="9167168" algn="l"/>
                  <a:tab pos="10185743" algn="l"/>
                  <a:tab pos="11204316" algn="l"/>
                  <a:tab pos="11713603" algn="l"/>
                </a:tabLst>
              </a:pPr>
              <a:r>
                <a:rPr lang="en-US" dirty="0">
                  <a:solidFill>
                    <a:srgbClr val="000090"/>
                  </a:solidFill>
                </a:rPr>
                <a:t>6 Neutral Beam sources:</a:t>
              </a:r>
            </a:p>
            <a:p>
              <a:pPr indent="445626" defTabSz="509287">
                <a:spcBef>
                  <a:spcPts val="556"/>
                </a:spcBef>
                <a:buClr>
                  <a:srgbClr val="000000"/>
                </a:buClr>
                <a:buSzPct val="100000"/>
                <a:tabLst>
                  <a:tab pos="0" algn="l"/>
                  <a:tab pos="1018574" algn="l"/>
                  <a:tab pos="2037149" algn="l"/>
                  <a:tab pos="3055723" algn="l"/>
                  <a:tab pos="4074296" algn="l"/>
                  <a:tab pos="5092870" algn="l"/>
                  <a:tab pos="6111446" algn="l"/>
                  <a:tab pos="7130019" algn="l"/>
                  <a:tab pos="8148594" algn="l"/>
                  <a:tab pos="9167168" algn="l"/>
                  <a:tab pos="10185743" algn="l"/>
                  <a:tab pos="11204316" algn="l"/>
                  <a:tab pos="11713603" algn="l"/>
                </a:tabLst>
              </a:pPr>
              <a:r>
                <a:rPr lang="en-US" dirty="0">
                  <a:solidFill>
                    <a:srgbClr val="000090"/>
                  </a:solidFill>
                </a:rPr>
                <a:t>P</a:t>
              </a:r>
              <a:r>
                <a:rPr lang="en-US" baseline="-25000" dirty="0">
                  <a:solidFill>
                    <a:srgbClr val="000090"/>
                  </a:solidFill>
                </a:rPr>
                <a:t>NBI</a:t>
              </a:r>
              <a:r>
                <a:rPr lang="en-US" dirty="0">
                  <a:solidFill>
                    <a:srgbClr val="000090"/>
                  </a:solidFill>
                  <a:latin typeface="Lucida Grande" charset="0"/>
                </a:rPr>
                <a:t>≤</a:t>
              </a:r>
              <a:r>
                <a:rPr lang="en-US" dirty="0">
                  <a:solidFill>
                    <a:srgbClr val="000090"/>
                  </a:solidFill>
                </a:rPr>
                <a:t> 12 MW, </a:t>
              </a:r>
              <a:r>
                <a:rPr lang="en-US" dirty="0" err="1">
                  <a:solidFill>
                    <a:srgbClr val="000090"/>
                  </a:solidFill>
                </a:rPr>
                <a:t>E</a:t>
              </a:r>
              <a:r>
                <a:rPr lang="en-US" baseline="-25000" dirty="0" err="1">
                  <a:solidFill>
                    <a:srgbClr val="000090"/>
                  </a:solidFill>
                </a:rPr>
                <a:t>injection</a:t>
              </a:r>
              <a:r>
                <a:rPr lang="en-US" dirty="0">
                  <a:solidFill>
                    <a:srgbClr val="000090"/>
                  </a:solidFill>
                </a:rPr>
                <a:t> </a:t>
              </a:r>
              <a:r>
                <a:rPr lang="en-US" dirty="0">
                  <a:solidFill>
                    <a:srgbClr val="000090"/>
                  </a:solidFill>
                  <a:latin typeface="Lucida Grande" charset="0"/>
                </a:rPr>
                <a:t>≤ </a:t>
              </a:r>
              <a:r>
                <a:rPr lang="en-US" dirty="0">
                  <a:solidFill>
                    <a:srgbClr val="000090"/>
                  </a:solidFill>
                </a:rPr>
                <a:t>95 keV</a:t>
              </a:r>
            </a:p>
          </p:txBody>
        </p:sp>
        <p:sp>
          <p:nvSpPr>
            <p:cNvPr id="7" name="Rounded Rectangle 6"/>
            <p:cNvSpPr/>
            <p:nvPr/>
          </p:nvSpPr>
          <p:spPr bwMode="auto">
            <a:xfrm>
              <a:off x="4972641" y="1007886"/>
              <a:ext cx="4038600" cy="4814712"/>
            </a:xfrm>
            <a:prstGeom prst="roundRect">
              <a:avLst>
                <a:gd name="adj" fmla="val 6534"/>
              </a:avLst>
            </a:prstGeom>
            <a:noFill/>
            <a:ln w="28575" cap="flat" cmpd="sng" algn="ctr">
              <a:solidFill>
                <a:srgbClr val="00009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74">
                <a:spcBef>
                  <a:spcPct val="20000"/>
                </a:spcBef>
                <a:buFontTx/>
                <a:buChar char="•"/>
              </a:pPr>
              <a:endParaRPr lang="en-US" sz="1200" b="1" i="1">
                <a:solidFill>
                  <a:srgbClr val="1822CD"/>
                </a:solidFill>
                <a:latin typeface="Helvetica" pitchFamily="-128" charset="0"/>
              </a:endParaRPr>
            </a:p>
          </p:txBody>
        </p:sp>
      </p:grpSp>
      <p:sp>
        <p:nvSpPr>
          <p:cNvPr id="8" name="TextBox 7"/>
          <p:cNvSpPr txBox="1"/>
          <p:nvPr/>
        </p:nvSpPr>
        <p:spPr>
          <a:xfrm>
            <a:off x="5666433" y="5535713"/>
            <a:ext cx="1961665" cy="349072"/>
          </a:xfrm>
          <a:prstGeom prst="rect">
            <a:avLst/>
          </a:prstGeom>
          <a:noFill/>
        </p:spPr>
        <p:txBody>
          <a:bodyPr wrap="none" lIns="101857" tIns="50928" rIns="101857" bIns="50928" rtlCol="0">
            <a:spAutoFit/>
          </a:bodyPr>
          <a:lstStyle/>
          <a:p>
            <a:r>
              <a:rPr lang="en-US" sz="1600" i="1" dirty="0"/>
              <a:t>[Menard, NF 2012]</a:t>
            </a:r>
          </a:p>
        </p:txBody>
      </p:sp>
      <p:sp>
        <p:nvSpPr>
          <p:cNvPr id="9" name="TextBox 8"/>
          <p:cNvSpPr txBox="1"/>
          <p:nvPr/>
        </p:nvSpPr>
        <p:spPr>
          <a:xfrm>
            <a:off x="7510474" y="5535713"/>
            <a:ext cx="2075679" cy="349072"/>
          </a:xfrm>
          <a:prstGeom prst="rect">
            <a:avLst/>
          </a:prstGeom>
          <a:noFill/>
        </p:spPr>
        <p:txBody>
          <a:bodyPr wrap="none" lIns="101857" tIns="50928" rIns="101857" bIns="50928" rtlCol="0">
            <a:spAutoFit/>
          </a:bodyPr>
          <a:lstStyle/>
          <a:p>
            <a:r>
              <a:rPr lang="en-US" sz="1600" i="1" dirty="0"/>
              <a:t>[Gerhardt, NF 2012]</a:t>
            </a:r>
          </a:p>
        </p:txBody>
      </p:sp>
    </p:spTree>
    <p:extLst>
      <p:ext uri="{BB962C8B-B14F-4D97-AF65-F5344CB8AC3E}">
        <p14:creationId xmlns:p14="http://schemas.microsoft.com/office/powerpoint/2010/main" val="1206568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fontScale="90000"/>
          </a:bodyPr>
          <a:lstStyle/>
          <a:p>
            <a:pPr eaLnBrk="1" hangingPunct="1"/>
            <a:r>
              <a:rPr lang="en-US" altLang="en-US" dirty="0" smtClean="0">
                <a:latin typeface="Arial" charset="0"/>
                <a:cs typeface="Arial" charset="0"/>
              </a:rPr>
              <a:t>Counter-propagating TAEs are observed during co-NBI with deposition r/a~0.5 </a:t>
            </a:r>
          </a:p>
        </p:txBody>
      </p:sp>
      <p:sp>
        <p:nvSpPr>
          <p:cNvPr id="6147" name="Content Placeholder 2"/>
          <p:cNvSpPr>
            <a:spLocks noGrp="1"/>
          </p:cNvSpPr>
          <p:nvPr>
            <p:ph idx="1"/>
          </p:nvPr>
        </p:nvSpPr>
        <p:spPr>
          <a:xfrm>
            <a:off x="83820" y="1209041"/>
            <a:ext cx="4693920" cy="6131559"/>
          </a:xfrm>
        </p:spPr>
        <p:txBody>
          <a:bodyPr>
            <a:normAutofit lnSpcReduction="10000"/>
          </a:bodyPr>
          <a:lstStyle/>
          <a:p>
            <a:pPr eaLnBrk="1" hangingPunct="1"/>
            <a:r>
              <a:rPr lang="en-US" altLang="en-US" dirty="0" smtClean="0">
                <a:latin typeface="Arial" charset="0"/>
                <a:cs typeface="Arial" charset="0"/>
              </a:rPr>
              <a:t>Injection from NB source 2A, aimed at mid-radius (outboard)</a:t>
            </a:r>
          </a:p>
          <a:p>
            <a:pPr eaLnBrk="1" hangingPunct="1"/>
            <a:r>
              <a:rPr lang="en-US" altLang="en-US" dirty="0" smtClean="0">
                <a:latin typeface="Arial" charset="0"/>
                <a:cs typeface="Arial" charset="0"/>
              </a:rPr>
              <a:t>B</a:t>
            </a:r>
            <a:r>
              <a:rPr lang="en-US" altLang="en-US" baseline="-25000" dirty="0" smtClean="0">
                <a:latin typeface="Arial" charset="0"/>
                <a:cs typeface="Arial" charset="0"/>
              </a:rPr>
              <a:t>t</a:t>
            </a:r>
            <a:r>
              <a:rPr lang="en-US" altLang="en-US" dirty="0" smtClean="0">
                <a:latin typeface="Arial" charset="0"/>
                <a:cs typeface="Arial" charset="0"/>
              </a:rPr>
              <a:t>~0.65T</a:t>
            </a:r>
          </a:p>
          <a:p>
            <a:pPr eaLnBrk="1" hangingPunct="1"/>
            <a:r>
              <a:rPr lang="en-US" altLang="en-US" dirty="0" smtClean="0">
                <a:latin typeface="Arial" charset="0"/>
                <a:cs typeface="Arial" charset="0"/>
              </a:rPr>
              <a:t>I</a:t>
            </a:r>
            <a:r>
              <a:rPr lang="en-US" altLang="en-US" baseline="-25000" dirty="0" smtClean="0">
                <a:latin typeface="Arial" charset="0"/>
                <a:cs typeface="Arial" charset="0"/>
              </a:rPr>
              <a:t>p</a:t>
            </a:r>
            <a:r>
              <a:rPr lang="en-US" altLang="en-US" dirty="0" smtClean="0">
                <a:latin typeface="Arial" charset="0"/>
                <a:cs typeface="Arial" charset="0"/>
              </a:rPr>
              <a:t>~0.8MA (flat-top)</a:t>
            </a:r>
          </a:p>
          <a:p>
            <a:pPr eaLnBrk="1" hangingPunct="1"/>
            <a:r>
              <a:rPr lang="en-US" altLang="en-US" dirty="0" smtClean="0">
                <a:latin typeface="Arial" charset="0"/>
                <a:cs typeface="Arial" charset="0"/>
              </a:rPr>
              <a:t>n</a:t>
            </a:r>
            <a:r>
              <a:rPr lang="en-US" altLang="en-US" baseline="-25000" dirty="0" smtClean="0">
                <a:latin typeface="Arial" charset="0"/>
                <a:cs typeface="Arial" charset="0"/>
              </a:rPr>
              <a:t>e,i</a:t>
            </a:r>
            <a:r>
              <a:rPr lang="en-US" altLang="en-US" dirty="0" smtClean="0">
                <a:latin typeface="Arial" charset="0"/>
                <a:cs typeface="Arial" charset="0"/>
              </a:rPr>
              <a:t>~2-3x10</a:t>
            </a:r>
            <a:r>
              <a:rPr lang="en-US" altLang="en-US" baseline="30000" dirty="0" smtClean="0">
                <a:latin typeface="Arial" charset="0"/>
                <a:cs typeface="Arial" charset="0"/>
              </a:rPr>
              <a:t>19</a:t>
            </a:r>
            <a:r>
              <a:rPr lang="en-US" altLang="en-US" dirty="0" smtClean="0">
                <a:latin typeface="Arial" charset="0"/>
                <a:cs typeface="Arial" charset="0"/>
              </a:rPr>
              <a:t>m</a:t>
            </a:r>
            <a:r>
              <a:rPr lang="en-US" altLang="en-US" baseline="30000" dirty="0" smtClean="0">
                <a:latin typeface="Arial" charset="0"/>
                <a:cs typeface="Arial" charset="0"/>
              </a:rPr>
              <a:t>-3</a:t>
            </a:r>
          </a:p>
          <a:p>
            <a:pPr eaLnBrk="1" hangingPunct="1"/>
            <a:r>
              <a:rPr lang="en-US" altLang="en-US" dirty="0" smtClean="0">
                <a:latin typeface="Arial" charset="0"/>
                <a:cs typeface="Arial" charset="0"/>
              </a:rPr>
              <a:t>T</a:t>
            </a:r>
            <a:r>
              <a:rPr lang="en-US" altLang="en-US" baseline="-25000" dirty="0" smtClean="0">
                <a:latin typeface="Arial" charset="0"/>
                <a:cs typeface="Arial" charset="0"/>
              </a:rPr>
              <a:t>e,i</a:t>
            </a:r>
            <a:r>
              <a:rPr lang="en-US" altLang="en-US" dirty="0" smtClean="0">
                <a:latin typeface="Arial" charset="0"/>
                <a:cs typeface="Arial" charset="0"/>
              </a:rPr>
              <a:t>~1keV</a:t>
            </a:r>
          </a:p>
          <a:p>
            <a:pPr eaLnBrk="1" hangingPunct="1"/>
            <a:endParaRPr lang="en-US" altLang="en-US" dirty="0">
              <a:latin typeface="Arial" charset="0"/>
              <a:cs typeface="Arial" charset="0"/>
            </a:endParaRPr>
          </a:p>
          <a:p>
            <a:pPr eaLnBrk="1" hangingPunct="1"/>
            <a:r>
              <a:rPr lang="en-US" altLang="en-US" dirty="0" err="1" smtClean="0">
                <a:latin typeface="Arial" charset="0"/>
                <a:cs typeface="Arial" charset="0"/>
              </a:rPr>
              <a:t>P</a:t>
            </a:r>
            <a:r>
              <a:rPr lang="en-US" altLang="en-US" baseline="-25000" dirty="0" err="1" smtClean="0">
                <a:latin typeface="Arial" charset="0"/>
                <a:cs typeface="Arial" charset="0"/>
              </a:rPr>
              <a:t>nb</a:t>
            </a:r>
            <a:r>
              <a:rPr lang="en-US" altLang="en-US" dirty="0" smtClean="0">
                <a:latin typeface="Arial" charset="0"/>
                <a:cs typeface="Arial" charset="0"/>
              </a:rPr>
              <a:t>&lt;1MW</a:t>
            </a:r>
          </a:p>
          <a:p>
            <a:pPr lvl="1" eaLnBrk="1" hangingPunct="1"/>
            <a:r>
              <a:rPr lang="en-US" altLang="en-US" i="1" dirty="0" smtClean="0">
                <a:latin typeface="Arial" charset="0"/>
                <a:cs typeface="Arial" charset="0"/>
              </a:rPr>
              <a:t>Much lower than typical </a:t>
            </a:r>
            <a:r>
              <a:rPr lang="en-US" altLang="en-US" i="1" dirty="0" err="1" smtClean="0">
                <a:latin typeface="Arial" charset="0"/>
                <a:cs typeface="Arial" charset="0"/>
              </a:rPr>
              <a:t>P</a:t>
            </a:r>
            <a:r>
              <a:rPr lang="en-US" altLang="en-US" i="1" baseline="-25000" dirty="0" err="1" smtClean="0">
                <a:latin typeface="Arial" charset="0"/>
                <a:cs typeface="Arial" charset="0"/>
              </a:rPr>
              <a:t>nb</a:t>
            </a:r>
            <a:r>
              <a:rPr lang="en-US" altLang="en-US" i="1" dirty="0" smtClean="0">
                <a:latin typeface="Arial" charset="0"/>
                <a:cs typeface="Arial" charset="0"/>
              </a:rPr>
              <a:t> expected for routine NSTX-U operation</a:t>
            </a:r>
          </a:p>
          <a:p>
            <a:pPr eaLnBrk="1" hangingPunct="1"/>
            <a:endParaRPr lang="en-US" altLang="en-US" dirty="0" smtClean="0">
              <a:latin typeface="Arial" charset="0"/>
              <a:cs typeface="Arial" charset="0"/>
            </a:endParaRPr>
          </a:p>
        </p:txBody>
      </p:sp>
      <p:pic>
        <p:nvPicPr>
          <p:cNvPr id="4" name="Picture 3" descr="203609_taen_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60" y="1122680"/>
            <a:ext cx="5143744" cy="6217919"/>
          </a:xfrm>
          <a:prstGeom prst="rect">
            <a:avLst/>
          </a:prstGeom>
        </p:spPr>
      </p:pic>
    </p:spTree>
    <p:extLst>
      <p:ext uri="{BB962C8B-B14F-4D97-AF65-F5344CB8AC3E}">
        <p14:creationId xmlns:p14="http://schemas.microsoft.com/office/powerpoint/2010/main" val="40486626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fontScale="90000"/>
          </a:bodyPr>
          <a:lstStyle/>
          <a:p>
            <a:pPr eaLnBrk="1" hangingPunct="1"/>
            <a:r>
              <a:rPr lang="en-US" altLang="en-US" dirty="0" smtClean="0">
                <a:latin typeface="Arial" charset="0"/>
                <a:cs typeface="Arial" charset="0"/>
              </a:rPr>
              <a:t>Simple explanation: </a:t>
            </a:r>
            <a:r>
              <a:rPr lang="en-US" altLang="en-US" dirty="0" err="1">
                <a:latin typeface="Arial" charset="0"/>
                <a:cs typeface="Arial" charset="0"/>
              </a:rPr>
              <a:t>c</a:t>
            </a:r>
            <a:r>
              <a:rPr lang="en-US" altLang="en-US" dirty="0" err="1" smtClean="0">
                <a:latin typeface="Arial" charset="0"/>
                <a:cs typeface="Arial" charset="0"/>
              </a:rPr>
              <a:t>ntr</a:t>
            </a:r>
            <a:r>
              <a:rPr lang="en-US" altLang="en-US" dirty="0" smtClean="0">
                <a:latin typeface="Arial" charset="0"/>
                <a:cs typeface="Arial" charset="0"/>
              </a:rPr>
              <a:t>-TAEs correlate</a:t>
            </a:r>
            <a:br>
              <a:rPr lang="en-US" altLang="en-US" dirty="0" smtClean="0">
                <a:latin typeface="Arial" charset="0"/>
                <a:cs typeface="Arial" charset="0"/>
              </a:rPr>
            </a:br>
            <a:r>
              <a:rPr lang="en-US" altLang="en-US" dirty="0" smtClean="0">
                <a:latin typeface="Arial" charset="0"/>
                <a:cs typeface="Arial" charset="0"/>
              </a:rPr>
              <a:t>with hollow NB ion density profiles</a:t>
            </a:r>
          </a:p>
        </p:txBody>
      </p:sp>
      <p:sp>
        <p:nvSpPr>
          <p:cNvPr id="6147" name="Content Placeholder 2"/>
          <p:cNvSpPr>
            <a:spLocks noGrp="1"/>
          </p:cNvSpPr>
          <p:nvPr>
            <p:ph idx="1"/>
          </p:nvPr>
        </p:nvSpPr>
        <p:spPr>
          <a:xfrm>
            <a:off x="83820" y="1209041"/>
            <a:ext cx="5783580" cy="6131559"/>
          </a:xfrm>
        </p:spPr>
        <p:txBody>
          <a:bodyPr>
            <a:normAutofit/>
          </a:bodyPr>
          <a:lstStyle/>
          <a:p>
            <a:pPr eaLnBrk="1" hangingPunct="1"/>
            <a:r>
              <a:rPr lang="en-US" altLang="en-US" dirty="0" smtClean="0">
                <a:latin typeface="Arial" charset="0"/>
                <a:cs typeface="Arial" charset="0"/>
              </a:rPr>
              <a:t>Reversed radial gradient of EP density favors drive of </a:t>
            </a:r>
            <a:r>
              <a:rPr lang="en-US" altLang="en-US" i="1" dirty="0" err="1" smtClean="0">
                <a:latin typeface="Arial" charset="0"/>
                <a:cs typeface="Arial" charset="0"/>
              </a:rPr>
              <a:t>cntr</a:t>
            </a:r>
            <a:r>
              <a:rPr lang="en-US" altLang="en-US" dirty="0" smtClean="0">
                <a:latin typeface="Arial" charset="0"/>
                <a:cs typeface="Arial" charset="0"/>
              </a:rPr>
              <a:t>-TAEs</a:t>
            </a:r>
          </a:p>
          <a:p>
            <a:pPr eaLnBrk="1" hangingPunct="1"/>
            <a:r>
              <a:rPr lang="en-US" altLang="en-US" dirty="0" smtClean="0">
                <a:latin typeface="Arial" charset="0"/>
                <a:cs typeface="Arial" charset="0"/>
              </a:rPr>
              <a:t>Similar effects predicted/observed for inversion of </a:t>
            </a:r>
            <a:r>
              <a:rPr lang="en-US" altLang="en-US" i="1" dirty="0" smtClean="0">
                <a:latin typeface="Arial" charset="0"/>
                <a:cs typeface="Arial" charset="0"/>
              </a:rPr>
              <a:t>energy</a:t>
            </a:r>
            <a:r>
              <a:rPr lang="en-US" altLang="en-US" dirty="0" smtClean="0">
                <a:latin typeface="Arial" charset="0"/>
                <a:cs typeface="Arial" charset="0"/>
              </a:rPr>
              <a:t> gradient (NBI+RF)</a:t>
            </a:r>
          </a:p>
          <a:p>
            <a:pPr eaLnBrk="1" hangingPunct="1"/>
            <a:endParaRPr lang="en-US" altLang="en-US" dirty="0" smtClean="0">
              <a:latin typeface="Arial" charset="0"/>
              <a:cs typeface="Arial" charset="0"/>
            </a:endParaRPr>
          </a:p>
          <a:p>
            <a:pPr eaLnBrk="1" hangingPunct="1"/>
            <a:endParaRPr lang="en-US" altLang="en-US" dirty="0" smtClean="0">
              <a:latin typeface="Arial" charset="0"/>
              <a:cs typeface="Arial" charset="0"/>
            </a:endParaRPr>
          </a:p>
          <a:p>
            <a:pPr eaLnBrk="1" hangingPunct="1">
              <a:buFont typeface="Lucida Grande"/>
              <a:buChar char="&gt;"/>
            </a:pPr>
            <a:r>
              <a:rPr lang="en-US" altLang="en-US" i="1" dirty="0" smtClean="0">
                <a:solidFill>
                  <a:srgbClr val="008000"/>
                </a:solidFill>
                <a:latin typeface="Arial" charset="0"/>
                <a:cs typeface="Arial" charset="0"/>
              </a:rPr>
              <a:t>Is this the whole story?</a:t>
            </a:r>
          </a:p>
          <a:p>
            <a:pPr lvl="1" eaLnBrk="1" hangingPunct="1">
              <a:buFont typeface="Arial"/>
              <a:buChar char="•"/>
            </a:pPr>
            <a:r>
              <a:rPr lang="en-US" altLang="en-US" sz="2200" i="1" dirty="0" err="1">
                <a:solidFill>
                  <a:srgbClr val="000090"/>
                </a:solidFill>
                <a:latin typeface="Arial" charset="0"/>
                <a:cs typeface="Arial" charset="0"/>
              </a:rPr>
              <a:t>Cntr</a:t>
            </a:r>
            <a:r>
              <a:rPr lang="en-US" altLang="en-US" sz="2200" i="1" dirty="0">
                <a:solidFill>
                  <a:srgbClr val="000090"/>
                </a:solidFill>
                <a:latin typeface="Arial" charset="0"/>
                <a:cs typeface="Arial" charset="0"/>
              </a:rPr>
              <a:t>-TAEs also seen in NSTX-U discharges with ~flat central EP profiles!</a:t>
            </a:r>
          </a:p>
        </p:txBody>
      </p:sp>
      <p:pic>
        <p:nvPicPr>
          <p:cNvPr id="2" name="Picture 1" descr="203609_beta_prof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205" y="1115485"/>
            <a:ext cx="4107180" cy="6248502"/>
          </a:xfrm>
          <a:prstGeom prst="rect">
            <a:avLst/>
          </a:prstGeom>
        </p:spPr>
      </p:pic>
      <p:sp>
        <p:nvSpPr>
          <p:cNvPr id="5" name="TextBox 4"/>
          <p:cNvSpPr txBox="1"/>
          <p:nvPr/>
        </p:nvSpPr>
        <p:spPr>
          <a:xfrm>
            <a:off x="1508761" y="4490722"/>
            <a:ext cx="2988845" cy="656849"/>
          </a:xfrm>
          <a:prstGeom prst="rect">
            <a:avLst/>
          </a:prstGeom>
          <a:noFill/>
          <a:ln>
            <a:solidFill>
              <a:schemeClr val="tx1"/>
            </a:solidFill>
          </a:ln>
        </p:spPr>
        <p:txBody>
          <a:bodyPr wrap="none" lIns="101857" tIns="50928" rIns="101857" bIns="50928" rtlCol="0">
            <a:spAutoFit/>
          </a:bodyPr>
          <a:lstStyle/>
          <a:p>
            <a:r>
              <a:rPr lang="en-US" i="1" dirty="0" smtClean="0"/>
              <a:t>[Wong, Phys. </a:t>
            </a:r>
            <a:r>
              <a:rPr lang="en-US" i="1" dirty="0" err="1" smtClean="0"/>
              <a:t>Lett</a:t>
            </a:r>
            <a:r>
              <a:rPr lang="en-US" i="1" dirty="0" smtClean="0"/>
              <a:t>. A 1999]</a:t>
            </a:r>
          </a:p>
          <a:p>
            <a:r>
              <a:rPr lang="en-US" i="1" dirty="0" smtClean="0"/>
              <a:t>[Fredrickson, </a:t>
            </a:r>
            <a:r>
              <a:rPr lang="en-US" i="1" dirty="0" err="1" smtClean="0"/>
              <a:t>PoP</a:t>
            </a:r>
            <a:r>
              <a:rPr lang="en-US" i="1" dirty="0" smtClean="0"/>
              <a:t> 2000]</a:t>
            </a:r>
            <a:endParaRPr lang="en-US" i="1" dirty="0"/>
          </a:p>
        </p:txBody>
      </p:sp>
    </p:spTree>
    <p:extLst>
      <p:ext uri="{BB962C8B-B14F-4D97-AF65-F5344CB8AC3E}">
        <p14:creationId xmlns:p14="http://schemas.microsoft.com/office/powerpoint/2010/main" val="21831424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rmAutofit fontScale="90000"/>
          </a:bodyPr>
          <a:lstStyle/>
          <a:p>
            <a:pPr eaLnBrk="1" hangingPunct="1"/>
            <a:r>
              <a:rPr lang="en-US" altLang="en-US" dirty="0" smtClean="0">
                <a:latin typeface="Arial" charset="0"/>
                <a:cs typeface="Arial" charset="0"/>
              </a:rPr>
              <a:t>Experiments suggest</a:t>
            </a:r>
            <a:br>
              <a:rPr lang="en-US" altLang="en-US" dirty="0" smtClean="0">
                <a:latin typeface="Arial" charset="0"/>
                <a:cs typeface="Arial" charset="0"/>
              </a:rPr>
            </a:br>
            <a:r>
              <a:rPr lang="en-US" altLang="en-US" dirty="0" smtClean="0">
                <a:latin typeface="Arial" charset="0"/>
                <a:cs typeface="Arial" charset="0"/>
              </a:rPr>
              <a:t>a more complicated interpretation</a:t>
            </a:r>
          </a:p>
        </p:txBody>
      </p:sp>
      <p:sp>
        <p:nvSpPr>
          <p:cNvPr id="6147" name="Content Placeholder 2"/>
          <p:cNvSpPr>
            <a:spLocks noGrp="1"/>
          </p:cNvSpPr>
          <p:nvPr>
            <p:ph idx="1"/>
          </p:nvPr>
        </p:nvSpPr>
        <p:spPr>
          <a:xfrm>
            <a:off x="0" y="1468121"/>
            <a:ext cx="4945380" cy="1727199"/>
          </a:xfrm>
        </p:spPr>
        <p:txBody>
          <a:bodyPr/>
          <a:lstStyle/>
          <a:p>
            <a:pPr marL="0" indent="0" eaLnBrk="1" hangingPunct="1">
              <a:buNone/>
            </a:pPr>
            <a:r>
              <a:rPr lang="en-US" altLang="en-US" dirty="0" smtClean="0">
                <a:latin typeface="Arial" charset="0"/>
                <a:cs typeface="Arial" charset="0"/>
              </a:rPr>
              <a:t>Hollow EP density profile not always observed when </a:t>
            </a:r>
            <a:r>
              <a:rPr lang="en-US" altLang="en-US" dirty="0" err="1" smtClean="0">
                <a:latin typeface="Arial" charset="0"/>
                <a:cs typeface="Arial" charset="0"/>
              </a:rPr>
              <a:t>cntr</a:t>
            </a:r>
            <a:r>
              <a:rPr lang="en-US" altLang="en-US" dirty="0" smtClean="0">
                <a:latin typeface="Arial" charset="0"/>
                <a:cs typeface="Arial" charset="0"/>
              </a:rPr>
              <a:t>-TAEs are destabilized</a:t>
            </a:r>
          </a:p>
        </p:txBody>
      </p:sp>
      <p:pic>
        <p:nvPicPr>
          <p:cNvPr id="3" name="Picture 2" descr="Beta_20507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193226"/>
            <a:ext cx="4157822" cy="4100378"/>
          </a:xfrm>
          <a:prstGeom prst="rect">
            <a:avLst/>
          </a:prstGeom>
        </p:spPr>
      </p:pic>
      <p:pic>
        <p:nvPicPr>
          <p:cNvPr id="4" name="Picture 3" descr="Scenario_20507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938" y="1227036"/>
            <a:ext cx="5193792" cy="6068348"/>
          </a:xfrm>
          <a:prstGeom prst="rect">
            <a:avLst/>
          </a:prstGeom>
        </p:spPr>
      </p:pic>
    </p:spTree>
    <p:extLst>
      <p:ext uri="{BB962C8B-B14F-4D97-AF65-F5344CB8AC3E}">
        <p14:creationId xmlns:p14="http://schemas.microsoft.com/office/powerpoint/2010/main" val="691585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latin typeface="Arial" charset="0"/>
                <a:cs typeface="Arial" charset="0"/>
              </a:rPr>
              <a:t>Conditions for destabilization of </a:t>
            </a:r>
            <a:r>
              <a:rPr lang="en-US" altLang="en-US" sz="3600" dirty="0" err="1">
                <a:latin typeface="Arial" charset="0"/>
                <a:cs typeface="Arial" charset="0"/>
              </a:rPr>
              <a:t>cntr</a:t>
            </a:r>
            <a:r>
              <a:rPr lang="en-US" altLang="en-US" sz="3600" dirty="0">
                <a:latin typeface="Arial" charset="0"/>
                <a:cs typeface="Arial" charset="0"/>
              </a:rPr>
              <a:t>-TAEs</a:t>
            </a:r>
            <a:br>
              <a:rPr lang="en-US" altLang="en-US" sz="3600" dirty="0">
                <a:latin typeface="Arial" charset="0"/>
                <a:cs typeface="Arial" charset="0"/>
              </a:rPr>
            </a:br>
            <a:r>
              <a:rPr lang="en-US" altLang="en-US" sz="3600" dirty="0">
                <a:latin typeface="Arial" charset="0"/>
                <a:cs typeface="Arial" charset="0"/>
              </a:rPr>
              <a:t>are explored via TRANSP analysis</a:t>
            </a:r>
            <a:endParaRPr lang="en-US" sz="3600" dirty="0"/>
          </a:p>
        </p:txBody>
      </p:sp>
      <p:sp>
        <p:nvSpPr>
          <p:cNvPr id="3" name="Content Placeholder 2"/>
          <p:cNvSpPr>
            <a:spLocks noGrp="1"/>
          </p:cNvSpPr>
          <p:nvPr>
            <p:ph idx="1"/>
          </p:nvPr>
        </p:nvSpPr>
        <p:spPr>
          <a:xfrm>
            <a:off x="83820" y="1053806"/>
            <a:ext cx="9890760" cy="6131559"/>
          </a:xfrm>
        </p:spPr>
        <p:txBody>
          <a:bodyPr/>
          <a:lstStyle/>
          <a:p>
            <a:r>
              <a:rPr lang="en-US" dirty="0" smtClean="0"/>
              <a:t>TRANSP is a comprehensive code for integrated, time dependent simulations of tokamak discharges</a:t>
            </a:r>
          </a:p>
          <a:p>
            <a:r>
              <a:rPr lang="en-US" dirty="0" smtClean="0"/>
              <a:t>Its NUBEAM module is the work-horse for simulations including fast ions (NB injection, alphas)</a:t>
            </a:r>
            <a:endParaRPr lang="en-US" dirty="0"/>
          </a:p>
          <a:p>
            <a:pPr lvl="1"/>
            <a:r>
              <a:rPr lang="en-US" dirty="0" smtClean="0"/>
              <a:t>“Classical” physics is assumed for fast ion evolution (e.g. scattering, slowing down)</a:t>
            </a:r>
          </a:p>
          <a:p>
            <a:r>
              <a:rPr lang="en-US" dirty="0" smtClean="0"/>
              <a:t>Additional modules can be invoked in NUBEAM to introduce non-classical fast ion transport</a:t>
            </a:r>
          </a:p>
          <a:p>
            <a:endParaRPr lang="en-US" dirty="0" smtClean="0"/>
          </a:p>
          <a:p>
            <a:pPr lvl="2"/>
            <a:endParaRPr lang="en-US" dirty="0" smtClean="0"/>
          </a:p>
        </p:txBody>
      </p:sp>
      <p:sp>
        <p:nvSpPr>
          <p:cNvPr id="4" name="Content Placeholder 2"/>
          <p:cNvSpPr txBox="1">
            <a:spLocks/>
          </p:cNvSpPr>
          <p:nvPr/>
        </p:nvSpPr>
        <p:spPr>
          <a:xfrm>
            <a:off x="83820" y="5410201"/>
            <a:ext cx="9890760" cy="2103119"/>
          </a:xfrm>
          <a:prstGeom prst="rect">
            <a:avLst/>
          </a:prstGeom>
        </p:spPr>
        <p:txBody>
          <a:bodyPr vert="horz" lIns="101857" tIns="50928" rIns="101857" bIns="50928" rtlCol="0">
            <a:norm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Lucida Grande"/>
              <a:buChar char="&gt;"/>
            </a:pPr>
            <a:r>
              <a:rPr lang="en-US" sz="3100" dirty="0">
                <a:solidFill>
                  <a:srgbClr val="008000"/>
                </a:solidFill>
              </a:rPr>
              <a:t>Here we use the ‘kick model’ in NUBEAM to mimic enhanced fast ion transport by instabilities:</a:t>
            </a:r>
          </a:p>
          <a:p>
            <a:pPr lvl="1">
              <a:buFont typeface="Lucida Grande"/>
              <a:buChar char="&gt;"/>
            </a:pPr>
            <a:r>
              <a:rPr lang="en-US" dirty="0"/>
              <a:t>P</a:t>
            </a:r>
            <a:r>
              <a:rPr lang="en-US" dirty="0" smtClean="0"/>
              <a:t>hysics-driven, </a:t>
            </a:r>
            <a:r>
              <a:rPr lang="en-US" i="1" dirty="0" smtClean="0"/>
              <a:t>phase space resolved</a:t>
            </a:r>
            <a:r>
              <a:rPr lang="en-US" dirty="0" smtClean="0"/>
              <a:t> model</a:t>
            </a:r>
            <a:endParaRPr lang="en-US" dirty="0"/>
          </a:p>
        </p:txBody>
      </p:sp>
    </p:spTree>
    <p:extLst>
      <p:ext uri="{BB962C8B-B14F-4D97-AF65-F5344CB8AC3E}">
        <p14:creationId xmlns:p14="http://schemas.microsoft.com/office/powerpoint/2010/main" val="104571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776334" y="1244070"/>
            <a:ext cx="4419600" cy="6054954"/>
            <a:chOff x="4776333" y="1244069"/>
            <a:chExt cx="4419600" cy="6054953"/>
          </a:xfrm>
        </p:grpSpPr>
        <p:pic>
          <p:nvPicPr>
            <p:cNvPr id="11" name="Picture 10" descr="fig2_orbits.png"/>
            <p:cNvPicPr>
              <a:picLocks noChangeAspect="1"/>
            </p:cNvPicPr>
            <p:nvPr/>
          </p:nvPicPr>
          <p:blipFill>
            <a:blip r:embed="rId3"/>
            <a:stretch>
              <a:fillRect/>
            </a:stretch>
          </p:blipFill>
          <p:spPr>
            <a:xfrm>
              <a:off x="4776333" y="1244069"/>
              <a:ext cx="4419600" cy="6038775"/>
            </a:xfrm>
            <a:prstGeom prst="rect">
              <a:avLst/>
            </a:prstGeom>
          </p:spPr>
        </p:pic>
        <p:sp>
          <p:nvSpPr>
            <p:cNvPr id="13" name="Rectangle 12"/>
            <p:cNvSpPr/>
            <p:nvPr/>
          </p:nvSpPr>
          <p:spPr bwMode="auto">
            <a:xfrm>
              <a:off x="6978044" y="6994222"/>
              <a:ext cx="990600" cy="3048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816386">
                <a:spcBef>
                  <a:spcPct val="20000"/>
                </a:spcBef>
                <a:buFontTx/>
                <a:buChar char="•"/>
              </a:pPr>
              <a:endParaRPr lang="en-US" sz="1100" b="1" i="1">
                <a:solidFill>
                  <a:srgbClr val="1822CD"/>
                </a:solidFill>
                <a:latin typeface="Helvetica" pitchFamily="-128" charset="0"/>
              </a:endParaRPr>
            </a:p>
          </p:txBody>
        </p:sp>
        <p:sp>
          <p:nvSpPr>
            <p:cNvPr id="12" name="TextBox 11"/>
            <p:cNvSpPr txBox="1"/>
            <p:nvPr/>
          </p:nvSpPr>
          <p:spPr>
            <a:xfrm>
              <a:off x="7130445" y="6918023"/>
              <a:ext cx="402674" cy="338554"/>
            </a:xfrm>
            <a:prstGeom prst="rect">
              <a:avLst/>
            </a:prstGeom>
            <a:noFill/>
          </p:spPr>
          <p:txBody>
            <a:bodyPr wrap="none" rtlCol="0">
              <a:spAutoFit/>
            </a:bodyPr>
            <a:lstStyle/>
            <a:p>
              <a:r>
                <a:rPr lang="en-US" sz="1600" dirty="0" err="1">
                  <a:solidFill>
                    <a:srgbClr val="000000"/>
                  </a:solidFill>
                </a:rPr>
                <a:t>P</a:t>
              </a:r>
              <a:r>
                <a:rPr lang="en-US" sz="1600" baseline="-25000" dirty="0" err="1">
                  <a:solidFill>
                    <a:srgbClr val="000000"/>
                  </a:solidFill>
                  <a:latin typeface="Symbol" charset="2"/>
                  <a:cs typeface="Symbol" charset="2"/>
                </a:rPr>
                <a:t>z</a:t>
              </a:r>
              <a:endParaRPr lang="en-US" sz="1600" baseline="-25000" dirty="0">
                <a:solidFill>
                  <a:srgbClr val="000000"/>
                </a:solidFill>
                <a:latin typeface="Symbol" charset="2"/>
                <a:cs typeface="Symbol" charset="2"/>
              </a:endParaRPr>
            </a:p>
          </p:txBody>
        </p:sp>
      </p:grpSp>
      <p:sp>
        <p:nvSpPr>
          <p:cNvPr id="15361" name="Rectangle 2"/>
          <p:cNvSpPr>
            <a:spLocks noGrp="1" noChangeArrowheads="1"/>
          </p:cNvSpPr>
          <p:nvPr>
            <p:ph type="title"/>
          </p:nvPr>
        </p:nvSpPr>
        <p:spPr>
          <a:xfrm>
            <a:off x="0" y="3"/>
            <a:ext cx="10058400" cy="1036638"/>
          </a:xfrm>
        </p:spPr>
        <p:txBody>
          <a:bodyPr>
            <a:noAutofit/>
          </a:bodyPr>
          <a:lstStyle/>
          <a:p>
            <a:r>
              <a:rPr lang="en-US" altLang="ja-JP" sz="3600" dirty="0">
                <a:latin typeface="Arial" charset="0"/>
                <a:cs typeface="Geneva" charset="0"/>
              </a:rPr>
              <a:t>Constants of motion (</a:t>
            </a:r>
            <a:r>
              <a:rPr lang="en-US" altLang="ja-JP" sz="3600" dirty="0" err="1">
                <a:latin typeface="Arial" charset="0"/>
                <a:cs typeface="Geneva" charset="0"/>
              </a:rPr>
              <a:t>E,P</a:t>
            </a:r>
            <a:r>
              <a:rPr lang="en-US" altLang="ja-JP" sz="3600" baseline="-25000" dirty="0" err="1">
                <a:latin typeface="Symbol" charset="2"/>
                <a:cs typeface="Symbol" charset="2"/>
              </a:rPr>
              <a:t>z</a:t>
            </a:r>
            <a:r>
              <a:rPr lang="en-US" altLang="ja-JP" sz="3600" dirty="0" err="1">
                <a:latin typeface="Arial" charset="0"/>
                <a:cs typeface="Geneva" charset="0"/>
              </a:rPr>
              <a:t>,</a:t>
            </a:r>
            <a:r>
              <a:rPr lang="en-US" altLang="ja-JP" sz="3600" dirty="0" err="1">
                <a:latin typeface="Symbol" charset="2"/>
                <a:cs typeface="Symbol" charset="2"/>
              </a:rPr>
              <a:t>m</a:t>
            </a:r>
            <a:r>
              <a:rPr lang="en-US" altLang="ja-JP" sz="3600" dirty="0">
                <a:latin typeface="Arial" charset="0"/>
                <a:cs typeface="Geneva" charset="0"/>
              </a:rPr>
              <a:t>) are the natural variables to describe wave-particle interaction</a:t>
            </a:r>
            <a:endParaRPr lang="en-US" sz="3600" dirty="0">
              <a:latin typeface="Arial" charset="0"/>
              <a:cs typeface="Geneva" charset="0"/>
            </a:endParaRPr>
          </a:p>
        </p:txBody>
      </p:sp>
      <p:sp>
        <p:nvSpPr>
          <p:cNvPr id="4" name="Right Arrow 3"/>
          <p:cNvSpPr/>
          <p:nvPr/>
        </p:nvSpPr>
        <p:spPr bwMode="auto">
          <a:xfrm>
            <a:off x="4038607" y="2209804"/>
            <a:ext cx="965201" cy="457200"/>
          </a:xfrm>
          <a:prstGeom prst="rightArrow">
            <a:avLst/>
          </a:prstGeom>
          <a:noFill/>
          <a:ln w="31750" cap="flat" cmpd="sng" algn="ctr">
            <a:solidFill>
              <a:srgbClr val="000090"/>
            </a:solidFill>
            <a:prstDash val="solid"/>
            <a:round/>
            <a:headEnd type="none" w="med" len="med"/>
            <a:tailEnd type="triangle" w="med" len="med"/>
          </a:ln>
          <a:effectLst>
            <a:outerShdw blurRad="50800" dist="38100" dir="2700000" algn="tl" rotWithShape="0">
              <a:srgbClr val="000000">
                <a:alpha val="43000"/>
              </a:srgbClr>
            </a:outerShdw>
          </a:effectLst>
        </p:spPr>
        <p:txBody>
          <a:bodyPr lIns="0" tIns="0" rIns="0" bIns="0"/>
          <a:lstStyle/>
          <a:p>
            <a:pPr>
              <a:spcBef>
                <a:spcPct val="20000"/>
              </a:spcBef>
              <a:buFontTx/>
              <a:buChar char="•"/>
              <a:defRPr/>
            </a:pPr>
            <a:endParaRPr lang="en-US" sz="1100">
              <a:latin typeface="Helvetica" pitchFamily="-128" charset="0"/>
            </a:endParaRPr>
          </a:p>
        </p:txBody>
      </p:sp>
      <p:sp>
        <p:nvSpPr>
          <p:cNvPr id="6" name="TextBox 5"/>
          <p:cNvSpPr txBox="1"/>
          <p:nvPr/>
        </p:nvSpPr>
        <p:spPr>
          <a:xfrm rot="16200000">
            <a:off x="7440938" y="3724554"/>
            <a:ext cx="4192956" cy="513322"/>
          </a:xfrm>
          <a:prstGeom prst="rect">
            <a:avLst/>
          </a:prstGeom>
          <a:noFill/>
        </p:spPr>
        <p:txBody>
          <a:bodyPr wrap="none" lIns="81639" tIns="40819" rIns="81639" bIns="40819" rtlCol="0">
            <a:spAutoFit/>
          </a:bodyPr>
          <a:lstStyle/>
          <a:p>
            <a:r>
              <a:rPr lang="en-US" sz="1400" dirty="0"/>
              <a:t>R. B. White, Theory of </a:t>
            </a:r>
            <a:r>
              <a:rPr lang="en-US" sz="1400" dirty="0" err="1"/>
              <a:t>toroidally</a:t>
            </a:r>
            <a:r>
              <a:rPr lang="en-US" sz="1400" dirty="0"/>
              <a:t> confined plasmas,</a:t>
            </a:r>
          </a:p>
          <a:p>
            <a:r>
              <a:rPr lang="en-US" sz="1400" dirty="0"/>
              <a:t>Imperial College Press (2014)</a:t>
            </a:r>
          </a:p>
        </p:txBody>
      </p:sp>
      <p:sp>
        <p:nvSpPr>
          <p:cNvPr id="2" name="TextBox 1"/>
          <p:cNvSpPr txBox="1"/>
          <p:nvPr/>
        </p:nvSpPr>
        <p:spPr>
          <a:xfrm>
            <a:off x="5667031" y="1634071"/>
            <a:ext cx="2890478" cy="328657"/>
          </a:xfrm>
          <a:prstGeom prst="rect">
            <a:avLst/>
          </a:prstGeom>
          <a:noFill/>
        </p:spPr>
        <p:txBody>
          <a:bodyPr wrap="none" lIns="81639" tIns="40819" rIns="81639" bIns="40819" rtlCol="0">
            <a:spAutoFit/>
          </a:bodyPr>
          <a:lstStyle/>
          <a:p>
            <a:r>
              <a:rPr lang="en-US" sz="1600" dirty="0"/>
              <a:t>Effects of multiple TAE modes</a:t>
            </a:r>
          </a:p>
        </p:txBody>
      </p:sp>
      <p:pic>
        <p:nvPicPr>
          <p:cNvPr id="10" name="Picture 9" descr="fig1_orbits.png"/>
          <p:cNvPicPr>
            <a:picLocks noChangeAspect="1"/>
          </p:cNvPicPr>
          <p:nvPr/>
        </p:nvPicPr>
        <p:blipFill>
          <a:blip r:embed="rId4"/>
          <a:stretch>
            <a:fillRect/>
          </a:stretch>
        </p:blipFill>
        <p:spPr>
          <a:xfrm>
            <a:off x="139488" y="1255716"/>
            <a:ext cx="3670515" cy="6056062"/>
          </a:xfrm>
          <a:prstGeom prst="rect">
            <a:avLst/>
          </a:prstGeom>
        </p:spPr>
      </p:pic>
    </p:spTree>
    <p:extLst>
      <p:ext uri="{BB962C8B-B14F-4D97-AF65-F5344CB8AC3E}">
        <p14:creationId xmlns:p14="http://schemas.microsoft.com/office/powerpoint/2010/main" val="29751970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3602</TotalTime>
  <Words>1433</Words>
  <Application>Microsoft Macintosh PowerPoint</Application>
  <PresentationFormat>Custom</PresentationFormat>
  <Paragraphs>130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NSTX Upgrade</vt:lpstr>
      <vt:lpstr>Destabilization of counter-propagating TAEs by co-current, off-axis NBI</vt:lpstr>
      <vt:lpstr>Abstract</vt:lpstr>
      <vt:lpstr>Off-axis NBI is generally assumed to be an effective tool to reduce *AE activity</vt:lpstr>
      <vt:lpstr>New off-axis NBI on NSTX-U enables exploration of AE stability vs NB geometry</vt:lpstr>
      <vt:lpstr>Counter-propagating TAEs are observed during co-NBI with deposition r/a~0.5 </vt:lpstr>
      <vt:lpstr>Simple explanation: cntr-TAEs correlate with hollow NB ion density profiles</vt:lpstr>
      <vt:lpstr>Experiments suggest a more complicated interpretation</vt:lpstr>
      <vt:lpstr>Conditions for destabilization of cntr-TAEs are explored via TRANSP analysis</vt:lpstr>
      <vt:lpstr>Constants of motion (E,Pz,m) are the natural variables to describe wave-particle interaction</vt:lpstr>
      <vt:lpstr>ORBIT code used to infer “kick probability matrix” associated with each mode from NOVA</vt:lpstr>
      <vt:lpstr>Kick model implementation includes estimate of energy exchanged between EPs and waves</vt:lpstr>
      <vt:lpstr>Time-dependent mode stability properties can be obtained from kick model</vt:lpstr>
      <vt:lpstr>NOVA provides n=1 eigenmodes at two representative times (co- vs cntr-TAEs)</vt:lpstr>
      <vt:lpstr>ORBIT code used to infer “kick probability matrix” associated with each mode from NOVA</vt:lpstr>
      <vt:lpstr>Kick model + damping rate from NOVA identifies two linearly unstable n=1 modes</vt:lpstr>
      <vt:lpstr>Unstable cntr-TAE has significant overlap with mode resonances for realistic Fnb</vt:lpstr>
      <vt:lpstr>Linear stability vs time from kick model is roughly consistent with experiment</vt:lpstr>
      <vt:lpstr>Saturation condition from kick model gives small amplitudes dB/B&lt;10-3</vt:lpstr>
      <vt:lpstr>TRANSP computes substantially different effects from co- vs cntr-TAEs</vt:lpstr>
      <vt:lpstr>Wave-particle interaction near saturation differs considerably from “linear” phase</vt:lpstr>
      <vt:lpstr>TRANSP + kick model shows competition between gradients in EP phase space</vt:lpstr>
      <vt:lpstr>Summary</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Mario Podesta</cp:lastModifiedBy>
  <cp:revision>155</cp:revision>
  <cp:lastPrinted>2017-04-22T12:58:20Z</cp:lastPrinted>
  <dcterms:created xsi:type="dcterms:W3CDTF">2015-07-16T16:59:24Z</dcterms:created>
  <dcterms:modified xsi:type="dcterms:W3CDTF">2017-10-20T12:15:10Z</dcterms:modified>
</cp:coreProperties>
</file>