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8" r:id="rId2"/>
    <p:sldId id="270" r:id="rId3"/>
    <p:sldId id="322" r:id="rId4"/>
    <p:sldId id="327" r:id="rId5"/>
    <p:sldId id="326" r:id="rId6"/>
    <p:sldId id="317" r:id="rId7"/>
    <p:sldId id="302" r:id="rId8"/>
    <p:sldId id="330" r:id="rId9"/>
    <p:sldId id="318" r:id="rId10"/>
    <p:sldId id="334" r:id="rId11"/>
    <p:sldId id="335" r:id="rId12"/>
    <p:sldId id="339" r:id="rId13"/>
    <p:sldId id="340" r:id="rId14"/>
    <p:sldId id="312" r:id="rId15"/>
    <p:sldId id="300" r:id="rId16"/>
    <p:sldId id="308" r:id="rId17"/>
    <p:sldId id="307" r:id="rId18"/>
    <p:sldId id="321" r:id="rId19"/>
    <p:sldId id="275" r:id="rId20"/>
    <p:sldId id="323" r:id="rId21"/>
    <p:sldId id="276" r:id="rId22"/>
    <p:sldId id="324" r:id="rId23"/>
    <p:sldId id="277" r:id="rId24"/>
    <p:sldId id="336" r:id="rId25"/>
    <p:sldId id="337" r:id="rId26"/>
    <p:sldId id="278" r:id="rId27"/>
    <p:sldId id="279" r:id="rId28"/>
    <p:sldId id="281" r:id="rId29"/>
    <p:sldId id="282" r:id="rId30"/>
    <p:sldId id="331"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9200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p:restoredTop sz="94005" autoAdjust="0"/>
  </p:normalViewPr>
  <p:slideViewPr>
    <p:cSldViewPr showGuides="1">
      <p:cViewPr varScale="1">
        <p:scale>
          <a:sx n="115" d="100"/>
          <a:sy n="115" d="100"/>
        </p:scale>
        <p:origin x="2040" y="208"/>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0207F15-7EEB-4A53-B612-E78FBE588E39}" type="datetimeFigureOut">
              <a:rPr lang="en-US"/>
              <a:pPr>
                <a:defRPr/>
              </a:pPr>
              <a:t>10/30/17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1814D58-8BAE-47A7-9BC7-BF5F8CB6AD36}" type="slidenum">
              <a:rPr lang="en-US"/>
              <a:pPr>
                <a:defRPr/>
              </a:pPr>
              <a:t>‹#›</a:t>
            </a:fld>
            <a:endParaRPr lang="en-US"/>
          </a:p>
        </p:txBody>
      </p:sp>
    </p:spTree>
    <p:extLst>
      <p:ext uri="{BB962C8B-B14F-4D97-AF65-F5344CB8AC3E}">
        <p14:creationId xmlns:p14="http://schemas.microsoft.com/office/powerpoint/2010/main" val="33330460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1C48E-B21C-41E2-9D5B-C83BE10D68EE}" type="slidenum">
              <a:rPr lang="en-US"/>
              <a:pPr/>
              <a:t>8</a:t>
            </a:fld>
            <a:endParaRPr lang="en-US"/>
          </a:p>
        </p:txBody>
      </p:sp>
      <p:sp>
        <p:nvSpPr>
          <p:cNvPr id="31129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129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9133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7A2217-A863-492F-9047-929B060B4D43}" type="slidenum">
              <a:rPr lang="en-US"/>
              <a:pPr/>
              <a:t>10</a:t>
            </a:fld>
            <a:endParaRPr lang="en-US"/>
          </a:p>
        </p:txBody>
      </p:sp>
      <p:sp>
        <p:nvSpPr>
          <p:cNvPr id="2314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14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56359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7917B3-541D-4041-95CA-C782D80C1F15}" type="slidenum">
              <a:rPr lang="en-US"/>
              <a:pPr/>
              <a:t>11</a:t>
            </a:fld>
            <a:endParaRPr lang="en-US"/>
          </a:p>
        </p:txBody>
      </p:sp>
      <p:sp>
        <p:nvSpPr>
          <p:cNvPr id="245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836007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ADD8CFC-5970-9040-886A-8BE3E0BB2301}" type="slidenum">
              <a:rPr lang="en-US"/>
              <a:pPr/>
              <a:t>16</a:t>
            </a:fld>
            <a:endParaRPr lang="en-US"/>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5" charset="0"/>
            </a:endParaRPr>
          </a:p>
        </p:txBody>
      </p:sp>
    </p:spTree>
    <p:extLst>
      <p:ext uri="{BB962C8B-B14F-4D97-AF65-F5344CB8AC3E}">
        <p14:creationId xmlns:p14="http://schemas.microsoft.com/office/powerpoint/2010/main" val="56917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5825" y="4845050"/>
            <a:ext cx="48323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http://nstx.pppl.gov/DragNDrop/Presentation_Template/NSTX-U_cutaway_low_re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39000" y="4953000"/>
            <a:ext cx="16684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33400" y="2362200"/>
            <a:ext cx="8077200" cy="10668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itle 9"/>
          <p:cNvSpPr>
            <a:spLocks noGrp="1"/>
          </p:cNvSpPr>
          <p:nvPr>
            <p:ph type="title"/>
          </p:nvPr>
        </p:nvSpPr>
        <p:spPr>
          <a:xfrm>
            <a:off x="152400" y="1143000"/>
            <a:ext cx="8839200" cy="1143000"/>
          </a:xfrm>
          <a:prstGeom prst="rect">
            <a:avLst/>
          </a:prstGeom>
        </p:spPr>
        <p:txBody>
          <a:bodyPr lIns="0" rIns="0"/>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914400" y="3505200"/>
            <a:ext cx="7315200" cy="12192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smtClean="0"/>
              <a:t>Click to edit Master text styles</a:t>
            </a:r>
          </a:p>
        </p:txBody>
      </p:sp>
      <p:sp>
        <p:nvSpPr>
          <p:cNvPr id="21" name="Text Placeholder 20"/>
          <p:cNvSpPr>
            <a:spLocks noGrp="1"/>
          </p:cNvSpPr>
          <p:nvPr>
            <p:ph type="body" sz="quarter" idx="12"/>
          </p:nvPr>
        </p:nvSpPr>
        <p:spPr>
          <a:xfrm>
            <a:off x="53400" y="4876800"/>
            <a:ext cx="2080200" cy="609600"/>
          </a:xfrm>
        </p:spPr>
        <p:txBody>
          <a:bodyPr>
            <a:noAutofit/>
          </a:bodyPr>
          <a:lstStyle>
            <a:lvl1pPr marL="0" indent="0" algn="ctr">
              <a:buNone/>
              <a:defRPr sz="1400"/>
            </a:lvl1pPr>
          </a:lstStyle>
          <a:p>
            <a:pPr lvl="0"/>
            <a:r>
              <a:rPr lang="en-US" smtClean="0"/>
              <a:t>Click to edit Master text styles</a:t>
            </a: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1011936"/>
          </a:xfrm>
          <a:prstGeom prst="rect">
            <a:avLst/>
          </a:prstGeom>
        </p:spPr>
      </p:pic>
    </p:spTree>
    <p:extLst>
      <p:ext uri="{BB962C8B-B14F-4D97-AF65-F5344CB8AC3E}">
        <p14:creationId xmlns:p14="http://schemas.microsoft.com/office/powerpoint/2010/main" val="363814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Images">
    <p:spTree>
      <p:nvGrpSpPr>
        <p:cNvPr id="1" name=""/>
        <p:cNvGrpSpPr/>
        <p:nvPr/>
      </p:nvGrpSpPr>
      <p:grpSpPr>
        <a:xfrm>
          <a:off x="0" y="0"/>
          <a:ext cx="0" cy="0"/>
          <a:chOff x="0" y="0"/>
          <a:chExt cx="0" cy="0"/>
        </a:xfrm>
      </p:grpSpPr>
      <p:sp>
        <p:nvSpPr>
          <p:cNvPr id="6" name="Rectangle 5"/>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533400" y="2667000"/>
            <a:ext cx="8077200" cy="10668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a:xfrm>
            <a:off x="152400" y="1143000"/>
            <a:ext cx="8839200" cy="1143000"/>
          </a:xfrm>
          <a:prstGeom prst="rect">
            <a:avLst/>
          </a:prstGeom>
        </p:spPr>
        <p:txBody>
          <a:bodyPr lIns="0" rIns="0"/>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914400" y="4038600"/>
            <a:ext cx="7315200" cy="12192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smtClean="0"/>
              <a:t>Click to edit Master text styles</a:t>
            </a:r>
          </a:p>
        </p:txBody>
      </p:sp>
      <p:sp>
        <p:nvSpPr>
          <p:cNvPr id="11" name="Text Placeholder 20"/>
          <p:cNvSpPr>
            <a:spLocks noGrp="1"/>
          </p:cNvSpPr>
          <p:nvPr>
            <p:ph type="body" sz="quarter" idx="12"/>
          </p:nvPr>
        </p:nvSpPr>
        <p:spPr>
          <a:xfrm>
            <a:off x="76200" y="5562600"/>
            <a:ext cx="2080200" cy="609600"/>
          </a:xfrm>
        </p:spPr>
        <p:txBody>
          <a:bodyPr>
            <a:noAutofit/>
          </a:bodyPr>
          <a:lstStyle>
            <a:lvl1pPr marL="0" indent="0" algn="ctr">
              <a:buNone/>
              <a:defRPr sz="1400"/>
            </a:lvl1pPr>
          </a:lstStyle>
          <a:p>
            <a:pPr lvl="0"/>
            <a:r>
              <a:rPr lang="en-US" smtClean="0"/>
              <a:t>Click to edit Master text styles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11936"/>
          </a:xfrm>
          <a:prstGeom prst="rect">
            <a:avLst/>
          </a:prstGeom>
        </p:spPr>
      </p:pic>
    </p:spTree>
    <p:extLst>
      <p:ext uri="{BB962C8B-B14F-4D97-AF65-F5344CB8AC3E}">
        <p14:creationId xmlns:p14="http://schemas.microsoft.com/office/powerpoint/2010/main" val="380543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77526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p:nvPr>
        </p:nvSpPr>
        <p:spPr>
          <a:xfrm>
            <a:off x="76200" y="1066800"/>
            <a:ext cx="4419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idx="10"/>
          </p:nvPr>
        </p:nvSpPr>
        <p:spPr>
          <a:xfrm>
            <a:off x="4648200" y="1066800"/>
            <a:ext cx="4419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9700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66188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4794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8382000" y="6653213"/>
            <a:ext cx="762000" cy="152400"/>
          </a:xfrm>
          <a:prstGeom prst="rect">
            <a:avLst/>
          </a:prstGeom>
        </p:spPr>
        <p:txBody>
          <a:bodyPr/>
          <a:lstStyle>
            <a:lvl1pPr>
              <a:defRPr smtClean="0"/>
            </a:lvl1pPr>
          </a:lstStyle>
          <a:p>
            <a:fld id="{7A5BC9D7-C66C-704A-AD0D-8707F75BA86E}" type="slidenum">
              <a:rPr lang="en-US"/>
              <a:pPr/>
              <a:t>‹#›</a:t>
            </a:fld>
            <a:endParaRPr lang="en-US"/>
          </a:p>
        </p:txBody>
      </p:sp>
    </p:spTree>
    <p:extLst>
      <p:ext uri="{BB962C8B-B14F-4D97-AF65-F5344CB8AC3E}">
        <p14:creationId xmlns:p14="http://schemas.microsoft.com/office/powerpoint/2010/main" val="1934442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smtClean="0"/>
              <a:t>Click to edit Master title style</a:t>
            </a:r>
            <a:endParaRPr lang="en-US" dirty="0"/>
          </a:p>
        </p:txBody>
      </p:sp>
      <p:sp>
        <p:nvSpPr>
          <p:cNvPr id="4" name="Content Placeholder 2"/>
          <p:cNvSpPr>
            <a:spLocks noGrp="1"/>
          </p:cNvSpPr>
          <p:nvPr>
            <p:ph idx="1"/>
          </p:nvPr>
        </p:nvSpPr>
        <p:spPr>
          <a:xfrm>
            <a:off x="465826"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Content Placeholder 2"/>
          <p:cNvSpPr>
            <a:spLocks noGrp="1"/>
          </p:cNvSpPr>
          <p:nvPr>
            <p:ph idx="10"/>
          </p:nvPr>
        </p:nvSpPr>
        <p:spPr>
          <a:xfrm>
            <a:off x="4718649"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1680743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1"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76200" y="1066800"/>
            <a:ext cx="8991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7" name="Picture 2" descr="C:\Users\jmenard\My Files\PPPL\Projects\NSTX-U\Presentation template\2015 - New template\logo and banner source\Gray_banner_red_line.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91440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lvl="0"/>
            <a:r>
              <a:rPr lang="en-US" altLang="en-US" smtClean="0"/>
              <a:t>Click to edit Master title style</a:t>
            </a:r>
          </a:p>
        </p:txBody>
      </p:sp>
      <p:pic>
        <p:nvPicPr>
          <p:cNvPr id="1029" name="Picture 4" descr="C:\Users\jmenard\My Files\PPPL\Projects\NSTX-U\Presentation template\2015 - New template\logo and banner source\Gray_banner_red_line_bottom_NSTXU_logo.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6554788"/>
            <a:ext cx="91440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Box 1"/>
          <p:cNvSpPr txBox="1">
            <a:spLocks noChangeArrowheads="1"/>
          </p:cNvSpPr>
          <p:nvPr userDrawn="1"/>
        </p:nvSpPr>
        <p:spPr bwMode="auto">
          <a:xfrm>
            <a:off x="8458200" y="6583363"/>
            <a:ext cx="60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fld id="{50C44427-FA99-46F6-AD84-71969FA70DF8}" type="slidenum">
              <a:rPr lang="en-US" altLang="en-US" sz="1000" b="1" smtClean="0">
                <a:solidFill>
                  <a:srgbClr val="336699"/>
                </a:solidFill>
              </a:rPr>
              <a:pPr algn="r">
                <a:defRPr/>
              </a:pPr>
              <a:t>‹#›</a:t>
            </a:fld>
            <a:endParaRPr lang="en-US" altLang="en-US" sz="1000" b="1" smtClean="0">
              <a:solidFill>
                <a:srgbClr val="336699"/>
              </a:solidFill>
            </a:endParaRPr>
          </a:p>
        </p:txBody>
      </p:sp>
      <p:sp>
        <p:nvSpPr>
          <p:cNvPr id="1031" name="TextBox 9"/>
          <p:cNvSpPr txBox="1">
            <a:spLocks noChangeArrowheads="1"/>
          </p:cNvSpPr>
          <p:nvPr userDrawn="1"/>
        </p:nvSpPr>
        <p:spPr bwMode="auto">
          <a:xfrm>
            <a:off x="914400" y="6583363"/>
            <a:ext cx="7315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en-US" sz="1000" b="1" dirty="0" smtClean="0">
                <a:solidFill>
                  <a:srgbClr val="336699"/>
                </a:solidFill>
              </a:rPr>
              <a:t>V. A. Soukhanovskii, 59</a:t>
            </a:r>
            <a:r>
              <a:rPr lang="en-US" altLang="en-US" sz="1000" b="1" baseline="30000" dirty="0" smtClean="0">
                <a:solidFill>
                  <a:srgbClr val="336699"/>
                </a:solidFill>
              </a:rPr>
              <a:t>th</a:t>
            </a:r>
            <a:r>
              <a:rPr lang="en-US" altLang="en-US" sz="1000" b="1" dirty="0" smtClean="0">
                <a:solidFill>
                  <a:srgbClr val="336699"/>
                </a:solidFill>
              </a:rPr>
              <a:t> APS DPP Meeting, Milwaukee, WI, 25</a:t>
            </a:r>
            <a:r>
              <a:rPr lang="en-US" altLang="en-US" sz="1000" b="1" baseline="0" dirty="0" smtClean="0">
                <a:solidFill>
                  <a:srgbClr val="336699"/>
                </a:solidFill>
              </a:rPr>
              <a:t> O</a:t>
            </a:r>
            <a:r>
              <a:rPr lang="en-US" altLang="en-US" sz="1000" b="1" dirty="0" smtClean="0">
                <a:solidFill>
                  <a:srgbClr val="336699"/>
                </a:solidFill>
              </a:rPr>
              <a:t>ctober 2017</a:t>
            </a: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34" r:id="rId3"/>
    <p:sldLayoutId id="2147483735" r:id="rId4"/>
    <p:sldLayoutId id="2147483736" r:id="rId5"/>
    <p:sldLayoutId id="2147483737" r:id="rId6"/>
    <p:sldLayoutId id="2147483740" r:id="rId7"/>
    <p:sldLayoutId id="2147483741" r:id="rId8"/>
  </p:sldLayoutIdLst>
  <p:timing>
    <p:tnLst>
      <p:par>
        <p:cTn id="1" dur="indefinite" restart="never" nodeType="tmRoot"/>
      </p:par>
    </p:tnLst>
  </p:timing>
  <p:hf hdr="0" dt="0"/>
  <p:txStyles>
    <p:title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p:titleStyle>
    <p:bodyStyle>
      <a:lvl1pPr marL="228600" indent="-2286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rtl="0" eaLnBrk="0" fontAlgn="base" hangingPunct="0">
        <a:spcBef>
          <a:spcPct val="20000"/>
        </a:spcBef>
        <a:spcAft>
          <a:spcPct val="0"/>
        </a:spcAft>
        <a:buFont typeface="Arial"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rtl="0" eaLnBrk="0" fontAlgn="base" hangingPunct="0">
        <a:spcBef>
          <a:spcPct val="20000"/>
        </a:spcBef>
        <a:spcAft>
          <a:spcPct val="0"/>
        </a:spcAft>
        <a:buFont typeface="Wingdings"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rtl="0" eaLnBrk="0" fontAlgn="base" hangingPunct="0">
        <a:spcBef>
          <a:spcPct val="20000"/>
        </a:spcBef>
        <a:spcAft>
          <a:spcPct val="0"/>
        </a:spcAft>
        <a:buFont typeface="Arial" charset="0"/>
        <a:buChar char="•"/>
        <a:defRPr kern="1200">
          <a:solidFill>
            <a:srgbClr val="008080"/>
          </a:solidFill>
          <a:latin typeface="Arial" panose="020B0604020202020204" pitchFamily="34" charset="0"/>
          <a:ea typeface="+mn-ea"/>
          <a:cs typeface="Arial" panose="020B0604020202020204" pitchFamily="34" charset="0"/>
        </a:defRPr>
      </a:lvl4pPr>
      <a:lvl5pPr marL="1028700" indent="-171450" algn="l" rtl="0" eaLnBrk="0" fontAlgn="base" hangingPunct="0">
        <a:spcBef>
          <a:spcPct val="20000"/>
        </a:spcBef>
        <a:spcAft>
          <a:spcPct val="0"/>
        </a:spcAft>
        <a:buFont typeface="Arial"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emf"/><Relationship Id="rId1" Type="http://schemas.openxmlformats.org/officeDocument/2006/relationships/slideLayout" Target="../slideLayouts/slideLayout8.xml"/><Relationship Id="rId2"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emf"/><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emf"/><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emf"/><Relationship Id="rId1" Type="http://schemas.openxmlformats.org/officeDocument/2006/relationships/slideLayout" Target="../slideLayouts/slideLayout3.xml"/><Relationship Id="rId2"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png"/><Relationship Id="rId3"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 Id="rId3"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png"/><Relationship Id="rId3"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oleObject" Target="../embeddings/oleObject1.bin"/><Relationship Id="rId5" Type="http://schemas.openxmlformats.org/officeDocument/2006/relationships/image" Target="../media/image57.png"/><Relationship Id="rId6" Type="http://schemas.openxmlformats.org/officeDocument/2006/relationships/image" Target="../media/image59.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png"/><Relationship Id="rId3"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png"/><Relationship Id="rId3" Type="http://schemas.openxmlformats.org/officeDocument/2006/relationships/image" Target="../media/image63.emf"/></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3.xml"/><Relationship Id="rId2"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5" Type="http://schemas.openxmlformats.org/officeDocument/2006/relationships/image" Target="../media/image71.emf"/><Relationship Id="rId1" Type="http://schemas.openxmlformats.org/officeDocument/2006/relationships/slideLayout" Target="../slideLayouts/slideLayout3.xml"/><Relationship Id="rId2" Type="http://schemas.openxmlformats.org/officeDocument/2006/relationships/image" Target="../media/image68.emf"/></Relationships>
</file>

<file path=ppt/slides/_rels/slide29.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1" Type="http://schemas.openxmlformats.org/officeDocument/2006/relationships/slideLayout" Target="../slideLayouts/slideLayout3.xml"/><Relationship Id="rId2" Type="http://schemas.openxmlformats.org/officeDocument/2006/relationships/image" Target="../media/image7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f"/><Relationship Id="rId3" Type="http://schemas.openxmlformats.org/officeDocument/2006/relationships/image" Target="../media/image9.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tiff"/><Relationship Id="rId5" Type="http://schemas.openxmlformats.org/officeDocument/2006/relationships/image" Target="../media/image15.jpeg"/><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emf"/><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1"/>
          <p:cNvSpPr>
            <a:spLocks noGrp="1"/>
          </p:cNvSpPr>
          <p:nvPr>
            <p:ph type="subTitle" idx="1"/>
          </p:nvPr>
        </p:nvSpPr>
        <p:spPr/>
        <p:txBody>
          <a:bodyPr/>
          <a:lstStyle/>
          <a:p>
            <a:pPr eaLnBrk="1" hangingPunct="1"/>
            <a:r>
              <a:rPr lang="en-US" sz="2000" dirty="0"/>
              <a:t>V. A. Soukhanovskii, O. Izacard, F. Scotti, </a:t>
            </a:r>
            <a:r>
              <a:rPr lang="en-US" sz="2000" i="1" dirty="0" smtClean="0"/>
              <a:t>LLNL</a:t>
            </a:r>
          </a:p>
          <a:p>
            <a:pPr eaLnBrk="1" hangingPunct="1"/>
            <a:r>
              <a:rPr lang="en-US" sz="2000" dirty="0" smtClean="0"/>
              <a:t>R</a:t>
            </a:r>
            <a:r>
              <a:rPr lang="en-US" sz="2000" dirty="0"/>
              <a:t>. Maingi, R. E. Bell, R. Kaita, S. Kaye, B. P. LeBlanc, J. E. Menard, </a:t>
            </a:r>
            <a:endParaRPr lang="en-US" sz="2000" dirty="0" smtClean="0"/>
          </a:p>
          <a:p>
            <a:pPr eaLnBrk="1" hangingPunct="1"/>
            <a:r>
              <a:rPr lang="en-US" sz="2000" dirty="0" smtClean="0"/>
              <a:t>D</a:t>
            </a:r>
            <a:r>
              <a:rPr lang="en-US" sz="2000" dirty="0"/>
              <a:t>. Mueller, </a:t>
            </a:r>
            <a:r>
              <a:rPr lang="en-US" sz="2000" i="1" dirty="0" smtClean="0"/>
              <a:t>PPPL</a:t>
            </a:r>
            <a:r>
              <a:rPr lang="en-US" sz="2000" dirty="0" smtClean="0"/>
              <a:t> </a:t>
            </a:r>
            <a:endParaRPr lang="en-US" altLang="en-US" sz="2000" dirty="0" smtClean="0">
              <a:latin typeface="Arial" charset="0"/>
              <a:cs typeface="Arial" charset="0"/>
            </a:endParaRPr>
          </a:p>
        </p:txBody>
      </p:sp>
      <p:sp>
        <p:nvSpPr>
          <p:cNvPr id="4099" name="Title 2"/>
          <p:cNvSpPr>
            <a:spLocks noGrp="1"/>
          </p:cNvSpPr>
          <p:nvPr>
            <p:ph type="title"/>
          </p:nvPr>
        </p:nvSpPr>
        <p:spPr/>
        <p:txBody>
          <a:bodyPr/>
          <a:lstStyle/>
          <a:p>
            <a:r>
              <a:rPr lang="en-US" sz="3200" b="1" dirty="0"/>
              <a:t>Radiative divertor optimization for NSTX Upgrade based on open geometry standard divertor experiments in NSTX</a:t>
            </a:r>
          </a:p>
        </p:txBody>
      </p:sp>
      <p:sp>
        <p:nvSpPr>
          <p:cNvPr id="4100" name="Text Placeholder 3"/>
          <p:cNvSpPr>
            <a:spLocks noGrp="1"/>
          </p:cNvSpPr>
          <p:nvPr>
            <p:ph type="body" sz="quarter" idx="10"/>
          </p:nvPr>
        </p:nvSpPr>
        <p:spPr/>
        <p:txBody>
          <a:bodyPr>
            <a:normAutofit fontScale="92500" lnSpcReduction="20000"/>
          </a:bodyPr>
          <a:lstStyle/>
          <a:p>
            <a:r>
              <a:rPr lang="en-US" b="1" dirty="0" smtClean="0"/>
              <a:t>Poster </a:t>
            </a:r>
            <a:r>
              <a:rPr lang="is-IS" b="1" dirty="0"/>
              <a:t>PP11.00055</a:t>
            </a:r>
          </a:p>
          <a:p>
            <a:r>
              <a:rPr lang="en-US" b="1" dirty="0" smtClean="0"/>
              <a:t>59th </a:t>
            </a:r>
            <a:r>
              <a:rPr lang="en-US" b="1" dirty="0"/>
              <a:t>Annual Meeting of the APS Division of Plasma Physics </a:t>
            </a:r>
          </a:p>
          <a:p>
            <a:r>
              <a:rPr lang="en-US" b="1" dirty="0" smtClean="0"/>
              <a:t>25 October 2017</a:t>
            </a:r>
          </a:p>
          <a:p>
            <a:r>
              <a:rPr lang="en-US" b="1" dirty="0" smtClean="0"/>
              <a:t>Milwaukee</a:t>
            </a:r>
            <a:r>
              <a:rPr lang="en-US" b="1" dirty="0"/>
              <a:t>, Wisconsin</a:t>
            </a:r>
          </a:p>
        </p:txBody>
      </p:sp>
      <p:pic>
        <p:nvPicPr>
          <p:cNvPr id="4102" name="Picture 4" descr="PPP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15" y="5788323"/>
            <a:ext cx="1066800" cy="37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5334000"/>
            <a:ext cx="1724820" cy="31736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kumimoji="1" lang="en-US" sz="3200" dirty="0" smtClean="0"/>
              <a:t>In low </a:t>
            </a:r>
            <a:r>
              <a:rPr kumimoji="1" lang="en-US" sz="3200" dirty="0" err="1">
                <a:latin typeface="Symbol" pitchFamily="24" charset="2"/>
                <a:sym typeface="Symbol" pitchFamily="24" charset="2"/>
              </a:rPr>
              <a:t></a:t>
            </a:r>
            <a:r>
              <a:rPr kumimoji="1" lang="en-US" sz="3200" dirty="0" err="1" smtClean="0">
                <a:latin typeface="Symbol" pitchFamily="24" charset="2"/>
                <a:sym typeface="Symbol" pitchFamily="24" charset="2"/>
              </a:rPr>
              <a:t></a:t>
            </a:r>
            <a:r>
              <a:rPr kumimoji="1" lang="en-US" sz="3200" dirty="0" smtClean="0">
                <a:latin typeface="Symbol" pitchFamily="24" charset="2"/>
                <a:sym typeface="Symbol" pitchFamily="24" charset="2"/>
              </a:rPr>
              <a:t> </a:t>
            </a:r>
            <a:r>
              <a:rPr kumimoji="1" lang="en-US" sz="3200" dirty="0" err="1" smtClean="0">
                <a:latin typeface="Symbol" pitchFamily="24" charset="2"/>
                <a:sym typeface="Symbol" pitchFamily="24" charset="2"/>
              </a:rPr>
              <a:t></a:t>
            </a:r>
            <a:r>
              <a:rPr kumimoji="1" lang="en-US" sz="3200" dirty="0" smtClean="0"/>
              <a:t> configuration with rad. divertor, </a:t>
            </a:r>
            <a:r>
              <a:rPr kumimoji="1" lang="en-US" sz="3200" i="1" dirty="0" err="1" smtClean="0"/>
              <a:t>q</a:t>
            </a:r>
            <a:r>
              <a:rPr kumimoji="1" lang="en-US" sz="3200" i="1" baseline="-25000" dirty="0" err="1" smtClean="0"/>
              <a:t>peak</a:t>
            </a:r>
            <a:r>
              <a:rPr kumimoji="1" lang="en-US" sz="3200" dirty="0" smtClean="0"/>
              <a:t> reduced albeit </a:t>
            </a:r>
            <a:r>
              <a:rPr kumimoji="1" lang="en-US" sz="3200" dirty="0"/>
              <a:t>with confinement </a:t>
            </a:r>
            <a:r>
              <a:rPr kumimoji="1" lang="en-US" sz="3200" dirty="0" smtClean="0"/>
              <a:t>degradation</a:t>
            </a:r>
            <a:endParaRPr kumimoji="1" lang="en-US" sz="3200" dirty="0"/>
          </a:p>
        </p:txBody>
      </p:sp>
      <p:sp>
        <p:nvSpPr>
          <p:cNvPr id="230403" name="Rectangle 3"/>
          <p:cNvSpPr>
            <a:spLocks noGrp="1" noChangeArrowheads="1"/>
          </p:cNvSpPr>
          <p:nvPr>
            <p:ph type="body" idx="1"/>
          </p:nvPr>
        </p:nvSpPr>
        <p:spPr>
          <a:xfrm>
            <a:off x="304800" y="4127738"/>
            <a:ext cx="8229600" cy="2362200"/>
          </a:xfrm>
        </p:spPr>
        <p:txBody>
          <a:bodyPr/>
          <a:lstStyle/>
          <a:p>
            <a:r>
              <a:rPr kumimoji="1" lang="en-US" sz="2000" dirty="0"/>
              <a:t>Peak heat flux in outer divertor (Maingi JNM 363-365, 196 (2007)):</a:t>
            </a:r>
          </a:p>
          <a:p>
            <a:pPr lvl="1">
              <a:lnSpc>
                <a:spcPct val="80000"/>
              </a:lnSpc>
            </a:pPr>
            <a:r>
              <a:rPr kumimoji="1" lang="en-US" sz="1800" dirty="0"/>
              <a:t>ITER-level </a:t>
            </a:r>
            <a:r>
              <a:rPr kumimoji="1" lang="en-US" sz="1800" i="1" dirty="0" err="1"/>
              <a:t>q</a:t>
            </a:r>
            <a:r>
              <a:rPr kumimoji="1" lang="en-US" sz="1800" i="1" baseline="-25000" dirty="0" err="1"/>
              <a:t>out</a:t>
            </a:r>
            <a:r>
              <a:rPr kumimoji="1" lang="en-US" sz="1800" dirty="0"/>
              <a:t>&lt; 10 MW/m</a:t>
            </a:r>
            <a:r>
              <a:rPr kumimoji="1" lang="en-US" sz="1800" baseline="30000" dirty="0"/>
              <a:t>2</a:t>
            </a:r>
            <a:endParaRPr kumimoji="1" lang="en-US" sz="1800" dirty="0"/>
          </a:p>
          <a:p>
            <a:pPr lvl="1">
              <a:lnSpc>
                <a:spcPct val="80000"/>
              </a:lnSpc>
            </a:pPr>
            <a:r>
              <a:rPr kumimoji="1" lang="en-US" sz="1800" dirty="0"/>
              <a:t>Scaling of </a:t>
            </a:r>
            <a:r>
              <a:rPr kumimoji="1" lang="en-US" sz="1800" i="1" dirty="0" err="1"/>
              <a:t>q</a:t>
            </a:r>
            <a:r>
              <a:rPr kumimoji="1" lang="en-US" sz="1800" i="1" baseline="-25000" dirty="0" err="1"/>
              <a:t>peak</a:t>
            </a:r>
            <a:r>
              <a:rPr kumimoji="1" lang="en-US" sz="1800" dirty="0"/>
              <a:t>: linear with </a:t>
            </a:r>
            <a:r>
              <a:rPr kumimoji="1" lang="en-US" sz="1800" i="1" dirty="0" err="1"/>
              <a:t>P</a:t>
            </a:r>
            <a:r>
              <a:rPr kumimoji="1" lang="en-US" sz="1800" i="1" baseline="-25000" dirty="0" err="1"/>
              <a:t>sol</a:t>
            </a:r>
            <a:r>
              <a:rPr kumimoji="1" lang="en-US" sz="1800" dirty="0"/>
              <a:t> (</a:t>
            </a:r>
            <a:r>
              <a:rPr kumimoji="1" lang="en-US" sz="1800" i="1" dirty="0"/>
              <a:t>P</a:t>
            </a:r>
            <a:r>
              <a:rPr kumimoji="1" lang="en-US" sz="1800" i="1" baseline="-25000" dirty="0"/>
              <a:t>NBI</a:t>
            </a:r>
            <a:r>
              <a:rPr kumimoji="1" lang="en-US" sz="1800" dirty="0"/>
              <a:t>), linear-monotonic with </a:t>
            </a:r>
            <a:r>
              <a:rPr kumimoji="1" lang="en-US" sz="1800" i="1" dirty="0" err="1"/>
              <a:t>I</a:t>
            </a:r>
            <a:r>
              <a:rPr kumimoji="1" lang="en-US" sz="1800" i="1" baseline="-25000" dirty="0" err="1"/>
              <a:t>p</a:t>
            </a:r>
            <a:r>
              <a:rPr kumimoji="1" lang="en-US" sz="1800" dirty="0"/>
              <a:t> </a:t>
            </a:r>
          </a:p>
          <a:p>
            <a:pPr lvl="1">
              <a:lnSpc>
                <a:spcPct val="80000"/>
              </a:lnSpc>
            </a:pPr>
            <a:r>
              <a:rPr kumimoji="1" lang="en-US" sz="1800" dirty="0"/>
              <a:t>Large </a:t>
            </a:r>
            <a:r>
              <a:rPr kumimoji="1" lang="en-US" sz="1800" i="1" dirty="0" err="1"/>
              <a:t>q</a:t>
            </a:r>
            <a:r>
              <a:rPr kumimoji="1" lang="en-US" sz="1800" i="1" baseline="-25000" dirty="0" err="1"/>
              <a:t>peak</a:t>
            </a:r>
            <a:r>
              <a:rPr kumimoji="1" lang="en-US" sz="1800" dirty="0"/>
              <a:t> asymmetry - 2-10; inner divertor always detached</a:t>
            </a:r>
          </a:p>
          <a:p>
            <a:pPr lvl="1">
              <a:lnSpc>
                <a:spcPct val="0"/>
              </a:lnSpc>
            </a:pPr>
            <a:endParaRPr kumimoji="1" lang="en-US" sz="2000" dirty="0"/>
          </a:p>
          <a:p>
            <a:r>
              <a:rPr kumimoji="1" lang="en-US" sz="2000" dirty="0"/>
              <a:t>Experiments using D</a:t>
            </a:r>
            <a:r>
              <a:rPr kumimoji="1" lang="en-US" sz="2000" baseline="-25000" dirty="0"/>
              <a:t>2</a:t>
            </a:r>
            <a:r>
              <a:rPr kumimoji="1" lang="en-US" sz="2000" dirty="0"/>
              <a:t> injection (Soukhanovskii IAEA 2006):</a:t>
            </a:r>
          </a:p>
          <a:p>
            <a:pPr lvl="1"/>
            <a:r>
              <a:rPr kumimoji="1" lang="en-US" sz="1800" i="1" dirty="0" err="1"/>
              <a:t>q</a:t>
            </a:r>
            <a:r>
              <a:rPr kumimoji="1" lang="en-US" sz="1800" i="1" baseline="-25000" dirty="0" err="1"/>
              <a:t>peak</a:t>
            </a:r>
            <a:r>
              <a:rPr kumimoji="1" lang="en-US" sz="1800" dirty="0"/>
              <a:t> reduced by up to 60 % in transient PDD regime</a:t>
            </a:r>
          </a:p>
          <a:p>
            <a:pPr lvl="1"/>
            <a:r>
              <a:rPr kumimoji="1" lang="en-US" sz="1800" dirty="0"/>
              <a:t>X-point MARFE degraded confinement within 2-3 </a:t>
            </a:r>
            <a:r>
              <a:rPr kumimoji="1" lang="en-US" sz="1800" dirty="0" err="1"/>
              <a:t>x</a:t>
            </a:r>
            <a:r>
              <a:rPr kumimoji="1" lang="en-US" sz="1800" dirty="0"/>
              <a:t> </a:t>
            </a:r>
            <a:r>
              <a:rPr kumimoji="1" lang="en-US" sz="1800" dirty="0">
                <a:latin typeface="Symbol" pitchFamily="24" charset="2"/>
                <a:sym typeface="Symbol" pitchFamily="24" charset="2"/>
              </a:rPr>
              <a:t></a:t>
            </a:r>
            <a:r>
              <a:rPr kumimoji="1" lang="en-US" sz="1800" baseline="-25000" dirty="0"/>
              <a:t>E</a:t>
            </a:r>
          </a:p>
        </p:txBody>
      </p:sp>
      <p:pic>
        <p:nvPicPr>
          <p:cNvPr id="230421" name="Picture 21" descr="aps07_lowkd_scaling2"/>
          <p:cNvPicPr>
            <a:picLocks noChangeAspect="1" noChangeArrowheads="1"/>
          </p:cNvPicPr>
          <p:nvPr/>
        </p:nvPicPr>
        <p:blipFill>
          <a:blip r:embed="rId3"/>
          <a:srcRect/>
          <a:stretch>
            <a:fillRect/>
          </a:stretch>
        </p:blipFill>
        <p:spPr bwMode="auto">
          <a:xfrm>
            <a:off x="2163049" y="1371599"/>
            <a:ext cx="3313512" cy="2756139"/>
          </a:xfrm>
          <a:prstGeom prst="rect">
            <a:avLst/>
          </a:prstGeom>
          <a:noFill/>
          <a:ln w="9525">
            <a:noFill/>
            <a:miter lim="800000"/>
            <a:headEnd/>
            <a:tailEnd/>
          </a:ln>
        </p:spPr>
      </p:pic>
      <p:pic>
        <p:nvPicPr>
          <p:cNvPr id="230422" name="Picture 22" descr="aps07_lowkd_profile"/>
          <p:cNvPicPr>
            <a:picLocks noChangeAspect="1" noChangeArrowheads="1"/>
          </p:cNvPicPr>
          <p:nvPr/>
        </p:nvPicPr>
        <p:blipFill>
          <a:blip r:embed="rId4"/>
          <a:srcRect/>
          <a:stretch>
            <a:fillRect/>
          </a:stretch>
        </p:blipFill>
        <p:spPr bwMode="auto">
          <a:xfrm>
            <a:off x="5557837" y="1371599"/>
            <a:ext cx="3281363" cy="2746375"/>
          </a:xfrm>
          <a:prstGeom prst="rect">
            <a:avLst/>
          </a:prstGeom>
          <a:noFill/>
          <a:ln w="9525">
            <a:noFill/>
            <a:miter lim="800000"/>
            <a:headEnd/>
            <a:tailEnd/>
          </a:ln>
        </p:spPr>
      </p:pic>
      <p:pic>
        <p:nvPicPr>
          <p:cNvPr id="6" name="Picture 5" descr="lowkd-conf.png"/>
          <p:cNvPicPr>
            <a:picLocks noChangeAspect="1"/>
          </p:cNvPicPr>
          <p:nvPr/>
        </p:nvPicPr>
        <p:blipFill>
          <a:blip r:embed="rId5"/>
          <a:stretch>
            <a:fillRect/>
          </a:stretch>
        </p:blipFill>
        <p:spPr>
          <a:xfrm>
            <a:off x="152399" y="1371599"/>
            <a:ext cx="1929374" cy="2532888"/>
          </a:xfrm>
          <a:prstGeom prst="rect">
            <a:avLst/>
          </a:prstGeom>
        </p:spPr>
      </p:pic>
    </p:spTree>
    <p:extLst>
      <p:ext uri="{BB962C8B-B14F-4D97-AF65-F5344CB8AC3E}">
        <p14:creationId xmlns:p14="http://schemas.microsoft.com/office/powerpoint/2010/main" val="145153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152400" y="96203"/>
            <a:ext cx="8534400" cy="809625"/>
          </a:xfrm>
        </p:spPr>
        <p:txBody>
          <a:bodyPr/>
          <a:lstStyle/>
          <a:p>
            <a:r>
              <a:rPr kumimoji="1" lang="en-US" sz="3200" dirty="0" smtClean="0"/>
              <a:t>Good core plasma performance and significant </a:t>
            </a:r>
            <a:r>
              <a:rPr kumimoji="1" lang="en-US" sz="3200" i="1" dirty="0" err="1" smtClean="0"/>
              <a:t>q</a:t>
            </a:r>
            <a:r>
              <a:rPr kumimoji="1" lang="en-US" sz="3200" i="1" baseline="-25000" dirty="0" err="1" smtClean="0"/>
              <a:t>peak</a:t>
            </a:r>
            <a:r>
              <a:rPr kumimoji="1" lang="en-US" sz="3200" dirty="0" smtClean="0"/>
              <a:t> reduction with PDD obtained at high </a:t>
            </a:r>
            <a:r>
              <a:rPr kumimoji="1" lang="en-US" sz="3200" dirty="0" err="1" smtClean="0">
                <a:latin typeface="Symbol" pitchFamily="24" charset="2"/>
                <a:sym typeface="Symbol" pitchFamily="24" charset="2"/>
              </a:rPr>
              <a:t></a:t>
            </a:r>
            <a:endParaRPr kumimoji="1" lang="en-US" sz="3200" dirty="0"/>
          </a:p>
        </p:txBody>
      </p:sp>
      <p:sp>
        <p:nvSpPr>
          <p:cNvPr id="244739" name="Rectangle 3"/>
          <p:cNvSpPr>
            <a:spLocks noGrp="1" noChangeArrowheads="1"/>
          </p:cNvSpPr>
          <p:nvPr>
            <p:ph type="body" idx="1"/>
          </p:nvPr>
        </p:nvSpPr>
        <p:spPr>
          <a:xfrm>
            <a:off x="304800" y="4419600"/>
            <a:ext cx="8458200" cy="1905000"/>
          </a:xfrm>
        </p:spPr>
        <p:txBody>
          <a:bodyPr>
            <a:normAutofit lnSpcReduction="10000"/>
          </a:bodyPr>
          <a:lstStyle/>
          <a:p>
            <a:pPr algn="just"/>
            <a:r>
              <a:rPr kumimoji="1" lang="en-US" sz="2000" dirty="0" smtClean="0"/>
              <a:t>Experiments conducted in 0.8-1.0 MA 4-6 MW NBI discharges with </a:t>
            </a:r>
            <a:r>
              <a:rPr kumimoji="1" lang="en-US" sz="2000" dirty="0" err="1" smtClean="0">
                <a:latin typeface="Symbol" charset="2"/>
                <a:cs typeface="Symbol" charset="2"/>
              </a:rPr>
              <a:t>k</a:t>
            </a:r>
            <a:r>
              <a:rPr kumimoji="1" lang="en-US" sz="2000" dirty="0" smtClean="0"/>
              <a:t>=2.2-2.3, </a:t>
            </a:r>
            <a:r>
              <a:rPr kumimoji="1" lang="en-US" sz="2000" dirty="0" err="1" smtClean="0">
                <a:latin typeface="Symbol" charset="2"/>
                <a:cs typeface="Symbol" charset="2"/>
              </a:rPr>
              <a:t>d</a:t>
            </a:r>
            <a:r>
              <a:rPr kumimoji="1" lang="en-US" sz="2000" dirty="0" smtClean="0"/>
              <a:t>=0.6-0.75 (Soukhanovskii APS 2007)</a:t>
            </a:r>
          </a:p>
          <a:p>
            <a:pPr algn="just"/>
            <a:r>
              <a:rPr kumimoji="1" lang="en-US" sz="2000" dirty="0" smtClean="0"/>
              <a:t>Obtained partially detached divertor (PDD) outer strike point using divertor D</a:t>
            </a:r>
            <a:r>
              <a:rPr kumimoji="1" lang="en-US" sz="2000" baseline="-25000" dirty="0" smtClean="0"/>
              <a:t>2</a:t>
            </a:r>
            <a:r>
              <a:rPr kumimoji="1" lang="en-US" sz="2000" dirty="0" smtClean="0"/>
              <a:t> injection, however, </a:t>
            </a:r>
            <a:r>
              <a:rPr kumimoji="1" lang="en-US" sz="2000" i="1" dirty="0" err="1" smtClean="0"/>
              <a:t>P</a:t>
            </a:r>
            <a:r>
              <a:rPr kumimoji="1" lang="en-US" sz="2000" i="1" baseline="-25000" dirty="0" err="1" smtClean="0"/>
              <a:t>rad</a:t>
            </a:r>
            <a:r>
              <a:rPr kumimoji="1" lang="en-US" sz="2000" dirty="0" smtClean="0"/>
              <a:t> due to intrinsic carbon and helium</a:t>
            </a:r>
          </a:p>
          <a:p>
            <a:pPr algn="just"/>
            <a:r>
              <a:rPr kumimoji="1" lang="en-US" sz="2000" dirty="0" smtClean="0"/>
              <a:t> </a:t>
            </a:r>
            <a:r>
              <a:rPr kumimoji="1" lang="en-US" sz="2000" i="1" dirty="0" err="1" smtClean="0"/>
              <a:t>q</a:t>
            </a:r>
            <a:r>
              <a:rPr kumimoji="1" lang="en-US" sz="2000" i="1" baseline="-25000" dirty="0" err="1" smtClean="0"/>
              <a:t>peak</a:t>
            </a:r>
            <a:r>
              <a:rPr kumimoji="1" lang="en-US" sz="2000" baseline="-25000" dirty="0" smtClean="0"/>
              <a:t> </a:t>
            </a:r>
            <a:r>
              <a:rPr kumimoji="1" lang="en-US" sz="2000" dirty="0"/>
              <a:t>reduced by 60 - 80 % in PDD phase</a:t>
            </a:r>
            <a:r>
              <a:rPr kumimoji="1" lang="en-US" sz="2000" dirty="0" smtClean="0"/>
              <a:t>  with min. confinement degradation</a:t>
            </a:r>
          </a:p>
          <a:p>
            <a:endParaRPr kumimoji="1" lang="en-US" sz="1800" dirty="0"/>
          </a:p>
        </p:txBody>
      </p:sp>
      <p:sp>
        <p:nvSpPr>
          <p:cNvPr id="244758" name="Rectangle 22"/>
          <p:cNvSpPr>
            <a:spLocks noChangeArrowheads="1"/>
          </p:cNvSpPr>
          <p:nvPr/>
        </p:nvSpPr>
        <p:spPr bwMode="auto">
          <a:xfrm>
            <a:off x="914400" y="1371600"/>
            <a:ext cx="1295400" cy="990600"/>
          </a:xfrm>
          <a:prstGeom prst="rect">
            <a:avLst/>
          </a:prstGeom>
          <a:noFill/>
          <a:ln w="9525">
            <a:noFill/>
            <a:miter lim="800000"/>
            <a:headEnd/>
            <a:tailEnd/>
          </a:ln>
          <a:effectLst/>
        </p:spPr>
        <p:txBody>
          <a:bodyPr wrap="none" anchor="ctr">
            <a:prstTxWarp prst="textNoShape">
              <a:avLst/>
            </a:prstTxWarp>
            <a:spAutoFit/>
          </a:bodyPr>
          <a:lstStyle/>
          <a:p>
            <a:endParaRPr lang="en-US"/>
          </a:p>
        </p:txBody>
      </p:sp>
      <p:pic>
        <p:nvPicPr>
          <p:cNvPr id="244767" name="Picture 31" descr="aps07_highkd_scaling_PDD"/>
          <p:cNvPicPr>
            <a:picLocks noChangeAspect="1" noChangeArrowheads="1"/>
          </p:cNvPicPr>
          <p:nvPr/>
        </p:nvPicPr>
        <p:blipFill>
          <a:blip r:embed="rId3"/>
          <a:srcRect/>
          <a:stretch>
            <a:fillRect/>
          </a:stretch>
        </p:blipFill>
        <p:spPr bwMode="auto">
          <a:xfrm>
            <a:off x="5105400" y="1371600"/>
            <a:ext cx="3470350" cy="2926080"/>
          </a:xfrm>
          <a:prstGeom prst="rect">
            <a:avLst/>
          </a:prstGeom>
          <a:noFill/>
        </p:spPr>
      </p:pic>
      <p:pic>
        <p:nvPicPr>
          <p:cNvPr id="6" name="Picture 12" descr="aps07_highkd_profiles2"/>
          <p:cNvPicPr>
            <a:picLocks noChangeAspect="1" noChangeArrowheads="1"/>
          </p:cNvPicPr>
          <p:nvPr/>
        </p:nvPicPr>
        <p:blipFill>
          <a:blip r:embed="rId4"/>
          <a:srcRect/>
          <a:stretch>
            <a:fillRect/>
          </a:stretch>
        </p:blipFill>
        <p:spPr bwMode="auto">
          <a:xfrm>
            <a:off x="640525" y="1371600"/>
            <a:ext cx="3474275" cy="2926080"/>
          </a:xfrm>
          <a:prstGeom prst="rect">
            <a:avLst/>
          </a:prstGeom>
          <a:noFill/>
        </p:spPr>
      </p:pic>
    </p:spTree>
    <p:extLst>
      <p:ext uri="{BB962C8B-B14F-4D97-AF65-F5344CB8AC3E}">
        <p14:creationId xmlns:p14="http://schemas.microsoft.com/office/powerpoint/2010/main" val="1874247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sz="3200" dirty="0" smtClean="0"/>
              <a:t>Snowflake divertor configurations obtained in NSTX show very high f</a:t>
            </a:r>
            <a:r>
              <a:rPr lang="en-US" sz="3200" baseline="-25000" dirty="0" smtClean="0"/>
              <a:t>exp</a:t>
            </a:r>
            <a:r>
              <a:rPr lang="en-US" sz="3200" dirty="0" smtClean="0"/>
              <a:t> and l</a:t>
            </a:r>
            <a:r>
              <a:rPr lang="en-US" sz="3200" baseline="-25000" dirty="0" smtClean="0"/>
              <a:t>||</a:t>
            </a:r>
            <a:endParaRPr lang="en-US" sz="3200" i="1" baseline="-25000" dirty="0"/>
          </a:p>
        </p:txBody>
      </p:sp>
      <p:sp>
        <p:nvSpPr>
          <p:cNvPr id="16" name="Rectangle 15"/>
          <p:cNvSpPr/>
          <p:nvPr/>
        </p:nvSpPr>
        <p:spPr bwMode="auto">
          <a:xfrm>
            <a:off x="3352800" y="1143000"/>
            <a:ext cx="381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i="0" u="none" strike="noStrike" cap="none" normalizeH="0" baseline="0">
              <a:ln>
                <a:noFill/>
              </a:ln>
              <a:solidFill>
                <a:srgbClr val="004A95"/>
              </a:solidFill>
              <a:effectLst/>
              <a:latin typeface="Impact" pitchFamily="-65" charset="0"/>
              <a:ea typeface="ＭＳ Ｐゴシック" pitchFamily="-128" charset="-128"/>
              <a:cs typeface="ＭＳ Ｐゴシック" pitchFamily="-128" charset="-128"/>
            </a:endParaRPr>
          </a:p>
        </p:txBody>
      </p:sp>
      <p:sp>
        <p:nvSpPr>
          <p:cNvPr id="22" name="Rectangle 21"/>
          <p:cNvSpPr/>
          <p:nvPr/>
        </p:nvSpPr>
        <p:spPr bwMode="auto">
          <a:xfrm>
            <a:off x="152400" y="1143000"/>
            <a:ext cx="381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i="0" u="none" strike="noStrike" cap="none" normalizeH="0" baseline="0">
              <a:ln>
                <a:noFill/>
              </a:ln>
              <a:solidFill>
                <a:srgbClr val="004A95"/>
              </a:solidFill>
              <a:effectLst/>
              <a:latin typeface="Impact" pitchFamily="-65" charset="0"/>
              <a:ea typeface="ＭＳ Ｐゴシック" pitchFamily="-128" charset="-128"/>
              <a:cs typeface="ＭＳ Ｐゴシック" pitchFamily="-128" charset="-128"/>
            </a:endParaRPr>
          </a:p>
        </p:txBody>
      </p:sp>
      <p:sp>
        <p:nvSpPr>
          <p:cNvPr id="15" name="Rectangle 14"/>
          <p:cNvSpPr/>
          <p:nvPr/>
        </p:nvSpPr>
        <p:spPr bwMode="auto">
          <a:xfrm>
            <a:off x="3429000" y="3886200"/>
            <a:ext cx="381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sp>
        <p:nvSpPr>
          <p:cNvPr id="18" name="Rectangle 17"/>
          <p:cNvSpPr/>
          <p:nvPr/>
        </p:nvSpPr>
        <p:spPr bwMode="auto">
          <a:xfrm>
            <a:off x="224024" y="3886200"/>
            <a:ext cx="381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sp>
        <p:nvSpPr>
          <p:cNvPr id="8" name="Rectangle 7"/>
          <p:cNvSpPr/>
          <p:nvPr/>
        </p:nvSpPr>
        <p:spPr>
          <a:xfrm>
            <a:off x="1905000" y="1143000"/>
            <a:ext cx="1296248" cy="400110"/>
          </a:xfrm>
          <a:prstGeom prst="rect">
            <a:avLst/>
          </a:prstGeom>
        </p:spPr>
        <p:txBody>
          <a:bodyPr wrap="none">
            <a:spAutoFit/>
          </a:bodyPr>
          <a:lstStyle/>
          <a:p>
            <a:pPr>
              <a:spcAft>
                <a:spcPts val="1200"/>
              </a:spcAft>
              <a:buNone/>
            </a:pPr>
            <a:r>
              <a:rPr lang="en-US" sz="2000" i="0" dirty="0" smtClean="0">
                <a:solidFill>
                  <a:srgbClr val="004A95"/>
                </a:solidFill>
                <a:latin typeface="+mn-lt"/>
              </a:rPr>
              <a:t>Standard</a:t>
            </a:r>
          </a:p>
        </p:txBody>
      </p:sp>
      <p:sp>
        <p:nvSpPr>
          <p:cNvPr id="9" name="Rectangle 8"/>
          <p:cNvSpPr/>
          <p:nvPr/>
        </p:nvSpPr>
        <p:spPr>
          <a:xfrm>
            <a:off x="5938233" y="1143000"/>
            <a:ext cx="1453167" cy="400110"/>
          </a:xfrm>
          <a:prstGeom prst="rect">
            <a:avLst/>
          </a:prstGeom>
        </p:spPr>
        <p:txBody>
          <a:bodyPr wrap="none">
            <a:spAutoFit/>
          </a:bodyPr>
          <a:lstStyle/>
          <a:p>
            <a:pPr>
              <a:spcAft>
                <a:spcPts val="1200"/>
              </a:spcAft>
              <a:buNone/>
            </a:pPr>
            <a:r>
              <a:rPr lang="en-US" sz="2000" i="0" dirty="0" smtClean="0">
                <a:solidFill>
                  <a:srgbClr val="004A95"/>
                </a:solidFill>
                <a:latin typeface="+mn-lt"/>
              </a:rPr>
              <a:t>Snowflake</a:t>
            </a:r>
          </a:p>
        </p:txBody>
      </p:sp>
      <p:sp>
        <p:nvSpPr>
          <p:cNvPr id="10" name="Rectangle 9"/>
          <p:cNvSpPr/>
          <p:nvPr/>
        </p:nvSpPr>
        <p:spPr>
          <a:xfrm>
            <a:off x="224024" y="3962400"/>
            <a:ext cx="685337" cy="584776"/>
          </a:xfrm>
          <a:prstGeom prst="rect">
            <a:avLst/>
          </a:prstGeom>
        </p:spPr>
        <p:txBody>
          <a:bodyPr wrap="none">
            <a:spAutoFit/>
          </a:bodyPr>
          <a:lstStyle/>
          <a:p>
            <a:pPr>
              <a:spcAft>
                <a:spcPts val="1200"/>
              </a:spcAft>
              <a:buNone/>
            </a:pPr>
            <a:r>
              <a:rPr lang="en-US" sz="3200" b="0" dirty="0" smtClean="0">
                <a:solidFill>
                  <a:srgbClr val="004A95"/>
                </a:solidFill>
                <a:latin typeface="+mn-lt"/>
              </a:rPr>
              <a:t>B</a:t>
            </a:r>
            <a:r>
              <a:rPr lang="en-US" sz="3200" b="0" baseline="-25000" dirty="0" smtClean="0">
                <a:solidFill>
                  <a:srgbClr val="004A95"/>
                </a:solidFill>
                <a:latin typeface="+mn-lt"/>
              </a:rPr>
              <a:t>p</a:t>
            </a:r>
          </a:p>
        </p:txBody>
      </p:sp>
      <p:sp>
        <p:nvSpPr>
          <p:cNvPr id="11" name="Rectangle 10"/>
          <p:cNvSpPr/>
          <p:nvPr/>
        </p:nvSpPr>
        <p:spPr>
          <a:xfrm>
            <a:off x="224024" y="2286000"/>
            <a:ext cx="814579" cy="584776"/>
          </a:xfrm>
          <a:prstGeom prst="rect">
            <a:avLst/>
          </a:prstGeom>
        </p:spPr>
        <p:txBody>
          <a:bodyPr wrap="none">
            <a:spAutoFit/>
          </a:bodyPr>
          <a:lstStyle/>
          <a:p>
            <a:pPr>
              <a:spcAft>
                <a:spcPts val="1200"/>
              </a:spcAft>
              <a:buNone/>
            </a:pPr>
            <a:r>
              <a:rPr lang="en-US" sz="3200" b="0" dirty="0" err="1" smtClean="0">
                <a:solidFill>
                  <a:srgbClr val="004A95"/>
                </a:solidFill>
                <a:latin typeface="+mn-lt"/>
              </a:rPr>
              <a:t>f</a:t>
            </a:r>
            <a:r>
              <a:rPr lang="en-US" sz="3200" b="0" baseline="-25000" dirty="0" err="1" smtClean="0">
                <a:solidFill>
                  <a:srgbClr val="004A95"/>
                </a:solidFill>
                <a:latin typeface="+mn-lt"/>
              </a:rPr>
              <a:t>exp</a:t>
            </a:r>
            <a:endParaRPr lang="en-US" sz="3200" b="0" baseline="-25000" dirty="0" smtClean="0">
              <a:solidFill>
                <a:srgbClr val="004A95"/>
              </a:solidFill>
              <a:latin typeface="+mn-lt"/>
            </a:endParaRPr>
          </a:p>
        </p:txBody>
      </p:sp>
      <p:pic>
        <p:nvPicPr>
          <p:cNvPr id="23" name="Picture 22" descr="aps10-flux-bp.png"/>
          <p:cNvPicPr>
            <a:picLocks noChangeAspect="1"/>
          </p:cNvPicPr>
          <p:nvPr/>
        </p:nvPicPr>
        <p:blipFill>
          <a:blip r:embed="rId2"/>
          <a:stretch>
            <a:fillRect/>
          </a:stretch>
        </p:blipFill>
        <p:spPr>
          <a:xfrm>
            <a:off x="990599" y="1447800"/>
            <a:ext cx="7291432" cy="4977017"/>
          </a:xfrm>
          <a:prstGeom prst="rect">
            <a:avLst/>
          </a:prstGeom>
        </p:spPr>
      </p:pic>
    </p:spTree>
    <p:extLst>
      <p:ext uri="{BB962C8B-B14F-4D97-AF65-F5344CB8AC3E}">
        <p14:creationId xmlns:p14="http://schemas.microsoft.com/office/powerpoint/2010/main" val="974892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659" y="53445"/>
            <a:ext cx="8458200" cy="852926"/>
          </a:xfrm>
        </p:spPr>
        <p:txBody>
          <a:bodyPr/>
          <a:lstStyle/>
          <a:p>
            <a:pPr>
              <a:lnSpc>
                <a:spcPct val="100000"/>
              </a:lnSpc>
            </a:pPr>
            <a:r>
              <a:rPr lang="en-US" sz="3200" dirty="0"/>
              <a:t>Natural partial detachment in NSTX snowflake otherwise </a:t>
            </a:r>
            <a:r>
              <a:rPr lang="en-US" sz="3200" dirty="0" smtClean="0"/>
              <a:t>inaccessible </a:t>
            </a:r>
            <a:r>
              <a:rPr lang="en-US" sz="3200" dirty="0"/>
              <a:t>with standard divertor</a:t>
            </a:r>
          </a:p>
        </p:txBody>
      </p:sp>
      <p:pic>
        <p:nvPicPr>
          <p:cNvPr id="5" name="Picture 2"/>
          <p:cNvPicPr>
            <a:picLocks noChangeAspect="1" noChangeArrowheads="1"/>
          </p:cNvPicPr>
          <p:nvPr/>
        </p:nvPicPr>
        <p:blipFill>
          <a:blip r:embed="rId2" cstate="print"/>
          <a:srcRect/>
          <a:stretch>
            <a:fillRect/>
          </a:stretch>
        </p:blipFill>
        <p:spPr bwMode="auto">
          <a:xfrm>
            <a:off x="1187984" y="4186532"/>
            <a:ext cx="3311525" cy="2239179"/>
          </a:xfrm>
          <a:prstGeom prst="rect">
            <a:avLst/>
          </a:prstGeom>
          <a:noFill/>
          <a:ln w="9525">
            <a:noFill/>
            <a:miter lim="800000"/>
            <a:headEnd/>
            <a:tailEnd/>
          </a:ln>
        </p:spPr>
      </p:pic>
      <p:pic>
        <p:nvPicPr>
          <p:cNvPr id="7" name="Picture 6" descr="Screen Shot 2014-10-23 at 12.37.09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793" y="1405879"/>
            <a:ext cx="3559607" cy="2742216"/>
          </a:xfrm>
          <a:prstGeom prst="rect">
            <a:avLst/>
          </a:prstGeom>
        </p:spPr>
      </p:pic>
      <p:sp>
        <p:nvSpPr>
          <p:cNvPr id="12" name="Rectangle 11"/>
          <p:cNvSpPr/>
          <p:nvPr/>
        </p:nvSpPr>
        <p:spPr>
          <a:xfrm>
            <a:off x="0" y="1313836"/>
            <a:ext cx="2216150" cy="338138"/>
          </a:xfrm>
          <a:prstGeom prst="rect">
            <a:avLst/>
          </a:prstGeom>
        </p:spPr>
        <p:txBody>
          <a:bodyPr wrap="none">
            <a:spAutoFit/>
          </a:bodyPr>
          <a:lstStyle/>
          <a:p>
            <a:pPr>
              <a:defRPr/>
            </a:pPr>
            <a:r>
              <a:rPr lang="en-US" sz="1600" b="1" dirty="0">
                <a:latin typeface="+mn-lt"/>
              </a:rPr>
              <a:t>Standard  </a:t>
            </a:r>
            <a:r>
              <a:rPr lang="en-US" sz="1600" b="1" dirty="0">
                <a:solidFill>
                  <a:srgbClr val="FF0000"/>
                </a:solidFill>
                <a:latin typeface="+mn-lt"/>
              </a:rPr>
              <a:t>Snowflake</a:t>
            </a:r>
          </a:p>
        </p:txBody>
      </p:sp>
      <p:pic>
        <p:nvPicPr>
          <p:cNvPr id="25" name="Picture 24" descr="eps11-div-tt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164444"/>
            <a:ext cx="3540111" cy="5280908"/>
          </a:xfrm>
          <a:prstGeom prst="rect">
            <a:avLst/>
          </a:prstGeom>
        </p:spPr>
      </p:pic>
    </p:spTree>
    <p:extLst>
      <p:ext uri="{BB962C8B-B14F-4D97-AF65-F5344CB8AC3E}">
        <p14:creationId xmlns:p14="http://schemas.microsoft.com/office/powerpoint/2010/main" val="1863033908"/>
      </p:ext>
    </p:extLst>
  </p:cSld>
  <p:clrMapOvr>
    <a:masterClrMapping/>
  </p:clrMapOvr>
  <mc:AlternateContent xmlns:mc="http://schemas.openxmlformats.org/markup-compatibility/2006" xmlns:p14="http://schemas.microsoft.com/office/powerpoint/2010/main">
    <mc:Choice Requires="p14">
      <p:transition spd="slow" p14:dur="2000" advTm="73384"/>
    </mc:Choice>
    <mc:Fallback xmlns="">
      <p:transition xmlns:p14="http://schemas.microsoft.com/office/powerpoint/2010/main" spd="slow" advTm="73384"/>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228600" y="1219200"/>
            <a:ext cx="5334000" cy="5029200"/>
          </a:xfrm>
        </p:spPr>
        <p:txBody>
          <a:bodyPr>
            <a:normAutofit fontScale="92500" lnSpcReduction="10000"/>
          </a:bodyPr>
          <a:lstStyle/>
          <a:p>
            <a:pPr>
              <a:lnSpc>
                <a:spcPct val="110000"/>
              </a:lnSpc>
            </a:pPr>
            <a:r>
              <a:rPr lang="en-US" sz="2400" dirty="0">
                <a:latin typeface="Arial" charset="0"/>
                <a:ea typeface="ＭＳ Ｐゴシック" charset="0"/>
              </a:rPr>
              <a:t>Open divertor </a:t>
            </a:r>
            <a:r>
              <a:rPr lang="en-US" sz="2400" dirty="0" smtClean="0">
                <a:latin typeface="Arial" charset="0"/>
                <a:ea typeface="ＭＳ Ｐゴシック" charset="0"/>
              </a:rPr>
              <a:t>geometry</a:t>
            </a:r>
          </a:p>
          <a:p>
            <a:pPr lvl="1">
              <a:lnSpc>
                <a:spcPct val="110000"/>
              </a:lnSpc>
            </a:pPr>
            <a:r>
              <a:rPr lang="en-US" sz="2000" dirty="0" smtClean="0">
                <a:latin typeface="Arial" charset="0"/>
                <a:ea typeface="ＭＳ Ｐゴシック" charset="0"/>
              </a:rPr>
              <a:t>Low neutral and impurity compression</a:t>
            </a:r>
          </a:p>
          <a:p>
            <a:pPr>
              <a:lnSpc>
                <a:spcPct val="110000"/>
              </a:lnSpc>
            </a:pPr>
            <a:r>
              <a:rPr lang="en-US" sz="2400" dirty="0" smtClean="0">
                <a:latin typeface="Arial" charset="0"/>
                <a:ea typeface="ＭＳ Ｐゴシック" charset="0"/>
                <a:cs typeface="ＭＳ Ｐゴシック" charset="0"/>
              </a:rPr>
              <a:t>No </a:t>
            </a:r>
            <a:r>
              <a:rPr lang="en-US" sz="2400" dirty="0">
                <a:latin typeface="Arial" charset="0"/>
                <a:ea typeface="ＭＳ Ｐゴシック" charset="0"/>
                <a:cs typeface="ＭＳ Ｐゴシック" charset="0"/>
              </a:rPr>
              <a:t>active divertor pumping </a:t>
            </a:r>
          </a:p>
          <a:p>
            <a:pPr lvl="1">
              <a:lnSpc>
                <a:spcPct val="110000"/>
              </a:lnSpc>
            </a:pPr>
            <a:r>
              <a:rPr lang="en-US" sz="2000" dirty="0">
                <a:latin typeface="Arial" charset="0"/>
                <a:ea typeface="ＭＳ Ｐゴシック" charset="0"/>
              </a:rPr>
              <a:t>Lithium coatings for reduced recycling</a:t>
            </a:r>
          </a:p>
          <a:p>
            <a:pPr lvl="1">
              <a:lnSpc>
                <a:spcPct val="110000"/>
              </a:lnSpc>
            </a:pPr>
            <a:r>
              <a:rPr lang="en-US" sz="2000" dirty="0">
                <a:latin typeface="Arial" charset="0"/>
                <a:ea typeface="ＭＳ Ｐゴシック" charset="0"/>
              </a:rPr>
              <a:t>Planned </a:t>
            </a:r>
            <a:r>
              <a:rPr lang="en-US" sz="2000" dirty="0" smtClean="0">
                <a:latin typeface="Arial" charset="0"/>
                <a:ea typeface="ＭＳ Ｐゴシック" charset="0"/>
              </a:rPr>
              <a:t>cryopump in future years</a:t>
            </a:r>
          </a:p>
          <a:p>
            <a:pPr>
              <a:lnSpc>
                <a:spcPct val="110000"/>
              </a:lnSpc>
            </a:pPr>
            <a:r>
              <a:rPr lang="en-US" sz="2400" dirty="0" smtClean="0">
                <a:latin typeface="Arial" charset="0"/>
                <a:ea typeface="ＭＳ Ｐゴシック" charset="0"/>
                <a:cs typeface="ＭＳ Ｐゴシック" charset="0"/>
              </a:rPr>
              <a:t>Graphite plasma </a:t>
            </a:r>
            <a:r>
              <a:rPr lang="en-US" sz="2400" dirty="0">
                <a:latin typeface="Arial" charset="0"/>
                <a:ea typeface="ＭＳ Ｐゴシック" charset="0"/>
                <a:cs typeface="ＭＳ Ｐゴシック" charset="0"/>
              </a:rPr>
              <a:t>facing </a:t>
            </a:r>
            <a:r>
              <a:rPr lang="en-US" sz="2400" dirty="0" smtClean="0">
                <a:latin typeface="Arial" charset="0"/>
                <a:ea typeface="ＭＳ Ｐゴシック" charset="0"/>
                <a:cs typeface="ＭＳ Ｐゴシック" charset="0"/>
              </a:rPr>
              <a:t>components </a:t>
            </a:r>
            <a:endParaRPr lang="en-US" sz="2400" dirty="0">
              <a:latin typeface="Arial" charset="0"/>
              <a:ea typeface="ＭＳ Ｐゴシック" charset="0"/>
              <a:cs typeface="ＭＳ Ｐゴシック" charset="0"/>
            </a:endParaRPr>
          </a:p>
          <a:p>
            <a:pPr lvl="1">
              <a:lnSpc>
                <a:spcPct val="110000"/>
              </a:lnSpc>
            </a:pPr>
            <a:r>
              <a:rPr lang="en-US" sz="2200" dirty="0" smtClean="0">
                <a:latin typeface="Arial" charset="0"/>
                <a:ea typeface="ＭＳ Ｐゴシック" charset="0"/>
              </a:rPr>
              <a:t>Physical and chemical erosion, dust</a:t>
            </a:r>
          </a:p>
          <a:p>
            <a:pPr lvl="1">
              <a:lnSpc>
                <a:spcPct val="110000"/>
              </a:lnSpc>
            </a:pPr>
            <a:r>
              <a:rPr lang="en-US" sz="2000" dirty="0" smtClean="0">
                <a:latin typeface="Arial" charset="0"/>
                <a:ea typeface="ＭＳ Ｐゴシック" charset="0"/>
              </a:rPr>
              <a:t>Max </a:t>
            </a:r>
            <a:r>
              <a:rPr lang="en-US" sz="2000" i="1" dirty="0">
                <a:latin typeface="Arial" charset="0"/>
                <a:ea typeface="ＭＳ Ｐゴシック" charset="0"/>
              </a:rPr>
              <a:t>P</a:t>
            </a:r>
            <a:r>
              <a:rPr lang="en-US" sz="2000" i="1" baseline="-25000" dirty="0">
                <a:latin typeface="Arial" charset="0"/>
                <a:ea typeface="ＭＳ Ｐゴシック" charset="0"/>
              </a:rPr>
              <a:t>rad</a:t>
            </a:r>
            <a:r>
              <a:rPr lang="en-US" sz="2000" dirty="0">
                <a:latin typeface="Arial" charset="0"/>
                <a:ea typeface="ＭＳ Ｐゴシック" charset="0"/>
              </a:rPr>
              <a:t> fraction limited by </a:t>
            </a:r>
            <a:r>
              <a:rPr lang="en-US" sz="2000" dirty="0" smtClean="0">
                <a:latin typeface="Arial" charset="0"/>
                <a:ea typeface="ＭＳ Ｐゴシック" charset="0"/>
              </a:rPr>
              <a:t>carbon </a:t>
            </a:r>
            <a:r>
              <a:rPr lang="en-US" sz="2000" dirty="0">
                <a:latin typeface="Arial" charset="0"/>
                <a:ea typeface="ＭＳ Ｐゴシック" charset="0"/>
              </a:rPr>
              <a:t>radiation </a:t>
            </a:r>
            <a:r>
              <a:rPr lang="en-US" sz="2000" dirty="0" smtClean="0">
                <a:latin typeface="Arial" charset="0"/>
                <a:ea typeface="ＭＳ Ｐゴシック" charset="0"/>
              </a:rPr>
              <a:t>efficiency</a:t>
            </a:r>
          </a:p>
          <a:p>
            <a:pPr>
              <a:lnSpc>
                <a:spcPct val="110000"/>
              </a:lnSpc>
            </a:pPr>
            <a:r>
              <a:rPr lang="en-US" sz="2400" dirty="0" smtClean="0">
                <a:latin typeface="Arial" charset="0"/>
                <a:ea typeface="ＭＳ Ｐゴシック" charset="0"/>
              </a:rPr>
              <a:t>Unbearable divertor heat fluxes in 2 MA, 10 MW, 5 s H-mode discharges are predicted </a:t>
            </a:r>
            <a:r>
              <a:rPr lang="mr-IN" sz="2400" dirty="0" smtClean="0">
                <a:latin typeface="Arial" charset="0"/>
                <a:ea typeface="ＭＳ Ｐゴシック" charset="0"/>
              </a:rPr>
              <a:t>–</a:t>
            </a:r>
            <a:r>
              <a:rPr lang="en-US" sz="2400" dirty="0" smtClean="0">
                <a:latin typeface="Arial" charset="0"/>
                <a:ea typeface="ＭＳ Ｐゴシック" charset="0"/>
              </a:rPr>
              <a:t> </a:t>
            </a:r>
            <a:r>
              <a:rPr lang="en-US" sz="2400" dirty="0" smtClean="0">
                <a:solidFill>
                  <a:srgbClr val="FF0000"/>
                </a:solidFill>
                <a:latin typeface="Arial" charset="0"/>
                <a:ea typeface="ＭＳ Ｐゴシック" charset="0"/>
              </a:rPr>
              <a:t>see J. E. Menard, Poster </a:t>
            </a:r>
            <a:r>
              <a:rPr lang="cs-CZ" sz="2400" dirty="0">
                <a:solidFill>
                  <a:srgbClr val="FF0000"/>
                </a:solidFill>
              </a:rPr>
              <a:t>PP11 43</a:t>
            </a:r>
          </a:p>
          <a:p>
            <a:pPr>
              <a:lnSpc>
                <a:spcPct val="110000"/>
              </a:lnSpc>
            </a:pPr>
            <a:endParaRPr lang="en-US" sz="2400" dirty="0" smtClean="0">
              <a:latin typeface="Arial" charset="0"/>
              <a:ea typeface="ＭＳ Ｐゴシック" charset="0"/>
            </a:endParaRPr>
          </a:p>
        </p:txBody>
      </p:sp>
      <p:sp>
        <p:nvSpPr>
          <p:cNvPr id="3" name="Title 2"/>
          <p:cNvSpPr>
            <a:spLocks noGrp="1"/>
          </p:cNvSpPr>
          <p:nvPr>
            <p:ph type="title"/>
          </p:nvPr>
        </p:nvSpPr>
        <p:spPr/>
        <p:txBody>
          <a:bodyPr>
            <a:normAutofit/>
          </a:bodyPr>
          <a:lstStyle/>
          <a:p>
            <a:r>
              <a:rPr lang="en-US" sz="3200" dirty="0" smtClean="0"/>
              <a:t>Open divertor with graphite PFCs will be used in initial years in NSTX-U </a:t>
            </a:r>
            <a:endParaRPr lang="en-US" sz="3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0124" y="1143001"/>
            <a:ext cx="3496305" cy="5105400"/>
          </a:xfrm>
          <a:prstGeom prst="rect">
            <a:avLst/>
          </a:prstGeom>
        </p:spPr>
      </p:pic>
    </p:spTree>
    <p:extLst>
      <p:ext uri="{BB962C8B-B14F-4D97-AF65-F5344CB8AC3E}">
        <p14:creationId xmlns:p14="http://schemas.microsoft.com/office/powerpoint/2010/main" val="1205802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sz="3200" dirty="0" smtClean="0">
                <a:latin typeface="Arial" charset="0"/>
              </a:rPr>
              <a:t>NSTX-U divertor will present additional challenges</a:t>
            </a:r>
            <a:endParaRPr lang="en-US" sz="3200" dirty="0">
              <a:latin typeface="Arial" charset="0"/>
            </a:endParaRPr>
          </a:p>
        </p:txBody>
      </p:sp>
      <p:sp>
        <p:nvSpPr>
          <p:cNvPr id="7170" name="Content Placeholder 2"/>
          <p:cNvSpPr>
            <a:spLocks noGrp="1"/>
          </p:cNvSpPr>
          <p:nvPr>
            <p:ph idx="1"/>
          </p:nvPr>
        </p:nvSpPr>
        <p:spPr>
          <a:xfrm>
            <a:off x="76200" y="1066800"/>
            <a:ext cx="6096000" cy="5410200"/>
          </a:xfrm>
        </p:spPr>
        <p:txBody>
          <a:bodyPr>
            <a:normAutofit fontScale="92500" lnSpcReduction="20000"/>
          </a:bodyPr>
          <a:lstStyle/>
          <a:p>
            <a:pPr>
              <a:lnSpc>
                <a:spcPct val="95000"/>
              </a:lnSpc>
            </a:pPr>
            <a:r>
              <a:rPr lang="en-US" sz="2600" dirty="0" smtClean="0">
                <a:latin typeface="Arial" charset="0"/>
              </a:rPr>
              <a:t>Main divertor differences between NSTX and NSTX-U for particles</a:t>
            </a:r>
            <a:endParaRPr lang="en-US" sz="2600" dirty="0">
              <a:latin typeface="Arial" charset="0"/>
            </a:endParaRPr>
          </a:p>
          <a:p>
            <a:pPr lvl="1">
              <a:lnSpc>
                <a:spcPct val="95000"/>
              </a:lnSpc>
            </a:pPr>
            <a:r>
              <a:rPr lang="en-US" dirty="0">
                <a:latin typeface="Arial" charset="0"/>
              </a:rPr>
              <a:t>Geometry changed</a:t>
            </a:r>
          </a:p>
          <a:p>
            <a:pPr lvl="2">
              <a:lnSpc>
                <a:spcPct val="95000"/>
              </a:lnSpc>
            </a:pPr>
            <a:r>
              <a:rPr lang="en-US" dirty="0">
                <a:latin typeface="Arial" charset="0"/>
              </a:rPr>
              <a:t>Vacuum vessel volume decreased</a:t>
            </a:r>
          </a:p>
          <a:p>
            <a:pPr lvl="2">
              <a:lnSpc>
                <a:spcPct val="95000"/>
              </a:lnSpc>
            </a:pPr>
            <a:r>
              <a:rPr lang="en-US" dirty="0">
                <a:latin typeface="Arial" charset="0"/>
              </a:rPr>
              <a:t>Inner wall (CS) area increased</a:t>
            </a:r>
          </a:p>
          <a:p>
            <a:pPr lvl="2">
              <a:lnSpc>
                <a:spcPct val="95000"/>
              </a:lnSpc>
            </a:pPr>
            <a:r>
              <a:rPr lang="en-US" dirty="0">
                <a:latin typeface="Arial" charset="0"/>
              </a:rPr>
              <a:t>Pumping duct volume decreased</a:t>
            </a:r>
          </a:p>
          <a:p>
            <a:pPr lvl="2">
              <a:lnSpc>
                <a:spcPct val="95000"/>
              </a:lnSpc>
            </a:pPr>
            <a:r>
              <a:rPr lang="en-US" dirty="0">
                <a:latin typeface="Arial" charset="0"/>
              </a:rPr>
              <a:t>Divertor area decreased</a:t>
            </a:r>
          </a:p>
          <a:p>
            <a:pPr lvl="1">
              <a:lnSpc>
                <a:spcPct val="95000"/>
              </a:lnSpc>
            </a:pPr>
            <a:r>
              <a:rPr lang="en-US" dirty="0" smtClean="0">
                <a:latin typeface="Arial" charset="0"/>
              </a:rPr>
              <a:t>Divertor </a:t>
            </a:r>
            <a:r>
              <a:rPr lang="en-US" dirty="0">
                <a:latin typeface="Arial" charset="0"/>
              </a:rPr>
              <a:t>and main wall power density to </a:t>
            </a:r>
            <a:r>
              <a:rPr lang="en-US" dirty="0" smtClean="0">
                <a:latin typeface="Arial" charset="0"/>
              </a:rPr>
              <a:t>increase</a:t>
            </a:r>
          </a:p>
          <a:p>
            <a:pPr lvl="1">
              <a:lnSpc>
                <a:spcPct val="95000"/>
              </a:lnSpc>
            </a:pPr>
            <a:r>
              <a:rPr lang="en-US" dirty="0" smtClean="0">
                <a:latin typeface="Arial" charset="0"/>
              </a:rPr>
              <a:t>Pulse length to increase</a:t>
            </a:r>
          </a:p>
          <a:p>
            <a:pPr lvl="1">
              <a:lnSpc>
                <a:spcPct val="95000"/>
              </a:lnSpc>
            </a:pPr>
            <a:r>
              <a:rPr lang="en-US" dirty="0">
                <a:latin typeface="Arial" charset="0"/>
              </a:rPr>
              <a:t>SOL power and particle channel width (decreased</a:t>
            </a:r>
            <a:r>
              <a:rPr lang="en-US" dirty="0" smtClean="0">
                <a:latin typeface="Arial" charset="0"/>
              </a:rPr>
              <a:t>?)</a:t>
            </a:r>
          </a:p>
          <a:p>
            <a:pPr lvl="1">
              <a:lnSpc>
                <a:spcPct val="95000"/>
              </a:lnSpc>
            </a:pPr>
            <a:r>
              <a:rPr lang="en-US" dirty="0">
                <a:latin typeface="Arial" charset="0"/>
              </a:rPr>
              <a:t>Two NBI boxes and two NBI </a:t>
            </a:r>
            <a:r>
              <a:rPr lang="en-US" dirty="0" err="1">
                <a:latin typeface="Arial" charset="0"/>
              </a:rPr>
              <a:t>cryopumps</a:t>
            </a:r>
            <a:endParaRPr lang="en-US" dirty="0">
              <a:latin typeface="Arial" charset="0"/>
            </a:endParaRPr>
          </a:p>
          <a:p>
            <a:pPr>
              <a:lnSpc>
                <a:spcPct val="95000"/>
              </a:lnSpc>
            </a:pPr>
            <a:endParaRPr lang="en-US" sz="2200" dirty="0" smtClean="0">
              <a:latin typeface="Arial" charset="0"/>
            </a:endParaRPr>
          </a:p>
          <a:p>
            <a:pPr>
              <a:lnSpc>
                <a:spcPct val="95000"/>
              </a:lnSpc>
            </a:pPr>
            <a:r>
              <a:rPr lang="en-US" sz="2600" dirty="0" smtClean="0">
                <a:latin typeface="Arial" charset="0"/>
              </a:rPr>
              <a:t>These changes likely to lead to modified operating space </a:t>
            </a:r>
            <a:r>
              <a:rPr lang="en-US" sz="2600" dirty="0" err="1" smtClean="0">
                <a:latin typeface="Arial" charset="0"/>
              </a:rPr>
              <a:t>w.r.t</a:t>
            </a:r>
            <a:r>
              <a:rPr lang="en-US" sz="2600" dirty="0" smtClean="0">
                <a:latin typeface="Arial" charset="0"/>
              </a:rPr>
              <a:t>. recycling, impurity flux, pedestal stability and ELMs, </a:t>
            </a:r>
            <a:r>
              <a:rPr lang="en-US" sz="2600" dirty="0" err="1" smtClean="0">
                <a:latin typeface="Arial" charset="0"/>
              </a:rPr>
              <a:t>etc</a:t>
            </a:r>
            <a:endParaRPr lang="en-US" sz="2600" dirty="0">
              <a:latin typeface="Arial" charset="0"/>
            </a:endParaRPr>
          </a:p>
        </p:txBody>
      </p:sp>
      <p:pic>
        <p:nvPicPr>
          <p:cNvPr id="4" name="Picture 3" descr="Screen Shot 2015-11-10 at 3.35.44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4161317"/>
            <a:ext cx="2875820" cy="2315684"/>
          </a:xfrm>
          <a:prstGeom prst="rect">
            <a:avLst/>
          </a:prstGeom>
        </p:spPr>
      </p:pic>
      <p:pic>
        <p:nvPicPr>
          <p:cNvPr id="5" name="Picture 1031" descr="d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123324"/>
            <a:ext cx="2133600" cy="29218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924800" y="1123324"/>
            <a:ext cx="800219" cy="369332"/>
          </a:xfrm>
          <a:prstGeom prst="rect">
            <a:avLst/>
          </a:prstGeom>
        </p:spPr>
        <p:txBody>
          <a:bodyPr wrap="none">
            <a:spAutoFit/>
          </a:bodyPr>
          <a:lstStyle/>
          <a:p>
            <a:r>
              <a:rPr lang="en-US" b="1" dirty="0">
                <a:solidFill>
                  <a:srgbClr val="FFFF00"/>
                </a:solidFill>
              </a:rPr>
              <a:t>NSTX</a:t>
            </a:r>
          </a:p>
        </p:txBody>
      </p:sp>
      <p:sp>
        <p:nvSpPr>
          <p:cNvPr id="3" name="Rectangle 2"/>
          <p:cNvSpPr/>
          <p:nvPr/>
        </p:nvSpPr>
        <p:spPr>
          <a:xfrm>
            <a:off x="6142383" y="4144895"/>
            <a:ext cx="1043876" cy="369332"/>
          </a:xfrm>
          <a:prstGeom prst="rect">
            <a:avLst/>
          </a:prstGeom>
        </p:spPr>
        <p:txBody>
          <a:bodyPr wrap="none">
            <a:spAutoFit/>
          </a:bodyPr>
          <a:lstStyle/>
          <a:p>
            <a:r>
              <a:rPr lang="en-US" b="1" dirty="0">
                <a:solidFill>
                  <a:srgbClr val="FF0000"/>
                </a:solidFill>
              </a:rPr>
              <a:t>NSTX-U</a:t>
            </a:r>
          </a:p>
        </p:txBody>
      </p:sp>
    </p:spTree>
    <p:extLst>
      <p:ext uri="{BB962C8B-B14F-4D97-AF65-F5344CB8AC3E}">
        <p14:creationId xmlns:p14="http://schemas.microsoft.com/office/powerpoint/2010/main" val="1239801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kumimoji="1" lang="en-US" sz="3200" dirty="0" smtClean="0"/>
              <a:t>Two divertor configurations with different magnetic geometries were obtained in NSTX experiment </a:t>
            </a:r>
          </a:p>
        </p:txBody>
      </p:sp>
      <p:graphicFrame>
        <p:nvGraphicFramePr>
          <p:cNvPr id="13" name="Table 12"/>
          <p:cNvGraphicFramePr>
            <a:graphicFrameLocks noGrp="1"/>
          </p:cNvGraphicFramePr>
          <p:nvPr>
            <p:extLst>
              <p:ext uri="{D42A27DB-BD31-4B8C-83A1-F6EECF244321}">
                <p14:modId xmlns:p14="http://schemas.microsoft.com/office/powerpoint/2010/main" val="1127659829"/>
              </p:ext>
            </p:extLst>
          </p:nvPr>
        </p:nvGraphicFramePr>
        <p:xfrm>
          <a:off x="1628355" y="4854556"/>
          <a:ext cx="6172200" cy="1493520"/>
        </p:xfrm>
        <a:graphic>
          <a:graphicData uri="http://schemas.openxmlformats.org/drawingml/2006/table">
            <a:tbl>
              <a:tblPr/>
              <a:tblGrid>
                <a:gridCol w="1588437"/>
                <a:gridCol w="1756964"/>
                <a:gridCol w="1434613"/>
                <a:gridCol w="1392186"/>
              </a:tblGrid>
              <a:tr h="457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Configuration</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Coils</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X-pt height</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OSP major radius</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457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A       ⬛️</a:t>
                      </a:r>
                      <a:endParaRPr kumimoji="0" lang="en-US" sz="20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PF1AL</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6-23 cm</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0.30-0.39 </a:t>
                      </a:r>
                      <a:r>
                        <a:rPr kumimoji="0" lang="en-US" sz="1600" b="0" i="0" u="none" strike="noStrike" cap="none" normalizeH="0" baseline="0" dirty="0" err="1" smtClean="0">
                          <a:ln>
                            <a:noFill/>
                          </a:ln>
                          <a:solidFill>
                            <a:srgbClr val="000000"/>
                          </a:solidFill>
                          <a:effectLst/>
                          <a:latin typeface="Arial" pitchFamily="-65" charset="0"/>
                          <a:ea typeface="ＭＳ Ｐゴシック" pitchFamily="92" charset="-128"/>
                          <a:cs typeface="ＭＳ Ｐゴシック" pitchFamily="92" charset="-128"/>
                        </a:rPr>
                        <a:t>m</a:t>
                      </a:r>
                      <a:endParaRPr kumimoji="0" lang="en-US" sz="1600" b="0"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457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B       ⚫️</a:t>
                      </a:r>
                      <a:endParaRPr kumimoji="0" lang="en-US" sz="20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PF1AL &amp; PF1B</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4-11 cm</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0.42-0.45 </a:t>
                      </a:r>
                      <a:r>
                        <a:rPr kumimoji="0" lang="en-US" sz="1600" b="0" i="0" u="none" strike="noStrike" cap="none" normalizeH="0" baseline="0" dirty="0" err="1" smtClean="0">
                          <a:ln>
                            <a:noFill/>
                          </a:ln>
                          <a:solidFill>
                            <a:srgbClr val="000000"/>
                          </a:solidFill>
                          <a:effectLst/>
                          <a:latin typeface="Arial" pitchFamily="-65" charset="0"/>
                          <a:ea typeface="ＭＳ Ｐゴシック" pitchFamily="92" charset="-128"/>
                          <a:cs typeface="ＭＳ Ｐゴシック" pitchFamily="92" charset="-128"/>
                        </a:rPr>
                        <a:t>m</a:t>
                      </a:r>
                      <a:endParaRPr kumimoji="0" lang="en-US" sz="1600" b="0"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bl>
          </a:graphicData>
        </a:graphic>
      </p:graphicFrame>
      <p:sp>
        <p:nvSpPr>
          <p:cNvPr id="10" name="Rectangle 9"/>
          <p:cNvSpPr/>
          <p:nvPr/>
        </p:nvSpPr>
        <p:spPr>
          <a:xfrm>
            <a:off x="90021" y="3124200"/>
            <a:ext cx="671979" cy="369332"/>
          </a:xfrm>
          <a:prstGeom prst="rect">
            <a:avLst/>
          </a:prstGeom>
          <a:solidFill>
            <a:schemeClr val="bg1"/>
          </a:solidFill>
        </p:spPr>
        <p:txBody>
          <a:bodyPr wrap="none">
            <a:spAutoFit/>
          </a:bodyPr>
          <a:lstStyle/>
          <a:p>
            <a:r>
              <a:rPr kumimoji="1" lang="en-US" sz="1800" b="1" dirty="0" smtClean="0">
                <a:solidFill>
                  <a:srgbClr val="0000FF"/>
                </a:solidFill>
                <a:latin typeface="+mj-lt"/>
              </a:rPr>
              <a:t>PF1A</a:t>
            </a:r>
            <a:endParaRPr lang="en-US" sz="1800" b="1" dirty="0">
              <a:solidFill>
                <a:srgbClr val="0000FF"/>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3" y="1447800"/>
            <a:ext cx="4235828" cy="283464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1460596"/>
            <a:ext cx="4208456" cy="2834640"/>
          </a:xfrm>
          <a:prstGeom prst="rect">
            <a:avLst/>
          </a:prstGeom>
        </p:spPr>
      </p:pic>
      <p:sp>
        <p:nvSpPr>
          <p:cNvPr id="5" name="Rectangle 4"/>
          <p:cNvSpPr/>
          <p:nvPr/>
        </p:nvSpPr>
        <p:spPr>
          <a:xfrm>
            <a:off x="609659" y="1371600"/>
            <a:ext cx="2496004" cy="461665"/>
          </a:xfrm>
          <a:prstGeom prst="rect">
            <a:avLst/>
          </a:prstGeom>
        </p:spPr>
        <p:txBody>
          <a:bodyPr wrap="none">
            <a:spAutoFit/>
          </a:bodyPr>
          <a:lstStyle/>
          <a:p>
            <a:pPr lvl="0" defTabSz="457200"/>
            <a:r>
              <a:rPr lang="en-US" sz="2400" b="1" dirty="0" smtClean="0">
                <a:solidFill>
                  <a:srgbClr val="000000"/>
                </a:solidFill>
                <a:latin typeface="Arial" pitchFamily="-65" charset="0"/>
                <a:ea typeface="ＭＳ Ｐゴシック" pitchFamily="92" charset="-128"/>
                <a:cs typeface="ＭＳ Ｐゴシック" pitchFamily="92" charset="-128"/>
              </a:rPr>
              <a:t>Configuration A</a:t>
            </a:r>
            <a:endParaRPr lang="en-US" sz="2400" b="1" dirty="0">
              <a:solidFill>
                <a:srgbClr val="000000"/>
              </a:solidFill>
              <a:latin typeface="Arial" pitchFamily="-65" charset="0"/>
              <a:ea typeface="ＭＳ Ｐゴシック" pitchFamily="92" charset="-128"/>
              <a:cs typeface="ＭＳ Ｐゴシック" pitchFamily="92" charset="-128"/>
            </a:endParaRPr>
          </a:p>
        </p:txBody>
      </p:sp>
      <p:sp>
        <p:nvSpPr>
          <p:cNvPr id="16" name="Rectangle 15"/>
          <p:cNvSpPr/>
          <p:nvPr/>
        </p:nvSpPr>
        <p:spPr>
          <a:xfrm>
            <a:off x="5410200" y="1371600"/>
            <a:ext cx="2496004" cy="461665"/>
          </a:xfrm>
          <a:prstGeom prst="rect">
            <a:avLst/>
          </a:prstGeom>
        </p:spPr>
        <p:txBody>
          <a:bodyPr wrap="none">
            <a:spAutoFit/>
          </a:bodyPr>
          <a:lstStyle/>
          <a:p>
            <a:pPr lvl="0" defTabSz="457200"/>
            <a:r>
              <a:rPr lang="en-US" sz="2400" b="1" dirty="0" smtClean="0">
                <a:solidFill>
                  <a:srgbClr val="000000"/>
                </a:solidFill>
                <a:latin typeface="Arial" pitchFamily="-65" charset="0"/>
                <a:ea typeface="ＭＳ Ｐゴシック" pitchFamily="92" charset="-128"/>
                <a:cs typeface="ＭＳ Ｐゴシック" pitchFamily="92" charset="-128"/>
              </a:rPr>
              <a:t>Configuration B</a:t>
            </a:r>
            <a:endParaRPr lang="en-US" sz="2400" b="1" dirty="0">
              <a:solidFill>
                <a:srgbClr val="000000"/>
              </a:solidFill>
              <a:latin typeface="Arial" pitchFamily="-65" charset="0"/>
              <a:ea typeface="ＭＳ Ｐゴシック" pitchFamily="92" charset="-128"/>
              <a:cs typeface="ＭＳ Ｐゴシック" pitchFamily="92" charset="-128"/>
            </a:endParaRPr>
          </a:p>
        </p:txBody>
      </p:sp>
    </p:spTree>
    <p:extLst>
      <p:ext uri="{BB962C8B-B14F-4D97-AF65-F5344CB8AC3E}">
        <p14:creationId xmlns:p14="http://schemas.microsoft.com/office/powerpoint/2010/main" val="254016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Steady-state H-mode discharges with various X-point heights were used for conf. A and B</a:t>
            </a:r>
            <a:endParaRPr lang="en-US" sz="3200" dirty="0"/>
          </a:p>
        </p:txBody>
      </p:sp>
      <p:sp>
        <p:nvSpPr>
          <p:cNvPr id="4" name="Content Placeholder 3"/>
          <p:cNvSpPr>
            <a:spLocks noGrp="1"/>
          </p:cNvSpPr>
          <p:nvPr>
            <p:ph idx="1"/>
          </p:nvPr>
        </p:nvSpPr>
        <p:spPr>
          <a:xfrm>
            <a:off x="304800" y="3962400"/>
            <a:ext cx="5105400" cy="2438400"/>
          </a:xfrm>
        </p:spPr>
        <p:txBody>
          <a:bodyPr>
            <a:normAutofit fontScale="92500" lnSpcReduction="20000"/>
          </a:bodyPr>
          <a:lstStyle/>
          <a:p>
            <a:r>
              <a:rPr lang="en-US" sz="2200" dirty="0" smtClean="0"/>
              <a:t>1 MA, 6 MW NBI-heated H-mode</a:t>
            </a:r>
          </a:p>
          <a:p>
            <a:r>
              <a:rPr lang="en-US" sz="2200" dirty="0" smtClean="0"/>
              <a:t>Small ELM regime</a:t>
            </a:r>
          </a:p>
          <a:p>
            <a:r>
              <a:rPr lang="en-US" sz="2200" dirty="0" smtClean="0"/>
              <a:t>Similar plasma shape parameters</a:t>
            </a:r>
          </a:p>
          <a:p>
            <a:pPr lvl="1"/>
            <a:r>
              <a:rPr lang="en-US" sz="1900" dirty="0" smtClean="0"/>
              <a:t>Elongation 2.20-2.40, triangularity 0.7-0.85, drsep ~ 5 – 10 mm</a:t>
            </a:r>
          </a:p>
          <a:p>
            <a:r>
              <a:rPr lang="en-US" sz="2200" dirty="0"/>
              <a:t>X-point height was changed by shifting the plasma up and down by several cm using PF1A divertor coil</a:t>
            </a:r>
          </a:p>
          <a:p>
            <a:endParaRPr lang="en-US" dirty="0"/>
          </a:p>
        </p:txBody>
      </p:sp>
      <p:pic>
        <p:nvPicPr>
          <p:cNvPr id="5" name="Picture 4" descr="eps09p-mag.pdf"/>
          <p:cNvPicPr>
            <a:picLocks noChangeAspect="1"/>
          </p:cNvPicPr>
          <p:nvPr/>
        </p:nvPicPr>
        <p:blipFill>
          <a:blip r:embed="rId2"/>
          <a:stretch>
            <a:fillRect/>
          </a:stretch>
        </p:blipFill>
        <p:spPr>
          <a:xfrm>
            <a:off x="304800" y="1200806"/>
            <a:ext cx="6426716" cy="2579032"/>
          </a:xfrm>
          <a:prstGeom prst="rect">
            <a:avLst/>
          </a:prstGeom>
        </p:spPr>
      </p:pic>
      <p:sp>
        <p:nvSpPr>
          <p:cNvPr id="6" name="Rectangle 5"/>
          <p:cNvSpPr/>
          <p:nvPr/>
        </p:nvSpPr>
        <p:spPr>
          <a:xfrm>
            <a:off x="7010400" y="1259313"/>
            <a:ext cx="2057399" cy="707886"/>
          </a:xfrm>
          <a:prstGeom prst="rect">
            <a:avLst/>
          </a:prstGeom>
          <a:solidFill>
            <a:schemeClr val="bg1">
              <a:lumMod val="85000"/>
            </a:schemeClr>
          </a:solidFill>
          <a:ln w="6350" cmpd="sng">
            <a:solidFill>
              <a:schemeClr val="accent6">
                <a:lumMod val="40000"/>
                <a:lumOff val="60000"/>
              </a:schemeClr>
            </a:solidFill>
          </a:ln>
        </p:spPr>
        <p:txBody>
          <a:bodyPr wrap="square">
            <a:spAutoFit/>
          </a:bodyPr>
          <a:lstStyle/>
          <a:p>
            <a:pPr>
              <a:spcAft>
                <a:spcPts val="0"/>
              </a:spcAft>
            </a:pPr>
            <a:r>
              <a:rPr lang="en-US" sz="1000" b="1" dirty="0" smtClean="0">
                <a:solidFill>
                  <a:srgbClr val="000000"/>
                </a:solidFill>
                <a:latin typeface="+mj-lt"/>
              </a:rPr>
              <a:t>Color coded </a:t>
            </a:r>
            <a:r>
              <a:rPr lang="en-US" sz="1000" b="1" smtClean="0">
                <a:solidFill>
                  <a:srgbClr val="000000"/>
                </a:solidFill>
                <a:latin typeface="+mj-lt"/>
              </a:rPr>
              <a:t>X-point </a:t>
            </a:r>
            <a:r>
              <a:rPr lang="en-US" sz="1000" b="1" smtClean="0">
                <a:solidFill>
                  <a:srgbClr val="000000"/>
                </a:solidFill>
                <a:latin typeface="+mj-lt"/>
              </a:rPr>
              <a:t>height: </a:t>
            </a:r>
            <a:endParaRPr lang="en-US" sz="1000" b="1" dirty="0" smtClean="0">
              <a:solidFill>
                <a:srgbClr val="000000"/>
              </a:solidFill>
              <a:latin typeface="+mj-lt"/>
            </a:endParaRPr>
          </a:p>
          <a:p>
            <a:pPr>
              <a:spcAft>
                <a:spcPts val="0"/>
              </a:spcAft>
            </a:pPr>
            <a:r>
              <a:rPr lang="en-US" sz="1000" b="1" dirty="0" smtClean="0">
                <a:solidFill>
                  <a:srgbClr val="0000FF"/>
                </a:solidFill>
                <a:latin typeface="+mj-lt"/>
              </a:rPr>
              <a:t>Low (6-7 cm)</a:t>
            </a:r>
          </a:p>
          <a:p>
            <a:pPr>
              <a:spcAft>
                <a:spcPts val="0"/>
              </a:spcAft>
            </a:pPr>
            <a:r>
              <a:rPr lang="en-US" sz="1000" b="1" dirty="0" smtClean="0">
                <a:solidFill>
                  <a:srgbClr val="000000"/>
                </a:solidFill>
                <a:latin typeface="+mj-lt"/>
              </a:rPr>
              <a:t>Medium (9-12 cm)</a:t>
            </a:r>
          </a:p>
          <a:p>
            <a:pPr>
              <a:spcAft>
                <a:spcPts val="0"/>
              </a:spcAft>
            </a:pPr>
            <a:r>
              <a:rPr lang="en-US" sz="1000" b="1" dirty="0" smtClean="0">
                <a:solidFill>
                  <a:srgbClr val="FF0000"/>
                </a:solidFill>
                <a:latin typeface="+mj-lt"/>
              </a:rPr>
              <a:t>High (20-22 cm)</a:t>
            </a:r>
            <a:endParaRPr lang="en-US" sz="1000" b="1" dirty="0">
              <a:solidFill>
                <a:srgbClr val="FF0000"/>
              </a:solidFill>
              <a:latin typeface="+mj-lt"/>
            </a:endParaRPr>
          </a:p>
        </p:txBody>
      </p:sp>
      <p:pic>
        <p:nvPicPr>
          <p:cNvPr id="7" name="Picture 6" descr="iaea08-nstx-diag.png"/>
          <p:cNvPicPr>
            <a:picLocks noChangeAspect="1"/>
          </p:cNvPicPr>
          <p:nvPr/>
        </p:nvPicPr>
        <p:blipFill>
          <a:blip r:embed="rId3"/>
          <a:srcRect/>
          <a:stretch>
            <a:fillRect/>
          </a:stretch>
        </p:blipFill>
        <p:spPr bwMode="auto">
          <a:xfrm>
            <a:off x="5562601" y="3779838"/>
            <a:ext cx="3505198" cy="2757469"/>
          </a:xfrm>
          <a:prstGeom prst="rect">
            <a:avLst/>
          </a:prstGeom>
          <a:noFill/>
          <a:ln w="9525">
            <a:noFill/>
            <a:miter lim="800000"/>
            <a:headEnd/>
            <a:tailEnd/>
          </a:ln>
        </p:spPr>
      </p:pic>
    </p:spTree>
    <p:extLst>
      <p:ext uri="{BB962C8B-B14F-4D97-AF65-F5344CB8AC3E}">
        <p14:creationId xmlns:p14="http://schemas.microsoft.com/office/powerpoint/2010/main" val="869516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Flux expansion and total magnetic field angle scale with X-point height similarly in conf. A and B</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351277" y="1201925"/>
            <a:ext cx="3242049" cy="3886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54166" y="1174635"/>
            <a:ext cx="3187469" cy="3886200"/>
          </a:xfrm>
          <a:prstGeom prst="rect">
            <a:avLst/>
          </a:prstGeom>
        </p:spPr>
      </p:pic>
      <p:pic>
        <p:nvPicPr>
          <p:cNvPr id="7" name="Picture 6" descr="latex-image-1.pdf"/>
          <p:cNvPicPr>
            <a:picLocks noChangeAspect="1"/>
          </p:cNvPicPr>
          <p:nvPr/>
        </p:nvPicPr>
        <p:blipFill>
          <a:blip r:embed="rId4"/>
          <a:stretch>
            <a:fillRect/>
          </a:stretch>
        </p:blipFill>
        <p:spPr>
          <a:xfrm>
            <a:off x="838200" y="5275032"/>
            <a:ext cx="2590800" cy="67283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035561228"/>
              </p:ext>
            </p:extLst>
          </p:nvPr>
        </p:nvGraphicFramePr>
        <p:xfrm>
          <a:off x="4343400" y="4925649"/>
          <a:ext cx="1588437" cy="1371600"/>
        </p:xfrm>
        <a:graphic>
          <a:graphicData uri="http://schemas.openxmlformats.org/drawingml/2006/table">
            <a:tbl>
              <a:tblPr/>
              <a:tblGrid>
                <a:gridCol w="1588437"/>
              </a:tblGrid>
              <a:tr h="457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Configuration</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457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A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457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B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bl>
          </a:graphicData>
        </a:graphic>
      </p:graphicFrame>
    </p:spTree>
    <p:extLst>
      <p:ext uri="{BB962C8B-B14F-4D97-AF65-F5344CB8AC3E}">
        <p14:creationId xmlns:p14="http://schemas.microsoft.com/office/powerpoint/2010/main" val="1354149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altLang="en-US" sz="3200" dirty="0" smtClean="0">
                <a:latin typeface="Arial" charset="0"/>
                <a:cs typeface="Arial" charset="0"/>
              </a:rPr>
              <a:t>Midplane and X-point connection lengths different in configurations A and B</a:t>
            </a:r>
          </a:p>
        </p:txBody>
      </p:sp>
      <p:sp>
        <p:nvSpPr>
          <p:cNvPr id="6147" name="Content Placeholder 2"/>
          <p:cNvSpPr>
            <a:spLocks noGrp="1"/>
          </p:cNvSpPr>
          <p:nvPr>
            <p:ph idx="1"/>
          </p:nvPr>
        </p:nvSpPr>
        <p:spPr>
          <a:xfrm>
            <a:off x="76200" y="5176788"/>
            <a:ext cx="4638156" cy="1300212"/>
          </a:xfrm>
        </p:spPr>
        <p:txBody>
          <a:bodyPr>
            <a:noAutofit/>
          </a:bodyPr>
          <a:lstStyle/>
          <a:p>
            <a:pPr eaLnBrk="1" hangingPunct="1"/>
            <a:r>
              <a:rPr lang="en-US" altLang="en-US" sz="2000" dirty="0" smtClean="0">
                <a:latin typeface="Arial" charset="0"/>
                <a:cs typeface="Arial" charset="0"/>
              </a:rPr>
              <a:t>In </a:t>
            </a:r>
            <a:r>
              <a:rPr lang="en-US" altLang="en-US" sz="2000" dirty="0" err="1" smtClean="0">
                <a:latin typeface="Arial" charset="0"/>
                <a:cs typeface="Arial" charset="0"/>
              </a:rPr>
              <a:t>config</a:t>
            </a:r>
            <a:r>
              <a:rPr lang="en-US" altLang="en-US" sz="2000" dirty="0" smtClean="0">
                <a:latin typeface="Arial" charset="0"/>
                <a:cs typeface="Arial" charset="0"/>
              </a:rPr>
              <a:t>. B, l</a:t>
            </a:r>
            <a:r>
              <a:rPr lang="en-US" altLang="en-US" sz="2000" baseline="-25000" dirty="0" smtClean="0">
                <a:latin typeface="Arial" charset="0"/>
                <a:cs typeface="Arial" charset="0"/>
              </a:rPr>
              <a:t>|| </a:t>
            </a:r>
            <a:r>
              <a:rPr lang="en-US" altLang="en-US" sz="2000" dirty="0" smtClean="0">
                <a:latin typeface="Arial" charset="0"/>
                <a:cs typeface="Arial" charset="0"/>
              </a:rPr>
              <a:t>is proportional to X-point height</a:t>
            </a:r>
          </a:p>
          <a:p>
            <a:pPr eaLnBrk="1" hangingPunct="1"/>
            <a:r>
              <a:rPr lang="en-US" altLang="en-US" sz="2000" dirty="0" smtClean="0">
                <a:latin typeface="Arial" charset="0"/>
                <a:cs typeface="Arial" charset="0"/>
              </a:rPr>
              <a:t>In </a:t>
            </a:r>
            <a:r>
              <a:rPr lang="en-US" altLang="en-US" sz="2000" dirty="0" err="1" smtClean="0">
                <a:latin typeface="Arial" charset="0"/>
                <a:cs typeface="Arial" charset="0"/>
              </a:rPr>
              <a:t>config</a:t>
            </a:r>
            <a:r>
              <a:rPr lang="en-US" altLang="en-US" sz="2000" dirty="0" smtClean="0">
                <a:latin typeface="Arial" charset="0"/>
                <a:cs typeface="Arial" charset="0"/>
              </a:rPr>
              <a:t>. A, </a:t>
            </a:r>
            <a:r>
              <a:rPr lang="en-US" altLang="en-US" sz="2000" dirty="0">
                <a:latin typeface="Arial" charset="0"/>
                <a:cs typeface="Arial" charset="0"/>
              </a:rPr>
              <a:t>l</a:t>
            </a:r>
            <a:r>
              <a:rPr lang="en-US" altLang="en-US" sz="2000" baseline="-25000" dirty="0">
                <a:latin typeface="Arial" charset="0"/>
                <a:cs typeface="Arial" charset="0"/>
              </a:rPr>
              <a:t>|| </a:t>
            </a:r>
            <a:r>
              <a:rPr lang="en-US" altLang="en-US" sz="2000" dirty="0">
                <a:latin typeface="Arial" charset="0"/>
                <a:cs typeface="Arial" charset="0"/>
              </a:rPr>
              <a:t>is </a:t>
            </a:r>
            <a:r>
              <a:rPr lang="en-US" altLang="en-US" sz="2000" dirty="0" smtClean="0">
                <a:latin typeface="Arial" charset="0"/>
                <a:cs typeface="Arial" charset="0"/>
              </a:rPr>
              <a:t>inversely proportional </a:t>
            </a:r>
            <a:r>
              <a:rPr lang="en-US" altLang="en-US" sz="2000" dirty="0">
                <a:latin typeface="Arial" charset="0"/>
                <a:cs typeface="Arial" charset="0"/>
              </a:rPr>
              <a:t>to X-point </a:t>
            </a:r>
            <a:r>
              <a:rPr lang="en-US" altLang="en-US" sz="2000" dirty="0" smtClean="0">
                <a:latin typeface="Arial" charset="0"/>
                <a:cs typeface="Arial" charset="0"/>
              </a:rPr>
              <a:t>(</a:t>
            </a:r>
            <a:r>
              <a:rPr lang="en-US" altLang="en-US" sz="2000" dirty="0" err="1" smtClean="0">
                <a:latin typeface="Arial" charset="0"/>
                <a:cs typeface="Arial" charset="0"/>
              </a:rPr>
              <a:t>unintuitively</a:t>
            </a:r>
            <a:r>
              <a:rPr lang="en-US" altLang="en-US" sz="2000" dirty="0" smtClean="0">
                <a:latin typeface="Arial" charset="0"/>
                <a:cs typeface="Arial"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226165" y="1098435"/>
            <a:ext cx="3187469" cy="3886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30365" y="1063013"/>
            <a:ext cx="3187468" cy="3886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5212211"/>
            <a:ext cx="3252706" cy="1144055"/>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820989748"/>
              </p:ext>
            </p:extLst>
          </p:nvPr>
        </p:nvGraphicFramePr>
        <p:xfrm>
          <a:off x="7762357" y="5250838"/>
          <a:ext cx="1371599" cy="1066800"/>
        </p:xfrm>
        <a:graphic>
          <a:graphicData uri="http://schemas.openxmlformats.org/drawingml/2006/table">
            <a:tbl>
              <a:tblPr/>
              <a:tblGrid>
                <a:gridCol w="1371599"/>
              </a:tblGrid>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Configuration</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A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B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bl>
          </a:graphicData>
        </a:graphic>
      </p:graphicFrame>
    </p:spTree>
    <p:extLst>
      <p:ext uri="{BB962C8B-B14F-4D97-AF65-F5344CB8AC3E}">
        <p14:creationId xmlns:p14="http://schemas.microsoft.com/office/powerpoint/2010/main" val="11220241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43000"/>
            <a:ext cx="8686800" cy="5257800"/>
          </a:xfrm>
        </p:spPr>
        <p:txBody>
          <a:bodyPr>
            <a:noAutofit/>
          </a:bodyPr>
          <a:lstStyle/>
          <a:p>
            <a:pPr marL="0" indent="0" algn="just">
              <a:buNone/>
            </a:pPr>
            <a:r>
              <a:rPr lang="en-US" sz="2000" dirty="0"/>
              <a:t>Recent analyses of NSTX divertor experiments suggest a way to optimize the standard open geometry divertor configuration for partial detachment with deuterium puffing and intrinsic carbon radiation. Results from the NSTX experiments and the divertor transport and radiation model obtained with the multi-fluid code UEDGE are used to show that detachment onset and properties are sensitive to 1) placing the neutral gas source in the vicinity of the strike point, 2) directing the recycling neutrals toward the separatrix by adjusting the poloidal separatrix angle, and 3) entrapping neutrals by plasma plugging via the high poloidal magnetic flux expansion configuration. These findings will be tested in NSTX Upgrade, where H-mode scenarios with 2 MA, 1 T, 10 MW NBI-heated discharges and 5 s flattop are predicted to produce unmitigated peak divertor heat fluxes above 10 MW/m2, necessitating the scrape-off layer power sharing between upper and lower divertors and inducing dissipative losses</a:t>
            </a:r>
            <a:r>
              <a:rPr lang="en-US" sz="2000" dirty="0" smtClean="0"/>
              <a:t>.</a:t>
            </a:r>
          </a:p>
          <a:p>
            <a:pPr marL="0" indent="0">
              <a:buNone/>
            </a:pPr>
            <a:endParaRPr lang="en-US" sz="1600" dirty="0" smtClean="0"/>
          </a:p>
          <a:p>
            <a:pPr marL="0" indent="0">
              <a:buNone/>
            </a:pPr>
            <a:r>
              <a:rPr lang="en-US" sz="2000" dirty="0" smtClean="0"/>
              <a:t>Supported </a:t>
            </a:r>
            <a:r>
              <a:rPr lang="en-US" sz="2000" dirty="0"/>
              <a:t>by the US DOE under Contracts DE-AC52-07NA27344 and </a:t>
            </a:r>
            <a:r>
              <a:rPr lang="en-US" sz="2000" dirty="0" smtClean="0"/>
              <a:t>DE-AC02-09CH11466.</a:t>
            </a:r>
            <a:endParaRPr lang="en-US" sz="2000" dirty="0"/>
          </a:p>
        </p:txBody>
      </p:sp>
      <p:sp>
        <p:nvSpPr>
          <p:cNvPr id="3" name="Title 2"/>
          <p:cNvSpPr>
            <a:spLocks noGrp="1"/>
          </p:cNvSpPr>
          <p:nvPr>
            <p:ph type="title"/>
          </p:nvPr>
        </p:nvSpPr>
        <p:spPr/>
        <p:txBody>
          <a:bodyPr/>
          <a:lstStyle/>
          <a:p>
            <a:r>
              <a:rPr lang="en-US" sz="3200" dirty="0" smtClean="0"/>
              <a:t>Abstract</a:t>
            </a:r>
            <a:endParaRPr lang="en-US" sz="3200" dirty="0"/>
          </a:p>
        </p:txBody>
      </p:sp>
    </p:spTree>
    <p:extLst>
      <p:ext uri="{BB962C8B-B14F-4D97-AF65-F5344CB8AC3E}">
        <p14:creationId xmlns:p14="http://schemas.microsoft.com/office/powerpoint/2010/main" val="372628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Steady-state H-mode discharges with various X-point heights were used for conf. A and B</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31419" y="3516850"/>
            <a:ext cx="2669655" cy="320007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66972" y="739242"/>
            <a:ext cx="2667001" cy="3331621"/>
          </a:xfrm>
          <a:prstGeom prst="rect">
            <a:avLst/>
          </a:prstGeom>
        </p:spPr>
      </p:pic>
      <p:pic>
        <p:nvPicPr>
          <p:cNvPr id="7" name="Picture 6" descr="eps09-core-tt22.pdf"/>
          <p:cNvPicPr>
            <a:picLocks noChangeAspect="1"/>
          </p:cNvPicPr>
          <p:nvPr/>
        </p:nvPicPr>
        <p:blipFill>
          <a:blip r:embed="rId4"/>
          <a:stretch>
            <a:fillRect/>
          </a:stretch>
        </p:blipFill>
        <p:spPr>
          <a:xfrm>
            <a:off x="5562600" y="1028700"/>
            <a:ext cx="3468895" cy="5419706"/>
          </a:xfrm>
          <a:prstGeom prst="rect">
            <a:avLst/>
          </a:prstGeom>
        </p:spPr>
      </p:pic>
      <p:sp>
        <p:nvSpPr>
          <p:cNvPr id="8" name="Rectangle 7"/>
          <p:cNvSpPr/>
          <p:nvPr/>
        </p:nvSpPr>
        <p:spPr>
          <a:xfrm>
            <a:off x="7297047" y="1447800"/>
            <a:ext cx="1544012" cy="861774"/>
          </a:xfrm>
          <a:prstGeom prst="rect">
            <a:avLst/>
          </a:prstGeom>
          <a:solidFill>
            <a:schemeClr val="bg1">
              <a:lumMod val="85000"/>
            </a:schemeClr>
          </a:solidFill>
          <a:ln w="6350" cmpd="sng">
            <a:solidFill>
              <a:schemeClr val="accent6">
                <a:lumMod val="40000"/>
                <a:lumOff val="60000"/>
              </a:schemeClr>
            </a:solidFill>
          </a:ln>
        </p:spPr>
        <p:txBody>
          <a:bodyPr wrap="square">
            <a:spAutoFit/>
          </a:bodyPr>
          <a:lstStyle/>
          <a:p>
            <a:pPr>
              <a:spcAft>
                <a:spcPts val="0"/>
              </a:spcAft>
            </a:pPr>
            <a:r>
              <a:rPr lang="en-US" sz="1000" b="1" dirty="0" smtClean="0">
                <a:solidFill>
                  <a:srgbClr val="000000"/>
                </a:solidFill>
                <a:latin typeface="+mj-lt"/>
              </a:rPr>
              <a:t>Color coded X-point </a:t>
            </a:r>
            <a:r>
              <a:rPr lang="en-US" sz="1000" b="1" dirty="0" err="1" smtClean="0">
                <a:solidFill>
                  <a:srgbClr val="000000"/>
                </a:solidFill>
                <a:latin typeface="+mj-lt"/>
              </a:rPr>
              <a:t>heigh</a:t>
            </a:r>
            <a:r>
              <a:rPr lang="en-US" sz="1000" b="1" dirty="0" smtClean="0">
                <a:solidFill>
                  <a:srgbClr val="000000"/>
                </a:solidFill>
                <a:latin typeface="+mj-lt"/>
              </a:rPr>
              <a:t>: </a:t>
            </a:r>
          </a:p>
          <a:p>
            <a:pPr>
              <a:spcAft>
                <a:spcPts val="0"/>
              </a:spcAft>
            </a:pPr>
            <a:r>
              <a:rPr lang="en-US" sz="1000" b="1" dirty="0" smtClean="0">
                <a:solidFill>
                  <a:srgbClr val="0000FF"/>
                </a:solidFill>
                <a:latin typeface="+mj-lt"/>
              </a:rPr>
              <a:t>Low (6-7 cm)</a:t>
            </a:r>
          </a:p>
          <a:p>
            <a:pPr>
              <a:spcAft>
                <a:spcPts val="0"/>
              </a:spcAft>
            </a:pPr>
            <a:r>
              <a:rPr lang="en-US" sz="1000" b="1" dirty="0" smtClean="0">
                <a:solidFill>
                  <a:srgbClr val="000000"/>
                </a:solidFill>
                <a:latin typeface="+mj-lt"/>
              </a:rPr>
              <a:t>Medium (9-12 cm)</a:t>
            </a:r>
          </a:p>
          <a:p>
            <a:pPr>
              <a:spcAft>
                <a:spcPts val="0"/>
              </a:spcAft>
            </a:pPr>
            <a:r>
              <a:rPr lang="en-US" sz="1000" b="1" dirty="0" smtClean="0">
                <a:solidFill>
                  <a:srgbClr val="FF0000"/>
                </a:solidFill>
                <a:latin typeface="+mj-lt"/>
              </a:rPr>
              <a:t>High (20-22 cm)</a:t>
            </a:r>
            <a:endParaRPr lang="en-US" sz="1000" b="1" dirty="0">
              <a:solidFill>
                <a:srgbClr val="FF0000"/>
              </a:solidFill>
              <a:latin typeface="+mj-lt"/>
            </a:endParaRPr>
          </a:p>
        </p:txBody>
      </p:sp>
      <p:graphicFrame>
        <p:nvGraphicFramePr>
          <p:cNvPr id="2" name="Table 1"/>
          <p:cNvGraphicFramePr>
            <a:graphicFrameLocks noGrp="1"/>
          </p:cNvGraphicFramePr>
          <p:nvPr>
            <p:extLst>
              <p:ext uri="{D42A27DB-BD31-4B8C-83A1-F6EECF244321}">
                <p14:modId xmlns:p14="http://schemas.microsoft.com/office/powerpoint/2010/main" val="657022666"/>
              </p:ext>
            </p:extLst>
          </p:nvPr>
        </p:nvGraphicFramePr>
        <p:xfrm>
          <a:off x="4114800" y="4495800"/>
          <a:ext cx="1371599" cy="1066800"/>
        </p:xfrm>
        <a:graphic>
          <a:graphicData uri="http://schemas.openxmlformats.org/drawingml/2006/table">
            <a:tbl>
              <a:tblPr/>
              <a:tblGrid>
                <a:gridCol w="1371599"/>
              </a:tblGrid>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Configuration</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A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B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bl>
          </a:graphicData>
        </a:graphic>
      </p:graphicFrame>
    </p:spTree>
    <p:extLst>
      <p:ext uri="{BB962C8B-B14F-4D97-AF65-F5344CB8AC3E}">
        <p14:creationId xmlns:p14="http://schemas.microsoft.com/office/powerpoint/2010/main" val="421943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9817" y="33590"/>
            <a:ext cx="9144000" cy="960438"/>
          </a:xfrm>
        </p:spPr>
        <p:txBody>
          <a:bodyPr lIns="0" tIns="0" rIns="0" bIns="0"/>
          <a:lstStyle/>
          <a:p>
            <a:pPr eaLnBrk="1" hangingPunct="1"/>
            <a:r>
              <a:rPr lang="en-US" altLang="en-US" sz="3200" dirty="0" smtClean="0">
                <a:latin typeface="Arial" charset="0"/>
                <a:cs typeface="Arial" charset="0"/>
              </a:rPr>
              <a:t>Parallel heat fluxes at OSP are higher in configuration B</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481152" y="972422"/>
            <a:ext cx="3134696" cy="3886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54166" y="946035"/>
            <a:ext cx="3187469" cy="38862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792262661"/>
              </p:ext>
            </p:extLst>
          </p:nvPr>
        </p:nvGraphicFramePr>
        <p:xfrm>
          <a:off x="4038600" y="5029200"/>
          <a:ext cx="1371599" cy="1066800"/>
        </p:xfrm>
        <a:graphic>
          <a:graphicData uri="http://schemas.openxmlformats.org/drawingml/2006/table">
            <a:tbl>
              <a:tblPr/>
              <a:tblGrid>
                <a:gridCol w="1371599"/>
              </a:tblGrid>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Configuration</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A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B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bl>
          </a:graphicData>
        </a:graphic>
      </p:graphicFrame>
    </p:spTree>
    <p:extLst>
      <p:ext uri="{BB962C8B-B14F-4D97-AF65-F5344CB8AC3E}">
        <p14:creationId xmlns:p14="http://schemas.microsoft.com/office/powerpoint/2010/main" val="8056822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Parallel heat fluxes higher in configuration B</a:t>
            </a:r>
            <a:endParaRPr lang="en-US" sz="32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871" y="1143000"/>
            <a:ext cx="3762129" cy="521208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126434"/>
            <a:ext cx="3675409" cy="5212080"/>
          </a:xfrm>
          <a:prstGeom prst="rect">
            <a:avLst/>
          </a:prstGeom>
        </p:spPr>
      </p:pic>
      <p:sp>
        <p:nvSpPr>
          <p:cNvPr id="9" name="Content Placeholder 8"/>
          <p:cNvSpPr>
            <a:spLocks noGrp="1"/>
          </p:cNvSpPr>
          <p:nvPr>
            <p:ph idx="1"/>
          </p:nvPr>
        </p:nvSpPr>
        <p:spPr>
          <a:xfrm>
            <a:off x="76200" y="1066800"/>
            <a:ext cx="700671" cy="5410200"/>
          </a:xfrm>
        </p:spPr>
        <p:txBody>
          <a:bodyPr/>
          <a:lstStyle/>
          <a:p>
            <a:pPr marL="0" indent="0">
              <a:buNone/>
            </a:pPr>
            <a:r>
              <a:rPr lang="en-US" smtClean="0"/>
              <a:t>A</a:t>
            </a:r>
            <a:endParaRPr lang="en-US" dirty="0"/>
          </a:p>
        </p:txBody>
      </p:sp>
      <p:sp>
        <p:nvSpPr>
          <p:cNvPr id="10" name="Content Placeholder 8"/>
          <p:cNvSpPr txBox="1">
            <a:spLocks/>
          </p:cNvSpPr>
          <p:nvPr/>
        </p:nvSpPr>
        <p:spPr bwMode="auto">
          <a:xfrm>
            <a:off x="4889335" y="1027374"/>
            <a:ext cx="700671"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rtl="0" eaLnBrk="0" fontAlgn="base" hangingPunct="0">
              <a:spcBef>
                <a:spcPct val="20000"/>
              </a:spcBef>
              <a:spcAft>
                <a:spcPct val="0"/>
              </a:spcAft>
              <a:buFont typeface="Arial"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rtl="0" eaLnBrk="0" fontAlgn="base" hangingPunct="0">
              <a:spcBef>
                <a:spcPct val="20000"/>
              </a:spcBef>
              <a:spcAft>
                <a:spcPct val="0"/>
              </a:spcAft>
              <a:buFont typeface="Wingdings"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rtl="0" eaLnBrk="0" fontAlgn="base" hangingPunct="0">
              <a:spcBef>
                <a:spcPct val="20000"/>
              </a:spcBef>
              <a:spcAft>
                <a:spcPct val="0"/>
              </a:spcAft>
              <a:buFont typeface="Arial" charset="0"/>
              <a:buChar char="•"/>
              <a:defRPr kern="1200">
                <a:solidFill>
                  <a:srgbClr val="008080"/>
                </a:solidFill>
                <a:latin typeface="Arial" panose="020B0604020202020204" pitchFamily="34" charset="0"/>
                <a:ea typeface="+mn-ea"/>
                <a:cs typeface="Arial" panose="020B0604020202020204" pitchFamily="34" charset="0"/>
              </a:defRPr>
            </a:lvl4pPr>
            <a:lvl5pPr marL="1028700" indent="-171450" algn="l" rtl="0" eaLnBrk="0" fontAlgn="base" hangingPunct="0">
              <a:spcBef>
                <a:spcPct val="20000"/>
              </a:spcBef>
              <a:spcAft>
                <a:spcPct val="0"/>
              </a:spcAft>
              <a:buFont typeface="Arial"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pPr>
            <a:r>
              <a:rPr lang="en-US" dirty="0"/>
              <a:t>B</a:t>
            </a:r>
          </a:p>
        </p:txBody>
      </p:sp>
    </p:spTree>
    <p:extLst>
      <p:ext uri="{BB962C8B-B14F-4D97-AF65-F5344CB8AC3E}">
        <p14:creationId xmlns:p14="http://schemas.microsoft.com/office/powerpoint/2010/main" val="336709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altLang="en-US" sz="3200" dirty="0" smtClean="0">
                <a:latin typeface="Arial" charset="0"/>
                <a:cs typeface="Arial" charset="0"/>
              </a:rPr>
              <a:t>Divertor D-alpha and ionization source higher in configuration A</a:t>
            </a:r>
          </a:p>
        </p:txBody>
      </p:sp>
      <p:sp>
        <p:nvSpPr>
          <p:cNvPr id="6147" name="Content Placeholder 2"/>
          <p:cNvSpPr>
            <a:spLocks noGrp="1"/>
          </p:cNvSpPr>
          <p:nvPr>
            <p:ph idx="1"/>
          </p:nvPr>
        </p:nvSpPr>
        <p:spPr>
          <a:xfrm>
            <a:off x="76200" y="4876800"/>
            <a:ext cx="6858000" cy="1600200"/>
          </a:xfrm>
        </p:spPr>
        <p:txBody>
          <a:bodyPr>
            <a:normAutofit fontScale="77500" lnSpcReduction="20000"/>
          </a:bodyPr>
          <a:lstStyle/>
          <a:p>
            <a:pPr eaLnBrk="1" hangingPunct="1"/>
            <a:r>
              <a:rPr lang="en-US" altLang="en-US" dirty="0" smtClean="0">
                <a:latin typeface="Arial" charset="0"/>
                <a:cs typeface="Arial" charset="0"/>
              </a:rPr>
              <a:t>Divertor D</a:t>
            </a:r>
            <a:r>
              <a:rPr lang="en-US" altLang="en-US" dirty="0" smtClean="0">
                <a:latin typeface="Symbol" charset="2"/>
                <a:ea typeface="Symbol" charset="2"/>
                <a:cs typeface="Symbol" charset="2"/>
              </a:rPr>
              <a:t>a</a:t>
            </a:r>
            <a:r>
              <a:rPr lang="en-US" altLang="en-US" dirty="0" smtClean="0">
                <a:latin typeface="Arial" charset="0"/>
                <a:cs typeface="Arial" charset="0"/>
              </a:rPr>
              <a:t> profiles measured by photometrically calibrated camera</a:t>
            </a:r>
          </a:p>
          <a:p>
            <a:pPr eaLnBrk="1" hangingPunct="1"/>
            <a:r>
              <a:rPr lang="en-US" altLang="en-US" dirty="0" smtClean="0">
                <a:latin typeface="Arial" charset="0"/>
                <a:cs typeface="Arial" charset="0"/>
              </a:rPr>
              <a:t>Ionization source inferred using S/XB=30 from ADAS </a:t>
            </a:r>
            <a:r>
              <a:rPr lang="en-US" altLang="en-US" dirty="0" smtClean="0">
                <a:latin typeface="Arial" charset="0"/>
                <a:cs typeface="Arial" charset="0"/>
              </a:rPr>
              <a:t>by spatially </a:t>
            </a:r>
            <a:r>
              <a:rPr lang="en-US" altLang="en-US" dirty="0">
                <a:latin typeface="Arial" charset="0"/>
                <a:cs typeface="Arial" charset="0"/>
              </a:rPr>
              <a:t>integrating </a:t>
            </a:r>
            <a:r>
              <a:rPr lang="en-US" altLang="en-US" dirty="0" smtClean="0">
                <a:latin typeface="Arial" charset="0"/>
                <a:cs typeface="Arial" charset="0"/>
              </a:rPr>
              <a:t>divertor D</a:t>
            </a:r>
            <a:r>
              <a:rPr lang="en-US" altLang="en-US" dirty="0" smtClean="0">
                <a:latin typeface="Symbol" charset="2"/>
                <a:ea typeface="Symbol" charset="2"/>
                <a:cs typeface="Symbol" charset="2"/>
              </a:rPr>
              <a:t>a</a:t>
            </a:r>
            <a:r>
              <a:rPr lang="en-US" altLang="en-US" dirty="0" smtClean="0">
                <a:latin typeface="Arial" charset="0"/>
                <a:cs typeface="Arial" charset="0"/>
              </a:rPr>
              <a:t> brightness profiles over one </a:t>
            </a:r>
            <a:r>
              <a:rPr lang="en-US" altLang="en-US" dirty="0" smtClean="0">
                <a:latin typeface="Symbol" charset="2"/>
                <a:ea typeface="Symbol" charset="2"/>
                <a:cs typeface="Symbol" charset="2"/>
              </a:rPr>
              <a:t>l</a:t>
            </a:r>
            <a:r>
              <a:rPr lang="en-US" altLang="en-US" baseline="-25000" dirty="0" smtClean="0">
                <a:latin typeface="Arial" charset="0"/>
                <a:cs typeface="Arial" charset="0"/>
              </a:rPr>
              <a:t>q</a:t>
            </a:r>
            <a:r>
              <a:rPr lang="en-US" altLang="en-US" dirty="0" smtClean="0">
                <a:latin typeface="Arial" charset="0"/>
                <a:cs typeface="Arial" charset="0"/>
              </a:rPr>
              <a:t> </a:t>
            </a:r>
            <a:endParaRPr lang="en-US" altLang="en-US" dirty="0" smtClean="0">
              <a:latin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182555" y="1041940"/>
            <a:ext cx="3122290" cy="3886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5474" y="1022715"/>
            <a:ext cx="3083838" cy="38862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21030323"/>
              </p:ext>
            </p:extLst>
          </p:nvPr>
        </p:nvGraphicFramePr>
        <p:xfrm>
          <a:off x="7315201" y="5023434"/>
          <a:ext cx="1371599" cy="1066800"/>
        </p:xfrm>
        <a:graphic>
          <a:graphicData uri="http://schemas.openxmlformats.org/drawingml/2006/table">
            <a:tbl>
              <a:tblPr/>
              <a:tblGrid>
                <a:gridCol w="1371599"/>
              </a:tblGrid>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Configuration</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A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B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bl>
          </a:graphicData>
        </a:graphic>
      </p:graphicFrame>
    </p:spTree>
    <p:extLst>
      <p:ext uri="{BB962C8B-B14F-4D97-AF65-F5344CB8AC3E}">
        <p14:creationId xmlns:p14="http://schemas.microsoft.com/office/powerpoint/2010/main" val="12166267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5334000"/>
            <a:ext cx="3733800" cy="914400"/>
          </a:xfrm>
        </p:spPr>
        <p:txBody>
          <a:bodyPr>
            <a:normAutofit/>
          </a:bodyPr>
          <a:lstStyle/>
          <a:p>
            <a:r>
              <a:rPr lang="en-US" sz="2400" dirty="0" smtClean="0"/>
              <a:t>ADAS S/XB for D n=3-2 transition (D</a:t>
            </a:r>
            <a:r>
              <a:rPr lang="en-US" sz="2400" dirty="0" smtClean="0">
                <a:latin typeface="Symbol" charset="2"/>
                <a:ea typeface="Symbol" charset="2"/>
                <a:cs typeface="Symbol" charset="2"/>
              </a:rPr>
              <a:t>a</a:t>
            </a:r>
            <a:r>
              <a:rPr lang="en-US" sz="2400" dirty="0" smtClean="0"/>
              <a:t>)</a:t>
            </a:r>
            <a:endParaRPr lang="en-US" sz="2400" dirty="0"/>
          </a:p>
        </p:txBody>
      </p:sp>
      <p:sp>
        <p:nvSpPr>
          <p:cNvPr id="3" name="Title 2"/>
          <p:cNvSpPr>
            <a:spLocks noGrp="1"/>
          </p:cNvSpPr>
          <p:nvPr>
            <p:ph type="title"/>
          </p:nvPr>
        </p:nvSpPr>
        <p:spPr/>
        <p:txBody>
          <a:bodyPr/>
          <a:lstStyle/>
          <a:p>
            <a:r>
              <a:rPr lang="en-US" sz="3200" dirty="0" smtClean="0"/>
              <a:t>Neutral ionization length </a:t>
            </a:r>
            <a:r>
              <a:rPr lang="en-US" sz="3200" dirty="0" smtClean="0"/>
              <a:t>lower </a:t>
            </a:r>
            <a:r>
              <a:rPr lang="en-US" sz="3200" dirty="0" smtClean="0"/>
              <a:t>than divertor leg size (X-point height) in </a:t>
            </a:r>
            <a:r>
              <a:rPr lang="en-US" sz="3200" dirty="0" smtClean="0"/>
              <a:t>configurations </a:t>
            </a:r>
            <a:r>
              <a:rPr lang="en-US" sz="3200" dirty="0" smtClean="0"/>
              <a:t>A and B</a:t>
            </a:r>
            <a:endParaRPr lang="en-US" sz="3200" dirty="0"/>
          </a:p>
        </p:txBody>
      </p:sp>
      <p:pic>
        <p:nvPicPr>
          <p:cNvPr id="4"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089990"/>
            <a:ext cx="5334000" cy="412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FF"/>
                </a:solidFill>
                <a:miter lim="800000"/>
                <a:headEnd/>
                <a:tailEnd/>
              </a14:hiddenLine>
            </a:ext>
          </a:extLst>
        </p:spPr>
      </p:pic>
      <p:graphicFrame>
        <p:nvGraphicFramePr>
          <p:cNvPr id="5" name="Object 29"/>
          <p:cNvGraphicFramePr>
            <a:graphicFrameLocks noChangeAspect="1"/>
          </p:cNvGraphicFramePr>
          <p:nvPr>
            <p:extLst>
              <p:ext uri="{D42A27DB-BD31-4B8C-83A1-F6EECF244321}">
                <p14:modId xmlns:p14="http://schemas.microsoft.com/office/powerpoint/2010/main" val="1784593391"/>
              </p:ext>
            </p:extLst>
          </p:nvPr>
        </p:nvGraphicFramePr>
        <p:xfrm>
          <a:off x="5989983" y="5276642"/>
          <a:ext cx="2876550" cy="747712"/>
        </p:xfrm>
        <a:graphic>
          <a:graphicData uri="http://schemas.openxmlformats.org/presentationml/2006/ole">
            <mc:AlternateContent xmlns:mc="http://schemas.openxmlformats.org/markup-compatibility/2006">
              <mc:Choice xmlns:v="urn:schemas-microsoft-com:vml" Requires="v">
                <p:oleObj spid="_x0000_s3111" name="Equation" r:id="rId4" imgW="1562100" imgH="406400" progId="Equation.3">
                  <p:embed/>
                </p:oleObj>
              </mc:Choice>
              <mc:Fallback>
                <p:oleObj name="Equation" r:id="rId4" imgW="1562100" imgH="40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9983" y="5276642"/>
                        <a:ext cx="2876550"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30"/>
          <p:cNvSpPr txBox="1">
            <a:spLocks noChangeArrowheads="1"/>
          </p:cNvSpPr>
          <p:nvPr/>
        </p:nvSpPr>
        <p:spPr bwMode="auto">
          <a:xfrm>
            <a:off x="4114800" y="5417403"/>
            <a:ext cx="172278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en-US" sz="1200">
                <a:solidFill>
                  <a:srgbClr val="212C71"/>
                </a:solidFill>
              </a:rPr>
              <a:t>Shown D atomic ionization length only -  atomic CX length scales similarly</a:t>
            </a:r>
            <a:endParaRPr lang="en-US" altLang="en-US" sz="120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1332741"/>
            <a:ext cx="3048000" cy="3824098"/>
          </a:xfrm>
          <a:prstGeom prst="rect">
            <a:avLst/>
          </a:prstGeom>
        </p:spPr>
      </p:pic>
    </p:spTree>
    <p:extLst>
      <p:ext uri="{BB962C8B-B14F-4D97-AF65-F5344CB8AC3E}">
        <p14:creationId xmlns:p14="http://schemas.microsoft.com/office/powerpoint/2010/main" val="1382850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219200"/>
            <a:ext cx="3733800" cy="5257800"/>
          </a:xfrm>
        </p:spPr>
        <p:txBody>
          <a:bodyPr>
            <a:normAutofit/>
          </a:bodyPr>
          <a:lstStyle/>
          <a:p>
            <a:r>
              <a:rPr lang="en-US" sz="2400" dirty="0" smtClean="0"/>
              <a:t>Neutral compression inferred from midplane </a:t>
            </a:r>
            <a:r>
              <a:rPr lang="en-US" sz="2400" dirty="0" err="1" smtClean="0"/>
              <a:t>microion</a:t>
            </a:r>
            <a:r>
              <a:rPr lang="en-US" sz="2400" dirty="0" smtClean="0"/>
              <a:t> and divertor Penning pressure gauge measurements</a:t>
            </a:r>
          </a:p>
          <a:p>
            <a:endParaRPr lang="en-US" sz="2400" dirty="0" smtClean="0"/>
          </a:p>
          <a:p>
            <a:r>
              <a:rPr lang="en-US" sz="2400" dirty="0" err="1" smtClean="0"/>
              <a:t>P_div</a:t>
            </a:r>
            <a:r>
              <a:rPr lang="en-US" sz="2400" dirty="0" smtClean="0"/>
              <a:t>/</a:t>
            </a:r>
            <a:r>
              <a:rPr lang="en-US" sz="2400" dirty="0" err="1" smtClean="0"/>
              <a:t>P_mid</a:t>
            </a:r>
            <a:endParaRPr lang="en-US" sz="2400" dirty="0" smtClean="0"/>
          </a:p>
          <a:p>
            <a:endParaRPr lang="en-US" sz="2400" dirty="0" smtClean="0"/>
          </a:p>
          <a:p>
            <a:r>
              <a:rPr kumimoji="1" lang="en-US" sz="2400" dirty="0">
                <a:latin typeface="Arial" pitchFamily="24" charset="0"/>
              </a:rPr>
              <a:t>Neutral pressure of 2-3 </a:t>
            </a:r>
            <a:r>
              <a:rPr kumimoji="1" lang="en-US" sz="2400" dirty="0" err="1">
                <a:latin typeface="Arial" pitchFamily="24" charset="0"/>
              </a:rPr>
              <a:t>mTorr</a:t>
            </a:r>
            <a:r>
              <a:rPr kumimoji="1" lang="en-US" sz="2400" dirty="0">
                <a:latin typeface="Arial" pitchFamily="24" charset="0"/>
              </a:rPr>
              <a:t> is </a:t>
            </a:r>
            <a:r>
              <a:rPr kumimoji="1" lang="en-US" sz="2400" dirty="0" smtClean="0">
                <a:latin typeface="Arial" pitchFamily="24" charset="0"/>
              </a:rPr>
              <a:t>needed for detachment </a:t>
            </a:r>
            <a:r>
              <a:rPr kumimoji="1" lang="en-US" sz="2400" dirty="0">
                <a:latin typeface="Arial" pitchFamily="24" charset="0"/>
              </a:rPr>
              <a:t>to explain plasma pressure drop of </a:t>
            </a:r>
            <a:r>
              <a:rPr kumimoji="1" lang="en-US" sz="2400" dirty="0" err="1">
                <a:latin typeface="Arial" pitchFamily="24" charset="0"/>
              </a:rPr>
              <a:t>dp</a:t>
            </a:r>
            <a:r>
              <a:rPr kumimoji="1" lang="en-US" sz="2400" dirty="0">
                <a:latin typeface="Arial" pitchFamily="24" charset="0"/>
              </a:rPr>
              <a:t>/dx = 9-10 Pa/m</a:t>
            </a:r>
          </a:p>
          <a:p>
            <a:endParaRPr lang="en-US" sz="2400" dirty="0"/>
          </a:p>
        </p:txBody>
      </p:sp>
      <p:sp>
        <p:nvSpPr>
          <p:cNvPr id="3" name="Title 2"/>
          <p:cNvSpPr>
            <a:spLocks noGrp="1"/>
          </p:cNvSpPr>
          <p:nvPr>
            <p:ph type="title"/>
          </p:nvPr>
        </p:nvSpPr>
        <p:spPr/>
        <p:txBody>
          <a:bodyPr/>
          <a:lstStyle/>
          <a:p>
            <a:r>
              <a:rPr kumimoji="1" lang="en-US" sz="3200" dirty="0"/>
              <a:t>Neutral compression higher in conf. A </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919338" y="871864"/>
            <a:ext cx="3496328" cy="4191001"/>
          </a:xfrm>
          <a:prstGeom prst="rect">
            <a:avLst/>
          </a:prstGeom>
        </p:spPr>
      </p:pic>
      <p:pic>
        <p:nvPicPr>
          <p:cNvPr id="5" name="Picture 4" descr="mombal-formula.png"/>
          <p:cNvPicPr>
            <a:picLocks noChangeAspect="1"/>
          </p:cNvPicPr>
          <p:nvPr/>
        </p:nvPicPr>
        <p:blipFill>
          <a:blip r:embed="rId3"/>
          <a:stretch>
            <a:fillRect/>
          </a:stretch>
        </p:blipFill>
        <p:spPr>
          <a:xfrm>
            <a:off x="4038600" y="5257800"/>
            <a:ext cx="5029199" cy="104824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89624952"/>
              </p:ext>
            </p:extLst>
          </p:nvPr>
        </p:nvGraphicFramePr>
        <p:xfrm>
          <a:off x="2971800" y="3314700"/>
          <a:ext cx="1371599" cy="1066800"/>
        </p:xfrm>
        <a:graphic>
          <a:graphicData uri="http://schemas.openxmlformats.org/drawingml/2006/table">
            <a:tbl>
              <a:tblPr/>
              <a:tblGrid>
                <a:gridCol w="1371599"/>
              </a:tblGrid>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Configuration</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A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B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bl>
          </a:graphicData>
        </a:graphic>
      </p:graphicFrame>
    </p:spTree>
    <p:extLst>
      <p:ext uri="{BB962C8B-B14F-4D97-AF65-F5344CB8AC3E}">
        <p14:creationId xmlns:p14="http://schemas.microsoft.com/office/powerpoint/2010/main" val="1207980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altLang="en-US" sz="3200" dirty="0" smtClean="0">
                <a:latin typeface="Arial" charset="0"/>
                <a:cs typeface="Arial" charset="0"/>
              </a:rPr>
              <a:t>Recombination rate is inferred from high-n Balmer line divertor intensities</a:t>
            </a:r>
          </a:p>
        </p:txBody>
      </p:sp>
      <p:sp>
        <p:nvSpPr>
          <p:cNvPr id="6147" name="Content Placeholder 2"/>
          <p:cNvSpPr>
            <a:spLocks noGrp="1"/>
          </p:cNvSpPr>
          <p:nvPr>
            <p:ph idx="1"/>
          </p:nvPr>
        </p:nvSpPr>
        <p:spPr>
          <a:xfrm>
            <a:off x="76200" y="1295400"/>
            <a:ext cx="4267200" cy="5181600"/>
          </a:xfrm>
        </p:spPr>
        <p:txBody>
          <a:bodyPr>
            <a:normAutofit lnSpcReduction="10000"/>
          </a:bodyPr>
          <a:lstStyle/>
          <a:p>
            <a:pPr eaLnBrk="1" hangingPunct="1"/>
            <a:r>
              <a:rPr lang="en-US" altLang="en-US" sz="2000" dirty="0" smtClean="0">
                <a:latin typeface="Arial" charset="0"/>
                <a:cs typeface="Arial" charset="0"/>
              </a:rPr>
              <a:t>Intensities of B9-B11 are </a:t>
            </a:r>
            <a:r>
              <a:rPr lang="en-US" altLang="en-US" sz="2000" dirty="0" smtClean="0">
                <a:latin typeface="Arial" charset="0"/>
                <a:cs typeface="Arial" charset="0"/>
              </a:rPr>
              <a:t>low</a:t>
            </a:r>
          </a:p>
          <a:p>
            <a:pPr eaLnBrk="1" hangingPunct="1"/>
            <a:r>
              <a:rPr lang="en-US" altLang="en-US" sz="2000" dirty="0" smtClean="0">
                <a:latin typeface="Arial" charset="0"/>
                <a:cs typeface="Arial" charset="0"/>
              </a:rPr>
              <a:t>At T</a:t>
            </a:r>
            <a:r>
              <a:rPr lang="en-US" altLang="en-US" sz="2000" baseline="-25000" dirty="0" smtClean="0">
                <a:latin typeface="Arial" charset="0"/>
                <a:cs typeface="Arial" charset="0"/>
              </a:rPr>
              <a:t>e</a:t>
            </a:r>
            <a:r>
              <a:rPr lang="en-US" altLang="en-US" sz="2000" dirty="0" smtClean="0">
                <a:latin typeface="Arial" charset="0"/>
                <a:cs typeface="Arial" charset="0"/>
              </a:rPr>
              <a:t> &gt; 10 eV, likely to be due to excitations, not recombinations</a:t>
            </a:r>
            <a:endParaRPr lang="en-US" altLang="en-US" sz="2000" dirty="0" smtClean="0">
              <a:latin typeface="Arial" charset="0"/>
              <a:cs typeface="Arial" charset="0"/>
            </a:endParaRPr>
          </a:p>
          <a:p>
            <a:pPr>
              <a:lnSpc>
                <a:spcPct val="90000"/>
              </a:lnSpc>
            </a:pPr>
            <a:r>
              <a:rPr kumimoji="1" lang="en-US" sz="1900" dirty="0"/>
              <a:t>Electron-ion recombination rate depends on divertor ion residence time</a:t>
            </a:r>
          </a:p>
          <a:p>
            <a:pPr lvl="1">
              <a:lnSpc>
                <a:spcPct val="90000"/>
              </a:lnSpc>
            </a:pPr>
            <a:r>
              <a:rPr lang="en-US" sz="1900" dirty="0"/>
              <a:t>Ion recombination time: </a:t>
            </a:r>
            <a:r>
              <a:rPr lang="en-US" sz="1900" dirty="0">
                <a:latin typeface="Symbol" pitchFamily="24" charset="2"/>
                <a:sym typeface="Symbol" pitchFamily="24" charset="2"/>
              </a:rPr>
              <a:t></a:t>
            </a:r>
            <a:r>
              <a:rPr lang="en-US" sz="1900" baseline="-25000" dirty="0"/>
              <a:t>ion</a:t>
            </a:r>
            <a:r>
              <a:rPr lang="en-US" sz="1900" dirty="0"/>
              <a:t>~ 1−10 </a:t>
            </a:r>
            <a:r>
              <a:rPr lang="en-US" sz="1900" dirty="0" err="1"/>
              <a:t>ms</a:t>
            </a:r>
            <a:r>
              <a:rPr lang="en-US" sz="1900" dirty="0"/>
              <a:t> at </a:t>
            </a:r>
            <a:r>
              <a:rPr lang="en-US" sz="1900" i="1" dirty="0"/>
              <a:t>T</a:t>
            </a:r>
            <a:r>
              <a:rPr lang="en-US" sz="1900" i="1" baseline="-25000" dirty="0"/>
              <a:t>e</a:t>
            </a:r>
            <a:r>
              <a:rPr lang="en-US" sz="1900" dirty="0"/>
              <a:t> =1.3 eV</a:t>
            </a:r>
          </a:p>
          <a:p>
            <a:pPr lvl="1">
              <a:lnSpc>
                <a:spcPct val="90000"/>
              </a:lnSpc>
            </a:pPr>
            <a:r>
              <a:rPr lang="en-US" sz="1900" dirty="0"/>
              <a:t>Ion residence time:</a:t>
            </a:r>
            <a:r>
              <a:rPr lang="en-US" sz="1900" dirty="0">
                <a:latin typeface="Symbol" pitchFamily="24" charset="2"/>
                <a:sym typeface="Symbol" pitchFamily="24" charset="2"/>
              </a:rPr>
              <a:t></a:t>
            </a:r>
            <a:r>
              <a:rPr lang="en-US" sz="1900" baseline="-25000" dirty="0"/>
              <a:t>ion</a:t>
            </a:r>
            <a:r>
              <a:rPr lang="en-US" sz="1900" dirty="0"/>
              <a:t> </a:t>
            </a:r>
            <a:r>
              <a:rPr lang="en-US" sz="1900" dirty="0">
                <a:sym typeface="Symbol" pitchFamily="24" charset="2"/>
              </a:rPr>
              <a:t></a:t>
            </a:r>
            <a:r>
              <a:rPr lang="en-US" sz="1900" dirty="0"/>
              <a:t> 1 </a:t>
            </a:r>
            <a:r>
              <a:rPr lang="en-US" sz="1900" dirty="0" err="1"/>
              <a:t>ms</a:t>
            </a:r>
            <a:endParaRPr kumimoji="1" lang="en-US" dirty="0"/>
          </a:p>
          <a:p>
            <a:pPr eaLnBrk="1" hangingPunct="1"/>
            <a:endParaRPr lang="en-US" altLang="en-US" sz="2000" dirty="0" smtClean="0">
              <a:latin typeface="Arial" charset="0"/>
              <a:cs typeface="Arial" charset="0"/>
            </a:endParaRPr>
          </a:p>
          <a:p>
            <a:pPr eaLnBrk="1" hangingPunct="1"/>
            <a:endParaRPr lang="en-US" altLang="en-US" sz="2000" dirty="0">
              <a:latin typeface="Arial" charset="0"/>
              <a:cs typeface="Arial" charset="0"/>
            </a:endParaRPr>
          </a:p>
          <a:p>
            <a:pPr eaLnBrk="1" hangingPunct="1"/>
            <a:endParaRPr lang="en-US" altLang="en-US" sz="2000" dirty="0" smtClean="0">
              <a:latin typeface="Arial" charset="0"/>
              <a:cs typeface="Arial" charset="0"/>
            </a:endParaRPr>
          </a:p>
          <a:p>
            <a:pPr eaLnBrk="1" hangingPunct="1"/>
            <a:r>
              <a:rPr lang="en-US" altLang="en-US" sz="2000" dirty="0" smtClean="0">
                <a:latin typeface="Arial" charset="0"/>
                <a:cs typeface="Arial" charset="0"/>
              </a:rPr>
              <a:t>During detachment, intensities are x100 </a:t>
            </a:r>
            <a:r>
              <a:rPr lang="en-US" altLang="en-US" sz="2000" dirty="0" smtClean="0">
                <a:latin typeface="Arial" charset="0"/>
                <a:cs typeface="Arial" charset="0"/>
              </a:rPr>
              <a:t>higher</a:t>
            </a:r>
          </a:p>
          <a:p>
            <a:pPr eaLnBrk="1" hangingPunct="1"/>
            <a:r>
              <a:rPr lang="en-US" altLang="en-US" sz="2000" dirty="0" smtClean="0">
                <a:latin typeface="Arial" charset="0"/>
                <a:cs typeface="Arial" charset="0"/>
              </a:rPr>
              <a:t>High-</a:t>
            </a:r>
            <a:r>
              <a:rPr lang="en-US" altLang="en-US" sz="2000" i="1" dirty="0" smtClean="0">
                <a:latin typeface="Arial" charset="0"/>
                <a:cs typeface="Arial" charset="0"/>
              </a:rPr>
              <a:t>n</a:t>
            </a:r>
            <a:r>
              <a:rPr lang="en-US" altLang="en-US" sz="2000" dirty="0" smtClean="0">
                <a:latin typeface="Arial" charset="0"/>
                <a:cs typeface="Arial" charset="0"/>
              </a:rPr>
              <a:t> upper levels are populated by 3-body recombination</a:t>
            </a:r>
            <a:endParaRPr lang="en-US" altLang="en-US" sz="2000" dirty="0" smtClean="0">
              <a:latin typeface="Arial" charset="0"/>
              <a:cs typeface="Arial" charset="0"/>
            </a:endParaRPr>
          </a:p>
          <a:p>
            <a:pPr eaLnBrk="1" hangingPunct="1"/>
            <a:endParaRPr lang="en-US" altLang="en-US" dirty="0" smtClean="0">
              <a:latin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144078" y="799525"/>
            <a:ext cx="3351899" cy="4191250"/>
          </a:xfrm>
          <a:prstGeom prst="rect">
            <a:avLst/>
          </a:prstGeom>
        </p:spPr>
      </p:pic>
      <p:pic>
        <p:nvPicPr>
          <p:cNvPr id="7" name="Picture 6" descr="psi19-balmer-1.05-4e14.pdf"/>
          <p:cNvPicPr>
            <a:picLocks noChangeAspect="1"/>
          </p:cNvPicPr>
          <p:nvPr/>
        </p:nvPicPr>
        <p:blipFill>
          <a:blip r:embed="rId3"/>
          <a:stretch>
            <a:fillRect/>
          </a:stretch>
        </p:blipFill>
        <p:spPr>
          <a:xfrm>
            <a:off x="4419599" y="4874384"/>
            <a:ext cx="4496053" cy="1602615"/>
          </a:xfrm>
          <a:prstGeom prst="rect">
            <a:avLst/>
          </a:prstGeom>
        </p:spPr>
      </p:pic>
    </p:spTree>
    <p:extLst>
      <p:ext uri="{BB962C8B-B14F-4D97-AF65-F5344CB8AC3E}">
        <p14:creationId xmlns:p14="http://schemas.microsoft.com/office/powerpoint/2010/main" val="16545556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altLang="en-US" sz="3200" dirty="0" smtClean="0">
                <a:latin typeface="Arial" charset="0"/>
                <a:cs typeface="Arial" charset="0"/>
              </a:rPr>
              <a:t>At higher upstream density, </a:t>
            </a:r>
            <a:r>
              <a:rPr lang="en-US" altLang="en-US" sz="3200" dirty="0" err="1" smtClean="0">
                <a:latin typeface="Arial" charset="0"/>
                <a:cs typeface="Arial" charset="0"/>
              </a:rPr>
              <a:t>q</a:t>
            </a:r>
            <a:r>
              <a:rPr lang="en-US" altLang="en-US" sz="3200" baseline="-25000" dirty="0" err="1" smtClean="0">
                <a:latin typeface="Arial" charset="0"/>
                <a:cs typeface="Arial" charset="0"/>
              </a:rPr>
              <a:t>peak</a:t>
            </a:r>
            <a:r>
              <a:rPr lang="en-US" altLang="en-US" sz="3200" dirty="0" smtClean="0">
                <a:latin typeface="Arial" charset="0"/>
                <a:cs typeface="Arial" charset="0"/>
              </a:rPr>
              <a:t> and q</a:t>
            </a:r>
            <a:r>
              <a:rPr lang="en-US" altLang="en-US" sz="3200" baseline="-25000" dirty="0" smtClean="0">
                <a:latin typeface="Arial" charset="0"/>
                <a:cs typeface="Arial" charset="0"/>
              </a:rPr>
              <a:t>||</a:t>
            </a:r>
            <a:r>
              <a:rPr lang="en-US" altLang="en-US" sz="3200" dirty="0" smtClean="0">
                <a:latin typeface="Arial" charset="0"/>
                <a:cs typeface="Arial" charset="0"/>
              </a:rPr>
              <a:t> are further decreased</a:t>
            </a:r>
          </a:p>
        </p:txBody>
      </p:sp>
      <p:sp>
        <p:nvSpPr>
          <p:cNvPr id="6147" name="Content Placeholder 2"/>
          <p:cNvSpPr>
            <a:spLocks noGrp="1"/>
          </p:cNvSpPr>
          <p:nvPr>
            <p:ph idx="1"/>
          </p:nvPr>
        </p:nvSpPr>
        <p:spPr>
          <a:xfrm>
            <a:off x="76200" y="4343399"/>
            <a:ext cx="2286000" cy="1760593"/>
          </a:xfrm>
        </p:spPr>
        <p:txBody>
          <a:bodyPr>
            <a:normAutofit lnSpcReduction="10000"/>
          </a:bodyPr>
          <a:lstStyle/>
          <a:p>
            <a:pPr eaLnBrk="1" hangingPunct="1"/>
            <a:r>
              <a:rPr lang="en-US" altLang="en-US" dirty="0" smtClean="0">
                <a:latin typeface="Arial" charset="0"/>
                <a:cs typeface="Arial" charset="0"/>
              </a:rPr>
              <a:t>However, no OSP detachment evident</a:t>
            </a:r>
          </a:p>
          <a:p>
            <a:pPr eaLnBrk="1" hangingPunct="1"/>
            <a:endParaRPr lang="en-US" altLang="en-US" dirty="0" smtClean="0">
              <a:latin typeface="Arial"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819686" y="3248114"/>
            <a:ext cx="2899588" cy="35661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143772" y="753722"/>
            <a:ext cx="2876545" cy="35661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96795" y="753723"/>
            <a:ext cx="2924971" cy="3566160"/>
          </a:xfrm>
          <a:prstGeom prst="rect">
            <a:avLst/>
          </a:prstGeom>
        </p:spPr>
      </p:pic>
      <p:pic>
        <p:nvPicPr>
          <p:cNvPr id="7" name="Picture 6" descr="aps15-std-eq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733" y="4343400"/>
            <a:ext cx="2630462" cy="176059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976252258"/>
              </p:ext>
            </p:extLst>
          </p:nvPr>
        </p:nvGraphicFramePr>
        <p:xfrm>
          <a:off x="7521728" y="2376508"/>
          <a:ext cx="1371599" cy="1066800"/>
        </p:xfrm>
        <a:graphic>
          <a:graphicData uri="http://schemas.openxmlformats.org/drawingml/2006/table">
            <a:tbl>
              <a:tblPr/>
              <a:tblGrid>
                <a:gridCol w="1371599"/>
              </a:tblGrid>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Configuration</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A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3F4"/>
                    </a:solidFill>
                  </a:tcPr>
                </a:tc>
              </a:tr>
              <a:tr h="355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65" charset="0"/>
                          <a:ea typeface="ＭＳ Ｐゴシック" pitchFamily="92" charset="-128"/>
                          <a:cs typeface="ＭＳ Ｐゴシック" pitchFamily="92" charset="-128"/>
                        </a:rPr>
                        <a:t>B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3F9FA"/>
                    </a:solidFill>
                  </a:tcPr>
                </a:tc>
              </a:tr>
            </a:tbl>
          </a:graphicData>
        </a:graphic>
      </p:graphicFrame>
    </p:spTree>
    <p:extLst>
      <p:ext uri="{BB962C8B-B14F-4D97-AF65-F5344CB8AC3E}">
        <p14:creationId xmlns:p14="http://schemas.microsoft.com/office/powerpoint/2010/main" val="3502410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altLang="en-US" sz="3200" dirty="0" smtClean="0">
                <a:latin typeface="Arial" charset="0"/>
                <a:cs typeface="Arial" charset="0"/>
              </a:rPr>
              <a:t>UEDGE is used to model divertor plasma conditions in conf. A</a:t>
            </a:r>
          </a:p>
        </p:txBody>
      </p:sp>
      <p:sp>
        <p:nvSpPr>
          <p:cNvPr id="6147" name="Content Placeholder 2"/>
          <p:cNvSpPr>
            <a:spLocks noGrp="1"/>
          </p:cNvSpPr>
          <p:nvPr>
            <p:ph idx="1"/>
          </p:nvPr>
        </p:nvSpPr>
        <p:spPr>
          <a:xfrm>
            <a:off x="304800" y="1295399"/>
            <a:ext cx="5029200" cy="2715039"/>
          </a:xfrm>
        </p:spPr>
        <p:txBody>
          <a:bodyPr>
            <a:normAutofit fontScale="92500" lnSpcReduction="10000"/>
          </a:bodyPr>
          <a:lstStyle/>
          <a:p>
            <a:pPr eaLnBrk="1" hangingPunct="1"/>
            <a:r>
              <a:rPr lang="en-US" altLang="en-US" sz="2400" dirty="0" smtClean="0">
                <a:latin typeface="Arial" charset="0"/>
                <a:cs typeface="Arial" charset="0"/>
              </a:rPr>
              <a:t>Transport coefficients D (particles) and </a:t>
            </a:r>
            <a:r>
              <a:rPr lang="en-US" altLang="en-US" sz="2400" dirty="0" err="1" smtClean="0">
                <a:latin typeface="Symbol" charset="2"/>
                <a:ea typeface="Symbol" charset="2"/>
                <a:cs typeface="Symbol" charset="2"/>
              </a:rPr>
              <a:t>c</a:t>
            </a:r>
            <a:r>
              <a:rPr lang="en-US" altLang="en-US" sz="2400" baseline="-25000" dirty="0" err="1" smtClean="0">
                <a:latin typeface="Arial" charset="0"/>
                <a:cs typeface="Arial" charset="0"/>
              </a:rPr>
              <a:t>e,i</a:t>
            </a:r>
            <a:r>
              <a:rPr lang="en-US" altLang="en-US" sz="2400" dirty="0" smtClean="0">
                <a:latin typeface="Arial" charset="0"/>
                <a:cs typeface="Arial" charset="0"/>
              </a:rPr>
              <a:t> (energy) are adjusted to produce experiment-like upstream profiles</a:t>
            </a:r>
          </a:p>
          <a:p>
            <a:pPr eaLnBrk="1" hangingPunct="1"/>
            <a:r>
              <a:rPr lang="en-US" altLang="en-US" sz="2400" dirty="0" smtClean="0">
                <a:latin typeface="Arial" charset="0"/>
                <a:cs typeface="Arial" charset="0"/>
              </a:rPr>
              <a:t>Divertor plate recycling R=0.99</a:t>
            </a:r>
          </a:p>
          <a:p>
            <a:pPr eaLnBrk="1" hangingPunct="1"/>
            <a:r>
              <a:rPr lang="en-US" altLang="en-US" sz="2400" dirty="0" smtClean="0">
                <a:latin typeface="Arial" charset="0"/>
                <a:cs typeface="Arial" charset="0"/>
              </a:rPr>
              <a:t>Charge-state resolved impurity model with constant D, physical and chemical sputtering</a:t>
            </a:r>
          </a:p>
          <a:p>
            <a:pPr eaLnBrk="1" hangingPunct="1"/>
            <a:endParaRPr lang="en-US" altLang="en-US" dirty="0" smtClean="0">
              <a:latin typeface="Arial"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4244" y="1064800"/>
            <a:ext cx="4061085" cy="291547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352" y="4114800"/>
            <a:ext cx="3169920" cy="237744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4114800"/>
            <a:ext cx="3169920" cy="23774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14800"/>
            <a:ext cx="3169920" cy="2377440"/>
          </a:xfrm>
          <a:prstGeom prst="rect">
            <a:avLst/>
          </a:prstGeom>
        </p:spPr>
      </p:pic>
    </p:spTree>
    <p:extLst>
      <p:ext uri="{BB962C8B-B14F-4D97-AF65-F5344CB8AC3E}">
        <p14:creationId xmlns:p14="http://schemas.microsoft.com/office/powerpoint/2010/main" val="21114098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altLang="en-US" sz="3200" dirty="0" smtClean="0">
                <a:latin typeface="Arial" charset="0"/>
                <a:cs typeface="Arial" charset="0"/>
              </a:rPr>
              <a:t>Lowest X-point height configuration A reaches detachment conditions faster </a:t>
            </a:r>
          </a:p>
        </p:txBody>
      </p:sp>
      <p:sp>
        <p:nvSpPr>
          <p:cNvPr id="6147" name="Content Placeholder 2"/>
          <p:cNvSpPr>
            <a:spLocks noGrp="1"/>
          </p:cNvSpPr>
          <p:nvPr>
            <p:ph idx="1"/>
          </p:nvPr>
        </p:nvSpPr>
        <p:spPr>
          <a:xfrm>
            <a:off x="381000" y="1524000"/>
            <a:ext cx="4724400" cy="1905000"/>
          </a:xfrm>
        </p:spPr>
        <p:txBody>
          <a:bodyPr/>
          <a:lstStyle/>
          <a:p>
            <a:pPr eaLnBrk="1" hangingPunct="1"/>
            <a:r>
              <a:rPr lang="en-US" altLang="en-US" dirty="0" smtClean="0">
                <a:latin typeface="Arial" charset="0"/>
                <a:cs typeface="Arial" charset="0"/>
              </a:rPr>
              <a:t>Medium and high X-point height configurations reach detachment </a:t>
            </a:r>
            <a:r>
              <a:rPr lang="en-US" altLang="en-US" smtClean="0">
                <a:latin typeface="Arial" charset="0"/>
                <a:cs typeface="Arial" charset="0"/>
              </a:rPr>
              <a:t>conditions abruptly (”cliff-like”)</a:t>
            </a:r>
            <a:endParaRPr lang="en-US" altLang="en-US" dirty="0" smtClean="0">
              <a:latin typeface="Arial" charset="0"/>
              <a:cs typeface="Arial" charset="0"/>
            </a:endParaRPr>
          </a:p>
          <a:p>
            <a:pPr eaLnBrk="1" hangingPunct="1"/>
            <a:endParaRPr lang="en-US" altLang="en-US" dirty="0" smtClean="0">
              <a:latin typeface="Arial"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429000"/>
            <a:ext cx="4145280" cy="31089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100" y="3384274"/>
            <a:ext cx="4145280" cy="31089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557" y="1143000"/>
            <a:ext cx="3429000" cy="2286000"/>
          </a:xfrm>
          <a:prstGeom prst="rect">
            <a:avLst/>
          </a:prstGeom>
        </p:spPr>
      </p:pic>
    </p:spTree>
    <p:extLst>
      <p:ext uri="{BB962C8B-B14F-4D97-AF65-F5344CB8AC3E}">
        <p14:creationId xmlns:p14="http://schemas.microsoft.com/office/powerpoint/2010/main" val="1445969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Summary</a:t>
            </a:r>
            <a:endParaRPr lang="en-US" sz="3200" dirty="0"/>
          </a:p>
        </p:txBody>
      </p:sp>
      <p:sp>
        <p:nvSpPr>
          <p:cNvPr id="4" name="Content Placeholder 3"/>
          <p:cNvSpPr>
            <a:spLocks noGrp="1"/>
          </p:cNvSpPr>
          <p:nvPr>
            <p:ph idx="1"/>
          </p:nvPr>
        </p:nvSpPr>
        <p:spPr>
          <a:xfrm>
            <a:off x="342900" y="1295400"/>
            <a:ext cx="5981700" cy="5198346"/>
          </a:xfrm>
          <a:prstGeom prst="rect">
            <a:avLst/>
          </a:prstGeom>
        </p:spPr>
        <p:txBody>
          <a:bodyPr wrap="square">
            <a:spAutoFit/>
          </a:bodyPr>
          <a:lstStyle/>
          <a:p>
            <a:pPr algn="just"/>
            <a:r>
              <a:rPr lang="en-US" sz="2100" dirty="0" smtClean="0"/>
              <a:t>Compact ST divertor </a:t>
            </a:r>
            <a:r>
              <a:rPr lang="en-US" sz="2100" dirty="0"/>
              <a:t>geometry </a:t>
            </a:r>
            <a:r>
              <a:rPr lang="en-US" sz="2100" dirty="0" smtClean="0"/>
              <a:t>in combination with high plasma current and high input power present significant difficulties for radiative detachment regimes</a:t>
            </a:r>
          </a:p>
          <a:p>
            <a:pPr algn="just"/>
            <a:endParaRPr lang="en-US" sz="2100" dirty="0" smtClean="0"/>
          </a:p>
          <a:p>
            <a:pPr algn="just"/>
            <a:r>
              <a:rPr lang="en-US" sz="2100" dirty="0" smtClean="0"/>
              <a:t>NSTX experiments suggest that optimization (for detachment) of an open </a:t>
            </a:r>
            <a:r>
              <a:rPr lang="en-US" sz="2100" dirty="0" err="1" smtClean="0"/>
              <a:t>unpumped</a:t>
            </a:r>
            <a:r>
              <a:rPr lang="en-US" sz="2100" dirty="0" smtClean="0"/>
              <a:t> divertor may be possible via standard magnetic </a:t>
            </a:r>
            <a:r>
              <a:rPr lang="en-US" sz="2100" dirty="0"/>
              <a:t>divertor </a:t>
            </a:r>
            <a:r>
              <a:rPr lang="en-US" sz="2100" dirty="0" smtClean="0"/>
              <a:t>configuration </a:t>
            </a:r>
          </a:p>
          <a:p>
            <a:pPr algn="just"/>
            <a:endParaRPr lang="en-US" sz="2100" dirty="0" smtClean="0"/>
          </a:p>
          <a:p>
            <a:pPr algn="just"/>
            <a:r>
              <a:rPr lang="en-US" sz="2100" dirty="0" smtClean="0"/>
              <a:t>ST plasma configurations with high-triangularity naturally produce high-flux expansion divertor with “vertical-plate divertor” characteristics (despite being an open horizontal plate divertor)</a:t>
            </a:r>
            <a:endParaRPr lang="en-US" sz="2100" dirty="0"/>
          </a:p>
        </p:txBody>
      </p:sp>
      <p:pic>
        <p:nvPicPr>
          <p:cNvPr id="2" name="Picture 1"/>
          <p:cNvPicPr>
            <a:picLocks noChangeAspect="1"/>
          </p:cNvPicPr>
          <p:nvPr/>
        </p:nvPicPr>
        <p:blipFill>
          <a:blip r:embed="rId2"/>
          <a:stretch>
            <a:fillRect/>
          </a:stretch>
        </p:blipFill>
        <p:spPr>
          <a:xfrm>
            <a:off x="6553200" y="1295400"/>
            <a:ext cx="2359329" cy="1760034"/>
          </a:xfrm>
          <a:prstGeom prst="rect">
            <a:avLst/>
          </a:prstGeom>
        </p:spPr>
      </p:pic>
      <p:pic>
        <p:nvPicPr>
          <p:cNvPr id="5" name="Picture 4"/>
          <p:cNvPicPr>
            <a:picLocks noChangeAspect="1"/>
          </p:cNvPicPr>
          <p:nvPr/>
        </p:nvPicPr>
        <p:blipFill>
          <a:blip r:embed="rId3"/>
          <a:stretch>
            <a:fillRect/>
          </a:stretch>
        </p:blipFill>
        <p:spPr>
          <a:xfrm>
            <a:off x="6498693" y="3666453"/>
            <a:ext cx="2630439" cy="2059684"/>
          </a:xfrm>
          <a:prstGeom prst="rect">
            <a:avLst/>
          </a:prstGeom>
        </p:spPr>
      </p:pic>
      <p:sp>
        <p:nvSpPr>
          <p:cNvPr id="6" name="Rectangle 5"/>
          <p:cNvSpPr/>
          <p:nvPr/>
        </p:nvSpPr>
        <p:spPr>
          <a:xfrm>
            <a:off x="6614534" y="3020122"/>
            <a:ext cx="2453266" cy="646331"/>
          </a:xfrm>
          <a:prstGeom prst="rect">
            <a:avLst/>
          </a:prstGeom>
        </p:spPr>
        <p:txBody>
          <a:bodyPr wrap="square">
            <a:spAutoFit/>
          </a:bodyPr>
          <a:lstStyle/>
          <a:p>
            <a:r>
              <a:rPr lang="en-US" dirty="0">
                <a:solidFill>
                  <a:srgbClr val="A84A44"/>
                </a:solidFill>
                <a:latin typeface="Helvetica" charset="0"/>
              </a:rPr>
              <a:t>ITER </a:t>
            </a:r>
            <a:r>
              <a:rPr lang="en-US" dirty="0" smtClean="0">
                <a:solidFill>
                  <a:srgbClr val="A84A44"/>
                </a:solidFill>
                <a:latin typeface="Helvetica" charset="0"/>
              </a:rPr>
              <a:t>vertical target baffled divertor</a:t>
            </a:r>
            <a:endParaRPr lang="en-US" dirty="0">
              <a:solidFill>
                <a:srgbClr val="A84A44"/>
              </a:solidFill>
              <a:effectLst/>
              <a:latin typeface="Helvetica" charset="0"/>
            </a:endParaRPr>
          </a:p>
        </p:txBody>
      </p:sp>
      <p:sp>
        <p:nvSpPr>
          <p:cNvPr id="7" name="Rectangle 6"/>
          <p:cNvSpPr/>
          <p:nvPr/>
        </p:nvSpPr>
        <p:spPr>
          <a:xfrm>
            <a:off x="6614533" y="5506345"/>
            <a:ext cx="2514599" cy="923330"/>
          </a:xfrm>
          <a:prstGeom prst="rect">
            <a:avLst/>
          </a:prstGeom>
        </p:spPr>
        <p:txBody>
          <a:bodyPr wrap="square">
            <a:spAutoFit/>
          </a:bodyPr>
          <a:lstStyle/>
          <a:p>
            <a:r>
              <a:rPr lang="en-US" dirty="0">
                <a:solidFill>
                  <a:srgbClr val="A84A44"/>
                </a:solidFill>
                <a:latin typeface="Helvetica" charset="0"/>
              </a:rPr>
              <a:t>NSTX open horizontal</a:t>
            </a:r>
          </a:p>
          <a:p>
            <a:r>
              <a:rPr lang="en-US" dirty="0">
                <a:solidFill>
                  <a:srgbClr val="A84A44"/>
                </a:solidFill>
                <a:latin typeface="Helvetica" charset="0"/>
              </a:rPr>
              <a:t>target divertor (rotated 45 degrees)</a:t>
            </a:r>
            <a:endParaRPr lang="en-US" dirty="0">
              <a:solidFill>
                <a:srgbClr val="A84A44"/>
              </a:solidFill>
              <a:effectLst/>
              <a:latin typeface="Helvetica" charset="0"/>
            </a:endParaRPr>
          </a:p>
        </p:txBody>
      </p:sp>
    </p:spTree>
    <p:extLst>
      <p:ext uri="{BB962C8B-B14F-4D97-AF65-F5344CB8AC3E}">
        <p14:creationId xmlns:p14="http://schemas.microsoft.com/office/powerpoint/2010/main" val="1695200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lIns="0" tIns="0" rIns="0" bIns="0"/>
          <a:lstStyle/>
          <a:p>
            <a:pPr eaLnBrk="1" hangingPunct="1"/>
            <a:r>
              <a:rPr lang="en-US" altLang="en-US" dirty="0" smtClean="0">
                <a:latin typeface="Arial" charset="0"/>
                <a:cs typeface="Arial" charset="0"/>
              </a:rPr>
              <a:t>NSTX SOL power width </a:t>
            </a:r>
            <a:r>
              <a:rPr lang="en-US" altLang="en-US" dirty="0" smtClean="0">
                <a:latin typeface="Symbol" charset="2"/>
                <a:ea typeface="Symbol" charset="2"/>
                <a:cs typeface="Symbol" charset="2"/>
              </a:rPr>
              <a:t>l</a:t>
            </a:r>
          </a:p>
        </p:txBody>
      </p:sp>
      <p:sp>
        <p:nvSpPr>
          <p:cNvPr id="6147" name="Content Placeholder 2"/>
          <p:cNvSpPr>
            <a:spLocks noGrp="1"/>
          </p:cNvSpPr>
          <p:nvPr>
            <p:ph idx="1"/>
          </p:nvPr>
        </p:nvSpPr>
        <p:spPr/>
        <p:txBody>
          <a:bodyPr/>
          <a:lstStyle/>
          <a:p>
            <a:pPr eaLnBrk="1" hangingPunct="1"/>
            <a:r>
              <a:rPr lang="en-US" altLang="en-US" sz="1800" dirty="0" smtClean="0">
                <a:latin typeface="Arial" charset="0"/>
                <a:cs typeface="Arial" charset="0"/>
              </a:rPr>
              <a:t>From Makowski, PoP 2015</a:t>
            </a:r>
          </a:p>
          <a:p>
            <a:pPr eaLnBrk="1" hangingPunct="1"/>
            <a:endParaRPr lang="en-US" altLang="en-US" dirty="0" smtClean="0">
              <a:latin typeface="Arial"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447800"/>
            <a:ext cx="4995478" cy="4953000"/>
          </a:xfrm>
          <a:prstGeom prst="rect">
            <a:avLst/>
          </a:prstGeom>
        </p:spPr>
      </p:pic>
    </p:spTree>
    <p:extLst>
      <p:ext uri="{BB962C8B-B14F-4D97-AF65-F5344CB8AC3E}">
        <p14:creationId xmlns:p14="http://schemas.microsoft.com/office/powerpoint/2010/main" val="11722482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09" y="95050"/>
            <a:ext cx="9055391" cy="896401"/>
          </a:xfrm>
        </p:spPr>
        <p:txBody>
          <a:bodyPr/>
          <a:lstStyle/>
          <a:p>
            <a:pPr>
              <a:lnSpc>
                <a:spcPct val="90000"/>
              </a:lnSpc>
            </a:pPr>
            <a:r>
              <a:rPr kumimoji="1" lang="en-US" sz="3200" dirty="0" smtClean="0"/>
              <a:t>Significant </a:t>
            </a:r>
            <a:r>
              <a:rPr kumimoji="1" lang="en-US" sz="3200" dirty="0"/>
              <a:t>gaps exist between present divertor solutions and future device requirements</a:t>
            </a:r>
            <a:endParaRPr lang="en-US" sz="3200" dirty="0"/>
          </a:p>
        </p:txBody>
      </p:sp>
      <p:sp>
        <p:nvSpPr>
          <p:cNvPr id="4" name="Content Placeholder 3"/>
          <p:cNvSpPr>
            <a:spLocks noGrp="1"/>
          </p:cNvSpPr>
          <p:nvPr>
            <p:ph idx="10"/>
          </p:nvPr>
        </p:nvSpPr>
        <p:spPr>
          <a:xfrm>
            <a:off x="349638" y="1113990"/>
            <a:ext cx="6127362" cy="5286810"/>
          </a:xfrm>
        </p:spPr>
        <p:txBody>
          <a:bodyPr>
            <a:normAutofit fontScale="70000" lnSpcReduction="20000"/>
          </a:bodyPr>
          <a:lstStyle/>
          <a:p>
            <a:r>
              <a:rPr lang="en-US" b="1" dirty="0" smtClean="0"/>
              <a:t>Critical divertor tasks</a:t>
            </a:r>
          </a:p>
          <a:p>
            <a:pPr lvl="1"/>
            <a:r>
              <a:rPr lang="en-US" dirty="0" smtClean="0"/>
              <a:t>Power exhaust</a:t>
            </a:r>
          </a:p>
          <a:p>
            <a:pPr lvl="1"/>
            <a:r>
              <a:rPr lang="en-US" dirty="0" smtClean="0"/>
              <a:t>D/T and He pumping</a:t>
            </a:r>
          </a:p>
          <a:p>
            <a:pPr lvl="1"/>
            <a:r>
              <a:rPr lang="en-US" dirty="0" smtClean="0"/>
              <a:t>Impurity source reduction</a:t>
            </a:r>
          </a:p>
          <a:p>
            <a:pPr lvl="1"/>
            <a:r>
              <a:rPr lang="en-US" dirty="0" smtClean="0"/>
              <a:t>Impurity screening</a:t>
            </a:r>
          </a:p>
          <a:p>
            <a:r>
              <a:rPr lang="en-US" b="1" dirty="0" smtClean="0"/>
              <a:t>Outstanding issues</a:t>
            </a:r>
          </a:p>
          <a:p>
            <a:pPr lvl="1"/>
            <a:r>
              <a:rPr lang="en-US" dirty="0" smtClean="0"/>
              <a:t>Steady</a:t>
            </a:r>
            <a:r>
              <a:rPr lang="en-US" dirty="0"/>
              <a:t>-state heat flux</a:t>
            </a:r>
          </a:p>
          <a:p>
            <a:pPr lvl="2"/>
            <a:r>
              <a:rPr lang="en-US" dirty="0"/>
              <a:t>Technological limit </a:t>
            </a:r>
            <a:r>
              <a:rPr lang="en-US" i="1" dirty="0" err="1"/>
              <a:t>q</a:t>
            </a:r>
            <a:r>
              <a:rPr lang="en-US" i="1" baseline="-25000" dirty="0" err="1"/>
              <a:t>peak</a:t>
            </a:r>
            <a:r>
              <a:rPr lang="en-US" dirty="0"/>
              <a:t> ≤ 5-15 MW/m</a:t>
            </a:r>
            <a:r>
              <a:rPr lang="en-US" baseline="30000" dirty="0"/>
              <a:t>2</a:t>
            </a:r>
          </a:p>
          <a:p>
            <a:pPr lvl="2"/>
            <a:r>
              <a:rPr lang="en-US" dirty="0"/>
              <a:t>ITER: </a:t>
            </a:r>
            <a:r>
              <a:rPr lang="en-US" i="1" dirty="0" err="1"/>
              <a:t>q</a:t>
            </a:r>
            <a:r>
              <a:rPr lang="en-US" i="1" baseline="-25000" dirty="0" err="1"/>
              <a:t>peak</a:t>
            </a:r>
            <a:r>
              <a:rPr lang="en-US" dirty="0"/>
              <a:t> ≤ 10 MW/m</a:t>
            </a:r>
            <a:r>
              <a:rPr lang="en-US" baseline="30000" dirty="0"/>
              <a:t>2</a:t>
            </a:r>
            <a:r>
              <a:rPr lang="en-US" dirty="0"/>
              <a:t> (Mitigated)</a:t>
            </a:r>
          </a:p>
          <a:p>
            <a:pPr lvl="2"/>
            <a:r>
              <a:rPr lang="en-US" dirty="0"/>
              <a:t>DEMO: </a:t>
            </a:r>
            <a:r>
              <a:rPr lang="en-US" i="1" dirty="0" err="1"/>
              <a:t>q</a:t>
            </a:r>
            <a:r>
              <a:rPr lang="en-US" i="1" baseline="-25000" dirty="0" err="1"/>
              <a:t>peak</a:t>
            </a:r>
            <a:r>
              <a:rPr lang="en-US" dirty="0"/>
              <a:t> ≤ 150 MW/m</a:t>
            </a:r>
            <a:r>
              <a:rPr lang="en-US" baseline="30000" dirty="0"/>
              <a:t>2 </a:t>
            </a:r>
            <a:r>
              <a:rPr lang="en-US" dirty="0"/>
              <a:t>(Unmitigated)</a:t>
            </a:r>
            <a:endParaRPr lang="en-US" baseline="30000" dirty="0"/>
          </a:p>
          <a:p>
            <a:pPr lvl="1"/>
            <a:r>
              <a:rPr lang="en-US" dirty="0"/>
              <a:t>ELM energy, target peak temperature</a:t>
            </a:r>
          </a:p>
          <a:p>
            <a:pPr lvl="2"/>
            <a:r>
              <a:rPr lang="en-US" dirty="0"/>
              <a:t>Melting limit 0.1-0.5 MJ/m</a:t>
            </a:r>
            <a:r>
              <a:rPr lang="en-US" baseline="30000" dirty="0"/>
              <a:t>2</a:t>
            </a:r>
          </a:p>
          <a:p>
            <a:pPr lvl="2"/>
            <a:r>
              <a:rPr lang="en-US" dirty="0"/>
              <a:t>DEMO: Unmitigated, ≥ 10 MJ/m</a:t>
            </a:r>
            <a:r>
              <a:rPr lang="en-US" baseline="30000" dirty="0"/>
              <a:t>2</a:t>
            </a:r>
          </a:p>
          <a:p>
            <a:pPr lvl="1"/>
            <a:r>
              <a:rPr lang="en-US" dirty="0"/>
              <a:t>Impurity erosion </a:t>
            </a:r>
            <a:endParaRPr lang="en-US" dirty="0" smtClean="0"/>
          </a:p>
          <a:p>
            <a:pPr lvl="2"/>
            <a:r>
              <a:rPr lang="en-US" dirty="0" smtClean="0"/>
              <a:t>Divertor </a:t>
            </a:r>
            <a:r>
              <a:rPr lang="en-US" dirty="0"/>
              <a:t>target </a:t>
            </a:r>
            <a:r>
              <a:rPr lang="en-US" dirty="0" err="1" smtClean="0"/>
              <a:t>T</a:t>
            </a:r>
            <a:r>
              <a:rPr lang="en-US" baseline="-25000" dirty="0" err="1" smtClean="0"/>
              <a:t>e</a:t>
            </a:r>
            <a:r>
              <a:rPr lang="en-US" dirty="0" smtClean="0"/>
              <a:t> &lt; 5-10 </a:t>
            </a:r>
            <a:r>
              <a:rPr lang="en-US" dirty="0" err="1" smtClean="0"/>
              <a:t>eV</a:t>
            </a:r>
            <a:endParaRPr lang="en-US" dirty="0"/>
          </a:p>
          <a:p>
            <a:pPr lvl="1"/>
            <a:endParaRPr lang="en-US" dirty="0"/>
          </a:p>
          <a:p>
            <a:endParaRPr lang="en-US" dirty="0"/>
          </a:p>
          <a:p>
            <a:pPr lvl="1"/>
            <a:endParaRPr lang="en-US" dirty="0" smtClean="0"/>
          </a:p>
        </p:txBody>
      </p:sp>
      <p:pic>
        <p:nvPicPr>
          <p:cNvPr id="15" name="Picture 14" descr="divertor2.png"/>
          <p:cNvPicPr>
            <a:picLocks noChangeAspect="1"/>
          </p:cNvPicPr>
          <p:nvPr/>
        </p:nvPicPr>
        <p:blipFill>
          <a:blip r:embed="rId2"/>
          <a:stretch>
            <a:fillRect/>
          </a:stretch>
        </p:blipFill>
        <p:spPr>
          <a:xfrm>
            <a:off x="6946496" y="1219200"/>
            <a:ext cx="2121304" cy="4347155"/>
          </a:xfrm>
          <a:prstGeom prst="rect">
            <a:avLst/>
          </a:prstGeom>
          <a:noFill/>
        </p:spPr>
      </p:pic>
      <p:sp>
        <p:nvSpPr>
          <p:cNvPr id="16" name="Down Arrow 15"/>
          <p:cNvSpPr/>
          <p:nvPr/>
        </p:nvSpPr>
        <p:spPr bwMode="auto">
          <a:xfrm>
            <a:off x="8763000" y="1981200"/>
            <a:ext cx="484632" cy="978408"/>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sp>
        <p:nvSpPr>
          <p:cNvPr id="17" name="Down Arrow 16"/>
          <p:cNvSpPr/>
          <p:nvPr/>
        </p:nvSpPr>
        <p:spPr bwMode="auto">
          <a:xfrm>
            <a:off x="8001000" y="4038600"/>
            <a:ext cx="381000" cy="60960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cxnSp>
        <p:nvCxnSpPr>
          <p:cNvPr id="18" name="Straight Arrow Connector 17"/>
          <p:cNvCxnSpPr/>
          <p:nvPr/>
        </p:nvCxnSpPr>
        <p:spPr bwMode="auto">
          <a:xfrm rot="5400000">
            <a:off x="8115300" y="4152900"/>
            <a:ext cx="228600" cy="152400"/>
          </a:xfrm>
          <a:prstGeom prst="straightConnector1">
            <a:avLst/>
          </a:prstGeom>
          <a:noFill/>
          <a:ln w="38100" cap="flat" cmpd="sng" algn="ctr">
            <a:solidFill>
              <a:srgbClr val="FF6600"/>
            </a:solidFill>
            <a:prstDash val="solid"/>
            <a:round/>
            <a:headEnd type="none" w="med" len="med"/>
            <a:tailEnd type="triangle"/>
          </a:ln>
          <a:effectLst/>
        </p:spPr>
      </p:cxnSp>
      <p:cxnSp>
        <p:nvCxnSpPr>
          <p:cNvPr id="19" name="Straight Arrow Connector 18"/>
          <p:cNvCxnSpPr/>
          <p:nvPr/>
        </p:nvCxnSpPr>
        <p:spPr bwMode="auto">
          <a:xfrm rot="5400000">
            <a:off x="7772400" y="4572000"/>
            <a:ext cx="228600" cy="228600"/>
          </a:xfrm>
          <a:prstGeom prst="straightConnector1">
            <a:avLst/>
          </a:prstGeom>
          <a:noFill/>
          <a:ln w="38100" cap="flat" cmpd="sng" algn="ctr">
            <a:solidFill>
              <a:srgbClr val="FF6600"/>
            </a:solidFill>
            <a:prstDash val="solid"/>
            <a:round/>
            <a:headEnd type="none" w="med" len="med"/>
            <a:tailEnd type="triangle"/>
          </a:ln>
          <a:effectLst/>
        </p:spPr>
      </p:cxnSp>
      <p:cxnSp>
        <p:nvCxnSpPr>
          <p:cNvPr id="20" name="Straight Arrow Connector 19"/>
          <p:cNvCxnSpPr/>
          <p:nvPr/>
        </p:nvCxnSpPr>
        <p:spPr bwMode="auto">
          <a:xfrm rot="16200000" flipH="1">
            <a:off x="7581900" y="4914901"/>
            <a:ext cx="152400" cy="76200"/>
          </a:xfrm>
          <a:prstGeom prst="straightConnector1">
            <a:avLst/>
          </a:prstGeom>
          <a:noFill/>
          <a:ln w="38100" cap="flat" cmpd="sng" algn="ctr">
            <a:solidFill>
              <a:srgbClr val="FF6600"/>
            </a:solidFill>
            <a:prstDash val="solid"/>
            <a:round/>
            <a:headEnd type="none" w="med" len="med"/>
            <a:tailEnd type="triangle"/>
          </a:ln>
          <a:effectLst/>
        </p:spPr>
      </p:cxnSp>
      <p:cxnSp>
        <p:nvCxnSpPr>
          <p:cNvPr id="21" name="Straight Arrow Connector 20"/>
          <p:cNvCxnSpPr/>
          <p:nvPr/>
        </p:nvCxnSpPr>
        <p:spPr bwMode="auto">
          <a:xfrm rot="16200000" flipH="1">
            <a:off x="6858000" y="4191000"/>
            <a:ext cx="381000" cy="76200"/>
          </a:xfrm>
          <a:prstGeom prst="straightConnector1">
            <a:avLst/>
          </a:prstGeom>
          <a:noFill/>
          <a:ln w="38100" cap="flat" cmpd="sng" algn="ctr">
            <a:solidFill>
              <a:srgbClr val="FF6600"/>
            </a:solidFill>
            <a:prstDash val="solid"/>
            <a:round/>
            <a:headEnd type="none" w="med" len="med"/>
            <a:tailEnd type="triangle"/>
          </a:ln>
          <a:effectLst/>
        </p:spPr>
      </p:cxnSp>
      <p:cxnSp>
        <p:nvCxnSpPr>
          <p:cNvPr id="22" name="Straight Arrow Connector 21"/>
          <p:cNvCxnSpPr/>
          <p:nvPr/>
        </p:nvCxnSpPr>
        <p:spPr bwMode="auto">
          <a:xfrm rot="16200000" flipH="1">
            <a:off x="7010400" y="4572000"/>
            <a:ext cx="304800" cy="152400"/>
          </a:xfrm>
          <a:prstGeom prst="straightConnector1">
            <a:avLst/>
          </a:prstGeom>
          <a:noFill/>
          <a:ln w="38100" cap="flat" cmpd="sng" algn="ctr">
            <a:solidFill>
              <a:srgbClr val="FF6600"/>
            </a:solidFill>
            <a:prstDash val="solid"/>
            <a:round/>
            <a:headEnd type="none" w="med" len="med"/>
            <a:tailEnd type="triangle"/>
          </a:ln>
          <a:effectLst/>
        </p:spPr>
      </p:cxnSp>
      <p:cxnSp>
        <p:nvCxnSpPr>
          <p:cNvPr id="23" name="Straight Arrow Connector 22"/>
          <p:cNvCxnSpPr/>
          <p:nvPr/>
        </p:nvCxnSpPr>
        <p:spPr bwMode="auto">
          <a:xfrm rot="5400000">
            <a:off x="7200106" y="4991100"/>
            <a:ext cx="153194" cy="76994"/>
          </a:xfrm>
          <a:prstGeom prst="straightConnector1">
            <a:avLst/>
          </a:prstGeom>
          <a:noFill/>
          <a:ln w="38100" cap="flat" cmpd="sng" algn="ctr">
            <a:solidFill>
              <a:srgbClr val="FF6600"/>
            </a:solidFill>
            <a:prstDash val="solid"/>
            <a:round/>
            <a:headEnd type="none" w="med" len="med"/>
            <a:tailEnd type="triangle"/>
          </a:ln>
          <a:effectLst/>
        </p:spPr>
      </p:cxnSp>
      <p:pic>
        <p:nvPicPr>
          <p:cNvPr id="26" name="Picture 25" descr="NSTX_logo_medi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378" y="5779211"/>
            <a:ext cx="1391623" cy="457200"/>
          </a:xfrm>
          <a:prstGeom prst="rect">
            <a:avLst/>
          </a:prstGeom>
        </p:spPr>
      </p:pic>
    </p:spTree>
    <p:extLst>
      <p:ext uri="{BB962C8B-B14F-4D97-AF65-F5344CB8AC3E}">
        <p14:creationId xmlns:p14="http://schemas.microsoft.com/office/powerpoint/2010/main" val="1676826908"/>
      </p:ext>
    </p:extLst>
  </p:cSld>
  <p:clrMapOvr>
    <a:masterClrMapping/>
  </p:clrMapOvr>
  <mc:AlternateContent xmlns:mc="http://schemas.openxmlformats.org/markup-compatibility/2006" xmlns:p14="http://schemas.microsoft.com/office/powerpoint/2010/main">
    <mc:Choice Requires="p14">
      <p:transition spd="slow" p14:dur="2000" advTm="50744"/>
    </mc:Choice>
    <mc:Fallback xmlns="">
      <p:transition xmlns:p14="http://schemas.microsoft.com/office/powerpoint/2010/main" spd="slow" advTm="5074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66800"/>
            <a:ext cx="4343400" cy="5181600"/>
          </a:xfrm>
        </p:spPr>
        <p:txBody>
          <a:bodyPr/>
          <a:lstStyle/>
          <a:p>
            <a:r>
              <a:rPr lang="en-US" dirty="0" smtClean="0"/>
              <a:t>Open divertor</a:t>
            </a:r>
          </a:p>
          <a:p>
            <a:r>
              <a:rPr lang="en-US" dirty="0" smtClean="0"/>
              <a:t>Baffled divertor</a:t>
            </a:r>
          </a:p>
          <a:p>
            <a:r>
              <a:rPr lang="en-US" dirty="0" smtClean="0"/>
              <a:t>Vertical target divertor</a:t>
            </a:r>
            <a:endParaRPr lang="en-US" dirty="0"/>
          </a:p>
        </p:txBody>
      </p:sp>
      <p:sp>
        <p:nvSpPr>
          <p:cNvPr id="3" name="Title 2"/>
          <p:cNvSpPr>
            <a:spLocks noGrp="1"/>
          </p:cNvSpPr>
          <p:nvPr>
            <p:ph type="title"/>
          </p:nvPr>
        </p:nvSpPr>
        <p:spPr/>
        <p:txBody>
          <a:bodyPr/>
          <a:lstStyle/>
          <a:p>
            <a:r>
              <a:rPr lang="en-US" sz="3200" dirty="0" smtClean="0"/>
              <a:t>Divertor plasma facing component and hardware geometry plays critical role in detachment</a:t>
            </a:r>
            <a:endParaRPr lang="en-US" sz="3200" dirty="0"/>
          </a:p>
        </p:txBody>
      </p:sp>
      <p:sp>
        <p:nvSpPr>
          <p:cNvPr id="4" name="Rectangle 3"/>
          <p:cNvSpPr/>
          <p:nvPr/>
        </p:nvSpPr>
        <p:spPr>
          <a:xfrm>
            <a:off x="76200" y="6209759"/>
            <a:ext cx="4572000" cy="276999"/>
          </a:xfrm>
          <a:prstGeom prst="rect">
            <a:avLst/>
          </a:prstGeom>
        </p:spPr>
        <p:txBody>
          <a:bodyPr>
            <a:spAutoFit/>
          </a:bodyPr>
          <a:lstStyle/>
          <a:p>
            <a:r>
              <a:rPr lang="en-US" sz="1200" dirty="0" smtClean="0">
                <a:latin typeface="+mn-lt"/>
              </a:rPr>
              <a:t>A. Loarte, Plasma </a:t>
            </a:r>
            <a:r>
              <a:rPr lang="en-US" sz="1200" dirty="0">
                <a:latin typeface="+mn-lt"/>
              </a:rPr>
              <a:t>Phys. Control. Fusion 43 (2001) R183–R224</a:t>
            </a:r>
            <a:endParaRPr lang="en-US" sz="1200" dirty="0">
              <a:effectLst/>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971" y="3478696"/>
            <a:ext cx="2778747" cy="170349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1419" y="3328560"/>
            <a:ext cx="1889853" cy="2933094"/>
          </a:xfrm>
          <a:prstGeom prst="rect">
            <a:avLst/>
          </a:prstGeom>
        </p:spPr>
      </p:pic>
      <p:pic>
        <p:nvPicPr>
          <p:cNvPr id="8" name="Picture 7"/>
          <p:cNvPicPr>
            <a:picLocks noChangeAspect="1"/>
          </p:cNvPicPr>
          <p:nvPr/>
        </p:nvPicPr>
        <p:blipFill>
          <a:blip r:embed="rId4"/>
          <a:stretch>
            <a:fillRect/>
          </a:stretch>
        </p:blipFill>
        <p:spPr>
          <a:xfrm>
            <a:off x="4286785" y="1053547"/>
            <a:ext cx="4743450" cy="2290911"/>
          </a:xfrm>
          <a:prstGeom prst="rect">
            <a:avLst/>
          </a:prstGeom>
        </p:spPr>
      </p:pic>
      <p:sp>
        <p:nvSpPr>
          <p:cNvPr id="9" name="Rectangle 8"/>
          <p:cNvSpPr/>
          <p:nvPr/>
        </p:nvSpPr>
        <p:spPr>
          <a:xfrm>
            <a:off x="5867400" y="6198821"/>
            <a:ext cx="3378752" cy="276999"/>
          </a:xfrm>
          <a:prstGeom prst="rect">
            <a:avLst/>
          </a:prstGeom>
        </p:spPr>
        <p:txBody>
          <a:bodyPr wrap="square">
            <a:spAutoFit/>
          </a:bodyPr>
          <a:lstStyle/>
          <a:p>
            <a:r>
              <a:rPr lang="en-US" sz="1200" dirty="0" smtClean="0">
                <a:latin typeface="+mn-lt"/>
              </a:rPr>
              <a:t>B. Lipschultz, </a:t>
            </a:r>
            <a:r>
              <a:rPr lang="en-US" sz="1200" dirty="0" err="1" smtClean="0">
                <a:solidFill>
                  <a:srgbClr val="2F2A2B"/>
                </a:solidFill>
                <a:latin typeface="+mn-lt"/>
              </a:rPr>
              <a:t>Fus</a:t>
            </a:r>
            <a:r>
              <a:rPr lang="en-US" sz="1200" dirty="0" smtClean="0">
                <a:solidFill>
                  <a:srgbClr val="2F2A2B"/>
                </a:solidFill>
                <a:latin typeface="+mn-lt"/>
              </a:rPr>
              <a:t>.  Sci. Tech. 51 (2007) </a:t>
            </a:r>
            <a:r>
              <a:rPr lang="fi-FI" sz="1200" dirty="0" smtClean="0">
                <a:latin typeface="+mn-lt"/>
              </a:rPr>
              <a:t>379</a:t>
            </a:r>
            <a:endParaRPr lang="fi-FI" sz="1200" dirty="0">
              <a:latin typeface="+mn-lt"/>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9992" y="3505200"/>
            <a:ext cx="3994008" cy="2597043"/>
          </a:xfrm>
          <a:prstGeom prst="rect">
            <a:avLst/>
          </a:prstGeom>
        </p:spPr>
      </p:pic>
    </p:spTree>
    <p:extLst>
      <p:ext uri="{BB962C8B-B14F-4D97-AF65-F5344CB8AC3E}">
        <p14:creationId xmlns:p14="http://schemas.microsoft.com/office/powerpoint/2010/main" val="695319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sz="3200" dirty="0"/>
              <a:t>Magnetic geometry impacts heat fluxes </a:t>
            </a:r>
            <a:r>
              <a:rPr kumimoji="1" lang="en-US" sz="3200" i="1" dirty="0" err="1"/>
              <a:t>q</a:t>
            </a:r>
            <a:r>
              <a:rPr kumimoji="1" lang="en-US" sz="3200" i="1" baseline="-25000" dirty="0" err="1"/>
              <a:t>peak</a:t>
            </a:r>
            <a:r>
              <a:rPr kumimoji="1" lang="en-US" sz="3200" dirty="0"/>
              <a:t> (divertor target</a:t>
            </a:r>
            <a:r>
              <a:rPr kumimoji="1" lang="en-US" sz="3200" dirty="0" smtClean="0"/>
              <a:t>), </a:t>
            </a:r>
            <a:r>
              <a:rPr kumimoji="1" lang="en-US" sz="3200" i="1" dirty="0" smtClean="0"/>
              <a:t>q</a:t>
            </a:r>
            <a:r>
              <a:rPr kumimoji="1" lang="en-US" sz="3200" i="1" baseline="-25000" dirty="0"/>
              <a:t>||</a:t>
            </a:r>
            <a:r>
              <a:rPr kumimoji="1" lang="en-US" sz="3200" dirty="0"/>
              <a:t> (divertor SOL</a:t>
            </a:r>
            <a:r>
              <a:rPr kumimoji="1" lang="en-US" sz="3200" dirty="0" smtClean="0"/>
              <a:t>) and detachment</a:t>
            </a:r>
            <a:endParaRPr lang="en-US" sz="3200" dirty="0"/>
          </a:p>
        </p:txBody>
      </p:sp>
      <p:sp>
        <p:nvSpPr>
          <p:cNvPr id="3" name="Content Placeholder 2"/>
          <p:cNvSpPr>
            <a:spLocks noGrp="1"/>
          </p:cNvSpPr>
          <p:nvPr>
            <p:ph idx="1"/>
          </p:nvPr>
        </p:nvSpPr>
        <p:spPr/>
        <p:txBody>
          <a:bodyPr/>
          <a:lstStyle/>
          <a:p>
            <a:r>
              <a:rPr lang="en-US" dirty="0" smtClean="0"/>
              <a:t>In high-recycling conditions</a:t>
            </a:r>
          </a:p>
          <a:p>
            <a:endParaRPr lang="en-US" dirty="0"/>
          </a:p>
          <a:p>
            <a:endParaRPr lang="en-US" dirty="0" smtClean="0"/>
          </a:p>
          <a:p>
            <a:endParaRPr lang="en-US" dirty="0"/>
          </a:p>
          <a:p>
            <a:r>
              <a:rPr lang="en-US" dirty="0" smtClean="0"/>
              <a:t>Detachment criteria </a:t>
            </a:r>
          </a:p>
          <a:p>
            <a:endParaRPr lang="en-US" dirty="0"/>
          </a:p>
        </p:txBody>
      </p:sp>
      <p:sp>
        <p:nvSpPr>
          <p:cNvPr id="4" name="Slide Number Placeholder 3"/>
          <p:cNvSpPr>
            <a:spLocks noGrp="1"/>
          </p:cNvSpPr>
          <p:nvPr>
            <p:ph type="sldNum" sz="quarter" idx="10"/>
          </p:nvPr>
        </p:nvSpPr>
        <p:spPr/>
        <p:txBody>
          <a:bodyPr/>
          <a:lstStyle/>
          <a:p>
            <a:fld id="{7A5BC9D7-C66C-704A-AD0D-8707F75BA86E}" type="slidenum">
              <a:rPr lang="en-US" smtClean="0"/>
              <a:pPr/>
              <a:t>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00200"/>
            <a:ext cx="8761569" cy="139323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669251"/>
            <a:ext cx="2730500" cy="952500"/>
          </a:xfrm>
          <a:prstGeom prst="rect">
            <a:avLst/>
          </a:prstGeom>
        </p:spPr>
      </p:pic>
      <p:sp>
        <p:nvSpPr>
          <p:cNvPr id="7" name="Rectangle 6"/>
          <p:cNvSpPr/>
          <p:nvPr/>
        </p:nvSpPr>
        <p:spPr>
          <a:xfrm>
            <a:off x="5867400" y="6198821"/>
            <a:ext cx="3378752" cy="276999"/>
          </a:xfrm>
          <a:prstGeom prst="rect">
            <a:avLst/>
          </a:prstGeom>
        </p:spPr>
        <p:txBody>
          <a:bodyPr wrap="square">
            <a:spAutoFit/>
          </a:bodyPr>
          <a:lstStyle/>
          <a:p>
            <a:r>
              <a:rPr lang="en-US" sz="1200" dirty="0" smtClean="0">
                <a:latin typeface="+mn-lt"/>
              </a:rPr>
              <a:t>B. Lipschultz, </a:t>
            </a:r>
            <a:r>
              <a:rPr lang="en-US" sz="1200" dirty="0" err="1" smtClean="0">
                <a:solidFill>
                  <a:srgbClr val="2F2A2B"/>
                </a:solidFill>
                <a:latin typeface="+mn-lt"/>
              </a:rPr>
              <a:t>Fus</a:t>
            </a:r>
            <a:r>
              <a:rPr lang="en-US" sz="1200" dirty="0" smtClean="0">
                <a:solidFill>
                  <a:srgbClr val="2F2A2B"/>
                </a:solidFill>
                <a:latin typeface="+mn-lt"/>
              </a:rPr>
              <a:t>.  Sci. Tech. 51 (2007) </a:t>
            </a:r>
            <a:r>
              <a:rPr lang="fi-FI" sz="1200" dirty="0" smtClean="0">
                <a:latin typeface="+mn-lt"/>
              </a:rPr>
              <a:t>379</a:t>
            </a:r>
            <a:endParaRPr lang="fi-FI" sz="1200" dirty="0">
              <a:latin typeface="+mn-l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35" y="4860191"/>
            <a:ext cx="7233529" cy="1117744"/>
          </a:xfrm>
          <a:prstGeom prst="rect">
            <a:avLst/>
          </a:prstGeom>
        </p:spPr>
      </p:pic>
      <p:sp>
        <p:nvSpPr>
          <p:cNvPr id="10" name="Rectangle 9"/>
          <p:cNvSpPr/>
          <p:nvPr/>
        </p:nvSpPr>
        <p:spPr>
          <a:xfrm>
            <a:off x="5740676" y="3349632"/>
            <a:ext cx="3416300" cy="830997"/>
          </a:xfrm>
          <a:prstGeom prst="rect">
            <a:avLst/>
          </a:prstGeom>
        </p:spPr>
        <p:txBody>
          <a:bodyPr wrap="square">
            <a:spAutoFit/>
          </a:bodyPr>
          <a:lstStyle/>
          <a:p>
            <a:r>
              <a:rPr lang="en-US" sz="1200" b="1" dirty="0"/>
              <a:t>Divertor physics is inherently 2D or even 3D</a:t>
            </a:r>
          </a:p>
          <a:p>
            <a:pPr marL="176213" lvl="1" indent="-166688">
              <a:buFont typeface="Arial" charset="0"/>
              <a:buChar char="•"/>
            </a:pPr>
            <a:r>
              <a:rPr lang="en-US" sz="1200" dirty="0"/>
              <a:t>Parallel / cross-field transport and turbulence </a:t>
            </a:r>
          </a:p>
          <a:p>
            <a:pPr marL="176213" lvl="1" indent="-166688">
              <a:buFont typeface="Arial" charset="0"/>
              <a:buChar char="•"/>
            </a:pPr>
            <a:r>
              <a:rPr lang="en-US" sz="1200" dirty="0"/>
              <a:t>Radiation front (detachment) stability</a:t>
            </a:r>
          </a:p>
          <a:p>
            <a:pPr marL="176213" lvl="1" indent="-166688">
              <a:buFont typeface="Arial" charset="0"/>
              <a:buChar char="•"/>
            </a:pPr>
            <a:r>
              <a:rPr lang="en-US" sz="1200" dirty="0"/>
              <a:t>Neutral pressure / density distribution </a:t>
            </a:r>
          </a:p>
        </p:txBody>
      </p:sp>
      <p:sp>
        <p:nvSpPr>
          <p:cNvPr id="11" name="Rectangle 10"/>
          <p:cNvSpPr/>
          <p:nvPr/>
        </p:nvSpPr>
        <p:spPr>
          <a:xfrm>
            <a:off x="76200" y="6213852"/>
            <a:ext cx="5612848" cy="276999"/>
          </a:xfrm>
          <a:prstGeom prst="rect">
            <a:avLst/>
          </a:prstGeom>
        </p:spPr>
        <p:txBody>
          <a:bodyPr wrap="square">
            <a:spAutoFit/>
          </a:bodyPr>
          <a:lstStyle/>
          <a:p>
            <a:r>
              <a:rPr lang="en-US" sz="1200" dirty="0"/>
              <a:t>Pitcher C S and Stangeby P C 1997 Plasma Phys. </a:t>
            </a:r>
            <a:r>
              <a:rPr lang="en-US" sz="1200" dirty="0" smtClean="0"/>
              <a:t>Control. Fusion </a:t>
            </a:r>
            <a:r>
              <a:rPr lang="en-US" sz="1200" dirty="0"/>
              <a:t>39 </a:t>
            </a:r>
            <a:r>
              <a:rPr lang="en-US" sz="1200" dirty="0" smtClean="0"/>
              <a:t>779</a:t>
            </a:r>
            <a:endParaRPr lang="en-US" sz="1200" dirty="0"/>
          </a:p>
        </p:txBody>
      </p:sp>
    </p:spTree>
    <p:extLst>
      <p:ext uri="{BB962C8B-B14F-4D97-AF65-F5344CB8AC3E}">
        <p14:creationId xmlns:p14="http://schemas.microsoft.com/office/powerpoint/2010/main" val="923838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10" descr="tracer"/>
          <p:cNvPicPr>
            <a:picLocks noChangeAspect="1" noChangeArrowheads="1"/>
          </p:cNvPicPr>
          <p:nvPr/>
        </p:nvPicPr>
        <p:blipFill>
          <a:blip r:embed="rId2"/>
          <a:srcRect/>
          <a:stretch>
            <a:fillRect/>
          </a:stretch>
        </p:blipFill>
        <p:spPr bwMode="auto">
          <a:xfrm>
            <a:off x="5987539" y="2074142"/>
            <a:ext cx="3156461" cy="4402858"/>
          </a:xfrm>
          <a:prstGeom prst="rect">
            <a:avLst/>
          </a:prstGeom>
          <a:noFill/>
        </p:spPr>
      </p:pic>
      <p:sp>
        <p:nvSpPr>
          <p:cNvPr id="22530" name="Title 3"/>
          <p:cNvSpPr>
            <a:spLocks noGrp="1"/>
          </p:cNvSpPr>
          <p:nvPr>
            <p:ph type="title"/>
          </p:nvPr>
        </p:nvSpPr>
        <p:spPr/>
        <p:txBody>
          <a:bodyPr/>
          <a:lstStyle/>
          <a:p>
            <a:r>
              <a:rPr lang="en-US" sz="3200" dirty="0" smtClean="0"/>
              <a:t>SOL / divertor geometric properties are different in spherical </a:t>
            </a:r>
            <a:r>
              <a:rPr lang="en-US" sz="3200" dirty="0" err="1" smtClean="0"/>
              <a:t>tori</a:t>
            </a:r>
            <a:r>
              <a:rPr lang="en-US" sz="3200" dirty="0" smtClean="0"/>
              <a:t> and large aspect ratio tokamaks </a:t>
            </a:r>
          </a:p>
        </p:txBody>
      </p:sp>
      <p:sp>
        <p:nvSpPr>
          <p:cNvPr id="6" name="Rectangle 3"/>
          <p:cNvSpPr txBox="1">
            <a:spLocks noChangeArrowheads="1"/>
          </p:cNvSpPr>
          <p:nvPr/>
        </p:nvSpPr>
        <p:spPr bwMode="auto">
          <a:xfrm>
            <a:off x="304800" y="1295400"/>
            <a:ext cx="8382000" cy="4953000"/>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buClr>
                <a:srgbClr val="004483"/>
              </a:buClr>
              <a:buFont typeface="Wingdings" pitchFamily="19" charset="2"/>
              <a:buChar char="§"/>
              <a:defRPr/>
            </a:pPr>
            <a:r>
              <a:rPr kumimoji="1" lang="en-US" sz="2000" kern="0" dirty="0" smtClean="0">
                <a:solidFill>
                  <a:schemeClr val="tx1"/>
                </a:solidFill>
                <a:latin typeface="+mn-lt"/>
                <a:ea typeface="+mn-ea"/>
                <a:cs typeface="+mn-cs"/>
              </a:rPr>
              <a:t>D</a:t>
            </a:r>
            <a:endParaRPr kumimoji="1" lang="en-US" sz="1800" kern="0" dirty="0" smtClean="0">
              <a:solidFill>
                <a:schemeClr val="tx1"/>
              </a:solidFill>
              <a:latin typeface="+mn-lt"/>
              <a:ea typeface="+mn-ea"/>
              <a:cs typeface="ＭＳ Ｐゴシック" pitchFamily="19" charset="-128"/>
            </a:endParaRPr>
          </a:p>
          <a:p>
            <a:pPr marL="742950" lvl="1" indent="-285750" eaLnBrk="1" hangingPunct="1">
              <a:lnSpc>
                <a:spcPct val="90000"/>
              </a:lnSpc>
              <a:spcBef>
                <a:spcPct val="20000"/>
              </a:spcBef>
              <a:buClr>
                <a:srgbClr val="004483"/>
              </a:buClr>
              <a:buFont typeface="Times" pitchFamily="19" charset="0"/>
              <a:buNone/>
              <a:defRPr/>
            </a:pPr>
            <a:endParaRPr kumimoji="1" lang="en-US" sz="1600" kern="0" baseline="-25000" dirty="0">
              <a:solidFill>
                <a:schemeClr val="tx1"/>
              </a:solidFill>
              <a:latin typeface="+mn-lt"/>
              <a:ea typeface="+mn-ea"/>
              <a:cs typeface="ＭＳ Ｐゴシック" pitchFamily="19" charset="-128"/>
            </a:endParaRPr>
          </a:p>
        </p:txBody>
      </p:sp>
      <p:pic>
        <p:nvPicPr>
          <p:cNvPr id="4" name="Picture 3" descr="Picture 5.png"/>
          <p:cNvPicPr>
            <a:picLocks noChangeAspect="1"/>
          </p:cNvPicPr>
          <p:nvPr/>
        </p:nvPicPr>
        <p:blipFill>
          <a:blip r:embed="rId3"/>
          <a:stretch>
            <a:fillRect/>
          </a:stretch>
        </p:blipFill>
        <p:spPr>
          <a:xfrm>
            <a:off x="762000" y="3505200"/>
            <a:ext cx="5225540" cy="3015047"/>
          </a:xfrm>
          <a:prstGeom prst="rect">
            <a:avLst/>
          </a:prstGeom>
        </p:spPr>
      </p:pic>
      <p:pic>
        <p:nvPicPr>
          <p:cNvPr id="5" name="Picture 4" descr="Picture 6.png"/>
          <p:cNvPicPr>
            <a:picLocks noChangeAspect="1"/>
          </p:cNvPicPr>
          <p:nvPr/>
        </p:nvPicPr>
        <p:blipFill>
          <a:blip r:embed="rId4"/>
          <a:stretch>
            <a:fillRect/>
          </a:stretch>
        </p:blipFill>
        <p:spPr>
          <a:xfrm>
            <a:off x="0" y="1219200"/>
            <a:ext cx="7083062" cy="2057400"/>
          </a:xfrm>
          <a:prstGeom prst="rect">
            <a:avLst/>
          </a:prstGeom>
        </p:spPr>
      </p:pic>
    </p:spTree>
    <p:extLst>
      <p:ext uri="{BB962C8B-B14F-4D97-AF65-F5344CB8AC3E}">
        <p14:creationId xmlns:p14="http://schemas.microsoft.com/office/powerpoint/2010/main" val="1503085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r>
              <a:rPr kumimoji="1" lang="en-US" sz="3200" dirty="0"/>
              <a:t>High </a:t>
            </a:r>
            <a:r>
              <a:rPr kumimoji="1" lang="en-US" sz="3200" i="1" dirty="0" err="1"/>
              <a:t>f</a:t>
            </a:r>
            <a:r>
              <a:rPr kumimoji="1" lang="en-US" sz="3200" i="1" baseline="-25000" dirty="0" err="1"/>
              <a:t>rad</a:t>
            </a:r>
            <a:r>
              <a:rPr kumimoji="1" lang="en-US" sz="3200" dirty="0"/>
              <a:t> can be</a:t>
            </a:r>
            <a:r>
              <a:rPr kumimoji="1" lang="en-US" sz="3200" dirty="0" smtClean="0"/>
              <a:t> achieved </a:t>
            </a:r>
            <a:r>
              <a:rPr kumimoji="1" lang="en-US" sz="3200" dirty="0"/>
              <a:t>with carbon in NSTX </a:t>
            </a:r>
            <a:r>
              <a:rPr kumimoji="1" lang="en-US" sz="3200" dirty="0" smtClean="0"/>
              <a:t>divertor at high </a:t>
            </a:r>
            <a:r>
              <a:rPr kumimoji="1" lang="en-US" sz="3200" i="1" dirty="0" smtClean="0"/>
              <a:t>n</a:t>
            </a:r>
            <a:r>
              <a:rPr kumimoji="1" lang="en-US" sz="3200" i="1" baseline="-25000" dirty="0" smtClean="0"/>
              <a:t>e</a:t>
            </a:r>
            <a:r>
              <a:rPr kumimoji="1" lang="en-US" sz="3200" dirty="0" smtClean="0"/>
              <a:t> and </a:t>
            </a:r>
            <a:r>
              <a:rPr kumimoji="1" lang="en-US" sz="3200" i="1" dirty="0" err="1" smtClean="0"/>
              <a:t>n</a:t>
            </a:r>
            <a:r>
              <a:rPr kumimoji="1" lang="en-US" sz="3200" i="1" baseline="-25000" dirty="0" err="1" smtClean="0"/>
              <a:t>z</a:t>
            </a:r>
            <a:endParaRPr kumimoji="1" lang="en-US" sz="3200" i="1" baseline="-25000" dirty="0"/>
          </a:p>
        </p:txBody>
      </p:sp>
      <p:sp>
        <p:nvSpPr>
          <p:cNvPr id="310275" name="Rectangle 3"/>
          <p:cNvSpPr>
            <a:spLocks noGrp="1" noChangeArrowheads="1"/>
          </p:cNvSpPr>
          <p:nvPr>
            <p:ph type="body" idx="1"/>
          </p:nvPr>
        </p:nvSpPr>
        <p:spPr>
          <a:xfrm>
            <a:off x="228600" y="1143000"/>
            <a:ext cx="4191000" cy="5105400"/>
          </a:xfrm>
        </p:spPr>
        <p:txBody>
          <a:bodyPr/>
          <a:lstStyle/>
          <a:p>
            <a:pPr>
              <a:lnSpc>
                <a:spcPct val="90000"/>
              </a:lnSpc>
            </a:pPr>
            <a:r>
              <a:rPr kumimoji="1" lang="en-US" sz="1800" dirty="0" err="1"/>
              <a:t>Hulse</a:t>
            </a:r>
            <a:r>
              <a:rPr kumimoji="1" lang="en-US" sz="1800" dirty="0"/>
              <a:t>-Post non-coronal radiative cooling curves for low Z impurities for </a:t>
            </a:r>
            <a:r>
              <a:rPr kumimoji="1" lang="en-US" sz="1800" i="1" dirty="0"/>
              <a:t>n</a:t>
            </a:r>
            <a:r>
              <a:rPr kumimoji="1" lang="en-US" sz="1800" i="1" baseline="-25000" dirty="0"/>
              <a:t>0</a:t>
            </a:r>
            <a:r>
              <a:rPr kumimoji="1" lang="en-US" sz="1800" i="1" dirty="0"/>
              <a:t>/n</a:t>
            </a:r>
            <a:r>
              <a:rPr kumimoji="1" lang="en-US" sz="1800" i="1" baseline="-25000" dirty="0"/>
              <a:t>e</a:t>
            </a:r>
            <a:r>
              <a:rPr kumimoji="1" lang="en-US" sz="1800" dirty="0"/>
              <a:t>, </a:t>
            </a:r>
            <a:r>
              <a:rPr kumimoji="1" lang="en-US" sz="1800" i="1" dirty="0"/>
              <a:t>n</a:t>
            </a:r>
            <a:r>
              <a:rPr kumimoji="1" lang="en-US" sz="1800" i="1" baseline="-25000" dirty="0"/>
              <a:t>e</a:t>
            </a:r>
            <a:r>
              <a:rPr kumimoji="1" lang="en-US" sz="1800" i="1" dirty="0"/>
              <a:t>-</a:t>
            </a:r>
            <a:r>
              <a:rPr kumimoji="1" lang="en-US" sz="1800" i="1" dirty="0" err="1">
                <a:latin typeface="Symbol" pitchFamily="24" charset="2"/>
                <a:sym typeface="Symbol" pitchFamily="24" charset="2"/>
              </a:rPr>
              <a:t></a:t>
            </a:r>
            <a:r>
              <a:rPr kumimoji="1" lang="en-US" sz="1800" baseline="-25000" dirty="0" err="1"/>
              <a:t>recy</a:t>
            </a:r>
            <a:endParaRPr kumimoji="1" lang="en-US" sz="1800" dirty="0"/>
          </a:p>
          <a:p>
            <a:pPr>
              <a:lnSpc>
                <a:spcPct val="90000"/>
              </a:lnSpc>
            </a:pPr>
            <a:endParaRPr kumimoji="1" lang="en-US" sz="1800" dirty="0"/>
          </a:p>
          <a:p>
            <a:pPr>
              <a:lnSpc>
                <a:spcPct val="90000"/>
              </a:lnSpc>
            </a:pPr>
            <a:r>
              <a:rPr kumimoji="1" lang="en-US" sz="1800" dirty="0"/>
              <a:t>Calculate max </a:t>
            </a:r>
            <a:r>
              <a:rPr kumimoji="1" lang="en-US" sz="1800" i="1" dirty="0" err="1"/>
              <a:t>q</a:t>
            </a:r>
            <a:r>
              <a:rPr kumimoji="1" lang="en-US" sz="1800" i="1" baseline="-25000" dirty="0"/>
              <a:t>||</a:t>
            </a:r>
            <a:r>
              <a:rPr kumimoji="1" lang="en-US" sz="1800" dirty="0"/>
              <a:t> that can be radiated</a:t>
            </a:r>
          </a:p>
          <a:p>
            <a:pPr>
              <a:lnSpc>
                <a:spcPct val="90000"/>
              </a:lnSpc>
            </a:pPr>
            <a:r>
              <a:rPr kumimoji="1" lang="en-US" sz="1800" dirty="0"/>
              <a:t>Express max </a:t>
            </a:r>
            <a:r>
              <a:rPr kumimoji="1" lang="en-US" sz="1800" i="1" dirty="0" err="1"/>
              <a:t>q</a:t>
            </a:r>
            <a:r>
              <a:rPr kumimoji="1" lang="en-US" sz="1800" i="1" baseline="-25000" dirty="0"/>
              <a:t>|| </a:t>
            </a:r>
            <a:r>
              <a:rPr kumimoji="1" lang="en-US" sz="1800" dirty="0"/>
              <a:t>as function of distance from heat source for range of  </a:t>
            </a:r>
            <a:r>
              <a:rPr kumimoji="1" lang="en-US" sz="1800" i="1" dirty="0" err="1"/>
              <a:t>f</a:t>
            </a:r>
            <a:r>
              <a:rPr kumimoji="1" lang="en-US" sz="1800" i="1" baseline="-25000" dirty="0" err="1"/>
              <a:t>z</a:t>
            </a:r>
            <a:r>
              <a:rPr kumimoji="1" lang="en-US" sz="1800" i="1" baseline="-25000" dirty="0"/>
              <a:t>   </a:t>
            </a:r>
          </a:p>
          <a:p>
            <a:pPr>
              <a:lnSpc>
                <a:spcPct val="90000"/>
              </a:lnSpc>
              <a:buFont typeface="Wingdings" pitchFamily="24" charset="2"/>
              <a:buNone/>
            </a:pPr>
            <a:r>
              <a:rPr kumimoji="1" lang="en-US" sz="1800" dirty="0"/>
              <a:t>	(Post JNM 220-222, 1014 (1995) )</a:t>
            </a:r>
          </a:p>
          <a:p>
            <a:pPr>
              <a:lnSpc>
                <a:spcPct val="90000"/>
              </a:lnSpc>
            </a:pPr>
            <a:r>
              <a:rPr kumimoji="1" lang="en-US" sz="1800" dirty="0"/>
              <a:t>Power losses due to deuterium </a:t>
            </a:r>
            <a:r>
              <a:rPr kumimoji="1" lang="en-US" sz="1800" i="1" dirty="0" err="1"/>
              <a:t>P</a:t>
            </a:r>
            <a:r>
              <a:rPr kumimoji="1" lang="en-US" sz="1800" i="1" baseline="-25000" dirty="0" err="1"/>
              <a:t>rad</a:t>
            </a:r>
            <a:r>
              <a:rPr kumimoji="1" lang="en-US" sz="1800" dirty="0"/>
              <a:t> and ionization not considered</a:t>
            </a:r>
          </a:p>
          <a:p>
            <a:pPr>
              <a:lnSpc>
                <a:spcPct val="70000"/>
              </a:lnSpc>
            </a:pPr>
            <a:endParaRPr kumimoji="1" lang="en-US" dirty="0" smtClean="0"/>
          </a:p>
          <a:p>
            <a:pPr>
              <a:lnSpc>
                <a:spcPct val="90000"/>
              </a:lnSpc>
            </a:pPr>
            <a:r>
              <a:rPr kumimoji="1" lang="en-US" sz="1800" dirty="0" smtClean="0"/>
              <a:t>For NSTX, use n</a:t>
            </a:r>
            <a:r>
              <a:rPr kumimoji="1" lang="en-US" sz="1800" baseline="-25000" dirty="0" smtClean="0"/>
              <a:t>0</a:t>
            </a:r>
            <a:r>
              <a:rPr kumimoji="1" lang="en-US" sz="1800" dirty="0" smtClean="0"/>
              <a:t> = 0.1 % and </a:t>
            </a:r>
            <a:r>
              <a:rPr kumimoji="1" lang="en-US" sz="1800" i="1" dirty="0" smtClean="0"/>
              <a:t>n</a:t>
            </a:r>
            <a:r>
              <a:rPr kumimoji="1" lang="en-US" sz="1800" i="1" baseline="-25000" dirty="0" smtClean="0"/>
              <a:t>e</a:t>
            </a:r>
            <a:r>
              <a:rPr kumimoji="1" lang="en-US" sz="1800" i="1" dirty="0" smtClean="0"/>
              <a:t>-</a:t>
            </a:r>
            <a:r>
              <a:rPr kumimoji="1" lang="en-US" sz="1800" i="1" dirty="0" err="1" smtClean="0">
                <a:latin typeface="Symbol" pitchFamily="24" charset="2"/>
                <a:sym typeface="Symbol" pitchFamily="24" charset="2"/>
              </a:rPr>
              <a:t></a:t>
            </a:r>
            <a:r>
              <a:rPr kumimoji="1" lang="en-US" sz="1800" baseline="-25000" dirty="0" err="1" smtClean="0"/>
              <a:t>recy</a:t>
            </a:r>
            <a:r>
              <a:rPr kumimoji="1" lang="en-US" sz="1800" dirty="0" smtClean="0"/>
              <a:t> = </a:t>
            </a:r>
            <a:r>
              <a:rPr kumimoji="1" lang="en-US" sz="1800" i="1" dirty="0" smtClean="0"/>
              <a:t>n</a:t>
            </a:r>
            <a:r>
              <a:rPr kumimoji="1" lang="en-US" sz="1800" i="1" baseline="-25000" dirty="0" smtClean="0"/>
              <a:t>e</a:t>
            </a:r>
            <a:r>
              <a:rPr kumimoji="1" lang="en-US" sz="1800" dirty="0" smtClean="0"/>
              <a:t> </a:t>
            </a:r>
            <a:r>
              <a:rPr kumimoji="1" lang="en-US" sz="1800" dirty="0" err="1" smtClean="0"/>
              <a:t>x</a:t>
            </a:r>
            <a:r>
              <a:rPr kumimoji="1" lang="en-US" sz="1800" dirty="0" smtClean="0"/>
              <a:t>  1e-3 </a:t>
            </a:r>
            <a:r>
              <a:rPr kumimoji="1" lang="en-US" sz="1800" dirty="0" err="1" smtClean="0"/>
              <a:t>s</a:t>
            </a:r>
            <a:endParaRPr kumimoji="1" lang="en-US" sz="1800" dirty="0" smtClean="0"/>
          </a:p>
          <a:p>
            <a:pPr>
              <a:lnSpc>
                <a:spcPct val="90000"/>
              </a:lnSpc>
            </a:pPr>
            <a:endParaRPr kumimoji="1" lang="en-US" dirty="0"/>
          </a:p>
        </p:txBody>
      </p:sp>
      <p:pic>
        <p:nvPicPr>
          <p:cNvPr id="310278" name="Picture 6" descr="image-67"/>
          <p:cNvPicPr>
            <a:picLocks noChangeAspect="1" noChangeArrowheads="1"/>
          </p:cNvPicPr>
          <p:nvPr/>
        </p:nvPicPr>
        <p:blipFill>
          <a:blip r:embed="rId3"/>
          <a:srcRect/>
          <a:stretch>
            <a:fillRect/>
          </a:stretch>
        </p:blipFill>
        <p:spPr bwMode="auto">
          <a:xfrm>
            <a:off x="5286375" y="4890322"/>
            <a:ext cx="3429000" cy="1481137"/>
          </a:xfrm>
          <a:prstGeom prst="rect">
            <a:avLst/>
          </a:prstGeom>
          <a:solidFill>
            <a:srgbClr val="CCFFFF"/>
          </a:solidFill>
        </p:spPr>
      </p:pic>
      <p:sp>
        <p:nvSpPr>
          <p:cNvPr id="310282" name="Rectangle 10"/>
          <p:cNvSpPr>
            <a:spLocks noChangeArrowheads="1"/>
          </p:cNvSpPr>
          <p:nvPr/>
        </p:nvSpPr>
        <p:spPr bwMode="auto">
          <a:xfrm>
            <a:off x="6908800" y="2422525"/>
            <a:ext cx="184150" cy="304800"/>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8" name="Picture 7" descr="iaea08-post.png"/>
          <p:cNvPicPr>
            <a:picLocks noChangeAspect="1"/>
          </p:cNvPicPr>
          <p:nvPr/>
        </p:nvPicPr>
        <p:blipFill>
          <a:blip r:embed="rId4"/>
          <a:stretch>
            <a:fillRect/>
          </a:stretch>
        </p:blipFill>
        <p:spPr>
          <a:xfrm>
            <a:off x="4419600" y="1295399"/>
            <a:ext cx="4435699" cy="3594923"/>
          </a:xfrm>
          <a:prstGeom prst="rect">
            <a:avLst/>
          </a:prstGeom>
        </p:spPr>
      </p:pic>
    </p:spTree>
    <p:extLst>
      <p:ext uri="{BB962C8B-B14F-4D97-AF65-F5344CB8AC3E}">
        <p14:creationId xmlns:p14="http://schemas.microsoft.com/office/powerpoint/2010/main" val="2011039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92023"/>
            <a:ext cx="5486400" cy="5257799"/>
          </a:xfrm>
        </p:spPr>
        <p:txBody>
          <a:bodyPr>
            <a:normAutofit fontScale="85000" lnSpcReduction="20000"/>
          </a:bodyPr>
          <a:lstStyle/>
          <a:p>
            <a:r>
              <a:rPr lang="en-US" dirty="0" smtClean="0"/>
              <a:t>Gas injection location</a:t>
            </a:r>
          </a:p>
          <a:p>
            <a:pPr lvl="1"/>
            <a:r>
              <a:rPr lang="en-US" dirty="0" smtClean="0"/>
              <a:t>Only divertor gas injection led to partial OSP detachment compatible with core confinement</a:t>
            </a:r>
          </a:p>
          <a:p>
            <a:pPr lvl="1" algn="just">
              <a:lnSpc>
                <a:spcPct val="90000"/>
              </a:lnSpc>
            </a:pPr>
            <a:r>
              <a:rPr kumimoji="1" lang="en-US" i="1" dirty="0" smtClean="0"/>
              <a:t>q</a:t>
            </a:r>
            <a:r>
              <a:rPr kumimoji="1" lang="en-US" i="1" baseline="-25000" dirty="0" smtClean="0"/>
              <a:t>||</a:t>
            </a:r>
            <a:r>
              <a:rPr kumimoji="1" lang="en-US" dirty="0" smtClean="0"/>
              <a:t>≤ 150 MW/m</a:t>
            </a:r>
            <a:r>
              <a:rPr kumimoji="1" lang="en-US" baseline="30000" dirty="0" smtClean="0"/>
              <a:t>2</a:t>
            </a:r>
            <a:r>
              <a:rPr kumimoji="1" lang="en-US" dirty="0" smtClean="0"/>
              <a:t> </a:t>
            </a:r>
            <a:r>
              <a:rPr kumimoji="1" lang="en-US" dirty="0"/>
              <a:t>and </a:t>
            </a:r>
            <a:r>
              <a:rPr kumimoji="1" lang="en-US" i="1" dirty="0" err="1"/>
              <a:t>q</a:t>
            </a:r>
            <a:r>
              <a:rPr kumimoji="1" lang="en-US" i="1" baseline="-25000" dirty="0" err="1"/>
              <a:t>pk</a:t>
            </a:r>
            <a:r>
              <a:rPr kumimoji="1" lang="en-US" dirty="0"/>
              <a:t>=6-12 MW/m</a:t>
            </a:r>
            <a:r>
              <a:rPr kumimoji="1" lang="en-US" baseline="30000" dirty="0"/>
              <a:t>2</a:t>
            </a:r>
            <a:endParaRPr kumimoji="1" lang="en-US" baseline="-25000" dirty="0"/>
          </a:p>
          <a:p>
            <a:pPr lvl="1" algn="just">
              <a:lnSpc>
                <a:spcPct val="90000"/>
              </a:lnSpc>
            </a:pPr>
            <a:r>
              <a:rPr kumimoji="1" lang="en-US" dirty="0"/>
              <a:t>Large radiated power and momentum losses </a:t>
            </a:r>
            <a:r>
              <a:rPr kumimoji="1" lang="en-US" dirty="0" smtClean="0"/>
              <a:t>needed</a:t>
            </a:r>
            <a:endParaRPr lang="en-US" dirty="0" smtClean="0"/>
          </a:p>
          <a:p>
            <a:r>
              <a:rPr lang="en-US" dirty="0" smtClean="0"/>
              <a:t>High flux expansion divertor</a:t>
            </a:r>
          </a:p>
          <a:p>
            <a:pPr lvl="1"/>
            <a:r>
              <a:rPr lang="en-US" dirty="0" smtClean="0"/>
              <a:t>High flux expansion divertor may be less transparent to neutrals, better recycling neutrals retention, “plasma plugging”</a:t>
            </a:r>
          </a:p>
          <a:p>
            <a:r>
              <a:rPr lang="en-US" dirty="0" smtClean="0"/>
              <a:t>Divertor separatrix angle with PFCs</a:t>
            </a:r>
          </a:p>
          <a:p>
            <a:pPr lvl="1"/>
            <a:r>
              <a:rPr lang="en-US" dirty="0"/>
              <a:t>L</a:t>
            </a:r>
            <a:r>
              <a:rPr lang="en-US" dirty="0" smtClean="0"/>
              <a:t>ower angle leads to more recycling neutrals directed toward the separatrix (cf. angle &gt; 90 deg. -  neutrals away from separatrix)</a:t>
            </a:r>
          </a:p>
          <a:p>
            <a:pPr lvl="1"/>
            <a:r>
              <a:rPr lang="en-US" dirty="0" smtClean="0"/>
              <a:t>Similar to “vertical plate” divertor ?</a:t>
            </a:r>
          </a:p>
          <a:p>
            <a:endParaRPr lang="en-US" dirty="0"/>
          </a:p>
          <a:p>
            <a:endParaRPr lang="en-US" dirty="0"/>
          </a:p>
        </p:txBody>
      </p:sp>
      <p:sp>
        <p:nvSpPr>
          <p:cNvPr id="3" name="Title 2"/>
          <p:cNvSpPr>
            <a:spLocks noGrp="1"/>
          </p:cNvSpPr>
          <p:nvPr>
            <p:ph type="title"/>
          </p:nvPr>
        </p:nvSpPr>
        <p:spPr/>
        <p:txBody>
          <a:bodyPr/>
          <a:lstStyle/>
          <a:p>
            <a:r>
              <a:rPr lang="en-US" sz="3200" dirty="0"/>
              <a:t>D</a:t>
            </a:r>
            <a:r>
              <a:rPr lang="en-US" sz="3200" dirty="0" smtClean="0"/>
              <a:t>ivertor detachment sensitive to gas injection location and divertor configuration in NSTX</a:t>
            </a:r>
            <a:endParaRPr lang="en-US" sz="3200" dirty="0"/>
          </a:p>
        </p:txBody>
      </p:sp>
      <p:pic>
        <p:nvPicPr>
          <p:cNvPr id="8" name="Picture 7" descr="gp-c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066800"/>
            <a:ext cx="3429000" cy="32055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2" descr="conf-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855943"/>
            <a:ext cx="3276600" cy="262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75153"/>
      </p:ext>
    </p:extLst>
  </p:cSld>
  <p:clrMapOvr>
    <a:masterClrMapping/>
  </p:clrMapOvr>
  <p:timing>
    <p:tnLst>
      <p:par>
        <p:cTn id="1" dur="indefinite" restart="never" nodeType="tmRoot"/>
      </p:par>
    </p:tnLst>
  </p:timing>
</p:sld>
</file>

<file path=ppt/theme/theme1.xml><?xml version="1.0" encoding="utf-8"?>
<a:theme xmlns:a="http://schemas.openxmlformats.org/drawingml/2006/main" name="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4216</TotalTime>
  <Words>1629</Words>
  <Application>Microsoft Macintosh PowerPoint</Application>
  <PresentationFormat>On-screen Show (4:3)</PresentationFormat>
  <Paragraphs>220</Paragraphs>
  <Slides>30</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0" baseType="lpstr">
      <vt:lpstr>Calibri</vt:lpstr>
      <vt:lpstr>Helvetica</vt:lpstr>
      <vt:lpstr>Impact</vt:lpstr>
      <vt:lpstr>ＭＳ Ｐゴシック</vt:lpstr>
      <vt:lpstr>Symbol</vt:lpstr>
      <vt:lpstr>Times</vt:lpstr>
      <vt:lpstr>Wingdings</vt:lpstr>
      <vt:lpstr>Arial</vt:lpstr>
      <vt:lpstr>NSTX Upgrade</vt:lpstr>
      <vt:lpstr>Equation</vt:lpstr>
      <vt:lpstr>Radiative divertor optimization for NSTX Upgrade based on open geometry standard divertor experiments in NSTX</vt:lpstr>
      <vt:lpstr>Abstract</vt:lpstr>
      <vt:lpstr>Summary</vt:lpstr>
      <vt:lpstr>Significant gaps exist between present divertor solutions and future device requirements</vt:lpstr>
      <vt:lpstr>Divertor plasma facing component and hardware geometry plays critical role in detachment</vt:lpstr>
      <vt:lpstr>Magnetic geometry impacts heat fluxes qpeak (divertor target), q|| (divertor SOL) and detachment</vt:lpstr>
      <vt:lpstr>SOL / divertor geometric properties are different in spherical tori and large aspect ratio tokamaks </vt:lpstr>
      <vt:lpstr>High frad can be achieved with carbon in NSTX divertor at high ne and nz</vt:lpstr>
      <vt:lpstr>Divertor detachment sensitive to gas injection location and divertor configuration in NSTX</vt:lpstr>
      <vt:lpstr>In low   configuration with rad. divertor, qpeak reduced albeit with confinement degradation</vt:lpstr>
      <vt:lpstr>Good core plasma performance and significant qpeak reduction with PDD obtained at high </vt:lpstr>
      <vt:lpstr>Snowflake divertor configurations obtained in NSTX show very high fexp and l||</vt:lpstr>
      <vt:lpstr>Natural partial detachment in NSTX snowflake otherwise inaccessible with standard divertor</vt:lpstr>
      <vt:lpstr>Open divertor with graphite PFCs will be used in initial years in NSTX-U </vt:lpstr>
      <vt:lpstr>NSTX-U divertor will present additional challenges</vt:lpstr>
      <vt:lpstr>Two divertor configurations with different magnetic geometries were obtained in NSTX experiment </vt:lpstr>
      <vt:lpstr>Steady-state H-mode discharges with various X-point heights were used for conf. A and B</vt:lpstr>
      <vt:lpstr>Flux expansion and total magnetic field angle scale with X-point height similarly in conf. A and B</vt:lpstr>
      <vt:lpstr>Midplane and X-point connection lengths different in configurations A and B</vt:lpstr>
      <vt:lpstr>Steady-state H-mode discharges with various X-point heights were used for conf. A and B</vt:lpstr>
      <vt:lpstr>Parallel heat fluxes at OSP are higher in configuration B</vt:lpstr>
      <vt:lpstr>Parallel heat fluxes higher in configuration B</vt:lpstr>
      <vt:lpstr>Divertor D-alpha and ionization source higher in configuration A</vt:lpstr>
      <vt:lpstr>Neutral ionization length lower than divertor leg size (X-point height) in configurations A and B</vt:lpstr>
      <vt:lpstr>Neutral compression higher in conf. A </vt:lpstr>
      <vt:lpstr>Recombination rate is inferred from high-n Balmer line divertor intensities</vt:lpstr>
      <vt:lpstr>At higher upstream density, qpeak and q|| are further decreased</vt:lpstr>
      <vt:lpstr>UEDGE is used to model divertor plasma conditions in conf. A</vt:lpstr>
      <vt:lpstr>Lowest X-point height configuration A reaches detachment conditions faster </vt:lpstr>
      <vt:lpstr>NSTX SOL power width l</vt:lpstr>
    </vt:vector>
  </TitlesOfParts>
  <Company>PPPL</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E. Menard</dc:creator>
  <cp:lastModifiedBy>Soukhanovskii, Vlad</cp:lastModifiedBy>
  <cp:revision>212</cp:revision>
  <cp:lastPrinted>2017-10-18T18:46:17Z</cp:lastPrinted>
  <dcterms:created xsi:type="dcterms:W3CDTF">2015-07-16T16:59:24Z</dcterms:created>
  <dcterms:modified xsi:type="dcterms:W3CDTF">2017-10-30T14:57:46Z</dcterms:modified>
</cp:coreProperties>
</file>