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1pPr>
    <a:lvl2pPr marL="2141919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2pPr>
    <a:lvl3pPr marL="4283839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3pPr>
    <a:lvl4pPr marL="6425757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4pPr>
    <a:lvl5pPr marL="8567676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5pPr>
    <a:lvl6pPr marL="10709596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6pPr>
    <a:lvl7pPr marL="12851515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7pPr>
    <a:lvl8pPr marL="14993433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8pPr>
    <a:lvl9pPr marL="17135352" algn="l" defTabSz="2141919" rtl="0" eaLnBrk="1" latinLnBrk="0" hangingPunct="1">
      <a:defRPr sz="83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267"/>
    <a:srgbClr val="FC7000"/>
    <a:srgbClr val="F47F24"/>
    <a:srgbClr val="003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588"/>
    <p:restoredTop sz="95196" autoAdjust="0"/>
  </p:normalViewPr>
  <p:slideViewPr>
    <p:cSldViewPr snapToGrid="0" snapToObjects="1">
      <p:cViewPr>
        <p:scale>
          <a:sx n="70" d="100"/>
          <a:sy n="70" d="100"/>
        </p:scale>
        <p:origin x="224" y="14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086EF-9889-AB4E-BE0E-D996344F127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5B26C-8C69-9E4B-BAE9-8C012221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4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6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3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91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9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8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6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 work: analyzer (see DIII-D</a:t>
            </a:r>
            <a:r>
              <a:rPr lang="en-US" baseline="0" dirty="0" smtClean="0"/>
              <a:t> Proposal). </a:t>
            </a:r>
            <a:r>
              <a:rPr lang="en-US" baseline="0" smtClean="0"/>
              <a:t>Figure 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B26C-8C69-9E4B-BAE9-8C012221B4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9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3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82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923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56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205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846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487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12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9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5"/>
            <a:ext cx="987552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5"/>
            <a:ext cx="2889504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4" y="21153122"/>
            <a:ext cx="37307520" cy="6537960"/>
          </a:xfrm>
        </p:spPr>
        <p:txBody>
          <a:bodyPr anchor="t"/>
          <a:lstStyle>
            <a:lvl1pPr algn="l">
              <a:defRPr sz="1432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4" y="13952228"/>
            <a:ext cx="37307520" cy="7200899"/>
          </a:xfrm>
        </p:spPr>
        <p:txBody>
          <a:bodyPr anchor="b"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641120" indent="0">
              <a:buNone/>
              <a:defRPr sz="6434">
                <a:solidFill>
                  <a:schemeClr val="tx1">
                    <a:tint val="75000"/>
                  </a:schemeClr>
                </a:solidFill>
              </a:defRPr>
            </a:lvl2pPr>
            <a:lvl3pPr marL="3282240" indent="0">
              <a:buNone/>
              <a:defRPr sz="5747">
                <a:solidFill>
                  <a:schemeClr val="tx1">
                    <a:tint val="75000"/>
                  </a:schemeClr>
                </a:solidFill>
              </a:defRPr>
            </a:lvl3pPr>
            <a:lvl4pPr marL="4923359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4pPr>
            <a:lvl5pPr marL="6564479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5pPr>
            <a:lvl6pPr marL="8205598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6pPr>
            <a:lvl7pPr marL="9846719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7pPr>
            <a:lvl8pPr marL="11487839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8pPr>
            <a:lvl9pPr marL="13128958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7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7"/>
            <a:ext cx="19385280" cy="21724622"/>
          </a:xfrm>
        </p:spPr>
        <p:txBody>
          <a:bodyPr/>
          <a:lstStyle>
            <a:lvl1pPr>
              <a:defRPr sz="10036"/>
            </a:lvl1pPr>
            <a:lvl2pPr>
              <a:defRPr sz="8580"/>
            </a:lvl2pPr>
            <a:lvl3pPr>
              <a:defRPr sz="7200"/>
            </a:lvl3pPr>
            <a:lvl4pPr>
              <a:defRPr sz="6434"/>
            </a:lvl4pPr>
            <a:lvl5pPr>
              <a:defRPr sz="6434"/>
            </a:lvl5pPr>
            <a:lvl6pPr>
              <a:defRPr sz="6434"/>
            </a:lvl6pPr>
            <a:lvl7pPr>
              <a:defRPr sz="6434"/>
            </a:lvl7pPr>
            <a:lvl8pPr>
              <a:defRPr sz="6434"/>
            </a:lvl8pPr>
            <a:lvl9pPr>
              <a:defRPr sz="6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7"/>
            <a:ext cx="19385280" cy="21724622"/>
          </a:xfrm>
        </p:spPr>
        <p:txBody>
          <a:bodyPr/>
          <a:lstStyle>
            <a:lvl1pPr>
              <a:defRPr sz="10036"/>
            </a:lvl1pPr>
            <a:lvl2pPr>
              <a:defRPr sz="8580"/>
            </a:lvl2pPr>
            <a:lvl3pPr>
              <a:defRPr sz="7200"/>
            </a:lvl3pPr>
            <a:lvl4pPr>
              <a:defRPr sz="6434"/>
            </a:lvl4pPr>
            <a:lvl5pPr>
              <a:defRPr sz="6434"/>
            </a:lvl5pPr>
            <a:lvl6pPr>
              <a:defRPr sz="6434"/>
            </a:lvl6pPr>
            <a:lvl7pPr>
              <a:defRPr sz="6434"/>
            </a:lvl7pPr>
            <a:lvl8pPr>
              <a:defRPr sz="6434"/>
            </a:lvl8pPr>
            <a:lvl9pPr>
              <a:defRPr sz="6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5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6" y="7368543"/>
            <a:ext cx="19392902" cy="3070857"/>
          </a:xfrm>
        </p:spPr>
        <p:txBody>
          <a:bodyPr anchor="b"/>
          <a:lstStyle>
            <a:lvl1pPr marL="0" indent="0">
              <a:buNone/>
              <a:defRPr sz="8580" b="1"/>
            </a:lvl1pPr>
            <a:lvl2pPr marL="1641120" indent="0">
              <a:buNone/>
              <a:defRPr sz="7200" b="1"/>
            </a:lvl2pPr>
            <a:lvl3pPr marL="3282240" indent="0">
              <a:buNone/>
              <a:defRPr sz="6434" b="1"/>
            </a:lvl3pPr>
            <a:lvl4pPr marL="4923359" indent="0">
              <a:buNone/>
              <a:defRPr sz="5747" b="1"/>
            </a:lvl4pPr>
            <a:lvl5pPr marL="6564479" indent="0">
              <a:buNone/>
              <a:defRPr sz="5747" b="1"/>
            </a:lvl5pPr>
            <a:lvl6pPr marL="8205598" indent="0">
              <a:buNone/>
              <a:defRPr sz="5747" b="1"/>
            </a:lvl6pPr>
            <a:lvl7pPr marL="9846719" indent="0">
              <a:buNone/>
              <a:defRPr sz="5747" b="1"/>
            </a:lvl7pPr>
            <a:lvl8pPr marL="11487839" indent="0">
              <a:buNone/>
              <a:defRPr sz="5747" b="1"/>
            </a:lvl8pPr>
            <a:lvl9pPr marL="13128958" indent="0">
              <a:buNone/>
              <a:defRPr sz="57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6" y="10439400"/>
            <a:ext cx="19392902" cy="18966183"/>
          </a:xfrm>
        </p:spPr>
        <p:txBody>
          <a:bodyPr/>
          <a:lstStyle>
            <a:lvl1pPr>
              <a:defRPr sz="8580"/>
            </a:lvl1pPr>
            <a:lvl2pPr>
              <a:defRPr sz="7200"/>
            </a:lvl2pPr>
            <a:lvl3pPr>
              <a:defRPr sz="6434"/>
            </a:lvl3pPr>
            <a:lvl4pPr>
              <a:defRPr sz="5747"/>
            </a:lvl4pPr>
            <a:lvl5pPr>
              <a:defRPr sz="5747"/>
            </a:lvl5pPr>
            <a:lvl6pPr>
              <a:defRPr sz="5747"/>
            </a:lvl6pPr>
            <a:lvl7pPr>
              <a:defRPr sz="5747"/>
            </a:lvl7pPr>
            <a:lvl8pPr>
              <a:defRPr sz="5747"/>
            </a:lvl8pPr>
            <a:lvl9pPr>
              <a:defRPr sz="574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5" y="7368543"/>
            <a:ext cx="19400521" cy="3070857"/>
          </a:xfrm>
        </p:spPr>
        <p:txBody>
          <a:bodyPr anchor="b"/>
          <a:lstStyle>
            <a:lvl1pPr marL="0" indent="0">
              <a:buNone/>
              <a:defRPr sz="8580" b="1"/>
            </a:lvl1pPr>
            <a:lvl2pPr marL="1641120" indent="0">
              <a:buNone/>
              <a:defRPr sz="7200" b="1"/>
            </a:lvl2pPr>
            <a:lvl3pPr marL="3282240" indent="0">
              <a:buNone/>
              <a:defRPr sz="6434" b="1"/>
            </a:lvl3pPr>
            <a:lvl4pPr marL="4923359" indent="0">
              <a:buNone/>
              <a:defRPr sz="5747" b="1"/>
            </a:lvl4pPr>
            <a:lvl5pPr marL="6564479" indent="0">
              <a:buNone/>
              <a:defRPr sz="5747" b="1"/>
            </a:lvl5pPr>
            <a:lvl6pPr marL="8205598" indent="0">
              <a:buNone/>
              <a:defRPr sz="5747" b="1"/>
            </a:lvl6pPr>
            <a:lvl7pPr marL="9846719" indent="0">
              <a:buNone/>
              <a:defRPr sz="5747" b="1"/>
            </a:lvl7pPr>
            <a:lvl8pPr marL="11487839" indent="0">
              <a:buNone/>
              <a:defRPr sz="5747" b="1"/>
            </a:lvl8pPr>
            <a:lvl9pPr marL="13128958" indent="0">
              <a:buNone/>
              <a:defRPr sz="57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5" y="10439400"/>
            <a:ext cx="19400521" cy="18966183"/>
          </a:xfrm>
        </p:spPr>
        <p:txBody>
          <a:bodyPr/>
          <a:lstStyle>
            <a:lvl1pPr>
              <a:defRPr sz="8580"/>
            </a:lvl1pPr>
            <a:lvl2pPr>
              <a:defRPr sz="7200"/>
            </a:lvl2pPr>
            <a:lvl3pPr>
              <a:defRPr sz="6434"/>
            </a:lvl3pPr>
            <a:lvl4pPr>
              <a:defRPr sz="5747"/>
            </a:lvl4pPr>
            <a:lvl5pPr>
              <a:defRPr sz="5747"/>
            </a:lvl5pPr>
            <a:lvl6pPr>
              <a:defRPr sz="5747"/>
            </a:lvl6pPr>
            <a:lvl7pPr>
              <a:defRPr sz="5747"/>
            </a:lvl7pPr>
            <a:lvl8pPr>
              <a:defRPr sz="5747"/>
            </a:lvl8pPr>
            <a:lvl9pPr>
              <a:defRPr sz="574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8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5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2" y="1310640"/>
            <a:ext cx="14439904" cy="5577840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2" y="1310645"/>
            <a:ext cx="24536400" cy="28094942"/>
          </a:xfrm>
        </p:spPr>
        <p:txBody>
          <a:bodyPr/>
          <a:lstStyle>
            <a:lvl1pPr>
              <a:defRPr sz="11491"/>
            </a:lvl1pPr>
            <a:lvl2pPr>
              <a:defRPr sz="10036"/>
            </a:lvl2pPr>
            <a:lvl3pPr>
              <a:defRPr sz="858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2" y="6888485"/>
            <a:ext cx="14439904" cy="22517102"/>
          </a:xfrm>
        </p:spPr>
        <p:txBody>
          <a:bodyPr/>
          <a:lstStyle>
            <a:lvl1pPr marL="0" indent="0">
              <a:buNone/>
              <a:defRPr sz="5056"/>
            </a:lvl1pPr>
            <a:lvl2pPr marL="1641120" indent="0">
              <a:buNone/>
              <a:defRPr sz="4290"/>
            </a:lvl2pPr>
            <a:lvl3pPr marL="3282240" indent="0">
              <a:buNone/>
              <a:defRPr sz="3600"/>
            </a:lvl3pPr>
            <a:lvl4pPr marL="4923359" indent="0">
              <a:buNone/>
              <a:defRPr sz="3217"/>
            </a:lvl4pPr>
            <a:lvl5pPr marL="6564479" indent="0">
              <a:buNone/>
              <a:defRPr sz="3217"/>
            </a:lvl5pPr>
            <a:lvl6pPr marL="8205598" indent="0">
              <a:buNone/>
              <a:defRPr sz="3217"/>
            </a:lvl6pPr>
            <a:lvl7pPr marL="9846719" indent="0">
              <a:buNone/>
              <a:defRPr sz="3217"/>
            </a:lvl7pPr>
            <a:lvl8pPr marL="11487839" indent="0">
              <a:buNone/>
              <a:defRPr sz="3217"/>
            </a:lvl8pPr>
            <a:lvl9pPr marL="13128958" indent="0">
              <a:buNone/>
              <a:defRPr sz="32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8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2"/>
            <a:ext cx="26334720" cy="2720342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1491"/>
            </a:lvl1pPr>
            <a:lvl2pPr marL="1641120" indent="0">
              <a:buNone/>
              <a:defRPr sz="10036"/>
            </a:lvl2pPr>
            <a:lvl3pPr marL="3282240" indent="0">
              <a:buNone/>
              <a:defRPr sz="8580"/>
            </a:lvl3pPr>
            <a:lvl4pPr marL="4923359" indent="0">
              <a:buNone/>
              <a:defRPr sz="7200"/>
            </a:lvl4pPr>
            <a:lvl5pPr marL="6564479" indent="0">
              <a:buNone/>
              <a:defRPr sz="7200"/>
            </a:lvl5pPr>
            <a:lvl6pPr marL="8205598" indent="0">
              <a:buNone/>
              <a:defRPr sz="7200"/>
            </a:lvl6pPr>
            <a:lvl7pPr marL="9846719" indent="0">
              <a:buNone/>
              <a:defRPr sz="7200"/>
            </a:lvl7pPr>
            <a:lvl8pPr marL="11487839" indent="0">
              <a:buNone/>
              <a:defRPr sz="7200"/>
            </a:lvl8pPr>
            <a:lvl9pPr marL="13128958" indent="0">
              <a:buNone/>
              <a:defRPr sz="7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5"/>
            <a:ext cx="26334720" cy="3863339"/>
          </a:xfrm>
        </p:spPr>
        <p:txBody>
          <a:bodyPr/>
          <a:lstStyle>
            <a:lvl1pPr marL="0" indent="0">
              <a:buNone/>
              <a:defRPr sz="5056"/>
            </a:lvl1pPr>
            <a:lvl2pPr marL="1641120" indent="0">
              <a:buNone/>
              <a:defRPr sz="4290"/>
            </a:lvl2pPr>
            <a:lvl3pPr marL="3282240" indent="0">
              <a:buNone/>
              <a:defRPr sz="3600"/>
            </a:lvl3pPr>
            <a:lvl4pPr marL="4923359" indent="0">
              <a:buNone/>
              <a:defRPr sz="3217"/>
            </a:lvl4pPr>
            <a:lvl5pPr marL="6564479" indent="0">
              <a:buNone/>
              <a:defRPr sz="3217"/>
            </a:lvl5pPr>
            <a:lvl6pPr marL="8205598" indent="0">
              <a:buNone/>
              <a:defRPr sz="3217"/>
            </a:lvl6pPr>
            <a:lvl7pPr marL="9846719" indent="0">
              <a:buNone/>
              <a:defRPr sz="3217"/>
            </a:lvl7pPr>
            <a:lvl8pPr marL="11487839" indent="0">
              <a:buNone/>
              <a:defRPr sz="3217"/>
            </a:lvl8pPr>
            <a:lvl9pPr marL="13128958" indent="0">
              <a:buNone/>
              <a:defRPr sz="32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D3267">
                <a:alpha val="50000"/>
              </a:srgbClr>
            </a:gs>
            <a:gs pos="51000">
              <a:schemeClr val="bg1">
                <a:alpha val="0"/>
              </a:schemeClr>
            </a:gs>
            <a:gs pos="100000">
              <a:srgbClr val="0D3267">
                <a:alpha val="50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3"/>
            <a:ext cx="39502080" cy="54864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7"/>
            <a:ext cx="39502080" cy="21724622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3"/>
            <a:ext cx="10241280" cy="1752600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42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1B3E2-7F48-B042-A3BA-38C707A998DC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3"/>
            <a:ext cx="13898880" cy="1752600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42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3"/>
            <a:ext cx="10241280" cy="1752600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42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00DD6-CE44-6F48-B8B5-5E6AEDB0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4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41120" rtl="0" eaLnBrk="1" latinLnBrk="0" hangingPunct="1">
        <a:spcBef>
          <a:spcPct val="0"/>
        </a:spcBef>
        <a:buNone/>
        <a:defRPr sz="157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30841" indent="-1230841" algn="l" defTabSz="1641120" rtl="0" eaLnBrk="1" latinLnBrk="0" hangingPunct="1">
        <a:spcBef>
          <a:spcPct val="20000"/>
        </a:spcBef>
        <a:buFont typeface="Arial"/>
        <a:buChar char="•"/>
        <a:defRPr sz="11491" kern="1200">
          <a:solidFill>
            <a:schemeClr val="tx1"/>
          </a:solidFill>
          <a:latin typeface="+mn-lt"/>
          <a:ea typeface="+mn-ea"/>
          <a:cs typeface="+mn-cs"/>
        </a:defRPr>
      </a:lvl1pPr>
      <a:lvl2pPr marL="2666820" indent="-1025699" algn="l" defTabSz="1641120" rtl="0" eaLnBrk="1" latinLnBrk="0" hangingPunct="1">
        <a:spcBef>
          <a:spcPct val="20000"/>
        </a:spcBef>
        <a:buFont typeface="Arial"/>
        <a:buChar char="–"/>
        <a:defRPr sz="10036" kern="1200">
          <a:solidFill>
            <a:schemeClr val="tx1"/>
          </a:solidFill>
          <a:latin typeface="+mn-lt"/>
          <a:ea typeface="+mn-ea"/>
          <a:cs typeface="+mn-cs"/>
        </a:defRPr>
      </a:lvl2pPr>
      <a:lvl3pPr marL="4102799" indent="-820560" algn="l" defTabSz="1641120" rtl="0" eaLnBrk="1" latinLnBrk="0" hangingPunct="1">
        <a:spcBef>
          <a:spcPct val="20000"/>
        </a:spcBef>
        <a:buFont typeface="Arial"/>
        <a:buChar char="•"/>
        <a:defRPr sz="8580" kern="1200">
          <a:solidFill>
            <a:schemeClr val="tx1"/>
          </a:solidFill>
          <a:latin typeface="+mn-lt"/>
          <a:ea typeface="+mn-ea"/>
          <a:cs typeface="+mn-cs"/>
        </a:defRPr>
      </a:lvl3pPr>
      <a:lvl4pPr marL="5743918" indent="-820560" algn="l" defTabSz="1641120" rtl="0" eaLnBrk="1" latinLnBrk="0" hangingPunct="1">
        <a:spcBef>
          <a:spcPct val="20000"/>
        </a:spcBef>
        <a:buFont typeface="Arial"/>
        <a:buChar char="–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85037" indent="-820560" algn="l" defTabSz="1641120" rtl="0" eaLnBrk="1" latinLnBrk="0" hangingPunct="1">
        <a:spcBef>
          <a:spcPct val="20000"/>
        </a:spcBef>
        <a:buFont typeface="Arial"/>
        <a:buChar char="»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026159" indent="-820560" algn="l" defTabSz="16411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67278" indent="-820560" algn="l" defTabSz="16411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308399" indent="-820560" algn="l" defTabSz="16411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949516" indent="-820560" algn="l" defTabSz="1641120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1pPr>
      <a:lvl2pPr marL="1641120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2pPr>
      <a:lvl3pPr marL="3282240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3pPr>
      <a:lvl4pPr marL="4923359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4pPr>
      <a:lvl5pPr marL="6564479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5pPr>
      <a:lvl6pPr marL="8205598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6pPr>
      <a:lvl7pPr marL="9846719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7pPr>
      <a:lvl8pPr marL="11487839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8pPr>
      <a:lvl9pPr marL="13128958" algn="l" defTabSz="1641120" rtl="0" eaLnBrk="1" latinLnBrk="0" hangingPunct="1">
        <a:defRPr sz="64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3" Type="http://schemas.openxmlformats.org/officeDocument/2006/relationships/image" Target="../media/image11.emf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wmf"/><Relationship Id="rId1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tiff"/><Relationship Id="rId9" Type="http://schemas.openxmlformats.org/officeDocument/2006/relationships/image" Target="../media/image7.emf"/><Relationship Id="rId10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FC7000">
                <a:alpha val="75000"/>
              </a:srgbClr>
            </a:gs>
            <a:gs pos="50000">
              <a:schemeClr val="bg1"/>
            </a:gs>
            <a:gs pos="0">
              <a:srgbClr val="FC7000">
                <a:alpha val="75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5"/>
          <p:cNvSpPr>
            <a:spLocks noChangeArrowheads="1"/>
          </p:cNvSpPr>
          <p:nvPr/>
        </p:nvSpPr>
        <p:spPr bwMode="auto">
          <a:xfrm>
            <a:off x="32209986" y="3178094"/>
            <a:ext cx="10972800" cy="21102658"/>
          </a:xfrm>
          <a:prstGeom prst="rect">
            <a:avLst/>
          </a:prstGeom>
          <a:solidFill>
            <a:schemeClr val="bg1"/>
          </a:solidFill>
          <a:ln w="57150">
            <a:solidFill>
              <a:srgbClr val="0D3267"/>
            </a:solidFill>
            <a:miter lim="800000"/>
            <a:headEnd/>
            <a:tailEnd/>
          </a:ln>
          <a:extLst/>
        </p:spPr>
        <p:txBody>
          <a:bodyPr lIns="360000" tIns="360000" rIns="360000" bIns="360000"/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sz="4000" b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XPS data fitting</a:t>
            </a: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Bef>
                <a:spcPct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Bef>
                <a:spcPct val="0"/>
              </a:spcBef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XPS data obtained using MAPP gives information on the chemical composition of up to 5 nm of the surface of the</a:t>
            </a:r>
            <a:r>
              <a:rPr lang="hr-HR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samples. </a:t>
            </a: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Bef>
                <a:spcPct val="0"/>
              </a:spcBef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samples were scanned in four regions (B1s, Mo3d, C1s and O1s). </a:t>
            </a:r>
          </a:p>
          <a:p>
            <a:pPr marL="457200" lvl="0" indent="-457200">
              <a:spcBef>
                <a:spcPct val="0"/>
              </a:spcBef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data peaks were </a:t>
            </a:r>
            <a:r>
              <a:rPr lang="en-US" altLang="en-US" sz="2800" dirty="0" err="1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deconvoluted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and fit according to the following constraints: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    ▷ Position/Binding energy: obtained from previous       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       controlled experiments [1-3]. 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    ▷ FWHM of the spectral fits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    ▷ Area relation between doublets (in Mo3d 5/2 and 3/2)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ct val="50000"/>
              </a:spcBef>
              <a:buNone/>
            </a:pPr>
            <a:r>
              <a:rPr lang="en-GB" altLang="en-US" sz="4000" b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Future Work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ct val="50000"/>
              </a:spcBef>
              <a:buNone/>
            </a:pPr>
            <a:endParaRPr lang="en-US" altLang="en-US" sz="14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MAPP analysis chamber will be transported to UIUC for upgrades and testing: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▷ Optimization of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low energy ion scattering spectroscopy (LEISS) and thermal desorption spectroscopy (TDS)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▷ Implementation of direct recoil spectroscopy (DRS), which       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   will allow H/D retention measurements 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▷ New analyzer will improve energy resolution in MAPP. 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ct val="50000"/>
              </a:spcBef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ct val="50000"/>
              </a:spcBef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ct val="50000"/>
              </a:spcBef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ct val="50000"/>
              </a:spcBef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ct val="50000"/>
              </a:spcBef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ct val="50000"/>
              </a:spcBef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GB" altLang="en-US" sz="4000" b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Summary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ct val="50000"/>
              </a:spcBef>
              <a:buNone/>
            </a:pPr>
            <a:endParaRPr lang="en-US" altLang="en-US" sz="14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With MAPP, PFC material evolution can be studied in ways not previously possible. </a:t>
            </a:r>
          </a:p>
          <a:p>
            <a:pPr marL="457200" lvl="0" indent="-457200" defTabSz="2193925" fontAlgn="base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data shows that boron is deposited on the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surfaces of ATJ graphite and TZM</a:t>
            </a:r>
          </a:p>
          <a:p>
            <a:pPr marL="457200" lvl="0" indent="-457200" defTabSz="2193925" fontAlgn="base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variations in the atomic concentrations could be the result of migration, sputtering, and </a:t>
            </a:r>
            <a:r>
              <a:rPr lang="en-US" altLang="en-US" sz="2800" dirty="0" err="1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redeposition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during plasma shots between boronizations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7" name="Rectangle 35"/>
          <p:cNvSpPr>
            <a:spLocks noChangeArrowheads="1"/>
          </p:cNvSpPr>
          <p:nvPr/>
        </p:nvSpPr>
        <p:spPr bwMode="auto">
          <a:xfrm>
            <a:off x="32209986" y="24839622"/>
            <a:ext cx="10972800" cy="2548821"/>
          </a:xfrm>
          <a:prstGeom prst="rect">
            <a:avLst/>
          </a:prstGeom>
          <a:solidFill>
            <a:schemeClr val="bg1"/>
          </a:solidFill>
          <a:ln w="57150">
            <a:solidFill>
              <a:srgbClr val="0D3267"/>
            </a:solidFill>
            <a:miter lim="800000"/>
            <a:headEnd/>
            <a:tailEnd/>
          </a:ln>
          <a:extLst/>
        </p:spPr>
        <p:txBody>
          <a:bodyPr lIns="360000" tIns="360000" rIns="360000" bIns="360000"/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Acknowledgments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 smtClean="0"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Work supported by US DOE Contract No. DE-AC02-09CH11466, and US DOE Contract No. DE-SC0010717.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21352" y="210453"/>
            <a:ext cx="44074079" cy="2461924"/>
          </a:xfrm>
          <a:prstGeom prst="rect">
            <a:avLst/>
          </a:prstGeom>
          <a:solidFill>
            <a:srgbClr val="0D326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07"/>
          </a:p>
        </p:txBody>
      </p:sp>
      <p:sp>
        <p:nvSpPr>
          <p:cNvPr id="9" name="Rectangle 8"/>
          <p:cNvSpPr/>
          <p:nvPr/>
        </p:nvSpPr>
        <p:spPr>
          <a:xfrm>
            <a:off x="2035804" y="347532"/>
            <a:ext cx="41606016" cy="2130552"/>
          </a:xfrm>
          <a:prstGeom prst="rect">
            <a:avLst/>
          </a:prstGeom>
          <a:solidFill>
            <a:srgbClr val="0D3267"/>
          </a:solidFill>
          <a:ln w="57150" cmpd="sng">
            <a:solidFill>
              <a:srgbClr val="FC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07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6178" y="246266"/>
            <a:ext cx="37900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Helvetica"/>
                <a:cs typeface="Helvetica"/>
              </a:rPr>
              <a:t>Surface chemistry analysis of </a:t>
            </a:r>
            <a:r>
              <a:rPr lang="en-US" sz="7200" b="1" dirty="0" smtClean="0">
                <a:solidFill>
                  <a:schemeClr val="bg1"/>
                </a:solidFill>
                <a:latin typeface="Helvetica"/>
                <a:cs typeface="Helvetica"/>
              </a:rPr>
              <a:t>TZM and graphite during plasma operations</a:t>
            </a:r>
            <a:endParaRPr lang="en-US" sz="7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6178" y="1327759"/>
            <a:ext cx="15239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"/>
                <a:cs typeface="Helvetica"/>
              </a:rPr>
              <a:t>H. Schamis</a:t>
            </a:r>
            <a:r>
              <a:rPr lang="en-US" sz="4000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1＊</a:t>
            </a:r>
            <a:r>
              <a:rPr lang="en-US" sz="4000" dirty="0" smtClean="0">
                <a:solidFill>
                  <a:srgbClr val="FFFFFF"/>
                </a:solidFill>
                <a:latin typeface="Helvetica"/>
                <a:cs typeface="Helvetica"/>
              </a:rPr>
              <a:t>, F. </a:t>
            </a:r>
            <a:r>
              <a:rPr lang="en-US" sz="4000" dirty="0" smtClean="0">
                <a:solidFill>
                  <a:srgbClr val="FFFFFF"/>
                </a:solidFill>
                <a:latin typeface="Helvetica"/>
                <a:cs typeface="Helvetica"/>
              </a:rPr>
              <a:t>Bedoya</a:t>
            </a:r>
            <a:r>
              <a:rPr lang="en-US" sz="4000" baseline="30000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lang="en-US" sz="4000" dirty="0" smtClean="0">
                <a:solidFill>
                  <a:srgbClr val="FFFFFF"/>
                </a:solidFill>
                <a:latin typeface="Helvetica"/>
                <a:cs typeface="Helvetica"/>
              </a:rPr>
              <a:t>,  </a:t>
            </a:r>
            <a:r>
              <a:rPr lang="en-US" sz="4000" dirty="0" smtClean="0">
                <a:solidFill>
                  <a:srgbClr val="FFFFFF"/>
                </a:solidFill>
                <a:latin typeface="Helvetica"/>
                <a:cs typeface="Helvetica"/>
              </a:rPr>
              <a:t>J. P. Allain</a:t>
            </a:r>
            <a:r>
              <a:rPr lang="en-US" sz="4000" baseline="30000" dirty="0">
                <a:solidFill>
                  <a:srgbClr val="FFFFFF"/>
                </a:solidFill>
                <a:latin typeface="Helvetica"/>
                <a:cs typeface="Helvetica"/>
              </a:rPr>
              <a:t>1</a:t>
            </a:r>
            <a:r>
              <a:rPr lang="en-US" sz="4000" dirty="0" smtClean="0">
                <a:solidFill>
                  <a:srgbClr val="FFFFFF"/>
                </a:solidFill>
                <a:latin typeface="Helvetica"/>
                <a:cs typeface="Helvetica"/>
              </a:rPr>
              <a:t>, R. Kaita</a:t>
            </a:r>
            <a:r>
              <a:rPr lang="en-US" sz="4000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endParaRPr lang="en-US" sz="4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76178" y="1926703"/>
            <a:ext cx="30413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1 </a:t>
            </a:r>
            <a:r>
              <a:rPr lang="en-US" sz="2800" i="1" dirty="0" smtClean="0">
                <a:solidFill>
                  <a:srgbClr val="FFFFFF"/>
                </a:solidFill>
                <a:latin typeface="Helvetica"/>
                <a:cs typeface="Helvetica"/>
              </a:rPr>
              <a:t>University of Illinois, Urbana, IL 61801; </a:t>
            </a:r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2 </a:t>
            </a:r>
            <a:r>
              <a:rPr lang="en-US" sz="2800" i="1" dirty="0" smtClean="0">
                <a:solidFill>
                  <a:srgbClr val="FFFFFF"/>
                </a:solidFill>
                <a:latin typeface="Helvetica"/>
                <a:cs typeface="Helvetica"/>
              </a:rPr>
              <a:t>Princeton Plasma Physics Laboratory, Princeton, NJ </a:t>
            </a:r>
            <a:r>
              <a:rPr lang="en-US" sz="2800" i="1" dirty="0" smtClean="0">
                <a:solidFill>
                  <a:srgbClr val="FFFFFF"/>
                </a:solidFill>
                <a:latin typeface="Helvetica"/>
                <a:cs typeface="Helvetica"/>
              </a:rPr>
              <a:t>08540; 3 MIT Plasma Science and Fusion Center, Cambridge, MA 02139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-2878" y="31298695"/>
            <a:ext cx="44245769" cy="1600200"/>
          </a:xfrm>
          <a:prstGeom prst="rect">
            <a:avLst/>
          </a:prstGeom>
          <a:solidFill>
            <a:srgbClr val="0D32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07"/>
          </a:p>
        </p:txBody>
      </p:sp>
      <p:sp>
        <p:nvSpPr>
          <p:cNvPr id="33" name="TextBox 32"/>
          <p:cNvSpPr txBox="1"/>
          <p:nvPr userDrawn="1"/>
        </p:nvSpPr>
        <p:spPr>
          <a:xfrm>
            <a:off x="87576" y="31355258"/>
            <a:ext cx="3290624" cy="144655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8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CPMI</a:t>
            </a:r>
            <a:endParaRPr lang="en-US" sz="8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" y="328610"/>
            <a:ext cx="1642334" cy="2194560"/>
          </a:xfrm>
          <a:prstGeom prst="rect">
            <a:avLst/>
          </a:prstGeom>
          <a:ln w="57150">
            <a:solidFill>
              <a:srgbClr val="0D3267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946414" y="32098794"/>
            <a:ext cx="56954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＊</a:t>
            </a:r>
            <a:r>
              <a:rPr lang="en-US" sz="3600" dirty="0" smtClean="0">
                <a:solidFill>
                  <a:srgbClr val="FFFFFF"/>
                </a:solidFill>
                <a:latin typeface="Helvetica"/>
                <a:cs typeface="Helvetica"/>
              </a:rPr>
              <a:t> schamis2@illinois.edu</a:t>
            </a:r>
            <a:endParaRPr lang="en-US" sz="3600" dirty="0">
              <a:solidFill>
                <a:srgbClr val="003C7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0370" y="31539924"/>
            <a:ext cx="10358359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dirty="0">
                <a:ln w="1905"/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Center for Plasma-Materials Interactions</a:t>
            </a:r>
          </a:p>
          <a:p>
            <a:r>
              <a:rPr lang="en-US" sz="3200" dirty="0">
                <a:ln w="1905"/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University of Illinois at Urbana - </a:t>
            </a:r>
            <a:r>
              <a:rPr lang="en-US" sz="3200" dirty="0" smtClean="0">
                <a:ln w="1905"/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Champaign</a:t>
            </a:r>
            <a:endParaRPr lang="en-US" sz="3200" dirty="0">
              <a:solidFill>
                <a:srgbClr val="003C7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-121352" y="31324206"/>
            <a:ext cx="44074080" cy="0"/>
          </a:xfrm>
          <a:prstGeom prst="line">
            <a:avLst/>
          </a:prstGeom>
          <a:ln w="76200" cap="flat" cmpd="sng" algn="ctr">
            <a:solidFill>
              <a:srgbClr val="FC7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Rectangle 35"/>
          <p:cNvSpPr>
            <a:spLocks noChangeArrowheads="1"/>
          </p:cNvSpPr>
          <p:nvPr/>
        </p:nvSpPr>
        <p:spPr bwMode="auto">
          <a:xfrm>
            <a:off x="12417406" y="3178095"/>
            <a:ext cx="18996563" cy="27653595"/>
          </a:xfrm>
          <a:prstGeom prst="rect">
            <a:avLst/>
          </a:prstGeom>
          <a:solidFill>
            <a:schemeClr val="bg1"/>
          </a:solidFill>
          <a:ln w="57150">
            <a:solidFill>
              <a:srgbClr val="0D3267"/>
            </a:solidFill>
            <a:miter lim="800000"/>
            <a:headEnd/>
            <a:tailEnd/>
          </a:ln>
          <a:extLst/>
        </p:spPr>
        <p:txBody>
          <a:bodyPr lIns="360000" tIns="360000" rIns="360000" bIns="360000"/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12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XPS data of TZM and ATJ graphite samples was taken with MAPP during 2016. 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b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GB" altLang="en-US" sz="4000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>
                <a:solidFill>
                  <a:srgbClr val="FC7000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GB" altLang="en-US" sz="4000" b="1" dirty="0">
                <a:solidFill>
                  <a:srgbClr val="FC7000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b="1" dirty="0" smtClean="0">
              <a:solidFill>
                <a:srgbClr val="FC7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Rectangle 35"/>
          <p:cNvSpPr>
            <a:spLocks noChangeArrowheads="1"/>
          </p:cNvSpPr>
          <p:nvPr/>
        </p:nvSpPr>
        <p:spPr bwMode="auto">
          <a:xfrm>
            <a:off x="806858" y="3178095"/>
            <a:ext cx="10972800" cy="27614880"/>
          </a:xfrm>
          <a:prstGeom prst="rect">
            <a:avLst/>
          </a:prstGeom>
          <a:solidFill>
            <a:schemeClr val="bg1"/>
          </a:solidFill>
          <a:ln w="57150">
            <a:solidFill>
              <a:srgbClr val="0D3267"/>
            </a:solidFill>
            <a:miter lim="800000"/>
            <a:headEnd/>
            <a:tailEnd/>
          </a:ln>
          <a:extLst/>
        </p:spPr>
        <p:txBody>
          <a:bodyPr lIns="360000" tIns="360000" rIns="360000" bIns="360000"/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Introduction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MAPP is a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materials 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characterization technique used in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NSTX-U to study the evolution of the surface chemistry of the plasma-facing components.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It has the present capability of conducting X-ray Photoelectron Spectroscopy (XPS) </a:t>
            </a:r>
            <a:r>
              <a:rPr lang="en-US" altLang="en-US" sz="28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in </a:t>
            </a:r>
            <a:r>
              <a:rPr lang="en-US" altLang="en-US" sz="2800" i="1" dirty="0" err="1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vacuo</a:t>
            </a:r>
            <a:r>
              <a:rPr lang="en-US" altLang="en-US" sz="28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. 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probe is not exposed to atmospheric conditions, and can take measurements on a day-to-day basis.</a:t>
            </a:r>
            <a:endParaRPr lang="en-US" altLang="en-US" sz="36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36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32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Plasma-facing component conditioning 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is used to minimize the emission of impurities, fuel recycling, erosion, and </a:t>
            </a:r>
            <a:r>
              <a:rPr lang="en-US" altLang="en-US" sz="2800" dirty="0" err="1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redeposition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. 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During the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2015-2016 NSTX-U experimental campaign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deuterated-</a:t>
            </a:r>
            <a:r>
              <a:rPr lang="en-US" altLang="en-US" sz="2800" dirty="0" err="1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trimethlyborane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(d-TMB; B(CD</a:t>
            </a:r>
            <a:r>
              <a:rPr lang="en-US" altLang="en-US" sz="2800" baseline="-250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r>
              <a:rPr lang="en-US" altLang="en-US" sz="2800" baseline="-250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) 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was used to condition the </a:t>
            </a:r>
            <a:r>
              <a:rPr lang="en-US" altLang="en-US" sz="2800" dirty="0" err="1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PFCs</a:t>
            </a:r>
            <a:r>
              <a:rPr lang="en-US" altLang="en-US" sz="2800" dirty="0" err="1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This study shows the chemical composition of TZM and ATJ graphite as it is exposed to plasma and boronizations.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 indent="-457200">
              <a:spcBef>
                <a:spcPct val="50000"/>
              </a:spcBef>
              <a:buNone/>
            </a:pPr>
            <a:r>
              <a:rPr lang="en-GB" altLang="en-US" sz="4000" b="1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MAPP: The Materials Analysis and Particle Probe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ct val="50000"/>
              </a:spcBef>
              <a:buNone/>
            </a:pPr>
            <a:endParaRPr lang="en-US" altLang="en-US" sz="14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MAPP is located in the lower divertor region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 defTabSz="2193925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samples are not exposed to air in between plasma exposures, making the data obtained using MAPP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an 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accurate representation of the PFCs in the lower divertor </a:t>
            </a: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region</a:t>
            </a: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altLang="en-US" sz="2800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04" y="7715904"/>
            <a:ext cx="8845599" cy="3749040"/>
          </a:xfrm>
          <a:prstGeom prst="rect">
            <a:avLst/>
          </a:prstGeom>
          <a:ln w="38100">
            <a:solidFill>
              <a:srgbClr val="0D3267"/>
            </a:solidFill>
          </a:ln>
        </p:spPr>
      </p:pic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1641931" y="11503296"/>
            <a:ext cx="9302653" cy="67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Schematic of </a:t>
            </a:r>
            <a:r>
              <a:rPr lang="en-US" altLang="en-US" sz="2000" i="1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the exposure sequence of MAPP</a:t>
            </a:r>
            <a:endParaRPr lang="en-US" altLang="en-US" sz="2000" i="1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13830340" y="13076429"/>
            <a:ext cx="16139819" cy="29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Above: </a:t>
            </a:r>
            <a:r>
              <a:rPr lang="en-AU" altLang="en-US" sz="24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Surface chemistry evolution of TZM (left) and ATJ graphite (right). The bottom spectra were taken after the samples are inserted into NSTX-U with MAPP, before boronization and/or plasma operations. Middle spectra were taken immediately following boronization, and indicate appearance of boron compounds. Top spectra were taken after plasma operations.</a:t>
            </a:r>
            <a:br>
              <a:rPr lang="en-AU" altLang="en-US" sz="24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AU" altLang="en-US" sz="2400" i="1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Below: atomic concentration evolution of TZM (left) and ATJ graphite (right). Trends are similar in both cases: O concentration reduction following boronization, then increase following plasma operations. </a:t>
            </a:r>
            <a:endParaRPr lang="en-US" altLang="en-US" sz="2400" i="1" dirty="0" smtClean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37888228" y="427941"/>
            <a:ext cx="5571554" cy="1915674"/>
            <a:chOff x="37888228" y="427941"/>
            <a:chExt cx="5571554" cy="19156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6652" y="520485"/>
              <a:ext cx="1823130" cy="18231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416" y="519037"/>
              <a:ext cx="1823242" cy="18232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8228" y="427941"/>
              <a:ext cx="1431518" cy="1792130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31383094" y="27569606"/>
            <a:ext cx="123832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References</a:t>
            </a:r>
          </a:p>
          <a:p>
            <a:pPr marL="914400">
              <a:spcBef>
                <a:spcPct val="0"/>
              </a:spcBef>
              <a:buNone/>
            </a:pPr>
            <a:r>
              <a:rPr lang="en-US" altLang="en-US" sz="2800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[1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] </a:t>
            </a:r>
            <a:r>
              <a:rPr lang="en-US" altLang="en-US" sz="2800" dirty="0" err="1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Ghezzi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en-US" sz="2800" i="1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et al.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, “XPS, SIMS and FTIR-ATR characterization of boronized graphite from the thermonuclear plasma device RFX-mod”, Appl. Surf. Sci., 2015.</a:t>
            </a:r>
          </a:p>
          <a:p>
            <a:pPr marL="914400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[2] </a:t>
            </a:r>
            <a:r>
              <a:rPr lang="en-US" altLang="en-US" sz="2800" dirty="0" err="1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Brox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altLang="en-US" sz="2800" dirty="0" err="1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Olefjord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, “ESCA studies of MoO2 and MoO3”, Surf. Interface Anal.,1988.</a:t>
            </a:r>
          </a:p>
          <a:p>
            <a:pPr marL="914400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[3] Scanlon, </a:t>
            </a:r>
            <a:r>
              <a:rPr lang="en-US" altLang="en-US" sz="2800" i="1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et al.</a:t>
            </a:r>
            <a:r>
              <a:rPr lang="en-US" altLang="en-US" sz="2800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, “Theoretical and Experimental Study of Electronic Structures of MoO3 and MoO2” J. Phys. Chem. C, 2010.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1530" t="382" r="2016" b="610"/>
          <a:stretch/>
        </p:blipFill>
        <p:spPr>
          <a:xfrm>
            <a:off x="1544345" y="20420758"/>
            <a:ext cx="4590457" cy="8555671"/>
          </a:xfrm>
          <a:prstGeom prst="rect">
            <a:avLst/>
          </a:prstGeom>
          <a:ln w="28575">
            <a:solidFill>
              <a:srgbClr val="0D3267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9"/>
          <a:srcRect l="4444" t="1796" r="4602" b="4336"/>
          <a:stretch/>
        </p:blipFill>
        <p:spPr>
          <a:xfrm>
            <a:off x="6814273" y="26279553"/>
            <a:ext cx="3694239" cy="3115126"/>
          </a:xfrm>
          <a:prstGeom prst="rect">
            <a:avLst/>
          </a:prstGeom>
          <a:ln w="28575">
            <a:solidFill>
              <a:srgbClr val="0D3267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0">
            <a:lum contrast="40000"/>
          </a:blip>
          <a:srcRect l="1396" t="601" r="1480" b="244"/>
          <a:stretch/>
        </p:blipFill>
        <p:spPr>
          <a:xfrm>
            <a:off x="6814272" y="19947858"/>
            <a:ext cx="3694239" cy="5916565"/>
          </a:xfrm>
          <a:prstGeom prst="rect">
            <a:avLst/>
          </a:prstGeom>
          <a:ln w="28575">
            <a:solidFill>
              <a:srgbClr val="0D3267"/>
            </a:solidFill>
          </a:ln>
        </p:spPr>
      </p:pic>
      <p:sp>
        <p:nvSpPr>
          <p:cNvPr id="68" name="Oval 67"/>
          <p:cNvSpPr/>
          <p:nvPr/>
        </p:nvSpPr>
        <p:spPr>
          <a:xfrm>
            <a:off x="2950261" y="26141466"/>
            <a:ext cx="1274418" cy="1274418"/>
          </a:xfrm>
          <a:prstGeom prst="ellipse">
            <a:avLst/>
          </a:prstGeom>
          <a:noFill/>
          <a:ln w="57150">
            <a:solidFill>
              <a:srgbClr val="FC7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Box 22"/>
          <p:cNvSpPr txBox="1">
            <a:spLocks noChangeArrowheads="1"/>
          </p:cNvSpPr>
          <p:nvPr/>
        </p:nvSpPr>
        <p:spPr bwMode="auto">
          <a:xfrm>
            <a:off x="1501290" y="29506130"/>
            <a:ext cx="10189272" cy="128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Left: Cross section of NSTX-U Bay K. The probe is highlighted with the circle.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Upper right: MAPP probe and analysis chamber location with respect to the divertor.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Lower right: Detailed schematic of the MAPP analysis chamber and diagnostic tools.</a:t>
            </a:r>
            <a:endParaRPr lang="en-AU" altLang="en-US" sz="2000" i="1" dirty="0">
              <a:solidFill>
                <a:srgbClr val="0D3267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t="6049"/>
          <a:stretch/>
        </p:blipFill>
        <p:spPr>
          <a:xfrm>
            <a:off x="12919834" y="16733468"/>
            <a:ext cx="8922339" cy="4584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98713" y="22419380"/>
            <a:ext cx="13659113" cy="7104287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 rotWithShape="1">
          <a:blip r:embed="rId13"/>
          <a:srcRect t="31502" r="42954" b="52149"/>
          <a:stretch/>
        </p:blipFill>
        <p:spPr bwMode="auto">
          <a:xfrm>
            <a:off x="30373475" y="18124415"/>
            <a:ext cx="9896666" cy="1967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13427026" y="29523667"/>
            <a:ext cx="16946449" cy="147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86400" indent="-1096963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680325" indent="-1096963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874250" indent="-1096963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03314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07886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12458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1703050" indent="-1096963" defTabSz="2193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US" altLang="en-US" sz="24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Above</a:t>
            </a:r>
            <a:r>
              <a:rPr lang="en-US" altLang="en-US" sz="2400" i="1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: XPS depth-profile data of the </a:t>
            </a:r>
            <a:r>
              <a:rPr lang="en-US" altLang="en-US" sz="24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TZM sample </a:t>
            </a:r>
            <a:r>
              <a:rPr lang="en-US" altLang="en-US" sz="2400" i="1" dirty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(off-line, after removing the sample</a:t>
            </a:r>
            <a:r>
              <a:rPr lang="en-US" altLang="en-US" sz="2400" i="1" dirty="0" smtClean="0">
                <a:solidFill>
                  <a:srgbClr val="0D3267"/>
                </a:solidFill>
                <a:latin typeface="Helvetica" charset="0"/>
                <a:ea typeface="Helvetica" charset="0"/>
                <a:cs typeface="Helvetica" charset="0"/>
              </a:rPr>
              <a:t>). Data shows presence of boron deposits on the TZM substrate. High concentration of metallic molybdenum compared to molybdenum oxides suggests oxidation occurs primarily in boron.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80" y="15973599"/>
            <a:ext cx="8320795" cy="62822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0282794" y="17263872"/>
            <a:ext cx="53218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effectLst/>
                <a:latin typeface="Helvetica"/>
                <a:cs typeface="Helvetica"/>
              </a:rPr>
              <a:t>Concentration</a:t>
            </a:r>
            <a:r>
              <a:rPr lang="en-US" sz="2800" dirty="0" smtClean="0">
                <a:ln w="0"/>
                <a:latin typeface="Helvetica"/>
                <a:cs typeface="Helvetica"/>
              </a:rPr>
              <a:t> (%)</a:t>
            </a:r>
            <a:endParaRPr lang="en-US" sz="2800" dirty="0">
              <a:ln w="0"/>
              <a:latin typeface="Helvetica"/>
              <a:cs typeface="Helvetic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482164" y="20796065"/>
            <a:ext cx="51104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n w="0"/>
                <a:effectLst/>
                <a:latin typeface="Helvetica"/>
                <a:cs typeface="Helvetica"/>
              </a:rPr>
              <a:t>Days since insertion of sample</a:t>
            </a:r>
            <a:endParaRPr lang="en-US" sz="2800" dirty="0">
              <a:ln w="0"/>
              <a:latin typeface="Helvetica"/>
              <a:cs typeface="Helvetic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891381" y="16243360"/>
            <a:ext cx="51104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0"/>
                <a:effectLst/>
                <a:latin typeface="Helvetica"/>
                <a:cs typeface="Helvetica"/>
              </a:rPr>
              <a:t>          </a:t>
            </a:r>
            <a:endParaRPr lang="en-US" sz="2800" dirty="0">
              <a:ln w="0"/>
              <a:latin typeface="Helvetica"/>
              <a:cs typeface="Helvetic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001" y="5472918"/>
            <a:ext cx="8183190" cy="7491786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 rotWithShape="1">
          <a:blip r:embed="rId13"/>
          <a:srcRect l="61226" t="4217" b="11750"/>
          <a:stretch/>
        </p:blipFill>
        <p:spPr bwMode="auto">
          <a:xfrm rot="16200000">
            <a:off x="33391933" y="13190415"/>
            <a:ext cx="3977820" cy="5982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/>
          <p:cNvPicPr/>
          <p:nvPr/>
        </p:nvPicPr>
        <p:blipFill rotWithShape="1">
          <a:blip r:embed="rId13"/>
          <a:srcRect t="80047" r="42954"/>
          <a:stretch/>
        </p:blipFill>
        <p:spPr bwMode="auto">
          <a:xfrm>
            <a:off x="38184558" y="18372262"/>
            <a:ext cx="5637329" cy="1367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/>
          <p:cNvPicPr/>
          <p:nvPr/>
        </p:nvPicPr>
        <p:blipFill>
          <a:blip r:embed="rId16"/>
          <a:stretch>
            <a:fillRect/>
          </a:stretch>
        </p:blipFill>
        <p:spPr>
          <a:xfrm>
            <a:off x="37873159" y="13648239"/>
            <a:ext cx="5629177" cy="43071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404690" y="4974440"/>
            <a:ext cx="9369563" cy="8093793"/>
            <a:chOff x="12355335" y="4910586"/>
            <a:chExt cx="9369563" cy="8093793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" r="26181" b="-1"/>
            <a:stretch/>
          </p:blipFill>
          <p:spPr>
            <a:xfrm>
              <a:off x="12580692" y="4910586"/>
              <a:ext cx="9144206" cy="8093793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2355335" y="11055801"/>
              <a:ext cx="2746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>
                  <a:ln w="0"/>
                  <a:effectLst/>
                  <a:latin typeface="Helvetica"/>
                  <a:cs typeface="Helvetica"/>
                </a:rPr>
                <a:t>02/19</a:t>
              </a:r>
              <a:endParaRPr lang="en-US" sz="1400" dirty="0">
                <a:ln w="0"/>
                <a:latin typeface="Helvetica"/>
                <a:cs typeface="Helvetic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371571" y="9416682"/>
              <a:ext cx="2746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n w="0"/>
                  <a:effectLst/>
                  <a:latin typeface="Helvetica"/>
                  <a:cs typeface="Helvetica"/>
                </a:rPr>
                <a:t>02/21</a:t>
              </a:r>
              <a:endParaRPr lang="en-US" sz="1400" dirty="0">
                <a:ln w="0"/>
                <a:latin typeface="Helvetica"/>
                <a:cs typeface="Helvetic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355335" y="8336940"/>
              <a:ext cx="2746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n w="0"/>
                  <a:latin typeface="Helvetica"/>
                  <a:cs typeface="Helvetica"/>
                </a:rPr>
                <a:t>03/04</a:t>
              </a:r>
              <a:endParaRPr lang="en-US" sz="1400" dirty="0">
                <a:ln w="0"/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97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>
            <a:solidFill>
              <a:srgbClr val="003C7D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Helvetica"/>
            <a:cs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RSSEL Poster Template</Template>
  <TotalTime>1749</TotalTime>
  <Words>596</Words>
  <Application>Microsoft Macintosh PowerPoint</Application>
  <PresentationFormat>Custom</PresentationFormat>
  <Paragraphs>121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Helvetica</vt:lpstr>
      <vt:lpstr>Times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Schamis</dc:creator>
  <cp:lastModifiedBy>Hanna Schamis</cp:lastModifiedBy>
  <cp:revision>58</cp:revision>
  <cp:lastPrinted>2017-10-20T18:39:13Z</cp:lastPrinted>
  <dcterms:created xsi:type="dcterms:W3CDTF">2016-10-26T20:15:59Z</dcterms:created>
  <dcterms:modified xsi:type="dcterms:W3CDTF">2017-10-30T15:19:00Z</dcterms:modified>
</cp:coreProperties>
</file>