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297" r:id="rId3"/>
    <p:sldId id="259" r:id="rId4"/>
    <p:sldId id="269" r:id="rId5"/>
    <p:sldId id="271" r:id="rId6"/>
    <p:sldId id="292" r:id="rId7"/>
    <p:sldId id="293" r:id="rId8"/>
    <p:sldId id="276" r:id="rId9"/>
    <p:sldId id="272" r:id="rId10"/>
    <p:sldId id="300" r:id="rId11"/>
    <p:sldId id="298" r:id="rId12"/>
    <p:sldId id="299" r:id="rId13"/>
    <p:sldId id="303" r:id="rId14"/>
    <p:sldId id="304" r:id="rId15"/>
    <p:sldId id="273" r:id="rId16"/>
    <p:sldId id="277" r:id="rId17"/>
    <p:sldId id="274" r:id="rId18"/>
    <p:sldId id="305" r:id="rId19"/>
    <p:sldId id="307" r:id="rId20"/>
    <p:sldId id="309" r:id="rId21"/>
    <p:sldId id="275" r:id="rId22"/>
    <p:sldId id="278" r:id="rId23"/>
    <p:sldId id="279" r:id="rId24"/>
    <p:sldId id="308" r:id="rId25"/>
    <p:sldId id="287" r:id="rId26"/>
    <p:sldId id="281" r:id="rId27"/>
    <p:sldId id="282" r:id="rId28"/>
    <p:sldId id="284" r:id="rId29"/>
    <p:sldId id="285" r:id="rId30"/>
    <p:sldId id="288" r:id="rId31"/>
    <p:sldId id="289" r:id="rId32"/>
    <p:sldId id="291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6699"/>
    <a:srgbClr val="00FFFF"/>
    <a:srgbClr val="0000FF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050" autoAdjust="0"/>
  </p:normalViewPr>
  <p:slideViewPr>
    <p:cSldViewPr>
      <p:cViewPr>
        <p:scale>
          <a:sx n="100" d="100"/>
          <a:sy n="100" d="100"/>
        </p:scale>
        <p:origin x="-182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3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0" r="1007"/>
          <a:stretch/>
        </p:blipFill>
        <p:spPr bwMode="auto">
          <a:xfrm>
            <a:off x="1" y="-9525"/>
            <a:ext cx="2855573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6" r="-4"/>
          <a:stretch/>
        </p:blipFill>
        <p:spPr>
          <a:xfrm>
            <a:off x="5663772" y="-9525"/>
            <a:ext cx="3480228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0" r="1007"/>
          <a:stretch/>
        </p:blipFill>
        <p:spPr bwMode="auto">
          <a:xfrm>
            <a:off x="1" y="-9525"/>
            <a:ext cx="2855573" cy="9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6" r="-4"/>
          <a:stretch/>
        </p:blipFill>
        <p:spPr>
          <a:xfrm>
            <a:off x="5663772" y="-9525"/>
            <a:ext cx="3480228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</a:rPr>
              <a:t>Effects of the H species in the HHFW performance in NSTX/NSTX-U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Bertelli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3/2/2017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077200" cy="1066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Nicola </a:t>
            </a:r>
            <a:r>
              <a:rPr lang="en-US" altLang="en-US" dirty="0" err="1" smtClean="0">
                <a:latin typeface="Arial" charset="0"/>
                <a:cs typeface="Arial" charset="0"/>
              </a:rPr>
              <a:t>Bertelli</a:t>
            </a: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sz="2000" dirty="0" smtClean="0">
                <a:latin typeface="Arial" charset="0"/>
                <a:cs typeface="Arial" charset="0"/>
              </a:rPr>
              <a:t>E.F. Jaeger (XCEL), R. W. Harvey (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CompX</a:t>
            </a:r>
            <a:r>
              <a:rPr lang="en-US" altLang="en-US" sz="2000" dirty="0" smtClean="0">
                <a:latin typeface="Arial" charset="0"/>
                <a:cs typeface="Arial" charset="0"/>
              </a:rPr>
              <a:t>), J.C. Hosea</a:t>
            </a:r>
            <a:r>
              <a:rPr lang="en-US" sz="2000" dirty="0" smtClean="0"/>
              <a:t>, </a:t>
            </a:r>
            <a:r>
              <a:rPr lang="en-US" sz="2000" dirty="0"/>
              <a:t>E.-H. </a:t>
            </a:r>
            <a:r>
              <a:rPr lang="en-US" sz="2000" dirty="0" smtClean="0"/>
              <a:t>Kim, </a:t>
            </a:r>
            <a:r>
              <a:rPr lang="en-US" sz="2000" dirty="0"/>
              <a:t>R.J</a:t>
            </a:r>
            <a:r>
              <a:rPr lang="en-US" sz="2000" dirty="0" smtClean="0"/>
              <a:t>. </a:t>
            </a:r>
            <a:r>
              <a:rPr lang="en-US" sz="2000" dirty="0"/>
              <a:t>P</a:t>
            </a:r>
            <a:r>
              <a:rPr lang="en-US" sz="2000" dirty="0" smtClean="0"/>
              <a:t>erkins, </a:t>
            </a:r>
            <a:r>
              <a:rPr lang="en-US" sz="2000" dirty="0"/>
              <a:t>G. </a:t>
            </a:r>
            <a:r>
              <a:rPr lang="en-US" sz="2000" dirty="0" smtClean="0"/>
              <a:t>Taylor, and </a:t>
            </a:r>
            <a:r>
              <a:rPr lang="en-US" sz="2000" dirty="0"/>
              <a:t>E.J. </a:t>
            </a:r>
            <a:r>
              <a:rPr lang="en-US" sz="2000" dirty="0" err="1" smtClean="0"/>
              <a:t>Valeo</a:t>
            </a:r>
            <a:r>
              <a:rPr lang="en-US" sz="2000" dirty="0" smtClean="0"/>
              <a:t>, (PPPL)</a:t>
            </a:r>
            <a:endParaRPr lang="en-US" sz="2000" dirty="0"/>
          </a:p>
          <a:p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13716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Effects </a:t>
            </a:r>
            <a:r>
              <a:rPr lang="en-US" dirty="0"/>
              <a:t>of the H species in the HHFW </a:t>
            </a:r>
            <a:r>
              <a:rPr lang="en-US" dirty="0" smtClean="0"/>
              <a:t>performance in NSTX/NSTX-U 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810000"/>
            <a:ext cx="7315200" cy="1219200"/>
          </a:xfrm>
        </p:spPr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APS-DPP 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962025"/>
            <a:ext cx="9144000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Power absorption vs. toroidal wave number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" y="1219200"/>
            <a:ext cx="4288055" cy="3215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20" y="1219200"/>
            <a:ext cx="4288055" cy="32156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1066800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5%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14237" y="1066800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10%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4271486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90821" y="4278868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4757916"/>
            <a:ext cx="876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Not significant H power absorption  for  5% 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dirty="0" smtClean="0">
                <a:solidFill>
                  <a:srgbClr val="336699"/>
                </a:solidFill>
              </a:rPr>
              <a:t>except for </a:t>
            </a:r>
            <a:r>
              <a:rPr lang="en-US" sz="2000" dirty="0" err="1" smtClean="0">
                <a:solidFill>
                  <a:srgbClr val="336699"/>
                </a:solidFill>
              </a:rPr>
              <a:t>nphi</a:t>
            </a:r>
            <a:r>
              <a:rPr lang="en-US" sz="2000" dirty="0" smtClean="0">
                <a:solidFill>
                  <a:srgbClr val="336699"/>
                </a:solidFill>
              </a:rPr>
              <a:t> = |5| &amp; H 10%  and </a:t>
            </a:r>
            <a:r>
              <a:rPr lang="en-US" sz="2000" dirty="0" err="1" smtClean="0">
                <a:solidFill>
                  <a:srgbClr val="336699"/>
                </a:solidFill>
              </a:rPr>
              <a:t>nphi</a:t>
            </a:r>
            <a:r>
              <a:rPr lang="en-US" sz="2000" dirty="0" smtClean="0">
                <a:solidFill>
                  <a:srgbClr val="336699"/>
                </a:solidFill>
              </a:rPr>
              <a:t> = -5)</a:t>
            </a:r>
          </a:p>
          <a:p>
            <a:pPr marL="742950" lvl="1" indent="-285750">
              <a:buFont typeface="Arial" pitchFamily="34" charset="0"/>
              <a:buChar char="−"/>
            </a:pPr>
            <a:endParaRPr lang="en-US" sz="800" dirty="0" smtClean="0">
              <a:solidFill>
                <a:srgbClr val="3366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“heating phase” (</a:t>
            </a:r>
            <a:r>
              <a:rPr lang="en-US" sz="2000" dirty="0" err="1" smtClean="0"/>
              <a:t>nphi</a:t>
            </a:r>
            <a:r>
              <a:rPr lang="en-US" sz="2000" dirty="0" smtClean="0"/>
              <a:t> = |21|) is quite  good for electron absorption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82044" y="2525145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68298" y="2566137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75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336699"/>
                </a:solidFill>
              </a:rPr>
              <a:t>10% H concentration case &amp; </a:t>
            </a:r>
            <a:r>
              <a:rPr lang="en-US" u="sng" dirty="0" err="1" smtClean="0">
                <a:solidFill>
                  <a:srgbClr val="336699"/>
                </a:solidFill>
              </a:rPr>
              <a:t>nphi</a:t>
            </a:r>
            <a:r>
              <a:rPr lang="en-US" u="sng" dirty="0" smtClean="0">
                <a:solidFill>
                  <a:srgbClr val="336699"/>
                </a:solidFill>
              </a:rPr>
              <a:t> = -12</a:t>
            </a:r>
            <a:endParaRPr lang="en-US" u="sng" dirty="0">
              <a:solidFill>
                <a:srgbClr val="3366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Power deposition profiles (1)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power deposition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8961" y="1905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thermal power deposition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6566"/>
            <a:ext cx="4584192" cy="4306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3886200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W/cm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/MW</a:t>
            </a:r>
            <a:endParaRPr lang="en-US" sz="1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566"/>
            <a:ext cx="4584192" cy="430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886200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W/cm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/MW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0159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336699"/>
                </a:solidFill>
              </a:rPr>
              <a:t>10% H concentration case</a:t>
            </a:r>
            <a:r>
              <a:rPr lang="en-US" u="sng" dirty="0">
                <a:solidFill>
                  <a:srgbClr val="336699"/>
                </a:solidFill>
              </a:rPr>
              <a:t> &amp; </a:t>
            </a:r>
            <a:r>
              <a:rPr lang="en-US" u="sng" dirty="0" err="1">
                <a:solidFill>
                  <a:srgbClr val="336699"/>
                </a:solidFill>
              </a:rPr>
              <a:t>nphi</a:t>
            </a:r>
            <a:r>
              <a:rPr lang="en-US" u="sng" dirty="0">
                <a:solidFill>
                  <a:srgbClr val="336699"/>
                </a:solidFill>
              </a:rPr>
              <a:t> = -12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Power deposition profiles (2)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 power deposition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8961" y="19050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D-NBI power deposition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566"/>
            <a:ext cx="4584192" cy="430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886200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W/cm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/MW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08" y="2246566"/>
            <a:ext cx="4584192" cy="4306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3886200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W/cm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/MW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074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336699"/>
                </a:solidFill>
              </a:rPr>
              <a:t>10% H concentration case</a:t>
            </a:r>
            <a:r>
              <a:rPr lang="en-US" u="sng" dirty="0">
                <a:solidFill>
                  <a:srgbClr val="336699"/>
                </a:solidFill>
              </a:rPr>
              <a:t> &amp; </a:t>
            </a:r>
            <a:r>
              <a:rPr lang="en-US" u="sng" dirty="0" err="1">
                <a:solidFill>
                  <a:srgbClr val="336699"/>
                </a:solidFill>
              </a:rPr>
              <a:t>nphi</a:t>
            </a:r>
            <a:r>
              <a:rPr lang="en-US" u="sng" dirty="0">
                <a:solidFill>
                  <a:srgbClr val="336699"/>
                </a:solidFill>
              </a:rPr>
              <a:t> = -</a:t>
            </a:r>
            <a:r>
              <a:rPr lang="en-US" u="sng" dirty="0" smtClean="0">
                <a:solidFill>
                  <a:srgbClr val="336699"/>
                </a:solidFill>
              </a:rPr>
              <a:t>12</a:t>
            </a:r>
          </a:p>
          <a:p>
            <a:endParaRPr lang="en-US" dirty="0"/>
          </a:p>
          <a:p>
            <a:r>
              <a:rPr lang="en-US" sz="2700" dirty="0" smtClean="0"/>
              <a:t>Electron &amp; D-NBI power</a:t>
            </a:r>
            <a:br>
              <a:rPr lang="en-US" sz="2700" dirty="0" smtClean="0"/>
            </a:br>
            <a:r>
              <a:rPr lang="en-US" sz="2700" dirty="0" smtClean="0"/>
              <a:t>depositions peaked on</a:t>
            </a:r>
            <a:br>
              <a:rPr lang="en-US" sz="2700" dirty="0" smtClean="0"/>
            </a:br>
            <a:r>
              <a:rPr lang="en-US" sz="2700" dirty="0" smtClean="0"/>
              <a:t>axis</a:t>
            </a:r>
          </a:p>
          <a:p>
            <a:r>
              <a:rPr lang="en-US" sz="2700" dirty="0" smtClean="0"/>
              <a:t>H power deposition </a:t>
            </a:r>
            <a:br>
              <a:rPr lang="en-US" sz="2700" dirty="0" smtClean="0"/>
            </a:br>
            <a:r>
              <a:rPr lang="en-US" sz="2700" dirty="0" err="1" smtClean="0"/>
              <a:t>localizedon</a:t>
            </a:r>
            <a:r>
              <a:rPr lang="en-US" sz="2700" dirty="0" smtClean="0"/>
              <a:t> 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H resonance</a:t>
            </a:r>
          </a:p>
          <a:p>
            <a:endParaRPr lang="en-US" sz="2700" dirty="0"/>
          </a:p>
          <a:p>
            <a:r>
              <a:rPr lang="en-US" sz="2700" dirty="0" smtClean="0"/>
              <a:t>Thermal D &amp; C are basically</a:t>
            </a:r>
            <a:br>
              <a:rPr lang="en-US" sz="2700" dirty="0" smtClean="0"/>
            </a:br>
            <a:r>
              <a:rPr lang="en-US" sz="2700" dirty="0" smtClean="0"/>
              <a:t>negligible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Flux surface </a:t>
            </a:r>
            <a:r>
              <a:rPr lang="en-US" dirty="0" err="1" smtClean="0"/>
              <a:t>avg</a:t>
            </a:r>
            <a:r>
              <a:rPr lang="en-US" dirty="0" smtClean="0"/>
              <a:t> deposition profiles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30269" y="54864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193268" y="1676401"/>
            <a:ext cx="3874531" cy="4805064"/>
            <a:chOff x="4736069" y="1676401"/>
            <a:chExt cx="3874531" cy="48050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319" y="1676401"/>
              <a:ext cx="3391281" cy="4324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705600" y="6019800"/>
              <a:ext cx="625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Symbol" panose="05050102010706020507" pitchFamily="18" charset="2"/>
                </a:rPr>
                <a:t>r</a:t>
              </a:r>
              <a:r>
                <a:rPr lang="en-US" sz="2400" baseline="-25000" dirty="0" err="1" smtClean="0"/>
                <a:t>pol</a:t>
              </a:r>
              <a:endParaRPr lang="en-US" sz="2400" baseline="-250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096000" y="3707395"/>
              <a:ext cx="533400" cy="9408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346933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electron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743575" y="2219256"/>
              <a:ext cx="533400" cy="940805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6975" y="19812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D-NBI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20" idx="1"/>
            </p:cNvCxnSpPr>
            <p:nvPr/>
          </p:nvCxnSpPr>
          <p:spPr>
            <a:xfrm flipH="1">
              <a:off x="6614598" y="4186631"/>
              <a:ext cx="716494" cy="26883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31092" y="400196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H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842528" y="5257800"/>
              <a:ext cx="0" cy="421230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58897" y="487826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FFFF"/>
                  </a:solidFill>
                </a:rPr>
                <a:t>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3727940" y="3522729"/>
              <a:ext cx="2385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density [W/m</a:t>
              </a:r>
              <a:r>
                <a:rPr lang="en-US" baseline="30000" dirty="0" smtClean="0"/>
                <a:t>3</a:t>
              </a:r>
              <a:r>
                <a:rPr lang="en-US" dirty="0" smtClean="0"/>
                <a:t>]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61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336699"/>
                </a:solidFill>
              </a:rPr>
              <a:t>2</a:t>
            </a:r>
            <a:r>
              <a:rPr lang="en-US" u="sng" dirty="0" smtClean="0">
                <a:solidFill>
                  <a:srgbClr val="336699"/>
                </a:solidFill>
              </a:rPr>
              <a:t>% H concentration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Flux surface avg. deposition profiles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30269" y="54864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7198"/>
            <a:ext cx="3305842" cy="43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438400" y="601980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panose="05050102010706020507" pitchFamily="18" charset="2"/>
              </a:rPr>
              <a:t>r</a:t>
            </a:r>
            <a:r>
              <a:rPr lang="en-US" sz="2400" baseline="-25000" dirty="0" err="1" smtClean="0"/>
              <a:t>pol</a:t>
            </a:r>
            <a:endParaRPr lang="en-US" sz="2400" baseline="-250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828800" y="3707395"/>
            <a:ext cx="533400" cy="940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0" y="346933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567386" y="2397258"/>
            <a:ext cx="533400" cy="940805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09775" y="22125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D-NBI</a:t>
            </a:r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45" name="Straight Arrow Connector 44"/>
          <p:cNvCxnSpPr>
            <a:stCxn id="46" idx="1"/>
          </p:cNvCxnSpPr>
          <p:nvPr/>
        </p:nvCxnSpPr>
        <p:spPr>
          <a:xfrm flipH="1">
            <a:off x="2133600" y="4186631"/>
            <a:ext cx="930292" cy="137596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63892" y="400196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 flipH="1">
            <a:off x="1423975" y="5247597"/>
            <a:ext cx="143411" cy="315003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91697" y="487826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-855728" y="3522729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density [W/m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009775" y="16764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n</a:t>
            </a:r>
            <a:r>
              <a:rPr lang="en-US" b="1" dirty="0" err="1" smtClean="0">
                <a:solidFill>
                  <a:srgbClr val="C00000"/>
                </a:solidFill>
              </a:rPr>
              <a:t>phi</a:t>
            </a:r>
            <a:r>
              <a:rPr lang="en-US" b="1" dirty="0" smtClean="0">
                <a:solidFill>
                  <a:srgbClr val="C00000"/>
                </a:solidFill>
              </a:rPr>
              <a:t> = -12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62042"/>
            <a:ext cx="3332131" cy="446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947930" y="601980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panose="05050102010706020507" pitchFamily="18" charset="2"/>
              </a:rPr>
              <a:t>r</a:t>
            </a:r>
            <a:r>
              <a:rPr lang="en-US" sz="2400" baseline="-25000" dirty="0" err="1" smtClean="0"/>
              <a:t>pol</a:t>
            </a:r>
            <a:endParaRPr lang="en-US" sz="2400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504765" y="3707395"/>
            <a:ext cx="533400" cy="940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11426" y="333806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804930" y="3211334"/>
            <a:ext cx="533400" cy="940805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00062" y="279072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D-NBI</a:t>
            </a:r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406584" y="4414553"/>
            <a:ext cx="930292" cy="137596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36876" y="41261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643294" y="5554677"/>
            <a:ext cx="143411" cy="315003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639021" y="52204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FFFF"/>
                </a:solidFill>
              </a:rPr>
              <a:t>D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3653802" y="3522729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density [W/m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  <a:endParaRPr lang="en-US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6135184" y="16764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n</a:t>
            </a:r>
            <a:r>
              <a:rPr lang="en-US" b="1" dirty="0" err="1" smtClean="0">
                <a:solidFill>
                  <a:srgbClr val="C00000"/>
                </a:solidFill>
              </a:rPr>
              <a:t>phi</a:t>
            </a:r>
            <a:r>
              <a:rPr lang="en-US" b="1" dirty="0" smtClean="0">
                <a:solidFill>
                  <a:srgbClr val="C00000"/>
                </a:solidFill>
              </a:rPr>
              <a:t> = -21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2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Power absorption vs. H concentration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2672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 power absorption increases with larger H concentration and decreases for larger </a:t>
            </a:r>
            <a:r>
              <a:rPr lang="en-US" sz="2400" dirty="0" err="1" smtClean="0"/>
              <a:t>nphi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general, no significant impact by H concentration</a:t>
            </a:r>
          </a:p>
          <a:p>
            <a:pPr marL="742950" lvl="1" indent="-285750">
              <a:buFont typeface="Arial" pitchFamily="34" charset="0"/>
              <a:buChar char="−"/>
            </a:pPr>
            <a:r>
              <a:rPr lang="en-US" sz="2000" dirty="0" err="1" smtClean="0">
                <a:solidFill>
                  <a:srgbClr val="336699"/>
                </a:solidFill>
              </a:rPr>
              <a:t>nphi</a:t>
            </a:r>
            <a:r>
              <a:rPr lang="en-US" sz="2000" dirty="0" smtClean="0">
                <a:solidFill>
                  <a:srgbClr val="336699"/>
                </a:solidFill>
              </a:rPr>
              <a:t> = -21 case is basically independent from H concentration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275"/>
            <a:ext cx="32004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35608"/>
            <a:ext cx="32004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35608"/>
            <a:ext cx="32004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726418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 concentration [%]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219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n</a:t>
            </a:r>
            <a:r>
              <a:rPr lang="en-US" b="1" dirty="0" err="1" smtClean="0"/>
              <a:t>phi</a:t>
            </a:r>
            <a:r>
              <a:rPr lang="en-US" b="1" dirty="0" smtClean="0"/>
              <a:t> = -12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1219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n</a:t>
            </a:r>
            <a:r>
              <a:rPr lang="en-US" b="1" dirty="0" err="1" smtClean="0"/>
              <a:t>phi</a:t>
            </a:r>
            <a:r>
              <a:rPr lang="en-US" b="1" dirty="0" smtClean="0"/>
              <a:t> = -21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3733800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 concentration [%]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37338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 concentration [%]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219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n</a:t>
            </a:r>
            <a:r>
              <a:rPr lang="en-US" b="1" dirty="0" err="1" smtClean="0"/>
              <a:t>phi</a:t>
            </a:r>
            <a:r>
              <a:rPr lang="en-US" b="1" dirty="0" smtClean="0"/>
              <a:t> = -5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01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5228" y="2819400"/>
            <a:ext cx="93634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f</a:t>
            </a:r>
            <a:r>
              <a:rPr lang="en-US" sz="4400" b="1" dirty="0" smtClean="0">
                <a:solidFill>
                  <a:srgbClr val="C00000"/>
                </a:solidFill>
              </a:rPr>
              <a:t> = 60 MHz, H 1%, 2%, 5% and 10%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w</a:t>
            </a:r>
            <a:r>
              <a:rPr lang="en-US" sz="4400" b="1" dirty="0" smtClean="0">
                <a:solidFill>
                  <a:srgbClr val="C00000"/>
                </a:solidFill>
              </a:rPr>
              <a:t>ith NBI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Power absorption vs. </a:t>
            </a:r>
            <a:r>
              <a:rPr lang="en-US" dirty="0" err="1" smtClean="0"/>
              <a:t>nphi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Similar conclusions as f=30 MHz case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Electron absorption increases with larger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nphi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(Fast) Ion absorption decreases with larger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nphi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52"/>
            <a:ext cx="4288055" cy="3215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6152"/>
            <a:ext cx="4288055" cy="3215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1877" y="1074777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1%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66277" y="1071086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2%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4271486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67021" y="4278868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68298" y="2634955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629669" y="2593963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56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Power absorption vs. </a:t>
            </a:r>
            <a:r>
              <a:rPr lang="en-US" dirty="0" err="1" smtClean="0"/>
              <a:t>nphi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960203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 abs. increases with  larger H concentration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nphi</a:t>
            </a:r>
            <a:r>
              <a:rPr lang="en-US" sz="2400" dirty="0" smtClean="0"/>
              <a:t> = -21 (“heating phase”) is quite  good for electron abs.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D &amp; C contributions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3992"/>
            <a:ext cx="4288055" cy="3215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203992"/>
            <a:ext cx="4288055" cy="3215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8077" y="1049893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5%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57950" y="1030843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10%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4278868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67021" y="4229100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68298" y="2566137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629669" y="2525145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6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7" r="-14532"/>
          <a:stretch/>
        </p:blipFill>
        <p:spPr>
          <a:xfrm>
            <a:off x="7158990" y="2246566"/>
            <a:ext cx="2651760" cy="4306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4" r="-17052"/>
          <a:stretch/>
        </p:blipFill>
        <p:spPr>
          <a:xfrm>
            <a:off x="4892040" y="2247900"/>
            <a:ext cx="2651760" cy="43066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336699"/>
                </a:solidFill>
              </a:rPr>
              <a:t>10% H concentration case</a:t>
            </a:r>
            <a:r>
              <a:rPr lang="en-US" u="sng" dirty="0">
                <a:solidFill>
                  <a:srgbClr val="336699"/>
                </a:solidFill>
              </a:rPr>
              <a:t> &amp; </a:t>
            </a:r>
            <a:r>
              <a:rPr lang="en-US" u="sng" dirty="0" err="1">
                <a:solidFill>
                  <a:srgbClr val="336699"/>
                </a:solidFill>
              </a:rPr>
              <a:t>nphi</a:t>
            </a:r>
            <a:r>
              <a:rPr lang="en-US" u="sng" dirty="0">
                <a:solidFill>
                  <a:srgbClr val="336699"/>
                </a:solidFill>
              </a:rPr>
              <a:t> = -12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Power deposition profiles (1)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0619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D-NBI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566"/>
            <a:ext cx="4584192" cy="4306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886200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W/cm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/MW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16022" y="20896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6997" y="208966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One of the goal </a:t>
            </a:r>
            <a:r>
              <a:rPr lang="en-US" dirty="0" smtClean="0"/>
              <a:t>of NSTX-U </a:t>
            </a:r>
            <a:r>
              <a:rPr lang="en-US" dirty="0"/>
              <a:t>is to operate at full </a:t>
            </a:r>
            <a:r>
              <a:rPr lang="en-US" dirty="0" err="1"/>
              <a:t>eld</a:t>
            </a:r>
            <a:r>
              <a:rPr lang="en-US" dirty="0"/>
              <a:t> (B = 1 T). For this magnetic </a:t>
            </a:r>
            <a:r>
              <a:rPr lang="en-US" dirty="0" smtClean="0"/>
              <a:t>field, the first </a:t>
            </a:r>
            <a:r>
              <a:rPr lang="en-US" dirty="0"/>
              <a:t>and second harmonics of hydrogen (H) are located at the </a:t>
            </a:r>
            <a:r>
              <a:rPr lang="en-US" dirty="0" smtClean="0"/>
              <a:t>high-field </a:t>
            </a:r>
            <a:r>
              <a:rPr lang="en-US" dirty="0"/>
              <a:t>side and in the core plasma, respectively. In principle, part </a:t>
            </a:r>
            <a:r>
              <a:rPr lang="en-US" dirty="0" smtClean="0"/>
              <a:t>of the </a:t>
            </a:r>
            <a:r>
              <a:rPr lang="en-US" dirty="0"/>
              <a:t>high-harmonic fast-wave (HHFW) injected power can be </a:t>
            </a:r>
            <a:r>
              <a:rPr lang="en-US" dirty="0" smtClean="0"/>
              <a:t>absorbed by </a:t>
            </a:r>
            <a:r>
              <a:rPr lang="en-US" dirty="0"/>
              <a:t>the H population reducing the electron and/or the fast-ion </a:t>
            </a:r>
            <a:r>
              <a:rPr lang="en-US" dirty="0" smtClean="0"/>
              <a:t>heating. For </a:t>
            </a:r>
            <a:r>
              <a:rPr lang="en-US" dirty="0"/>
              <a:t>this reason, full wave simulations results of NSTX-U scenarios </a:t>
            </a:r>
            <a:r>
              <a:rPr lang="en-US" dirty="0" smtClean="0"/>
              <a:t>with different </a:t>
            </a:r>
            <a:r>
              <a:rPr lang="en-US" dirty="0"/>
              <a:t>H concentrations for wave frequencies of 30 and 60 MHz </a:t>
            </a:r>
            <a:r>
              <a:rPr lang="en-US" dirty="0" smtClean="0"/>
              <a:t>will be </a:t>
            </a:r>
            <a:r>
              <a:rPr lang="en-US" dirty="0"/>
              <a:t>presented and discussed. Plasma scenarios with </a:t>
            </a:r>
            <a:r>
              <a:rPr lang="en-US" dirty="0" smtClean="0"/>
              <a:t>and without neutral </a:t>
            </a:r>
            <a:r>
              <a:rPr lang="en-US" dirty="0"/>
              <a:t>beam injection (NBI) will </a:t>
            </a:r>
            <a:r>
              <a:rPr lang="en-US" dirty="0" smtClean="0"/>
              <a:t>be considered</a:t>
            </a:r>
            <a:r>
              <a:rPr lang="en-US" dirty="0"/>
              <a:t>. Furthermore, the </a:t>
            </a:r>
            <a:r>
              <a:rPr lang="en-US" dirty="0" smtClean="0"/>
              <a:t>balance between </a:t>
            </a:r>
            <a:r>
              <a:rPr lang="en-US" dirty="0"/>
              <a:t>the beam ion and electron power absorption will be </a:t>
            </a:r>
            <a:r>
              <a:rPr lang="en-US" dirty="0" smtClean="0"/>
              <a:t>analyzed comparing </a:t>
            </a:r>
            <a:r>
              <a:rPr lang="en-US" dirty="0"/>
              <a:t>both NSTX and NSTX-U plasmas.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336699"/>
                </a:solidFill>
              </a:rPr>
              <a:t>2</a:t>
            </a:r>
            <a:r>
              <a:rPr lang="en-US" u="sng" dirty="0" smtClean="0">
                <a:solidFill>
                  <a:srgbClr val="336699"/>
                </a:solidFill>
              </a:rPr>
              <a:t>% H concentration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Flux surface avg. deposition profiles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30269" y="54864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-855728" y="3522729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density [W/m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  <a:endParaRPr lang="en-US" baseline="300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804930" y="3211334"/>
            <a:ext cx="533400" cy="940805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3653802" y="3522729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density [W/m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  <a:endParaRPr lang="en-US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292697" cy="441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H="1">
            <a:off x="1295400" y="3707395"/>
            <a:ext cx="1066800" cy="1626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0" y="346933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143000" y="2397258"/>
            <a:ext cx="533400" cy="940805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52600" y="22125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D-NBI</a:t>
            </a:r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45" name="Straight Arrow Connector 44"/>
          <p:cNvCxnSpPr>
            <a:stCxn id="46" idx="1"/>
          </p:cNvCxnSpPr>
          <p:nvPr/>
        </p:nvCxnSpPr>
        <p:spPr>
          <a:xfrm flipH="1">
            <a:off x="1143000" y="4186631"/>
            <a:ext cx="1920892" cy="148443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63892" y="400196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6764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n</a:t>
            </a:r>
            <a:r>
              <a:rPr lang="en-US" b="1" dirty="0" err="1" smtClean="0">
                <a:solidFill>
                  <a:srgbClr val="C00000"/>
                </a:solidFill>
              </a:rPr>
              <a:t>phi</a:t>
            </a:r>
            <a:r>
              <a:rPr lang="en-US" b="1" dirty="0" smtClean="0">
                <a:solidFill>
                  <a:srgbClr val="C00000"/>
                </a:solidFill>
              </a:rPr>
              <a:t> = -12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601980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panose="05050102010706020507" pitchFamily="18" charset="2"/>
              </a:rPr>
              <a:t>r</a:t>
            </a:r>
            <a:r>
              <a:rPr lang="en-US" sz="2400" baseline="-25000" dirty="0" err="1" smtClean="0"/>
              <a:t>pol</a:t>
            </a:r>
            <a:endParaRPr lang="en-US" sz="2400" baseline="-25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01070"/>
            <a:ext cx="3345275" cy="452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947930" y="6019800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panose="05050102010706020507" pitchFamily="18" charset="2"/>
              </a:rPr>
              <a:t>r</a:t>
            </a:r>
            <a:r>
              <a:rPr lang="en-US" sz="2400" baseline="-25000" dirty="0" err="1" smtClean="0"/>
              <a:t>pol</a:t>
            </a:r>
            <a:endParaRPr lang="en-US" sz="2400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172325" y="3417345"/>
            <a:ext cx="533400" cy="470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39025" y="310000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03090" y="38386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D-NBI</a:t>
            </a:r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841173" y="5486400"/>
            <a:ext cx="465146" cy="42686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65563" y="51493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35184" y="16764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n</a:t>
            </a:r>
            <a:r>
              <a:rPr lang="en-US" b="1" dirty="0" err="1" smtClean="0">
                <a:solidFill>
                  <a:srgbClr val="C00000"/>
                </a:solidFill>
              </a:rPr>
              <a:t>phi</a:t>
            </a:r>
            <a:r>
              <a:rPr lang="en-US" b="1" dirty="0" smtClean="0">
                <a:solidFill>
                  <a:srgbClr val="C00000"/>
                </a:solidFill>
              </a:rPr>
              <a:t> = -21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222688" y="4208003"/>
            <a:ext cx="266700" cy="470402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1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Power abs. vs. H concentration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 abs increases with larger H concentration and decreases for larger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nphi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Power abs. is almost independent from H concentration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608"/>
            <a:ext cx="32004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35608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35608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062" y="2819400"/>
            <a:ext cx="8840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Comparison between f = 30 and 60 MHz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 1%, 2%, 5% and 10%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w</a:t>
            </a:r>
            <a:r>
              <a:rPr lang="en-US" sz="3600" b="1" dirty="0" smtClean="0">
                <a:solidFill>
                  <a:srgbClr val="C00000"/>
                </a:solidFill>
              </a:rPr>
              <a:t>ith NBI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Power absorption vs. </a:t>
            </a:r>
            <a:r>
              <a:rPr lang="en-US" dirty="0" err="1" smtClean="0"/>
              <a:t>nphi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(f = 30MHz solid, f = 60MHz dashed curves)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" y="1216152"/>
            <a:ext cx="4288055" cy="3215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45" y="1216152"/>
            <a:ext cx="4288055" cy="3215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4572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60 MHz case has higher fast ion abs. than 30 MHz case for </a:t>
            </a:r>
            <a:r>
              <a:rPr lang="en-US" sz="2400" dirty="0" err="1" smtClean="0"/>
              <a:t>nphi</a:t>
            </a:r>
            <a:r>
              <a:rPr lang="en-US" sz="2400" dirty="0" smtClean="0"/>
              <a:t> = -5 and -12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 err="1" smtClean="0"/>
              <a:t>nphi</a:t>
            </a:r>
            <a:r>
              <a:rPr lang="en-US" sz="2400" dirty="0" smtClean="0"/>
              <a:t> = -21, power abs. very similar between two cases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074777"/>
            <a:ext cx="2362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H 1%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074777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H 2%                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4271486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67021" y="4278868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68298" y="2634955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29669" y="2593963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67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Power abs. vs. </a:t>
            </a:r>
            <a:r>
              <a:rPr lang="en-US" dirty="0" err="1" smtClean="0"/>
              <a:t>nphi</a:t>
            </a:r>
            <a:r>
              <a:rPr lang="en-US" dirty="0" smtClean="0"/>
              <a:t> (f = 30MHz solid, f = 60MHz dashed curves)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" y="1219200"/>
            <a:ext cx="4288055" cy="3215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45" y="1219200"/>
            <a:ext cx="4288055" cy="3215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545" y="5193268"/>
            <a:ext cx="886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Small H power absorption except for 10% concentration and lower </a:t>
            </a:r>
            <a:r>
              <a:rPr lang="en-US" sz="2400" dirty="0" err="1" smtClean="0"/>
              <a:t>nphi</a:t>
            </a:r>
            <a:r>
              <a:rPr lang="en-US" sz="24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074777"/>
            <a:ext cx="2362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H </a:t>
            </a:r>
            <a:r>
              <a:rPr lang="en-US" b="1" dirty="0"/>
              <a:t>5</a:t>
            </a:r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074777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H 10%                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67021" y="4278868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144498" y="2634955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70377" y="2593963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61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Conclusions for f = 30 and 60 MHz with NBI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Current drive phase (</a:t>
            </a:r>
            <a:r>
              <a:rPr lang="en-US" dirty="0" err="1" smtClean="0"/>
              <a:t>i.e</a:t>
            </a:r>
            <a:r>
              <a:rPr lang="en-US" dirty="0" smtClean="0"/>
              <a:t>, </a:t>
            </a:r>
            <a:r>
              <a:rPr lang="en-US" dirty="0" err="1" smtClean="0"/>
              <a:t>nphi</a:t>
            </a:r>
            <a:r>
              <a:rPr lang="en-US" dirty="0" smtClean="0"/>
              <a:t> = - 5) it seems to be bad</a:t>
            </a:r>
          </a:p>
          <a:p>
            <a:r>
              <a:rPr lang="en-US" dirty="0" smtClean="0"/>
              <a:t>Large electron damping for </a:t>
            </a:r>
            <a:r>
              <a:rPr lang="en-US" dirty="0" err="1" smtClean="0"/>
              <a:t>nphi</a:t>
            </a:r>
            <a:r>
              <a:rPr lang="en-US" dirty="0" smtClean="0"/>
              <a:t> = -21 (i.e. heating phase)</a:t>
            </a:r>
          </a:p>
          <a:p>
            <a:pPr lvl="1"/>
            <a:r>
              <a:rPr lang="en-US" dirty="0" smtClean="0"/>
              <a:t>however, ~30% of power to fast ions</a:t>
            </a:r>
            <a:endParaRPr lang="en-US" dirty="0"/>
          </a:p>
          <a:p>
            <a:pPr lvl="1"/>
            <a:r>
              <a:rPr lang="en-US" dirty="0" smtClean="0"/>
              <a:t>NO significant differences between f = 30 and 60 MHz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nphi</a:t>
            </a:r>
            <a:r>
              <a:rPr lang="en-US" dirty="0" smtClean="0"/>
              <a:t> = -5 and -12, higher fast ions abs. for 60 MHz case than 30MHz case</a:t>
            </a:r>
          </a:p>
          <a:p>
            <a:r>
              <a:rPr lang="en-US" dirty="0" smtClean="0"/>
              <a:t>H absorption is significant (~10-30%) at low </a:t>
            </a:r>
            <a:r>
              <a:rPr lang="en-US" dirty="0" err="1" smtClean="0"/>
              <a:t>nphi</a:t>
            </a:r>
            <a:r>
              <a:rPr lang="en-US" dirty="0" smtClean="0"/>
              <a:t> and high H concentration (&gt; 5%)</a:t>
            </a:r>
          </a:p>
          <a:p>
            <a:r>
              <a:rPr lang="en-US" dirty="0" smtClean="0"/>
              <a:t>In principle, </a:t>
            </a:r>
            <a:r>
              <a:rPr lang="en-US" dirty="0"/>
              <a:t>HHFW might modify either the electron or the ion temperature (through H species) </a:t>
            </a:r>
            <a:endParaRPr lang="en-US" dirty="0" smtClean="0"/>
          </a:p>
          <a:p>
            <a:pPr lvl="1"/>
            <a:r>
              <a:rPr lang="en-US" dirty="0" smtClean="0"/>
              <a:t>Could be interesting for transport studies</a:t>
            </a:r>
          </a:p>
          <a:p>
            <a:pPr lvl="1"/>
            <a:r>
              <a:rPr lang="en-US" dirty="0" smtClean="0"/>
              <a:t>See cases without NBI below</a:t>
            </a:r>
          </a:p>
        </p:txBody>
      </p:sp>
    </p:spTree>
    <p:extLst>
      <p:ext uri="{BB962C8B-B14F-4D97-AF65-F5344CB8AC3E}">
        <p14:creationId xmlns:p14="http://schemas.microsoft.com/office/powerpoint/2010/main" val="1889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5228" y="2819400"/>
            <a:ext cx="93634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f</a:t>
            </a:r>
            <a:r>
              <a:rPr lang="en-US" sz="4400" b="1" dirty="0" smtClean="0">
                <a:solidFill>
                  <a:srgbClr val="C00000"/>
                </a:solidFill>
              </a:rPr>
              <a:t> = 30 MHz, H 1%, 2%, 5% and 10%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NO NBI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Power absorption vs. </a:t>
            </a:r>
            <a:r>
              <a:rPr lang="en-US" dirty="0" err="1" smtClean="0"/>
              <a:t>nphi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52"/>
            <a:ext cx="3200400" cy="2400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6152"/>
            <a:ext cx="3200400" cy="2400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9352"/>
            <a:ext cx="3200400" cy="2400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59352"/>
            <a:ext cx="3200400" cy="2400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2789872"/>
            <a:ext cx="31790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nphi</a:t>
            </a:r>
            <a:r>
              <a:rPr lang="en-US" dirty="0" smtClean="0"/>
              <a:t> = -12 and -21: </a:t>
            </a:r>
            <a:br>
              <a:rPr lang="en-US" dirty="0" smtClean="0"/>
            </a:br>
            <a:r>
              <a:rPr lang="en-US" dirty="0" smtClean="0"/>
              <a:t>dominant electron abs.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dirty="0" smtClean="0">
                <a:solidFill>
                  <a:srgbClr val="336699"/>
                </a:solidFill>
              </a:rPr>
              <a:t>Except for H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H absorption</a:t>
            </a:r>
            <a:br>
              <a:rPr lang="en-US" dirty="0" smtClean="0"/>
            </a:br>
            <a:r>
              <a:rPr lang="en-US" dirty="0" smtClean="0"/>
              <a:t>for higher H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Possible H ions </a:t>
            </a:r>
            <a:br>
              <a:rPr lang="en-US" dirty="0" smtClean="0"/>
            </a:br>
            <a:r>
              <a:rPr lang="en-US" dirty="0" err="1" smtClean="0"/>
              <a:t>accelaration</a:t>
            </a:r>
            <a:r>
              <a:rPr lang="en-US" dirty="0" smtClean="0"/>
              <a:t> due to HHFW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5228" y="2819400"/>
            <a:ext cx="93634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f</a:t>
            </a:r>
            <a:r>
              <a:rPr lang="en-US" sz="4400" b="1" dirty="0" smtClean="0">
                <a:solidFill>
                  <a:srgbClr val="C00000"/>
                </a:solidFill>
              </a:rPr>
              <a:t> = 60 MHz, H 1%, 2%, 5% and 10%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NO NBI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 smtClean="0"/>
              <a:t>Power absorption vs. </a:t>
            </a:r>
            <a:r>
              <a:rPr lang="en-US" dirty="0" err="1" smtClean="0"/>
              <a:t>nphi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7265" y="3239869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Dominant electron abs.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all cases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608"/>
            <a:ext cx="32004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35608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9352"/>
            <a:ext cx="32004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59352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NSTX-U “Scenarios” considered</a:t>
            </a:r>
            <a:endParaRPr lang="en-US" sz="3600" dirty="0"/>
          </a:p>
          <a:p>
            <a:endParaRPr lang="en-US" sz="800" dirty="0" smtClean="0"/>
          </a:p>
          <a:p>
            <a:r>
              <a:rPr lang="en-US" sz="3600" dirty="0" smtClean="0"/>
              <a:t>Antenna frequency = 30 MHz</a:t>
            </a:r>
          </a:p>
          <a:p>
            <a:pPr lvl="1"/>
            <a:r>
              <a:rPr lang="en-US" sz="3600" dirty="0" smtClean="0"/>
              <a:t> H Concentration scan</a:t>
            </a:r>
          </a:p>
          <a:p>
            <a:pPr lvl="2"/>
            <a:r>
              <a:rPr lang="en-US" sz="3600" dirty="0" smtClean="0"/>
              <a:t>w/ &amp; w/o NBI</a:t>
            </a:r>
          </a:p>
          <a:p>
            <a:pPr lvl="2"/>
            <a:endParaRPr lang="en-US" sz="800" dirty="0" smtClean="0"/>
          </a:p>
          <a:p>
            <a:r>
              <a:rPr lang="en-US" sz="3600" dirty="0" smtClean="0"/>
              <a:t>Antenna </a:t>
            </a:r>
            <a:r>
              <a:rPr lang="en-US" sz="3600" dirty="0"/>
              <a:t>frequency </a:t>
            </a:r>
            <a:r>
              <a:rPr lang="en-US" sz="3600" dirty="0" smtClean="0"/>
              <a:t>= 60 MHz</a:t>
            </a:r>
          </a:p>
          <a:p>
            <a:pPr lvl="1"/>
            <a:r>
              <a:rPr lang="en-US" sz="3600" dirty="0" smtClean="0"/>
              <a:t> H concentration scan</a:t>
            </a:r>
          </a:p>
          <a:p>
            <a:pPr lvl="2"/>
            <a:r>
              <a:rPr lang="en-US" sz="3600" dirty="0" smtClean="0"/>
              <a:t>w/ and w/o NBI</a:t>
            </a:r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062" y="2819400"/>
            <a:ext cx="8840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Comparison between f = 30 and 60 MHz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 1%, 2%, 5% and 10%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NO NBI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Power abs. vs. </a:t>
            </a:r>
            <a:r>
              <a:rPr lang="en-US" dirty="0" err="1" smtClean="0"/>
              <a:t>nphi</a:t>
            </a:r>
            <a:r>
              <a:rPr lang="en-US" dirty="0" smtClean="0"/>
              <a:t> (f = 30MHz solid, f = 60MHz dashed curves)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5816" y="2616875"/>
            <a:ext cx="28905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Dominant electron abs.</a:t>
            </a:r>
            <a:br>
              <a:rPr lang="en-US" dirty="0" smtClean="0"/>
            </a:br>
            <a:r>
              <a:rPr lang="en-US" dirty="0" smtClean="0"/>
              <a:t>for all </a:t>
            </a:r>
            <a:r>
              <a:rPr lang="en-US" dirty="0" err="1" smtClean="0"/>
              <a:t>nphi</a:t>
            </a:r>
            <a:r>
              <a:rPr lang="en-US" dirty="0" smtClean="0"/>
              <a:t> for 60 MHZ </a:t>
            </a:r>
            <a:br>
              <a:rPr lang="en-US" dirty="0" smtClean="0"/>
            </a:br>
            <a:r>
              <a:rPr lang="en-US" dirty="0" smtClean="0"/>
              <a:t>case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Significant H abs. for </a:t>
            </a:r>
            <a:br>
              <a:rPr lang="en-US" dirty="0" smtClean="0"/>
            </a:br>
            <a:r>
              <a:rPr lang="en-US" dirty="0" err="1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nphi</a:t>
            </a:r>
            <a:r>
              <a:rPr lang="en-US" dirty="0" smtClean="0"/>
              <a:t> = -5 and -12 for</a:t>
            </a:r>
            <a:br>
              <a:rPr lang="en-US" dirty="0" smtClean="0"/>
            </a:br>
            <a:r>
              <a:rPr lang="en-US" dirty="0" smtClean="0"/>
              <a:t>30MHz case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52"/>
            <a:ext cx="32004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6152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9352"/>
            <a:ext cx="3200400" cy="240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59352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Conclusions for f = 30 and 60 MHz </a:t>
            </a:r>
            <a:br>
              <a:rPr lang="en-US" dirty="0" smtClean="0"/>
            </a:br>
            <a:r>
              <a:rPr lang="en-US" dirty="0" smtClean="0"/>
              <a:t>without NBI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Large electron damping for all </a:t>
            </a:r>
            <a:r>
              <a:rPr lang="en-US" dirty="0" err="1" smtClean="0"/>
              <a:t>nphi</a:t>
            </a:r>
            <a:r>
              <a:rPr lang="en-US" dirty="0" smtClean="0"/>
              <a:t> for 60 MHz</a:t>
            </a:r>
          </a:p>
          <a:p>
            <a:r>
              <a:rPr lang="en-US" dirty="0"/>
              <a:t>No significant differences between f = 30 and 60 MHz cases for </a:t>
            </a:r>
            <a:r>
              <a:rPr lang="en-US" dirty="0" err="1"/>
              <a:t>nphi</a:t>
            </a:r>
            <a:r>
              <a:rPr lang="en-US" dirty="0"/>
              <a:t> = -</a:t>
            </a:r>
            <a:r>
              <a:rPr lang="en-US" dirty="0" smtClean="0"/>
              <a:t>21</a:t>
            </a:r>
          </a:p>
          <a:p>
            <a:r>
              <a:rPr lang="en-US" dirty="0" smtClean="0"/>
              <a:t>Dominant H absorption for </a:t>
            </a:r>
            <a:r>
              <a:rPr lang="en-US" dirty="0" err="1" smtClean="0"/>
              <a:t>nphi</a:t>
            </a:r>
            <a:r>
              <a:rPr lang="en-US" dirty="0" smtClean="0"/>
              <a:t> = -5 and for </a:t>
            </a:r>
            <a:r>
              <a:rPr lang="en-US" dirty="0"/>
              <a:t>3</a:t>
            </a:r>
            <a:r>
              <a:rPr lang="en-US" dirty="0" smtClean="0"/>
              <a:t>0 MHz case</a:t>
            </a:r>
          </a:p>
          <a:p>
            <a:r>
              <a:rPr lang="en-US" dirty="0" smtClean="0"/>
              <a:t>Dominant electron absorption for </a:t>
            </a:r>
            <a:r>
              <a:rPr lang="en-US" dirty="0" err="1" smtClean="0"/>
              <a:t>nphi</a:t>
            </a:r>
            <a:r>
              <a:rPr lang="en-US" dirty="0" smtClean="0"/>
              <a:t> = -12 </a:t>
            </a:r>
            <a:r>
              <a:rPr lang="en-US" dirty="0"/>
              <a:t>and for 30 MHz </a:t>
            </a:r>
            <a:r>
              <a:rPr lang="en-US" dirty="0" smtClean="0"/>
              <a:t>case </a:t>
            </a:r>
            <a:r>
              <a:rPr lang="en-US" dirty="0"/>
              <a:t>&amp;</a:t>
            </a:r>
            <a:r>
              <a:rPr lang="en-US" dirty="0" smtClean="0"/>
              <a:t> H concentration &lt; 5%</a:t>
            </a:r>
          </a:p>
        </p:txBody>
      </p:sp>
    </p:spTree>
    <p:extLst>
      <p:ext uri="{BB962C8B-B14F-4D97-AF65-F5344CB8AC3E}">
        <p14:creationId xmlns:p14="http://schemas.microsoft.com/office/powerpoint/2010/main" val="24652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Additional AORSA simulations for </a:t>
            </a:r>
            <a:r>
              <a:rPr lang="en-US" dirty="0"/>
              <a:t>NSTX-U </a:t>
            </a:r>
            <a:r>
              <a:rPr lang="en-US" dirty="0" smtClean="0"/>
              <a:t>scenarios concentration scan</a:t>
            </a:r>
          </a:p>
          <a:p>
            <a:pPr lvl="1"/>
            <a:r>
              <a:rPr lang="en-US" dirty="0" smtClean="0"/>
              <a:t>B scan</a:t>
            </a:r>
          </a:p>
          <a:p>
            <a:pPr lvl="1"/>
            <a:r>
              <a:rPr lang="en-US" dirty="0" smtClean="0"/>
              <a:t>H concentration scan</a:t>
            </a:r>
          </a:p>
          <a:p>
            <a:pPr lvl="1"/>
            <a:r>
              <a:rPr lang="en-US" dirty="0" smtClean="0"/>
              <a:t>Temperature and density “scan”</a:t>
            </a:r>
          </a:p>
          <a:p>
            <a:pPr lvl="1"/>
            <a:r>
              <a:rPr lang="en-US" dirty="0" smtClean="0"/>
              <a:t>H plasma</a:t>
            </a:r>
          </a:p>
          <a:p>
            <a:pPr lvl="1"/>
            <a:r>
              <a:rPr lang="en-US" dirty="0" smtClean="0"/>
              <a:t>w/ &amp; w/o NBI</a:t>
            </a:r>
          </a:p>
          <a:p>
            <a:pPr lvl="1"/>
            <a:r>
              <a:rPr lang="en-US" dirty="0" smtClean="0"/>
              <a:t>frequency = 15, 30, and 60 MHz</a:t>
            </a:r>
          </a:p>
          <a:p>
            <a:r>
              <a:rPr lang="en-US" dirty="0"/>
              <a:t>A</a:t>
            </a:r>
            <a:r>
              <a:rPr lang="en-US" dirty="0" smtClean="0"/>
              <a:t>ORSA </a:t>
            </a:r>
            <a:r>
              <a:rPr lang="en-US" dirty="0"/>
              <a:t>runs for </a:t>
            </a:r>
            <a:r>
              <a:rPr lang="en-US" dirty="0" smtClean="0"/>
              <a:t>NSTX cases (one or two cases)</a:t>
            </a:r>
          </a:p>
          <a:p>
            <a:pPr lvl="1"/>
            <a:r>
              <a:rPr lang="en-US" dirty="0"/>
              <a:t>Temperature and density “scan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 concentration scan</a:t>
            </a:r>
            <a:endParaRPr lang="en-US" dirty="0"/>
          </a:p>
          <a:p>
            <a:pPr lvl="1"/>
            <a:r>
              <a:rPr lang="en-US" dirty="0" smtClean="0"/>
              <a:t>w</a:t>
            </a:r>
            <a:r>
              <a:rPr lang="en-US" dirty="0"/>
              <a:t>/ &amp; w/o </a:t>
            </a:r>
            <a:r>
              <a:rPr lang="en-US" dirty="0" smtClean="0"/>
              <a:t>NBI</a:t>
            </a:r>
          </a:p>
          <a:p>
            <a:r>
              <a:rPr lang="en-US" dirty="0" smtClean="0"/>
              <a:t>Repeat simulations above with AORSA+CQL3D </a:t>
            </a:r>
          </a:p>
          <a:p>
            <a:pPr lvl="1"/>
            <a:r>
              <a:rPr lang="en-US" dirty="0" smtClean="0"/>
              <a:t>In case of H &amp; NBI, consider both non-</a:t>
            </a:r>
            <a:r>
              <a:rPr lang="en-US" dirty="0" err="1" smtClean="0"/>
              <a:t>Maxwellian</a:t>
            </a:r>
            <a:r>
              <a:rPr lang="en-US" dirty="0" smtClean="0"/>
              <a:t> species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NSTX-U “Scenarios” considered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NSTX-U plasma</a:t>
            </a:r>
          </a:p>
          <a:p>
            <a:pPr lvl="1"/>
            <a:r>
              <a:rPr lang="en-US" dirty="0" smtClean="0"/>
              <a:t>B = 1T</a:t>
            </a:r>
          </a:p>
          <a:p>
            <a:pPr lvl="1"/>
            <a:r>
              <a:rPr lang="en-US" dirty="0" smtClean="0"/>
              <a:t>Ion species: D, H, C, D</a:t>
            </a:r>
            <a:r>
              <a:rPr lang="en-US" baseline="-25000" dirty="0" smtClean="0"/>
              <a:t>BEAM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r="31668"/>
          <a:stretch/>
        </p:blipFill>
        <p:spPr>
          <a:xfrm>
            <a:off x="381000" y="2476500"/>
            <a:ext cx="2011680" cy="400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21539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 [m]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6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Z</a:t>
            </a:r>
            <a:r>
              <a:rPr lang="en-US" sz="1600" b="1" dirty="0" smtClean="0"/>
              <a:t> [m]</a:t>
            </a: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3096577"/>
            <a:ext cx="3406877" cy="252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5562600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pitchFamily="18" charset="2"/>
              </a:rPr>
              <a:t>r</a:t>
            </a:r>
            <a:r>
              <a:rPr lang="en-US" sz="2800" b="1" baseline="-25000" dirty="0" err="1" smtClean="0"/>
              <a:t>pol</a:t>
            </a:r>
            <a:endParaRPr lang="en-US" sz="28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0469" y="327660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</a:t>
            </a:r>
            <a:r>
              <a:rPr lang="en-US" sz="2800" baseline="-25000" dirty="0" smtClean="0">
                <a:solidFill>
                  <a:srgbClr val="0000FF"/>
                </a:solidFill>
              </a:rPr>
              <a:t>e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423" y="4242405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</a:rPr>
              <a:t>D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62895" y="4122184"/>
            <a:ext cx="172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 [x 10</a:t>
            </a:r>
            <a:r>
              <a:rPr lang="en-US" sz="2000" b="1" baseline="30000" dirty="0" smtClean="0"/>
              <a:t>19</a:t>
            </a:r>
            <a:r>
              <a:rPr lang="en-US" sz="2000" b="1" dirty="0" smtClean="0"/>
              <a:t> m</a:t>
            </a:r>
            <a:r>
              <a:rPr lang="en-US" sz="2000" b="1" baseline="30000" dirty="0" smtClean="0"/>
              <a:t>-3</a:t>
            </a:r>
            <a:r>
              <a:rPr lang="en-US" sz="2000" b="1" dirty="0" smtClean="0"/>
              <a:t>]</a:t>
            </a:r>
            <a:endParaRPr lang="en-US" sz="2000" b="1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3086100"/>
            <a:ext cx="3456432" cy="2560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7518" y="5562600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pitchFamily="18" charset="2"/>
              </a:rPr>
              <a:t>r</a:t>
            </a:r>
            <a:r>
              <a:rPr lang="en-US" sz="2800" b="1" baseline="-25000" dirty="0" err="1" smtClean="0"/>
              <a:t>pol</a:t>
            </a:r>
            <a:endParaRPr lang="en-US" sz="28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4166" y="3429000"/>
            <a:ext cx="49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e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000" y="416489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D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315600" y="4086999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 [</a:t>
            </a:r>
            <a:r>
              <a:rPr lang="en-US" sz="2000" b="1" dirty="0" err="1" smtClean="0"/>
              <a:t>keV</a:t>
            </a:r>
            <a:r>
              <a:rPr lang="en-US" sz="2000" b="1" dirty="0" smtClean="0"/>
              <a:t>]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083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NSTX-U “Scenarios” considered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NSTX-U plasma</a:t>
            </a:r>
          </a:p>
          <a:p>
            <a:pPr lvl="1"/>
            <a:r>
              <a:rPr lang="en-US" dirty="0" smtClean="0"/>
              <a:t>B = 1T</a:t>
            </a:r>
          </a:p>
          <a:p>
            <a:r>
              <a:rPr lang="en-US" dirty="0" smtClean="0"/>
              <a:t>H concentration scan: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H</a:t>
            </a:r>
            <a:r>
              <a:rPr lang="en-US" dirty="0" smtClean="0"/>
              <a:t>/ n</a:t>
            </a:r>
            <a:r>
              <a:rPr lang="en-US" baseline="-25000" dirty="0" smtClean="0"/>
              <a:t>e</a:t>
            </a:r>
            <a:r>
              <a:rPr lang="en-US" dirty="0" smtClean="0"/>
              <a:t> = 1%</a:t>
            </a:r>
          </a:p>
          <a:p>
            <a:pPr lvl="1"/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/ n</a:t>
            </a:r>
            <a:r>
              <a:rPr lang="en-US" baseline="-25000" dirty="0"/>
              <a:t>e</a:t>
            </a:r>
            <a:r>
              <a:rPr lang="en-US" dirty="0"/>
              <a:t> = </a:t>
            </a:r>
            <a:r>
              <a:rPr lang="en-US" dirty="0" smtClean="0"/>
              <a:t>2%</a:t>
            </a:r>
            <a:endParaRPr lang="en-US" dirty="0"/>
          </a:p>
          <a:p>
            <a:pPr lvl="1"/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/ n</a:t>
            </a:r>
            <a:r>
              <a:rPr lang="en-US" baseline="-25000" dirty="0"/>
              <a:t>e</a:t>
            </a:r>
            <a:r>
              <a:rPr lang="en-US" dirty="0"/>
              <a:t> = </a:t>
            </a:r>
            <a:r>
              <a:rPr lang="en-US" dirty="0" smtClean="0"/>
              <a:t>5%</a:t>
            </a:r>
            <a:endParaRPr lang="en-US" dirty="0"/>
          </a:p>
          <a:p>
            <a:pPr lvl="1"/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/ n</a:t>
            </a:r>
            <a:r>
              <a:rPr lang="en-US" baseline="-25000" dirty="0"/>
              <a:t>e</a:t>
            </a:r>
            <a:r>
              <a:rPr lang="en-US" dirty="0"/>
              <a:t> = </a:t>
            </a:r>
            <a:r>
              <a:rPr lang="en-US" dirty="0" smtClean="0"/>
              <a:t>10%</a:t>
            </a:r>
          </a:p>
          <a:p>
            <a:r>
              <a:rPr lang="en-US" dirty="0" smtClean="0"/>
              <a:t>w/ and w/o NBI</a:t>
            </a:r>
          </a:p>
          <a:p>
            <a:r>
              <a:rPr lang="en-US" dirty="0" smtClean="0"/>
              <a:t>Two antenna frequencies</a:t>
            </a:r>
          </a:p>
          <a:p>
            <a:pPr lvl="1"/>
            <a:r>
              <a:rPr lang="en-US" dirty="0" smtClean="0"/>
              <a:t>30 MHz and 60 MHz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nphi</a:t>
            </a:r>
            <a:r>
              <a:rPr lang="en-US" dirty="0" smtClean="0"/>
              <a:t> values: -5, -12, -21</a:t>
            </a:r>
          </a:p>
          <a:p>
            <a:r>
              <a:rPr lang="en-US" dirty="0" smtClean="0"/>
              <a:t>Employed full wave </a:t>
            </a:r>
            <a:r>
              <a:rPr lang="en-US" smtClean="0"/>
              <a:t>code AORSA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NSTX-U “Scenarios” considered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NSTX-U plasma: </a:t>
            </a:r>
            <a:r>
              <a:rPr lang="en-US" b="1" dirty="0" smtClean="0"/>
              <a:t>B = 1 T and f = 30 MHz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5400675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2209800"/>
            <a:ext cx="5400675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7526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 resonances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</a:t>
            </a:r>
            <a:r>
              <a:rPr lang="en-US" sz="2800" dirty="0" smtClean="0">
                <a:solidFill>
                  <a:srgbClr val="C00000"/>
                </a:solidFill>
              </a:rPr>
              <a:t> resonances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019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[m]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[m]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2149" y="3657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[m]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5949" y="3657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[m]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24100"/>
            <a:ext cx="5334000" cy="400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24100"/>
            <a:ext cx="533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NSTX-U “Scenarios” considered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NSTX-U plasma: </a:t>
            </a:r>
            <a:r>
              <a:rPr lang="en-US" b="1" dirty="0" smtClean="0"/>
              <a:t>B = 1 T and f = 60 MHz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7526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 resonances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</a:t>
            </a:r>
            <a:r>
              <a:rPr lang="en-US" sz="2800" dirty="0" smtClean="0">
                <a:solidFill>
                  <a:srgbClr val="C00000"/>
                </a:solidFill>
              </a:rPr>
              <a:t> resonances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019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[m]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[m]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2149" y="3657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[m]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5949" y="3657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 [m]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5228" y="2819400"/>
            <a:ext cx="93634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f</a:t>
            </a:r>
            <a:r>
              <a:rPr lang="en-US" sz="4400" b="1" dirty="0" smtClean="0">
                <a:solidFill>
                  <a:srgbClr val="C00000"/>
                </a:solidFill>
              </a:rPr>
              <a:t> = 30 MHz, H 1%, 2%, 5% and 10%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</a:rPr>
              <a:t>w</a:t>
            </a:r>
            <a:r>
              <a:rPr lang="en-US" sz="4400" b="1" dirty="0" smtClean="0">
                <a:solidFill>
                  <a:srgbClr val="C00000"/>
                </a:solidFill>
              </a:rPr>
              <a:t>ith NBI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Power absorption vs. toroidal wave number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288055" cy="3215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45" y="1143000"/>
            <a:ext cx="4288055" cy="3215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47872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Electron absorption increases with larger </a:t>
            </a:r>
            <a:r>
              <a:rPr lang="en-US" sz="2000" dirty="0" err="1" smtClean="0"/>
              <a:t>nphi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(Fast) Ion abs. decreases with larger </a:t>
            </a:r>
            <a:r>
              <a:rPr lang="en-US" sz="2000" dirty="0" err="1" smtClean="0"/>
              <a:t>nphi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Not significant H power absorption  for H 1% &amp; 2%</a:t>
            </a:r>
          </a:p>
          <a:p>
            <a:pPr marL="742950" lvl="1" indent="-285750">
              <a:buFont typeface="Arial" pitchFamily="34" charset="0"/>
              <a:buChar char="−"/>
            </a:pPr>
            <a:endParaRPr lang="en-US" sz="800" dirty="0" smtClean="0">
              <a:solidFill>
                <a:srgbClr val="33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005959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1%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66277" y="1002268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 2%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4202668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67021" y="4210050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nphi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068298" y="2566137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29669" y="2525145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abs [%]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66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1364</Words>
  <Application>Microsoft Office PowerPoint</Application>
  <PresentationFormat>On-screen Show (4:3)</PresentationFormat>
  <Paragraphs>250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NSTX Upgrade</vt:lpstr>
      <vt:lpstr>Effects of the H species in the HHFW performance in NSTX/NSTX-U </vt:lpstr>
      <vt:lpstr>Abstract</vt:lpstr>
      <vt:lpstr>Outline</vt:lpstr>
      <vt:lpstr>NSTX-U “Scenarios” considered (1)</vt:lpstr>
      <vt:lpstr>NSTX-U “Scenarios” considered (2)</vt:lpstr>
      <vt:lpstr>NSTX-U “Scenarios” considered (3)</vt:lpstr>
      <vt:lpstr>NSTX-U “Scenarios” considered (4)</vt:lpstr>
      <vt:lpstr>PowerPoint Presentation</vt:lpstr>
      <vt:lpstr>Power absorption vs. toroidal wave number </vt:lpstr>
      <vt:lpstr>Power absorption vs. toroidal wave number </vt:lpstr>
      <vt:lpstr>2D Power deposition profiles (1)</vt:lpstr>
      <vt:lpstr>2D Power deposition profiles (2)</vt:lpstr>
      <vt:lpstr>Flux surface avg deposition profiles</vt:lpstr>
      <vt:lpstr>Flux surface avg. deposition profiles</vt:lpstr>
      <vt:lpstr>Power absorption vs. H concentration</vt:lpstr>
      <vt:lpstr>PowerPoint Presentation</vt:lpstr>
      <vt:lpstr>Power absorption vs. nphi</vt:lpstr>
      <vt:lpstr>Power absorption vs. nphi</vt:lpstr>
      <vt:lpstr>2D Power deposition profiles (1)</vt:lpstr>
      <vt:lpstr>Flux surface avg. deposition profiles</vt:lpstr>
      <vt:lpstr>Power abs. vs. H concentration</vt:lpstr>
      <vt:lpstr>PowerPoint Presentation</vt:lpstr>
      <vt:lpstr>Power absorption vs. nphi  (f = 30MHz solid, f = 60MHz dashed curves)</vt:lpstr>
      <vt:lpstr>Power abs. vs. nphi (f = 30MHz solid, f = 60MHz dashed curves)</vt:lpstr>
      <vt:lpstr>Conclusions for f = 30 and 60 MHz with NBI</vt:lpstr>
      <vt:lpstr>PowerPoint Presentation</vt:lpstr>
      <vt:lpstr>Power absorption vs. nphi</vt:lpstr>
      <vt:lpstr>PowerPoint Presentation</vt:lpstr>
      <vt:lpstr>Power absorption vs. nphi</vt:lpstr>
      <vt:lpstr>PowerPoint Presentation</vt:lpstr>
      <vt:lpstr>Power abs. vs. nphi (f = 30MHz solid, f = 60MHz dashed curves)</vt:lpstr>
      <vt:lpstr>Conclusions for f = 30 and 60 MHz  without NBI</vt:lpstr>
      <vt:lpstr>Future steps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Nicola Bertelli</cp:lastModifiedBy>
  <cp:revision>207</cp:revision>
  <dcterms:created xsi:type="dcterms:W3CDTF">2015-07-16T16:59:24Z</dcterms:created>
  <dcterms:modified xsi:type="dcterms:W3CDTF">2017-10-20T13:23:03Z</dcterms:modified>
</cp:coreProperties>
</file>