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269" r:id="rId3"/>
    <p:sldId id="290" r:id="rId4"/>
    <p:sldId id="270" r:id="rId5"/>
    <p:sldId id="293" r:id="rId6"/>
    <p:sldId id="294" r:id="rId7"/>
    <p:sldId id="271" r:id="rId8"/>
    <p:sldId id="272" r:id="rId9"/>
    <p:sldId id="274" r:id="rId10"/>
    <p:sldId id="273" r:id="rId11"/>
    <p:sldId id="275" r:id="rId12"/>
    <p:sldId id="276" r:id="rId13"/>
    <p:sldId id="277" r:id="rId14"/>
    <p:sldId id="279" r:id="rId15"/>
    <p:sldId id="284" r:id="rId16"/>
    <p:sldId id="280" r:id="rId17"/>
    <p:sldId id="278" r:id="rId18"/>
    <p:sldId id="281" r:id="rId19"/>
    <p:sldId id="282" r:id="rId20"/>
    <p:sldId id="287" r:id="rId21"/>
    <p:sldId id="291" r:id="rId22"/>
    <p:sldId id="288" r:id="rId23"/>
    <p:sldId id="292" r:id="rId24"/>
    <p:sldId id="28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9600"/>
    <a:srgbClr val="005D00"/>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1" autoAdjust="0"/>
    <p:restoredTop sz="95683" autoAdjust="0"/>
  </p:normalViewPr>
  <p:slideViewPr>
    <p:cSldViewPr showGuides="1">
      <p:cViewPr varScale="1">
        <p:scale>
          <a:sx n="134" d="100"/>
          <a:sy n="134" d="100"/>
        </p:scale>
        <p:origin x="-40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207F15-7EEB-4A53-B612-E78FBE588E39}" type="datetimeFigureOut">
              <a:rPr lang="en-US"/>
              <a:pPr>
                <a:defRPr/>
              </a:pPr>
              <a:t>10/22/17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814D58-8BAE-47A7-9BC7-BF5F8CB6AD36}" type="slidenum">
              <a:rPr lang="en-US"/>
              <a:pPr>
                <a:defRPr/>
              </a:pPr>
              <a:t>‹#›</a:t>
            </a:fld>
            <a:endParaRPr lang="en-US"/>
          </a:p>
        </p:txBody>
      </p:sp>
    </p:spTree>
    <p:extLst>
      <p:ext uri="{BB962C8B-B14F-4D97-AF65-F5344CB8AC3E}">
        <p14:creationId xmlns:p14="http://schemas.microsoft.com/office/powerpoint/2010/main" val="3333046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5" y="4845051"/>
            <a:ext cx="4832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2" y="4953000"/>
            <a:ext cx="16684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53400" y="4876800"/>
            <a:ext cx="2080200" cy="609600"/>
          </a:xfrm>
        </p:spPr>
        <p:txBody>
          <a:bodyPr>
            <a:noAutofit/>
          </a:bodyPr>
          <a:lstStyle>
            <a:lvl1pPr marL="0" indent="0" algn="ctr">
              <a:buNone/>
              <a:defRPr sz="1400"/>
            </a:lvl1pPr>
          </a:lstStyle>
          <a:p>
            <a:pPr lvl="0"/>
            <a:r>
              <a:rPr lang="en-US" smtClean="0"/>
              <a:t>Click to edit Master text styles</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6381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76200" y="5562600"/>
            <a:ext cx="2080200" cy="609600"/>
          </a:xfrm>
        </p:spPr>
        <p:txBody>
          <a:bodyPr>
            <a:noAutofit/>
          </a:bodyPr>
          <a:lstStyle>
            <a:lvl1pPr marL="0" indent="0" algn="ctr">
              <a:buNone/>
              <a:defRPr sz="1400"/>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8054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752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4648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7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618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79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1066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9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1"/>
            <a:ext cx="9144000" cy="96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p>
            <a:pPr lvl="0"/>
            <a:r>
              <a:rPr lang="en-US" altLang="en-US" smtClean="0"/>
              <a:t>Click to edit Master title style</a:t>
            </a:r>
          </a:p>
        </p:txBody>
      </p:sp>
      <p:pic>
        <p:nvPicPr>
          <p:cNvPr id="1029"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4789"/>
            <a:ext cx="91440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userDrawn="1"/>
        </p:nvSpPr>
        <p:spPr bwMode="auto">
          <a:xfrm>
            <a:off x="8458200" y="6583363"/>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50C44427-FA99-46F6-AD84-71969FA70DF8}" type="slidenum">
              <a:rPr lang="en-US" altLang="en-US" sz="1000" b="1" smtClean="0">
                <a:solidFill>
                  <a:srgbClr val="336699"/>
                </a:solidFill>
              </a:rPr>
              <a:pPr algn="r">
                <a:defRPr/>
              </a:pPr>
              <a:t>‹#›</a:t>
            </a:fld>
            <a:endParaRPr lang="en-US" altLang="en-US" sz="1000" b="1" smtClean="0">
              <a:solidFill>
                <a:srgbClr val="336699"/>
              </a:solidFill>
            </a:endParaRPr>
          </a:p>
        </p:txBody>
      </p:sp>
      <p:sp>
        <p:nvSpPr>
          <p:cNvPr id="1031" name="TextBox 9"/>
          <p:cNvSpPr txBox="1">
            <a:spLocks noChangeArrowheads="1"/>
          </p:cNvSpPr>
          <p:nvPr userDrawn="1"/>
        </p:nvSpPr>
        <p:spPr bwMode="auto">
          <a:xfrm>
            <a:off x="914400" y="6583363"/>
            <a:ext cx="731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1000" b="1" smtClean="0">
                <a:solidFill>
                  <a:srgbClr val="336699"/>
                </a:solidFill>
              </a:rPr>
              <a:t>Meeting name, presentation title, author name, date</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4" r:id="rId3"/>
    <p:sldLayoutId id="2147483735" r:id="rId4"/>
    <p:sldLayoutId id="2147483736" r:id="rId5"/>
    <p:sldLayoutId id="2147483737" r:id="rId6"/>
  </p:sldLayoutIdLst>
  <p:timing>
    <p:tnLst>
      <p:par>
        <p:cTn xmlns:p14="http://schemas.microsoft.com/office/powerpoint/2010/main" id="1" dur="indefinite" restart="never" nodeType="tmRoot"/>
      </p:par>
    </p:tnLst>
  </p:timing>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emf"/><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 Id="rId3"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3.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pPr eaLnBrk="1" hangingPunct="1"/>
            <a:r>
              <a:rPr lang="en-US" sz="3200" dirty="0"/>
              <a:t>Synthetic capability for the study of </a:t>
            </a:r>
            <a:r>
              <a:rPr lang="en-US" sz="3200" dirty="0" err="1"/>
              <a:t>poloidal</a:t>
            </a:r>
            <a:r>
              <a:rPr lang="en-US" sz="3200" dirty="0"/>
              <a:t> impurity asymmetries in NSTX-U</a:t>
            </a:r>
            <a:endParaRPr lang="en-US" altLang="en-US" sz="3200" dirty="0" smtClean="0">
              <a:latin typeface="Arial" charset="0"/>
              <a:cs typeface="Arial" charset="0"/>
            </a:endParaRPr>
          </a:p>
        </p:txBody>
      </p:sp>
      <p:pic>
        <p:nvPicPr>
          <p:cNvPr id="4102"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4343400"/>
            <a:ext cx="1606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1"/>
          <p:cNvSpPr>
            <a:spLocks noGrp="1"/>
          </p:cNvSpPr>
          <p:nvPr>
            <p:ph type="subTitle" idx="1"/>
          </p:nvPr>
        </p:nvSpPr>
        <p:spPr>
          <a:xfrm>
            <a:off x="0" y="2590800"/>
            <a:ext cx="9144000" cy="1219200"/>
          </a:xfrm>
        </p:spPr>
        <p:txBody>
          <a:bodyPr/>
          <a:lstStyle/>
          <a:p>
            <a:r>
              <a:rPr lang="en-US" sz="2000" dirty="0"/>
              <a:t>L. F. Delgado-Aparicio</a:t>
            </a:r>
            <a:r>
              <a:rPr lang="en-US" sz="2000" baseline="30000" dirty="0"/>
              <a:t>1</a:t>
            </a:r>
            <a:r>
              <a:rPr lang="en-US" sz="2000" dirty="0"/>
              <a:t>, R. E. Bell</a:t>
            </a:r>
            <a:r>
              <a:rPr lang="en-US" sz="2000" baseline="30000" dirty="0"/>
              <a:t>1</a:t>
            </a:r>
            <a:r>
              <a:rPr lang="en-US" sz="2000" dirty="0"/>
              <a:t>, M. Podestà</a:t>
            </a:r>
            <a:r>
              <a:rPr lang="en-US" sz="2000" baseline="30000" dirty="0"/>
              <a:t>1</a:t>
            </a:r>
            <a:r>
              <a:rPr lang="en-US" sz="2000" dirty="0"/>
              <a:t>, B. P. LeBlanc</a:t>
            </a:r>
            <a:r>
              <a:rPr lang="en-US" sz="2000" baseline="30000" dirty="0"/>
              <a:t>1</a:t>
            </a:r>
            <a:r>
              <a:rPr lang="en-US" sz="2000" dirty="0" smtClean="0"/>
              <a:t>, A</a:t>
            </a:r>
            <a:r>
              <a:rPr lang="en-US" sz="2000" dirty="0"/>
              <a:t>. Diallo</a:t>
            </a:r>
            <a:r>
              <a:rPr lang="en-US" sz="2000" baseline="30000" dirty="0"/>
              <a:t>1</a:t>
            </a:r>
            <a:r>
              <a:rPr lang="en-US" sz="2000" dirty="0" smtClean="0"/>
              <a:t>, B. Stratton</a:t>
            </a:r>
            <a:r>
              <a:rPr lang="en-US" sz="2000" baseline="30000" dirty="0" smtClean="0"/>
              <a:t>1</a:t>
            </a:r>
            <a:r>
              <a:rPr lang="en-US" sz="2000" dirty="0"/>
              <a:t>, </a:t>
            </a:r>
            <a:r>
              <a:rPr lang="en-US" sz="2000" dirty="0" smtClean="0"/>
              <a:t>S. Paul</a:t>
            </a:r>
            <a:r>
              <a:rPr lang="en-US" sz="2000" baseline="30000" dirty="0" smtClean="0"/>
              <a:t>1+</a:t>
            </a:r>
            <a:r>
              <a:rPr lang="en-US" sz="2000" dirty="0" smtClean="0"/>
              <a:t>, L</a:t>
            </a:r>
            <a:r>
              <a:rPr lang="en-US" sz="2000" dirty="0"/>
              <a:t>. Morton</a:t>
            </a:r>
            <a:r>
              <a:rPr lang="en-US" sz="2000" baseline="30000" dirty="0"/>
              <a:t>2</a:t>
            </a:r>
            <a:r>
              <a:rPr lang="en-US" sz="2000" dirty="0"/>
              <a:t>, H. Yamazaki</a:t>
            </a:r>
            <a:r>
              <a:rPr lang="en-US" sz="2000" baseline="30000" dirty="0"/>
              <a:t>1,3</a:t>
            </a:r>
            <a:r>
              <a:rPr lang="en-US" sz="2000" dirty="0"/>
              <a:t>, Y. Takase</a:t>
            </a:r>
            <a:r>
              <a:rPr lang="en-US" sz="2000" baseline="30000" dirty="0"/>
              <a:t>3</a:t>
            </a:r>
            <a:r>
              <a:rPr lang="en-US" sz="2000" dirty="0"/>
              <a:t> and M. Ono</a:t>
            </a:r>
            <a:r>
              <a:rPr lang="en-US" sz="2000" baseline="30000" dirty="0"/>
              <a:t>1</a:t>
            </a:r>
            <a:r>
              <a:rPr lang="en-US" sz="2000" dirty="0"/>
              <a:t> </a:t>
            </a:r>
            <a:endParaRPr lang="en-US" sz="2000" dirty="0" smtClean="0"/>
          </a:p>
          <a:p>
            <a:r>
              <a:rPr lang="en-US" sz="1200" baseline="30000" dirty="0" smtClean="0"/>
              <a:t>1</a:t>
            </a:r>
            <a:r>
              <a:rPr lang="en-US" sz="1200" dirty="0" smtClean="0"/>
              <a:t>Princeton </a:t>
            </a:r>
            <a:r>
              <a:rPr lang="en-US" sz="1200" dirty="0"/>
              <a:t>Plasma Physics Laboratory, Princeton, NJ, 08540, USA</a:t>
            </a:r>
          </a:p>
          <a:p>
            <a:r>
              <a:rPr lang="en-US" sz="1200" baseline="30000" dirty="0"/>
              <a:t>2</a:t>
            </a:r>
            <a:r>
              <a:rPr lang="en-US" sz="1200" dirty="0"/>
              <a:t>Oak Ridge Associated Universities, Oak Ridge, TN, 37831, USA</a:t>
            </a:r>
          </a:p>
          <a:p>
            <a:r>
              <a:rPr lang="en-US" sz="1200" baseline="30000" dirty="0"/>
              <a:t>3</a:t>
            </a:r>
            <a:r>
              <a:rPr lang="en-US" sz="1200" dirty="0"/>
              <a:t>The University of Tokyo, Graduate School of Frontier Sciences, Kashiwa 277-8561 Japan</a:t>
            </a:r>
          </a:p>
          <a:p>
            <a:endParaRPr lang="en-US" altLang="en-US" sz="2000" dirty="0" smtClean="0">
              <a:latin typeface="Arial" charset="0"/>
              <a:cs typeface="Arial" charset="0"/>
            </a:endParaRPr>
          </a:p>
        </p:txBody>
      </p:sp>
      <p:sp>
        <p:nvSpPr>
          <p:cNvPr id="10" name="Text Placeholder 3"/>
          <p:cNvSpPr>
            <a:spLocks noGrp="1"/>
          </p:cNvSpPr>
          <p:nvPr>
            <p:ph type="body" sz="quarter" idx="10"/>
          </p:nvPr>
        </p:nvSpPr>
        <p:spPr>
          <a:xfrm>
            <a:off x="2133600" y="4038600"/>
            <a:ext cx="4800600" cy="762000"/>
          </a:xfrm>
        </p:spPr>
        <p:txBody>
          <a:bodyPr rtlCol="0">
            <a:normAutofit fontScale="92500" lnSpcReduction="20000"/>
          </a:bodyPr>
          <a:lstStyle/>
          <a:p>
            <a:r>
              <a:rPr lang="en-US" sz="1600" dirty="0"/>
              <a:t>59th Annual Meeting of the APS </a:t>
            </a:r>
            <a:endParaRPr lang="en-US" sz="1600" dirty="0" smtClean="0"/>
          </a:p>
          <a:p>
            <a:r>
              <a:rPr lang="en-US" sz="1600" dirty="0" smtClean="0"/>
              <a:t>Division </a:t>
            </a:r>
            <a:r>
              <a:rPr lang="en-US" sz="1600" dirty="0"/>
              <a:t>of Plasma </a:t>
            </a:r>
            <a:r>
              <a:rPr lang="en-US" sz="1600" dirty="0" smtClean="0"/>
              <a:t>Physics, </a:t>
            </a:r>
          </a:p>
          <a:p>
            <a:r>
              <a:rPr lang="en-US" sz="1600" dirty="0" smtClean="0"/>
              <a:t>October </a:t>
            </a:r>
            <a:r>
              <a:rPr lang="en-US" sz="1600" dirty="0"/>
              <a:t>23 - 27, 2017 • Milwaukee, Wisconsin</a:t>
            </a:r>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5029200"/>
            <a:ext cx="1447800" cy="62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66700" y="5943600"/>
            <a:ext cx="1536700" cy="7904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a:cs typeface="Arial"/>
              </a:rPr>
              <a:t>Mapping of mid-plane data </a:t>
            </a:r>
            <a:r>
              <a:rPr lang="en-US" sz="3000" dirty="0" smtClean="0">
                <a:cs typeface="Arial"/>
              </a:rPr>
              <a:t>agrees well with experimental MPTS and CHERS data</a:t>
            </a:r>
            <a:endParaRPr lang="en-US" altLang="en-US" sz="3000" dirty="0" smtClean="0">
              <a:latin typeface="Arial" charset="0"/>
              <a:cs typeface="Arial" charset="0"/>
            </a:endParaRPr>
          </a:p>
        </p:txBody>
      </p:sp>
      <p:sp>
        <p:nvSpPr>
          <p:cNvPr id="2" name="TextBox 1"/>
          <p:cNvSpPr txBox="1"/>
          <p:nvPr/>
        </p:nvSpPr>
        <p:spPr>
          <a:xfrm>
            <a:off x="1590006" y="6107668"/>
            <a:ext cx="1534194" cy="369332"/>
          </a:xfrm>
          <a:prstGeom prst="rect">
            <a:avLst/>
          </a:prstGeom>
          <a:noFill/>
        </p:spPr>
        <p:txBody>
          <a:bodyPr wrap="none" rtlCol="0">
            <a:spAutoFit/>
          </a:bodyPr>
          <a:lstStyle/>
          <a:p>
            <a:r>
              <a:rPr lang="en-US" dirty="0" smtClean="0"/>
              <a:t>MPTS: n</a:t>
            </a:r>
            <a:r>
              <a:rPr lang="en-US" baseline="-25000" dirty="0" smtClean="0"/>
              <a:t>e</a:t>
            </a:r>
            <a:r>
              <a:rPr lang="en-US" dirty="0" smtClean="0"/>
              <a:t>, </a:t>
            </a:r>
            <a:r>
              <a:rPr lang="en-US" dirty="0" err="1" smtClean="0"/>
              <a:t>T</a:t>
            </a:r>
            <a:r>
              <a:rPr lang="en-US" baseline="-25000" dirty="0" err="1" smtClean="0"/>
              <a:t>e</a:t>
            </a:r>
            <a:endParaRPr lang="en-US" baseline="-25000" dirty="0"/>
          </a:p>
        </p:txBody>
      </p:sp>
      <p:sp>
        <p:nvSpPr>
          <p:cNvPr id="6" name="TextBox 5"/>
          <p:cNvSpPr txBox="1"/>
          <p:nvPr/>
        </p:nvSpPr>
        <p:spPr>
          <a:xfrm>
            <a:off x="6400800" y="6096000"/>
            <a:ext cx="2056973" cy="369332"/>
          </a:xfrm>
          <a:prstGeom prst="rect">
            <a:avLst/>
          </a:prstGeom>
          <a:noFill/>
        </p:spPr>
        <p:txBody>
          <a:bodyPr wrap="none" rtlCol="0">
            <a:spAutoFit/>
          </a:bodyPr>
          <a:lstStyle/>
          <a:p>
            <a:r>
              <a:rPr lang="en-US" dirty="0" smtClean="0"/>
              <a:t>CHERS: </a:t>
            </a:r>
            <a:r>
              <a:rPr lang="en-US" dirty="0" err="1" smtClean="0"/>
              <a:t>n</a:t>
            </a:r>
            <a:r>
              <a:rPr lang="en-US" baseline="-25000" dirty="0" err="1"/>
              <a:t>C</a:t>
            </a:r>
            <a:r>
              <a:rPr lang="en-US" dirty="0" smtClean="0"/>
              <a:t>, T</a:t>
            </a:r>
            <a:r>
              <a:rPr lang="en-US" baseline="-25000" dirty="0" smtClean="0"/>
              <a:t>C</a:t>
            </a:r>
            <a:r>
              <a:rPr lang="en-US" dirty="0" smtClean="0"/>
              <a:t>,</a:t>
            </a:r>
            <a:r>
              <a:rPr lang="en-US" baseline="-25000" dirty="0" smtClean="0"/>
              <a:t> </a:t>
            </a:r>
            <a:r>
              <a:rPr lang="en-US" dirty="0" err="1" smtClean="0">
                <a:latin typeface="+mn-lt"/>
                <a:cs typeface="Symbol" charset="2"/>
              </a:rPr>
              <a:t>V</a:t>
            </a:r>
            <a:r>
              <a:rPr lang="en-US" baseline="-25000" dirty="0" err="1" smtClean="0">
                <a:latin typeface="Symbol" charset="2"/>
                <a:cs typeface="Symbol" charset="2"/>
              </a:rPr>
              <a:t>f</a:t>
            </a:r>
            <a:endParaRPr lang="en-US" baseline="-25000" dirty="0">
              <a:latin typeface="Symbol" charset="2"/>
              <a:cs typeface="Symbol" charset="2"/>
            </a:endParaRPr>
          </a:p>
        </p:txBody>
      </p:sp>
      <p:pic>
        <p:nvPicPr>
          <p:cNvPr id="7" name="Picture 6" descr="MPTS_CHERS_midplane_mapping_v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66799"/>
            <a:ext cx="9132900" cy="4934712"/>
          </a:xfrm>
          <a:prstGeom prst="rect">
            <a:avLst/>
          </a:prstGeom>
        </p:spPr>
      </p:pic>
      <p:cxnSp>
        <p:nvCxnSpPr>
          <p:cNvPr id="9" name="Straight Arrow Connector 8"/>
          <p:cNvCxnSpPr/>
          <p:nvPr/>
        </p:nvCxnSpPr>
        <p:spPr>
          <a:xfrm flipH="1">
            <a:off x="914400" y="4267200"/>
            <a:ext cx="228600" cy="228600"/>
          </a:xfrm>
          <a:prstGeom prst="straightConnector1">
            <a:avLst/>
          </a:prstGeom>
          <a:ln>
            <a:solidFill>
              <a:srgbClr val="009600"/>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89000" y="3876675"/>
            <a:ext cx="967783" cy="461665"/>
          </a:xfrm>
          <a:prstGeom prst="rect">
            <a:avLst/>
          </a:prstGeom>
          <a:noFill/>
        </p:spPr>
        <p:txBody>
          <a:bodyPr wrap="none" rtlCol="0">
            <a:spAutoFit/>
          </a:bodyPr>
          <a:lstStyle/>
          <a:p>
            <a:r>
              <a:rPr lang="en-US" sz="1200" dirty="0" smtClean="0">
                <a:solidFill>
                  <a:srgbClr val="009600"/>
                </a:solidFill>
              </a:rPr>
              <a:t>~MARFE</a:t>
            </a:r>
          </a:p>
          <a:p>
            <a:r>
              <a:rPr lang="en-US" sz="1200" dirty="0" smtClean="0">
                <a:solidFill>
                  <a:srgbClr val="009600"/>
                </a:solidFill>
              </a:rPr>
              <a:t>@ CS edge</a:t>
            </a:r>
            <a:endParaRPr lang="en-US" sz="1200" dirty="0">
              <a:solidFill>
                <a:srgbClr val="009600"/>
              </a:solidFill>
            </a:endParaRPr>
          </a:p>
        </p:txBody>
      </p:sp>
      <p:sp>
        <p:nvSpPr>
          <p:cNvPr id="16" name="Rectangle 15"/>
          <p:cNvSpPr/>
          <p:nvPr/>
        </p:nvSpPr>
        <p:spPr>
          <a:xfrm>
            <a:off x="3048000" y="1362398"/>
            <a:ext cx="898052" cy="276999"/>
          </a:xfrm>
          <a:prstGeom prst="rect">
            <a:avLst/>
          </a:prstGeom>
        </p:spPr>
        <p:txBody>
          <a:bodyPr wrap="none">
            <a:spAutoFit/>
          </a:bodyPr>
          <a:lstStyle/>
          <a:p>
            <a:r>
              <a:rPr lang="en-US" sz="1200" dirty="0" smtClean="0"/>
              <a:t>LRDFIT07</a:t>
            </a:r>
            <a:endParaRPr lang="en-US" sz="1200" dirty="0"/>
          </a:p>
        </p:txBody>
      </p:sp>
    </p:spTree>
    <p:extLst>
      <p:ext uri="{BB962C8B-B14F-4D97-AF65-F5344CB8AC3E}">
        <p14:creationId xmlns:p14="http://schemas.microsoft.com/office/powerpoint/2010/main" val="5403438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altLang="en-US" sz="3000" dirty="0" err="1" smtClean="0">
                <a:latin typeface="Arial" charset="0"/>
                <a:cs typeface="Arial" charset="0"/>
              </a:rPr>
              <a:t>T</a:t>
            </a:r>
            <a:r>
              <a:rPr lang="en-US" altLang="en-US" sz="3000" baseline="-25000" dirty="0" err="1" smtClean="0">
                <a:latin typeface="Arial" charset="0"/>
                <a:cs typeface="Arial" charset="0"/>
              </a:rPr>
              <a:t>e</a:t>
            </a:r>
            <a:r>
              <a:rPr lang="en-US" altLang="en-US" sz="3000" baseline="-25000" dirty="0" err="1">
                <a:latin typeface="Arial" charset="0"/>
                <a:cs typeface="Arial" charset="0"/>
              </a:rPr>
              <a:t>,</a:t>
            </a:r>
            <a:r>
              <a:rPr lang="en-US" altLang="en-US" sz="3000" baseline="-25000" dirty="0" err="1" smtClean="0">
                <a:latin typeface="Arial" charset="0"/>
                <a:cs typeface="Arial" charset="0"/>
              </a:rPr>
              <a:t>C</a:t>
            </a:r>
            <a:r>
              <a:rPr lang="en-US" altLang="en-US" sz="3000" dirty="0" smtClean="0">
                <a:latin typeface="Arial" charset="0"/>
                <a:cs typeface="Arial" charset="0"/>
              </a:rPr>
              <a:t> are mapped on </a:t>
            </a:r>
            <a:r>
              <a:rPr lang="en-US" altLang="en-US" sz="3000" dirty="0" smtClean="0">
                <a:latin typeface="Symbol" charset="2"/>
                <a:cs typeface="Symbol" charset="2"/>
              </a:rPr>
              <a:t>Y</a:t>
            </a:r>
            <a:r>
              <a:rPr lang="en-US" altLang="en-US" sz="3000" dirty="0" smtClean="0">
                <a:latin typeface="Arial" charset="0"/>
                <a:cs typeface="Arial" charset="0"/>
              </a:rPr>
              <a:t>(R,Z) while n</a:t>
            </a:r>
            <a:r>
              <a:rPr lang="en-US" altLang="en-US" sz="3000" baseline="-25000" dirty="0" smtClean="0">
                <a:latin typeface="Arial" charset="0"/>
                <a:cs typeface="Arial" charset="0"/>
              </a:rPr>
              <a:t>e</a:t>
            </a:r>
            <a:r>
              <a:rPr lang="en-US" altLang="en-US" sz="3000" dirty="0" smtClean="0">
                <a:latin typeface="Arial" charset="0"/>
                <a:cs typeface="Arial" charset="0"/>
              </a:rPr>
              <a:t> (MPTS) shows small asymmetry due to centrifugal effects</a:t>
            </a:r>
          </a:p>
        </p:txBody>
      </p:sp>
      <p:pic>
        <p:nvPicPr>
          <p:cNvPr id="6" name="Picture 5" descr="Te_TC_ne_contours_overla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 y="1828800"/>
            <a:ext cx="9124375" cy="4647687"/>
          </a:xfrm>
          <a:prstGeom prst="rect">
            <a:avLst/>
          </a:prstGeom>
        </p:spPr>
      </p:pic>
      <p:sp>
        <p:nvSpPr>
          <p:cNvPr id="8" name="Down Arrow 7"/>
          <p:cNvSpPr/>
          <p:nvPr/>
        </p:nvSpPr>
        <p:spPr>
          <a:xfrm rot="2291775">
            <a:off x="8464634" y="2323638"/>
            <a:ext cx="228600" cy="304800"/>
          </a:xfrm>
          <a:prstGeom prst="downArrow">
            <a:avLst/>
          </a:prstGeom>
          <a:solidFill>
            <a:srgbClr val="00B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rot="2291775">
            <a:off x="6241966" y="2323638"/>
            <a:ext cx="228600" cy="30480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Brace 1"/>
          <p:cNvSpPr/>
          <p:nvPr/>
        </p:nvSpPr>
        <p:spPr>
          <a:xfrm rot="16200000">
            <a:off x="2476500" y="-342901"/>
            <a:ext cx="228600" cy="3962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066800" y="1143000"/>
            <a:ext cx="3098850" cy="369332"/>
          </a:xfrm>
          <a:prstGeom prst="rect">
            <a:avLst/>
          </a:prstGeom>
          <a:noFill/>
        </p:spPr>
        <p:txBody>
          <a:bodyPr wrap="none" rtlCol="0">
            <a:spAutoFit/>
          </a:bodyPr>
          <a:lstStyle/>
          <a:p>
            <a:r>
              <a:rPr lang="en-US" altLang="en-US" dirty="0" err="1"/>
              <a:t>T</a:t>
            </a:r>
            <a:r>
              <a:rPr lang="en-US" altLang="en-US" baseline="-25000" dirty="0" err="1"/>
              <a:t>e,C</a:t>
            </a:r>
            <a:r>
              <a:rPr lang="en-US" altLang="en-US" dirty="0"/>
              <a:t> are mapped on </a:t>
            </a:r>
            <a:r>
              <a:rPr lang="en-US" altLang="en-US" dirty="0">
                <a:latin typeface="Symbol" charset="2"/>
                <a:cs typeface="Symbol" charset="2"/>
              </a:rPr>
              <a:t>Y</a:t>
            </a:r>
            <a:r>
              <a:rPr lang="en-US" altLang="en-US" dirty="0"/>
              <a:t>(R,Z) </a:t>
            </a:r>
            <a:endParaRPr lang="en-US" dirty="0"/>
          </a:p>
        </p:txBody>
      </p:sp>
      <p:sp>
        <p:nvSpPr>
          <p:cNvPr id="11" name="TextBox 10"/>
          <p:cNvSpPr txBox="1"/>
          <p:nvPr/>
        </p:nvSpPr>
        <p:spPr>
          <a:xfrm>
            <a:off x="5029200" y="1143000"/>
            <a:ext cx="1862146" cy="369332"/>
          </a:xfrm>
          <a:prstGeom prst="rect">
            <a:avLst/>
          </a:prstGeom>
          <a:noFill/>
        </p:spPr>
        <p:txBody>
          <a:bodyPr wrap="none" rtlCol="0">
            <a:spAutoFit/>
          </a:bodyPr>
          <a:lstStyle/>
          <a:p>
            <a:r>
              <a:rPr lang="en-US" dirty="0" smtClean="0"/>
              <a:t>SUPERIMPOSED</a:t>
            </a:r>
            <a:endParaRPr lang="en-US" dirty="0"/>
          </a:p>
        </p:txBody>
      </p:sp>
      <p:sp>
        <p:nvSpPr>
          <p:cNvPr id="10" name="Right Arrow 9"/>
          <p:cNvSpPr/>
          <p:nvPr/>
        </p:nvSpPr>
        <p:spPr>
          <a:xfrm>
            <a:off x="4572000" y="1143000"/>
            <a:ext cx="304800" cy="3810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086600" y="1143000"/>
            <a:ext cx="1981200" cy="646331"/>
          </a:xfrm>
          <a:prstGeom prst="rect">
            <a:avLst/>
          </a:prstGeom>
          <a:noFill/>
        </p:spPr>
        <p:txBody>
          <a:bodyPr wrap="square" rtlCol="0">
            <a:spAutoFit/>
          </a:bodyPr>
          <a:lstStyle/>
          <a:p>
            <a:pPr algn="ctr"/>
            <a:r>
              <a:rPr lang="en-US" altLang="en-US" dirty="0" smtClean="0"/>
              <a:t>Core n</a:t>
            </a:r>
            <a:r>
              <a:rPr lang="en-US" altLang="en-US" baseline="-25000" dirty="0" smtClean="0"/>
              <a:t>e</a:t>
            </a:r>
            <a:r>
              <a:rPr lang="en-US" altLang="en-US" dirty="0" smtClean="0"/>
              <a:t> departs from </a:t>
            </a:r>
            <a:r>
              <a:rPr lang="en-US" altLang="en-US" dirty="0">
                <a:latin typeface="Symbol" charset="2"/>
                <a:cs typeface="Symbol" charset="2"/>
              </a:rPr>
              <a:t>Y</a:t>
            </a:r>
            <a:r>
              <a:rPr lang="en-US" altLang="en-US" dirty="0"/>
              <a:t>(R,Z) </a:t>
            </a:r>
            <a:endParaRPr lang="en-US" dirty="0"/>
          </a:p>
        </p:txBody>
      </p:sp>
    </p:spTree>
    <p:extLst>
      <p:ext uri="{BB962C8B-B14F-4D97-AF65-F5344CB8AC3E}">
        <p14:creationId xmlns:p14="http://schemas.microsoft.com/office/powerpoint/2010/main" val="17370172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_nC_nD_contours_overla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0"/>
            <a:ext cx="5289247" cy="5181600"/>
          </a:xfrm>
          <a:prstGeom prst="rect">
            <a:avLst/>
          </a:prstGeom>
        </p:spPr>
      </p:pic>
      <p:sp>
        <p:nvSpPr>
          <p:cNvPr id="6146" name="Title 1"/>
          <p:cNvSpPr>
            <a:spLocks noGrp="1"/>
          </p:cNvSpPr>
          <p:nvPr>
            <p:ph type="title"/>
          </p:nvPr>
        </p:nvSpPr>
        <p:spPr>
          <a:xfrm>
            <a:off x="0" y="76201"/>
            <a:ext cx="9144000" cy="812800"/>
          </a:xfrm>
        </p:spPr>
        <p:txBody>
          <a:bodyPr lIns="0" tIns="0" rIns="0" bIns="0"/>
          <a:lstStyle/>
          <a:p>
            <a:pPr eaLnBrk="1" hangingPunct="1"/>
            <a:r>
              <a:rPr lang="en-US" altLang="en-US" sz="3000" dirty="0" smtClean="0">
                <a:latin typeface="Arial" charset="0"/>
                <a:cs typeface="Arial" charset="0"/>
              </a:rPr>
              <a:t>Measured </a:t>
            </a:r>
            <a:r>
              <a:rPr lang="en-US" altLang="en-US" sz="3000" dirty="0" err="1" smtClean="0">
                <a:latin typeface="Arial" charset="0"/>
                <a:cs typeface="Arial" charset="0"/>
              </a:rPr>
              <a:t>n</a:t>
            </a:r>
            <a:r>
              <a:rPr lang="en-US" altLang="en-US" sz="3000" baseline="-25000" dirty="0" err="1" smtClean="0">
                <a:latin typeface="Arial" charset="0"/>
                <a:cs typeface="Arial" charset="0"/>
              </a:rPr>
              <a:t>C</a:t>
            </a:r>
            <a:r>
              <a:rPr lang="en-US" altLang="en-US" sz="3000" dirty="0" smtClean="0">
                <a:latin typeface="Arial" charset="0"/>
                <a:cs typeface="Arial" charset="0"/>
              </a:rPr>
              <a:t> (CHERS) and inferred </a:t>
            </a:r>
            <a:r>
              <a:rPr lang="en-US" altLang="en-US" sz="3000" dirty="0" err="1" smtClean="0">
                <a:latin typeface="Arial" charset="0"/>
                <a:cs typeface="Arial" charset="0"/>
              </a:rPr>
              <a:t>n</a:t>
            </a:r>
            <a:r>
              <a:rPr lang="en-US" altLang="en-US" sz="3000" baseline="-25000" dirty="0" err="1" smtClean="0">
                <a:latin typeface="Arial" charset="0"/>
                <a:cs typeface="Arial" charset="0"/>
              </a:rPr>
              <a:t>D</a:t>
            </a:r>
            <a:r>
              <a:rPr lang="en-US" altLang="en-US" sz="3000" dirty="0" smtClean="0">
                <a:latin typeface="Arial" charset="0"/>
                <a:cs typeface="Arial" charset="0"/>
              </a:rPr>
              <a:t> (</a:t>
            </a:r>
            <a:r>
              <a:rPr lang="cs-CZ" altLang="en-US" sz="3000" dirty="0" smtClean="0">
                <a:latin typeface="Arial" charset="0"/>
                <a:cs typeface="Arial" charset="0"/>
              </a:rPr>
              <a:t>≈</a:t>
            </a:r>
            <a:r>
              <a:rPr lang="en-US" altLang="en-US" sz="3000" dirty="0" smtClean="0">
                <a:latin typeface="Arial" charset="0"/>
                <a:cs typeface="Arial" charset="0"/>
              </a:rPr>
              <a:t>n</a:t>
            </a:r>
            <a:r>
              <a:rPr lang="en-US" altLang="en-US" sz="3000" baseline="-25000" dirty="0" smtClean="0">
                <a:latin typeface="Arial" charset="0"/>
                <a:cs typeface="Arial" charset="0"/>
              </a:rPr>
              <a:t>e</a:t>
            </a:r>
            <a:r>
              <a:rPr lang="en-US" altLang="en-US" sz="3000" dirty="0" smtClean="0">
                <a:latin typeface="Arial" charset="0"/>
                <a:cs typeface="Arial" charset="0"/>
              </a:rPr>
              <a:t>-6n</a:t>
            </a:r>
            <a:r>
              <a:rPr lang="en-US" altLang="en-US" sz="3000" baseline="-25000" dirty="0" smtClean="0">
                <a:latin typeface="Arial" charset="0"/>
                <a:cs typeface="Arial" charset="0"/>
              </a:rPr>
              <a:t>C</a:t>
            </a:r>
            <a:r>
              <a:rPr lang="en-US" altLang="en-US" sz="3000" dirty="0" smtClean="0">
                <a:latin typeface="Arial" charset="0"/>
                <a:cs typeface="Arial" charset="0"/>
              </a:rPr>
              <a:t>) show core effects from centrifugal effects</a:t>
            </a:r>
          </a:p>
        </p:txBody>
      </p:sp>
      <p:sp>
        <p:nvSpPr>
          <p:cNvPr id="13" name="TextBox 12"/>
          <p:cNvSpPr txBox="1"/>
          <p:nvPr/>
        </p:nvSpPr>
        <p:spPr>
          <a:xfrm>
            <a:off x="5410200" y="1178036"/>
            <a:ext cx="3657600" cy="1323439"/>
          </a:xfrm>
          <a:prstGeom prst="rect">
            <a:avLst/>
          </a:prstGeom>
          <a:noFill/>
        </p:spPr>
        <p:txBody>
          <a:bodyPr wrap="square" rtlCol="0">
            <a:spAutoFit/>
          </a:bodyPr>
          <a:lstStyle/>
          <a:p>
            <a:pPr algn="just"/>
            <a:r>
              <a:rPr lang="en-US" sz="1600" dirty="0" smtClean="0"/>
              <a:t>New capability at NSTX-U finds </a:t>
            </a:r>
            <a:r>
              <a:rPr lang="en-US" sz="1600" dirty="0"/>
              <a:t>n</a:t>
            </a:r>
            <a:r>
              <a:rPr lang="en-US" sz="1600" baseline="-25000" dirty="0"/>
              <a:t>e</a:t>
            </a:r>
            <a:r>
              <a:rPr lang="en-US" sz="1600" dirty="0"/>
              <a:t>, </a:t>
            </a:r>
            <a:r>
              <a:rPr lang="en-US" sz="1600" dirty="0" err="1"/>
              <a:t>n</a:t>
            </a:r>
            <a:r>
              <a:rPr lang="en-US" sz="1600" baseline="-25000" dirty="0" err="1"/>
              <a:t>D</a:t>
            </a:r>
            <a:r>
              <a:rPr lang="en-US" sz="1600" dirty="0"/>
              <a:t> and </a:t>
            </a:r>
            <a:r>
              <a:rPr lang="en-US" sz="1600" dirty="0" err="1"/>
              <a:t>n</a:t>
            </a:r>
            <a:r>
              <a:rPr lang="en-US" sz="1600" baseline="-25000" dirty="0" err="1"/>
              <a:t>C</a:t>
            </a:r>
            <a:r>
              <a:rPr lang="en-US" sz="1600" dirty="0"/>
              <a:t> profiles self-consistently assuming the presence of a </a:t>
            </a:r>
            <a:r>
              <a:rPr lang="en-US" sz="1600" dirty="0" err="1"/>
              <a:t>poloidal</a:t>
            </a:r>
            <a:r>
              <a:rPr lang="en-US" sz="1600" dirty="0"/>
              <a:t> variation due to centrifugal forces</a:t>
            </a:r>
            <a:r>
              <a:rPr lang="en-US" sz="1600" dirty="0" smtClean="0"/>
              <a:t>.</a:t>
            </a:r>
            <a:endParaRPr lang="en-US" sz="1600" dirty="0"/>
          </a:p>
        </p:txBody>
      </p:sp>
      <p:pic>
        <p:nvPicPr>
          <p:cNvPr id="5" name="Picture 4"/>
          <p:cNvPicPr>
            <a:picLocks noChangeAspect="1"/>
          </p:cNvPicPr>
          <p:nvPr/>
        </p:nvPicPr>
        <p:blipFill>
          <a:blip r:embed="rId3"/>
          <a:stretch>
            <a:fillRect/>
          </a:stretch>
        </p:blipFill>
        <p:spPr>
          <a:xfrm>
            <a:off x="5234940" y="4126992"/>
            <a:ext cx="3909060" cy="521208"/>
          </a:xfrm>
          <a:prstGeom prst="rect">
            <a:avLst/>
          </a:prstGeom>
        </p:spPr>
      </p:pic>
      <p:pic>
        <p:nvPicPr>
          <p:cNvPr id="6" name="Picture 5"/>
          <p:cNvPicPr>
            <a:picLocks noChangeAspect="1"/>
          </p:cNvPicPr>
          <p:nvPr/>
        </p:nvPicPr>
        <p:blipFill>
          <a:blip r:embed="rId4"/>
          <a:stretch>
            <a:fillRect/>
          </a:stretch>
        </p:blipFill>
        <p:spPr>
          <a:xfrm>
            <a:off x="5263267" y="5346192"/>
            <a:ext cx="3852407" cy="521208"/>
          </a:xfrm>
          <a:prstGeom prst="rect">
            <a:avLst/>
          </a:prstGeom>
        </p:spPr>
      </p:pic>
      <p:sp>
        <p:nvSpPr>
          <p:cNvPr id="19" name="Down Arrow 18"/>
          <p:cNvSpPr/>
          <p:nvPr/>
        </p:nvSpPr>
        <p:spPr>
          <a:xfrm>
            <a:off x="6998970" y="4812792"/>
            <a:ext cx="381000" cy="38100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a:stretch>
            <a:fillRect/>
          </a:stretch>
        </p:blipFill>
        <p:spPr>
          <a:xfrm>
            <a:off x="6156041" y="2667000"/>
            <a:ext cx="2066859" cy="521208"/>
          </a:xfrm>
          <a:prstGeom prst="rect">
            <a:avLst/>
          </a:prstGeom>
        </p:spPr>
      </p:pic>
      <p:sp>
        <p:nvSpPr>
          <p:cNvPr id="21" name="TextBox 20"/>
          <p:cNvSpPr txBox="1"/>
          <p:nvPr/>
        </p:nvSpPr>
        <p:spPr>
          <a:xfrm>
            <a:off x="5594792" y="3429000"/>
            <a:ext cx="3189357" cy="307777"/>
          </a:xfrm>
          <a:prstGeom prst="rect">
            <a:avLst/>
          </a:prstGeom>
          <a:noFill/>
        </p:spPr>
        <p:txBody>
          <a:bodyPr wrap="none" rtlCol="0">
            <a:spAutoFit/>
          </a:bodyPr>
          <a:lstStyle/>
          <a:p>
            <a:r>
              <a:rPr lang="en-US" sz="1400" dirty="0" smtClean="0"/>
              <a:t>(considering a </a:t>
            </a:r>
            <a:r>
              <a:rPr lang="en-US" sz="1400" dirty="0"/>
              <a:t>zero electron </a:t>
            </a:r>
            <a:r>
              <a:rPr lang="en-US" sz="1400" dirty="0" smtClean="0"/>
              <a:t>mass)</a:t>
            </a:r>
            <a:endParaRPr lang="en-US" sz="1400" dirty="0"/>
          </a:p>
        </p:txBody>
      </p:sp>
    </p:spTree>
    <p:extLst>
      <p:ext uri="{BB962C8B-B14F-4D97-AF65-F5344CB8AC3E}">
        <p14:creationId xmlns:p14="http://schemas.microsoft.com/office/powerpoint/2010/main" val="42400488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a:cs typeface="Arial"/>
              </a:rPr>
              <a:t>E</a:t>
            </a:r>
            <a:r>
              <a:rPr lang="en-US" sz="3000" dirty="0" smtClean="0">
                <a:cs typeface="Arial"/>
              </a:rPr>
              <a:t>lectrostatic </a:t>
            </a:r>
            <a:r>
              <a:rPr lang="en-US" sz="3000" dirty="0">
                <a:cs typeface="Arial"/>
              </a:rPr>
              <a:t>potential (</a:t>
            </a:r>
            <a:r>
              <a:rPr lang="en-US" sz="3000" dirty="0" err="1" smtClean="0">
                <a:latin typeface="Symbol" charset="2"/>
                <a:cs typeface="Symbol" charset="2"/>
              </a:rPr>
              <a:t>Dj</a:t>
            </a:r>
            <a:r>
              <a:rPr lang="en-US" sz="3000" dirty="0" smtClean="0">
                <a:cs typeface="Arial"/>
              </a:rPr>
              <a:t>) from data is stronger than obtained using a trace-limit approximation</a:t>
            </a:r>
            <a:endParaRPr lang="en-US" altLang="en-US" sz="3000" dirty="0" smtClean="0">
              <a:latin typeface="Arial" charset="0"/>
              <a:cs typeface="Arial" charset="0"/>
            </a:endParaRPr>
          </a:p>
        </p:txBody>
      </p:sp>
      <p:pic>
        <p:nvPicPr>
          <p:cNvPr id="11" name="Picture 10" descr="Electrostatic_potential_v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5" y="1066800"/>
            <a:ext cx="4424765" cy="5440680"/>
          </a:xfrm>
          <a:prstGeom prst="rect">
            <a:avLst/>
          </a:prstGeom>
        </p:spPr>
      </p:pic>
      <p:sp>
        <p:nvSpPr>
          <p:cNvPr id="14" name="TextBox 13"/>
          <p:cNvSpPr txBox="1"/>
          <p:nvPr/>
        </p:nvSpPr>
        <p:spPr>
          <a:xfrm>
            <a:off x="4648200" y="1066800"/>
            <a:ext cx="4343400" cy="5355313"/>
          </a:xfrm>
          <a:prstGeom prst="rect">
            <a:avLst/>
          </a:prstGeom>
          <a:noFill/>
        </p:spPr>
        <p:txBody>
          <a:bodyPr wrap="square">
            <a:spAutoFit/>
          </a:bodyPr>
          <a:lstStyle/>
          <a:p>
            <a:pPr marL="285750" indent="-285750" algn="just">
              <a:buFont typeface="Courier New"/>
              <a:buChar char="o"/>
              <a:defRPr/>
            </a:pPr>
            <a:r>
              <a:rPr lang="en-US" dirty="0" smtClean="0"/>
              <a:t>The electrostatic </a:t>
            </a:r>
            <a:r>
              <a:rPr lang="en-US" dirty="0"/>
              <a:t>potential </a:t>
            </a:r>
            <a:r>
              <a:rPr lang="en-US" dirty="0" smtClean="0"/>
              <a:t>obtained assuming that the main intrinsic impurity (Carbon) is at the trace limit (</a:t>
            </a:r>
            <a:r>
              <a:rPr lang="en-US" dirty="0" err="1" smtClean="0">
                <a:latin typeface="Symbol" charset="2"/>
                <a:cs typeface="Symbol" charset="2"/>
              </a:rPr>
              <a:t>a</a:t>
            </a:r>
            <a:r>
              <a:rPr lang="en-US" baseline="-25000" dirty="0" err="1" smtClean="0">
                <a:cs typeface="Arial"/>
              </a:rPr>
              <a:t>C</a:t>
            </a:r>
            <a:r>
              <a:rPr lang="en-US" dirty="0" smtClean="0">
                <a:cs typeface="Arial"/>
              </a:rPr>
              <a:t>=36n</a:t>
            </a:r>
            <a:r>
              <a:rPr lang="en-US" baseline="-25000" dirty="0" smtClean="0">
                <a:cs typeface="Arial"/>
              </a:rPr>
              <a:t>C</a:t>
            </a:r>
            <a:r>
              <a:rPr lang="en-US" dirty="0" smtClean="0">
                <a:cs typeface="Arial"/>
              </a:rPr>
              <a:t>/n</a:t>
            </a:r>
            <a:r>
              <a:rPr lang="en-US" baseline="-25000" dirty="0" smtClean="0">
                <a:cs typeface="Arial"/>
              </a:rPr>
              <a:t>e</a:t>
            </a:r>
            <a:r>
              <a:rPr lang="en-US" dirty="0" smtClean="0">
                <a:cs typeface="Arial"/>
              </a:rPr>
              <a:t>≪1) </a:t>
            </a:r>
            <a:r>
              <a:rPr lang="en-US" dirty="0" smtClean="0"/>
              <a:t>reduces to:</a:t>
            </a:r>
          </a:p>
          <a:p>
            <a:pPr marL="285750" indent="-285750" algn="just">
              <a:buFont typeface="Courier New"/>
              <a:buChar char="o"/>
              <a:defRPr/>
            </a:pPr>
            <a:endParaRPr lang="en-US" dirty="0" smtClean="0"/>
          </a:p>
          <a:p>
            <a:pPr marL="285750" indent="-285750" algn="just">
              <a:buFont typeface="Courier New"/>
              <a:buChar char="o"/>
              <a:defRPr/>
            </a:pPr>
            <a:endParaRPr lang="en-US" dirty="0" smtClean="0"/>
          </a:p>
          <a:p>
            <a:pPr algn="just">
              <a:defRPr/>
            </a:pPr>
            <a:endParaRPr lang="en-US" dirty="0" smtClean="0"/>
          </a:p>
          <a:p>
            <a:pPr marL="285750" indent="-285750" algn="just">
              <a:buFont typeface="Courier New"/>
              <a:buChar char="o"/>
              <a:defRPr/>
            </a:pPr>
            <a:endParaRPr lang="en-US" dirty="0" smtClean="0"/>
          </a:p>
          <a:p>
            <a:pPr marL="285750" indent="-285750" algn="just">
              <a:buFont typeface="Courier New"/>
              <a:buChar char="o"/>
              <a:defRPr/>
            </a:pPr>
            <a:r>
              <a:rPr lang="en-US" dirty="0" smtClean="0"/>
              <a:t>In this limit the strongest </a:t>
            </a:r>
            <a:r>
              <a:rPr lang="en-US" dirty="0" err="1" smtClean="0">
                <a:latin typeface="Symbol" charset="2"/>
                <a:cs typeface="Symbol" charset="2"/>
              </a:rPr>
              <a:t>Dj</a:t>
            </a:r>
            <a:r>
              <a:rPr lang="en-US" dirty="0" smtClean="0">
                <a:latin typeface="Symbol" charset="2"/>
                <a:cs typeface="Symbol" charset="2"/>
              </a:rPr>
              <a:t> </a:t>
            </a:r>
            <a:r>
              <a:rPr lang="en-US" dirty="0" smtClean="0">
                <a:latin typeface="+mn-lt"/>
                <a:cs typeface="Symbol" charset="2"/>
              </a:rPr>
              <a:t>is of the order of -60 V.</a:t>
            </a:r>
          </a:p>
          <a:p>
            <a:pPr algn="just">
              <a:defRPr/>
            </a:pPr>
            <a:endParaRPr lang="en-US" dirty="0">
              <a:latin typeface="Symbol" charset="2"/>
              <a:cs typeface="Symbol" charset="2"/>
            </a:endParaRPr>
          </a:p>
          <a:p>
            <a:pPr marL="285750" indent="-285750" algn="just">
              <a:buFont typeface="Courier New"/>
              <a:buChar char="o"/>
              <a:defRPr/>
            </a:pPr>
            <a:r>
              <a:rPr lang="en-US" dirty="0"/>
              <a:t>M</a:t>
            </a:r>
            <a:r>
              <a:rPr lang="en-US" dirty="0" smtClean="0"/>
              <a:t>ain intrinsic impurity is NOT at the trace-limit. Experimental value: </a:t>
            </a:r>
            <a:r>
              <a:rPr lang="en-US" dirty="0" smtClean="0">
                <a:latin typeface="Symbol" charset="2"/>
                <a:cs typeface="Symbol" charset="2"/>
              </a:rPr>
              <a:t>a</a:t>
            </a:r>
            <a:r>
              <a:rPr lang="en-US" baseline="-25000" dirty="0" smtClean="0">
                <a:cs typeface="Arial"/>
              </a:rPr>
              <a:t>C,0</a:t>
            </a:r>
            <a:r>
              <a:rPr lang="en-US" dirty="0" smtClean="0">
                <a:cs typeface="Arial"/>
              </a:rPr>
              <a:t>=36n</a:t>
            </a:r>
            <a:r>
              <a:rPr lang="en-US" baseline="-25000" dirty="0" smtClean="0">
                <a:cs typeface="Arial"/>
              </a:rPr>
              <a:t>C,0</a:t>
            </a:r>
            <a:r>
              <a:rPr lang="en-US" dirty="0" smtClean="0">
                <a:cs typeface="Arial"/>
              </a:rPr>
              <a:t>/n</a:t>
            </a:r>
            <a:r>
              <a:rPr lang="en-US" baseline="-25000" dirty="0" smtClean="0">
                <a:cs typeface="Arial"/>
              </a:rPr>
              <a:t>e,0</a:t>
            </a:r>
            <a:r>
              <a:rPr lang="en-US" altLang="en-US" dirty="0" smtClean="0"/>
              <a:t>≈1.57.</a:t>
            </a:r>
          </a:p>
          <a:p>
            <a:pPr algn="just">
              <a:defRPr/>
            </a:pPr>
            <a:endParaRPr lang="en-US" altLang="en-US" dirty="0" smtClean="0"/>
          </a:p>
          <a:p>
            <a:pPr marL="285750" indent="-285750" algn="just">
              <a:buFont typeface="Courier New"/>
              <a:buChar char="o"/>
              <a:defRPr/>
            </a:pPr>
            <a:r>
              <a:rPr lang="en-US" altLang="en-US" dirty="0" smtClean="0"/>
              <a:t>The </a:t>
            </a:r>
            <a:r>
              <a:rPr lang="en-US" dirty="0" err="1" smtClean="0">
                <a:latin typeface="Symbol" charset="2"/>
                <a:cs typeface="Symbol" charset="2"/>
              </a:rPr>
              <a:t>Dj</a:t>
            </a:r>
            <a:r>
              <a:rPr lang="en-US" altLang="en-US" dirty="0" smtClean="0"/>
              <a:t>-inferred from the experimental data is nearly twice as strong (for F</a:t>
            </a:r>
            <a:r>
              <a:rPr lang="en-US" altLang="en-US" dirty="0" smtClean="0">
                <a:latin typeface="Symbol" charset="2"/>
                <a:cs typeface="Symbol" charset="2"/>
              </a:rPr>
              <a:t>f</a:t>
            </a:r>
            <a:r>
              <a:rPr lang="en-US" altLang="en-US" dirty="0" smtClean="0"/>
              <a:t>~28 kHz).</a:t>
            </a:r>
            <a:endParaRPr lang="en-US" dirty="0" smtClean="0"/>
          </a:p>
        </p:txBody>
      </p:sp>
      <p:sp>
        <p:nvSpPr>
          <p:cNvPr id="13" name="TextBox 12"/>
          <p:cNvSpPr txBox="1"/>
          <p:nvPr/>
        </p:nvSpPr>
        <p:spPr>
          <a:xfrm>
            <a:off x="2895600" y="2281535"/>
            <a:ext cx="1280444" cy="461665"/>
          </a:xfrm>
          <a:prstGeom prst="rect">
            <a:avLst/>
          </a:prstGeom>
          <a:noFill/>
        </p:spPr>
        <p:txBody>
          <a:bodyPr wrap="none" rtlCol="0">
            <a:spAutoFit/>
          </a:bodyPr>
          <a:lstStyle/>
          <a:p>
            <a:pPr algn="ctr"/>
            <a:r>
              <a:rPr lang="en-US" sz="1200" dirty="0" smtClean="0"/>
              <a:t>Trace-limit</a:t>
            </a:r>
          </a:p>
          <a:p>
            <a:pPr algn="ctr"/>
            <a:r>
              <a:rPr lang="en-US" sz="1200" dirty="0" smtClean="0"/>
              <a:t>approximation</a:t>
            </a:r>
            <a:endParaRPr lang="en-US" sz="1200" dirty="0"/>
          </a:p>
        </p:txBody>
      </p:sp>
      <p:pic>
        <p:nvPicPr>
          <p:cNvPr id="15" name="Picture 14"/>
          <p:cNvPicPr>
            <a:picLocks noChangeAspect="1"/>
          </p:cNvPicPr>
          <p:nvPr/>
        </p:nvPicPr>
        <p:blipFill>
          <a:blip r:embed="rId3"/>
          <a:stretch>
            <a:fillRect/>
          </a:stretch>
        </p:blipFill>
        <p:spPr>
          <a:xfrm>
            <a:off x="4876800" y="2582192"/>
            <a:ext cx="4152900" cy="618208"/>
          </a:xfrm>
          <a:prstGeom prst="rect">
            <a:avLst/>
          </a:prstGeom>
        </p:spPr>
      </p:pic>
    </p:spTree>
    <p:extLst>
      <p:ext uri="{BB962C8B-B14F-4D97-AF65-F5344CB8AC3E}">
        <p14:creationId xmlns:p14="http://schemas.microsoft.com/office/powerpoint/2010/main" val="3173691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Electrostatic_potential_time_histor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87" y="1066800"/>
            <a:ext cx="8627313" cy="5486400"/>
          </a:xfrm>
          <a:prstGeom prst="rect">
            <a:avLst/>
          </a:prstGeom>
        </p:spPr>
      </p:pic>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cs typeface="Arial"/>
              </a:rPr>
              <a:t>Time-dependent solution </a:t>
            </a:r>
            <a:r>
              <a:rPr lang="en-US" sz="3000" dirty="0">
                <a:cs typeface="Arial"/>
              </a:rPr>
              <a:t>for </a:t>
            </a:r>
            <a:r>
              <a:rPr lang="en-US" sz="3000" dirty="0" err="1" smtClean="0">
                <a:latin typeface="Symbol" charset="2"/>
                <a:cs typeface="Symbol" charset="2"/>
              </a:rPr>
              <a:t>Dj</a:t>
            </a:r>
            <a:r>
              <a:rPr lang="en-US" sz="3000" dirty="0" smtClean="0">
                <a:cs typeface="Arial"/>
              </a:rPr>
              <a:t> shows in</a:t>
            </a:r>
            <a:r>
              <a:rPr lang="en-US" sz="3000" dirty="0">
                <a:cs typeface="Arial"/>
              </a:rPr>
              <a:t>/out </a:t>
            </a:r>
            <a:r>
              <a:rPr lang="en-US" sz="3000" dirty="0" smtClean="0">
                <a:cs typeface="Arial"/>
              </a:rPr>
              <a:t>asymmetry evolution with strong </a:t>
            </a:r>
            <a:r>
              <a:rPr lang="en-US" sz="3000" dirty="0" smtClean="0">
                <a:latin typeface="Symbol" charset="2"/>
                <a:cs typeface="Symbol" charset="2"/>
              </a:rPr>
              <a:t>w</a:t>
            </a:r>
            <a:r>
              <a:rPr lang="en-US" sz="3000" baseline="30000" dirty="0" smtClean="0">
                <a:cs typeface="Arial"/>
              </a:rPr>
              <a:t>2</a:t>
            </a:r>
            <a:r>
              <a:rPr lang="en-US" sz="3000" dirty="0" smtClean="0">
                <a:cs typeface="Arial"/>
              </a:rPr>
              <a:t> scaling</a:t>
            </a:r>
            <a:endParaRPr lang="en-US" altLang="en-US" sz="3000" dirty="0" smtClean="0">
              <a:latin typeface="Arial" charset="0"/>
              <a:cs typeface="Arial" charset="0"/>
            </a:endParaRPr>
          </a:p>
        </p:txBody>
      </p:sp>
      <p:sp>
        <p:nvSpPr>
          <p:cNvPr id="10" name="TextBox 9"/>
          <p:cNvSpPr txBox="1"/>
          <p:nvPr/>
        </p:nvSpPr>
        <p:spPr>
          <a:xfrm>
            <a:off x="4876800" y="990600"/>
            <a:ext cx="4191000" cy="2585323"/>
          </a:xfrm>
          <a:prstGeom prst="rect">
            <a:avLst/>
          </a:prstGeom>
          <a:noFill/>
        </p:spPr>
        <p:txBody>
          <a:bodyPr wrap="square">
            <a:spAutoFit/>
          </a:bodyPr>
          <a:lstStyle/>
          <a:p>
            <a:pPr marL="285750" indent="-285750" algn="just">
              <a:buFont typeface="Courier New"/>
              <a:buChar char="o"/>
              <a:defRPr/>
            </a:pPr>
            <a:r>
              <a:rPr lang="en-US" dirty="0" smtClean="0"/>
              <a:t>The scaling of </a:t>
            </a:r>
            <a:r>
              <a:rPr lang="en-US" dirty="0"/>
              <a:t>electrostatic potential </a:t>
            </a:r>
            <a:r>
              <a:rPr lang="en-US" dirty="0" smtClean="0"/>
              <a:t>with rotation frequency is </a:t>
            </a:r>
            <a:r>
              <a:rPr lang="en-US" u="sng" dirty="0" smtClean="0"/>
              <a:t>not</a:t>
            </a:r>
            <a:r>
              <a:rPr lang="en-US" dirty="0" smtClean="0"/>
              <a:t> linear:</a:t>
            </a:r>
          </a:p>
          <a:p>
            <a:pPr marL="285750" indent="-285750" algn="just">
              <a:buFont typeface="Courier New"/>
              <a:buChar char="o"/>
              <a:defRPr/>
            </a:pPr>
            <a:endParaRPr lang="en-US" dirty="0" smtClean="0"/>
          </a:p>
          <a:p>
            <a:pPr marL="285750" indent="-285750" algn="just">
              <a:buFont typeface="Courier New"/>
              <a:buChar char="o"/>
              <a:defRPr/>
            </a:pPr>
            <a:endParaRPr lang="en-US" dirty="0" smtClean="0"/>
          </a:p>
          <a:p>
            <a:pPr algn="just">
              <a:defRPr/>
            </a:pPr>
            <a:endParaRPr lang="en-US" dirty="0" smtClean="0"/>
          </a:p>
          <a:p>
            <a:pPr marL="285750" indent="-285750" algn="just">
              <a:buFont typeface="Courier New"/>
              <a:buChar char="o"/>
              <a:defRPr/>
            </a:pPr>
            <a:r>
              <a:rPr lang="en-US" u="sng" dirty="0" smtClean="0"/>
              <a:t>Experimental </a:t>
            </a:r>
            <a:r>
              <a:rPr lang="en-US" u="sng" dirty="0"/>
              <a:t>data </a:t>
            </a:r>
            <a:r>
              <a:rPr lang="en-US" u="sng" dirty="0" smtClean="0"/>
              <a:t>(R=80 cm)</a:t>
            </a:r>
            <a:r>
              <a:rPr lang="en-US" dirty="0"/>
              <a:t>:</a:t>
            </a:r>
          </a:p>
          <a:p>
            <a:pPr marL="400050" indent="-400050">
              <a:buFont typeface="+mj-lt"/>
              <a:buAutoNum type="romanLcPeriod"/>
              <a:defRPr/>
            </a:pPr>
            <a:r>
              <a:rPr lang="en-US" altLang="en-US" dirty="0"/>
              <a:t>t=0.4 s, F</a:t>
            </a:r>
            <a:r>
              <a:rPr lang="en-US" altLang="en-US" dirty="0">
                <a:latin typeface="Symbol" charset="2"/>
                <a:cs typeface="Symbol" charset="2"/>
              </a:rPr>
              <a:t>f</a:t>
            </a:r>
            <a:r>
              <a:rPr lang="en-US" altLang="en-US" dirty="0"/>
              <a:t>~</a:t>
            </a:r>
            <a:r>
              <a:rPr lang="en-US" altLang="en-US" dirty="0" smtClean="0"/>
              <a:t>12 </a:t>
            </a:r>
            <a:r>
              <a:rPr lang="en-US" altLang="en-US" dirty="0"/>
              <a:t>kHz, </a:t>
            </a:r>
            <a:r>
              <a:rPr lang="en-US" altLang="en-US" dirty="0" err="1">
                <a:latin typeface="Symbol" charset="2"/>
                <a:cs typeface="Symbol" charset="2"/>
              </a:rPr>
              <a:t>Dj</a:t>
            </a:r>
            <a:r>
              <a:rPr lang="en-US" altLang="en-US" dirty="0"/>
              <a:t>~</a:t>
            </a:r>
            <a:r>
              <a:rPr lang="en-US" altLang="en-US" dirty="0" smtClean="0"/>
              <a:t>-32 </a:t>
            </a:r>
            <a:r>
              <a:rPr lang="en-US" altLang="en-US" dirty="0"/>
              <a:t>V</a:t>
            </a:r>
          </a:p>
          <a:p>
            <a:pPr marL="400050" indent="-400050">
              <a:buFont typeface="+mj-lt"/>
              <a:buAutoNum type="romanLcPeriod"/>
              <a:defRPr/>
            </a:pPr>
            <a:r>
              <a:rPr lang="en-US" altLang="en-US" dirty="0"/>
              <a:t>t=0.7 s, F</a:t>
            </a:r>
            <a:r>
              <a:rPr lang="en-US" altLang="en-US" dirty="0">
                <a:latin typeface="Symbol" charset="2"/>
                <a:cs typeface="Symbol" charset="2"/>
              </a:rPr>
              <a:t>f</a:t>
            </a:r>
            <a:r>
              <a:rPr lang="en-US" altLang="en-US" dirty="0" smtClean="0"/>
              <a:t>~22 </a:t>
            </a:r>
            <a:r>
              <a:rPr lang="en-US" altLang="en-US" dirty="0"/>
              <a:t>kHz, </a:t>
            </a:r>
            <a:r>
              <a:rPr lang="en-US" altLang="en-US" dirty="0" err="1">
                <a:latin typeface="Symbol" charset="2"/>
                <a:cs typeface="Symbol" charset="2"/>
              </a:rPr>
              <a:t>Dj</a:t>
            </a:r>
            <a:r>
              <a:rPr lang="en-US" altLang="en-US" dirty="0"/>
              <a:t>~-120 </a:t>
            </a:r>
            <a:r>
              <a:rPr lang="en-US" altLang="en-US" dirty="0" smtClean="0"/>
              <a:t>V</a:t>
            </a:r>
            <a:endParaRPr lang="en-US" altLang="en-US" dirty="0"/>
          </a:p>
        </p:txBody>
      </p:sp>
      <p:pic>
        <p:nvPicPr>
          <p:cNvPr id="7" name="Picture 6"/>
          <p:cNvPicPr>
            <a:picLocks noChangeAspect="1"/>
          </p:cNvPicPr>
          <p:nvPr/>
        </p:nvPicPr>
        <p:blipFill>
          <a:blip r:embed="rId3"/>
          <a:stretch>
            <a:fillRect/>
          </a:stretch>
        </p:blipFill>
        <p:spPr>
          <a:xfrm>
            <a:off x="5867400" y="1981200"/>
            <a:ext cx="2667000" cy="475422"/>
          </a:xfrm>
          <a:prstGeom prst="rect">
            <a:avLst/>
          </a:prstGeom>
        </p:spPr>
      </p:pic>
      <p:sp>
        <p:nvSpPr>
          <p:cNvPr id="16" name="Up Arrow 15"/>
          <p:cNvSpPr/>
          <p:nvPr/>
        </p:nvSpPr>
        <p:spPr>
          <a:xfrm>
            <a:off x="3810000" y="1828800"/>
            <a:ext cx="3048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984220" y="2221468"/>
            <a:ext cx="472192" cy="369332"/>
          </a:xfrm>
          <a:prstGeom prst="rect">
            <a:avLst/>
          </a:prstGeom>
          <a:noFill/>
        </p:spPr>
        <p:txBody>
          <a:bodyPr wrap="none" rtlCol="0">
            <a:spAutoFit/>
          </a:bodyPr>
          <a:lstStyle/>
          <a:p>
            <a:r>
              <a:rPr lang="en-US" dirty="0" smtClean="0"/>
              <a:t>x2</a:t>
            </a:r>
            <a:endParaRPr lang="en-US" dirty="0"/>
          </a:p>
        </p:txBody>
      </p:sp>
      <p:sp>
        <p:nvSpPr>
          <p:cNvPr id="19" name="Up Arrow 18"/>
          <p:cNvSpPr/>
          <p:nvPr/>
        </p:nvSpPr>
        <p:spPr>
          <a:xfrm rot="10800000">
            <a:off x="3733800" y="4343400"/>
            <a:ext cx="304800" cy="1447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962400" y="4191000"/>
            <a:ext cx="472192" cy="369332"/>
          </a:xfrm>
          <a:prstGeom prst="rect">
            <a:avLst/>
          </a:prstGeom>
          <a:noFill/>
        </p:spPr>
        <p:txBody>
          <a:bodyPr wrap="none" rtlCol="0">
            <a:spAutoFit/>
          </a:bodyPr>
          <a:lstStyle/>
          <a:p>
            <a:r>
              <a:rPr lang="en-US" dirty="0" smtClean="0"/>
              <a:t>x4</a:t>
            </a:r>
            <a:endParaRPr lang="en-US" dirty="0"/>
          </a:p>
        </p:txBody>
      </p:sp>
    </p:spTree>
    <p:extLst>
      <p:ext uri="{BB962C8B-B14F-4D97-AF65-F5344CB8AC3E}">
        <p14:creationId xmlns:p14="http://schemas.microsoft.com/office/powerpoint/2010/main" val="26946264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cs typeface="Arial"/>
              </a:rPr>
              <a:t>Carbon asymmetry is twice as strong as in the trace limit (</a:t>
            </a:r>
            <a:r>
              <a:rPr lang="en-US" sz="3000" dirty="0" err="1" smtClean="0">
                <a:latin typeface="Symbol" charset="2"/>
                <a:cs typeface="Symbol" charset="2"/>
              </a:rPr>
              <a:t>a</a:t>
            </a:r>
            <a:r>
              <a:rPr lang="en-US" sz="3000" baseline="-25000" dirty="0" err="1" smtClean="0">
                <a:cs typeface="Arial"/>
              </a:rPr>
              <a:t>C</a:t>
            </a:r>
            <a:r>
              <a:rPr lang="en-US" sz="3000" dirty="0" smtClean="0">
                <a:cs typeface="Arial"/>
              </a:rPr>
              <a:t>=36n</a:t>
            </a:r>
            <a:r>
              <a:rPr lang="en-US" sz="3000" baseline="-25000" dirty="0" smtClean="0">
                <a:cs typeface="Arial"/>
              </a:rPr>
              <a:t>C</a:t>
            </a:r>
            <a:r>
              <a:rPr lang="en-US" sz="3000" dirty="0" smtClean="0">
                <a:cs typeface="Arial"/>
              </a:rPr>
              <a:t>/n</a:t>
            </a:r>
            <a:r>
              <a:rPr lang="en-US" sz="3000" baseline="-25000" dirty="0" smtClean="0">
                <a:cs typeface="Arial"/>
              </a:rPr>
              <a:t>e</a:t>
            </a:r>
            <a:r>
              <a:rPr lang="en-US" sz="3200" dirty="0">
                <a:cs typeface="Arial"/>
              </a:rPr>
              <a:t>≪</a:t>
            </a:r>
            <a:r>
              <a:rPr lang="en-US" sz="3000" dirty="0" smtClean="0">
                <a:cs typeface="Arial"/>
              </a:rPr>
              <a:t>1) approximation</a:t>
            </a:r>
            <a:endParaRPr lang="en-US" altLang="en-US" sz="3000" dirty="0" smtClean="0">
              <a:latin typeface="Arial" charset="0"/>
              <a:cs typeface="Arial" charset="0"/>
            </a:endParaRPr>
          </a:p>
        </p:txBody>
      </p:sp>
      <p:pic>
        <p:nvPicPr>
          <p:cNvPr id="4" name="Picture 3" descr="C_asymmetr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66800"/>
            <a:ext cx="4424765" cy="5440680"/>
          </a:xfrm>
          <a:prstGeom prst="rect">
            <a:avLst/>
          </a:prstGeom>
        </p:spPr>
      </p:pic>
      <p:sp>
        <p:nvSpPr>
          <p:cNvPr id="5" name="TextBox 4"/>
          <p:cNvSpPr txBox="1"/>
          <p:nvPr/>
        </p:nvSpPr>
        <p:spPr>
          <a:xfrm>
            <a:off x="4724400" y="1066800"/>
            <a:ext cx="4267200" cy="5355313"/>
          </a:xfrm>
          <a:prstGeom prst="rect">
            <a:avLst/>
          </a:prstGeom>
          <a:noFill/>
        </p:spPr>
        <p:txBody>
          <a:bodyPr wrap="square">
            <a:spAutoFit/>
          </a:bodyPr>
          <a:lstStyle/>
          <a:p>
            <a:pPr marL="285750" indent="-285750" algn="just">
              <a:buFont typeface="Courier New"/>
              <a:buChar char="o"/>
              <a:defRPr/>
            </a:pPr>
            <a:r>
              <a:rPr lang="en-US" dirty="0" smtClean="0"/>
              <a:t>In the trace limit approximation (</a:t>
            </a:r>
            <a:r>
              <a:rPr lang="en-US" dirty="0" err="1" smtClean="0">
                <a:latin typeface="Symbol" charset="2"/>
                <a:cs typeface="Symbol" charset="2"/>
              </a:rPr>
              <a:t>a</a:t>
            </a:r>
            <a:r>
              <a:rPr lang="en-US" baseline="-25000" dirty="0" err="1" smtClean="0">
                <a:cs typeface="Arial"/>
              </a:rPr>
              <a:t>C</a:t>
            </a:r>
            <a:r>
              <a:rPr lang="en-US" dirty="0" smtClean="0">
                <a:cs typeface="Arial"/>
              </a:rPr>
              <a:t>=36n</a:t>
            </a:r>
            <a:r>
              <a:rPr lang="en-US" baseline="-25000" dirty="0" smtClean="0">
                <a:cs typeface="Arial"/>
              </a:rPr>
              <a:t>C</a:t>
            </a:r>
            <a:r>
              <a:rPr lang="en-US" dirty="0" smtClean="0">
                <a:cs typeface="Arial"/>
              </a:rPr>
              <a:t>/n</a:t>
            </a:r>
            <a:r>
              <a:rPr lang="en-US" baseline="-25000" dirty="0" smtClean="0">
                <a:cs typeface="Arial"/>
              </a:rPr>
              <a:t>e</a:t>
            </a:r>
            <a:r>
              <a:rPr lang="en-US" dirty="0" smtClean="0">
                <a:cs typeface="Arial"/>
              </a:rPr>
              <a:t>≪1) and with </a:t>
            </a:r>
            <a:r>
              <a:rPr lang="en-US" dirty="0" err="1" smtClean="0">
                <a:cs typeface="Arial"/>
              </a:rPr>
              <a:t>T</a:t>
            </a:r>
            <a:r>
              <a:rPr lang="en-US" baseline="-25000" dirty="0" err="1" smtClean="0">
                <a:cs typeface="Arial"/>
              </a:rPr>
              <a:t>i</a:t>
            </a:r>
            <a:r>
              <a:rPr lang="en-US" dirty="0" err="1" smtClean="0">
                <a:cs typeface="Arial"/>
              </a:rPr>
              <a:t>+T</a:t>
            </a:r>
            <a:r>
              <a:rPr lang="en-US" baseline="-25000" dirty="0" err="1" smtClean="0">
                <a:cs typeface="Arial"/>
              </a:rPr>
              <a:t>e</a:t>
            </a:r>
            <a:r>
              <a:rPr lang="cs-CZ" altLang="en-US" dirty="0" smtClean="0"/>
              <a:t>≈2T</a:t>
            </a:r>
            <a:r>
              <a:rPr lang="cs-CZ" altLang="en-US" baseline="-25000" dirty="0" smtClean="0"/>
              <a:t>e</a:t>
            </a:r>
            <a:r>
              <a:rPr lang="cs-CZ" altLang="en-US" dirty="0" smtClean="0"/>
              <a:t>, </a:t>
            </a:r>
            <a:r>
              <a:rPr lang="en-US" dirty="0" smtClean="0"/>
              <a:t>the C-asymmetry reduces to:</a:t>
            </a:r>
          </a:p>
          <a:p>
            <a:pPr marL="285750" indent="-285750" algn="just">
              <a:buFont typeface="Courier New"/>
              <a:buChar char="o"/>
              <a:defRPr/>
            </a:pPr>
            <a:endParaRPr lang="en-US" dirty="0" smtClean="0"/>
          </a:p>
          <a:p>
            <a:pPr marL="285750" indent="-285750" algn="just">
              <a:buFont typeface="Courier New"/>
              <a:buChar char="o"/>
              <a:defRPr/>
            </a:pPr>
            <a:endParaRPr lang="en-US" dirty="0" smtClean="0"/>
          </a:p>
          <a:p>
            <a:pPr marL="285750" indent="-285750" algn="just">
              <a:buFont typeface="Courier New"/>
              <a:buChar char="o"/>
              <a:defRPr/>
            </a:pPr>
            <a:endParaRPr lang="en-US" dirty="0" smtClean="0"/>
          </a:p>
          <a:p>
            <a:pPr algn="just">
              <a:defRPr/>
            </a:pPr>
            <a:endParaRPr lang="en-US" dirty="0" smtClean="0"/>
          </a:p>
          <a:p>
            <a:pPr marL="285750" indent="-285750" algn="just">
              <a:buFont typeface="Courier New"/>
              <a:buChar char="o"/>
              <a:defRPr/>
            </a:pPr>
            <a:r>
              <a:rPr lang="en-US" dirty="0" smtClean="0"/>
              <a:t>In this limit the C-asymmetry must be of the order of 10-15%.</a:t>
            </a:r>
          </a:p>
          <a:p>
            <a:pPr marL="285750" indent="-285750" algn="just">
              <a:buFont typeface="Courier New"/>
              <a:buChar char="o"/>
              <a:defRPr/>
            </a:pPr>
            <a:endParaRPr lang="en-US" dirty="0" smtClean="0"/>
          </a:p>
          <a:p>
            <a:pPr marL="285750" indent="-285750" algn="just">
              <a:buFont typeface="Courier New"/>
              <a:buChar char="o"/>
              <a:defRPr/>
            </a:pPr>
            <a:r>
              <a:rPr lang="en-US" dirty="0" smtClean="0"/>
              <a:t>However, the main intrinsic impurity is NOT at the trace-limit.</a:t>
            </a:r>
          </a:p>
          <a:p>
            <a:pPr marL="285750" indent="-285750" algn="just">
              <a:buFont typeface="Courier New"/>
              <a:buChar char="o"/>
              <a:defRPr/>
            </a:pPr>
            <a:endParaRPr lang="en-US" dirty="0"/>
          </a:p>
          <a:p>
            <a:pPr marL="285750" indent="-285750" algn="just">
              <a:buFont typeface="Courier New"/>
              <a:buChar char="o"/>
              <a:defRPr/>
            </a:pPr>
            <a:r>
              <a:rPr lang="en-US" dirty="0" smtClean="0"/>
              <a:t>Experimental values of </a:t>
            </a:r>
            <a:r>
              <a:rPr lang="en-US" dirty="0" err="1" smtClean="0">
                <a:latin typeface="Symbol" charset="2"/>
                <a:cs typeface="Symbol" charset="2"/>
              </a:rPr>
              <a:t>a</a:t>
            </a:r>
            <a:r>
              <a:rPr lang="en-US" baseline="-25000" dirty="0" err="1" smtClean="0">
                <a:cs typeface="Arial"/>
              </a:rPr>
              <a:t>C</a:t>
            </a:r>
            <a:r>
              <a:rPr lang="en-US" dirty="0" smtClean="0">
                <a:cs typeface="Arial"/>
              </a:rPr>
              <a:t>&gt;1   (e.g. </a:t>
            </a:r>
            <a:r>
              <a:rPr lang="en-US" dirty="0" smtClean="0">
                <a:latin typeface="Symbol" charset="2"/>
                <a:cs typeface="Symbol" charset="2"/>
              </a:rPr>
              <a:t>a</a:t>
            </a:r>
            <a:r>
              <a:rPr lang="en-US" baseline="-25000" dirty="0" smtClean="0">
                <a:cs typeface="Arial"/>
              </a:rPr>
              <a:t>C,0</a:t>
            </a:r>
            <a:r>
              <a:rPr lang="en-US" dirty="0" smtClean="0">
                <a:cs typeface="Arial"/>
              </a:rPr>
              <a:t>=36n</a:t>
            </a:r>
            <a:r>
              <a:rPr lang="en-US" baseline="-25000" dirty="0" smtClean="0">
                <a:cs typeface="Arial"/>
              </a:rPr>
              <a:t>C,0</a:t>
            </a:r>
            <a:r>
              <a:rPr lang="en-US" dirty="0" smtClean="0">
                <a:cs typeface="Arial"/>
              </a:rPr>
              <a:t>/n</a:t>
            </a:r>
            <a:r>
              <a:rPr lang="en-US" baseline="-25000" dirty="0" smtClean="0">
                <a:cs typeface="Arial"/>
              </a:rPr>
              <a:t>e,0</a:t>
            </a:r>
            <a:r>
              <a:rPr lang="en-US" altLang="en-US" dirty="0" smtClean="0"/>
              <a:t>≈1.57).</a:t>
            </a:r>
          </a:p>
          <a:p>
            <a:pPr marL="285750" indent="-285750" algn="just">
              <a:buFont typeface="Courier New"/>
              <a:buChar char="o"/>
              <a:defRPr/>
            </a:pPr>
            <a:endParaRPr lang="en-US" altLang="en-US" dirty="0" smtClean="0"/>
          </a:p>
          <a:p>
            <a:pPr marL="285750" indent="-285750" algn="just">
              <a:buFont typeface="Courier New"/>
              <a:buChar char="o"/>
              <a:defRPr/>
            </a:pPr>
            <a:r>
              <a:rPr lang="en-US" altLang="en-US" dirty="0" smtClean="0"/>
              <a:t>The C-asymmetry is nearly three times stronger</a:t>
            </a:r>
            <a:endParaRPr lang="en-US" dirty="0" smtClean="0"/>
          </a:p>
        </p:txBody>
      </p:sp>
      <p:pic>
        <p:nvPicPr>
          <p:cNvPr id="2" name="Picture 1"/>
          <p:cNvPicPr>
            <a:picLocks noChangeAspect="1"/>
          </p:cNvPicPr>
          <p:nvPr/>
        </p:nvPicPr>
        <p:blipFill>
          <a:blip r:embed="rId3"/>
          <a:stretch>
            <a:fillRect/>
          </a:stretch>
        </p:blipFill>
        <p:spPr>
          <a:xfrm>
            <a:off x="5345131" y="2362200"/>
            <a:ext cx="3417869" cy="609600"/>
          </a:xfrm>
          <a:prstGeom prst="rect">
            <a:avLst/>
          </a:prstGeom>
        </p:spPr>
      </p:pic>
    </p:spTree>
    <p:extLst>
      <p:ext uri="{BB962C8B-B14F-4D97-AF65-F5344CB8AC3E}">
        <p14:creationId xmlns:p14="http://schemas.microsoft.com/office/powerpoint/2010/main" val="15894028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latin typeface="Arial"/>
                <a:cs typeface="Arial"/>
              </a:rPr>
              <a:t>Estimates of </a:t>
            </a:r>
            <a:r>
              <a:rPr lang="en-US" sz="3000" dirty="0">
                <a:latin typeface="Arial"/>
                <a:cs typeface="Arial"/>
              </a:rPr>
              <a:t>average charge state &lt;Z&gt; </a:t>
            </a:r>
            <a:r>
              <a:rPr lang="en-US" sz="3000" dirty="0" smtClean="0">
                <a:latin typeface="Arial"/>
                <a:cs typeface="Arial"/>
              </a:rPr>
              <a:t>and </a:t>
            </a:r>
            <a:r>
              <a:rPr lang="en-US" sz="3000" dirty="0" err="1" smtClean="0">
                <a:latin typeface="Arial"/>
                <a:cs typeface="Arial"/>
              </a:rPr>
              <a:t>P</a:t>
            </a:r>
            <a:r>
              <a:rPr lang="en-US" sz="3000" baseline="-25000" dirty="0" err="1" smtClean="0">
                <a:latin typeface="Arial"/>
                <a:cs typeface="Arial"/>
              </a:rPr>
              <a:t>rad</a:t>
            </a:r>
            <a:r>
              <a:rPr lang="en-US" sz="3000" dirty="0" smtClean="0">
                <a:latin typeface="Arial"/>
                <a:cs typeface="Arial"/>
              </a:rPr>
              <a:t> density can </a:t>
            </a:r>
            <a:r>
              <a:rPr lang="en-US" sz="3000" dirty="0" smtClean="0">
                <a:latin typeface="Arial"/>
                <a:cs typeface="Arial"/>
              </a:rPr>
              <a:t>be </a:t>
            </a:r>
            <a:r>
              <a:rPr lang="en-US" sz="3000" dirty="0" smtClean="0">
                <a:latin typeface="Arial"/>
                <a:cs typeface="Arial"/>
              </a:rPr>
              <a:t>done using </a:t>
            </a:r>
            <a:r>
              <a:rPr lang="en-US" sz="3000" dirty="0" smtClean="0">
                <a:latin typeface="Arial"/>
                <a:cs typeface="Arial"/>
              </a:rPr>
              <a:t>coronal </a:t>
            </a:r>
            <a:r>
              <a:rPr lang="en-US" sz="3000" dirty="0">
                <a:latin typeface="Arial"/>
                <a:cs typeface="Arial"/>
              </a:rPr>
              <a:t>equilibrium</a:t>
            </a:r>
            <a:endParaRPr lang="en-US" altLang="en-US" sz="3000" dirty="0" smtClean="0">
              <a:latin typeface="Arial" charset="0"/>
              <a:cs typeface="Arial" charset="0"/>
            </a:endParaRPr>
          </a:p>
        </p:txBody>
      </p:sp>
      <p:sp>
        <p:nvSpPr>
          <p:cNvPr id="7" name="Rectangle 6"/>
          <p:cNvSpPr/>
          <p:nvPr/>
        </p:nvSpPr>
        <p:spPr>
          <a:xfrm>
            <a:off x="76200" y="1066800"/>
            <a:ext cx="3810000" cy="461665"/>
          </a:xfrm>
          <a:prstGeom prst="rect">
            <a:avLst/>
          </a:prstGeom>
        </p:spPr>
        <p:txBody>
          <a:bodyPr wrap="square">
            <a:spAutoFit/>
          </a:bodyPr>
          <a:lstStyle/>
          <a:p>
            <a:pPr algn="ctr"/>
            <a:r>
              <a:rPr lang="en-US" sz="1200" dirty="0" smtClean="0"/>
              <a:t>D. E. Post, </a:t>
            </a:r>
            <a:r>
              <a:rPr lang="en-US" sz="1200" i="1" dirty="0" smtClean="0"/>
              <a:t>et al</a:t>
            </a:r>
            <a:r>
              <a:rPr lang="en-US" sz="1200" dirty="0" smtClean="0"/>
              <a:t>., Atomic Data and Nuclear Data Tables, </a:t>
            </a:r>
            <a:r>
              <a:rPr lang="en-US" sz="1200" b="1" dirty="0" smtClean="0"/>
              <a:t>20</a:t>
            </a:r>
            <a:r>
              <a:rPr lang="en-US" sz="1200" dirty="0" smtClean="0"/>
              <a:t>, 397-439, (1977).</a:t>
            </a:r>
            <a:endParaRPr lang="en-US" sz="1200" dirty="0"/>
          </a:p>
        </p:txBody>
      </p:sp>
      <p:pic>
        <p:nvPicPr>
          <p:cNvPr id="8" name="Picture 7" descr="Figure_LDA_Post_LZ_Z.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471476"/>
            <a:ext cx="3733800" cy="5020674"/>
          </a:xfrm>
          <a:prstGeom prst="rect">
            <a:avLst/>
          </a:prstGeom>
        </p:spPr>
      </p:pic>
      <p:sp>
        <p:nvSpPr>
          <p:cNvPr id="15" name="Rectangle 14"/>
          <p:cNvSpPr/>
          <p:nvPr/>
        </p:nvSpPr>
        <p:spPr>
          <a:xfrm>
            <a:off x="3886200" y="6015335"/>
            <a:ext cx="2590800" cy="461665"/>
          </a:xfrm>
          <a:prstGeom prst="rect">
            <a:avLst/>
          </a:prstGeom>
        </p:spPr>
        <p:txBody>
          <a:bodyPr wrap="square">
            <a:spAutoFit/>
          </a:bodyPr>
          <a:lstStyle/>
          <a:p>
            <a:pPr algn="ctr"/>
            <a:r>
              <a:rPr lang="en-US" sz="1200" dirty="0">
                <a:solidFill>
                  <a:srgbClr val="000000"/>
                </a:solidFill>
              </a:rPr>
              <a:t>L. Delgado-Aparicio, </a:t>
            </a:r>
            <a:r>
              <a:rPr lang="en-US" sz="1200" dirty="0" smtClean="0">
                <a:solidFill>
                  <a:srgbClr val="000000"/>
                </a:solidFill>
              </a:rPr>
              <a:t>et al., to </a:t>
            </a:r>
            <a:r>
              <a:rPr lang="en-US" sz="1200" dirty="0">
                <a:solidFill>
                  <a:srgbClr val="000000"/>
                </a:solidFill>
              </a:rPr>
              <a:t>be submitted to </a:t>
            </a:r>
            <a:r>
              <a:rPr lang="en-US" sz="1200" dirty="0" err="1" smtClean="0">
                <a:solidFill>
                  <a:srgbClr val="000000"/>
                </a:solidFill>
              </a:rPr>
              <a:t>PoP</a:t>
            </a:r>
            <a:r>
              <a:rPr lang="en-US" sz="1200" dirty="0" smtClean="0">
                <a:solidFill>
                  <a:srgbClr val="000000"/>
                </a:solidFill>
              </a:rPr>
              <a:t>,(2017)</a:t>
            </a:r>
            <a:endParaRPr lang="en-US" sz="1200" dirty="0">
              <a:solidFill>
                <a:srgbClr val="000000"/>
              </a:solidFill>
            </a:endParaRPr>
          </a:p>
        </p:txBody>
      </p:sp>
      <p:pic>
        <p:nvPicPr>
          <p:cNvPr id="16" name="Picture 15"/>
          <p:cNvPicPr>
            <a:picLocks noChangeAspect="1"/>
          </p:cNvPicPr>
          <p:nvPr/>
        </p:nvPicPr>
        <p:blipFill>
          <a:blip r:embed="rId3"/>
          <a:stretch>
            <a:fillRect/>
          </a:stretch>
        </p:blipFill>
        <p:spPr>
          <a:xfrm>
            <a:off x="4521018" y="1676400"/>
            <a:ext cx="3616269" cy="548151"/>
          </a:xfrm>
          <a:prstGeom prst="rect">
            <a:avLst/>
          </a:prstGeom>
        </p:spPr>
      </p:pic>
      <p:pic>
        <p:nvPicPr>
          <p:cNvPr id="17" name="Picture 16"/>
          <p:cNvPicPr>
            <a:picLocks noChangeAspect="1"/>
          </p:cNvPicPr>
          <p:nvPr/>
        </p:nvPicPr>
        <p:blipFill>
          <a:blip r:embed="rId4"/>
          <a:stretch>
            <a:fillRect/>
          </a:stretch>
        </p:blipFill>
        <p:spPr>
          <a:xfrm>
            <a:off x="4038600" y="2971800"/>
            <a:ext cx="4699678" cy="618744"/>
          </a:xfrm>
          <a:prstGeom prst="rect">
            <a:avLst/>
          </a:prstGeom>
        </p:spPr>
      </p:pic>
      <p:pic>
        <p:nvPicPr>
          <p:cNvPr id="18" name="Picture 17"/>
          <p:cNvPicPr>
            <a:picLocks noChangeAspect="1"/>
          </p:cNvPicPr>
          <p:nvPr/>
        </p:nvPicPr>
        <p:blipFill>
          <a:blip r:embed="rId5"/>
          <a:stretch>
            <a:fillRect/>
          </a:stretch>
        </p:blipFill>
        <p:spPr>
          <a:xfrm>
            <a:off x="4191000" y="2362200"/>
            <a:ext cx="4276304" cy="545911"/>
          </a:xfrm>
          <a:prstGeom prst="rect">
            <a:avLst/>
          </a:prstGeom>
        </p:spPr>
      </p:pic>
      <p:sp>
        <p:nvSpPr>
          <p:cNvPr id="19" name="TextBox 18"/>
          <p:cNvSpPr txBox="1"/>
          <p:nvPr/>
        </p:nvSpPr>
        <p:spPr>
          <a:xfrm>
            <a:off x="4389145" y="1066800"/>
            <a:ext cx="3880014" cy="646331"/>
          </a:xfrm>
          <a:prstGeom prst="rect">
            <a:avLst/>
          </a:prstGeom>
          <a:noFill/>
        </p:spPr>
        <p:txBody>
          <a:bodyPr wrap="none" rtlCol="0">
            <a:spAutoFit/>
          </a:bodyPr>
          <a:lstStyle/>
          <a:p>
            <a:pPr algn="ctr"/>
            <a:r>
              <a:rPr lang="en-US" dirty="0" smtClean="0">
                <a:solidFill>
                  <a:srgbClr val="FF0000"/>
                </a:solidFill>
              </a:rPr>
              <a:t>Parameterizing equations of interest </a:t>
            </a:r>
          </a:p>
          <a:p>
            <a:pPr algn="ctr"/>
            <a:r>
              <a:rPr lang="en-US" dirty="0" smtClean="0">
                <a:solidFill>
                  <a:srgbClr val="FF0000"/>
                </a:solidFill>
              </a:rPr>
              <a:t>for two-impurity plasma</a:t>
            </a:r>
            <a:endParaRPr lang="en-US" dirty="0">
              <a:solidFill>
                <a:srgbClr val="FF0000"/>
              </a:solidFill>
            </a:endParaRPr>
          </a:p>
        </p:txBody>
      </p:sp>
      <p:sp>
        <p:nvSpPr>
          <p:cNvPr id="20" name="TextBox 19"/>
          <p:cNvSpPr txBox="1"/>
          <p:nvPr/>
        </p:nvSpPr>
        <p:spPr>
          <a:xfrm>
            <a:off x="3886200" y="4114800"/>
            <a:ext cx="2285999" cy="1569660"/>
          </a:xfrm>
          <a:prstGeom prst="rect">
            <a:avLst/>
          </a:prstGeom>
          <a:noFill/>
        </p:spPr>
        <p:txBody>
          <a:bodyPr wrap="square" rtlCol="0">
            <a:spAutoFit/>
          </a:bodyPr>
          <a:lstStyle/>
          <a:p>
            <a:pPr algn="ctr"/>
            <a:r>
              <a:rPr lang="en-US" sz="1600" dirty="0"/>
              <a:t>Modern references for high-Z impurities include details of the electronic structure &amp; </a:t>
            </a:r>
            <a:r>
              <a:rPr lang="en-US" sz="1600" dirty="0" smtClean="0"/>
              <a:t>excitation cross sections</a:t>
            </a:r>
            <a:endParaRPr lang="en-US" sz="1600" dirty="0"/>
          </a:p>
        </p:txBody>
      </p:sp>
      <p:pic>
        <p:nvPicPr>
          <p:cNvPr id="23" name="Picture 22" descr="Figure_LDA_Putterich_Post_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3809914"/>
            <a:ext cx="2664069" cy="2667086"/>
          </a:xfrm>
          <a:prstGeom prst="rect">
            <a:avLst/>
          </a:prstGeom>
        </p:spPr>
      </p:pic>
    </p:spTree>
    <p:extLst>
      <p:ext uri="{BB962C8B-B14F-4D97-AF65-F5344CB8AC3E}">
        <p14:creationId xmlns:p14="http://schemas.microsoft.com/office/powerpoint/2010/main" val="39215414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cs typeface="Arial"/>
              </a:rPr>
              <a:t>Density asymmetry &amp; its mass-dependences can be estimated using &lt;Z&gt;</a:t>
            </a:r>
            <a:r>
              <a:rPr lang="cs-CZ" altLang="en-US" sz="3000" dirty="0">
                <a:latin typeface="Arial" charset="0"/>
                <a:cs typeface="Arial" charset="0"/>
              </a:rPr>
              <a:t>≈</a:t>
            </a:r>
            <a:r>
              <a:rPr lang="en-US" sz="3000" dirty="0" smtClean="0">
                <a:cs typeface="Arial"/>
              </a:rPr>
              <a:t>&lt;</a:t>
            </a:r>
            <a:r>
              <a:rPr lang="en-US" sz="3000" dirty="0">
                <a:cs typeface="Arial"/>
              </a:rPr>
              <a:t>Z(</a:t>
            </a:r>
            <a:r>
              <a:rPr lang="en-US" sz="3000" dirty="0" err="1">
                <a:cs typeface="Arial"/>
              </a:rPr>
              <a:t>T</a:t>
            </a:r>
            <a:r>
              <a:rPr lang="en-US" sz="3000" baseline="-25000" dirty="0" err="1">
                <a:cs typeface="Arial"/>
              </a:rPr>
              <a:t>e</a:t>
            </a:r>
            <a:r>
              <a:rPr lang="en-US" sz="3000" dirty="0">
                <a:cs typeface="Arial"/>
              </a:rPr>
              <a:t>)&gt; </a:t>
            </a:r>
            <a:r>
              <a:rPr lang="en-US" sz="3000" dirty="0" smtClean="0">
                <a:cs typeface="Arial"/>
              </a:rPr>
              <a:t>and </a:t>
            </a:r>
            <a:r>
              <a:rPr lang="cs-CZ" altLang="en-US" sz="3000" dirty="0">
                <a:latin typeface="Arial" charset="0"/>
                <a:cs typeface="Arial" charset="0"/>
              </a:rPr>
              <a:t>T</a:t>
            </a:r>
            <a:r>
              <a:rPr lang="cs-CZ" altLang="en-US" sz="3000" baseline="-25000" dirty="0">
                <a:latin typeface="Arial" charset="0"/>
                <a:cs typeface="Arial" charset="0"/>
              </a:rPr>
              <a:t>Z</a:t>
            </a:r>
            <a:r>
              <a:rPr lang="cs-CZ" altLang="en-US" sz="3000" dirty="0">
                <a:latin typeface="Arial" charset="0"/>
                <a:cs typeface="Arial" charset="0"/>
              </a:rPr>
              <a:t>≈</a:t>
            </a:r>
            <a:r>
              <a:rPr lang="cs-CZ" altLang="en-US" sz="3000" dirty="0" smtClean="0">
                <a:latin typeface="Arial" charset="0"/>
                <a:cs typeface="Arial" charset="0"/>
              </a:rPr>
              <a:t>T</a:t>
            </a:r>
            <a:r>
              <a:rPr lang="cs-CZ" altLang="en-US" sz="3000" baseline="-25000" dirty="0" smtClean="0">
                <a:latin typeface="Arial" charset="0"/>
                <a:cs typeface="Arial" charset="0"/>
              </a:rPr>
              <a:t>C</a:t>
            </a:r>
            <a:endParaRPr lang="en-US" altLang="en-US" sz="3000" dirty="0" smtClean="0">
              <a:latin typeface="Arial" charset="0"/>
              <a:cs typeface="Arial" charset="0"/>
            </a:endParaRPr>
          </a:p>
        </p:txBody>
      </p:sp>
      <p:pic>
        <p:nvPicPr>
          <p:cNvPr id="3" name="Picture 2"/>
          <p:cNvPicPr>
            <a:picLocks noChangeAspect="1"/>
          </p:cNvPicPr>
          <p:nvPr/>
        </p:nvPicPr>
        <p:blipFill>
          <a:blip r:embed="rId2"/>
          <a:stretch>
            <a:fillRect/>
          </a:stretch>
        </p:blipFill>
        <p:spPr>
          <a:xfrm rot="16200000">
            <a:off x="-1858613" y="3407659"/>
            <a:ext cx="4476257" cy="556540"/>
          </a:xfrm>
          <a:prstGeom prst="rect">
            <a:avLst/>
          </a:prstGeom>
        </p:spPr>
      </p:pic>
      <p:pic>
        <p:nvPicPr>
          <p:cNvPr id="5" name="Picture 4" descr="Impurity_asymmetries_v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66800"/>
            <a:ext cx="6713989" cy="5334000"/>
          </a:xfrm>
          <a:prstGeom prst="rect">
            <a:avLst/>
          </a:prstGeom>
        </p:spPr>
      </p:pic>
      <p:sp>
        <p:nvSpPr>
          <p:cNvPr id="6" name="TextBox 5"/>
          <p:cNvSpPr txBox="1"/>
          <p:nvPr/>
        </p:nvSpPr>
        <p:spPr>
          <a:xfrm>
            <a:off x="7797552" y="1600200"/>
            <a:ext cx="1291439" cy="3785652"/>
          </a:xfrm>
          <a:prstGeom prst="rect">
            <a:avLst/>
          </a:prstGeom>
          <a:noFill/>
        </p:spPr>
        <p:txBody>
          <a:bodyPr wrap="none" rtlCol="0">
            <a:spAutoFit/>
          </a:bodyPr>
          <a:lstStyle/>
          <a:p>
            <a:pPr algn="ctr"/>
            <a:r>
              <a:rPr lang="en-US" sz="1600" u="sng" dirty="0" smtClean="0"/>
              <a:t>HFS </a:t>
            </a:r>
            <a:r>
              <a:rPr lang="en-US" sz="1600" u="sng" dirty="0" err="1" smtClean="0"/>
              <a:t>vs</a:t>
            </a:r>
            <a:r>
              <a:rPr lang="en-US" sz="1600" u="sng" dirty="0" smtClean="0"/>
              <a:t> LFS</a:t>
            </a:r>
            <a:r>
              <a:rPr lang="en-US" sz="1600" dirty="0" smtClean="0"/>
              <a:t>:</a:t>
            </a:r>
          </a:p>
          <a:p>
            <a:pPr algn="ctr"/>
            <a:endParaRPr lang="en-US" sz="1600" dirty="0"/>
          </a:p>
          <a:p>
            <a:pPr algn="ctr"/>
            <a:r>
              <a:rPr lang="en-US" sz="1600" dirty="0" smtClean="0"/>
              <a:t>C: 70%</a:t>
            </a:r>
          </a:p>
          <a:p>
            <a:pPr algn="ctr"/>
            <a:endParaRPr lang="en-US" sz="1600" dirty="0" smtClean="0"/>
          </a:p>
          <a:p>
            <a:pPr algn="ctr"/>
            <a:r>
              <a:rPr lang="en-US" sz="1600" dirty="0" smtClean="0"/>
              <a:t>O: 65%</a:t>
            </a:r>
          </a:p>
          <a:p>
            <a:pPr algn="ctr"/>
            <a:endParaRPr lang="en-US" sz="1600" dirty="0" smtClean="0"/>
          </a:p>
          <a:p>
            <a:pPr algn="ctr"/>
            <a:r>
              <a:rPr lang="en-US" sz="1600" dirty="0" smtClean="0"/>
              <a:t>Ne: 55 %</a:t>
            </a:r>
          </a:p>
          <a:p>
            <a:pPr algn="ctr"/>
            <a:endParaRPr lang="en-US" sz="1600" dirty="0" smtClean="0"/>
          </a:p>
          <a:p>
            <a:pPr algn="ctr"/>
            <a:r>
              <a:rPr lang="en-US" sz="1600" dirty="0" err="1" smtClean="0"/>
              <a:t>Ar</a:t>
            </a:r>
            <a:r>
              <a:rPr lang="en-US" sz="1600" dirty="0" smtClean="0"/>
              <a:t>: 20%</a:t>
            </a:r>
          </a:p>
          <a:p>
            <a:pPr algn="ctr"/>
            <a:endParaRPr lang="en-US" sz="1600" dirty="0" smtClean="0"/>
          </a:p>
          <a:p>
            <a:pPr algn="ctr"/>
            <a:r>
              <a:rPr lang="en-US" sz="1600" dirty="0" smtClean="0"/>
              <a:t>Fe: 10%</a:t>
            </a:r>
          </a:p>
          <a:p>
            <a:pPr algn="ctr"/>
            <a:endParaRPr lang="en-US" sz="1600" dirty="0" smtClean="0"/>
          </a:p>
          <a:p>
            <a:pPr algn="ctr"/>
            <a:r>
              <a:rPr lang="en-US" sz="1600" dirty="0" smtClean="0"/>
              <a:t>Mo: 1%</a:t>
            </a:r>
          </a:p>
          <a:p>
            <a:pPr algn="ctr"/>
            <a:endParaRPr lang="en-US" sz="1600" dirty="0" smtClean="0"/>
          </a:p>
          <a:p>
            <a:pPr algn="ctr"/>
            <a:r>
              <a:rPr lang="en-US" sz="1600" dirty="0" smtClean="0"/>
              <a:t>W: &lt;0.01%</a:t>
            </a:r>
            <a:endParaRPr lang="en-US" sz="1600" dirty="0"/>
          </a:p>
        </p:txBody>
      </p:sp>
    </p:spTree>
    <p:extLst>
      <p:ext uri="{BB962C8B-B14F-4D97-AF65-F5344CB8AC3E}">
        <p14:creationId xmlns:p14="http://schemas.microsoft.com/office/powerpoint/2010/main" val="13030713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a:t>Core </a:t>
            </a:r>
            <a:r>
              <a:rPr lang="en-US" sz="3000" dirty="0" smtClean="0"/>
              <a:t>radiated power from low</a:t>
            </a:r>
            <a:r>
              <a:rPr lang="en-US" sz="3000" dirty="0"/>
              <a:t>-Z </a:t>
            </a:r>
            <a:r>
              <a:rPr lang="en-US" sz="3000" dirty="0" smtClean="0"/>
              <a:t>ions (e.g. D, C, O, Ne) is small but show asymmetric radiation</a:t>
            </a:r>
            <a:endParaRPr lang="en-US" altLang="en-US" sz="3000" dirty="0" smtClean="0">
              <a:latin typeface="Arial" charset="0"/>
              <a:cs typeface="Arial" charset="0"/>
            </a:endParaRPr>
          </a:p>
        </p:txBody>
      </p:sp>
      <p:sp>
        <p:nvSpPr>
          <p:cNvPr id="6" name="Right Brace 5"/>
          <p:cNvSpPr/>
          <p:nvPr/>
        </p:nvSpPr>
        <p:spPr>
          <a:xfrm rot="5400000">
            <a:off x="2514600" y="3932210"/>
            <a:ext cx="304800" cy="4267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7239000" y="6248400"/>
            <a:ext cx="1708644" cy="238415"/>
          </a:xfrm>
          <a:prstGeom prst="rect">
            <a:avLst/>
          </a:prstGeom>
        </p:spPr>
      </p:pic>
      <p:pic>
        <p:nvPicPr>
          <p:cNvPr id="13" name="Picture 12"/>
          <p:cNvPicPr>
            <a:picLocks noChangeAspect="1"/>
          </p:cNvPicPr>
          <p:nvPr/>
        </p:nvPicPr>
        <p:blipFill>
          <a:blip r:embed="rId3"/>
          <a:stretch>
            <a:fillRect/>
          </a:stretch>
        </p:blipFill>
        <p:spPr>
          <a:xfrm>
            <a:off x="5105400" y="6249072"/>
            <a:ext cx="1703825" cy="237743"/>
          </a:xfrm>
          <a:prstGeom prst="rect">
            <a:avLst/>
          </a:prstGeom>
        </p:spPr>
      </p:pic>
      <p:pic>
        <p:nvPicPr>
          <p:cNvPr id="17" name="Picture 16"/>
          <p:cNvPicPr>
            <a:picLocks noChangeAspect="1"/>
          </p:cNvPicPr>
          <p:nvPr/>
        </p:nvPicPr>
        <p:blipFill>
          <a:blip r:embed="rId4"/>
          <a:stretch>
            <a:fillRect/>
          </a:stretch>
        </p:blipFill>
        <p:spPr>
          <a:xfrm>
            <a:off x="1219200" y="6249072"/>
            <a:ext cx="2869898" cy="237743"/>
          </a:xfrm>
          <a:prstGeom prst="rect">
            <a:avLst/>
          </a:prstGeom>
        </p:spPr>
      </p:pic>
      <p:pic>
        <p:nvPicPr>
          <p:cNvPr id="20" name="Picture 19" descr="Prad_2Dprofiles_HCON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92" y="1018032"/>
            <a:ext cx="9064429" cy="5001768"/>
          </a:xfrm>
          <a:prstGeom prst="rect">
            <a:avLst/>
          </a:prstGeom>
        </p:spPr>
      </p:pic>
    </p:spTree>
    <p:extLst>
      <p:ext uri="{BB962C8B-B14F-4D97-AF65-F5344CB8AC3E}">
        <p14:creationId xmlns:p14="http://schemas.microsoft.com/office/powerpoint/2010/main" val="24417862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t>Core </a:t>
            </a:r>
            <a:r>
              <a:rPr lang="en-US" sz="3000" dirty="0" err="1" smtClean="0"/>
              <a:t>n</a:t>
            </a:r>
            <a:r>
              <a:rPr lang="en-US" sz="3000" baseline="-25000" dirty="0" err="1" smtClean="0"/>
              <a:t>Z</a:t>
            </a:r>
            <a:r>
              <a:rPr lang="en-US" sz="3000" dirty="0" smtClean="0"/>
              <a:t> and radiation </a:t>
            </a:r>
            <a:r>
              <a:rPr lang="en-US" sz="3000" dirty="0"/>
              <a:t>from medium- to high-</a:t>
            </a:r>
            <a:r>
              <a:rPr lang="en-US" sz="3000" dirty="0" smtClean="0"/>
              <a:t>Z’s will </a:t>
            </a:r>
            <a:r>
              <a:rPr lang="en-US" sz="3000" dirty="0"/>
              <a:t>be </a:t>
            </a:r>
            <a:r>
              <a:rPr lang="en-US" sz="3000" dirty="0" smtClean="0"/>
              <a:t>strongly affected </a:t>
            </a:r>
            <a:r>
              <a:rPr lang="en-US" sz="3000" dirty="0"/>
              <a:t>by centrifugal </a:t>
            </a:r>
            <a:r>
              <a:rPr lang="en-US" sz="3000" dirty="0" smtClean="0"/>
              <a:t>forces</a:t>
            </a:r>
            <a:endParaRPr lang="en-US" altLang="en-US" sz="3000" dirty="0" smtClean="0">
              <a:latin typeface="Arial" charset="0"/>
              <a:cs typeface="Arial" charset="0"/>
            </a:endParaRPr>
          </a:p>
        </p:txBody>
      </p:sp>
      <p:pic>
        <p:nvPicPr>
          <p:cNvPr id="4" name="Picture 3" descr="Prad_2Dprofiles_ArFeM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8" y="1018032"/>
            <a:ext cx="9105259" cy="5001768"/>
          </a:xfrm>
          <a:prstGeom prst="rect">
            <a:avLst/>
          </a:prstGeom>
        </p:spPr>
      </p:pic>
      <p:pic>
        <p:nvPicPr>
          <p:cNvPr id="3" name="Picture 2"/>
          <p:cNvPicPr>
            <a:picLocks noChangeAspect="1"/>
          </p:cNvPicPr>
          <p:nvPr/>
        </p:nvPicPr>
        <p:blipFill>
          <a:blip r:embed="rId3"/>
          <a:stretch>
            <a:fillRect/>
          </a:stretch>
        </p:blipFill>
        <p:spPr>
          <a:xfrm>
            <a:off x="762000" y="6248400"/>
            <a:ext cx="1703825" cy="237743"/>
          </a:xfrm>
          <a:prstGeom prst="rect">
            <a:avLst/>
          </a:prstGeom>
        </p:spPr>
      </p:pic>
      <p:pic>
        <p:nvPicPr>
          <p:cNvPr id="5" name="Picture 4"/>
          <p:cNvPicPr>
            <a:picLocks noChangeAspect="1"/>
          </p:cNvPicPr>
          <p:nvPr/>
        </p:nvPicPr>
        <p:blipFill>
          <a:blip r:embed="rId4"/>
          <a:stretch>
            <a:fillRect/>
          </a:stretch>
        </p:blipFill>
        <p:spPr>
          <a:xfrm>
            <a:off x="2902818" y="6248400"/>
            <a:ext cx="1745382" cy="237743"/>
          </a:xfrm>
          <a:prstGeom prst="rect">
            <a:avLst/>
          </a:prstGeom>
        </p:spPr>
      </p:pic>
      <p:pic>
        <p:nvPicPr>
          <p:cNvPr id="7" name="Picture 6"/>
          <p:cNvPicPr>
            <a:picLocks noChangeAspect="1"/>
          </p:cNvPicPr>
          <p:nvPr/>
        </p:nvPicPr>
        <p:blipFill>
          <a:blip r:embed="rId5"/>
          <a:stretch>
            <a:fillRect/>
          </a:stretch>
        </p:blipFill>
        <p:spPr>
          <a:xfrm>
            <a:off x="5125872" y="6248400"/>
            <a:ext cx="1732128" cy="237743"/>
          </a:xfrm>
          <a:prstGeom prst="rect">
            <a:avLst/>
          </a:prstGeom>
        </p:spPr>
      </p:pic>
      <p:pic>
        <p:nvPicPr>
          <p:cNvPr id="8" name="Picture 7"/>
          <p:cNvPicPr>
            <a:picLocks noChangeAspect="1"/>
          </p:cNvPicPr>
          <p:nvPr/>
        </p:nvPicPr>
        <p:blipFill>
          <a:blip r:embed="rId6"/>
          <a:stretch>
            <a:fillRect/>
          </a:stretch>
        </p:blipFill>
        <p:spPr>
          <a:xfrm>
            <a:off x="7239000" y="6248400"/>
            <a:ext cx="1703825" cy="237743"/>
          </a:xfrm>
          <a:prstGeom prst="rect">
            <a:avLst/>
          </a:prstGeom>
        </p:spPr>
      </p:pic>
    </p:spTree>
    <p:extLst>
      <p:ext uri="{BB962C8B-B14F-4D97-AF65-F5344CB8AC3E}">
        <p14:creationId xmlns:p14="http://schemas.microsoft.com/office/powerpoint/2010/main" val="3943709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p:txBody>
          <a:bodyPr/>
          <a:lstStyle/>
          <a:p>
            <a:pPr eaLnBrk="1" hangingPunct="1"/>
            <a:r>
              <a:rPr lang="en-US" altLang="en-US" sz="3200" dirty="0" smtClean="0">
                <a:latin typeface="Arial" charset="0"/>
                <a:cs typeface="Arial" charset="0"/>
              </a:rPr>
              <a:t>Abstract</a:t>
            </a:r>
          </a:p>
        </p:txBody>
      </p:sp>
      <p:sp>
        <p:nvSpPr>
          <p:cNvPr id="15" name="Content Placeholder 2"/>
          <p:cNvSpPr>
            <a:spLocks noGrp="1"/>
          </p:cNvSpPr>
          <p:nvPr>
            <p:ph idx="1"/>
          </p:nvPr>
        </p:nvSpPr>
        <p:spPr>
          <a:xfrm>
            <a:off x="76200" y="1066800"/>
            <a:ext cx="8991600" cy="5410200"/>
          </a:xfrm>
        </p:spPr>
        <p:txBody>
          <a:bodyPr>
            <a:normAutofit lnSpcReduction="10000"/>
          </a:bodyPr>
          <a:lstStyle/>
          <a:p>
            <a:pPr marL="0" indent="0" algn="just">
              <a:buNone/>
            </a:pPr>
            <a:r>
              <a:rPr lang="en-US" sz="2000" dirty="0"/>
              <a:t>A new </a:t>
            </a:r>
            <a:r>
              <a:rPr lang="en-US" sz="2000" dirty="0" smtClean="0"/>
              <a:t>synthetic capability </a:t>
            </a:r>
            <a:r>
              <a:rPr lang="en-US" sz="2000" dirty="0"/>
              <a:t>has been built to compute the two-dimensional mapping of impurity density asymmetries in NSTX-U. This technique relies on flux-surface quantities like electron and ion temperature (</a:t>
            </a:r>
            <a:r>
              <a:rPr lang="en-US" sz="2000" dirty="0" err="1"/>
              <a:t>T</a:t>
            </a:r>
            <a:r>
              <a:rPr lang="en-US" sz="2000" baseline="-25000" dirty="0" err="1"/>
              <a:t>e,i</a:t>
            </a:r>
            <a:r>
              <a:rPr lang="en-US" sz="2000" dirty="0"/>
              <a:t>) and rotation frequency (</a:t>
            </a:r>
            <a:r>
              <a:rPr lang="en-US" sz="2000" dirty="0" err="1" smtClean="0">
                <a:latin typeface="Symbol" charset="2"/>
                <a:cs typeface="Symbol" charset="2"/>
              </a:rPr>
              <a:t>wf</a:t>
            </a:r>
            <a:r>
              <a:rPr lang="en-US" sz="2000" dirty="0" smtClean="0"/>
              <a:t>)</a:t>
            </a:r>
            <a:r>
              <a:rPr lang="en-US" sz="2000" dirty="0"/>
              <a:t>, but finds the 2D electron, deuterium and carbon density profiles self-consistently assuming the presence of a </a:t>
            </a:r>
            <a:r>
              <a:rPr lang="en-US" sz="2000" dirty="0" err="1"/>
              <a:t>poloidal</a:t>
            </a:r>
            <a:r>
              <a:rPr lang="en-US" sz="2000" dirty="0"/>
              <a:t> variation due to centrifugal forces. The solution for the electrostatic potential for the measured carbon density </a:t>
            </a:r>
            <a:r>
              <a:rPr lang="en-US" sz="2000" dirty="0" smtClean="0"/>
              <a:t>(</a:t>
            </a:r>
            <a:r>
              <a:rPr lang="en-US" sz="2000" dirty="0" err="1" smtClean="0"/>
              <a:t>n</a:t>
            </a:r>
            <a:r>
              <a:rPr lang="en-US" sz="2000" baseline="-25000" dirty="0" err="1" smtClean="0"/>
              <a:t>C</a:t>
            </a:r>
            <a:r>
              <a:rPr lang="en-US" sz="2000" dirty="0" smtClean="0"/>
              <a:t>) and </a:t>
            </a:r>
            <a:r>
              <a:rPr lang="en-US" sz="2000" dirty="0"/>
              <a:t>central </a:t>
            </a:r>
            <a:r>
              <a:rPr lang="en-US" sz="2000" dirty="0" err="1"/>
              <a:t>toroidal</a:t>
            </a:r>
            <a:r>
              <a:rPr lang="en-US" sz="2000" dirty="0"/>
              <a:t> rotation using NSTX data will be shown and compared with the values derived using Wesson’s formalism which assumed that the main intrinsic impurity was in the trace limit. The presence of O, Ne, </a:t>
            </a:r>
            <a:r>
              <a:rPr lang="en-US" sz="2000" dirty="0" err="1"/>
              <a:t>Ar</a:t>
            </a:r>
            <a:r>
              <a:rPr lang="en-US" sz="2000" dirty="0"/>
              <a:t>, Fe, Mo and W are considered at the trace limit </a:t>
            </a:r>
            <a:r>
              <a:rPr lang="en-US" sz="2000" dirty="0" smtClean="0"/>
              <a:t>(</a:t>
            </a:r>
            <a:r>
              <a:rPr lang="en-US" sz="2000" dirty="0" err="1" smtClean="0"/>
              <a:t>n</a:t>
            </a:r>
            <a:r>
              <a:rPr lang="en-US" sz="2000" baseline="-25000" dirty="0" err="1" smtClean="0"/>
              <a:t>Z</a:t>
            </a:r>
            <a:r>
              <a:rPr lang="en-US" sz="2000" dirty="0" smtClean="0"/>
              <a:t>&lt;Z&gt;</a:t>
            </a:r>
            <a:r>
              <a:rPr lang="en-US" sz="2000" baseline="30000" dirty="0" smtClean="0"/>
              <a:t>2</a:t>
            </a:r>
            <a:r>
              <a:rPr lang="en-US" sz="2000" dirty="0" smtClean="0"/>
              <a:t>/n</a:t>
            </a:r>
            <a:r>
              <a:rPr lang="en-US" sz="2000" baseline="-25000" dirty="0" smtClean="0"/>
              <a:t>e</a:t>
            </a:r>
            <a:r>
              <a:rPr lang="en-US" sz="2000" dirty="0" smtClean="0"/>
              <a:t>&lt;1) with </a:t>
            </a:r>
            <a:r>
              <a:rPr lang="en-US" sz="2000" dirty="0"/>
              <a:t>very small changes to </a:t>
            </a:r>
            <a:r>
              <a:rPr lang="en-US" sz="2000" dirty="0" err="1"/>
              <a:t>quasineutrality</a:t>
            </a:r>
            <a:r>
              <a:rPr lang="en-US" sz="2000" dirty="0"/>
              <a:t> and </a:t>
            </a:r>
            <a:r>
              <a:rPr lang="en-US" sz="2000" dirty="0" err="1"/>
              <a:t>Z</a:t>
            </a:r>
            <a:r>
              <a:rPr lang="en-US" sz="2000" baseline="-25000" dirty="0" err="1"/>
              <a:t>eff</a:t>
            </a:r>
            <a:r>
              <a:rPr lang="en-US" sz="2000" dirty="0"/>
              <a:t>. The few assumptions made considered a zero electron mass, a deuterium plasma, a trace impurity with charge “Z” given by coronal equilibrium </a:t>
            </a:r>
            <a:r>
              <a:rPr lang="en-US" sz="2000" dirty="0" smtClean="0"/>
              <a:t>(&lt;Z&gt;=&lt;</a:t>
            </a:r>
            <a:r>
              <a:rPr lang="en-US" sz="2000" dirty="0"/>
              <a:t>Z&gt;(</a:t>
            </a:r>
            <a:r>
              <a:rPr lang="en-US" sz="2000" dirty="0" err="1"/>
              <a:t>T</a:t>
            </a:r>
            <a:r>
              <a:rPr lang="en-US" sz="2000" baseline="-25000" dirty="0" err="1"/>
              <a:t>e</a:t>
            </a:r>
            <a:r>
              <a:rPr lang="en-US" sz="2000" dirty="0"/>
              <a:t>)) and equilibrated ion temperatures (e.g. T</a:t>
            </a:r>
            <a:r>
              <a:rPr lang="en-US" sz="2000" baseline="-25000" dirty="0"/>
              <a:t>D</a:t>
            </a:r>
            <a:r>
              <a:rPr lang="en-US" sz="2000" dirty="0"/>
              <a:t>=T</a:t>
            </a:r>
            <a:r>
              <a:rPr lang="en-US" sz="2000" baseline="-25000" dirty="0"/>
              <a:t>C</a:t>
            </a:r>
            <a:r>
              <a:rPr lang="en-US" sz="2000" dirty="0"/>
              <a:t>=T</a:t>
            </a:r>
            <a:r>
              <a:rPr lang="en-US" sz="2000" baseline="-25000" dirty="0"/>
              <a:t>Z</a:t>
            </a:r>
            <a:r>
              <a:rPr lang="en-US" sz="2000" dirty="0"/>
              <a:t>). This </a:t>
            </a:r>
            <a:r>
              <a:rPr lang="en-US" sz="2000" dirty="0" smtClean="0"/>
              <a:t>synthetic capability </a:t>
            </a:r>
            <a:r>
              <a:rPr lang="en-US" sz="2000" dirty="0"/>
              <a:t>will help in the understanding of asymmetries before tearing modes onsets as well as aid the design of new diagnostics </a:t>
            </a:r>
            <a:r>
              <a:rPr lang="en-US" sz="2000" dirty="0" smtClean="0"/>
              <a:t>(</a:t>
            </a:r>
            <a:r>
              <a:rPr lang="en-US" sz="2000" dirty="0"/>
              <a:t>e.g. ME-SXR, XICS, Bolometers, XUV-spectrometers, </a:t>
            </a:r>
            <a:r>
              <a:rPr lang="en-US" sz="2000" dirty="0" err="1" smtClean="0"/>
              <a:t>etc</a:t>
            </a:r>
            <a:r>
              <a:rPr lang="en-US" sz="2000" dirty="0" smtClean="0"/>
              <a:t>) for </a:t>
            </a:r>
            <a:r>
              <a:rPr lang="en-US" sz="2000" dirty="0"/>
              <a:t>NSTX-U.</a:t>
            </a:r>
          </a:p>
          <a:p>
            <a:pPr marL="0" indent="0" algn="just">
              <a:buNone/>
            </a:pPr>
            <a:endParaRPr lang="en-US" sz="2000" dirty="0"/>
          </a:p>
        </p:txBody>
      </p:sp>
    </p:spTree>
    <p:extLst>
      <p:ext uri="{BB962C8B-B14F-4D97-AF65-F5344CB8AC3E}">
        <p14:creationId xmlns:p14="http://schemas.microsoft.com/office/powerpoint/2010/main" val="31837023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cs typeface="Arial"/>
              </a:rPr>
              <a:t>Applying new capability for fastest rotating plasma in NSTX </a:t>
            </a:r>
            <a:r>
              <a:rPr lang="en-US" sz="3000" dirty="0" smtClean="0">
                <a:cs typeface="Arial"/>
              </a:rPr>
              <a:t>(V</a:t>
            </a:r>
            <a:r>
              <a:rPr lang="en-US" sz="3000" baseline="-25000" dirty="0" smtClean="0">
                <a:latin typeface="Symbol" charset="2"/>
                <a:cs typeface="Symbol" charset="2"/>
              </a:rPr>
              <a:t>f</a:t>
            </a:r>
            <a:r>
              <a:rPr lang="en-US" sz="3000" baseline="-25000" dirty="0" smtClean="0">
                <a:cs typeface="Arial"/>
              </a:rPr>
              <a:t>,0</a:t>
            </a:r>
            <a:r>
              <a:rPr lang="en-US" sz="3000" dirty="0" smtClean="0">
                <a:cs typeface="Arial"/>
              </a:rPr>
              <a:t>~</a:t>
            </a:r>
            <a:r>
              <a:rPr lang="en-US" sz="3000" dirty="0" smtClean="0">
                <a:cs typeface="Arial"/>
              </a:rPr>
              <a:t>360 km/s, </a:t>
            </a:r>
            <a:r>
              <a:rPr lang="en-US" sz="3000" dirty="0" smtClean="0">
                <a:cs typeface="Arial"/>
              </a:rPr>
              <a:t>F</a:t>
            </a:r>
            <a:r>
              <a:rPr lang="en-US" sz="3000" baseline="-25000" dirty="0">
                <a:latin typeface="Symbol" charset="2"/>
                <a:cs typeface="Symbol" charset="2"/>
              </a:rPr>
              <a:t>f</a:t>
            </a:r>
            <a:r>
              <a:rPr lang="en-US" sz="3000" baseline="-25000" dirty="0">
                <a:cs typeface="Arial"/>
              </a:rPr>
              <a:t>,</a:t>
            </a:r>
            <a:r>
              <a:rPr lang="en-US" sz="3000" baseline="-25000" dirty="0" smtClean="0">
                <a:cs typeface="Arial"/>
              </a:rPr>
              <a:t>0</a:t>
            </a:r>
            <a:r>
              <a:rPr lang="en-US" sz="3000" dirty="0" smtClean="0">
                <a:cs typeface="Arial"/>
              </a:rPr>
              <a:t>~50 </a:t>
            </a:r>
            <a:r>
              <a:rPr lang="en-US" sz="3000" dirty="0" smtClean="0">
                <a:cs typeface="Arial"/>
              </a:rPr>
              <a:t>kHz)</a:t>
            </a:r>
            <a:endParaRPr lang="en-US" altLang="en-US" sz="3000" dirty="0" smtClean="0">
              <a:latin typeface="Arial" charset="0"/>
              <a:cs typeface="Arial" charset="0"/>
            </a:endParaRPr>
          </a:p>
        </p:txBody>
      </p:sp>
      <p:sp>
        <p:nvSpPr>
          <p:cNvPr id="2" name="TextBox 1"/>
          <p:cNvSpPr txBox="1"/>
          <p:nvPr/>
        </p:nvSpPr>
        <p:spPr>
          <a:xfrm>
            <a:off x="1590006" y="6107668"/>
            <a:ext cx="1534194" cy="369332"/>
          </a:xfrm>
          <a:prstGeom prst="rect">
            <a:avLst/>
          </a:prstGeom>
          <a:noFill/>
        </p:spPr>
        <p:txBody>
          <a:bodyPr wrap="none" rtlCol="0">
            <a:spAutoFit/>
          </a:bodyPr>
          <a:lstStyle/>
          <a:p>
            <a:r>
              <a:rPr lang="en-US" dirty="0" smtClean="0"/>
              <a:t>MPTS: n</a:t>
            </a:r>
            <a:r>
              <a:rPr lang="en-US" baseline="-25000" dirty="0" smtClean="0"/>
              <a:t>e</a:t>
            </a:r>
            <a:r>
              <a:rPr lang="en-US" dirty="0" smtClean="0"/>
              <a:t>, </a:t>
            </a:r>
            <a:r>
              <a:rPr lang="en-US" dirty="0" err="1" smtClean="0"/>
              <a:t>T</a:t>
            </a:r>
            <a:r>
              <a:rPr lang="en-US" baseline="-25000" dirty="0" err="1" smtClean="0"/>
              <a:t>e</a:t>
            </a:r>
            <a:endParaRPr lang="en-US" baseline="-25000" dirty="0"/>
          </a:p>
        </p:txBody>
      </p:sp>
      <p:sp>
        <p:nvSpPr>
          <p:cNvPr id="6" name="TextBox 5"/>
          <p:cNvSpPr txBox="1"/>
          <p:nvPr/>
        </p:nvSpPr>
        <p:spPr>
          <a:xfrm>
            <a:off x="6400800" y="6096000"/>
            <a:ext cx="2056973" cy="369332"/>
          </a:xfrm>
          <a:prstGeom prst="rect">
            <a:avLst/>
          </a:prstGeom>
          <a:noFill/>
        </p:spPr>
        <p:txBody>
          <a:bodyPr wrap="none" rtlCol="0">
            <a:spAutoFit/>
          </a:bodyPr>
          <a:lstStyle/>
          <a:p>
            <a:r>
              <a:rPr lang="en-US" dirty="0" smtClean="0"/>
              <a:t>CHERS: </a:t>
            </a:r>
            <a:r>
              <a:rPr lang="en-US" dirty="0" err="1" smtClean="0"/>
              <a:t>n</a:t>
            </a:r>
            <a:r>
              <a:rPr lang="en-US" baseline="-25000" dirty="0" err="1"/>
              <a:t>C</a:t>
            </a:r>
            <a:r>
              <a:rPr lang="en-US" dirty="0" smtClean="0"/>
              <a:t>, T</a:t>
            </a:r>
            <a:r>
              <a:rPr lang="en-US" baseline="-25000" dirty="0" smtClean="0"/>
              <a:t>C</a:t>
            </a:r>
            <a:r>
              <a:rPr lang="en-US" dirty="0" smtClean="0"/>
              <a:t>,</a:t>
            </a:r>
            <a:r>
              <a:rPr lang="en-US" baseline="-25000" dirty="0" smtClean="0"/>
              <a:t> </a:t>
            </a:r>
            <a:r>
              <a:rPr lang="en-US" dirty="0" err="1" smtClean="0">
                <a:latin typeface="+mn-lt"/>
                <a:cs typeface="Symbol" charset="2"/>
              </a:rPr>
              <a:t>V</a:t>
            </a:r>
            <a:r>
              <a:rPr lang="en-US" baseline="-25000" dirty="0" err="1" smtClean="0">
                <a:latin typeface="Symbol" charset="2"/>
                <a:cs typeface="Symbol" charset="2"/>
              </a:rPr>
              <a:t>f</a:t>
            </a:r>
            <a:endParaRPr lang="en-US" baseline="-25000" dirty="0">
              <a:latin typeface="Symbol" charset="2"/>
              <a:cs typeface="Symbol" charset="2"/>
            </a:endParaRPr>
          </a:p>
        </p:txBody>
      </p:sp>
      <p:pic>
        <p:nvPicPr>
          <p:cNvPr id="10" name="Picture 9" descr="MPTS_CHERS_midplane_mapping_13493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6800"/>
            <a:ext cx="9138541" cy="4937760"/>
          </a:xfrm>
          <a:prstGeom prst="rect">
            <a:avLst/>
          </a:prstGeom>
        </p:spPr>
      </p:pic>
      <p:sp>
        <p:nvSpPr>
          <p:cNvPr id="5" name="TextBox 4"/>
          <p:cNvSpPr txBox="1"/>
          <p:nvPr/>
        </p:nvSpPr>
        <p:spPr>
          <a:xfrm>
            <a:off x="3257162" y="1350219"/>
            <a:ext cx="686832" cy="276999"/>
          </a:xfrm>
          <a:prstGeom prst="rect">
            <a:avLst/>
          </a:prstGeom>
          <a:noFill/>
        </p:spPr>
        <p:txBody>
          <a:bodyPr wrap="none" rtlCol="0">
            <a:spAutoFit/>
          </a:bodyPr>
          <a:lstStyle/>
          <a:p>
            <a:r>
              <a:rPr lang="en-US" sz="1200" dirty="0" smtClean="0"/>
              <a:t>EFIT02</a:t>
            </a:r>
            <a:endParaRPr lang="en-US" sz="1200" dirty="0"/>
          </a:p>
        </p:txBody>
      </p:sp>
    </p:spTree>
    <p:extLst>
      <p:ext uri="{BB962C8B-B14F-4D97-AF65-F5344CB8AC3E}">
        <p14:creationId xmlns:p14="http://schemas.microsoft.com/office/powerpoint/2010/main" val="15744409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cs typeface="Arial"/>
              </a:rPr>
              <a:t>At 360 km/s the electrostatic potential increases to -275 V while C-asymmetry nearly doubles</a:t>
            </a:r>
            <a:endParaRPr lang="en-US" altLang="en-US" sz="3000" dirty="0" smtClean="0">
              <a:latin typeface="Arial" charset="0"/>
              <a:cs typeface="Arial" charset="0"/>
            </a:endParaRPr>
          </a:p>
        </p:txBody>
      </p:sp>
      <p:pic>
        <p:nvPicPr>
          <p:cNvPr id="2" name="Picture 1" descr="Electrostatic_potential_13493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5177"/>
            <a:ext cx="4495800" cy="5528024"/>
          </a:xfrm>
          <a:prstGeom prst="rect">
            <a:avLst/>
          </a:prstGeom>
        </p:spPr>
      </p:pic>
      <p:pic>
        <p:nvPicPr>
          <p:cNvPr id="3" name="Picture 2" descr="C_asymmetry_13493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025177"/>
            <a:ext cx="4495800" cy="5528024"/>
          </a:xfrm>
          <a:prstGeom prst="rect">
            <a:avLst/>
          </a:prstGeom>
        </p:spPr>
      </p:pic>
      <p:sp>
        <p:nvSpPr>
          <p:cNvPr id="10" name="TextBox 9"/>
          <p:cNvSpPr txBox="1"/>
          <p:nvPr/>
        </p:nvSpPr>
        <p:spPr>
          <a:xfrm>
            <a:off x="2895600" y="2281535"/>
            <a:ext cx="1280444" cy="461665"/>
          </a:xfrm>
          <a:prstGeom prst="rect">
            <a:avLst/>
          </a:prstGeom>
          <a:noFill/>
        </p:spPr>
        <p:txBody>
          <a:bodyPr wrap="none" rtlCol="0">
            <a:spAutoFit/>
          </a:bodyPr>
          <a:lstStyle/>
          <a:p>
            <a:pPr algn="ctr"/>
            <a:r>
              <a:rPr lang="en-US" sz="1200" dirty="0" smtClean="0"/>
              <a:t>Trace-limit</a:t>
            </a:r>
          </a:p>
          <a:p>
            <a:pPr algn="ctr"/>
            <a:r>
              <a:rPr lang="en-US" sz="1200" dirty="0" smtClean="0"/>
              <a:t>approximation</a:t>
            </a:r>
            <a:endParaRPr lang="en-US" sz="1200" dirty="0"/>
          </a:p>
        </p:txBody>
      </p:sp>
    </p:spTree>
    <p:extLst>
      <p:ext uri="{BB962C8B-B14F-4D97-AF65-F5344CB8AC3E}">
        <p14:creationId xmlns:p14="http://schemas.microsoft.com/office/powerpoint/2010/main" val="16286179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2950" dirty="0" smtClean="0"/>
              <a:t>The degree of impurity and radiated power density asymmetry </a:t>
            </a:r>
            <a:r>
              <a:rPr lang="en-US" sz="2950" dirty="0" smtClean="0"/>
              <a:t>is now evident also for low-</a:t>
            </a:r>
            <a:r>
              <a:rPr lang="en-US" sz="2950" dirty="0" err="1" smtClean="0"/>
              <a:t>Zs</a:t>
            </a:r>
            <a:endParaRPr lang="en-US" altLang="en-US" sz="2950" dirty="0" smtClean="0">
              <a:latin typeface="Arial" charset="0"/>
              <a:cs typeface="Arial" charset="0"/>
            </a:endParaRPr>
          </a:p>
        </p:txBody>
      </p:sp>
      <p:pic>
        <p:nvPicPr>
          <p:cNvPr id="5" name="Picture 4" descr="Prad_2Dprofiles_HCONe_13493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 y="1018032"/>
            <a:ext cx="8989572" cy="5001768"/>
          </a:xfrm>
          <a:prstGeom prst="rect">
            <a:avLst/>
          </a:prstGeom>
        </p:spPr>
      </p:pic>
      <p:sp>
        <p:nvSpPr>
          <p:cNvPr id="6" name="Right Brace 5"/>
          <p:cNvSpPr/>
          <p:nvPr/>
        </p:nvSpPr>
        <p:spPr>
          <a:xfrm rot="5400000">
            <a:off x="2514600" y="3932210"/>
            <a:ext cx="304800" cy="4267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219200" y="6248400"/>
            <a:ext cx="2796311" cy="237743"/>
          </a:xfrm>
          <a:prstGeom prst="rect">
            <a:avLst/>
          </a:prstGeom>
        </p:spPr>
      </p:pic>
      <p:pic>
        <p:nvPicPr>
          <p:cNvPr id="13" name="Picture 12"/>
          <p:cNvPicPr>
            <a:picLocks noChangeAspect="1"/>
          </p:cNvPicPr>
          <p:nvPr/>
        </p:nvPicPr>
        <p:blipFill>
          <a:blip r:embed="rId4"/>
          <a:stretch>
            <a:fillRect/>
          </a:stretch>
        </p:blipFill>
        <p:spPr>
          <a:xfrm>
            <a:off x="5105400" y="6248400"/>
            <a:ext cx="1624577" cy="237743"/>
          </a:xfrm>
          <a:prstGeom prst="rect">
            <a:avLst/>
          </a:prstGeom>
        </p:spPr>
      </p:pic>
      <p:pic>
        <p:nvPicPr>
          <p:cNvPr id="15" name="Picture 14"/>
          <p:cNvPicPr>
            <a:picLocks noChangeAspect="1"/>
          </p:cNvPicPr>
          <p:nvPr/>
        </p:nvPicPr>
        <p:blipFill>
          <a:blip r:embed="rId5"/>
          <a:stretch>
            <a:fillRect/>
          </a:stretch>
        </p:blipFill>
        <p:spPr>
          <a:xfrm>
            <a:off x="7239000" y="6248400"/>
            <a:ext cx="1624577" cy="237743"/>
          </a:xfrm>
          <a:prstGeom prst="rect">
            <a:avLst/>
          </a:prstGeom>
        </p:spPr>
      </p:pic>
    </p:spTree>
    <p:extLst>
      <p:ext uri="{BB962C8B-B14F-4D97-AF65-F5344CB8AC3E}">
        <p14:creationId xmlns:p14="http://schemas.microsoft.com/office/powerpoint/2010/main" val="30400147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mr-IN" sz="3000" dirty="0" smtClean="0"/>
              <a:t>…</a:t>
            </a:r>
            <a:r>
              <a:rPr lang="en-US" sz="3000" dirty="0" smtClean="0"/>
              <a:t>asymmetry </a:t>
            </a:r>
            <a:r>
              <a:rPr lang="en-US" sz="3000" dirty="0" smtClean="0"/>
              <a:t>increases </a:t>
            </a:r>
            <a:r>
              <a:rPr lang="en-US" sz="3000" dirty="0" smtClean="0"/>
              <a:t>reducing the Fe, Mo and W radiated power to only the low-field-side (LFS)</a:t>
            </a:r>
            <a:endParaRPr lang="en-US" altLang="en-US" sz="3000" dirty="0" smtClean="0">
              <a:latin typeface="Arial" charset="0"/>
              <a:cs typeface="Arial" charset="0"/>
            </a:endParaRPr>
          </a:p>
        </p:txBody>
      </p:sp>
      <p:pic>
        <p:nvPicPr>
          <p:cNvPr id="5" name="Picture 4" descr="Prad_2Dprofiles_ArFeMoW_13493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2" y="1019685"/>
            <a:ext cx="9037208" cy="5001768"/>
          </a:xfrm>
          <a:prstGeom prst="rect">
            <a:avLst/>
          </a:prstGeom>
        </p:spPr>
      </p:pic>
      <p:pic>
        <p:nvPicPr>
          <p:cNvPr id="7" name="Picture 6"/>
          <p:cNvPicPr>
            <a:picLocks noChangeAspect="1"/>
          </p:cNvPicPr>
          <p:nvPr/>
        </p:nvPicPr>
        <p:blipFill>
          <a:blip r:embed="rId3"/>
          <a:stretch>
            <a:fillRect/>
          </a:stretch>
        </p:blipFill>
        <p:spPr>
          <a:xfrm>
            <a:off x="762000" y="6248400"/>
            <a:ext cx="1624577" cy="237743"/>
          </a:xfrm>
          <a:prstGeom prst="rect">
            <a:avLst/>
          </a:prstGeom>
        </p:spPr>
      </p:pic>
      <p:pic>
        <p:nvPicPr>
          <p:cNvPr id="3" name="Picture 2"/>
          <p:cNvPicPr>
            <a:picLocks noChangeAspect="1"/>
          </p:cNvPicPr>
          <p:nvPr/>
        </p:nvPicPr>
        <p:blipFill>
          <a:blip r:embed="rId4"/>
          <a:stretch>
            <a:fillRect/>
          </a:stretch>
        </p:blipFill>
        <p:spPr>
          <a:xfrm>
            <a:off x="3048000" y="6248400"/>
            <a:ext cx="1664201" cy="237743"/>
          </a:xfrm>
          <a:prstGeom prst="rect">
            <a:avLst/>
          </a:prstGeom>
        </p:spPr>
      </p:pic>
      <p:pic>
        <p:nvPicPr>
          <p:cNvPr id="6" name="Picture 5"/>
          <p:cNvPicPr>
            <a:picLocks noChangeAspect="1"/>
          </p:cNvPicPr>
          <p:nvPr/>
        </p:nvPicPr>
        <p:blipFill>
          <a:blip r:embed="rId5"/>
          <a:stretch>
            <a:fillRect/>
          </a:stretch>
        </p:blipFill>
        <p:spPr>
          <a:xfrm>
            <a:off x="5105400" y="6248400"/>
            <a:ext cx="1647219" cy="237743"/>
          </a:xfrm>
          <a:prstGeom prst="rect">
            <a:avLst/>
          </a:prstGeom>
        </p:spPr>
      </p:pic>
      <p:pic>
        <p:nvPicPr>
          <p:cNvPr id="9" name="Picture 8"/>
          <p:cNvPicPr>
            <a:picLocks noChangeAspect="1"/>
          </p:cNvPicPr>
          <p:nvPr/>
        </p:nvPicPr>
        <p:blipFill>
          <a:blip r:embed="rId6"/>
          <a:stretch>
            <a:fillRect/>
          </a:stretch>
        </p:blipFill>
        <p:spPr>
          <a:xfrm>
            <a:off x="7315200" y="6248400"/>
            <a:ext cx="1624577" cy="237743"/>
          </a:xfrm>
          <a:prstGeom prst="rect">
            <a:avLst/>
          </a:prstGeom>
        </p:spPr>
      </p:pic>
    </p:spTree>
    <p:extLst>
      <p:ext uri="{BB962C8B-B14F-4D97-AF65-F5344CB8AC3E}">
        <p14:creationId xmlns:p14="http://schemas.microsoft.com/office/powerpoint/2010/main" val="19829439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t>Summary</a:t>
            </a:r>
            <a:endParaRPr lang="en-US" altLang="en-US" sz="3000" dirty="0" smtClean="0">
              <a:latin typeface="Arial" charset="0"/>
              <a:cs typeface="Arial" charset="0"/>
            </a:endParaRPr>
          </a:p>
        </p:txBody>
      </p:sp>
      <p:sp>
        <p:nvSpPr>
          <p:cNvPr id="4" name="Content Placeholder 2"/>
          <p:cNvSpPr>
            <a:spLocks noGrp="1"/>
          </p:cNvSpPr>
          <p:nvPr>
            <p:ph idx="1"/>
          </p:nvPr>
        </p:nvSpPr>
        <p:spPr>
          <a:xfrm>
            <a:off x="0" y="990600"/>
            <a:ext cx="9144000" cy="5410200"/>
          </a:xfrm>
        </p:spPr>
        <p:txBody>
          <a:bodyPr>
            <a:noAutofit/>
          </a:bodyPr>
          <a:lstStyle/>
          <a:p>
            <a:pPr marL="0" indent="0" algn="just">
              <a:spcBef>
                <a:spcPts val="0"/>
              </a:spcBef>
              <a:buFont typeface="Courier New"/>
              <a:buChar char="o"/>
            </a:pPr>
            <a:r>
              <a:rPr lang="en-US" sz="1800" dirty="0" smtClean="0">
                <a:solidFill>
                  <a:srgbClr val="0000FF"/>
                </a:solidFill>
              </a:rPr>
              <a:t> A </a:t>
            </a:r>
            <a:r>
              <a:rPr lang="en-US" sz="1800" dirty="0">
                <a:solidFill>
                  <a:srgbClr val="0000FF"/>
                </a:solidFill>
              </a:rPr>
              <a:t>new capability has been built to compute the two-dimensional mapping of impurity density asymmetries in NSTX-U</a:t>
            </a:r>
            <a:r>
              <a:rPr lang="en-US" sz="1800" dirty="0" smtClean="0">
                <a:solidFill>
                  <a:srgbClr val="0000FF"/>
                </a:solidFill>
              </a:rPr>
              <a:t>.</a:t>
            </a:r>
          </a:p>
          <a:p>
            <a:pPr marL="460375" indent="-230188" algn="just">
              <a:spcBef>
                <a:spcPts val="0"/>
              </a:spcBef>
              <a:buFont typeface="+mj-lt"/>
              <a:buAutoNum type="alphaLcPeriod"/>
              <a:defRPr/>
            </a:pPr>
            <a:r>
              <a:rPr lang="en-US" sz="1800" dirty="0" smtClean="0"/>
              <a:t> Compute </a:t>
            </a:r>
            <a:r>
              <a:rPr lang="en-US" sz="1800" dirty="0"/>
              <a:t>2D mapping of flux-surface quantities like </a:t>
            </a:r>
            <a:r>
              <a:rPr lang="en-US" sz="1800" dirty="0" err="1"/>
              <a:t>T</a:t>
            </a:r>
            <a:r>
              <a:rPr lang="en-US" sz="1800" baseline="-25000" dirty="0" err="1"/>
              <a:t>e,C</a:t>
            </a:r>
            <a:r>
              <a:rPr lang="en-US" sz="1800" dirty="0"/>
              <a:t> and </a:t>
            </a:r>
            <a:r>
              <a:rPr lang="en-US" sz="1800" dirty="0" err="1" smtClean="0">
                <a:latin typeface="Symbol" charset="2"/>
                <a:cs typeface="Symbol" charset="2"/>
              </a:rPr>
              <a:t>wf</a:t>
            </a:r>
            <a:endParaRPr lang="en-US" sz="1800" dirty="0" smtClean="0"/>
          </a:p>
          <a:p>
            <a:pPr marL="460375" indent="-230188" algn="just">
              <a:spcBef>
                <a:spcPts val="0"/>
              </a:spcBef>
              <a:buFont typeface="+mj-lt"/>
              <a:buAutoNum type="alphaLcPeriod"/>
              <a:defRPr/>
            </a:pPr>
            <a:r>
              <a:rPr lang="en-US" sz="1800" dirty="0" smtClean="0"/>
              <a:t> Find </a:t>
            </a:r>
            <a:r>
              <a:rPr lang="en-US" sz="1800" dirty="0" err="1"/>
              <a:t>n</a:t>
            </a:r>
            <a:r>
              <a:rPr lang="en-US" sz="1800" baseline="-25000" dirty="0" err="1"/>
              <a:t>e</a:t>
            </a:r>
            <a:r>
              <a:rPr lang="en-US" sz="1800" dirty="0" err="1"/>
              <a:t>,</a:t>
            </a:r>
            <a:r>
              <a:rPr lang="en-US" sz="1800" baseline="-25000" dirty="0" err="1"/>
              <a:t>D</a:t>
            </a:r>
            <a:r>
              <a:rPr lang="en-US" sz="1800" dirty="0" err="1"/>
              <a:t>,</a:t>
            </a:r>
            <a:r>
              <a:rPr lang="en-US" sz="1800" baseline="-25000" dirty="0" err="1" smtClean="0"/>
              <a:t>C</a:t>
            </a:r>
            <a:r>
              <a:rPr lang="en-US" sz="1800" dirty="0" smtClean="0"/>
              <a:t>(</a:t>
            </a:r>
            <a:r>
              <a:rPr lang="en-US" sz="1800" dirty="0" err="1" smtClean="0"/>
              <a:t>R,Z,t</a:t>
            </a:r>
            <a:r>
              <a:rPr lang="en-US" sz="1800" dirty="0" smtClean="0"/>
              <a:t>) self</a:t>
            </a:r>
            <a:r>
              <a:rPr lang="en-US" sz="1800" dirty="0"/>
              <a:t>-consistently assuming </a:t>
            </a:r>
            <a:r>
              <a:rPr lang="en-US" sz="1800" dirty="0" err="1" smtClean="0"/>
              <a:t>poloidal</a:t>
            </a:r>
            <a:r>
              <a:rPr lang="en-US" sz="1800" dirty="0" smtClean="0"/>
              <a:t> variation </a:t>
            </a:r>
            <a:r>
              <a:rPr lang="en-US" sz="1800" dirty="0"/>
              <a:t>due </a:t>
            </a:r>
            <a:r>
              <a:rPr lang="en-US" sz="1800" dirty="0" smtClean="0"/>
              <a:t>to centrifugal forces.</a:t>
            </a:r>
          </a:p>
          <a:p>
            <a:pPr marL="460375" indent="-230188" algn="just">
              <a:spcBef>
                <a:spcPts val="0"/>
              </a:spcBef>
              <a:buFont typeface="+mj-lt"/>
              <a:buAutoNum type="alphaLcPeriod"/>
              <a:defRPr/>
            </a:pPr>
            <a:r>
              <a:rPr lang="en-US" sz="1800" dirty="0" smtClean="0"/>
              <a:t> Estimate </a:t>
            </a:r>
            <a:r>
              <a:rPr lang="en-US" sz="1800" dirty="0"/>
              <a:t>electrostatic potentials (</a:t>
            </a:r>
            <a:r>
              <a:rPr lang="en-US" sz="1800" dirty="0" err="1">
                <a:solidFill>
                  <a:srgbClr val="000000"/>
                </a:solidFill>
                <a:latin typeface="Symbol" charset="2"/>
                <a:cs typeface="Symbol" charset="2"/>
              </a:rPr>
              <a:t>Dj</a:t>
            </a:r>
            <a:r>
              <a:rPr lang="en-US" sz="1800" dirty="0" smtClean="0"/>
              <a:t>).</a:t>
            </a:r>
            <a:endParaRPr lang="en-US" sz="1800" dirty="0"/>
          </a:p>
          <a:p>
            <a:pPr marL="460375" indent="-230188" algn="just">
              <a:spcBef>
                <a:spcPts val="0"/>
              </a:spcBef>
              <a:buFont typeface="+mj-lt"/>
              <a:buAutoNum type="alphaLcPeriod"/>
              <a:defRPr/>
            </a:pPr>
            <a:r>
              <a:rPr lang="en-US" sz="1800" dirty="0" smtClean="0"/>
              <a:t> The </a:t>
            </a:r>
            <a:r>
              <a:rPr lang="en-US" sz="1800" dirty="0"/>
              <a:t>presence of </a:t>
            </a:r>
            <a:r>
              <a:rPr lang="en-US" sz="1800" dirty="0" smtClean="0"/>
              <a:t>O, Ne, </a:t>
            </a:r>
            <a:r>
              <a:rPr lang="en-US" sz="1800" dirty="0" err="1" smtClean="0"/>
              <a:t>Ar</a:t>
            </a:r>
            <a:r>
              <a:rPr lang="en-US" sz="1800" dirty="0" smtClean="0"/>
              <a:t>, Fe, Mo and W </a:t>
            </a:r>
            <a:r>
              <a:rPr lang="en-US" sz="1800" dirty="0"/>
              <a:t>are considered at the trace limit (</a:t>
            </a:r>
            <a:r>
              <a:rPr lang="en-US" sz="1800" dirty="0" err="1"/>
              <a:t>n</a:t>
            </a:r>
            <a:r>
              <a:rPr lang="en-US" sz="1800" baseline="-25000" dirty="0" err="1"/>
              <a:t>Z</a:t>
            </a:r>
            <a:r>
              <a:rPr lang="en-US" sz="1800" dirty="0"/>
              <a:t>&lt;Z&gt;</a:t>
            </a:r>
            <a:r>
              <a:rPr lang="en-US" sz="1800" baseline="30000" dirty="0"/>
              <a:t>2</a:t>
            </a:r>
            <a:r>
              <a:rPr lang="en-US" sz="1800" dirty="0"/>
              <a:t>/n</a:t>
            </a:r>
            <a:r>
              <a:rPr lang="en-US" sz="1800" baseline="-25000" dirty="0"/>
              <a:t>e</a:t>
            </a:r>
            <a:r>
              <a:rPr lang="en-US" sz="1800" dirty="0"/>
              <a:t>&lt;1) with very small changes to </a:t>
            </a:r>
            <a:r>
              <a:rPr lang="en-US" sz="1800" dirty="0" err="1"/>
              <a:t>quasineutrality</a:t>
            </a:r>
            <a:r>
              <a:rPr lang="en-US" sz="1800" dirty="0"/>
              <a:t> and </a:t>
            </a:r>
            <a:r>
              <a:rPr lang="en-US" sz="1800" dirty="0" err="1"/>
              <a:t>Z</a:t>
            </a:r>
            <a:r>
              <a:rPr lang="en-US" sz="1800" baseline="-25000" dirty="0" err="1"/>
              <a:t>eff</a:t>
            </a:r>
            <a:r>
              <a:rPr lang="en-US" sz="1800" dirty="0"/>
              <a:t>. </a:t>
            </a:r>
            <a:endParaRPr lang="en-US" sz="1800" dirty="0" smtClean="0"/>
          </a:p>
          <a:p>
            <a:pPr marL="0" indent="0" algn="just">
              <a:spcBef>
                <a:spcPts val="0"/>
              </a:spcBef>
              <a:buNone/>
            </a:pPr>
            <a:endParaRPr lang="en-US" sz="1200" dirty="0"/>
          </a:p>
          <a:p>
            <a:pPr marL="0" indent="0" algn="just">
              <a:spcBef>
                <a:spcPts val="0"/>
              </a:spcBef>
              <a:buFont typeface="Courier New"/>
              <a:buChar char="o"/>
            </a:pPr>
            <a:r>
              <a:rPr lang="en-US" sz="1800" dirty="0" smtClean="0">
                <a:solidFill>
                  <a:srgbClr val="0000FF"/>
                </a:solidFill>
              </a:rPr>
              <a:t> The solutions </a:t>
            </a:r>
            <a:r>
              <a:rPr lang="en-US" sz="1800" dirty="0">
                <a:solidFill>
                  <a:srgbClr val="0000FF"/>
                </a:solidFill>
              </a:rPr>
              <a:t>for </a:t>
            </a:r>
            <a:r>
              <a:rPr lang="en-US" sz="1800" dirty="0" err="1" smtClean="0">
                <a:solidFill>
                  <a:srgbClr val="0000FF"/>
                </a:solidFill>
                <a:latin typeface="Symbol" charset="2"/>
                <a:cs typeface="Symbol" charset="2"/>
              </a:rPr>
              <a:t>Dj</a:t>
            </a:r>
            <a:r>
              <a:rPr lang="en-US" sz="1800" dirty="0" smtClean="0">
                <a:solidFill>
                  <a:srgbClr val="0000FF"/>
                </a:solidFill>
                <a:latin typeface="Symbol" charset="2"/>
                <a:cs typeface="Symbol" charset="2"/>
              </a:rPr>
              <a:t> </a:t>
            </a:r>
            <a:r>
              <a:rPr lang="en-US" sz="1800" dirty="0" smtClean="0">
                <a:solidFill>
                  <a:srgbClr val="0000FF"/>
                </a:solidFill>
              </a:rPr>
              <a:t>and the C-asymmetry have been compared </a:t>
            </a:r>
            <a:r>
              <a:rPr lang="en-US" sz="1800" dirty="0">
                <a:solidFill>
                  <a:srgbClr val="0000FF"/>
                </a:solidFill>
              </a:rPr>
              <a:t>with the values derived using </a:t>
            </a:r>
            <a:r>
              <a:rPr lang="en-US" sz="1800" dirty="0" smtClean="0">
                <a:solidFill>
                  <a:srgbClr val="0000FF"/>
                </a:solidFill>
              </a:rPr>
              <a:t>a theoretical approximation.</a:t>
            </a:r>
          </a:p>
          <a:p>
            <a:pPr marL="0" indent="0" algn="just">
              <a:spcBef>
                <a:spcPts val="0"/>
              </a:spcBef>
              <a:buFont typeface="Courier New"/>
              <a:buChar char="o"/>
            </a:pPr>
            <a:endParaRPr lang="en-US" sz="1200" dirty="0" smtClean="0"/>
          </a:p>
          <a:p>
            <a:pPr marL="0" indent="0" algn="just">
              <a:spcBef>
                <a:spcPts val="0"/>
              </a:spcBef>
              <a:buFont typeface="Courier New"/>
              <a:buChar char="o"/>
            </a:pPr>
            <a:r>
              <a:rPr lang="en-US" sz="1800" dirty="0">
                <a:solidFill>
                  <a:srgbClr val="0000FF"/>
                </a:solidFill>
              </a:rPr>
              <a:t> </a:t>
            </a:r>
            <a:r>
              <a:rPr lang="en-US" sz="1800" dirty="0" smtClean="0">
                <a:solidFill>
                  <a:srgbClr val="0000FF"/>
                </a:solidFill>
              </a:rPr>
              <a:t>Computed mapping </a:t>
            </a:r>
            <a:r>
              <a:rPr lang="en-US" sz="1800" dirty="0">
                <a:solidFill>
                  <a:srgbClr val="0000FF"/>
                </a:solidFill>
              </a:rPr>
              <a:t>of </a:t>
            </a:r>
            <a:r>
              <a:rPr lang="en-US" sz="1800" dirty="0" smtClean="0">
                <a:solidFill>
                  <a:srgbClr val="0000FF"/>
                </a:solidFill>
              </a:rPr>
              <a:t>particle and radiated power density asymmetries in NSTX for v</a:t>
            </a:r>
            <a:r>
              <a:rPr lang="en-US" sz="1800" baseline="-25000" dirty="0" smtClean="0">
                <a:solidFill>
                  <a:srgbClr val="0000FF"/>
                </a:solidFill>
                <a:latin typeface="Symbol" charset="2"/>
                <a:cs typeface="Symbol" charset="2"/>
              </a:rPr>
              <a:t>f,0</a:t>
            </a:r>
            <a:r>
              <a:rPr lang="en-US" sz="1800" dirty="0" smtClean="0">
                <a:solidFill>
                  <a:srgbClr val="0000FF"/>
                </a:solidFill>
              </a:rPr>
              <a:t>~100-400 km/s. Apply this new capability for NSTX-U!</a:t>
            </a:r>
            <a:endParaRPr lang="en-US" sz="1800" dirty="0">
              <a:solidFill>
                <a:srgbClr val="0000FF"/>
              </a:solidFill>
            </a:endParaRPr>
          </a:p>
          <a:p>
            <a:pPr marL="0" indent="0" algn="just">
              <a:spcBef>
                <a:spcPts val="0"/>
              </a:spcBef>
              <a:buFont typeface="Courier New"/>
              <a:buChar char="o"/>
            </a:pPr>
            <a:endParaRPr lang="en-US" sz="1200" dirty="0"/>
          </a:p>
          <a:p>
            <a:pPr marL="0" indent="0" algn="just">
              <a:spcBef>
                <a:spcPts val="0"/>
              </a:spcBef>
              <a:buFont typeface="Courier New"/>
              <a:buChar char="o"/>
              <a:defRPr/>
            </a:pPr>
            <a:r>
              <a:rPr lang="en-US" sz="1800" dirty="0" smtClean="0">
                <a:solidFill>
                  <a:srgbClr val="0000FF"/>
                </a:solidFill>
              </a:rPr>
              <a:t> </a:t>
            </a:r>
            <a:r>
              <a:rPr lang="en-US" sz="1800" u="sng" dirty="0" smtClean="0">
                <a:solidFill>
                  <a:srgbClr val="0000FF"/>
                </a:solidFill>
              </a:rPr>
              <a:t>This new tool will contribute </a:t>
            </a:r>
            <a:r>
              <a:rPr lang="en-US" sz="1800" u="sng" dirty="0">
                <a:solidFill>
                  <a:srgbClr val="0000FF"/>
                </a:solidFill>
              </a:rPr>
              <a:t>understanding of</a:t>
            </a:r>
            <a:r>
              <a:rPr lang="en-US" sz="1800" dirty="0">
                <a:solidFill>
                  <a:srgbClr val="0000FF"/>
                </a:solidFill>
              </a:rPr>
              <a:t>:</a:t>
            </a:r>
          </a:p>
          <a:p>
            <a:pPr marL="460375" indent="-230188" algn="just">
              <a:spcBef>
                <a:spcPts val="0"/>
              </a:spcBef>
              <a:buFont typeface="+mj-lt"/>
              <a:buAutoNum type="alphaLcParenR"/>
              <a:defRPr/>
            </a:pPr>
            <a:r>
              <a:rPr lang="en-US" sz="1800" dirty="0" smtClean="0"/>
              <a:t> Medium</a:t>
            </a:r>
            <a:r>
              <a:rPr lang="en-US" sz="1800" dirty="0"/>
              <a:t>- &amp; high-Z </a:t>
            </a:r>
            <a:r>
              <a:rPr lang="en-US" sz="1800" dirty="0" smtClean="0"/>
              <a:t>asymmetries and reduction </a:t>
            </a:r>
            <a:r>
              <a:rPr lang="en-US" sz="1800" dirty="0"/>
              <a:t>of Z-peaking</a:t>
            </a:r>
          </a:p>
          <a:p>
            <a:pPr marL="460375" indent="-230188" algn="just">
              <a:spcBef>
                <a:spcPts val="0"/>
              </a:spcBef>
              <a:buFont typeface="+mj-lt"/>
              <a:buAutoNum type="alphaLcParenR"/>
              <a:defRPr/>
            </a:pPr>
            <a:r>
              <a:rPr lang="en-US" sz="1800" dirty="0" smtClean="0"/>
              <a:t> Possible reduction </a:t>
            </a:r>
            <a:r>
              <a:rPr lang="en-US" sz="1800" dirty="0"/>
              <a:t>of turbulence </a:t>
            </a:r>
            <a:r>
              <a:rPr lang="en-US" sz="1800" dirty="0" smtClean="0"/>
              <a:t>due to </a:t>
            </a:r>
            <a:r>
              <a:rPr lang="en-US" sz="1800" dirty="0" err="1" smtClean="0">
                <a:solidFill>
                  <a:srgbClr val="000000"/>
                </a:solidFill>
              </a:rPr>
              <a:t>E</a:t>
            </a:r>
            <a:r>
              <a:rPr lang="en-US" sz="1800" baseline="-25000" dirty="0" err="1" smtClean="0">
                <a:solidFill>
                  <a:srgbClr val="000000"/>
                </a:solidFill>
                <a:latin typeface="Symbol" charset="2"/>
                <a:cs typeface="Symbol" charset="2"/>
              </a:rPr>
              <a:t>Dj</a:t>
            </a:r>
            <a:r>
              <a:rPr lang="en-US" sz="1800" dirty="0" err="1" smtClean="0">
                <a:solidFill>
                  <a:srgbClr val="000000"/>
                </a:solidFill>
              </a:rPr>
              <a:t>xB</a:t>
            </a:r>
            <a:r>
              <a:rPr lang="en-US" sz="1800" dirty="0" smtClean="0">
                <a:solidFill>
                  <a:srgbClr val="000000"/>
                </a:solidFill>
              </a:rPr>
              <a:t> </a:t>
            </a:r>
            <a:r>
              <a:rPr lang="en-US" sz="1800" dirty="0" err="1" smtClean="0">
                <a:solidFill>
                  <a:srgbClr val="000000"/>
                </a:solidFill>
              </a:rPr>
              <a:t>effetcs</a:t>
            </a:r>
            <a:endParaRPr lang="en-US" sz="1800" dirty="0"/>
          </a:p>
          <a:p>
            <a:pPr marL="460375" indent="-230188" algn="just">
              <a:spcBef>
                <a:spcPts val="0"/>
              </a:spcBef>
              <a:buFont typeface="+mj-lt"/>
              <a:buAutoNum type="alphaLcParenR"/>
              <a:defRPr/>
            </a:pPr>
            <a:r>
              <a:rPr lang="en-US" sz="1800" dirty="0" smtClean="0"/>
              <a:t> Radiation </a:t>
            </a:r>
            <a:r>
              <a:rPr lang="en-US" sz="1800" dirty="0"/>
              <a:t>effects before TM-onsets</a:t>
            </a:r>
          </a:p>
          <a:p>
            <a:pPr marL="460375" indent="-230188" algn="just">
              <a:spcBef>
                <a:spcPts val="0"/>
              </a:spcBef>
              <a:buFont typeface="+mj-lt"/>
              <a:buAutoNum type="alphaLcParenR"/>
              <a:defRPr/>
            </a:pPr>
            <a:r>
              <a:rPr lang="en-US" sz="1800" dirty="0" smtClean="0"/>
              <a:t> Aid </a:t>
            </a:r>
            <a:r>
              <a:rPr lang="en-US" sz="1800" dirty="0"/>
              <a:t>the design of new NSTX-U diagnostics (e.g. ME-SXR, XICS, Bolometers, XUV-spectrometers, </a:t>
            </a:r>
            <a:r>
              <a:rPr lang="en-US" sz="1800" dirty="0" err="1"/>
              <a:t>etc</a:t>
            </a:r>
            <a:r>
              <a:rPr lang="en-US" sz="1800" dirty="0"/>
              <a:t>) </a:t>
            </a:r>
            <a:endParaRPr lang="en-US" sz="1800" dirty="0">
              <a:solidFill>
                <a:srgbClr val="000000"/>
              </a:solidFill>
            </a:endParaRPr>
          </a:p>
          <a:p>
            <a:pPr marL="0" indent="0" algn="just">
              <a:spcBef>
                <a:spcPts val="0"/>
              </a:spcBef>
              <a:buFont typeface="Courier New"/>
              <a:buChar char="o"/>
            </a:pPr>
            <a:endParaRPr lang="en-US" sz="1800" dirty="0" smtClean="0"/>
          </a:p>
          <a:p>
            <a:pPr marL="0" indent="0" algn="just">
              <a:spcBef>
                <a:spcPts val="0"/>
              </a:spcBef>
              <a:buFont typeface="Courier New"/>
              <a:buChar char="o"/>
            </a:pPr>
            <a:endParaRPr lang="en-US" sz="1800" dirty="0"/>
          </a:p>
        </p:txBody>
      </p:sp>
    </p:spTree>
    <p:extLst>
      <p:ext uri="{BB962C8B-B14F-4D97-AF65-F5344CB8AC3E}">
        <p14:creationId xmlns:p14="http://schemas.microsoft.com/office/powerpoint/2010/main" val="1007947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0" y="3"/>
            <a:ext cx="9144000" cy="960967"/>
          </a:xfrm>
        </p:spPr>
        <p:txBody>
          <a:bodyPr/>
          <a:lstStyle/>
          <a:p>
            <a:pPr eaLnBrk="1" hangingPunct="1"/>
            <a:r>
              <a:rPr lang="en-US" altLang="en-US" sz="3200" dirty="0" smtClean="0">
                <a:latin typeface="Arial" charset="0"/>
                <a:cs typeface="Arial" charset="0"/>
              </a:rPr>
              <a:t>Background</a:t>
            </a:r>
          </a:p>
        </p:txBody>
      </p:sp>
      <p:sp>
        <p:nvSpPr>
          <p:cNvPr id="6" name="TextBox 5"/>
          <p:cNvSpPr txBox="1"/>
          <p:nvPr/>
        </p:nvSpPr>
        <p:spPr>
          <a:xfrm>
            <a:off x="0" y="990603"/>
            <a:ext cx="6400800" cy="3139321"/>
          </a:xfrm>
          <a:prstGeom prst="rect">
            <a:avLst/>
          </a:prstGeom>
          <a:noFill/>
        </p:spPr>
        <p:txBody>
          <a:bodyPr wrap="square">
            <a:spAutoFit/>
          </a:bodyPr>
          <a:lstStyle/>
          <a:p>
            <a:pPr marL="285750" indent="-285750" algn="just">
              <a:buFont typeface="Courier New"/>
              <a:buChar char="o"/>
              <a:defRPr/>
            </a:pPr>
            <a:r>
              <a:rPr lang="en-US" dirty="0"/>
              <a:t>With the selection of </a:t>
            </a:r>
            <a:r>
              <a:rPr lang="en-US" dirty="0" smtClean="0"/>
              <a:t>W for </a:t>
            </a:r>
            <a:r>
              <a:rPr lang="en-US" dirty="0"/>
              <a:t>the </a:t>
            </a:r>
            <a:r>
              <a:rPr lang="en-US" dirty="0" err="1"/>
              <a:t>divertor</a:t>
            </a:r>
            <a:r>
              <a:rPr lang="en-US" dirty="0"/>
              <a:t> in ITER, understanding the sources, transport, confinement </a:t>
            </a:r>
            <a:r>
              <a:rPr lang="en-US" dirty="0" smtClean="0"/>
              <a:t>of </a:t>
            </a:r>
            <a:r>
              <a:rPr lang="en-US" dirty="0"/>
              <a:t>high-Z impurities is crucial to ITER success</a:t>
            </a:r>
            <a:r>
              <a:rPr lang="en-US" dirty="0" smtClean="0"/>
              <a:t>.</a:t>
            </a:r>
          </a:p>
          <a:p>
            <a:pPr algn="just">
              <a:defRPr/>
            </a:pPr>
            <a:r>
              <a:rPr lang="en-US" dirty="0" smtClean="0"/>
              <a:t> </a:t>
            </a:r>
            <a:endParaRPr lang="en-US" dirty="0"/>
          </a:p>
          <a:p>
            <a:pPr marL="285750" indent="-285750" algn="just">
              <a:buFont typeface="Courier New"/>
              <a:buChar char="o"/>
              <a:defRPr/>
            </a:pPr>
            <a:r>
              <a:rPr lang="en-US" dirty="0"/>
              <a:t>I</a:t>
            </a:r>
            <a:r>
              <a:rPr lang="en-US" dirty="0" smtClean="0"/>
              <a:t>t </a:t>
            </a:r>
            <a:r>
              <a:rPr lang="en-US" dirty="0"/>
              <a:t>is imperative to address key issues associated with impurity sources, core transport and high-Z impurity accumulation. </a:t>
            </a:r>
            <a:endParaRPr lang="en-US" dirty="0" smtClean="0"/>
          </a:p>
          <a:p>
            <a:pPr algn="just">
              <a:defRPr/>
            </a:pPr>
            <a:endParaRPr lang="en-US" dirty="0"/>
          </a:p>
          <a:p>
            <a:pPr marL="285750" indent="-285750" algn="just">
              <a:buFont typeface="Courier New"/>
              <a:buChar char="o"/>
              <a:defRPr/>
            </a:pPr>
            <a:r>
              <a:rPr lang="en-US" dirty="0" smtClean="0"/>
              <a:t>Controlling </a:t>
            </a:r>
            <a:r>
              <a:rPr lang="en-US" dirty="0" smtClean="0"/>
              <a:t>Z-transport </a:t>
            </a:r>
            <a:r>
              <a:rPr lang="en-US" dirty="0"/>
              <a:t>to avoid accumulation </a:t>
            </a:r>
            <a:r>
              <a:rPr lang="en-US" dirty="0" smtClean="0"/>
              <a:t>is </a:t>
            </a:r>
            <a:r>
              <a:rPr lang="en-US" dirty="0"/>
              <a:t>necessary to achieve and maintain high fusion performance in the presence of high-Z </a:t>
            </a:r>
            <a:r>
              <a:rPr lang="en-US" dirty="0" err="1" smtClean="0"/>
              <a:t>PFCs</a:t>
            </a:r>
            <a:r>
              <a:rPr lang="en-US" dirty="0" err="1" smtClean="0"/>
              <a:t>.</a:t>
            </a:r>
            <a:r>
              <a:rPr lang="en-US" dirty="0" smtClean="0"/>
              <a:t> </a:t>
            </a:r>
            <a:endParaRPr lang="en-US" dirty="0" smtClean="0">
              <a:solidFill>
                <a:srgbClr val="000000"/>
              </a:solidFill>
            </a:endParaRPr>
          </a:p>
        </p:txBody>
      </p:sp>
      <p:pic>
        <p:nvPicPr>
          <p:cNvPr id="2" name="Picture 1"/>
          <p:cNvPicPr>
            <a:picLocks noChangeAspect="1"/>
          </p:cNvPicPr>
          <p:nvPr/>
        </p:nvPicPr>
        <p:blipFill rotWithShape="1">
          <a:blip r:embed="rId2"/>
          <a:srcRect r="17866"/>
          <a:stretch/>
        </p:blipFill>
        <p:spPr>
          <a:xfrm>
            <a:off x="6561336" y="990600"/>
            <a:ext cx="2582664" cy="3123662"/>
          </a:xfrm>
          <a:prstGeom prst="rect">
            <a:avLst/>
          </a:prstGeom>
        </p:spPr>
      </p:pic>
      <p:sp>
        <p:nvSpPr>
          <p:cNvPr id="3" name="TextBox 2"/>
          <p:cNvSpPr txBox="1"/>
          <p:nvPr/>
        </p:nvSpPr>
        <p:spPr>
          <a:xfrm>
            <a:off x="8008771" y="3409890"/>
            <a:ext cx="1059029" cy="400110"/>
          </a:xfrm>
          <a:prstGeom prst="rect">
            <a:avLst/>
          </a:prstGeom>
          <a:noFill/>
        </p:spPr>
        <p:txBody>
          <a:bodyPr wrap="none" rtlCol="0">
            <a:spAutoFit/>
          </a:bodyPr>
          <a:lstStyle/>
          <a:p>
            <a:r>
              <a:rPr lang="en-US" sz="2000" dirty="0" smtClean="0"/>
              <a:t>JET, </a:t>
            </a:r>
            <a:r>
              <a:rPr lang="en-US" sz="2000" dirty="0" err="1" smtClean="0"/>
              <a:t>n</a:t>
            </a:r>
            <a:r>
              <a:rPr lang="en-US" sz="2000" baseline="-25000" dirty="0" err="1" smtClean="0"/>
              <a:t>W</a:t>
            </a:r>
            <a:endParaRPr lang="en-US" sz="2000" baseline="-25000" dirty="0"/>
          </a:p>
        </p:txBody>
      </p:sp>
      <p:sp>
        <p:nvSpPr>
          <p:cNvPr id="4" name="Rectangle 3"/>
          <p:cNvSpPr/>
          <p:nvPr/>
        </p:nvSpPr>
        <p:spPr>
          <a:xfrm>
            <a:off x="0" y="4343400"/>
            <a:ext cx="9144000" cy="1754327"/>
          </a:xfrm>
          <a:prstGeom prst="rect">
            <a:avLst/>
          </a:prstGeom>
        </p:spPr>
        <p:txBody>
          <a:bodyPr wrap="square">
            <a:spAutoFit/>
          </a:bodyPr>
          <a:lstStyle/>
          <a:p>
            <a:pPr marL="285750" indent="-285750" algn="just">
              <a:buFont typeface="Courier New"/>
              <a:buChar char="o"/>
              <a:defRPr/>
            </a:pPr>
            <a:r>
              <a:rPr lang="en-US" dirty="0">
                <a:solidFill>
                  <a:srgbClr val="000000"/>
                </a:solidFill>
              </a:rPr>
              <a:t>Understanding </a:t>
            </a:r>
            <a:r>
              <a:rPr lang="en-US" dirty="0" err="1">
                <a:solidFill>
                  <a:srgbClr val="000000"/>
                </a:solidFill>
              </a:rPr>
              <a:t>poloidal</a:t>
            </a:r>
            <a:r>
              <a:rPr lang="en-US" dirty="0">
                <a:solidFill>
                  <a:srgbClr val="000000"/>
                </a:solidFill>
              </a:rPr>
              <a:t> asymmetries and its role for the “outward convection” of impurities is highly </a:t>
            </a:r>
            <a:r>
              <a:rPr lang="en-US" dirty="0" smtClean="0">
                <a:solidFill>
                  <a:srgbClr val="000000"/>
                </a:solidFill>
              </a:rPr>
              <a:t>desirable.</a:t>
            </a:r>
          </a:p>
          <a:p>
            <a:pPr marL="285750" indent="-285750" algn="just">
              <a:buFont typeface="Courier New"/>
              <a:buChar char="o"/>
              <a:defRPr/>
            </a:pPr>
            <a:endParaRPr lang="en-US" dirty="0">
              <a:solidFill>
                <a:srgbClr val="000000"/>
              </a:solidFill>
            </a:endParaRPr>
          </a:p>
          <a:p>
            <a:pPr marL="285750" indent="-285750" algn="just">
              <a:buFont typeface="Courier New"/>
              <a:buChar char="o"/>
              <a:defRPr/>
            </a:pPr>
            <a:r>
              <a:rPr lang="en-US" dirty="0" smtClean="0"/>
              <a:t>The </a:t>
            </a:r>
            <a:r>
              <a:rPr lang="en-US" dirty="0"/>
              <a:t>impact of the </a:t>
            </a:r>
            <a:r>
              <a:rPr lang="en-US" dirty="0" smtClean="0"/>
              <a:t>plasma </a:t>
            </a:r>
            <a:r>
              <a:rPr lang="en-US" dirty="0"/>
              <a:t>composition on the linear </a:t>
            </a:r>
            <a:r>
              <a:rPr lang="en-US" dirty="0" smtClean="0"/>
              <a:t>and non-linear stability </a:t>
            </a:r>
            <a:r>
              <a:rPr lang="en-US" dirty="0"/>
              <a:t>of gradient driven modes </a:t>
            </a:r>
            <a:r>
              <a:rPr lang="en-US" dirty="0" smtClean="0"/>
              <a:t>on particle and heat transport </a:t>
            </a:r>
            <a:r>
              <a:rPr lang="en-US" dirty="0"/>
              <a:t>has </a:t>
            </a:r>
            <a:r>
              <a:rPr lang="en-US" dirty="0" smtClean="0"/>
              <a:t>to be assessed, </a:t>
            </a:r>
            <a:r>
              <a:rPr lang="en-US" dirty="0"/>
              <a:t>with particular emphasis on the role of the heavy </a:t>
            </a:r>
            <a:r>
              <a:rPr lang="en-US" dirty="0" smtClean="0"/>
              <a:t>impurities.</a:t>
            </a:r>
            <a:endParaRPr lang="en-US" dirty="0"/>
          </a:p>
        </p:txBody>
      </p:sp>
    </p:spTree>
    <p:extLst>
      <p:ext uri="{BB962C8B-B14F-4D97-AF65-F5344CB8AC3E}">
        <p14:creationId xmlns:p14="http://schemas.microsoft.com/office/powerpoint/2010/main" val="24406953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0" y="3"/>
            <a:ext cx="6629400" cy="960967"/>
          </a:xfrm>
        </p:spPr>
        <p:txBody>
          <a:bodyPr/>
          <a:lstStyle/>
          <a:p>
            <a:pPr eaLnBrk="1" hangingPunct="1"/>
            <a:r>
              <a:rPr lang="en-US" altLang="en-US" sz="3200" dirty="0" smtClean="0">
                <a:latin typeface="Arial" charset="0"/>
                <a:cs typeface="Arial" charset="0"/>
              </a:rPr>
              <a:t>Motivation</a:t>
            </a:r>
          </a:p>
        </p:txBody>
      </p:sp>
      <p:sp>
        <p:nvSpPr>
          <p:cNvPr id="9" name="TextBox 8"/>
          <p:cNvSpPr txBox="1"/>
          <p:nvPr/>
        </p:nvSpPr>
        <p:spPr>
          <a:xfrm>
            <a:off x="0" y="990603"/>
            <a:ext cx="5562600" cy="5632312"/>
          </a:xfrm>
          <a:prstGeom prst="rect">
            <a:avLst/>
          </a:prstGeom>
          <a:noFill/>
        </p:spPr>
        <p:txBody>
          <a:bodyPr wrap="square">
            <a:spAutoFit/>
          </a:bodyPr>
          <a:lstStyle/>
          <a:p>
            <a:pPr marL="285750" indent="-285750" algn="just">
              <a:buFont typeface="Courier New"/>
              <a:buChar char="o"/>
              <a:defRPr/>
            </a:pPr>
            <a:r>
              <a:rPr lang="en-US" b="0" i="0" dirty="0" smtClean="0">
                <a:solidFill>
                  <a:srgbClr val="000000"/>
                </a:solidFill>
              </a:rPr>
              <a:t>Off-axis NBI have been implemented with the main goal of </a:t>
            </a:r>
            <a:r>
              <a:rPr lang="en-US" dirty="0" smtClean="0">
                <a:solidFill>
                  <a:srgbClr val="000000"/>
                </a:solidFill>
              </a:rPr>
              <a:t>broadening </a:t>
            </a:r>
            <a:r>
              <a:rPr lang="en-US" i="1" dirty="0">
                <a:solidFill>
                  <a:srgbClr val="000000"/>
                </a:solidFill>
              </a:rPr>
              <a:t>J</a:t>
            </a:r>
            <a:r>
              <a:rPr lang="en-US" dirty="0">
                <a:solidFill>
                  <a:srgbClr val="000000"/>
                </a:solidFill>
              </a:rPr>
              <a:t> &amp; </a:t>
            </a:r>
            <a:r>
              <a:rPr lang="en-US" i="1" dirty="0">
                <a:solidFill>
                  <a:srgbClr val="000000"/>
                </a:solidFill>
              </a:rPr>
              <a:t>p</a:t>
            </a:r>
            <a:r>
              <a:rPr lang="en-US" dirty="0">
                <a:solidFill>
                  <a:srgbClr val="000000"/>
                </a:solidFill>
              </a:rPr>
              <a:t> profiles </a:t>
            </a:r>
            <a:r>
              <a:rPr lang="en-US" dirty="0" smtClean="0">
                <a:solidFill>
                  <a:srgbClr val="000000"/>
                </a:solidFill>
              </a:rPr>
              <a:t>and study effects on confinement </a:t>
            </a:r>
            <a:r>
              <a:rPr lang="en-US" dirty="0">
                <a:solidFill>
                  <a:srgbClr val="000000"/>
                </a:solidFill>
              </a:rPr>
              <a:t>and </a:t>
            </a:r>
            <a:r>
              <a:rPr lang="en-US" dirty="0" smtClean="0">
                <a:solidFill>
                  <a:srgbClr val="000000"/>
                </a:solidFill>
              </a:rPr>
              <a:t>stability</a:t>
            </a:r>
            <a:endParaRPr lang="en-US" dirty="0">
              <a:solidFill>
                <a:srgbClr val="000000"/>
              </a:solidFill>
            </a:endParaRPr>
          </a:p>
          <a:p>
            <a:pPr marL="285750" indent="-285750" algn="just">
              <a:buFont typeface="Courier New"/>
              <a:buChar char="o"/>
              <a:defRPr/>
            </a:pPr>
            <a:endParaRPr lang="en-US" sz="1200" dirty="0" smtClean="0">
              <a:solidFill>
                <a:srgbClr val="000000"/>
              </a:solidFill>
            </a:endParaRPr>
          </a:p>
          <a:p>
            <a:pPr marL="285750" indent="-285750" algn="just">
              <a:buFont typeface="Courier New"/>
              <a:buChar char="o"/>
              <a:defRPr/>
            </a:pPr>
            <a:r>
              <a:rPr lang="en-US" dirty="0" smtClean="0">
                <a:solidFill>
                  <a:srgbClr val="000000"/>
                </a:solidFill>
              </a:rPr>
              <a:t>Torque will be imparted </a:t>
            </a:r>
            <a:r>
              <a:rPr lang="en-US" u="sng" dirty="0" smtClean="0">
                <a:solidFill>
                  <a:srgbClr val="000000"/>
                </a:solidFill>
              </a:rPr>
              <a:t>also</a:t>
            </a:r>
            <a:r>
              <a:rPr lang="en-US" dirty="0" smtClean="0">
                <a:solidFill>
                  <a:srgbClr val="000000"/>
                </a:solidFill>
              </a:rPr>
              <a:t> at mid-radius possibly increasing the MACH-</a:t>
            </a:r>
            <a:r>
              <a:rPr lang="en-US" dirty="0">
                <a:solidFill>
                  <a:srgbClr val="000000"/>
                </a:solidFill>
              </a:rPr>
              <a:t>corrections due to centrifugal </a:t>
            </a:r>
            <a:r>
              <a:rPr lang="en-US" dirty="0" smtClean="0">
                <a:solidFill>
                  <a:srgbClr val="000000"/>
                </a:solidFill>
              </a:rPr>
              <a:t>forces</a:t>
            </a:r>
          </a:p>
          <a:p>
            <a:pPr marL="285750" indent="-285750" algn="just">
              <a:buFont typeface="Courier New"/>
              <a:buChar char="o"/>
              <a:defRPr/>
            </a:pPr>
            <a:endParaRPr lang="en-US" sz="1200" b="0" i="0" dirty="0">
              <a:solidFill>
                <a:srgbClr val="000000"/>
              </a:solidFill>
            </a:endParaRPr>
          </a:p>
          <a:p>
            <a:pPr marL="285750" indent="-285750" algn="just">
              <a:buFont typeface="Courier New"/>
              <a:buChar char="o"/>
              <a:defRPr/>
            </a:pPr>
            <a:r>
              <a:rPr lang="en-US" b="0" i="0" dirty="0" smtClean="0">
                <a:solidFill>
                  <a:srgbClr val="000000"/>
                </a:solidFill>
              </a:rPr>
              <a:t>Understanding </a:t>
            </a:r>
            <a:r>
              <a:rPr lang="en-US" b="0" i="0" dirty="0" err="1" smtClean="0">
                <a:solidFill>
                  <a:srgbClr val="000000"/>
                </a:solidFill>
              </a:rPr>
              <a:t>poloidal</a:t>
            </a:r>
            <a:r>
              <a:rPr lang="en-US" b="0" i="0" dirty="0" smtClean="0">
                <a:solidFill>
                  <a:srgbClr val="000000"/>
                </a:solidFill>
              </a:rPr>
              <a:t> </a:t>
            </a:r>
            <a:r>
              <a:rPr lang="en-US" b="0" i="0" dirty="0">
                <a:solidFill>
                  <a:srgbClr val="000000"/>
                </a:solidFill>
              </a:rPr>
              <a:t>asymmetries and its role for the </a:t>
            </a:r>
            <a:r>
              <a:rPr lang="en-US" b="0" i="0" dirty="0" smtClean="0">
                <a:solidFill>
                  <a:srgbClr val="000000"/>
                </a:solidFill>
              </a:rPr>
              <a:t>“outward convection</a:t>
            </a:r>
            <a:r>
              <a:rPr lang="en-US" b="0" i="0" dirty="0">
                <a:solidFill>
                  <a:srgbClr val="000000"/>
                </a:solidFill>
              </a:rPr>
              <a:t>” of impurities is highly </a:t>
            </a:r>
            <a:r>
              <a:rPr lang="en-US" b="0" i="0" dirty="0" smtClean="0">
                <a:solidFill>
                  <a:srgbClr val="000000"/>
                </a:solidFill>
              </a:rPr>
              <a:t>desirable.</a:t>
            </a:r>
          </a:p>
          <a:p>
            <a:pPr algn="just">
              <a:defRPr/>
            </a:pPr>
            <a:endParaRPr lang="en-US" sz="1200" dirty="0">
              <a:solidFill>
                <a:srgbClr val="000000"/>
              </a:solidFill>
            </a:endParaRPr>
          </a:p>
          <a:p>
            <a:pPr marL="285750" indent="-285750" algn="just">
              <a:buFont typeface="Courier New"/>
              <a:buChar char="o"/>
              <a:defRPr/>
            </a:pPr>
            <a:r>
              <a:rPr lang="en-US" dirty="0" smtClean="0">
                <a:solidFill>
                  <a:srgbClr val="000000"/>
                </a:solidFill>
              </a:rPr>
              <a:t>An electrostatic potential (</a:t>
            </a:r>
            <a:r>
              <a:rPr lang="en-US" dirty="0" err="1" smtClean="0">
                <a:solidFill>
                  <a:srgbClr val="000000"/>
                </a:solidFill>
                <a:latin typeface="Symbol" charset="2"/>
                <a:cs typeface="Symbol" charset="2"/>
              </a:rPr>
              <a:t>Dj</a:t>
            </a:r>
            <a:r>
              <a:rPr lang="en-US" dirty="0" smtClean="0">
                <a:solidFill>
                  <a:srgbClr val="000000"/>
                </a:solidFill>
              </a:rPr>
              <a:t>) is setup mainly between electron, deuterium ions and low-Z impurities (e.g. C, B).</a:t>
            </a:r>
          </a:p>
          <a:p>
            <a:pPr marL="285750" indent="-285750" algn="just">
              <a:buFont typeface="Courier New"/>
              <a:buChar char="o"/>
              <a:defRPr/>
            </a:pPr>
            <a:endParaRPr lang="en-US" sz="1200" dirty="0">
              <a:solidFill>
                <a:srgbClr val="000000"/>
              </a:solidFill>
            </a:endParaRPr>
          </a:p>
          <a:p>
            <a:pPr marL="285750" indent="-285750" algn="just">
              <a:buFont typeface="Courier New"/>
              <a:buChar char="o"/>
              <a:defRPr/>
            </a:pPr>
            <a:r>
              <a:rPr lang="en-US" dirty="0" smtClean="0">
                <a:solidFill>
                  <a:srgbClr val="000000"/>
                </a:solidFill>
              </a:rPr>
              <a:t>The impact of a reduction in the underline turbulence due to the </a:t>
            </a:r>
            <a:r>
              <a:rPr lang="en-US" dirty="0" err="1" smtClean="0">
                <a:solidFill>
                  <a:srgbClr val="000000"/>
                </a:solidFill>
              </a:rPr>
              <a:t>E</a:t>
            </a:r>
            <a:r>
              <a:rPr lang="en-US" baseline="-25000" dirty="0" err="1">
                <a:solidFill>
                  <a:srgbClr val="000000"/>
                </a:solidFill>
                <a:latin typeface="Symbol" charset="2"/>
                <a:cs typeface="Symbol" charset="2"/>
              </a:rPr>
              <a:t>Dj</a:t>
            </a:r>
            <a:r>
              <a:rPr lang="en-US" dirty="0" err="1" smtClean="0">
                <a:solidFill>
                  <a:srgbClr val="000000"/>
                </a:solidFill>
              </a:rPr>
              <a:t>xB</a:t>
            </a:r>
            <a:r>
              <a:rPr lang="en-US" dirty="0" smtClean="0">
                <a:solidFill>
                  <a:srgbClr val="000000"/>
                </a:solidFill>
              </a:rPr>
              <a:t> shearing rates should be explored</a:t>
            </a:r>
          </a:p>
          <a:p>
            <a:pPr marL="285750" indent="-285750" algn="just">
              <a:buFont typeface="Courier New"/>
              <a:buChar char="o"/>
              <a:defRPr/>
            </a:pPr>
            <a:endParaRPr lang="en-US" sz="1200" dirty="0">
              <a:solidFill>
                <a:srgbClr val="000000"/>
              </a:solidFill>
            </a:endParaRPr>
          </a:p>
          <a:p>
            <a:pPr marL="285750" indent="-285750" algn="just">
              <a:buFont typeface="Courier New"/>
              <a:buChar char="o"/>
              <a:defRPr/>
            </a:pPr>
            <a:r>
              <a:rPr lang="en-US" b="0" i="0" dirty="0" smtClean="0">
                <a:solidFill>
                  <a:srgbClr val="000000"/>
                </a:solidFill>
              </a:rPr>
              <a:t>Impact </a:t>
            </a:r>
            <a:r>
              <a:rPr lang="en-US" b="0" i="0" dirty="0">
                <a:solidFill>
                  <a:srgbClr val="000000"/>
                </a:solidFill>
              </a:rPr>
              <a:t>operation with high-Z </a:t>
            </a:r>
            <a:r>
              <a:rPr lang="en-US" b="0" i="0" dirty="0" err="1">
                <a:solidFill>
                  <a:srgbClr val="000000"/>
                </a:solidFill>
              </a:rPr>
              <a:t>PFCs</a:t>
            </a:r>
            <a:r>
              <a:rPr lang="en-US" b="0" i="0" dirty="0" err="1" smtClean="0">
                <a:solidFill>
                  <a:srgbClr val="000000"/>
                </a:solidFill>
              </a:rPr>
              <a:t>.</a:t>
            </a:r>
            <a:endParaRPr lang="en-US" b="0" i="0" dirty="0" smtClean="0">
              <a:solidFill>
                <a:srgbClr val="000000"/>
              </a:solidFill>
            </a:endParaRPr>
          </a:p>
        </p:txBody>
      </p:sp>
      <p:pic>
        <p:nvPicPr>
          <p:cNvPr id="5" name="Picture 1" descr="Figure_7_v4_DOE_ECRP_NBI-torqu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81" y="0"/>
            <a:ext cx="3421019" cy="6553200"/>
          </a:xfrm>
          <a:prstGeom prst="rect">
            <a:avLst/>
          </a:prstGeom>
          <a:solidFill>
            <a:schemeClr val="bg1"/>
          </a:solidFill>
          <a:ln>
            <a:noFill/>
          </a:ln>
          <a:extLst/>
        </p:spPr>
      </p:pic>
    </p:spTree>
    <p:extLst>
      <p:ext uri="{BB962C8B-B14F-4D97-AF65-F5344CB8AC3E}">
        <p14:creationId xmlns:p14="http://schemas.microsoft.com/office/powerpoint/2010/main" val="38193612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31" y="76201"/>
            <a:ext cx="9144000" cy="812800"/>
          </a:xfrm>
        </p:spPr>
        <p:txBody>
          <a:bodyPr lIns="0" tIns="0" rIns="0" bIns="0"/>
          <a:lstStyle/>
          <a:p>
            <a:pPr eaLnBrk="1" hangingPunct="1"/>
            <a:r>
              <a:rPr lang="en-US" sz="3000" dirty="0" smtClean="0"/>
              <a:t>Asymmetry in the </a:t>
            </a:r>
            <a:r>
              <a:rPr lang="en-US" sz="3000" dirty="0" err="1" smtClean="0"/>
              <a:t>P</a:t>
            </a:r>
            <a:r>
              <a:rPr lang="en-US" sz="3000" baseline="-25000" dirty="0" err="1" smtClean="0"/>
              <a:t>rad</a:t>
            </a:r>
            <a:r>
              <a:rPr lang="en-US" sz="3000" dirty="0" smtClean="0"/>
              <a:t> </a:t>
            </a:r>
            <a:r>
              <a:rPr lang="en-US" sz="3000" dirty="0" smtClean="0"/>
              <a:t>density </a:t>
            </a:r>
            <a:r>
              <a:rPr lang="en-US" sz="3000" dirty="0"/>
              <a:t>with </a:t>
            </a:r>
            <a:r>
              <a:rPr lang="en-US" sz="3000" dirty="0" smtClean="0"/>
              <a:t>possible off</a:t>
            </a:r>
            <a:r>
              <a:rPr lang="en-US" sz="3000" dirty="0"/>
              <a:t>-axis </a:t>
            </a:r>
            <a:r>
              <a:rPr lang="en-US" sz="3000" dirty="0" smtClean="0"/>
              <a:t>accumulation has </a:t>
            </a:r>
            <a:r>
              <a:rPr lang="en-US" sz="3000" dirty="0" smtClean="0"/>
              <a:t>been measured </a:t>
            </a:r>
            <a:r>
              <a:rPr lang="en-US" sz="3000" dirty="0" smtClean="0"/>
              <a:t>in </a:t>
            </a:r>
            <a:r>
              <a:rPr lang="en-US" sz="3000" dirty="0" smtClean="0"/>
              <a:t>NSTX</a:t>
            </a:r>
            <a:endParaRPr lang="en-US" altLang="en-US" sz="3000" dirty="0" smtClean="0">
              <a:latin typeface="Arial" charset="0"/>
              <a:cs typeface="Arial" charset="0"/>
            </a:endParaRPr>
          </a:p>
        </p:txBody>
      </p:sp>
      <p:sp>
        <p:nvSpPr>
          <p:cNvPr id="5" name="TextBox 4"/>
          <p:cNvSpPr txBox="1"/>
          <p:nvPr/>
        </p:nvSpPr>
        <p:spPr>
          <a:xfrm>
            <a:off x="91986" y="4798873"/>
            <a:ext cx="9052014" cy="1754327"/>
          </a:xfrm>
          <a:prstGeom prst="rect">
            <a:avLst/>
          </a:prstGeom>
          <a:noFill/>
        </p:spPr>
        <p:txBody>
          <a:bodyPr wrap="square">
            <a:spAutoFit/>
          </a:bodyPr>
          <a:lstStyle/>
          <a:p>
            <a:pPr marL="285750" indent="-285750" algn="just">
              <a:buFont typeface="Courier New"/>
              <a:buChar char="o"/>
              <a:defRPr/>
            </a:pPr>
            <a:r>
              <a:rPr lang="en-US" dirty="0" smtClean="0"/>
              <a:t>Experimental </a:t>
            </a:r>
            <a:r>
              <a:rPr lang="en-US" dirty="0" err="1" smtClean="0"/>
              <a:t>P</a:t>
            </a:r>
            <a:r>
              <a:rPr lang="en-US" baseline="-25000" dirty="0" err="1" smtClean="0"/>
              <a:t>rad</a:t>
            </a:r>
            <a:r>
              <a:rPr lang="en-US" dirty="0" smtClean="0"/>
              <a:t> profile is asymmetric: off-axis peaking !</a:t>
            </a:r>
          </a:p>
          <a:p>
            <a:pPr marL="285750" indent="-285750" algn="just">
              <a:buFont typeface="Courier New"/>
              <a:buChar char="o"/>
              <a:defRPr/>
            </a:pPr>
            <a:endParaRPr lang="en-US" dirty="0"/>
          </a:p>
          <a:p>
            <a:pPr marL="285750" indent="-285750" algn="just">
              <a:buFont typeface="Courier New"/>
              <a:buChar char="o"/>
              <a:defRPr/>
            </a:pPr>
            <a:r>
              <a:rPr lang="en-US" dirty="0" err="1" smtClean="0"/>
              <a:t>P</a:t>
            </a:r>
            <a:r>
              <a:rPr lang="en-US" baseline="-25000" dirty="0" err="1" smtClean="0"/>
              <a:t>rad</a:t>
            </a:r>
            <a:r>
              <a:rPr lang="en-US" dirty="0" smtClean="0"/>
              <a:t> at the LFS is higher than @ core possibly due to C and Z’s accumulation</a:t>
            </a:r>
          </a:p>
          <a:p>
            <a:pPr marL="285750" indent="-285750" algn="just">
              <a:buFont typeface="Courier New"/>
              <a:buChar char="o"/>
              <a:defRPr/>
            </a:pPr>
            <a:endParaRPr lang="en-US" dirty="0"/>
          </a:p>
          <a:p>
            <a:pPr marL="285750" indent="-285750" algn="just">
              <a:buFont typeface="Courier New"/>
              <a:buChar char="o"/>
              <a:defRPr/>
            </a:pPr>
            <a:r>
              <a:rPr lang="en-US" u="sng" dirty="0" smtClean="0"/>
              <a:t>For t~0.7 s</a:t>
            </a:r>
            <a:r>
              <a:rPr lang="en-US" dirty="0" smtClean="0"/>
              <a:t>: P</a:t>
            </a:r>
            <a:r>
              <a:rPr lang="en-US" baseline="-25000" dirty="0" smtClean="0"/>
              <a:t>rad,0</a:t>
            </a:r>
            <a:r>
              <a:rPr lang="en-US" dirty="0" smtClean="0"/>
              <a:t>~70 </a:t>
            </a:r>
            <a:r>
              <a:rPr lang="en-US" dirty="0" err="1" smtClean="0"/>
              <a:t>mW</a:t>
            </a:r>
            <a:r>
              <a:rPr lang="en-US" dirty="0" smtClean="0"/>
              <a:t>/cm</a:t>
            </a:r>
            <a:r>
              <a:rPr lang="en-US" baseline="30000" dirty="0" smtClean="0"/>
              <a:t>3</a:t>
            </a:r>
          </a:p>
          <a:p>
            <a:pPr algn="just">
              <a:defRPr/>
            </a:pPr>
            <a:r>
              <a:rPr lang="en-US" dirty="0"/>
              <a:t>	 </a:t>
            </a:r>
            <a:r>
              <a:rPr lang="en-US" dirty="0" smtClean="0"/>
              <a:t>         P</a:t>
            </a:r>
            <a:r>
              <a:rPr lang="en-US" baseline="-25000" dirty="0" smtClean="0"/>
              <a:t>rad,edge</a:t>
            </a:r>
            <a:r>
              <a:rPr lang="en-US" dirty="0" smtClean="0"/>
              <a:t>~60-140 </a:t>
            </a:r>
            <a:r>
              <a:rPr lang="en-US" dirty="0" err="1" smtClean="0"/>
              <a:t>mW</a:t>
            </a:r>
            <a:r>
              <a:rPr lang="en-US" dirty="0" smtClean="0"/>
              <a:t>/cm</a:t>
            </a:r>
            <a:r>
              <a:rPr lang="en-US" baseline="30000" dirty="0" smtClean="0"/>
              <a:t>3</a:t>
            </a:r>
            <a:r>
              <a:rPr lang="en-US" dirty="0" smtClean="0"/>
              <a:t> (most probably is much higher)</a:t>
            </a:r>
            <a:endParaRPr lang="en-US" sz="1600" dirty="0" smtClean="0">
              <a:solidFill>
                <a:srgbClr val="000000"/>
              </a:solidFill>
            </a:endParaRPr>
          </a:p>
        </p:txBody>
      </p:sp>
      <p:pic>
        <p:nvPicPr>
          <p:cNvPr id="8" name="Picture 7" descr="Prad_exp_13248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90600"/>
            <a:ext cx="8839200" cy="3783520"/>
          </a:xfrm>
          <a:prstGeom prst="rect">
            <a:avLst/>
          </a:prstGeom>
        </p:spPr>
      </p:pic>
    </p:spTree>
    <p:extLst>
      <p:ext uri="{BB962C8B-B14F-4D97-AF65-F5344CB8AC3E}">
        <p14:creationId xmlns:p14="http://schemas.microsoft.com/office/powerpoint/2010/main" val="7659655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31" y="76201"/>
            <a:ext cx="9144000" cy="812800"/>
          </a:xfrm>
        </p:spPr>
        <p:txBody>
          <a:bodyPr lIns="0" tIns="0" rIns="0" bIns="0"/>
          <a:lstStyle/>
          <a:p>
            <a:pPr eaLnBrk="1" hangingPunct="1"/>
            <a:r>
              <a:rPr lang="en-US" sz="3000" dirty="0" smtClean="0"/>
              <a:t>Measured power density and asymmetry can not be explained only as a function the D+C content</a:t>
            </a:r>
            <a:endParaRPr lang="en-US" altLang="en-US" sz="3000" baseline="-25000" dirty="0" smtClean="0">
              <a:latin typeface="Arial" charset="0"/>
              <a:cs typeface="Arial" charset="0"/>
            </a:endParaRPr>
          </a:p>
        </p:txBody>
      </p:sp>
      <p:pic>
        <p:nvPicPr>
          <p:cNvPr id="3" name="Picture 2" descr="Comparison_AXUV_vs_computed_D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014" y="3414964"/>
            <a:ext cx="4308586" cy="3138236"/>
          </a:xfrm>
          <a:prstGeom prst="rect">
            <a:avLst/>
          </a:prstGeom>
        </p:spPr>
      </p:pic>
      <p:sp>
        <p:nvSpPr>
          <p:cNvPr id="9" name="TextBox 8"/>
          <p:cNvSpPr txBox="1"/>
          <p:nvPr/>
        </p:nvSpPr>
        <p:spPr>
          <a:xfrm>
            <a:off x="304800" y="1066800"/>
            <a:ext cx="4114800" cy="369332"/>
          </a:xfrm>
          <a:prstGeom prst="rect">
            <a:avLst/>
          </a:prstGeom>
          <a:noFill/>
        </p:spPr>
        <p:txBody>
          <a:bodyPr wrap="square" rtlCol="0">
            <a:spAutoFit/>
          </a:bodyPr>
          <a:lstStyle/>
          <a:p>
            <a:r>
              <a:rPr lang="en-US" dirty="0" smtClean="0">
                <a:solidFill>
                  <a:srgbClr val="FF0000"/>
                </a:solidFill>
              </a:rPr>
              <a:t>Computed </a:t>
            </a:r>
            <a:r>
              <a:rPr lang="en-US" dirty="0" err="1" smtClean="0">
                <a:solidFill>
                  <a:srgbClr val="FF0000"/>
                </a:solidFill>
              </a:rPr>
              <a:t>P</a:t>
            </a:r>
            <a:r>
              <a:rPr lang="en-US" baseline="-25000" dirty="0" err="1" smtClean="0">
                <a:solidFill>
                  <a:srgbClr val="FF0000"/>
                </a:solidFill>
              </a:rPr>
              <a:t>rad</a:t>
            </a:r>
            <a:r>
              <a:rPr lang="en-US" dirty="0" smtClean="0">
                <a:solidFill>
                  <a:srgbClr val="FF0000"/>
                </a:solidFill>
              </a:rPr>
              <a:t> profiles for H and C</a:t>
            </a:r>
            <a:endParaRPr lang="en-US" dirty="0">
              <a:solidFill>
                <a:srgbClr val="FF0000"/>
              </a:solidFill>
            </a:endParaRPr>
          </a:p>
        </p:txBody>
      </p:sp>
      <p:pic>
        <p:nvPicPr>
          <p:cNvPr id="12" name="Picture 11" descr="Prad_2Dprofiles_HCONe.png"/>
          <p:cNvPicPr>
            <a:picLocks noChangeAspect="1"/>
          </p:cNvPicPr>
          <p:nvPr/>
        </p:nvPicPr>
        <p:blipFill rotWithShape="1">
          <a:blip r:embed="rId3" cstate="print">
            <a:extLst>
              <a:ext uri="{28A0092B-C50C-407E-A947-70E740481C1C}">
                <a14:useLocalDpi xmlns:a14="http://schemas.microsoft.com/office/drawing/2010/main" val="0"/>
              </a:ext>
            </a:extLst>
          </a:blip>
          <a:srcRect l="4126" r="46379"/>
          <a:stretch/>
        </p:blipFill>
        <p:spPr>
          <a:xfrm>
            <a:off x="76200" y="1480465"/>
            <a:ext cx="4481699" cy="4996535"/>
          </a:xfrm>
          <a:prstGeom prst="rect">
            <a:avLst/>
          </a:prstGeom>
        </p:spPr>
      </p:pic>
      <p:sp>
        <p:nvSpPr>
          <p:cNvPr id="13" name="TextBox 12"/>
          <p:cNvSpPr txBox="1"/>
          <p:nvPr/>
        </p:nvSpPr>
        <p:spPr>
          <a:xfrm>
            <a:off x="4648200" y="1060609"/>
            <a:ext cx="4419600" cy="2215991"/>
          </a:xfrm>
          <a:prstGeom prst="rect">
            <a:avLst/>
          </a:prstGeom>
          <a:noFill/>
        </p:spPr>
        <p:txBody>
          <a:bodyPr wrap="square">
            <a:spAutoFit/>
          </a:bodyPr>
          <a:lstStyle/>
          <a:p>
            <a:pPr marL="285750" indent="-285750" algn="ctr">
              <a:buFont typeface="Courier New"/>
              <a:buChar char="o"/>
              <a:defRPr/>
            </a:pPr>
            <a:r>
              <a:rPr lang="en-US" dirty="0" smtClean="0"/>
              <a:t>P</a:t>
            </a:r>
            <a:r>
              <a:rPr lang="en-US" baseline="-25000" dirty="0" smtClean="0"/>
              <a:t>rad,C,0 </a:t>
            </a:r>
            <a:r>
              <a:rPr lang="en-US" dirty="0" smtClean="0"/>
              <a:t>~10x</a:t>
            </a:r>
            <a:r>
              <a:rPr lang="en-US" dirty="0"/>
              <a:t>P</a:t>
            </a:r>
            <a:r>
              <a:rPr lang="en-US" baseline="-25000" dirty="0"/>
              <a:t>rad</a:t>
            </a:r>
            <a:r>
              <a:rPr lang="en-US" baseline="-25000" dirty="0" smtClean="0"/>
              <a:t>,H,0</a:t>
            </a:r>
          </a:p>
          <a:p>
            <a:pPr marL="285750" indent="-285750" algn="ctr">
              <a:buFont typeface="Courier New"/>
              <a:buChar char="o"/>
              <a:defRPr/>
            </a:pPr>
            <a:endParaRPr lang="en-US" sz="1000" dirty="0"/>
          </a:p>
          <a:p>
            <a:pPr marL="285750" indent="-285750" algn="ctr">
              <a:buFont typeface="Courier New"/>
              <a:buChar char="o"/>
              <a:defRPr/>
            </a:pPr>
            <a:r>
              <a:rPr lang="en-US" dirty="0" smtClean="0"/>
              <a:t> </a:t>
            </a:r>
            <a:r>
              <a:rPr lang="en-US" dirty="0"/>
              <a:t>P</a:t>
            </a:r>
            <a:r>
              <a:rPr lang="en-US" baseline="-25000" dirty="0"/>
              <a:t>rad,C,0</a:t>
            </a:r>
            <a:r>
              <a:rPr lang="en-US" dirty="0" smtClean="0"/>
              <a:t> is slightly asymmetric</a:t>
            </a:r>
          </a:p>
          <a:p>
            <a:pPr marL="285750" indent="-285750" algn="ctr">
              <a:buFont typeface="Courier New"/>
              <a:buChar char="o"/>
              <a:defRPr/>
            </a:pPr>
            <a:endParaRPr lang="en-US" sz="1000" dirty="0"/>
          </a:p>
          <a:p>
            <a:pPr marL="285750" indent="-285750" algn="ctr">
              <a:buFont typeface="Courier New"/>
              <a:buChar char="o"/>
              <a:defRPr/>
            </a:pPr>
            <a:r>
              <a:rPr lang="en-US" dirty="0" smtClean="0"/>
              <a:t>½ of the measured </a:t>
            </a:r>
            <a:r>
              <a:rPr lang="en-US" dirty="0" err="1" smtClean="0"/>
              <a:t>P</a:t>
            </a:r>
            <a:r>
              <a:rPr lang="en-US" baseline="-25000" dirty="0" err="1" smtClean="0"/>
              <a:t>rad</a:t>
            </a:r>
            <a:r>
              <a:rPr lang="en-US" dirty="0" smtClean="0"/>
              <a:t> in the core is unaccounted for (shortfall </a:t>
            </a:r>
            <a:r>
              <a:rPr lang="en-US" dirty="0"/>
              <a:t>of computed </a:t>
            </a:r>
            <a:r>
              <a:rPr lang="en-US" dirty="0" err="1"/>
              <a:t>P</a:t>
            </a:r>
            <a:r>
              <a:rPr lang="en-US" baseline="-25000" dirty="0" err="1"/>
              <a:t>rad,D</a:t>
            </a:r>
            <a:r>
              <a:rPr lang="en-US" dirty="0" err="1"/>
              <a:t>+P</a:t>
            </a:r>
            <a:r>
              <a:rPr lang="en-US" baseline="-25000" dirty="0" err="1"/>
              <a:t>rad,C</a:t>
            </a:r>
            <a:r>
              <a:rPr lang="en-US" baseline="-25000" dirty="0"/>
              <a:t> </a:t>
            </a:r>
            <a:r>
              <a:rPr lang="en-US" dirty="0" smtClean="0"/>
              <a:t>)</a:t>
            </a:r>
          </a:p>
          <a:p>
            <a:pPr marL="285750" indent="-285750" algn="ctr">
              <a:buFont typeface="Courier New"/>
              <a:buChar char="o"/>
              <a:defRPr/>
            </a:pPr>
            <a:endParaRPr lang="en-US" sz="1000" dirty="0"/>
          </a:p>
          <a:p>
            <a:pPr marL="285750" indent="-285750" algn="ctr">
              <a:buFont typeface="Courier New"/>
              <a:buChar char="o"/>
              <a:defRPr/>
            </a:pPr>
            <a:r>
              <a:rPr lang="en-US" dirty="0" smtClean="0"/>
              <a:t>Peaking factor is also stronger</a:t>
            </a:r>
            <a:endParaRPr lang="en-US" dirty="0"/>
          </a:p>
        </p:txBody>
      </p:sp>
    </p:spTree>
    <p:extLst>
      <p:ext uri="{BB962C8B-B14F-4D97-AF65-F5344CB8AC3E}">
        <p14:creationId xmlns:p14="http://schemas.microsoft.com/office/powerpoint/2010/main" val="3275975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p:txBody>
          <a:bodyPr/>
          <a:lstStyle/>
          <a:p>
            <a:pPr eaLnBrk="1" hangingPunct="1"/>
            <a:r>
              <a:rPr lang="en-US" altLang="en-US" sz="3200" dirty="0" smtClean="0">
                <a:latin typeface="Arial" charset="0"/>
                <a:cs typeface="Arial" charset="0"/>
              </a:rPr>
              <a:t>Challenge and goals</a:t>
            </a:r>
          </a:p>
        </p:txBody>
      </p:sp>
      <p:sp>
        <p:nvSpPr>
          <p:cNvPr id="7" name="TextBox 20"/>
          <p:cNvSpPr txBox="1">
            <a:spLocks noChangeArrowheads="1"/>
          </p:cNvSpPr>
          <p:nvPr/>
        </p:nvSpPr>
        <p:spPr bwMode="auto">
          <a:xfrm>
            <a:off x="4681285" y="1138535"/>
            <a:ext cx="4310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Helvetica" charset="0"/>
                <a:ea typeface="ヒラギノ角ゴ Pro W3" charset="0"/>
                <a:cs typeface="ヒラギノ角ゴ Pro W3" charset="0"/>
              </a:defRPr>
            </a:lvl1pPr>
            <a:lvl2pPr marL="742950" indent="-285750">
              <a:defRPr sz="1300">
                <a:solidFill>
                  <a:schemeClr val="tx1"/>
                </a:solidFill>
                <a:latin typeface="Helvetica" charset="0"/>
                <a:ea typeface="ヒラギノ角ゴ Pro W3" charset="0"/>
              </a:defRPr>
            </a:lvl2pPr>
            <a:lvl3pPr marL="1143000" indent="-228600">
              <a:defRPr sz="1300">
                <a:solidFill>
                  <a:schemeClr val="tx1"/>
                </a:solidFill>
                <a:latin typeface="Helvetica" charset="0"/>
                <a:ea typeface="ヒラギノ角ゴ Pro W3" charset="0"/>
              </a:defRPr>
            </a:lvl3pPr>
            <a:lvl4pPr marL="1600200" indent="-228600">
              <a:defRPr sz="1300">
                <a:solidFill>
                  <a:schemeClr val="tx1"/>
                </a:solidFill>
                <a:latin typeface="Helvetica" charset="0"/>
                <a:ea typeface="ヒラギノ角ゴ Pro W3" charset="0"/>
              </a:defRPr>
            </a:lvl4pPr>
            <a:lvl5pPr marL="2057400" indent="-228600">
              <a:defRPr sz="1300">
                <a:solidFill>
                  <a:schemeClr val="tx1"/>
                </a:solidFill>
                <a:latin typeface="Helvetica" charset="0"/>
                <a:ea typeface="ヒラギノ角ゴ Pro W3" charset="0"/>
              </a:defRPr>
            </a:lvl5pPr>
            <a:lvl6pPr marL="2514600" indent="-228600" eaLnBrk="0" fontAlgn="base" hangingPunct="0">
              <a:spcBef>
                <a:spcPct val="0"/>
              </a:spcBef>
              <a:spcAft>
                <a:spcPct val="0"/>
              </a:spcAft>
              <a:defRPr sz="1300">
                <a:solidFill>
                  <a:schemeClr val="tx1"/>
                </a:solidFill>
                <a:latin typeface="Helvetica" charset="0"/>
                <a:ea typeface="ヒラギノ角ゴ Pro W3" charset="0"/>
              </a:defRPr>
            </a:lvl6pPr>
            <a:lvl7pPr marL="2971800" indent="-228600" eaLnBrk="0" fontAlgn="base" hangingPunct="0">
              <a:spcBef>
                <a:spcPct val="0"/>
              </a:spcBef>
              <a:spcAft>
                <a:spcPct val="0"/>
              </a:spcAft>
              <a:defRPr sz="1300">
                <a:solidFill>
                  <a:schemeClr val="tx1"/>
                </a:solidFill>
                <a:latin typeface="Helvetica" charset="0"/>
                <a:ea typeface="ヒラギノ角ゴ Pro W3" charset="0"/>
              </a:defRPr>
            </a:lvl7pPr>
            <a:lvl8pPr marL="3429000" indent="-228600" eaLnBrk="0" fontAlgn="base" hangingPunct="0">
              <a:spcBef>
                <a:spcPct val="0"/>
              </a:spcBef>
              <a:spcAft>
                <a:spcPct val="0"/>
              </a:spcAft>
              <a:defRPr sz="1300">
                <a:solidFill>
                  <a:schemeClr val="tx1"/>
                </a:solidFill>
                <a:latin typeface="Helvetica" charset="0"/>
                <a:ea typeface="ヒラギノ角ゴ Pro W3" charset="0"/>
              </a:defRPr>
            </a:lvl8pPr>
            <a:lvl9pPr marL="3886200" indent="-228600" eaLnBrk="0" fontAlgn="base" hangingPunct="0">
              <a:spcBef>
                <a:spcPct val="0"/>
              </a:spcBef>
              <a:spcAft>
                <a:spcPct val="0"/>
              </a:spcAft>
              <a:defRPr sz="1300">
                <a:solidFill>
                  <a:schemeClr val="tx1"/>
                </a:solidFill>
                <a:latin typeface="Helvetica" charset="0"/>
                <a:ea typeface="ヒラギノ角ゴ Pro W3" charset="0"/>
              </a:defRPr>
            </a:lvl9pPr>
          </a:lstStyle>
          <a:p>
            <a:pPr algn="ctr"/>
            <a:r>
              <a:rPr lang="en-US" sz="1200" dirty="0">
                <a:latin typeface="+mn-lt"/>
              </a:rPr>
              <a:t>L. </a:t>
            </a:r>
            <a:r>
              <a:rPr lang="en-US" sz="1200" dirty="0" smtClean="0">
                <a:latin typeface="+mn-lt"/>
              </a:rPr>
              <a:t>F. Delgado</a:t>
            </a:r>
            <a:r>
              <a:rPr lang="en-US" sz="1200" dirty="0">
                <a:latin typeface="+mn-lt"/>
              </a:rPr>
              <a:t>-Aparicio, et. al., RSI</a:t>
            </a:r>
            <a:r>
              <a:rPr lang="en-US" sz="1200" dirty="0" smtClean="0">
                <a:latin typeface="+mn-lt"/>
              </a:rPr>
              <a:t>, </a:t>
            </a:r>
            <a:r>
              <a:rPr lang="en-US" sz="1200" b="1" dirty="0" smtClean="0">
                <a:latin typeface="+mn-lt"/>
              </a:rPr>
              <a:t>85</a:t>
            </a:r>
            <a:r>
              <a:rPr lang="en-US" sz="1200" dirty="0" smtClean="0">
                <a:latin typeface="+mn-lt"/>
              </a:rPr>
              <a:t>, 11D859, (20</a:t>
            </a:r>
            <a:r>
              <a:rPr lang="en-US" altLang="ja-JP" sz="1200" dirty="0" smtClean="0">
                <a:latin typeface="+mn-lt"/>
              </a:rPr>
              <a:t>14).</a:t>
            </a:r>
          </a:p>
          <a:p>
            <a:pPr algn="ctr"/>
            <a:r>
              <a:rPr lang="en-US" sz="1200" dirty="0">
                <a:latin typeface="+mn-lt"/>
              </a:rPr>
              <a:t>L. F. Delgado-Aparicio, et. al</a:t>
            </a:r>
            <a:r>
              <a:rPr lang="en-US" sz="1200" dirty="0" smtClean="0">
                <a:latin typeface="+mn-lt"/>
              </a:rPr>
              <a:t>., in-prep., NF, </a:t>
            </a:r>
            <a:r>
              <a:rPr lang="en-US" sz="1200" dirty="0">
                <a:latin typeface="+mn-lt"/>
              </a:rPr>
              <a:t>(</a:t>
            </a:r>
            <a:r>
              <a:rPr lang="en-US" sz="1200" dirty="0" smtClean="0">
                <a:latin typeface="+mn-lt"/>
              </a:rPr>
              <a:t>20</a:t>
            </a:r>
            <a:r>
              <a:rPr lang="en-US" altLang="ja-JP" sz="1200" dirty="0" smtClean="0">
                <a:latin typeface="+mn-lt"/>
              </a:rPr>
              <a:t>17).</a:t>
            </a:r>
            <a:endParaRPr lang="en-US" altLang="ja-JP" sz="1200" dirty="0">
              <a:latin typeface="+mn-lt"/>
            </a:endParaRPr>
          </a:p>
        </p:txBody>
      </p:sp>
      <p:sp>
        <p:nvSpPr>
          <p:cNvPr id="9" name="TextBox 8"/>
          <p:cNvSpPr txBox="1"/>
          <p:nvPr/>
        </p:nvSpPr>
        <p:spPr>
          <a:xfrm>
            <a:off x="0" y="990600"/>
            <a:ext cx="4343400" cy="5601534"/>
          </a:xfrm>
          <a:prstGeom prst="rect">
            <a:avLst/>
          </a:prstGeom>
          <a:noFill/>
        </p:spPr>
        <p:txBody>
          <a:bodyPr wrap="square">
            <a:spAutoFit/>
          </a:bodyPr>
          <a:lstStyle/>
          <a:p>
            <a:pPr marL="285750" indent="-285750" algn="just">
              <a:buFont typeface="Courier New"/>
              <a:buChar char="o"/>
              <a:defRPr/>
            </a:pPr>
            <a:r>
              <a:rPr lang="en-US" dirty="0" smtClean="0"/>
              <a:t>Compute 2D mapping of </a:t>
            </a:r>
            <a:r>
              <a:rPr lang="en-US" dirty="0"/>
              <a:t>flux-surface quantities like </a:t>
            </a:r>
            <a:r>
              <a:rPr lang="en-US" dirty="0" err="1"/>
              <a:t>T</a:t>
            </a:r>
            <a:r>
              <a:rPr lang="en-US" baseline="-25000" dirty="0" err="1"/>
              <a:t>e,C</a:t>
            </a:r>
            <a:r>
              <a:rPr lang="en-US" dirty="0"/>
              <a:t> and </a:t>
            </a:r>
            <a:r>
              <a:rPr lang="en-US" dirty="0" err="1">
                <a:latin typeface="Symbol" charset="2"/>
                <a:cs typeface="Symbol" charset="2"/>
              </a:rPr>
              <a:t>wf</a:t>
            </a:r>
            <a:endParaRPr lang="en-US" dirty="0"/>
          </a:p>
          <a:p>
            <a:pPr marL="285750" indent="-285750" algn="just">
              <a:buFont typeface="Courier New"/>
              <a:buChar char="o"/>
              <a:defRPr/>
            </a:pPr>
            <a:endParaRPr lang="en-US" sz="1200" dirty="0" smtClean="0"/>
          </a:p>
          <a:p>
            <a:pPr marL="285750" indent="-285750" algn="just">
              <a:buFont typeface="Courier New"/>
              <a:buChar char="o"/>
              <a:defRPr/>
            </a:pPr>
            <a:r>
              <a:rPr lang="en-US" dirty="0" smtClean="0"/>
              <a:t>Find </a:t>
            </a:r>
            <a:r>
              <a:rPr lang="en-US" dirty="0" err="1" smtClean="0"/>
              <a:t>n</a:t>
            </a:r>
            <a:r>
              <a:rPr lang="en-US" baseline="-25000" dirty="0" err="1" smtClean="0"/>
              <a:t>e</a:t>
            </a:r>
            <a:r>
              <a:rPr lang="en-US" dirty="0" err="1" smtClean="0"/>
              <a:t>,</a:t>
            </a:r>
            <a:r>
              <a:rPr lang="en-US" baseline="-25000" dirty="0" err="1" smtClean="0"/>
              <a:t>D</a:t>
            </a:r>
            <a:r>
              <a:rPr lang="en-US" dirty="0" err="1"/>
              <a:t>,</a:t>
            </a:r>
            <a:r>
              <a:rPr lang="en-US" baseline="-25000" dirty="0" err="1" smtClean="0"/>
              <a:t>C</a:t>
            </a:r>
            <a:r>
              <a:rPr lang="en-US" dirty="0" smtClean="0"/>
              <a:t>(</a:t>
            </a:r>
            <a:r>
              <a:rPr lang="en-US" dirty="0" err="1" smtClean="0"/>
              <a:t>R,t</a:t>
            </a:r>
            <a:r>
              <a:rPr lang="en-US" dirty="0" smtClean="0"/>
              <a:t>) self-consistently </a:t>
            </a:r>
            <a:r>
              <a:rPr lang="en-US" dirty="0"/>
              <a:t>assuming </a:t>
            </a:r>
            <a:r>
              <a:rPr lang="en-US" dirty="0" smtClean="0"/>
              <a:t>presence </a:t>
            </a:r>
            <a:r>
              <a:rPr lang="en-US" dirty="0"/>
              <a:t>of a </a:t>
            </a:r>
            <a:r>
              <a:rPr lang="en-US" dirty="0" err="1"/>
              <a:t>poloidal</a:t>
            </a:r>
            <a:r>
              <a:rPr lang="en-US" dirty="0"/>
              <a:t> variation due to centrifugal forces</a:t>
            </a:r>
            <a:r>
              <a:rPr lang="en-US" dirty="0" smtClean="0"/>
              <a:t>. </a:t>
            </a:r>
          </a:p>
          <a:p>
            <a:pPr algn="just">
              <a:defRPr/>
            </a:pPr>
            <a:endParaRPr lang="en-US" sz="1200" dirty="0" smtClean="0"/>
          </a:p>
          <a:p>
            <a:pPr marL="285750" indent="-285750" algn="just">
              <a:buFont typeface="Courier New"/>
              <a:buChar char="o"/>
              <a:defRPr/>
            </a:pPr>
            <a:r>
              <a:rPr lang="en-US" dirty="0"/>
              <a:t>Estimate electrostatic potentials </a:t>
            </a:r>
            <a:r>
              <a:rPr lang="en-US" dirty="0" smtClean="0"/>
              <a:t>(</a:t>
            </a:r>
            <a:r>
              <a:rPr lang="en-US" dirty="0" err="1">
                <a:solidFill>
                  <a:srgbClr val="000000"/>
                </a:solidFill>
                <a:latin typeface="Symbol" charset="2"/>
                <a:cs typeface="Symbol" charset="2"/>
              </a:rPr>
              <a:t>Dj</a:t>
            </a:r>
            <a:r>
              <a:rPr lang="en-US" dirty="0" smtClean="0"/>
              <a:t>) and compare </a:t>
            </a:r>
            <a:r>
              <a:rPr lang="en-US" dirty="0"/>
              <a:t>with </a:t>
            </a:r>
            <a:r>
              <a:rPr lang="en-US" dirty="0" smtClean="0"/>
              <a:t>derived using Wesson’s formalism.</a:t>
            </a:r>
          </a:p>
          <a:p>
            <a:pPr marL="285750" indent="-285750" algn="just">
              <a:buFont typeface="Courier New"/>
              <a:buChar char="o"/>
              <a:defRPr/>
            </a:pPr>
            <a:endParaRPr lang="en-US" sz="1200" dirty="0"/>
          </a:p>
          <a:p>
            <a:pPr marL="285750" indent="-285750" algn="just">
              <a:buFont typeface="Courier New"/>
              <a:buChar char="o"/>
              <a:defRPr/>
            </a:pPr>
            <a:r>
              <a:rPr lang="en-US" dirty="0"/>
              <a:t>Compute </a:t>
            </a:r>
            <a:r>
              <a:rPr lang="en-US" dirty="0" smtClean="0"/>
              <a:t>2D </a:t>
            </a:r>
            <a:r>
              <a:rPr lang="en-US" dirty="0"/>
              <a:t>mapping of </a:t>
            </a:r>
            <a:r>
              <a:rPr lang="en-US" dirty="0" err="1"/>
              <a:t>n</a:t>
            </a:r>
            <a:r>
              <a:rPr lang="en-US" baseline="-25000" dirty="0" err="1"/>
              <a:t>Z</a:t>
            </a:r>
            <a:r>
              <a:rPr lang="en-US" dirty="0"/>
              <a:t> asymmetries </a:t>
            </a:r>
            <a:r>
              <a:rPr lang="en-US" dirty="0" smtClean="0"/>
              <a:t>and </a:t>
            </a:r>
            <a:r>
              <a:rPr lang="en-US" dirty="0" err="1" smtClean="0"/>
              <a:t>P</a:t>
            </a:r>
            <a:r>
              <a:rPr lang="en-US" baseline="-25000" dirty="0" err="1" smtClean="0"/>
              <a:t>rad</a:t>
            </a:r>
            <a:r>
              <a:rPr lang="en-US" dirty="0" smtClean="0"/>
              <a:t> in </a:t>
            </a:r>
            <a:r>
              <a:rPr lang="en-US" dirty="0"/>
              <a:t>NSTX-U. </a:t>
            </a:r>
          </a:p>
          <a:p>
            <a:pPr algn="just">
              <a:defRPr/>
            </a:pPr>
            <a:endParaRPr lang="en-US" sz="1200" dirty="0"/>
          </a:p>
          <a:p>
            <a:pPr marL="285750" indent="-285750" algn="just">
              <a:buFont typeface="Courier New"/>
              <a:buChar char="o"/>
              <a:defRPr/>
            </a:pPr>
            <a:r>
              <a:rPr lang="en-US" u="sng" dirty="0"/>
              <a:t>C</a:t>
            </a:r>
            <a:r>
              <a:rPr lang="en-US" u="sng" dirty="0" smtClean="0"/>
              <a:t>ontribute understanding of</a:t>
            </a:r>
            <a:r>
              <a:rPr lang="en-US" dirty="0" smtClean="0"/>
              <a:t>:</a:t>
            </a:r>
          </a:p>
          <a:p>
            <a:pPr marL="342900" indent="-342900" algn="just">
              <a:buFont typeface="+mj-lt"/>
              <a:buAutoNum type="alphaLcParenR"/>
              <a:defRPr/>
            </a:pPr>
            <a:r>
              <a:rPr lang="en-US" sz="1600" dirty="0" smtClean="0"/>
              <a:t>Medium- &amp; high-Z asymmetries</a:t>
            </a:r>
          </a:p>
          <a:p>
            <a:pPr marL="342900" indent="-342900" algn="just">
              <a:buFont typeface="+mj-lt"/>
              <a:buAutoNum type="alphaLcParenR"/>
              <a:defRPr/>
            </a:pPr>
            <a:r>
              <a:rPr lang="en-US" sz="1600" dirty="0" smtClean="0"/>
              <a:t>Reduction of Z-peaking</a:t>
            </a:r>
          </a:p>
          <a:p>
            <a:pPr marL="342900" indent="-342900" algn="just">
              <a:buFont typeface="+mj-lt"/>
              <a:buAutoNum type="alphaLcParenR"/>
              <a:defRPr/>
            </a:pPr>
            <a:r>
              <a:rPr lang="en-US" sz="1600" dirty="0" smtClean="0"/>
              <a:t>Reduction </a:t>
            </a:r>
            <a:r>
              <a:rPr lang="en-US" sz="1600" dirty="0"/>
              <a:t>of </a:t>
            </a:r>
            <a:r>
              <a:rPr lang="en-US" sz="1600" dirty="0" smtClean="0"/>
              <a:t>turbulence (</a:t>
            </a:r>
            <a:r>
              <a:rPr lang="en-US" sz="1600" dirty="0" err="1" smtClean="0">
                <a:solidFill>
                  <a:srgbClr val="000000"/>
                </a:solidFill>
              </a:rPr>
              <a:t>E</a:t>
            </a:r>
            <a:r>
              <a:rPr lang="en-US" sz="1600" baseline="-25000" dirty="0" err="1" smtClean="0">
                <a:solidFill>
                  <a:srgbClr val="000000"/>
                </a:solidFill>
                <a:latin typeface="Symbol" charset="2"/>
                <a:cs typeface="Symbol" charset="2"/>
              </a:rPr>
              <a:t>Dj</a:t>
            </a:r>
            <a:r>
              <a:rPr lang="en-US" sz="1600" dirty="0" err="1" smtClean="0">
                <a:solidFill>
                  <a:srgbClr val="000000"/>
                </a:solidFill>
              </a:rPr>
              <a:t>xB</a:t>
            </a:r>
            <a:r>
              <a:rPr lang="en-US" sz="1600" dirty="0" smtClean="0">
                <a:solidFill>
                  <a:srgbClr val="000000"/>
                </a:solidFill>
              </a:rPr>
              <a:t>)</a:t>
            </a:r>
            <a:endParaRPr lang="en-US" sz="1600" dirty="0"/>
          </a:p>
          <a:p>
            <a:pPr marL="342900" indent="-342900" algn="just">
              <a:buFont typeface="+mj-lt"/>
              <a:buAutoNum type="alphaLcParenR"/>
              <a:defRPr/>
            </a:pPr>
            <a:r>
              <a:rPr lang="en-US" sz="1600" dirty="0" smtClean="0"/>
              <a:t>Radiation effects before TM-onsets</a:t>
            </a:r>
          </a:p>
          <a:p>
            <a:pPr marL="342900" indent="-342900" algn="just">
              <a:buFont typeface="+mj-lt"/>
              <a:buAutoNum type="alphaLcParenR"/>
              <a:defRPr/>
            </a:pPr>
            <a:r>
              <a:rPr lang="en-US" sz="1600" dirty="0" smtClean="0"/>
              <a:t>Aid </a:t>
            </a:r>
            <a:r>
              <a:rPr lang="en-US" sz="1600" dirty="0"/>
              <a:t>the design of new </a:t>
            </a:r>
            <a:r>
              <a:rPr lang="en-US" sz="1600" dirty="0" smtClean="0"/>
              <a:t>NSTX-U diagnostics (e.g. ME-SXR, XICS, Bolometers, XUV-spectrometers, </a:t>
            </a:r>
            <a:r>
              <a:rPr lang="en-US" sz="1600" dirty="0" err="1" smtClean="0"/>
              <a:t>etc</a:t>
            </a:r>
            <a:r>
              <a:rPr lang="en-US" sz="1600" dirty="0" smtClean="0"/>
              <a:t>) </a:t>
            </a:r>
            <a:endParaRPr lang="en-US" sz="1600" dirty="0" smtClean="0">
              <a:solidFill>
                <a:srgbClr val="000000"/>
              </a:solidFill>
            </a:endParaRPr>
          </a:p>
        </p:txBody>
      </p:sp>
      <p:pic>
        <p:nvPicPr>
          <p:cNvPr id="6" name="Picture 5" descr="Figure_1_v2-eps-converted-to.pdf"/>
          <p:cNvPicPr>
            <a:picLocks noChangeAspect="1"/>
          </p:cNvPicPr>
          <p:nvPr/>
        </p:nvPicPr>
        <p:blipFill rotWithShape="1">
          <a:blip r:embed="rId2">
            <a:extLst>
              <a:ext uri="{28A0092B-C50C-407E-A947-70E740481C1C}">
                <a14:useLocalDpi xmlns:a14="http://schemas.microsoft.com/office/drawing/2010/main" val="0"/>
              </a:ext>
            </a:extLst>
          </a:blip>
          <a:srcRect l="13750" t="7297" b="10219"/>
          <a:stretch/>
        </p:blipFill>
        <p:spPr>
          <a:xfrm>
            <a:off x="4648200" y="1828800"/>
            <a:ext cx="4495804" cy="4507255"/>
          </a:xfrm>
          <a:prstGeom prst="rect">
            <a:avLst/>
          </a:prstGeom>
        </p:spPr>
      </p:pic>
    </p:spTree>
    <p:extLst>
      <p:ext uri="{BB962C8B-B14F-4D97-AF65-F5344CB8AC3E}">
        <p14:creationId xmlns:p14="http://schemas.microsoft.com/office/powerpoint/2010/main" val="1973771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smtClean="0">
                <a:cs typeface="Arial"/>
              </a:rPr>
              <a:t>Formalism</a:t>
            </a:r>
            <a:endParaRPr lang="en-US" altLang="en-US" sz="3000" dirty="0" smtClean="0">
              <a:latin typeface="Arial" charset="0"/>
              <a:cs typeface="Arial" charset="0"/>
            </a:endParaRPr>
          </a:p>
        </p:txBody>
      </p:sp>
      <p:sp>
        <p:nvSpPr>
          <p:cNvPr id="9" name="TextBox 8"/>
          <p:cNvSpPr txBox="1"/>
          <p:nvPr/>
        </p:nvSpPr>
        <p:spPr>
          <a:xfrm>
            <a:off x="0" y="990603"/>
            <a:ext cx="9144000" cy="5878534"/>
          </a:xfrm>
          <a:prstGeom prst="rect">
            <a:avLst/>
          </a:prstGeom>
          <a:noFill/>
        </p:spPr>
        <p:txBody>
          <a:bodyPr wrap="square">
            <a:spAutoFit/>
          </a:bodyPr>
          <a:lstStyle/>
          <a:p>
            <a:pPr marL="285750" indent="-285750" algn="just">
              <a:buFont typeface="Courier New"/>
              <a:buChar char="o"/>
              <a:defRPr/>
            </a:pPr>
            <a:r>
              <a:rPr lang="en-US" dirty="0" smtClean="0"/>
              <a:t>The transport equations retaining strong rotation (</a:t>
            </a:r>
            <a:r>
              <a:rPr lang="en-US" dirty="0" err="1" smtClean="0"/>
              <a:t>V</a:t>
            </a:r>
            <a:r>
              <a:rPr lang="en-US" baseline="-25000" dirty="0" err="1" smtClean="0">
                <a:latin typeface="Symbol" charset="2"/>
                <a:cs typeface="Symbol" charset="2"/>
              </a:rPr>
              <a:t>f</a:t>
            </a:r>
            <a:r>
              <a:rPr lang="en-US" dirty="0" err="1" smtClean="0"/>
              <a:t>~V</a:t>
            </a:r>
            <a:r>
              <a:rPr lang="en-US" baseline="-25000" dirty="0" err="1" smtClean="0"/>
              <a:t>th</a:t>
            </a:r>
            <a:r>
              <a:rPr lang="en-US" dirty="0" smtClean="0"/>
              <a:t>) were first derived by Hinton and Wong [PoF’85] via extension of </a:t>
            </a:r>
            <a:r>
              <a:rPr lang="en-US" dirty="0" err="1" smtClean="0"/>
              <a:t>Hazeltine’s</a:t>
            </a:r>
            <a:r>
              <a:rPr lang="en-US" dirty="0" smtClean="0"/>
              <a:t> original NCLASS treatment [Plasma Phys.’73].</a:t>
            </a:r>
          </a:p>
          <a:p>
            <a:pPr marL="285750" indent="-285750" algn="just">
              <a:buFont typeface="Courier New"/>
              <a:buChar char="o"/>
              <a:defRPr/>
            </a:pPr>
            <a:endParaRPr lang="en-US" sz="600" dirty="0"/>
          </a:p>
          <a:p>
            <a:pPr marL="285750" indent="-285750" algn="just">
              <a:buFont typeface="Courier New"/>
              <a:buChar char="o"/>
              <a:defRPr/>
            </a:pPr>
            <a:r>
              <a:rPr lang="en-US" dirty="0" smtClean="0"/>
              <a:t>The density at a given flux surface </a:t>
            </a:r>
            <a:r>
              <a:rPr lang="en-US" dirty="0" smtClean="0">
                <a:latin typeface="Symbol" charset="2"/>
                <a:cs typeface="Symbol" charset="2"/>
              </a:rPr>
              <a:t>y</a:t>
            </a:r>
            <a:r>
              <a:rPr lang="en-US" dirty="0" smtClean="0"/>
              <a:t> can be written as (see E. Belli, PPCF’09):</a:t>
            </a:r>
          </a:p>
          <a:p>
            <a:pPr marL="285750" indent="-285750" algn="just">
              <a:buFont typeface="Courier New"/>
              <a:buChar char="o"/>
              <a:defRPr/>
            </a:pPr>
            <a:endParaRPr lang="en-US" dirty="0"/>
          </a:p>
          <a:p>
            <a:pPr marL="285750" indent="-285750" algn="just">
              <a:buFont typeface="Courier New"/>
              <a:buChar char="o"/>
              <a:defRPr/>
            </a:pPr>
            <a:endParaRPr lang="en-US" dirty="0" smtClean="0"/>
          </a:p>
          <a:p>
            <a:pPr marL="285750" indent="-285750" algn="just">
              <a:buFont typeface="Courier New"/>
              <a:buChar char="o"/>
              <a:defRPr/>
            </a:pPr>
            <a:endParaRPr lang="en-US" dirty="0"/>
          </a:p>
          <a:p>
            <a:pPr algn="just">
              <a:defRPr/>
            </a:pPr>
            <a:endParaRPr lang="en-US" dirty="0" smtClean="0"/>
          </a:p>
          <a:p>
            <a:pPr algn="just">
              <a:defRPr/>
            </a:pPr>
            <a:endParaRPr lang="en-US" sz="800" dirty="0" smtClean="0">
              <a:latin typeface="+mn-lt"/>
              <a:cs typeface="Symbol" charset="2"/>
            </a:endParaRPr>
          </a:p>
          <a:p>
            <a:pPr marL="285750" indent="-285750" algn="just">
              <a:buFont typeface="Courier New"/>
              <a:buChar char="o"/>
              <a:defRPr/>
            </a:pPr>
            <a:r>
              <a:rPr lang="en-US" dirty="0" err="1"/>
              <a:t>n</a:t>
            </a:r>
            <a:r>
              <a:rPr lang="en-US" baseline="-25000" dirty="0" err="1"/>
              <a:t>j</a:t>
            </a:r>
            <a:r>
              <a:rPr lang="en-US" dirty="0"/>
              <a:t>(</a:t>
            </a:r>
            <a:r>
              <a:rPr lang="en-US" dirty="0">
                <a:latin typeface="Symbol" charset="2"/>
                <a:cs typeface="Symbol" charset="2"/>
              </a:rPr>
              <a:t>q</a:t>
            </a:r>
            <a:r>
              <a:rPr lang="en-US" dirty="0"/>
              <a:t>=0) is the impurity density profile at the equatorial-</a:t>
            </a:r>
            <a:r>
              <a:rPr lang="en-US" dirty="0" err="1" smtClean="0"/>
              <a:t>midplane</a:t>
            </a:r>
            <a:endParaRPr lang="en-US" dirty="0" smtClean="0"/>
          </a:p>
          <a:p>
            <a:pPr marL="285750" indent="-285750" algn="just">
              <a:buFont typeface="Courier New"/>
              <a:buChar char="o"/>
              <a:defRPr/>
            </a:pPr>
            <a:endParaRPr lang="en-US" sz="600" dirty="0"/>
          </a:p>
          <a:p>
            <a:pPr marL="285750" indent="-285750" algn="just">
              <a:buFont typeface="Courier New"/>
              <a:buChar char="o"/>
              <a:defRPr/>
            </a:pPr>
            <a:r>
              <a:rPr lang="en-US" dirty="0" smtClean="0">
                <a:latin typeface="+mn-lt"/>
                <a:cs typeface="Symbol" charset="2"/>
              </a:rPr>
              <a:t>As a result of quasi-neutrality, </a:t>
            </a:r>
            <a:r>
              <a:rPr lang="en-US" dirty="0" err="1" smtClean="0">
                <a:latin typeface="Symbol" charset="2"/>
                <a:cs typeface="Symbol" charset="2"/>
              </a:rPr>
              <a:t>Dj</a:t>
            </a:r>
            <a:r>
              <a:rPr lang="en-US" dirty="0"/>
              <a:t>(</a:t>
            </a:r>
            <a:r>
              <a:rPr lang="en-US" dirty="0">
                <a:latin typeface="Symbol" charset="2"/>
                <a:cs typeface="Symbol" charset="2"/>
              </a:rPr>
              <a:t>q</a:t>
            </a:r>
            <a:r>
              <a:rPr lang="en-US" dirty="0"/>
              <a:t>) </a:t>
            </a:r>
            <a:r>
              <a:rPr lang="en-US" dirty="0" smtClean="0"/>
              <a:t>is a </a:t>
            </a:r>
            <a:r>
              <a:rPr lang="en-US" dirty="0" err="1" smtClean="0"/>
              <a:t>poloidal</a:t>
            </a:r>
            <a:r>
              <a:rPr lang="en-US" dirty="0" smtClean="0"/>
              <a:t> electrostatic potential generated to balance the density asymmetries (</a:t>
            </a:r>
            <a:r>
              <a:rPr lang="en-US" dirty="0" err="1">
                <a:latin typeface="Symbol" charset="2"/>
                <a:cs typeface="Symbol" charset="2"/>
              </a:rPr>
              <a:t>Dj</a:t>
            </a:r>
            <a:r>
              <a:rPr lang="en-US" dirty="0"/>
              <a:t>(</a:t>
            </a:r>
            <a:r>
              <a:rPr lang="en-US" dirty="0">
                <a:latin typeface="Symbol" charset="2"/>
                <a:cs typeface="Symbol" charset="2"/>
              </a:rPr>
              <a:t>q</a:t>
            </a:r>
            <a:r>
              <a:rPr lang="en-US" dirty="0" smtClean="0"/>
              <a:t>)=</a:t>
            </a:r>
            <a:r>
              <a:rPr lang="en-US" dirty="0" smtClean="0">
                <a:latin typeface="Symbol" charset="2"/>
                <a:cs typeface="Symbol" charset="2"/>
              </a:rPr>
              <a:t>j</a:t>
            </a:r>
            <a:r>
              <a:rPr lang="en-US" dirty="0"/>
              <a:t>(</a:t>
            </a:r>
            <a:r>
              <a:rPr lang="en-US" dirty="0">
                <a:latin typeface="Symbol" charset="2"/>
                <a:cs typeface="Symbol" charset="2"/>
              </a:rPr>
              <a:t>q</a:t>
            </a:r>
            <a:r>
              <a:rPr lang="en-US" dirty="0" smtClean="0"/>
              <a:t>)-</a:t>
            </a:r>
            <a:r>
              <a:rPr lang="en-US" dirty="0" smtClean="0">
                <a:latin typeface="Symbol" charset="2"/>
                <a:cs typeface="Symbol" charset="2"/>
              </a:rPr>
              <a:t>j</a:t>
            </a:r>
            <a:r>
              <a:rPr lang="en-US" dirty="0" smtClean="0"/>
              <a:t>(</a:t>
            </a:r>
            <a:r>
              <a:rPr lang="en-US" dirty="0" smtClean="0">
                <a:latin typeface="Symbol" charset="2"/>
                <a:cs typeface="Symbol" charset="2"/>
              </a:rPr>
              <a:t>q=0</a:t>
            </a:r>
            <a:r>
              <a:rPr lang="en-US" dirty="0" smtClean="0"/>
              <a:t>)).</a:t>
            </a:r>
          </a:p>
          <a:p>
            <a:pPr algn="just">
              <a:defRPr/>
            </a:pPr>
            <a:r>
              <a:rPr lang="en-US" sz="800" dirty="0" smtClean="0"/>
              <a:t> </a:t>
            </a:r>
          </a:p>
          <a:p>
            <a:pPr marL="285750" indent="-285750" algn="just">
              <a:buFont typeface="Courier New"/>
              <a:buChar char="o"/>
              <a:defRPr/>
            </a:pPr>
            <a:endParaRPr lang="en-US" sz="600" dirty="0"/>
          </a:p>
          <a:p>
            <a:pPr marL="285750" indent="-285750" algn="just">
              <a:buClr>
                <a:schemeClr val="tx1"/>
              </a:buClr>
              <a:buFont typeface="Courier New"/>
              <a:buChar char="o"/>
              <a:defRPr/>
            </a:pPr>
            <a:r>
              <a:rPr lang="en-US" b="1" dirty="0" smtClean="0">
                <a:solidFill>
                  <a:srgbClr val="FF0000"/>
                </a:solidFill>
              </a:rPr>
              <a:t>STEPS</a:t>
            </a:r>
            <a:r>
              <a:rPr lang="en-US" dirty="0" smtClean="0"/>
              <a:t>:</a:t>
            </a:r>
          </a:p>
          <a:p>
            <a:pPr marL="400050" indent="-400050" algn="just">
              <a:buFont typeface="+mj-lt"/>
              <a:buAutoNum type="romanLcPeriod"/>
              <a:defRPr/>
            </a:pPr>
            <a:r>
              <a:rPr lang="en-US" dirty="0" smtClean="0"/>
              <a:t>Assume </a:t>
            </a:r>
            <a:r>
              <a:rPr lang="en-US" dirty="0" err="1" smtClean="0"/>
              <a:t>T</a:t>
            </a:r>
            <a:r>
              <a:rPr lang="en-US" baseline="-25000" dirty="0" err="1" smtClean="0"/>
              <a:t>j</a:t>
            </a:r>
            <a:r>
              <a:rPr lang="en-US" dirty="0" smtClean="0"/>
              <a:t> and </a:t>
            </a:r>
            <a:r>
              <a:rPr lang="en-US" dirty="0" smtClean="0">
                <a:latin typeface="Symbol" charset="2"/>
                <a:cs typeface="Symbol" charset="2"/>
              </a:rPr>
              <a:t>w</a:t>
            </a:r>
            <a:r>
              <a:rPr lang="en-US" baseline="-25000" dirty="0" smtClean="0"/>
              <a:t>0</a:t>
            </a:r>
            <a:r>
              <a:rPr lang="en-US" dirty="0" smtClean="0"/>
              <a:t> are flux surface functions (</a:t>
            </a:r>
            <a:r>
              <a:rPr lang="en-US" dirty="0" smtClean="0">
                <a:latin typeface="Symbol" charset="2"/>
                <a:cs typeface="Symbol" charset="2"/>
              </a:rPr>
              <a:t>y</a:t>
            </a:r>
            <a:r>
              <a:rPr lang="en-US" dirty="0" smtClean="0"/>
              <a:t>).</a:t>
            </a:r>
          </a:p>
          <a:p>
            <a:pPr marL="400050" indent="-400050" algn="just">
              <a:buFont typeface="+mj-lt"/>
              <a:buAutoNum type="romanLcPeriod"/>
              <a:defRPr/>
            </a:pPr>
            <a:r>
              <a:rPr lang="en-US" dirty="0">
                <a:latin typeface="+mn-lt"/>
                <a:cs typeface="Symbol" charset="2"/>
              </a:rPr>
              <a:t>Find </a:t>
            </a:r>
            <a:r>
              <a:rPr lang="en-US" dirty="0" err="1" smtClean="0">
                <a:latin typeface="+mn-lt"/>
                <a:cs typeface="Symbol" charset="2"/>
              </a:rPr>
              <a:t>n</a:t>
            </a:r>
            <a:r>
              <a:rPr lang="en-US" baseline="-25000" dirty="0" err="1" smtClean="0">
                <a:latin typeface="+mn-lt"/>
                <a:cs typeface="Symbol" charset="2"/>
              </a:rPr>
              <a:t>D</a:t>
            </a:r>
            <a:r>
              <a:rPr lang="en-US" dirty="0" smtClean="0">
                <a:latin typeface="+mn-lt"/>
                <a:cs typeface="Symbol" charset="2"/>
              </a:rPr>
              <a:t> </a:t>
            </a:r>
            <a:r>
              <a:rPr lang="en-US" dirty="0">
                <a:latin typeface="+mn-lt"/>
                <a:cs typeface="Symbol" charset="2"/>
              </a:rPr>
              <a:t>profiles using the experimental values of n</a:t>
            </a:r>
            <a:r>
              <a:rPr lang="en-US" baseline="-25000" dirty="0">
                <a:latin typeface="+mn-lt"/>
                <a:cs typeface="Symbol" charset="2"/>
              </a:rPr>
              <a:t>e</a:t>
            </a:r>
            <a:r>
              <a:rPr lang="en-US" dirty="0">
                <a:latin typeface="+mn-lt"/>
                <a:cs typeface="Symbol" charset="2"/>
              </a:rPr>
              <a:t> and </a:t>
            </a:r>
            <a:r>
              <a:rPr lang="en-US" dirty="0" err="1" smtClean="0">
                <a:latin typeface="+mn-lt"/>
                <a:cs typeface="Symbol" charset="2"/>
              </a:rPr>
              <a:t>n</a:t>
            </a:r>
            <a:r>
              <a:rPr lang="en-US" baseline="-25000" dirty="0" err="1" smtClean="0">
                <a:latin typeface="+mn-lt"/>
                <a:cs typeface="Symbol" charset="2"/>
              </a:rPr>
              <a:t>C</a:t>
            </a:r>
            <a:r>
              <a:rPr lang="en-US" baseline="-25000" dirty="0" smtClean="0">
                <a:latin typeface="+mn-lt"/>
                <a:cs typeface="Symbol" charset="2"/>
              </a:rPr>
              <a:t> </a:t>
            </a:r>
            <a:r>
              <a:rPr lang="en-US" dirty="0" smtClean="0">
                <a:latin typeface="+mn-lt"/>
                <a:cs typeface="Symbol" charset="2"/>
              </a:rPr>
              <a:t>(@ </a:t>
            </a:r>
            <a:r>
              <a:rPr lang="en-US" dirty="0" err="1" smtClean="0">
                <a:latin typeface="+mn-lt"/>
                <a:cs typeface="Symbol" charset="2"/>
              </a:rPr>
              <a:t>midplane</a:t>
            </a:r>
            <a:r>
              <a:rPr lang="en-US" dirty="0" smtClean="0">
                <a:latin typeface="+mn-lt"/>
                <a:cs typeface="Symbol" charset="2"/>
              </a:rPr>
              <a:t> first)</a:t>
            </a:r>
            <a:endParaRPr lang="en-US" dirty="0">
              <a:latin typeface="+mn-lt"/>
              <a:cs typeface="Symbol" charset="2"/>
            </a:endParaRPr>
          </a:p>
          <a:p>
            <a:pPr marL="400050" indent="-400050" algn="just">
              <a:buFont typeface="+mj-lt"/>
              <a:buAutoNum type="romanLcPeriod"/>
              <a:defRPr/>
            </a:pPr>
            <a:r>
              <a:rPr lang="en-US" dirty="0" smtClean="0"/>
              <a:t>Solve the quasi-neutrality condition for </a:t>
            </a:r>
            <a:r>
              <a:rPr lang="en-US" dirty="0" err="1" smtClean="0">
                <a:latin typeface="Symbol" charset="2"/>
                <a:cs typeface="Symbol" charset="2"/>
              </a:rPr>
              <a:t>Dj</a:t>
            </a:r>
            <a:r>
              <a:rPr lang="en-US" dirty="0" smtClean="0"/>
              <a:t>(</a:t>
            </a:r>
            <a:r>
              <a:rPr lang="en-US" dirty="0" smtClean="0">
                <a:latin typeface="Symbol" charset="2"/>
                <a:cs typeface="Symbol" charset="2"/>
              </a:rPr>
              <a:t>q</a:t>
            </a:r>
            <a:r>
              <a:rPr lang="en-US" dirty="0" smtClean="0"/>
              <a:t>) sequentially at each value of </a:t>
            </a:r>
            <a:r>
              <a:rPr lang="en-US" dirty="0" smtClean="0">
                <a:latin typeface="Symbol" charset="2"/>
                <a:cs typeface="Symbol" charset="2"/>
              </a:rPr>
              <a:t>q</a:t>
            </a:r>
          </a:p>
          <a:p>
            <a:pPr marL="400050" indent="-400050" algn="just">
              <a:buFont typeface="+mj-lt"/>
              <a:buAutoNum type="romanLcPeriod"/>
              <a:defRPr/>
            </a:pPr>
            <a:r>
              <a:rPr lang="en-US" altLang="en-US" dirty="0"/>
              <a:t>Assume arbitrary </a:t>
            </a:r>
            <a:r>
              <a:rPr lang="en-US" altLang="en-US" dirty="0" err="1" smtClean="0"/>
              <a:t>n</a:t>
            </a:r>
            <a:r>
              <a:rPr lang="en-US" altLang="en-US" baseline="-25000" dirty="0" err="1" smtClean="0"/>
              <a:t>Z</a:t>
            </a:r>
            <a:r>
              <a:rPr lang="en-US" altLang="en-US" dirty="0" smtClean="0"/>
              <a:t> profiles at trace-limit (</a:t>
            </a:r>
            <a:r>
              <a:rPr lang="en-US" dirty="0" err="1" smtClean="0">
                <a:latin typeface="Symbol" charset="2"/>
                <a:cs typeface="Symbol" charset="2"/>
              </a:rPr>
              <a:t>a</a:t>
            </a:r>
            <a:r>
              <a:rPr lang="en-US" baseline="-25000" dirty="0" err="1" smtClean="0">
                <a:cs typeface="Arial"/>
              </a:rPr>
              <a:t>Z</a:t>
            </a:r>
            <a:r>
              <a:rPr lang="en-US" dirty="0">
                <a:cs typeface="Arial"/>
              </a:rPr>
              <a:t>=</a:t>
            </a:r>
            <a:r>
              <a:rPr lang="en-US" dirty="0" err="1">
                <a:latin typeface="Symbol" charset="2"/>
                <a:cs typeface="Symbol" charset="2"/>
              </a:rPr>
              <a:t>d</a:t>
            </a:r>
            <a:r>
              <a:rPr lang="en-US" dirty="0" err="1">
                <a:cs typeface="Arial"/>
              </a:rPr>
              <a:t>Z</a:t>
            </a:r>
            <a:r>
              <a:rPr lang="en-US" baseline="-25000" dirty="0" err="1">
                <a:cs typeface="Arial"/>
              </a:rPr>
              <a:t>eff</a:t>
            </a:r>
            <a:r>
              <a:rPr lang="en-US" dirty="0">
                <a:cs typeface="Arial"/>
              </a:rPr>
              <a:t>=&lt;Z&gt;</a:t>
            </a:r>
            <a:r>
              <a:rPr lang="en-US" baseline="30000" dirty="0">
                <a:cs typeface="Arial"/>
              </a:rPr>
              <a:t>2</a:t>
            </a:r>
            <a:r>
              <a:rPr lang="en-US" dirty="0">
                <a:cs typeface="Arial"/>
              </a:rPr>
              <a:t>n</a:t>
            </a:r>
            <a:r>
              <a:rPr lang="en-US" baseline="-25000" dirty="0">
                <a:cs typeface="Arial"/>
              </a:rPr>
              <a:t>Z</a:t>
            </a:r>
            <a:r>
              <a:rPr lang="en-US" dirty="0">
                <a:cs typeface="Arial"/>
              </a:rPr>
              <a:t>/n</a:t>
            </a:r>
            <a:r>
              <a:rPr lang="en-US" baseline="-25000" dirty="0">
                <a:cs typeface="Arial"/>
              </a:rPr>
              <a:t>e</a:t>
            </a:r>
            <a:r>
              <a:rPr lang="en-US" dirty="0">
                <a:cs typeface="Arial"/>
              </a:rPr>
              <a:t>≪</a:t>
            </a:r>
            <a:r>
              <a:rPr lang="en-US" altLang="en-US" dirty="0" smtClean="0"/>
              <a:t>1): </a:t>
            </a:r>
            <a:r>
              <a:rPr lang="en-US" dirty="0" err="1"/>
              <a:t>n</a:t>
            </a:r>
            <a:r>
              <a:rPr lang="en-US" baseline="-25000" dirty="0" err="1"/>
              <a:t>j</a:t>
            </a:r>
            <a:r>
              <a:rPr lang="en-US" dirty="0"/>
              <a:t>(</a:t>
            </a:r>
            <a:r>
              <a:rPr lang="en-US" dirty="0">
                <a:latin typeface="Symbol" charset="2"/>
                <a:cs typeface="Symbol" charset="2"/>
              </a:rPr>
              <a:t>q</a:t>
            </a:r>
            <a:r>
              <a:rPr lang="en-US" dirty="0"/>
              <a:t>=0) </a:t>
            </a:r>
          </a:p>
          <a:p>
            <a:pPr marL="400050" indent="-400050" algn="just">
              <a:buFont typeface="+mj-lt"/>
              <a:buAutoNum type="romanLcPeriod"/>
              <a:defRPr/>
            </a:pPr>
            <a:r>
              <a:rPr lang="en-US" altLang="en-US" dirty="0" smtClean="0"/>
              <a:t>Map particle density profiles </a:t>
            </a:r>
            <a:r>
              <a:rPr lang="en-US" altLang="en-US" dirty="0" err="1" smtClean="0"/>
              <a:t>asumming</a:t>
            </a:r>
            <a:r>
              <a:rPr lang="en-US" altLang="en-US" dirty="0" smtClean="0"/>
              <a:t> also &lt;Z&gt;=&lt;Z&gt;(</a:t>
            </a:r>
            <a:r>
              <a:rPr lang="en-US" altLang="en-US" dirty="0" err="1" smtClean="0"/>
              <a:t>T</a:t>
            </a:r>
            <a:r>
              <a:rPr lang="en-US" altLang="en-US" baseline="-25000" dirty="0" err="1" smtClean="0"/>
              <a:t>e</a:t>
            </a:r>
            <a:r>
              <a:rPr lang="en-US" altLang="en-US" dirty="0" smtClean="0"/>
              <a:t>)</a:t>
            </a:r>
          </a:p>
          <a:p>
            <a:pPr marL="400050" indent="-400050" algn="just">
              <a:buFont typeface="+mj-lt"/>
              <a:buAutoNum type="romanLcPeriod"/>
              <a:defRPr/>
            </a:pPr>
            <a:r>
              <a:rPr lang="en-US" altLang="en-US" dirty="0" smtClean="0"/>
              <a:t>Map radiated power density using: </a:t>
            </a:r>
            <a:r>
              <a:rPr lang="en-US" altLang="en-US" dirty="0" err="1" smtClean="0"/>
              <a:t>P</a:t>
            </a:r>
            <a:r>
              <a:rPr lang="en-US" altLang="en-US" baseline="-25000" dirty="0" err="1" smtClean="0"/>
              <a:t>rad</a:t>
            </a:r>
            <a:r>
              <a:rPr lang="en-US" altLang="en-US" dirty="0" smtClean="0"/>
              <a:t>=</a:t>
            </a:r>
            <a:r>
              <a:rPr lang="en-US" altLang="en-US" dirty="0" err="1" smtClean="0"/>
              <a:t>n</a:t>
            </a:r>
            <a:r>
              <a:rPr lang="en-US" altLang="en-US" baseline="-25000" dirty="0" err="1" smtClean="0"/>
              <a:t>e</a:t>
            </a:r>
            <a:r>
              <a:rPr lang="en-US" altLang="en-US" dirty="0" err="1" smtClean="0"/>
              <a:t>n</a:t>
            </a:r>
            <a:r>
              <a:rPr lang="en-US" altLang="en-US" baseline="-25000" dirty="0" err="1" smtClean="0"/>
              <a:t>Z</a:t>
            </a:r>
            <a:r>
              <a:rPr lang="en-US" altLang="en-US" dirty="0" err="1" smtClean="0"/>
              <a:t>L</a:t>
            </a:r>
            <a:r>
              <a:rPr lang="en-US" altLang="en-US" baseline="-25000" dirty="0" err="1" smtClean="0"/>
              <a:t>Z</a:t>
            </a:r>
            <a:r>
              <a:rPr lang="en-US" altLang="en-US" dirty="0" smtClean="0"/>
              <a:t>(</a:t>
            </a:r>
            <a:r>
              <a:rPr lang="en-US" altLang="en-US" dirty="0" err="1"/>
              <a:t>T</a:t>
            </a:r>
            <a:r>
              <a:rPr lang="en-US" altLang="en-US" baseline="-25000" dirty="0" err="1"/>
              <a:t>e</a:t>
            </a:r>
            <a:r>
              <a:rPr lang="en-US" altLang="en-US" dirty="0"/>
              <a:t>)</a:t>
            </a:r>
          </a:p>
          <a:p>
            <a:pPr marL="400050" indent="-400050" algn="just">
              <a:buFont typeface="+mj-lt"/>
              <a:buAutoNum type="romanLcPeriod"/>
              <a:defRPr/>
            </a:pPr>
            <a:endParaRPr lang="en-US" dirty="0"/>
          </a:p>
        </p:txBody>
      </p:sp>
      <p:pic>
        <p:nvPicPr>
          <p:cNvPr id="2" name="Picture 1"/>
          <p:cNvPicPr>
            <a:picLocks noChangeAspect="1"/>
          </p:cNvPicPr>
          <p:nvPr/>
        </p:nvPicPr>
        <p:blipFill>
          <a:blip r:embed="rId2"/>
          <a:stretch>
            <a:fillRect/>
          </a:stretch>
        </p:blipFill>
        <p:spPr>
          <a:xfrm>
            <a:off x="609601" y="2362200"/>
            <a:ext cx="8001000" cy="910343"/>
          </a:xfrm>
          <a:prstGeom prst="rect">
            <a:avLst/>
          </a:prstGeom>
        </p:spPr>
      </p:pic>
    </p:spTree>
    <p:extLst>
      <p:ext uri="{BB962C8B-B14F-4D97-AF65-F5344CB8AC3E}">
        <p14:creationId xmlns:p14="http://schemas.microsoft.com/office/powerpoint/2010/main" val="14971120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1"/>
            <a:ext cx="9144000" cy="812800"/>
          </a:xfrm>
        </p:spPr>
        <p:txBody>
          <a:bodyPr lIns="0" tIns="0" rIns="0" bIns="0"/>
          <a:lstStyle/>
          <a:p>
            <a:pPr eaLnBrk="1" hangingPunct="1"/>
            <a:r>
              <a:rPr lang="en-US" sz="3000" dirty="0">
                <a:cs typeface="Arial"/>
              </a:rPr>
              <a:t>Mapping of mid-plane data </a:t>
            </a:r>
            <a:r>
              <a:rPr lang="en-US" sz="3000" dirty="0" smtClean="0">
                <a:cs typeface="Arial"/>
              </a:rPr>
              <a:t>in 2D (R,Z) is </a:t>
            </a:r>
            <a:r>
              <a:rPr lang="en-US" sz="3000" dirty="0">
                <a:cs typeface="Arial"/>
              </a:rPr>
              <a:t>needed to account for centrifugal asymmetries in </a:t>
            </a:r>
            <a:r>
              <a:rPr lang="en-US" sz="3000" dirty="0" err="1">
                <a:cs typeface="Arial"/>
              </a:rPr>
              <a:t>n</a:t>
            </a:r>
            <a:r>
              <a:rPr lang="en-US" sz="3000" baseline="-25000" dirty="0" err="1">
                <a:cs typeface="Arial"/>
              </a:rPr>
              <a:t>Z</a:t>
            </a:r>
            <a:endParaRPr lang="en-US" altLang="en-US" sz="3000" dirty="0" smtClean="0">
              <a:latin typeface="Arial" charset="0"/>
              <a:cs typeface="Arial" charset="0"/>
            </a:endParaRPr>
          </a:p>
        </p:txBody>
      </p:sp>
      <p:pic>
        <p:nvPicPr>
          <p:cNvPr id="4" name="Picture 3" descr="MPTS_CHERS_2D_mappi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12" y="1143001"/>
            <a:ext cx="9095570" cy="4106542"/>
          </a:xfrm>
          <a:prstGeom prst="rect">
            <a:avLst/>
          </a:prstGeom>
        </p:spPr>
      </p:pic>
      <p:sp>
        <p:nvSpPr>
          <p:cNvPr id="8" name="Right Brace 7"/>
          <p:cNvSpPr/>
          <p:nvPr/>
        </p:nvSpPr>
        <p:spPr>
          <a:xfrm rot="5400000">
            <a:off x="1981200" y="3886200"/>
            <a:ext cx="304800" cy="3200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e 8"/>
          <p:cNvSpPr/>
          <p:nvPr/>
        </p:nvSpPr>
        <p:spPr>
          <a:xfrm rot="5400000">
            <a:off x="6362700" y="3009900"/>
            <a:ext cx="304800" cy="4953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295400" y="6016855"/>
            <a:ext cx="1676400" cy="307745"/>
          </a:xfrm>
          <a:prstGeom prst="rect">
            <a:avLst/>
          </a:prstGeom>
        </p:spPr>
      </p:pic>
      <p:pic>
        <p:nvPicPr>
          <p:cNvPr id="10" name="Picture 9"/>
          <p:cNvPicPr>
            <a:picLocks noChangeAspect="1"/>
          </p:cNvPicPr>
          <p:nvPr/>
        </p:nvPicPr>
        <p:blipFill>
          <a:blip r:embed="rId4"/>
          <a:stretch>
            <a:fillRect/>
          </a:stretch>
        </p:blipFill>
        <p:spPr>
          <a:xfrm>
            <a:off x="4267200" y="5791200"/>
            <a:ext cx="4445164" cy="603504"/>
          </a:xfrm>
          <a:prstGeom prst="rect">
            <a:avLst/>
          </a:prstGeom>
        </p:spPr>
      </p:pic>
    </p:spTree>
    <p:extLst>
      <p:ext uri="{BB962C8B-B14F-4D97-AF65-F5344CB8AC3E}">
        <p14:creationId xmlns:p14="http://schemas.microsoft.com/office/powerpoint/2010/main" val="29287741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10179</TotalTime>
  <Words>2139</Words>
  <Application>Microsoft Macintosh PowerPoint</Application>
  <PresentationFormat>On-screen Show (4:3)</PresentationFormat>
  <Paragraphs>185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NSTX Upgrade</vt:lpstr>
      <vt:lpstr>Synthetic capability for the study of poloidal impurity asymmetries in NSTX-U</vt:lpstr>
      <vt:lpstr>Abstract</vt:lpstr>
      <vt:lpstr>Background</vt:lpstr>
      <vt:lpstr>Motivation</vt:lpstr>
      <vt:lpstr>Asymmetry in the Prad density with possible off-axis accumulation has been measured in NSTX</vt:lpstr>
      <vt:lpstr>Measured power density and asymmetry can not be explained only as a function the D+C content</vt:lpstr>
      <vt:lpstr>Challenge and goals</vt:lpstr>
      <vt:lpstr>Formalism</vt:lpstr>
      <vt:lpstr>Mapping of mid-plane data in 2D (R,Z) is needed to account for centrifugal asymmetries in nZ</vt:lpstr>
      <vt:lpstr>Mapping of mid-plane data agrees well with experimental MPTS and CHERS data</vt:lpstr>
      <vt:lpstr>Te,C are mapped on Y(R,Z) while ne (MPTS) shows small asymmetry due to centrifugal effects</vt:lpstr>
      <vt:lpstr>Measured nC (CHERS) and inferred nD (≈ne-6nC) show core effects from centrifugal effects</vt:lpstr>
      <vt:lpstr>Electrostatic potential (Dj) from data is stronger than obtained using a trace-limit approximation</vt:lpstr>
      <vt:lpstr>Time-dependent solution for Dj shows in/out asymmetry evolution with strong w2 scaling</vt:lpstr>
      <vt:lpstr>Carbon asymmetry is twice as strong as in the trace limit (aC=36nC/ne≪1) approximation</vt:lpstr>
      <vt:lpstr>Estimates of average charge state &lt;Z&gt; and Prad density can be done using coronal equilibrium</vt:lpstr>
      <vt:lpstr>Density asymmetry &amp; its mass-dependences can be estimated using &lt;Z&gt;≈&lt;Z(Te)&gt; and TZ≈TC</vt:lpstr>
      <vt:lpstr>Core radiated power from low-Z ions (e.g. D, C, O, Ne) is small but show asymmetric radiation</vt:lpstr>
      <vt:lpstr>Core nZ and radiation from medium- to high-Z’s will be strongly affected by centrifugal forces</vt:lpstr>
      <vt:lpstr>Applying new capability for fastest rotating plasma in NSTX (Vf,0~360 km/s, Ff,0~50 kHz)</vt:lpstr>
      <vt:lpstr>At 360 km/s the electrostatic potential increases to -275 V while C-asymmetry nearly doubles</vt:lpstr>
      <vt:lpstr>The degree of impurity and radiated power density asymmetry is now evident also for low-Zs</vt:lpstr>
      <vt:lpstr>…asymmetry increases reducing the Fe, Mo and W radiated power to only the low-field-side (LFS)</vt:lpstr>
      <vt:lpstr>Summary</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Luis F. Delgado-Aparicio</cp:lastModifiedBy>
  <cp:revision>233</cp:revision>
  <cp:lastPrinted>2017-10-23T15:15:50Z</cp:lastPrinted>
  <dcterms:created xsi:type="dcterms:W3CDTF">2015-07-16T16:59:24Z</dcterms:created>
  <dcterms:modified xsi:type="dcterms:W3CDTF">2017-10-25T14:24:47Z</dcterms:modified>
</cp:coreProperties>
</file>