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2808525" cy="30279975"/>
  <p:notesSz cx="29464000" cy="417449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0">
          <p15:clr>
            <a:srgbClr val="A4A3A4"/>
          </p15:clr>
        </p15:guide>
        <p15:guide id="2" orient="horz" pos="18058">
          <p15:clr>
            <a:srgbClr val="A4A3A4"/>
          </p15:clr>
        </p15:guide>
        <p15:guide id="3" orient="horz" pos="3616">
          <p15:clr>
            <a:srgbClr val="A4A3A4"/>
          </p15:clr>
        </p15:guide>
        <p15:guide id="4" orient="horz" pos="14411">
          <p15:clr>
            <a:srgbClr val="A4A3A4"/>
          </p15:clr>
        </p15:guide>
        <p15:guide id="5" pos="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156" userDrawn="1">
          <p15:clr>
            <a:srgbClr val="A4A3A4"/>
          </p15:clr>
        </p15:guide>
        <p15:guide id="2" pos="92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F9F9F"/>
    <a:srgbClr val="0000FF"/>
    <a:srgbClr val="5C83B3"/>
    <a:srgbClr val="739FD0"/>
    <a:srgbClr val="EAEAEA"/>
    <a:srgbClr val="156590"/>
    <a:srgbClr val="8F2C21"/>
    <a:srgbClr val="F46F1A"/>
    <a:srgbClr val="F5802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9634" autoAdjust="0"/>
  </p:normalViewPr>
  <p:slideViewPr>
    <p:cSldViewPr snapToGrid="0" snapToObjects="1">
      <p:cViewPr>
        <p:scale>
          <a:sx n="100" d="100"/>
          <a:sy n="100" d="100"/>
        </p:scale>
        <p:origin x="48" y="-5900"/>
      </p:cViewPr>
      <p:guideLst>
        <p:guide orient="horz" pos="4940"/>
        <p:guide orient="horz" pos="18058"/>
        <p:guide orient="horz" pos="3616"/>
        <p:guide orient="horz" pos="14411"/>
        <p:guide pos="67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1638" y="-96"/>
      </p:cViewPr>
      <p:guideLst>
        <p:guide orient="horz" pos="13156"/>
        <p:guide pos="92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12771683" cy="20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6" tIns="45132" rIns="90286" bIns="45132" numCol="1" anchor="t" anchorCtr="0" compatLnSpc="1">
            <a:prstTxWarp prst="textNoShape">
              <a:avLst/>
            </a:prstTxWarp>
          </a:bodyPr>
          <a:lstStyle>
            <a:lvl1pPr algn="l" defTabSz="904059">
              <a:spcBef>
                <a:spcPct val="0"/>
              </a:spcBef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673357" y="0"/>
            <a:ext cx="12785905" cy="20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6" tIns="45132" rIns="90286" bIns="45132" numCol="1" anchor="t" anchorCtr="0" compatLnSpc="1">
            <a:prstTxWarp prst="textNoShape">
              <a:avLst/>
            </a:prstTxWarp>
          </a:bodyPr>
          <a:lstStyle>
            <a:lvl1pPr algn="r" defTabSz="904059">
              <a:spcBef>
                <a:spcPct val="0"/>
              </a:spcBef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39649543"/>
            <a:ext cx="12771683" cy="209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6" tIns="45132" rIns="90286" bIns="45132" numCol="1" anchor="b" anchorCtr="0" compatLnSpc="1">
            <a:prstTxWarp prst="textNoShape">
              <a:avLst/>
            </a:prstTxWarp>
          </a:bodyPr>
          <a:lstStyle>
            <a:lvl1pPr algn="l" defTabSz="904059">
              <a:spcBef>
                <a:spcPct val="0"/>
              </a:spcBef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673357" y="39649543"/>
            <a:ext cx="12785905" cy="209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6" tIns="45132" rIns="90286" bIns="45132" numCol="1" anchor="b" anchorCtr="0" compatLnSpc="1">
            <a:prstTxWarp prst="textNoShape">
              <a:avLst/>
            </a:prstTxWarp>
          </a:bodyPr>
          <a:lstStyle>
            <a:lvl1pPr algn="r" defTabSz="898612">
              <a:spcBef>
                <a:spcPct val="0"/>
              </a:spcBef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017E14-4994-40D5-BDA2-C650E51154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12771683" cy="20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7511" tIns="193749" rIns="387511" bIns="193749" numCol="1" anchor="t" anchorCtr="0" compatLnSpc="1">
            <a:prstTxWarp prst="textNoShape">
              <a:avLst/>
            </a:prstTxWarp>
          </a:bodyPr>
          <a:lstStyle>
            <a:lvl1pPr algn="l" defTabSz="3893305">
              <a:spcBef>
                <a:spcPct val="0"/>
              </a:spcBef>
              <a:defRPr sz="55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2317" y="0"/>
            <a:ext cx="12771683" cy="20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7511" tIns="193749" rIns="387511" bIns="193749" numCol="1" anchor="t" anchorCtr="0" compatLnSpc="1">
            <a:prstTxWarp prst="textNoShape">
              <a:avLst/>
            </a:prstTxWarp>
          </a:bodyPr>
          <a:lstStyle>
            <a:lvl1pPr algn="r" defTabSz="3893305">
              <a:spcBef>
                <a:spcPct val="0"/>
              </a:spcBef>
              <a:defRPr sz="55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89350" y="3140075"/>
            <a:ext cx="22112288" cy="1564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5377" y="19827091"/>
            <a:ext cx="21613255" cy="187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7511" tIns="193749" rIns="387511" bIns="193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39649543"/>
            <a:ext cx="12771683" cy="20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7511" tIns="193749" rIns="387511" bIns="193749" numCol="1" anchor="b" anchorCtr="0" compatLnSpc="1">
            <a:prstTxWarp prst="textNoShape">
              <a:avLst/>
            </a:prstTxWarp>
          </a:bodyPr>
          <a:lstStyle>
            <a:lvl1pPr algn="l" defTabSz="3893305">
              <a:spcBef>
                <a:spcPct val="0"/>
              </a:spcBef>
              <a:defRPr sz="55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2317" y="39649543"/>
            <a:ext cx="12771683" cy="20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7511" tIns="193749" rIns="387511" bIns="193749" numCol="1" anchor="b" anchorCtr="0" compatLnSpc="1">
            <a:prstTxWarp prst="textNoShape">
              <a:avLst/>
            </a:prstTxWarp>
          </a:bodyPr>
          <a:lstStyle>
            <a:lvl1pPr algn="r" defTabSz="3889425">
              <a:spcBef>
                <a:spcPct val="0"/>
              </a:spcBef>
              <a:defRPr sz="55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6041F7-8441-488F-9048-76F201A0D7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887202"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4826" indent="-1228282" defTabSz="3887202"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4931950" indent="-978858" defTabSz="3887202"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6908491" indent="-978858" defTabSz="3887202"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8880334" indent="-978858" defTabSz="3887202"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0235678" indent="-978858" defTabSz="3887202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1591022" indent="-978858" defTabSz="3887202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2946367" indent="-978858" defTabSz="3887202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4301710" indent="-978858" defTabSz="3887202" eaLnBrk="0" fontAlgn="base" hangingPunct="0">
              <a:spcBef>
                <a:spcPct val="0"/>
              </a:spcBef>
              <a:spcAft>
                <a:spcPct val="0"/>
              </a:spcAft>
              <a:defRPr sz="1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9A69D1-4C6A-4B2F-B5D5-7752A6BEA9C2}" type="slidenum">
              <a:rPr lang="de-DE" altLang="de-DE" sz="5500">
                <a:latin typeface="Times New Roman" panose="02020603050405020304" pitchFamily="18" charset="0"/>
              </a:rPr>
              <a:pPr/>
              <a:t>1</a:t>
            </a:fld>
            <a:endParaRPr lang="de-DE" altLang="de-DE" sz="5500" dirty="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9"/>
          <p:cNvSpPr>
            <a:spLocks noChangeShapeType="1"/>
          </p:cNvSpPr>
          <p:nvPr/>
        </p:nvSpPr>
        <p:spPr bwMode="auto">
          <a:xfrm>
            <a:off x="549275" y="29263975"/>
            <a:ext cx="41724000" cy="0"/>
          </a:xfrm>
          <a:prstGeom prst="line">
            <a:avLst/>
          </a:prstGeom>
          <a:noFill/>
          <a:ln w="101600">
            <a:solidFill>
              <a:srgbClr val="8F2C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1027" name="Text Box 62"/>
          <p:cNvSpPr txBox="1">
            <a:spLocks noChangeArrowheads="1"/>
          </p:cNvSpPr>
          <p:nvPr/>
        </p:nvSpPr>
        <p:spPr bwMode="auto">
          <a:xfrm>
            <a:off x="549275" y="29340000"/>
            <a:ext cx="10487320" cy="58475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1421" tIns="45711" rIns="91421" bIns="45711">
            <a:spAutoFit/>
          </a:bodyPr>
          <a:lstStyle>
            <a:lvl1pPr defTabSz="912813"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corresponding author: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flaggner@princeton.edu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Text Box 67"/>
          <p:cNvSpPr txBox="1">
            <a:spLocks noChangeArrowheads="1"/>
          </p:cNvSpPr>
          <p:nvPr userDrawn="1"/>
        </p:nvSpPr>
        <p:spPr bwMode="auto">
          <a:xfrm>
            <a:off x="22893867" y="29340000"/>
            <a:ext cx="19381258" cy="58475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1421" tIns="45711" rIns="91421" bIns="45711">
            <a:spAutoFit/>
          </a:bodyPr>
          <a:lstStyle>
            <a:lvl1pPr defTabSz="912813"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531975" algn="r"/>
              </a:tabLst>
              <a:defRPr sz="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59th Annual Meeting of the APS Division of Plasma Physics, Milwaukee, October 25, 2017, PP11.00068 </a:t>
            </a:r>
          </a:p>
        </p:txBody>
      </p:sp>
      <p:grpSp>
        <p:nvGrpSpPr>
          <p:cNvPr id="1029" name="Group 72"/>
          <p:cNvGrpSpPr>
            <a:grpSpLocks/>
          </p:cNvGrpSpPr>
          <p:nvPr userDrawn="1"/>
        </p:nvGrpSpPr>
        <p:grpSpPr bwMode="auto">
          <a:xfrm>
            <a:off x="549275" y="377825"/>
            <a:ext cx="41727438" cy="3059113"/>
            <a:chOff x="246" y="340"/>
            <a:chExt cx="18590" cy="2721"/>
          </a:xfrm>
        </p:grpSpPr>
        <p:sp>
          <p:nvSpPr>
            <p:cNvPr id="1043" name="Line 9"/>
            <p:cNvSpPr>
              <a:spLocks noChangeShapeType="1"/>
            </p:cNvSpPr>
            <p:nvPr/>
          </p:nvSpPr>
          <p:spPr bwMode="auto">
            <a:xfrm>
              <a:off x="246" y="340"/>
              <a:ext cx="18589" cy="0"/>
            </a:xfrm>
            <a:prstGeom prst="line">
              <a:avLst/>
            </a:prstGeom>
            <a:noFill/>
            <a:ln w="1016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 dirty="0"/>
            </a:p>
          </p:txBody>
        </p:sp>
        <p:sp>
          <p:nvSpPr>
            <p:cNvPr id="1044" name="Line 46"/>
            <p:cNvSpPr>
              <a:spLocks noChangeShapeType="1"/>
            </p:cNvSpPr>
            <p:nvPr/>
          </p:nvSpPr>
          <p:spPr bwMode="auto">
            <a:xfrm>
              <a:off x="247" y="3061"/>
              <a:ext cx="18589" cy="0"/>
            </a:xfrm>
            <a:prstGeom prst="line">
              <a:avLst/>
            </a:prstGeom>
            <a:noFill/>
            <a:ln w="1016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1032" name="Rechteck 27"/>
          <p:cNvSpPr>
            <a:spLocks noChangeArrowheads="1"/>
          </p:cNvSpPr>
          <p:nvPr userDrawn="1"/>
        </p:nvSpPr>
        <p:spPr bwMode="auto">
          <a:xfrm>
            <a:off x="7517757" y="337563"/>
            <a:ext cx="226291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2813">
              <a:spcBef>
                <a:spcPct val="50000"/>
              </a:spcBef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 defTabSz="912813">
              <a:spcBef>
                <a:spcPct val="50000"/>
              </a:spcBef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 defTabSz="912813">
              <a:spcBef>
                <a:spcPct val="50000"/>
              </a:spcBef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 defTabSz="912813">
              <a:spcBef>
                <a:spcPct val="50000"/>
              </a:spcBef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 defTabSz="912813">
              <a:spcBef>
                <a:spcPct val="50000"/>
              </a:spcBef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fontAlgn="ctr">
              <a:spcBef>
                <a:spcPct val="100000"/>
              </a:spcBef>
              <a:defRPr/>
            </a:pPr>
            <a:r>
              <a:rPr lang="en-US" sz="9600" b="1" dirty="0" smtClean="0">
                <a:solidFill>
                  <a:srgbClr val="1565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time multi point Thomson scattering diagnostic at NSTX-U</a:t>
            </a:r>
          </a:p>
        </p:txBody>
      </p:sp>
      <p:sp>
        <p:nvSpPr>
          <p:cNvPr id="1031" name="Text Box 64"/>
          <p:cNvSpPr txBox="1">
            <a:spLocks noChangeArrowheads="1"/>
          </p:cNvSpPr>
          <p:nvPr userDrawn="1"/>
        </p:nvSpPr>
        <p:spPr bwMode="auto">
          <a:xfrm>
            <a:off x="549275" y="3495675"/>
            <a:ext cx="41725850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marL="457200" indent="-457200" algn="ctr" defTabSz="1000125">
              <a:spcBef>
                <a:spcPct val="50000"/>
              </a:spcBef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 defTabSz="1000125">
              <a:spcBef>
                <a:spcPct val="50000"/>
              </a:spcBef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 defTabSz="1000125">
              <a:spcBef>
                <a:spcPct val="50000"/>
              </a:spcBef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 defTabSz="1000125">
              <a:spcBef>
                <a:spcPct val="50000"/>
              </a:spcBef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 defTabSz="1000125">
              <a:spcBef>
                <a:spcPct val="50000"/>
              </a:spcBef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1800463" algn="r"/>
              </a:tabLs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l">
              <a:spcBef>
                <a:spcPct val="0"/>
              </a:spcBef>
              <a:defRPr/>
            </a:pP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F. M. Laggner</a:t>
            </a:r>
            <a:r>
              <a:rPr lang="en-US" sz="36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E. Kolemen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A. Diallo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B. P. LeBlanc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R.</a:t>
            </a:r>
            <a:r>
              <a:rPr lang="en-US" sz="36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Rozenblat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G. Tchilinguirian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the NSTX-U Team</a:t>
            </a:r>
          </a:p>
          <a:p>
            <a:pPr marL="0" indent="0" algn="l">
              <a:spcBef>
                <a:spcPct val="0"/>
              </a:spcBef>
              <a:defRPr/>
            </a:pP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Princeton University, Princeton, New Jersey 08544, United</a:t>
            </a:r>
            <a:r>
              <a:rPr lang="en-US" sz="3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States, 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Princeton Plasma Physics Laboratory, Princeton, New Jersey 08543, United States</a:t>
            </a:r>
          </a:p>
        </p:txBody>
      </p:sp>
      <p:pic>
        <p:nvPicPr>
          <p:cNvPr id="35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913" y="429911"/>
            <a:ext cx="7634966" cy="28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26677478"/>
            <a:ext cx="8205258" cy="25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 userDrawn="1"/>
        </p:nvGrpSpPr>
        <p:grpSpPr>
          <a:xfrm>
            <a:off x="551520" y="25065336"/>
            <a:ext cx="13685646" cy="1628161"/>
            <a:chOff x="8330864" y="25065324"/>
            <a:chExt cx="5906302" cy="2955144"/>
          </a:xfrm>
          <a:solidFill>
            <a:srgbClr val="EAEAEA"/>
          </a:solidFill>
        </p:grpSpPr>
        <p:sp>
          <p:nvSpPr>
            <p:cNvPr id="40" name="AutoShape 1101"/>
            <p:cNvSpPr>
              <a:spLocks noChangeArrowheads="1"/>
            </p:cNvSpPr>
            <p:nvPr userDrawn="1"/>
          </p:nvSpPr>
          <p:spPr bwMode="auto">
            <a:xfrm>
              <a:off x="8330864" y="25065324"/>
              <a:ext cx="5906302" cy="2915822"/>
            </a:xfrm>
            <a:prstGeom prst="roundRect">
              <a:avLst>
                <a:gd name="adj" fmla="val 29837"/>
              </a:avLst>
            </a:prstGeom>
            <a:grpFill/>
            <a:ln w="50800">
              <a:solidFill>
                <a:srgbClr val="8F2C21"/>
              </a:solidFill>
              <a:round/>
              <a:headEnd/>
              <a:tailEnd/>
            </a:ln>
            <a:extLst/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21" name="Text Box 2232"/>
            <p:cNvSpPr txBox="1">
              <a:spLocks noChangeArrowheads="1"/>
            </p:cNvSpPr>
            <p:nvPr userDrawn="1"/>
          </p:nvSpPr>
          <p:spPr bwMode="auto">
            <a:xfrm>
              <a:off x="8458032" y="25129639"/>
              <a:ext cx="5651966" cy="28908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1" tIns="45711" rIns="91421" bIns="45711">
              <a:spAutoFit/>
            </a:bodyPr>
            <a:lstStyle>
              <a:lvl1pPr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lnSpc>
                  <a:spcPct val="125000"/>
                </a:lnSpc>
                <a:defRPr/>
              </a:pPr>
              <a:r>
                <a:rPr lang="en-US" altLang="en-US" sz="26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work was supported by the U.S. Department of Energy under DE-SC0015878 and DE-SC0015480.</a:t>
              </a:r>
              <a:r>
                <a:rPr lang="en-US" altLang="en-US" sz="2600" baseline="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60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NSTX-U</a:t>
              </a:r>
              <a:r>
                <a:rPr lang="en-US" altLang="en-US" sz="2600" baseline="0" noProof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is sponsored by the U.S. Department of Energy Office of Science Fusion Energy Sciences</a:t>
              </a:r>
              <a:endParaRPr lang="en-US" altLang="en-US" sz="2600" noProof="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4" descr="PPPL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879" y="1063784"/>
            <a:ext cx="4491396" cy="15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jmenard\Desktop\pics\NSTXU_banner_thin_fon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23944"/>
            <a:ext cx="6201214" cy="164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27641981"/>
            <a:ext cx="5228633" cy="10541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6pPr>
      <a:lvl7pPr marL="914400"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7pPr>
      <a:lvl8pPr marL="1371600"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8pPr>
      <a:lvl9pPr marL="1828800" algn="ctr" defTabSz="45323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9pPr>
    </p:titleStyle>
    <p:bodyStyle>
      <a:lvl1pPr marL="1697038" indent="-1697038" algn="l" defTabSz="4532313" rtl="0" eaLnBrk="0" fontAlgn="base" hangingPunct="0">
        <a:spcBef>
          <a:spcPct val="20000"/>
        </a:spcBef>
        <a:spcAft>
          <a:spcPct val="0"/>
        </a:spcAft>
        <a:buChar char="•"/>
        <a:defRPr sz="16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76650" indent="-1414463" algn="l" defTabSz="4532313" rtl="0" eaLnBrk="0" fontAlgn="base" hangingPunct="0">
        <a:spcBef>
          <a:spcPct val="20000"/>
        </a:spcBef>
        <a:spcAft>
          <a:spcPct val="0"/>
        </a:spcAft>
        <a:buChar char="–"/>
        <a:defRPr sz="13700">
          <a:solidFill>
            <a:schemeClr val="tx1"/>
          </a:solidFill>
          <a:latin typeface="+mn-lt"/>
          <a:ea typeface="ＭＳ Ｐゴシック" charset="0"/>
        </a:defRPr>
      </a:lvl2pPr>
      <a:lvl3pPr marL="5662613" indent="-1130300" algn="l" defTabSz="4532313" rtl="0" eaLnBrk="0" fontAlgn="base" hangingPunct="0">
        <a:spcBef>
          <a:spcPct val="20000"/>
        </a:spcBef>
        <a:spcAft>
          <a:spcPct val="0"/>
        </a:spcAft>
        <a:buChar char="•"/>
        <a:defRPr sz="11900">
          <a:solidFill>
            <a:schemeClr val="tx1"/>
          </a:solidFill>
          <a:latin typeface="+mn-lt"/>
          <a:ea typeface="ＭＳ Ｐゴシック" charset="0"/>
        </a:defRPr>
      </a:lvl3pPr>
      <a:lvl4pPr marL="7924800" indent="-1130300" algn="l" defTabSz="4532313" rtl="0" eaLnBrk="0" fontAlgn="base" hangingPunct="0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  <a:ea typeface="ＭＳ Ｐゴシック" charset="0"/>
        </a:defRPr>
      </a:lvl4pPr>
      <a:lvl5pPr marL="10194925" indent="-1138238" algn="l" defTabSz="4532313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  <a:ea typeface="ＭＳ Ｐゴシック" charset="0"/>
        </a:defRPr>
      </a:lvl5pPr>
      <a:lvl6pPr marL="10652125" indent="-1138238" algn="l" defTabSz="4532313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6pPr>
      <a:lvl7pPr marL="11109325" indent="-1138238" algn="l" defTabSz="4532313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7pPr>
      <a:lvl8pPr marL="11566525" indent="-1138238" algn="l" defTabSz="4532313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8pPr>
      <a:lvl9pPr marL="12023725" indent="-1138238" algn="l" defTabSz="4532313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12" Type="http://schemas.openxmlformats.org/officeDocument/2006/relationships/image" Target="../media/image15.emf"/><Relationship Id="rId17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11" Type="http://schemas.openxmlformats.org/officeDocument/2006/relationships/image" Target="../media/image14.em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10" Type="http://schemas.openxmlformats.org/officeDocument/2006/relationships/image" Target="../media/image13.jpg"/><Relationship Id="rId4" Type="http://schemas.openxmlformats.org/officeDocument/2006/relationships/image" Target="../media/image7.tiff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64"/>
          <p:cNvGrpSpPr/>
          <p:nvPr/>
        </p:nvGrpSpPr>
        <p:grpSpPr>
          <a:xfrm>
            <a:off x="22074360" y="17018085"/>
            <a:ext cx="6061760" cy="6131908"/>
            <a:chOff x="22074360" y="16390762"/>
            <a:chExt cx="6061760" cy="613190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77" r="50281"/>
            <a:stretch/>
          </p:blipFill>
          <p:spPr>
            <a:xfrm>
              <a:off x="22074360" y="16390762"/>
              <a:ext cx="6061760" cy="6131908"/>
            </a:xfrm>
            <a:prstGeom prst="rect">
              <a:avLst/>
            </a:prstGeom>
          </p:spPr>
        </p:pic>
        <p:cxnSp>
          <p:nvCxnSpPr>
            <p:cNvPr id="58" name="Gerade Verbindung mit Pfeil 57"/>
            <p:cNvCxnSpPr/>
            <p:nvPr/>
          </p:nvCxnSpPr>
          <p:spPr bwMode="auto">
            <a:xfrm>
              <a:off x="23901525" y="17017338"/>
              <a:ext cx="0" cy="1217499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cxnSp>
          <p:nvCxnSpPr>
            <p:cNvPr id="99" name="Gerade Verbindung mit Pfeil 98"/>
            <p:cNvCxnSpPr/>
            <p:nvPr/>
          </p:nvCxnSpPr>
          <p:spPr bwMode="auto">
            <a:xfrm>
              <a:off x="23922791" y="19774605"/>
              <a:ext cx="0" cy="1426716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64" name="Textfeld 63"/>
            <p:cNvSpPr txBox="1"/>
            <p:nvPr/>
          </p:nvSpPr>
          <p:spPr>
            <a:xfrm>
              <a:off x="23922791" y="17339686"/>
              <a:ext cx="599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PA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23922790" y="20317961"/>
              <a:ext cx="599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PA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9" name="Grafik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714" y="17893534"/>
            <a:ext cx="2756043" cy="206999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730" y="17893534"/>
            <a:ext cx="2756043" cy="2069999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111" y="17904479"/>
            <a:ext cx="2756043" cy="20699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205" y="17903027"/>
            <a:ext cx="2756043" cy="2069999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138" y="17893534"/>
            <a:ext cx="2756043" cy="2069999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20374164" y="10485039"/>
            <a:ext cx="7848334" cy="5774539"/>
            <a:chOff x="20374164" y="10533165"/>
            <a:chExt cx="7848334" cy="5774539"/>
          </a:xfrm>
        </p:grpSpPr>
        <p:pic>
          <p:nvPicPr>
            <p:cNvPr id="42" name="Grafik 41"/>
            <p:cNvPicPr/>
            <p:nvPr/>
          </p:nvPicPr>
          <p:blipFill rotWithShape="1">
            <a:blip r:embed="rId9"/>
            <a:srcRect l="2094" t="21597" b="38851"/>
            <a:stretch/>
          </p:blipFill>
          <p:spPr>
            <a:xfrm>
              <a:off x="20374164" y="12205039"/>
              <a:ext cx="7848334" cy="410266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8" name="Gruppieren 17"/>
            <p:cNvGrpSpPr/>
            <p:nvPr/>
          </p:nvGrpSpPr>
          <p:grpSpPr>
            <a:xfrm>
              <a:off x="22447250" y="10533165"/>
              <a:ext cx="3670300" cy="1671874"/>
              <a:chOff x="22447250" y="10533165"/>
              <a:chExt cx="3670300" cy="1671874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22589291" y="11019748"/>
                <a:ext cx="3418079" cy="991825"/>
                <a:chOff x="22534093" y="11019748"/>
                <a:chExt cx="3418079" cy="991825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 rotWithShape="1"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637"/>
                <a:stretch/>
              </p:blipFill>
              <p:spPr>
                <a:xfrm rot="17700000">
                  <a:off x="24006019" y="10931030"/>
                  <a:ext cx="457720" cy="1703366"/>
                </a:xfrm>
                <a:prstGeom prst="snip2SameRect">
                  <a:avLst>
                    <a:gd name="adj1" fmla="val 49795"/>
                    <a:gd name="adj2" fmla="val 32489"/>
                  </a:avLst>
                </a:prstGeom>
                <a:ln>
                  <a:noFill/>
                </a:ln>
              </p:spPr>
            </p:pic>
            <p:sp>
              <p:nvSpPr>
                <p:cNvPr id="14" name="Rechteck 13"/>
                <p:cNvSpPr/>
                <p:nvPr/>
              </p:nvSpPr>
              <p:spPr bwMode="auto">
                <a:xfrm>
                  <a:off x="22534093" y="11019748"/>
                  <a:ext cx="1333500" cy="285562"/>
                </a:xfrm>
                <a:prstGeom prst="rect">
                  <a:avLst/>
                </a:prstGeom>
                <a:solidFill>
                  <a:srgbClr val="739FD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2813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AT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polychromator</a:t>
                  </a: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6" name="Rechteck 65"/>
                <p:cNvSpPr/>
                <p:nvPr/>
              </p:nvSpPr>
              <p:spPr bwMode="auto">
                <a:xfrm>
                  <a:off x="24530532" y="11351492"/>
                  <a:ext cx="1421640" cy="285562"/>
                </a:xfrm>
                <a:prstGeom prst="rect">
                  <a:avLst/>
                </a:prstGeom>
                <a:solidFill>
                  <a:srgbClr val="739FD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2813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AT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APD amplifiers</a:t>
                  </a: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6" name="Rechteck 15"/>
              <p:cNvSpPr/>
              <p:nvPr/>
            </p:nvSpPr>
            <p:spPr bwMode="auto">
              <a:xfrm>
                <a:off x="22447250" y="10934700"/>
                <a:ext cx="3670300" cy="127033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2813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23729950" y="10533165"/>
                <a:ext cx="11049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200" dirty="0" smtClean="0"/>
                  <a:t>8x</a:t>
                </a:r>
                <a:endParaRPr lang="en-US" sz="2200" dirty="0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7901151" y="20291211"/>
            <a:ext cx="6284309" cy="3874371"/>
            <a:chOff x="8401050" y="20440058"/>
            <a:chExt cx="5715000" cy="337879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1" r="2117"/>
            <a:stretch/>
          </p:blipFill>
          <p:spPr>
            <a:xfrm>
              <a:off x="8445500" y="20440058"/>
              <a:ext cx="5670550" cy="3378791"/>
            </a:xfrm>
            <a:prstGeom prst="rect">
              <a:avLst/>
            </a:prstGeom>
          </p:spPr>
        </p:pic>
        <p:sp>
          <p:nvSpPr>
            <p:cNvPr id="54" name="Rechteck 53"/>
            <p:cNvSpPr/>
            <p:nvPr/>
          </p:nvSpPr>
          <p:spPr bwMode="auto">
            <a:xfrm>
              <a:off x="8401050" y="20688089"/>
              <a:ext cx="326013" cy="2073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12096750" y="20708632"/>
              <a:ext cx="326013" cy="2073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120589" y="15941601"/>
            <a:ext cx="6046379" cy="4441754"/>
            <a:chOff x="8056971" y="15998305"/>
            <a:chExt cx="6046379" cy="444175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483"/>
            <a:stretch/>
          </p:blipFill>
          <p:spPr>
            <a:xfrm>
              <a:off x="8056971" y="15998305"/>
              <a:ext cx="6046379" cy="4441754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 bwMode="auto">
            <a:xfrm>
              <a:off x="8147049" y="16960850"/>
              <a:ext cx="1081617" cy="247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8070108" y="19155392"/>
              <a:ext cx="1130292" cy="466108"/>
            </a:xfrm>
            <a:custGeom>
              <a:avLst/>
              <a:gdLst>
                <a:gd name="connsiteX0" fmla="*/ 0 w 869942"/>
                <a:gd name="connsiteY0" fmla="*/ 0 h 459758"/>
                <a:gd name="connsiteX1" fmla="*/ 869942 w 869942"/>
                <a:gd name="connsiteY1" fmla="*/ 0 h 459758"/>
                <a:gd name="connsiteX2" fmla="*/ 869942 w 869942"/>
                <a:gd name="connsiteY2" fmla="*/ 459758 h 459758"/>
                <a:gd name="connsiteX3" fmla="*/ 0 w 869942"/>
                <a:gd name="connsiteY3" fmla="*/ 459758 h 459758"/>
                <a:gd name="connsiteX4" fmla="*/ 0 w 869942"/>
                <a:gd name="connsiteY4" fmla="*/ 0 h 459758"/>
                <a:gd name="connsiteX0" fmla="*/ 0 w 1130292"/>
                <a:gd name="connsiteY0" fmla="*/ 0 h 466108"/>
                <a:gd name="connsiteX1" fmla="*/ 869942 w 1130292"/>
                <a:gd name="connsiteY1" fmla="*/ 0 h 466108"/>
                <a:gd name="connsiteX2" fmla="*/ 1130292 w 1130292"/>
                <a:gd name="connsiteY2" fmla="*/ 466108 h 466108"/>
                <a:gd name="connsiteX3" fmla="*/ 0 w 1130292"/>
                <a:gd name="connsiteY3" fmla="*/ 459758 h 466108"/>
                <a:gd name="connsiteX4" fmla="*/ 0 w 1130292"/>
                <a:gd name="connsiteY4" fmla="*/ 0 h 46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292" h="466108">
                  <a:moveTo>
                    <a:pt x="0" y="0"/>
                  </a:moveTo>
                  <a:lnTo>
                    <a:pt x="869942" y="0"/>
                  </a:lnTo>
                  <a:lnTo>
                    <a:pt x="1130292" y="466108"/>
                  </a:lnTo>
                  <a:lnTo>
                    <a:pt x="0" y="459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2813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26" y="8639521"/>
            <a:ext cx="5096105" cy="5363757"/>
          </a:xfrm>
          <a:prstGeom prst="rect">
            <a:avLst/>
          </a:prstGeom>
        </p:spPr>
      </p:pic>
      <p:sp>
        <p:nvSpPr>
          <p:cNvPr id="200" name="Text Box 2232"/>
          <p:cNvSpPr txBox="1">
            <a:spLocks noChangeArrowheads="1"/>
          </p:cNvSpPr>
          <p:nvPr/>
        </p:nvSpPr>
        <p:spPr bwMode="auto">
          <a:xfrm>
            <a:off x="562592" y="5788924"/>
            <a:ext cx="10721104" cy="922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Thomson scattering (TS) is a key diagnostic at the National </a:t>
            </a:r>
            <a:r>
              <a:rPr lang="en-US" altLang="en-US" sz="2800" dirty="0">
                <a:cs typeface="Arial" panose="020B0604020202020204" pitchFamily="34" charset="0"/>
              </a:rPr>
              <a:t>Spherical </a:t>
            </a:r>
            <a:r>
              <a:rPr lang="en-US" altLang="en-US" sz="2800" dirty="0" smtClean="0">
                <a:cs typeface="Arial" panose="020B0604020202020204" pitchFamily="34" charset="0"/>
              </a:rPr>
              <a:t>Torus eXperiment Upgrade (NSTX-U):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Electron density (n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) and electron temperature (T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) profiles measured at 42 spatial positions 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Access to the electron pressure (p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) profile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Currently available after post discharge analysis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Real time (rt) availability would be beneficial for: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 equilibrium reconstruction (rt-Efit) with pressure constraint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 profile availability for control purposes [1]: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ELM control (timescale ~ 10 ms)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Transport (timescale &gt; 10ms)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Resistive wall mode (timescale ~ 1 ms)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Rt-upgrade of the existing TS system at NSTX-U requires: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 capable data acquisition (hardware)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 TS analysis (software)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Similar rt TS system previously implemented on DIII-D [2]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grpSp>
        <p:nvGrpSpPr>
          <p:cNvPr id="79" name="Gruppieren 186"/>
          <p:cNvGrpSpPr>
            <a:grpSpLocks/>
          </p:cNvGrpSpPr>
          <p:nvPr/>
        </p:nvGrpSpPr>
        <p:grpSpPr bwMode="auto">
          <a:xfrm>
            <a:off x="28577154" y="20895460"/>
            <a:ext cx="14007281" cy="8057703"/>
            <a:chOff x="745627" y="6496063"/>
            <a:chExt cx="14007441" cy="20482187"/>
          </a:xfrm>
        </p:grpSpPr>
        <p:sp>
          <p:nvSpPr>
            <p:cNvPr id="81" name="AutoShape 1101"/>
            <p:cNvSpPr>
              <a:spLocks noChangeArrowheads="1"/>
            </p:cNvSpPr>
            <p:nvPr/>
          </p:nvSpPr>
          <p:spPr bwMode="auto">
            <a:xfrm>
              <a:off x="745627" y="6512446"/>
              <a:ext cx="13680156" cy="20465804"/>
            </a:xfrm>
            <a:prstGeom prst="roundRect">
              <a:avLst>
                <a:gd name="adj" fmla="val 7022"/>
              </a:avLst>
            </a:prstGeom>
            <a:solidFill>
              <a:srgbClr val="EAEAEA"/>
            </a:solidFill>
            <a:ln w="50800">
              <a:solidFill>
                <a:srgbClr val="8F2C21"/>
              </a:solidFill>
              <a:round/>
              <a:headEnd/>
              <a:tailEnd/>
            </a:ln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82" name="Text Box 1307"/>
            <p:cNvSpPr txBox="1">
              <a:spLocks noChangeArrowheads="1"/>
            </p:cNvSpPr>
            <p:nvPr/>
          </p:nvSpPr>
          <p:spPr bwMode="auto">
            <a:xfrm>
              <a:off x="1106994" y="6496063"/>
              <a:ext cx="13646074" cy="211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1" tIns="45711" rIns="91421" bIns="45711">
              <a:spAutoFit/>
            </a:bodyPr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 b="1" dirty="0">
                  <a:solidFill>
                    <a:srgbClr val="156590"/>
                  </a:solidFill>
                  <a:cs typeface="Arial" panose="020B0604020202020204" pitchFamily="34" charset="0"/>
                </a:rPr>
                <a:t>6</a:t>
              </a:r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. Summary </a:t>
              </a:r>
              <a:endPara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62592" y="4904687"/>
            <a:ext cx="13680000" cy="9776075"/>
            <a:chOff x="562592" y="5057084"/>
            <a:chExt cx="13680000" cy="9776075"/>
          </a:xfrm>
        </p:grpSpPr>
        <p:sp>
          <p:nvSpPr>
            <p:cNvPr id="4155" name="AutoShape 1101"/>
            <p:cNvSpPr>
              <a:spLocks noChangeArrowheads="1"/>
            </p:cNvSpPr>
            <p:nvPr/>
          </p:nvSpPr>
          <p:spPr bwMode="auto">
            <a:xfrm>
              <a:off x="562592" y="5057084"/>
              <a:ext cx="13680000" cy="9776075"/>
            </a:xfrm>
            <a:prstGeom prst="roundRect">
              <a:avLst>
                <a:gd name="adj" fmla="val 5260"/>
              </a:avLst>
            </a:prstGeom>
            <a:noFill/>
            <a:ln w="508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138" name="Text Box 1307"/>
            <p:cNvSpPr txBox="1">
              <a:spLocks noChangeArrowheads="1"/>
            </p:cNvSpPr>
            <p:nvPr/>
          </p:nvSpPr>
          <p:spPr bwMode="auto">
            <a:xfrm>
              <a:off x="925668" y="5057940"/>
              <a:ext cx="12840245" cy="83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1" tIns="45711" rIns="91421" bIns="45711">
              <a:spAutoFit/>
            </a:bodyPr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1. Motivation</a:t>
              </a:r>
              <a:endPara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3" name="Text Box 2232"/>
          <p:cNvSpPr txBox="1">
            <a:spLocks noChangeArrowheads="1"/>
          </p:cNvSpPr>
          <p:nvPr/>
        </p:nvSpPr>
        <p:spPr bwMode="auto">
          <a:xfrm>
            <a:off x="28605729" y="21739331"/>
            <a:ext cx="13680000" cy="36686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Real-time MPTS setup for NSTX-U in progress and offline tested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Hard- &amp; software setup:</a:t>
            </a:r>
          </a:p>
          <a:p>
            <a:pPr marL="1371600" lvl="2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First testing and benchmarking successful</a:t>
            </a:r>
          </a:p>
          <a:p>
            <a:pPr marL="1371600" lvl="3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Scalable, reliable and computationally deterministic setup 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Benchmark of rt code against post shot analysis code</a:t>
            </a:r>
          </a:p>
          <a:p>
            <a:pPr marL="1371600" lvl="2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n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 and T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values reproduced with in their uncertainties</a:t>
            </a:r>
            <a:endParaRPr lang="en-US" altLang="en-US" sz="2800" baseline="-25000" dirty="0" smtClean="0">
              <a:cs typeface="Arial" panose="020B0604020202020204" pitchFamily="34" charset="0"/>
            </a:endParaRPr>
          </a:p>
          <a:p>
            <a:pPr marL="1371600" lvl="3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Computational time reduced by a factor of 5 with compiler optimization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91" name="Text Box 3435"/>
          <p:cNvSpPr txBox="1">
            <a:spLocks noChangeArrowheads="1"/>
          </p:cNvSpPr>
          <p:nvPr/>
        </p:nvSpPr>
        <p:spPr bwMode="auto">
          <a:xfrm>
            <a:off x="14749873" y="25909195"/>
            <a:ext cx="13500000" cy="305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0"/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e-AT" altLang="en-US" sz="2400" dirty="0" smtClean="0">
                <a:cs typeface="Arial" panose="020B0604020202020204" pitchFamily="34" charset="0"/>
              </a:rPr>
              <a:t>[1] E. Kolemen, et al.</a:t>
            </a:r>
          </a:p>
          <a:p>
            <a:pPr>
              <a:spcAft>
                <a:spcPts val="0"/>
              </a:spcAft>
              <a:defRPr/>
            </a:pPr>
            <a:r>
              <a:rPr lang="de-AT" altLang="en-US" sz="2400" dirty="0">
                <a:cs typeface="Arial" panose="020B0604020202020204" pitchFamily="34" charset="0"/>
              </a:rPr>
              <a:t>	</a:t>
            </a:r>
            <a:r>
              <a:rPr lang="de-AT" altLang="en-US" sz="2400" dirty="0" smtClean="0">
                <a:cs typeface="Arial" panose="020B0604020202020204" pitchFamily="34" charset="0"/>
              </a:rPr>
              <a:t>26</a:t>
            </a:r>
            <a:r>
              <a:rPr lang="de-AT" altLang="en-US" sz="2400" baseline="30000" dirty="0" smtClean="0">
                <a:cs typeface="Arial" panose="020B0604020202020204" pitchFamily="34" charset="0"/>
              </a:rPr>
              <a:t>th</a:t>
            </a:r>
            <a:r>
              <a:rPr lang="de-AT" altLang="en-US" sz="2400" dirty="0" smtClean="0">
                <a:cs typeface="Arial" panose="020B0604020202020204" pitchFamily="34" charset="0"/>
              </a:rPr>
              <a:t> IAEA Conference, 2016</a:t>
            </a:r>
          </a:p>
          <a:p>
            <a:pPr>
              <a:spcAft>
                <a:spcPts val="0"/>
              </a:spcAft>
              <a:defRPr/>
            </a:pPr>
            <a:r>
              <a:rPr lang="de-AT" altLang="en-US" sz="2400" dirty="0" smtClean="0">
                <a:cs typeface="Arial" panose="020B0604020202020204" pitchFamily="34" charset="0"/>
              </a:rPr>
              <a:t>[2] B. Penaflor, et al.</a:t>
            </a:r>
          </a:p>
          <a:p>
            <a:pPr>
              <a:spcAft>
                <a:spcPts val="0"/>
              </a:spcAft>
              <a:defRPr/>
            </a:pPr>
            <a:r>
              <a:rPr lang="de-AT" altLang="en-US" sz="2400" dirty="0">
                <a:cs typeface="Arial" panose="020B0604020202020204" pitchFamily="34" charset="0"/>
              </a:rPr>
              <a:t>	</a:t>
            </a:r>
            <a:r>
              <a:rPr lang="de-AT" altLang="en-US" sz="2400" dirty="0" smtClean="0">
                <a:cs typeface="Arial" panose="020B0604020202020204" pitchFamily="34" charset="0"/>
              </a:rPr>
              <a:t>25</a:t>
            </a:r>
            <a:r>
              <a:rPr lang="de-AT" altLang="en-US" sz="2400" baseline="30000" dirty="0" smtClean="0">
                <a:cs typeface="Arial" panose="020B0604020202020204" pitchFamily="34" charset="0"/>
              </a:rPr>
              <a:t>th </a:t>
            </a:r>
            <a:r>
              <a:rPr lang="de-AT" altLang="en-US" sz="2400" dirty="0" smtClean="0">
                <a:cs typeface="Arial" panose="020B0604020202020204" pitchFamily="34" charset="0"/>
              </a:rPr>
              <a:t>SOFE Conference, 2013</a:t>
            </a:r>
            <a:endParaRPr lang="de-AT" altLang="en-US" sz="2400" baseline="300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[</a:t>
            </a:r>
            <a:r>
              <a:rPr lang="en-US" altLang="en-US" sz="2400" dirty="0"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cs typeface="Arial" panose="020B0604020202020204" pitchFamily="34" charset="0"/>
              </a:rPr>
              <a:t>] </a:t>
            </a:r>
            <a:r>
              <a:rPr lang="en-US" altLang="en-US" sz="2400" dirty="0">
                <a:cs typeface="Arial" panose="020B0604020202020204" pitchFamily="34" charset="0"/>
              </a:rPr>
              <a:t>B. P. LeBlanc, et al.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Rev. Sci. Instrum. </a:t>
            </a:r>
            <a:r>
              <a:rPr lang="en-US" altLang="en-US" sz="2400" dirty="0" smtClean="0">
                <a:cs typeface="Arial" panose="020B0604020202020204" pitchFamily="34" charset="0"/>
              </a:rPr>
              <a:t>74(3), 2003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[</a:t>
            </a:r>
            <a:r>
              <a:rPr lang="en-US" altLang="en-US" sz="2400" dirty="0">
                <a:cs typeface="Arial" panose="020B0604020202020204" pitchFamily="34" charset="0"/>
              </a:rPr>
              <a:t>4</a:t>
            </a:r>
            <a:r>
              <a:rPr lang="en-US" altLang="en-US" sz="2400" dirty="0" smtClean="0">
                <a:cs typeface="Arial" panose="020B0604020202020204" pitchFamily="34" charset="0"/>
              </a:rPr>
              <a:t>] </a:t>
            </a:r>
            <a:r>
              <a:rPr lang="en-US" altLang="en-US" sz="2400" dirty="0">
                <a:cs typeface="Arial" panose="020B0604020202020204" pitchFamily="34" charset="0"/>
              </a:rPr>
              <a:t>B. P. LeBlanc, et al.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Rev. Sci. Instrum. </a:t>
            </a:r>
            <a:r>
              <a:rPr lang="en-US" altLang="en-US" sz="2400" dirty="0" smtClean="0">
                <a:cs typeface="Arial" panose="020B0604020202020204" pitchFamily="34" charset="0"/>
              </a:rPr>
              <a:t>83(10</a:t>
            </a:r>
            <a:r>
              <a:rPr lang="en-US" altLang="en-US" sz="2400" dirty="0">
                <a:cs typeface="Arial" panose="020B0604020202020204" pitchFamily="34" charset="0"/>
              </a:rPr>
              <a:t>), 2012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[</a:t>
            </a:r>
            <a:r>
              <a:rPr lang="en-US" altLang="en-US" sz="2400" dirty="0">
                <a:cs typeface="Arial" panose="020B0604020202020204" pitchFamily="34" charset="0"/>
              </a:rPr>
              <a:t>5</a:t>
            </a:r>
            <a:r>
              <a:rPr lang="en-US" altLang="en-US" sz="2400" dirty="0" smtClean="0">
                <a:cs typeface="Arial" panose="020B0604020202020204" pitchFamily="34" charset="0"/>
              </a:rPr>
              <a:t>] </a:t>
            </a:r>
            <a:r>
              <a:rPr lang="en-US" altLang="en-US" sz="2400" dirty="0">
                <a:cs typeface="Arial" panose="020B0604020202020204" pitchFamily="34" charset="0"/>
              </a:rPr>
              <a:t>A. Diallo, et al.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Rev. Sci. Instrum. </a:t>
            </a:r>
            <a:r>
              <a:rPr lang="en-US" altLang="en-US" sz="2400" dirty="0" smtClean="0">
                <a:cs typeface="Arial" panose="020B0604020202020204" pitchFamily="34" charset="0"/>
              </a:rPr>
              <a:t>83(10), 2012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[</a:t>
            </a:r>
            <a:r>
              <a:rPr lang="en-US" altLang="en-US" sz="2400" dirty="0">
                <a:cs typeface="Arial" panose="020B0604020202020204" pitchFamily="34" charset="0"/>
              </a:rPr>
              <a:t>6</a:t>
            </a:r>
            <a:r>
              <a:rPr lang="en-US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]</a:t>
            </a:r>
            <a:r>
              <a:rPr lang="en-US" altLang="en-US" sz="2400" dirty="0" smtClean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D. W. Johnson, et al.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 Rev. Sci. Instrum. 72(1), 2001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[</a:t>
            </a:r>
            <a:r>
              <a:rPr lang="en-US" altLang="en-US" sz="2400" dirty="0">
                <a:cs typeface="Arial" panose="020B0604020202020204" pitchFamily="34" charset="0"/>
              </a:rPr>
              <a:t>7</a:t>
            </a:r>
            <a:r>
              <a:rPr lang="en-US" altLang="en-US" sz="2400" dirty="0" smtClean="0">
                <a:cs typeface="Arial" panose="020B0604020202020204" pitchFamily="34" charset="0"/>
              </a:rPr>
              <a:t>] </a:t>
            </a:r>
            <a:r>
              <a:rPr lang="en-US" altLang="en-US" sz="2400" dirty="0">
                <a:cs typeface="Arial" panose="020B0604020202020204" pitchFamily="34" charset="0"/>
              </a:rPr>
              <a:t>B. P. LeBlanc et al.,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	this conference , PP11.00067, 2017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cs typeface="Arial" panose="020B0604020202020204" pitchFamily="34" charset="0"/>
              </a:rPr>
              <a:t>[</a:t>
            </a:r>
            <a:r>
              <a:rPr lang="en-US" altLang="en-US" sz="2400" dirty="0">
                <a:cs typeface="Arial" panose="020B0604020202020204" pitchFamily="34" charset="0"/>
              </a:rPr>
              <a:t>8</a:t>
            </a:r>
            <a:r>
              <a:rPr lang="en-US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] A. C. Selden,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cs typeface="Arial" panose="020B0604020202020204" pitchFamily="34" charset="0"/>
              </a:rPr>
              <a:t>Phys. Lett. A, 79(5-6</a:t>
            </a:r>
            <a:r>
              <a:rPr lang="en-US" sz="2400" dirty="0" smtClean="0">
                <a:cs typeface="Arial" panose="020B0604020202020204" pitchFamily="34" charset="0"/>
              </a:rPr>
              <a:t>)</a:t>
            </a:r>
            <a:r>
              <a:rPr lang="en-US" altLang="en-US" sz="2400" dirty="0" smtClean="0">
                <a:cs typeface="Arial" panose="020B0604020202020204" pitchFamily="34" charset="0"/>
              </a:rPr>
              <a:t>, 1980</a:t>
            </a:r>
          </a:p>
        </p:txBody>
      </p:sp>
      <p:grpSp>
        <p:nvGrpSpPr>
          <p:cNvPr id="110" name="Gruppieren 180"/>
          <p:cNvGrpSpPr>
            <a:grpSpLocks/>
          </p:cNvGrpSpPr>
          <p:nvPr/>
        </p:nvGrpSpPr>
        <p:grpSpPr bwMode="auto">
          <a:xfrm>
            <a:off x="14569873" y="25065324"/>
            <a:ext cx="13680000" cy="3887841"/>
            <a:chOff x="745627" y="5994550"/>
            <a:chExt cx="14295600" cy="9151200"/>
          </a:xfrm>
        </p:grpSpPr>
        <p:sp>
          <p:nvSpPr>
            <p:cNvPr id="111" name="Text Box 1307"/>
            <p:cNvSpPr txBox="1">
              <a:spLocks noChangeArrowheads="1"/>
            </p:cNvSpPr>
            <p:nvPr/>
          </p:nvSpPr>
          <p:spPr bwMode="auto">
            <a:xfrm>
              <a:off x="1125040" y="6009723"/>
              <a:ext cx="13418056" cy="195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1" tIns="45711" rIns="91421" bIns="45711">
              <a:spAutoFit/>
            </a:bodyPr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References  </a:t>
              </a:r>
              <a:endPara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AutoShape 1101"/>
            <p:cNvSpPr>
              <a:spLocks noChangeArrowheads="1"/>
            </p:cNvSpPr>
            <p:nvPr/>
          </p:nvSpPr>
          <p:spPr bwMode="auto">
            <a:xfrm>
              <a:off x="745627" y="5994550"/>
              <a:ext cx="14295600" cy="9151200"/>
            </a:xfrm>
            <a:prstGeom prst="roundRect">
              <a:avLst>
                <a:gd name="adj" fmla="val 13404"/>
              </a:avLst>
            </a:prstGeom>
            <a:noFill/>
            <a:ln w="508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uppieren 180"/>
          <p:cNvGrpSpPr>
            <a:grpSpLocks/>
          </p:cNvGrpSpPr>
          <p:nvPr/>
        </p:nvGrpSpPr>
        <p:grpSpPr bwMode="auto">
          <a:xfrm>
            <a:off x="14568023" y="4899096"/>
            <a:ext cx="13680000" cy="19890651"/>
            <a:chOff x="745627" y="5994550"/>
            <a:chExt cx="14295600" cy="46818614"/>
          </a:xfrm>
        </p:grpSpPr>
        <p:sp>
          <p:nvSpPr>
            <p:cNvPr id="133" name="Text Box 1307"/>
            <p:cNvSpPr txBox="1">
              <a:spLocks noChangeArrowheads="1"/>
            </p:cNvSpPr>
            <p:nvPr/>
          </p:nvSpPr>
          <p:spPr bwMode="auto">
            <a:xfrm>
              <a:off x="1125040" y="6009723"/>
              <a:ext cx="13797469" cy="195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1" tIns="45711" rIns="91421" bIns="45711">
              <a:spAutoFit/>
            </a:bodyPr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3. Real-time hardware</a:t>
              </a:r>
              <a:endPara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4" name="AutoShape 1101"/>
            <p:cNvSpPr>
              <a:spLocks noChangeArrowheads="1"/>
            </p:cNvSpPr>
            <p:nvPr/>
          </p:nvSpPr>
          <p:spPr bwMode="auto">
            <a:xfrm>
              <a:off x="745627" y="5994550"/>
              <a:ext cx="14295600" cy="46818614"/>
            </a:xfrm>
            <a:prstGeom prst="roundRect">
              <a:avLst>
                <a:gd name="adj" fmla="val 3727"/>
              </a:avLst>
            </a:prstGeom>
            <a:noFill/>
            <a:ln w="508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uppieren 180"/>
          <p:cNvGrpSpPr>
            <a:grpSpLocks/>
          </p:cNvGrpSpPr>
          <p:nvPr/>
        </p:nvGrpSpPr>
        <p:grpSpPr bwMode="auto">
          <a:xfrm>
            <a:off x="28611098" y="4905543"/>
            <a:ext cx="13680000" cy="15633392"/>
            <a:chOff x="745627" y="5994552"/>
            <a:chExt cx="14295600" cy="36797878"/>
          </a:xfrm>
        </p:grpSpPr>
        <p:sp>
          <p:nvSpPr>
            <p:cNvPr id="136" name="Text Box 1307"/>
            <p:cNvSpPr txBox="1">
              <a:spLocks noChangeArrowheads="1"/>
            </p:cNvSpPr>
            <p:nvPr/>
          </p:nvSpPr>
          <p:spPr bwMode="auto">
            <a:xfrm>
              <a:off x="1125040" y="6009722"/>
              <a:ext cx="13880715" cy="195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1" tIns="45711" rIns="91421" bIns="45711">
              <a:spAutoFit/>
            </a:bodyPr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5. Benchmark with </a:t>
              </a:r>
              <a:r>
                <a:rPr lang="en-US" altLang="en-US" sz="4800" b="1" dirty="0">
                  <a:solidFill>
                    <a:srgbClr val="15659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ost-shot analysis</a:t>
              </a:r>
              <a:endPara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" name="AutoShape 1101"/>
            <p:cNvSpPr>
              <a:spLocks noChangeArrowheads="1"/>
            </p:cNvSpPr>
            <p:nvPr/>
          </p:nvSpPr>
          <p:spPr bwMode="auto">
            <a:xfrm>
              <a:off x="745627" y="5994552"/>
              <a:ext cx="14295600" cy="36797878"/>
            </a:xfrm>
            <a:prstGeom prst="roundRect">
              <a:avLst>
                <a:gd name="adj" fmla="val 3787"/>
              </a:avLst>
            </a:prstGeom>
            <a:noFill/>
            <a:ln w="508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uppieren 177"/>
          <p:cNvGrpSpPr/>
          <p:nvPr/>
        </p:nvGrpSpPr>
        <p:grpSpPr>
          <a:xfrm>
            <a:off x="557166" y="14994663"/>
            <a:ext cx="13680000" cy="9776075"/>
            <a:chOff x="562592" y="5057084"/>
            <a:chExt cx="13680000" cy="9776075"/>
          </a:xfrm>
        </p:grpSpPr>
        <p:sp>
          <p:nvSpPr>
            <p:cNvPr id="179" name="AutoShape 1101"/>
            <p:cNvSpPr>
              <a:spLocks noChangeArrowheads="1"/>
            </p:cNvSpPr>
            <p:nvPr/>
          </p:nvSpPr>
          <p:spPr bwMode="auto">
            <a:xfrm>
              <a:off x="562592" y="5057084"/>
              <a:ext cx="13680000" cy="9776075"/>
            </a:xfrm>
            <a:prstGeom prst="roundRect">
              <a:avLst>
                <a:gd name="adj" fmla="val 5260"/>
              </a:avLst>
            </a:prstGeom>
            <a:noFill/>
            <a:ln w="50800">
              <a:solidFill>
                <a:srgbClr val="8F2C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1" tIns="45711" rIns="91421" bIns="45711" anchor="ctr"/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180" name="Text Box 1307"/>
            <p:cNvSpPr txBox="1">
              <a:spLocks noChangeArrowheads="1"/>
            </p:cNvSpPr>
            <p:nvPr/>
          </p:nvSpPr>
          <p:spPr bwMode="auto">
            <a:xfrm>
              <a:off x="925668" y="5057940"/>
              <a:ext cx="13265218" cy="83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1" tIns="45711" rIns="91421" bIns="45711">
              <a:spAutoFit/>
            </a:bodyPr>
            <a:lstStyle>
              <a:lvl1pPr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800" b="1" dirty="0" smtClean="0">
                  <a:solidFill>
                    <a:srgbClr val="156590"/>
                  </a:solidFill>
                  <a:cs typeface="Arial" panose="020B0604020202020204" pitchFamily="34" charset="0"/>
                </a:rPr>
                <a:t>2. Thomson Diagnostic Setup at NSTX-U 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[3,4,5]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81" name="Text Box 2232"/>
          <p:cNvSpPr txBox="1">
            <a:spLocks noChangeArrowheads="1"/>
          </p:cNvSpPr>
          <p:nvPr/>
        </p:nvSpPr>
        <p:spPr bwMode="auto">
          <a:xfrm>
            <a:off x="568039" y="15826498"/>
            <a:ext cx="8894937" cy="87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Currently 2 Nd:YAG lasers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</a:t>
            </a:r>
            <a:r>
              <a:rPr lang="en-US" altLang="en-US" sz="2800" dirty="0" smtClean="0">
                <a:cs typeface="Arial" panose="020B0604020202020204" pitchFamily="34" charset="0"/>
              </a:rPr>
              <a:t>otal repetition rate ~60 Hz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Horizontal beam path crossing the plasma from low field to high field side passing the center stack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42 fibers collecting the scattered light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Spherical mirror focuses on fiber bundles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Polychromators and </a:t>
            </a:r>
            <a:r>
              <a:rPr lang="en-US" altLang="en-US" sz="2800" dirty="0">
                <a:cs typeface="Arial" panose="020B0604020202020204" pitchFamily="34" charset="0"/>
              </a:rPr>
              <a:t>avalanche </a:t>
            </a:r>
            <a:r>
              <a:rPr lang="en-US" altLang="en-US" sz="2800" dirty="0" smtClean="0">
                <a:cs typeface="Arial" panose="020B0604020202020204" pitchFamily="34" charset="0"/>
              </a:rPr>
              <a:t>photodiode (APD) detectors [6] for spectral analysis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32 polychromators with </a:t>
            </a:r>
            <a:r>
              <a:rPr lang="en-US" altLang="en-US" sz="2800" dirty="0">
                <a:cs typeface="Arial" panose="020B0604020202020204" pitchFamily="34" charset="0"/>
              </a:rPr>
              <a:t>6</a:t>
            </a:r>
            <a:r>
              <a:rPr lang="en-US" altLang="en-US" sz="2800" dirty="0" smtClean="0">
                <a:cs typeface="Arial" panose="020B0604020202020204" pitchFamily="34" charset="0"/>
              </a:rPr>
              <a:t> filter &amp; APDs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10 polychromators with 4 filter &amp; APDs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Boundary conditions for rt-upgrade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Old system should be unaffected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Data access should be unaffected  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Additional laser with burst capability [7]: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60 Hz repetition rate will increase to 90 Hz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Fast burst mode up to 10 kHz</a:t>
            </a:r>
          </a:p>
        </p:txBody>
      </p:sp>
      <p:sp>
        <p:nvSpPr>
          <p:cNvPr id="126" name="Text Box 2232"/>
          <p:cNvSpPr txBox="1">
            <a:spLocks noChangeArrowheads="1"/>
          </p:cNvSpPr>
          <p:nvPr/>
        </p:nvSpPr>
        <p:spPr bwMode="auto">
          <a:xfrm>
            <a:off x="14610165" y="5787603"/>
            <a:ext cx="13678150" cy="987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●"/>
              <a:defRPr/>
            </a:pPr>
            <a:r>
              <a:rPr lang="en-US" sz="2800" dirty="0" smtClean="0">
                <a:cs typeface="Arial" panose="020B0604020202020204" pitchFamily="34" charset="0"/>
              </a:rPr>
              <a:t>Struck Innovative Systeme (SIS) 3316 digitizers for rt data acquisition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16 channels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250 MS/s per channel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14-bit resolution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Two programmable input ranges (2 V and 5 V)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Readout in parallel to acquisition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Pre/Post trigger capability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Gigabit Ethernet readout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●"/>
              <a:defRPr/>
            </a:pPr>
            <a:r>
              <a:rPr lang="en-US" sz="2800" dirty="0" smtClean="0">
                <a:cs typeface="Arial" panose="020B0604020202020204" pitchFamily="34" charset="0"/>
              </a:rPr>
              <a:t>System setup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8 polychromators with up to 6 filters &amp; APDs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4 SIS3316 digitizers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Linux server (MPTS PC)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Rt analysis 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Buffer for post-shot data</a:t>
            </a: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Output to NSTX-U data storage (Skylark)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post shot (not rt critical)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10287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cs typeface="Arial" panose="020B0604020202020204" pitchFamily="34" charset="0"/>
              </a:rPr>
              <a:t>Output to plasma control system (PCS RT3)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Analog output interface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Rt critical</a:t>
            </a:r>
          </a:p>
        </p:txBody>
      </p:sp>
      <p:sp>
        <p:nvSpPr>
          <p:cNvPr id="130" name="Text Box 1307"/>
          <p:cNvSpPr txBox="1">
            <a:spLocks noChangeArrowheads="1"/>
          </p:cNvSpPr>
          <p:nvPr/>
        </p:nvSpPr>
        <p:spPr bwMode="auto">
          <a:xfrm>
            <a:off x="14932800" y="15673949"/>
            <a:ext cx="13203320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rPr>
              <a:t>4</a:t>
            </a:r>
            <a:r>
              <a:rPr lang="en-US" altLang="en-US" sz="4800" b="1" dirty="0" smtClean="0">
                <a:solidFill>
                  <a:srgbClr val="156590"/>
                </a:solidFill>
                <a:cs typeface="Arial" panose="020B0604020202020204" pitchFamily="34" charset="0"/>
              </a:rPr>
              <a:t>. Real-time software</a:t>
            </a:r>
            <a:endParaRPr lang="en-US" altLang="en-US" sz="4800" b="1" dirty="0">
              <a:solidFill>
                <a:srgbClr val="156590"/>
              </a:solidFill>
              <a:cs typeface="Arial" panose="020B0604020202020204" pitchFamily="34" charset="0"/>
            </a:endParaRPr>
          </a:p>
        </p:txBody>
      </p:sp>
      <p:sp>
        <p:nvSpPr>
          <p:cNvPr id="131" name="Text Box 2232"/>
          <p:cNvSpPr txBox="1">
            <a:spLocks noChangeArrowheads="1"/>
          </p:cNvSpPr>
          <p:nvPr/>
        </p:nvSpPr>
        <p:spPr bwMode="auto">
          <a:xfrm>
            <a:off x="14608800" y="16502261"/>
            <a:ext cx="13678150" cy="315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 pulse detection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Currently, peak amplitude (PA) detection</a:t>
            </a:r>
          </a:p>
          <a:p>
            <a:pPr marL="8001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cs typeface="Arial" panose="020B0604020202020204" pitchFamily="34" charset="0"/>
              </a:rPr>
              <a:t>Pulse fitting possible in the future (red)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Test laser pulses in the gas filled vessel</a:t>
            </a:r>
          </a:p>
          <a:p>
            <a:pPr marL="8001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 → Raman scattering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 smtClean="0">
              <a:cs typeface="Arial" panose="020B0604020202020204" pitchFamily="34" charset="0"/>
            </a:endParaRPr>
          </a:p>
        </p:txBody>
      </p:sp>
      <p:sp>
        <p:nvSpPr>
          <p:cNvPr id="128" name="Text Box 2232"/>
          <p:cNvSpPr txBox="1">
            <a:spLocks noChangeArrowheads="1"/>
          </p:cNvSpPr>
          <p:nvPr/>
        </p:nvSpPr>
        <p:spPr bwMode="auto">
          <a:xfrm>
            <a:off x="28612948" y="5787603"/>
            <a:ext cx="13644206" cy="259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Computation time from post shot analysis decreased by a factor of 5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With compiler optimization rt fit time roughly 2.5 ms per time point (post shot: 13.5 ms per time point)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Further manual optimization possible</a:t>
            </a:r>
          </a:p>
          <a:p>
            <a:pPr marL="9144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Initial fit guesses can be also improved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139" name="Text Box 2232"/>
          <p:cNvSpPr txBox="1">
            <a:spLocks noChangeArrowheads="1"/>
          </p:cNvSpPr>
          <p:nvPr/>
        </p:nvSpPr>
        <p:spPr bwMode="auto">
          <a:xfrm>
            <a:off x="14605617" y="19062707"/>
            <a:ext cx="7825799" cy="56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Tabularized </a:t>
            </a:r>
            <a:r>
              <a:rPr lang="en-US" altLang="en-US" sz="2800" dirty="0">
                <a:cs typeface="Arial" panose="020B0604020202020204" pitchFamily="34" charset="0"/>
              </a:rPr>
              <a:t>evaluation of the </a:t>
            </a:r>
            <a:r>
              <a:rPr lang="en-US" altLang="en-US" sz="2800" dirty="0" smtClean="0">
                <a:cs typeface="Arial" panose="020B0604020202020204" pitchFamily="34" charset="0"/>
              </a:rPr>
              <a:t>TS Selden </a:t>
            </a:r>
            <a:r>
              <a:rPr lang="en-US" altLang="en-US" sz="2800" dirty="0">
                <a:cs typeface="Arial" panose="020B0604020202020204" pitchFamily="34" charset="0"/>
              </a:rPr>
              <a:t>model </a:t>
            </a:r>
            <a:r>
              <a:rPr lang="en-US" altLang="en-US" sz="2800" dirty="0" smtClean="0">
                <a:cs typeface="Arial" panose="020B0604020202020204" pitchFamily="34" charset="0"/>
              </a:rPr>
              <a:t>[8]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Lookup tables save computational time</a:t>
            </a:r>
          </a:p>
          <a:p>
            <a:pPr marL="8001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Reduction of computational time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Rt </a:t>
            </a:r>
            <a:r>
              <a:rPr lang="en-US" altLang="en-US" sz="2800" dirty="0">
                <a:cs typeface="Arial" panose="020B0604020202020204" pitchFamily="34" charset="0"/>
              </a:rPr>
              <a:t>optimization for n</a:t>
            </a:r>
            <a:r>
              <a:rPr lang="en-US" altLang="en-US" sz="2800" baseline="-25000" dirty="0">
                <a:cs typeface="Arial" panose="020B0604020202020204" pitchFamily="34" charset="0"/>
              </a:rPr>
              <a:t>e</a:t>
            </a:r>
            <a:r>
              <a:rPr lang="en-US" altLang="en-US" sz="2800" dirty="0">
                <a:cs typeface="Arial" panose="020B0604020202020204" pitchFamily="34" charset="0"/>
              </a:rPr>
              <a:t> and T</a:t>
            </a:r>
            <a:r>
              <a:rPr lang="en-US" altLang="en-US" sz="2800" baseline="-25000" dirty="0">
                <a:cs typeface="Arial" panose="020B0604020202020204" pitchFamily="34" charset="0"/>
              </a:rPr>
              <a:t>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as well as the corresponding errors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en-US" altLang="en-US" sz="2800" baseline="30000" dirty="0" smtClean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-optimization of spectral fit</a:t>
            </a:r>
          </a:p>
          <a:p>
            <a:pPr marL="8001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cs typeface="Arial" panose="020B0604020202020204" pitchFamily="34" charset="0"/>
              </a:rPr>
              <a:t>Fast convergence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 smtClean="0">
              <a:cs typeface="Arial" panose="020B0604020202020204" pitchFamily="34" charset="0"/>
            </a:endParaRPr>
          </a:p>
        </p:txBody>
      </p:sp>
      <p:sp>
        <p:nvSpPr>
          <p:cNvPr id="140" name="Text Box 2232"/>
          <p:cNvSpPr txBox="1">
            <a:spLocks noChangeArrowheads="1"/>
          </p:cNvSpPr>
          <p:nvPr/>
        </p:nvSpPr>
        <p:spPr bwMode="auto">
          <a:xfrm>
            <a:off x="28636922" y="11034553"/>
            <a:ext cx="6011409" cy="10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 smtClean="0">
              <a:cs typeface="Arial" panose="020B0604020202020204" pitchFamily="34" charset="0"/>
            </a:endParaRPr>
          </a:p>
        </p:txBody>
      </p:sp>
      <p:pic>
        <p:nvPicPr>
          <p:cNvPr id="43" name="Grafik 42"/>
          <p:cNvPicPr/>
          <p:nvPr/>
        </p:nvPicPr>
        <p:blipFill>
          <a:blip r:embed="rId14"/>
          <a:stretch/>
        </p:blipFill>
        <p:spPr>
          <a:xfrm>
            <a:off x="24417228" y="6305501"/>
            <a:ext cx="1951784" cy="3943422"/>
          </a:xfrm>
          <a:prstGeom prst="rect">
            <a:avLst/>
          </a:prstGeom>
          <a:ln>
            <a:noFill/>
          </a:ln>
        </p:spPr>
      </p:pic>
      <p:sp>
        <p:nvSpPr>
          <p:cNvPr id="46" name="Text Box 1307"/>
          <p:cNvSpPr txBox="1">
            <a:spLocks noChangeArrowheads="1"/>
          </p:cNvSpPr>
          <p:nvPr/>
        </p:nvSpPr>
        <p:spPr bwMode="auto">
          <a:xfrm>
            <a:off x="28974173" y="25420881"/>
            <a:ext cx="13645918" cy="8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 b="1" dirty="0">
                <a:solidFill>
                  <a:srgbClr val="156590"/>
                </a:solidFill>
                <a:cs typeface="Arial" panose="020B0604020202020204" pitchFamily="34" charset="0"/>
              </a:rPr>
              <a:t>7</a:t>
            </a:r>
            <a:r>
              <a:rPr lang="en-US" altLang="en-US" sz="4800" b="1" dirty="0" smtClean="0">
                <a:solidFill>
                  <a:srgbClr val="156590"/>
                </a:solidFill>
                <a:cs typeface="Arial" panose="020B0604020202020204" pitchFamily="34" charset="0"/>
              </a:rPr>
              <a:t>. Outlook </a:t>
            </a:r>
            <a:endParaRPr lang="en-US" altLang="en-US" sz="4800" b="1" dirty="0">
              <a:solidFill>
                <a:srgbClr val="156590"/>
              </a:solidFill>
              <a:cs typeface="Arial" panose="020B0604020202020204" pitchFamily="34" charset="0"/>
            </a:endParaRPr>
          </a:p>
        </p:txBody>
      </p:sp>
      <p:sp>
        <p:nvSpPr>
          <p:cNvPr id="47" name="Text Box 2232"/>
          <p:cNvSpPr txBox="1">
            <a:spLocks noChangeArrowheads="1"/>
          </p:cNvSpPr>
          <p:nvPr/>
        </p:nvSpPr>
        <p:spPr bwMode="auto">
          <a:xfrm>
            <a:off x="28697399" y="26245435"/>
            <a:ext cx="13680000" cy="26345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Full rt system testing (hard &amp; software) with load under experimental conditions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PBLS implementation and possible extension to further spatial channels in rt </a:t>
            </a:r>
          </a:p>
          <a:p>
            <a:pPr marL="1371600" lvl="2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Full system availability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PCS implementation</a:t>
            </a:r>
          </a:p>
          <a:p>
            <a:pPr marL="1371600" lvl="2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Exploitation of rt data when NSTX-U is back in operation</a:t>
            </a: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807" y="13044421"/>
            <a:ext cx="4793119" cy="3599999"/>
          </a:xfrm>
          <a:prstGeom prst="rect">
            <a:avLst/>
          </a:prstGeom>
        </p:spPr>
      </p:pic>
      <p:sp>
        <p:nvSpPr>
          <p:cNvPr id="108" name="Textfeld 107"/>
          <p:cNvSpPr txBox="1"/>
          <p:nvPr/>
        </p:nvSpPr>
        <p:spPr>
          <a:xfrm>
            <a:off x="38388449" y="12637238"/>
            <a:ext cx="2751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ym typeface="Symbol" panose="05050102010706020507" pitchFamily="18" charset="2"/>
              </a:rPr>
              <a:t>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 comparison</a:t>
            </a:r>
            <a:endParaRPr lang="en-US" sz="3000" dirty="0"/>
          </a:p>
        </p:txBody>
      </p:sp>
      <p:grpSp>
        <p:nvGrpSpPr>
          <p:cNvPr id="68" name="Gruppieren 67"/>
          <p:cNvGrpSpPr/>
          <p:nvPr/>
        </p:nvGrpSpPr>
        <p:grpSpPr>
          <a:xfrm>
            <a:off x="30661655" y="8295812"/>
            <a:ext cx="9585008" cy="4000486"/>
            <a:chOff x="32575919" y="8095641"/>
            <a:chExt cx="9585008" cy="4000486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7808" y="8489683"/>
              <a:ext cx="4793119" cy="3599999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5919" y="8496128"/>
              <a:ext cx="4793119" cy="3599999"/>
            </a:xfrm>
            <a:prstGeom prst="rect">
              <a:avLst/>
            </a:prstGeom>
          </p:spPr>
        </p:pic>
        <p:sp>
          <p:nvSpPr>
            <p:cNvPr id="67" name="Textfeld 66"/>
            <p:cNvSpPr txBox="1"/>
            <p:nvPr/>
          </p:nvSpPr>
          <p:spPr>
            <a:xfrm>
              <a:off x="33596558" y="8095641"/>
              <a:ext cx="27518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T</a:t>
              </a:r>
              <a:r>
                <a:rPr lang="en-US" sz="3000" baseline="-25000" dirty="0" smtClean="0"/>
                <a:t>e</a:t>
              </a:r>
              <a:r>
                <a:rPr lang="en-US" sz="3000" dirty="0" smtClean="0"/>
                <a:t> comparison</a:t>
              </a:r>
              <a:endParaRPr lang="en-US" sz="3000" dirty="0"/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38388449" y="8095641"/>
              <a:ext cx="27518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n</a:t>
              </a:r>
              <a:r>
                <a:rPr lang="en-US" sz="3000" baseline="-25000" dirty="0" smtClean="0"/>
                <a:t>e</a:t>
              </a:r>
              <a:r>
                <a:rPr lang="en-US" sz="3000" dirty="0" smtClean="0"/>
                <a:t> comparison</a:t>
              </a:r>
              <a:endParaRPr lang="en-US" sz="3000" dirty="0"/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23889508" y="16827563"/>
            <a:ext cx="281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Raman scattering</a:t>
            </a:r>
            <a:endParaRPr lang="en-US" sz="2000" dirty="0"/>
          </a:p>
        </p:txBody>
      </p:sp>
      <p:sp>
        <p:nvSpPr>
          <p:cNvPr id="113" name="Text Box 2232"/>
          <p:cNvSpPr txBox="1">
            <a:spLocks noChangeArrowheads="1"/>
          </p:cNvSpPr>
          <p:nvPr/>
        </p:nvSpPr>
        <p:spPr bwMode="auto">
          <a:xfrm>
            <a:off x="28618904" y="12405592"/>
            <a:ext cx="9102084" cy="646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marL="3429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Comparison of T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 and n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 outputs from rt and </a:t>
            </a:r>
            <a:r>
              <a:rPr lang="en-US" altLang="en-US" sz="2800" dirty="0" smtClean="0">
                <a:solidFill>
                  <a:srgbClr val="9F9F9F"/>
                </a:solidFill>
                <a:cs typeface="Arial" panose="020B0604020202020204" pitchFamily="34" charset="0"/>
              </a:rPr>
              <a:t>post shot</a:t>
            </a:r>
            <a:r>
              <a:rPr lang="en-US" altLang="en-US" sz="2800" dirty="0" smtClean="0">
                <a:cs typeface="Arial" panose="020B0604020202020204" pitchFamily="34" charset="0"/>
              </a:rPr>
              <a:t> fitting of two spatial channels (core and edge)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Agreement within the uncertainties</a:t>
            </a:r>
          </a:p>
          <a:p>
            <a:pPr marL="8001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Successful benchmark of the rt fitting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en-US" altLang="en-US" sz="2800" baseline="30000" dirty="0" smtClean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cs typeface="Arial" panose="020B0604020202020204" pitchFamily="34" charset="0"/>
                <a:sym typeface="Symbol" panose="05050102010706020507" pitchFamily="18" charset="2"/>
              </a:rPr>
              <a:t> values slightly higher than for post shot</a:t>
            </a:r>
          </a:p>
          <a:p>
            <a:pPr marL="800100" lvl="2" indent="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→ Relaxed convergence criteria applied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baseline="-250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Lookup tables for expected signal intensity for spectral channels of one spatial channel</a:t>
            </a:r>
          </a:p>
          <a:p>
            <a:pPr marL="914400" lvl="1" indent="-457200"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Relative deviations appear only a low T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e</a:t>
            </a:r>
            <a:r>
              <a:rPr lang="en-US" altLang="en-US" sz="2800" dirty="0" smtClean="0">
                <a:cs typeface="Arial" panose="020B0604020202020204" pitchFamily="34" charset="0"/>
              </a:rPr>
              <a:t> at lower wavelength (small intensities expected)</a:t>
            </a:r>
            <a:r>
              <a:rPr lang="en-US" altLang="en-US" sz="2800" baseline="-25000" dirty="0" smtClean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ct val="1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/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.Poster Fachbeirat2002">
  <a:themeElements>
    <a:clrScheme name="Templ.Poster Fachbeirat2002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.Poster Fachbeirat2002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.Poster Fachbeirat2002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.Poster Fachbeirat2002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.Poster Fachbeirat2002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.Poster Fachbeirat2002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.Poster Fachbeirat2002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.Poster Fachbeirat2002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.Poster Fachbeirat2002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H:\MF\Sekretariat\Templ.Poster Fachbeirat2002.pot</Template>
  <TotalTime>0</TotalTime>
  <Words>705</Words>
  <Application>Microsoft Office PowerPoint</Application>
  <PresentationFormat>Benutzerdefiniert</PresentationFormat>
  <Paragraphs>118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Symbol</vt:lpstr>
      <vt:lpstr>Times New Roman</vt:lpstr>
      <vt:lpstr>Templ.Poster Fachbeirat2002</vt:lpstr>
      <vt:lpstr>PowerPoint-Präsentation</vt:lpstr>
    </vt:vector>
  </TitlesOfParts>
  <Company>TU Wien, IPP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</dc:title>
  <dc:creator>Florian Laggner</dc:creator>
  <cp:lastModifiedBy>florian laggner</cp:lastModifiedBy>
  <cp:revision>877</cp:revision>
  <cp:lastPrinted>2017-10-20T22:58:50Z</cp:lastPrinted>
  <dcterms:created xsi:type="dcterms:W3CDTF">2002-06-19T12:46:57Z</dcterms:created>
  <dcterms:modified xsi:type="dcterms:W3CDTF">2017-10-20T23:14:22Z</dcterms:modified>
</cp:coreProperties>
</file>