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92" r:id="rId3"/>
    <p:sldId id="343" r:id="rId4"/>
    <p:sldId id="344" r:id="rId5"/>
    <p:sldId id="353" r:id="rId6"/>
    <p:sldId id="323" r:id="rId7"/>
    <p:sldId id="368" r:id="rId8"/>
    <p:sldId id="369" r:id="rId9"/>
    <p:sldId id="370" r:id="rId10"/>
    <p:sldId id="371" r:id="rId11"/>
    <p:sldId id="372" r:id="rId12"/>
    <p:sldId id="324" r:id="rId13"/>
    <p:sldId id="327" r:id="rId14"/>
    <p:sldId id="364" r:id="rId15"/>
    <p:sldId id="365" r:id="rId16"/>
    <p:sldId id="373" r:id="rId17"/>
    <p:sldId id="374" r:id="rId18"/>
    <p:sldId id="317" r:id="rId19"/>
    <p:sldId id="376" r:id="rId20"/>
    <p:sldId id="377" r:id="rId21"/>
    <p:sldId id="379" r:id="rId22"/>
    <p:sldId id="380" r:id="rId23"/>
    <p:sldId id="378" r:id="rId24"/>
    <p:sldId id="366" r:id="rId25"/>
    <p:sldId id="321" r:id="rId26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336699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22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83E507C-28A8-4EDD-80DA-C890896487F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B4C4009D-2B37-429E-B20C-25FBBD666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3745"/>
            <a:ext cx="7376160" cy="31203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42932-1CAB-4A70-8A20-A13A549335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509962" cy="26320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BBA6-37DB-4A62-8FF9-2CCBF4C9B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3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1AE6-CE7A-43A0-8EA4-EB94561181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 list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Place your institutional logo(s) here:</a:t>
            </a:r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583439"/>
            <a:ext cx="79248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APS DPP meeting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r>
              <a:rPr lang="en-US" sz="1000" b="1" baseline="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baseline="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.xml"/><Relationship Id="rId7" Type="http://schemas.openxmlformats.org/officeDocument/2006/relationships/image" Target="../media/image3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7.png"/><Relationship Id="rId3" Type="http://schemas.openxmlformats.org/officeDocument/2006/relationships/tags" Target="../tags/tag11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0.png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3.png"/><Relationship Id="rId4" Type="http://schemas.openxmlformats.org/officeDocument/2006/relationships/tags" Target="../tags/tag12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153400" cy="167640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Y.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Ren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2000" b="1" dirty="0"/>
              <a:t>E. </a:t>
            </a:r>
            <a:r>
              <a:rPr lang="en-US" sz="2000" b="1" smtClean="0"/>
              <a:t>Mazzucato</a:t>
            </a:r>
            <a:r>
              <a:rPr lang="en-US" sz="2000" b="1" baseline="30000" smtClean="0"/>
              <a:t>1</a:t>
            </a:r>
            <a:r>
              <a:rPr lang="en-US" sz="2000" b="1" smtClean="0"/>
              <a:t>,</a:t>
            </a:r>
            <a:r>
              <a:rPr lang="en-US" sz="2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D.R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Smith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, R.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Barchfeld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,C.W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Domier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E</a:t>
            </a:r>
            <a:r>
              <a:rPr lang="en-US" altLang="en-US" sz="2000" b="1" dirty="0">
                <a:latin typeface="Arial" charset="0"/>
                <a:cs typeface="Arial" charset="0"/>
              </a:rPr>
              <a:t>. R.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Scott</a:t>
            </a:r>
            <a:r>
              <a:rPr lang="en-US" altLang="en-US" sz="2000" b="1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, N.C</a:t>
            </a:r>
            <a:r>
              <a:rPr lang="en-US" altLang="en-US" sz="2000" b="1" dirty="0">
                <a:latin typeface="Arial" charset="0"/>
                <a:cs typeface="Arial" charset="0"/>
              </a:rPr>
              <a:t>. Luhmann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Jr.</a:t>
            </a:r>
            <a:r>
              <a:rPr lang="en-US" altLang="en-US" sz="2000" b="1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, </a:t>
            </a:r>
            <a:r>
              <a:rPr lang="en-US" altLang="en-US" sz="2000" b="1" dirty="0">
                <a:latin typeface="Arial" charset="0"/>
                <a:cs typeface="Arial" charset="0"/>
              </a:rPr>
              <a:t>R.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Kaita</a:t>
            </a:r>
            <a:r>
              <a:rPr lang="en-US" altLang="en-US" sz="20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, R. Ellis</a:t>
            </a:r>
            <a:r>
              <a:rPr lang="en-US" altLang="en-US" sz="20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, 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K.C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Lee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1.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PPPL  2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UW-Madison 3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UC-Davis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NFRI</a:t>
            </a:r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Overview of High-k Scattering Diagnostics on NSTX and NSTX-U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162800" cy="1219200"/>
          </a:xfrm>
        </p:spPr>
        <p:txBody>
          <a:bodyPr/>
          <a:lstStyle/>
          <a:p>
            <a:pPr marL="182563"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59th Annual Meeting of the APS Division of Plasma Physics, Milwaukee, Wisconsin, October 23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-27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2017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The High-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 Microwave Scattering System was Improved through the Years</a:t>
            </a:r>
            <a:endParaRPr lang="en-US" sz="3200" b="1" dirty="0"/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" y="977671"/>
            <a:ext cx="8911459" cy="313712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Improved scattering configuration allowing simultaneous operation </a:t>
            </a:r>
            <a:r>
              <a:rPr lang="en-US" sz="2400" dirty="0"/>
              <a:t>of </a:t>
            </a:r>
            <a:r>
              <a:rPr lang="en-US" sz="2400" dirty="0" smtClean="0"/>
              <a:t>all five scattering channels </a:t>
            </a:r>
            <a:endParaRPr lang="en-US" sz="2400" dirty="0"/>
          </a:p>
          <a:p>
            <a:pPr lvl="1"/>
            <a:r>
              <a:rPr lang="en-US" sz="2000" dirty="0"/>
              <a:t>The probe beam hits the spherical mirror and some of the channels have to be fully attenuated to protect </a:t>
            </a:r>
            <a:r>
              <a:rPr lang="en-US" sz="2000" dirty="0" smtClean="0"/>
              <a:t>detectors</a:t>
            </a:r>
          </a:p>
          <a:p>
            <a:pPr lvl="2"/>
            <a:r>
              <a:rPr lang="en-US" sz="1600" dirty="0" smtClean="0"/>
              <a:t>Simultaneously </a:t>
            </a:r>
            <a:r>
              <a:rPr lang="en-US" sz="1600" dirty="0"/>
              <a:t>utilize at most three out of the five receiving </a:t>
            </a:r>
            <a:r>
              <a:rPr lang="en-US" sz="1600" dirty="0" smtClean="0"/>
              <a:t>channels</a:t>
            </a:r>
          </a:p>
          <a:p>
            <a:pPr marL="233363" indent="-233363" eaLnBrk="0" hangingPunct="0">
              <a:spcBef>
                <a:spcPct val="25000"/>
              </a:spcBef>
              <a:defRPr/>
            </a:pPr>
            <a:r>
              <a:rPr lang="en-US" sz="2400" kern="0" dirty="0"/>
              <a:t>Launch the probe beam upward </a:t>
            </a:r>
            <a:r>
              <a:rPr lang="en-US" sz="2400" kern="0" dirty="0" smtClean="0"/>
              <a:t>preventing </a:t>
            </a:r>
            <a:r>
              <a:rPr lang="en-US" sz="2400" kern="0" dirty="0"/>
              <a:t>it from directly hitting the </a:t>
            </a:r>
            <a:r>
              <a:rPr lang="en-US" sz="2400" kern="0" dirty="0" smtClean="0"/>
              <a:t>mirror</a:t>
            </a:r>
            <a:endParaRPr lang="en-US" sz="2400" kern="0" dirty="0"/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/>
              <a:t>No channel has to be fully </a:t>
            </a:r>
            <a:r>
              <a:rPr lang="en-US" sz="1800" kern="0" dirty="0" smtClean="0"/>
              <a:t>attenuated</a:t>
            </a:r>
            <a:endParaRPr lang="en-US" sz="1800" kern="0" dirty="0"/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/>
              <a:t>Stray radiation on all channels is </a:t>
            </a:r>
            <a:r>
              <a:rPr lang="en-US" sz="1800" kern="0" dirty="0" smtClean="0"/>
              <a:t>reduced</a:t>
            </a:r>
            <a:endParaRPr lang="en-US" sz="1800" kern="0" dirty="0"/>
          </a:p>
          <a:p>
            <a:endParaRPr lang="en-US" dirty="0"/>
          </a:p>
          <a:p>
            <a:pPr lvl="1"/>
            <a:endParaRPr lang="en-US" sz="2200" dirty="0"/>
          </a:p>
        </p:txBody>
      </p:sp>
      <p:pic>
        <p:nvPicPr>
          <p:cNvPr id="10" name="Picture 4" descr="C:\Documents and Settings\yren\My Documents\MATLAB\work_nstx\figure_save\138989_fspec_5chs_2ti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94704"/>
            <a:ext cx="6705600" cy="2571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38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The High-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 Microwave Scattering System was Improved through the Years</a:t>
            </a:r>
            <a:endParaRPr lang="en-US" sz="3200" b="1" dirty="0"/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" y="977671"/>
            <a:ext cx="8911459" cy="313712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Significant improvement in remote control capabilities </a:t>
            </a:r>
            <a:endParaRPr lang="en-US" sz="2400" dirty="0"/>
          </a:p>
          <a:p>
            <a:pPr lvl="1"/>
            <a:r>
              <a:rPr lang="en-US" sz="2000" dirty="0" smtClean="0"/>
              <a:t>Between-shot change in probe beam launching angle and receiver aiming angle</a:t>
            </a:r>
          </a:p>
          <a:p>
            <a:pPr lvl="1"/>
            <a:r>
              <a:rPr lang="en-US" sz="2000" dirty="0" smtClean="0"/>
              <a:t>Radial scan and wavenumber matching</a:t>
            </a:r>
            <a:endParaRPr lang="en-US" sz="1600" dirty="0" smtClean="0"/>
          </a:p>
          <a:p>
            <a:pPr marL="233363" indent="-233363" eaLnBrk="0" hangingPunct="0">
              <a:spcBef>
                <a:spcPct val="25000"/>
              </a:spcBef>
              <a:defRPr/>
            </a:pPr>
            <a:r>
              <a:rPr lang="en-US" sz="2400" kern="0" dirty="0" smtClean="0"/>
              <a:t>Microwave source upgraded from a BWO to a solid state source</a:t>
            </a:r>
            <a:endParaRPr lang="en-US" sz="2400" kern="0" dirty="0"/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 smtClean="0"/>
              <a:t>Significantly improved system reliability</a:t>
            </a:r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 smtClean="0"/>
              <a:t>Much smaller footprint</a:t>
            </a:r>
            <a:endParaRPr lang="en-US" sz="1800" kern="0" dirty="0"/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 smtClean="0"/>
              <a:t>Power reduced from 100 </a:t>
            </a:r>
            <a:r>
              <a:rPr lang="en-US" sz="1800" kern="0" dirty="0" err="1" smtClean="0"/>
              <a:t>mW</a:t>
            </a:r>
            <a:r>
              <a:rPr lang="en-US" sz="1800" kern="0" dirty="0" smtClean="0"/>
              <a:t> to 24 </a:t>
            </a:r>
            <a:r>
              <a:rPr lang="en-US" sz="1800" kern="0" dirty="0" err="1" smtClean="0"/>
              <a:t>mW</a:t>
            </a:r>
            <a:r>
              <a:rPr lang="en-US" sz="1800" kern="0" dirty="0" smtClean="0"/>
              <a:t>, still adequate due to the sensitive mixers</a:t>
            </a:r>
            <a:endParaRPr lang="en-US" sz="1800" kern="0" dirty="0"/>
          </a:p>
          <a:p>
            <a:endParaRPr lang="en-US" dirty="0"/>
          </a:p>
          <a:p>
            <a:pPr lvl="1"/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0"/>
            <a:ext cx="4084576" cy="27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162175" y="4469770"/>
            <a:ext cx="5334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833812" y="4962345"/>
            <a:ext cx="147637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10200" y="400032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934200" y="6248400"/>
            <a:ext cx="381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72400" y="6248400"/>
            <a:ext cx="3048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60960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77200" y="60960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5029200"/>
            <a:ext cx="1295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chemeClr val="bg1"/>
                </a:solidFill>
              </a:rPr>
              <a:t>Power supply 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" y="5267145"/>
            <a:ext cx="1447800" cy="1295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6291590"/>
            <a:ext cx="495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chemeClr val="bg1"/>
                </a:solidFill>
              </a:rPr>
              <a:t>8”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62175" y="4222775"/>
            <a:ext cx="1295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chemeClr val="bg1"/>
                </a:solidFill>
              </a:rPr>
              <a:t>BWO 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6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First Identification of ETG Turbulence in NSTX RF-heated L-mode Plasmas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5" y="964319"/>
            <a:ext cx="8911459" cy="2464681"/>
          </a:xfrm>
        </p:spPr>
        <p:txBody>
          <a:bodyPr>
            <a:normAutofit/>
          </a:bodyPr>
          <a:lstStyle/>
          <a:p>
            <a:r>
              <a:rPr lang="en-US" sz="2400" dirty="0"/>
              <a:t>The measured high-k turbulence is shown to be driven by electron temperature</a:t>
            </a:r>
          </a:p>
          <a:p>
            <a:pPr lvl="1"/>
            <a:r>
              <a:rPr lang="en-US" sz="2200" dirty="0"/>
              <a:t>In RF-heated helium L-mode plasma (1.2 MW, 5.5 </a:t>
            </a:r>
            <a:r>
              <a:rPr lang="en-US" sz="2200" dirty="0" err="1"/>
              <a:t>kG</a:t>
            </a:r>
            <a:r>
              <a:rPr lang="en-US" sz="2200" dirty="0"/>
              <a:t>, 700 kA)</a:t>
            </a:r>
          </a:p>
          <a:p>
            <a:pPr lvl="1"/>
            <a:r>
              <a:rPr lang="en-US" sz="2200" dirty="0"/>
              <a:t>Fluctuation propagates in the electron diamagnetic direction</a:t>
            </a:r>
          </a:p>
          <a:p>
            <a:pPr lvl="1"/>
            <a:r>
              <a:rPr lang="en-US" sz="2200" dirty="0"/>
              <a:t>Clear reduction in turbulence spectral power at lower electron temperature gradient</a:t>
            </a:r>
          </a:p>
          <a:p>
            <a:pPr lvl="1"/>
            <a:endParaRPr lang="en-US" sz="22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2249"/>
          <a:stretch/>
        </p:blipFill>
        <p:spPr bwMode="auto">
          <a:xfrm>
            <a:off x="609600" y="3962400"/>
            <a:ext cx="3940789" cy="21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52" y="3194373"/>
            <a:ext cx="3223391" cy="33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5887092" y="5537083"/>
            <a:ext cx="1089061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32981" y="5218988"/>
            <a:ext cx="2578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Electron direction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>
                <a:solidFill>
                  <a:srgbClr val="0000FF"/>
                </a:solidFill>
              </a:rPr>
              <a:t>Mazzucato et al., PRL 2008, NF 2009</a:t>
            </a:r>
          </a:p>
        </p:txBody>
      </p:sp>
    </p:spTree>
    <p:extLst>
      <p:ext uri="{BB962C8B-B14F-4D97-AF65-F5344CB8AC3E}">
        <p14:creationId xmlns:p14="http://schemas.microsoft.com/office/powerpoint/2010/main" val="379570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Density Stabilization of Electron-scale Turbulence</a:t>
            </a:r>
            <a:endParaRPr lang="en-US" sz="3600" b="1" baseline="30000" dirty="0"/>
          </a:p>
        </p:txBody>
      </p:sp>
      <p:pic>
        <p:nvPicPr>
          <p:cNvPr id="15" name="Picture 3" descr="C:\Documents and Settings\yren\My Documents\MATLAB\work_nstx\figure_save\140620_eq_profile.png"/>
          <p:cNvPicPr>
            <a:picLocks noChangeAspect="1" noChangeArrowheads="1"/>
          </p:cNvPicPr>
          <p:nvPr/>
        </p:nvPicPr>
        <p:blipFill rotWithShape="1">
          <a:blip r:embed="rId3" cstate="print"/>
          <a:srcRect l="48756" b="1135"/>
          <a:stretch/>
        </p:blipFill>
        <p:spPr bwMode="auto">
          <a:xfrm>
            <a:off x="23812" y="1471732"/>
            <a:ext cx="3352800" cy="471862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85862" y="1251761"/>
            <a:ext cx="24288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High-k measurement region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8576" y="1188031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00FF"/>
                </a:solidFill>
              </a:rPr>
              <a:t>Shot=140620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H="1">
            <a:off x="2243137" y="1665442"/>
            <a:ext cx="34290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 descr="C:\Documents and Settings\yren\My Documents\MATLAB\work_nstx\figure_save\figure3_new_aps.png">
            <a:extLst>
              <a:ext uri="{FF2B5EF4-FFF2-40B4-BE49-F238E27FC236}">
                <a16:creationId xmlns="" xmlns:a16="http://schemas.microsoft.com/office/drawing/2014/main" id="{91A17F1C-8391-4653-B93D-A140F107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73044"/>
            <a:ext cx="2965144" cy="2271073"/>
          </a:xfrm>
          <a:prstGeom prst="rect">
            <a:avLst/>
          </a:prstGeom>
          <a:noFill/>
        </p:spPr>
      </p:pic>
      <p:pic>
        <p:nvPicPr>
          <p:cNvPr id="11" name="Picture 2" descr="C:\Documents and Settings\yren\My Documents\MATLAB\work_nstx\figure_save\140620_ke_less.png">
            <a:extLst>
              <a:ext uri="{FF2B5EF4-FFF2-40B4-BE49-F238E27FC236}">
                <a16:creationId xmlns="" xmlns:a16="http://schemas.microsoft.com/office/drawing/2014/main" id="{F1C553FF-7522-4CA5-9992-8974CC84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810000"/>
            <a:ext cx="3048000" cy="24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E748939-FF00-4092-86D0-63B36657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231" y="1568576"/>
            <a:ext cx="2971800" cy="1259069"/>
          </a:xfrm>
        </p:spPr>
        <p:txBody>
          <a:bodyPr>
            <a:normAutofit/>
          </a:bodyPr>
          <a:lstStyle/>
          <a:p>
            <a:r>
              <a:rPr lang="en-US" sz="1800" dirty="0"/>
              <a:t>Significant decrease in spectral power in electron-scale  observed for</a:t>
            </a:r>
          </a:p>
        </p:txBody>
      </p:sp>
      <p:pic>
        <p:nvPicPr>
          <p:cNvPr id="22" name="Picture 4" descr="TP_tmp.png">
            <a:extLst>
              <a:ext uri="{FF2B5EF4-FFF2-40B4-BE49-F238E27FC236}">
                <a16:creationId xmlns="" xmlns:a16="http://schemas.microsoft.com/office/drawing/2014/main" id="{8F8082E7-A269-494E-AEE1-1BD349F4FE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0416" y="2470750"/>
            <a:ext cx="947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DD641AAB-08F5-469A-A4F5-B7AC06BA8DC8}"/>
              </a:ext>
            </a:extLst>
          </p:cNvPr>
          <p:cNvSpPr txBox="1">
            <a:spLocks/>
          </p:cNvSpPr>
          <p:nvPr/>
        </p:nvSpPr>
        <p:spPr bwMode="auto">
          <a:xfrm>
            <a:off x="6332231" y="3831042"/>
            <a:ext cx="2811769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Electron thermal diffusivity is decreased by a factor of ~2 after the ELM event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65B13D-D4E5-4262-8374-F0BCBB6BC173}"/>
              </a:ext>
            </a:extLst>
          </p:cNvPr>
          <p:cNvSpPr/>
          <p:nvPr/>
        </p:nvSpPr>
        <p:spPr>
          <a:xfrm>
            <a:off x="152400" y="6190353"/>
            <a:ext cx="2964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Y. Ren et al., PRL 2011, </a:t>
            </a:r>
            <a:r>
              <a:rPr lang="en-US" sz="1400" b="1" dirty="0" err="1">
                <a:solidFill>
                  <a:srgbClr val="0000FF"/>
                </a:solidFill>
              </a:rPr>
              <a:t>PoP</a:t>
            </a:r>
            <a:r>
              <a:rPr lang="en-US" sz="1400" b="1" dirty="0">
                <a:solidFill>
                  <a:srgbClr val="0000FF"/>
                </a:solidFill>
              </a:rPr>
              <a:t>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013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Autofit/>
          </a:bodyPr>
          <a:lstStyle/>
          <a:p>
            <a:r>
              <a:rPr lang="en-US" sz="3600" b="1" dirty="0"/>
              <a:t>Electron-scale Turbulence Evolution across L-H Transition was Measured</a:t>
            </a:r>
            <a:endParaRPr lang="en-US" sz="36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1231583"/>
            <a:ext cx="2428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High-k measurement region (r/a~0.7-0.8)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H="1">
            <a:off x="2243137" y="1665442"/>
            <a:ext cx="34290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65B13D-D4E5-4262-8374-F0BCBB6BC173}"/>
              </a:ext>
            </a:extLst>
          </p:cNvPr>
          <p:cNvSpPr/>
          <p:nvPr/>
        </p:nvSpPr>
        <p:spPr>
          <a:xfrm>
            <a:off x="3093438" y="6248423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L-H transition</a:t>
            </a:r>
            <a:endParaRPr lang="en-US" sz="1400" dirty="0"/>
          </a:p>
        </p:txBody>
      </p:sp>
      <p:pic>
        <p:nvPicPr>
          <p:cNvPr id="16" name="Picture 13" descr="C:\Users\yren\Documents\MATLAB\work_nstx\figure_save\139442_eq_profiles_1.png">
            <a:extLst>
              <a:ext uri="{FF2B5EF4-FFF2-40B4-BE49-F238E27FC236}">
                <a16:creationId xmlns="" xmlns:a16="http://schemas.microsoft.com/office/drawing/2014/main" id="{97954153-BD70-4F49-9F93-6EB5F1DDA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8127" t="-1" r="-419" b="-762"/>
          <a:stretch/>
        </p:blipFill>
        <p:spPr bwMode="auto">
          <a:xfrm>
            <a:off x="31151" y="1570442"/>
            <a:ext cx="3207348" cy="4646901"/>
          </a:xfrm>
          <a:prstGeom prst="rect">
            <a:avLst/>
          </a:prstGeom>
          <a:noFill/>
        </p:spPr>
      </p:pic>
      <p:pic>
        <p:nvPicPr>
          <p:cNvPr id="18" name="Picture 17" descr="C:\Users\yren\Documents\MATLAB\work_nstx\figure_save\139442_fspec_3times.png">
            <a:extLst>
              <a:ext uri="{FF2B5EF4-FFF2-40B4-BE49-F238E27FC236}">
                <a16:creationId xmlns="" xmlns:a16="http://schemas.microsoft.com/office/drawing/2014/main" id="{7AA8CEF0-7358-4DD9-B7C4-3C17BAD21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" r="52033" b="889"/>
          <a:stretch/>
        </p:blipFill>
        <p:spPr bwMode="auto">
          <a:xfrm>
            <a:off x="3093438" y="1592179"/>
            <a:ext cx="2897787" cy="4603425"/>
          </a:xfrm>
          <a:prstGeom prst="rect">
            <a:avLst/>
          </a:prstGeom>
          <a:noFill/>
        </p:spPr>
      </p:pic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AD2C1D0-9167-45B6-8171-04515C8A2675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2400" y="5715000"/>
            <a:ext cx="381000" cy="6096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28237630-332B-4BE6-85BC-C2C43E8F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475" y="1754803"/>
            <a:ext cx="3048000" cy="16049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Clear H-mode density ear appears at t=365 ms, showing the establishment of ETB</a:t>
            </a:r>
          </a:p>
          <a:p>
            <a:pPr lvl="1"/>
            <a:r>
              <a:rPr lang="en-US" dirty="0"/>
              <a:t>The density ear due to edge accumulation of carbon impurity</a:t>
            </a:r>
          </a:p>
          <a:p>
            <a:pPr lvl="2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044F23A-6ED8-40FD-8618-7EEDF1E125FA}"/>
              </a:ext>
            </a:extLst>
          </p:cNvPr>
          <p:cNvSpPr/>
          <p:nvPr/>
        </p:nvSpPr>
        <p:spPr bwMode="auto">
          <a:xfrm>
            <a:off x="3624470" y="1905000"/>
            <a:ext cx="675860" cy="38862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F32A81A5-AF4E-4A60-95CB-26ABB1F152C1}"/>
              </a:ext>
            </a:extLst>
          </p:cNvPr>
          <p:cNvCxnSpPr/>
          <p:nvPr/>
        </p:nvCxnSpPr>
        <p:spPr bwMode="auto">
          <a:xfrm>
            <a:off x="4558748" y="3604591"/>
            <a:ext cx="158921" cy="386236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44DA443-0290-44B9-9FC7-5825FAD9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801" y="3288837"/>
            <a:ext cx="1260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dirty="0">
                <a:solidFill>
                  <a:srgbClr val="0000FF"/>
                </a:solidFill>
              </a:rPr>
              <a:t>Dithering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35A1ED9-39DD-4F52-BB4B-DF230ABDD4E5}"/>
              </a:ext>
            </a:extLst>
          </p:cNvPr>
          <p:cNvSpPr/>
          <p:nvPr/>
        </p:nvSpPr>
        <p:spPr bwMode="auto">
          <a:xfrm>
            <a:off x="4995642" y="1897732"/>
            <a:ext cx="589936" cy="3932904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11B6307-14F9-4B33-84A2-F87738F62396}"/>
              </a:ext>
            </a:extLst>
          </p:cNvPr>
          <p:cNvCxnSpPr/>
          <p:nvPr/>
        </p:nvCxnSpPr>
        <p:spPr bwMode="auto">
          <a:xfrm flipH="1" flipV="1">
            <a:off x="5612660" y="2044909"/>
            <a:ext cx="19664" cy="3795252"/>
          </a:xfrm>
          <a:prstGeom prst="line">
            <a:avLst/>
          </a:prstGeom>
          <a:noFill/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ight Arrow 19">
            <a:extLst>
              <a:ext uri="{FF2B5EF4-FFF2-40B4-BE49-F238E27FC236}">
                <a16:creationId xmlns="" xmlns:a16="http://schemas.microsoft.com/office/drawing/2014/main" id="{6F306545-F6E3-420E-B2F7-BE0899AF6916}"/>
              </a:ext>
            </a:extLst>
          </p:cNvPr>
          <p:cNvSpPr/>
          <p:nvPr/>
        </p:nvSpPr>
        <p:spPr bwMode="auto">
          <a:xfrm>
            <a:off x="5682129" y="3848892"/>
            <a:ext cx="304800" cy="167149"/>
          </a:xfrm>
          <a:prstGeom prst="rightArrow">
            <a:avLst/>
          </a:prstGeom>
          <a:solidFill>
            <a:srgbClr val="00FF00"/>
          </a:solidFill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807C8BC-CCEE-46DE-9CD7-CDCE54B3B09E}"/>
              </a:ext>
            </a:extLst>
          </p:cNvPr>
          <p:cNvSpPr/>
          <p:nvPr/>
        </p:nvSpPr>
        <p:spPr bwMode="auto">
          <a:xfrm>
            <a:off x="4397490" y="5407742"/>
            <a:ext cx="560439" cy="383458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A6566C1-A1D8-4B14-B9B5-E2229F561427}"/>
              </a:ext>
            </a:extLst>
          </p:cNvPr>
          <p:cNvSpPr/>
          <p:nvPr/>
        </p:nvSpPr>
        <p:spPr bwMode="auto">
          <a:xfrm>
            <a:off x="4412238" y="4006645"/>
            <a:ext cx="560439" cy="383458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001BE8EC-7B4C-4776-903C-E02D2DF89DCF}"/>
              </a:ext>
            </a:extLst>
          </p:cNvPr>
          <p:cNvSpPr txBox="1">
            <a:spLocks/>
          </p:cNvSpPr>
          <p:nvPr/>
        </p:nvSpPr>
        <p:spPr>
          <a:xfrm>
            <a:off x="6103133" y="3431738"/>
            <a:ext cx="3040867" cy="2969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Quasi-stationary turbulence before the L-H transition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Dithering in high-k spectral power observed after L-H transition</a:t>
            </a:r>
          </a:p>
          <a:p>
            <a:r>
              <a:rPr lang="en-US" sz="1800" dirty="0"/>
              <a:t>Significant suppression of high-k turbulence in 365&lt;t&lt;380 </a:t>
            </a:r>
            <a:r>
              <a:rPr lang="en-US" sz="1800" dirty="0" err="1"/>
              <a:t>ms</a:t>
            </a:r>
            <a:endParaRPr lang="en-US" sz="1800" dirty="0"/>
          </a:p>
          <a:p>
            <a:r>
              <a:rPr lang="en-US" sz="1800" dirty="0">
                <a:solidFill>
                  <a:srgbClr val="008080"/>
                </a:solidFill>
              </a:rPr>
              <a:t>Some increase in turbulence  at t&gt;380 </a:t>
            </a:r>
            <a:r>
              <a:rPr lang="en-US" sz="1800" dirty="0" err="1">
                <a:solidFill>
                  <a:srgbClr val="008080"/>
                </a:solidFill>
              </a:rPr>
              <a:t>ms</a:t>
            </a:r>
            <a:endParaRPr lang="en-US" sz="1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1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Autofit/>
          </a:bodyPr>
          <a:lstStyle/>
          <a:p>
            <a:r>
              <a:rPr lang="en-US" sz="3200" b="1" dirty="0"/>
              <a:t>Fast Response of Electron-scale Turbulence to RF Heating Cessation was Identified  </a:t>
            </a:r>
            <a:endParaRPr lang="en-US" sz="3200" b="1" baseline="300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6927841-B5ED-4669-9841-58F4F170A88E}"/>
              </a:ext>
            </a:extLst>
          </p:cNvPr>
          <p:cNvSpPr/>
          <p:nvPr/>
        </p:nvSpPr>
        <p:spPr>
          <a:xfrm>
            <a:off x="40676" y="6279506"/>
            <a:ext cx="2121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Y. Ren et al., </a:t>
            </a:r>
            <a:r>
              <a:rPr lang="en-US" sz="1400" b="1" dirty="0" err="1">
                <a:solidFill>
                  <a:srgbClr val="0000FF"/>
                </a:solidFill>
              </a:rPr>
              <a:t>PoP</a:t>
            </a:r>
            <a:r>
              <a:rPr lang="en-US" sz="1400" b="1" dirty="0">
                <a:solidFill>
                  <a:srgbClr val="0000FF"/>
                </a:solidFill>
              </a:rPr>
              <a:t> 2015</a:t>
            </a:r>
            <a:endParaRPr lang="en-US" sz="1400" dirty="0"/>
          </a:p>
        </p:txBody>
      </p:sp>
      <p:pic>
        <p:nvPicPr>
          <p:cNvPr id="22" name="Picture 2" descr="C:\Users\yren\Documents\document\publish\NSTX_Pub\pop_2014\140301_overview_paper.png">
            <a:extLst>
              <a:ext uri="{FF2B5EF4-FFF2-40B4-BE49-F238E27FC236}">
                <a16:creationId xmlns="" xmlns:a16="http://schemas.microsoft.com/office/drawing/2014/main" id="{623F6F16-DC0B-4697-81BB-E7DDEE1B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060" y="990600"/>
            <a:ext cx="3779426" cy="5604222"/>
          </a:xfrm>
          <a:prstGeom prst="rect">
            <a:avLst/>
          </a:prstGeom>
          <a:noFill/>
        </p:spPr>
      </p:pic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744943F4-85D8-4309-9CDD-E781EDCE8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84812"/>
            <a:ext cx="2926080" cy="397298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Drop in turbulence frequency spectral power at the time of RF cessation</a:t>
            </a:r>
          </a:p>
          <a:p>
            <a:pPr lvl="1"/>
            <a:r>
              <a:rPr lang="en-US" sz="2000" dirty="0"/>
              <a:t>The drop happens in 0.5 to 1 </a:t>
            </a:r>
            <a:r>
              <a:rPr lang="en-US" sz="2000" dirty="0" err="1"/>
              <a:t>ms</a:t>
            </a:r>
            <a:r>
              <a:rPr lang="en-US" sz="2000" dirty="0"/>
              <a:t>, much smaller than </a:t>
            </a:r>
            <a:r>
              <a:rPr lang="en-US" sz="2000" dirty="0">
                <a:sym typeface="Symbol" panose="05050102010706020507" pitchFamily="18" charset="2"/>
              </a:rPr>
              <a:t></a:t>
            </a:r>
            <a:r>
              <a:rPr lang="en-US" sz="2000" baseline="-25000" dirty="0">
                <a:sym typeface="Symbol" panose="05050102010706020507" pitchFamily="18" charset="2"/>
              </a:rPr>
              <a:t>E </a:t>
            </a:r>
            <a:r>
              <a:rPr lang="en-US" sz="2000" dirty="0">
                <a:sym typeface="Symbol" panose="05050102010706020507" pitchFamily="18" charset="2"/>
              </a:rPr>
              <a:t>~</a:t>
            </a:r>
            <a:r>
              <a:rPr lang="en-US" sz="2000" baseline="-25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10 </a:t>
            </a:r>
            <a:r>
              <a:rPr lang="en-US" sz="2000" dirty="0" err="1">
                <a:sym typeface="Symbol" panose="05050102010706020507" pitchFamily="18" charset="2"/>
              </a:rPr>
              <a:t>ms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Electron heat flux decreases by about a factor of 2 after the RF cessation</a:t>
            </a:r>
          </a:p>
          <a:p>
            <a:endParaRPr lang="en-US" sz="2000" dirty="0"/>
          </a:p>
          <a:p>
            <a:endParaRPr lang="en-US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295105F9-D301-47CE-BE7E-14754F90D20E}"/>
              </a:ext>
            </a:extLst>
          </p:cNvPr>
          <p:cNvCxnSpPr/>
          <p:nvPr/>
        </p:nvCxnSpPr>
        <p:spPr bwMode="auto">
          <a:xfrm flipH="1" flipV="1">
            <a:off x="4796905" y="5701073"/>
            <a:ext cx="933237" cy="1392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51A334-81BB-40AB-9B15-342956B8659A}"/>
              </a:ext>
            </a:extLst>
          </p:cNvPr>
          <p:cNvSpPr txBox="1"/>
          <p:nvPr/>
        </p:nvSpPr>
        <p:spPr>
          <a:xfrm>
            <a:off x="5730142" y="5547184"/>
            <a:ext cx="3009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FF"/>
                </a:solidFill>
              </a:rPr>
              <a:t>A sudden drop in spectral power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2839EFA9-AE1C-46C9-8DDA-9752AC10D876}"/>
              </a:ext>
            </a:extLst>
          </p:cNvPr>
          <p:cNvCxnSpPr/>
          <p:nvPr/>
        </p:nvCxnSpPr>
        <p:spPr bwMode="auto">
          <a:xfrm flipH="1" flipV="1">
            <a:off x="4800600" y="4343401"/>
            <a:ext cx="929542" cy="13715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E3D4A91-FB81-4677-913C-9A93A68FCBCB}"/>
              </a:ext>
            </a:extLst>
          </p:cNvPr>
          <p:cNvSpPr txBox="1"/>
          <p:nvPr/>
        </p:nvSpPr>
        <p:spPr>
          <a:xfrm>
            <a:off x="-38100" y="1268993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FF"/>
                </a:solidFill>
              </a:rPr>
              <a:t>Shot=140301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FAD085A-59D6-4A53-B4D1-C18720D4E58E}"/>
              </a:ext>
            </a:extLst>
          </p:cNvPr>
          <p:cNvSpPr txBox="1"/>
          <p:nvPr/>
        </p:nvSpPr>
        <p:spPr>
          <a:xfrm>
            <a:off x="-76199" y="1542871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RF-heated L-mode plasma with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B</a:t>
            </a:r>
            <a:r>
              <a:rPr lang="en-US" sz="1800" baseline="-25000" dirty="0">
                <a:solidFill>
                  <a:srgbClr val="FF0000"/>
                </a:solidFill>
              </a:rPr>
              <a:t>T</a:t>
            </a:r>
            <a:r>
              <a:rPr lang="en-US" sz="1800" dirty="0">
                <a:solidFill>
                  <a:srgbClr val="FF0000"/>
                </a:solidFill>
              </a:rPr>
              <a:t> =5.5 </a:t>
            </a:r>
            <a:r>
              <a:rPr lang="en-US" sz="1800" dirty="0" err="1">
                <a:solidFill>
                  <a:srgbClr val="FF0000"/>
                </a:solidFill>
              </a:rPr>
              <a:t>kG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baseline="-25000" dirty="0" err="1">
                <a:solidFill>
                  <a:srgbClr val="FF0000"/>
                </a:solidFill>
              </a:rPr>
              <a:t>p</a:t>
            </a:r>
            <a:r>
              <a:rPr lang="en-US" sz="1800" dirty="0">
                <a:solidFill>
                  <a:srgbClr val="FF0000"/>
                </a:solidFill>
              </a:rPr>
              <a:t>=300 kA</a:t>
            </a:r>
          </a:p>
        </p:txBody>
      </p:sp>
    </p:spTree>
    <p:extLst>
      <p:ext uri="{BB962C8B-B14F-4D97-AF65-F5344CB8AC3E}">
        <p14:creationId xmlns:p14="http://schemas.microsoft.com/office/powerpoint/2010/main" val="20305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However, the High-k</a:t>
            </a:r>
            <a:r>
              <a:rPr lang="en-US" sz="3200" b="1" baseline="-25000" dirty="0" smtClean="0"/>
              <a:t>r</a:t>
            </a:r>
            <a:r>
              <a:rPr lang="en-US" sz="3200" b="1" dirty="0" smtClean="0"/>
              <a:t> Scattering System Does not Capture the Predicted ETG Spectral Peak</a:t>
            </a:r>
            <a:endParaRPr lang="en-US" sz="3200" b="1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" y="3324376"/>
            <a:ext cx="3952876" cy="31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2513" y="3205181"/>
            <a:ext cx="2700337" cy="33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0" y="914400"/>
            <a:ext cx="922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ETG turbulence develops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+mn-lt"/>
              </a:rPr>
              <a:t>radially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elongated streamers</a:t>
            </a:r>
          </a:p>
          <a:p>
            <a:pPr marL="685800" lvl="1" indent="-342900" eaLnBrk="0" hangingPunct="0">
              <a:buFont typeface="Arial" pitchFamily="34" charset="0"/>
              <a:buChar char="−"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Important for driving anomalous electron thermal transport</a:t>
            </a:r>
          </a:p>
          <a:p>
            <a:pPr marL="685800" lvl="1" indent="-342900" eaLnBrk="0" hangingPunct="0">
              <a:buFont typeface="Arial" pitchFamily="34" charset="0"/>
              <a:buChar char="−"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Corresponding to modes with finite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400" b="0" i="0" dirty="0" smtClean="0">
                <a:solidFill>
                  <a:schemeClr val="tx1"/>
                </a:solidFill>
                <a:latin typeface="+mn-lt"/>
              </a:rPr>
              <a:t>high-k</a:t>
            </a:r>
            <a:r>
              <a:rPr lang="en-US" sz="2400" b="0" i="0" baseline="-2500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2400" b="0" i="0" dirty="0" smtClean="0">
                <a:solidFill>
                  <a:schemeClr val="tx1"/>
                </a:solidFill>
                <a:latin typeface="+mn-lt"/>
              </a:rPr>
              <a:t> scattering system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mainly measures k</a:t>
            </a:r>
            <a:r>
              <a:rPr lang="en-US" sz="2400" b="0" i="0" kern="0" baseline="-2500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spectrum</a:t>
            </a:r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</a:pPr>
            <a:r>
              <a:rPr lang="en-US" sz="2000" b="0" i="0" kern="0" dirty="0" smtClean="0">
                <a:solidFill>
                  <a:srgbClr val="3333CC"/>
                </a:solidFill>
                <a:latin typeface="Arial"/>
              </a:rPr>
              <a:t>            </a:t>
            </a:r>
          </a:p>
          <a:p>
            <a:pPr marL="685800" lvl="1" indent="-228600" eaLnBrk="0" hangingPunct="0">
              <a:buNone/>
              <a:defRPr/>
            </a:pPr>
            <a:endParaRPr lang="en-US" sz="2400" b="0" i="0" kern="0" baseline="-25000" dirty="0" smtClean="0">
              <a:solidFill>
                <a:schemeClr val="tx1"/>
              </a:solidFill>
              <a:latin typeface="+mn-lt"/>
            </a:endParaRPr>
          </a:p>
          <a:p>
            <a:pPr marL="1085850" lvl="2" indent="-228600" eaLnBrk="0" hangingPunct="0"/>
            <a:endParaRPr lang="en-US" sz="2000" b="0" i="0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638800" y="3276600"/>
            <a:ext cx="781050" cy="85725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372225" y="2693747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i="1" dirty="0" smtClean="0">
                <a:solidFill>
                  <a:srgbClr val="0000FF"/>
                </a:solidFill>
              </a:rPr>
              <a:t>Spectral coverage of the High-</a:t>
            </a:r>
            <a:r>
              <a:rPr lang="en-US" sz="1400" b="1" i="1" dirty="0" err="1" smtClean="0">
                <a:solidFill>
                  <a:srgbClr val="0000FF"/>
                </a:solidFill>
              </a:rPr>
              <a:t>k</a:t>
            </a:r>
            <a:r>
              <a:rPr lang="en-US" sz="1400" b="1" i="1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1400" b="1" i="1" dirty="0" smtClean="0">
                <a:solidFill>
                  <a:srgbClr val="0000FF"/>
                </a:solidFill>
              </a:rPr>
              <a:t> Scattering System 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159497" y="3601039"/>
            <a:ext cx="526428" cy="380411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57175" y="2971800"/>
            <a:ext cx="216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ETG streamers</a:t>
            </a:r>
            <a:endParaRPr lang="en-US" sz="1400" dirty="0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75129" y="3023188"/>
            <a:ext cx="472821" cy="387558"/>
          </a:xfrm>
          <a:prstGeom prst="rect">
            <a:avLst/>
          </a:prstGeom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62000" y="2508247"/>
            <a:ext cx="4253643" cy="311151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657850" y="1718265"/>
            <a:ext cx="2030751" cy="33913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842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Previous Implementations of Measuring k</a:t>
            </a:r>
            <a:r>
              <a:rPr lang="el-GR" sz="3600" b="1" baseline="-25000" dirty="0" smtClean="0">
                <a:cs typeface="Arial"/>
              </a:rPr>
              <a:t>θ</a:t>
            </a:r>
            <a:r>
              <a:rPr lang="en-US" sz="3600" b="1" dirty="0" smtClean="0"/>
              <a:t> often Employ Vertical Launching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5" y="888321"/>
            <a:ext cx="9331780" cy="5141004"/>
          </a:xfrm>
        </p:spPr>
        <p:txBody>
          <a:bodyPr/>
          <a:lstStyle/>
          <a:p>
            <a:r>
              <a:rPr lang="en-US" sz="2400" dirty="0" smtClean="0"/>
              <a:t>Measuring k</a:t>
            </a:r>
            <a:r>
              <a:rPr lang="el-GR" sz="2400" baseline="-25000" dirty="0" smtClean="0">
                <a:cs typeface="Arial"/>
              </a:rPr>
              <a:t>θ</a:t>
            </a:r>
            <a:r>
              <a:rPr lang="en-US" sz="2400" baseline="-25000" dirty="0" smtClean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in the plasma center and k</a:t>
            </a:r>
            <a:r>
              <a:rPr lang="en-US" sz="2400" baseline="-25000" dirty="0" smtClean="0">
                <a:cs typeface="Arial"/>
              </a:rPr>
              <a:t>r</a:t>
            </a:r>
            <a:r>
              <a:rPr lang="en-US" sz="2400" dirty="0" smtClean="0">
                <a:cs typeface="Arial"/>
              </a:rPr>
              <a:t> at the plasma edge</a:t>
            </a:r>
          </a:p>
          <a:p>
            <a:r>
              <a:rPr lang="en-US" sz="2400" dirty="0" smtClean="0">
                <a:cs typeface="Arial"/>
              </a:rPr>
              <a:t>No such port access for NSTX-U</a:t>
            </a:r>
          </a:p>
          <a:p>
            <a:r>
              <a:rPr lang="en-US" sz="2400" dirty="0">
                <a:cs typeface="Arial"/>
              </a:rPr>
              <a:t>S</a:t>
            </a:r>
            <a:r>
              <a:rPr lang="en-US" sz="2400" dirty="0" smtClean="0">
                <a:cs typeface="Arial"/>
              </a:rPr>
              <a:t>trongest fluctuations predicted to be at outer mid-plane, where the bad curvature effect is strongest </a:t>
            </a:r>
          </a:p>
          <a:p>
            <a:endParaRPr lang="en-US" sz="2400" dirty="0" smtClean="0">
              <a:cs typeface="Arial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2804712"/>
            <a:ext cx="3014662" cy="36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09519" y="6296517"/>
            <a:ext cx="24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i="1" dirty="0" smtClean="0">
                <a:solidFill>
                  <a:srgbClr val="0000FF"/>
                </a:solidFill>
              </a:rPr>
              <a:t>Park et al., RSI, 1985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463" y="3114674"/>
            <a:ext cx="4888348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04651" y="6281055"/>
            <a:ext cx="24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i="1" dirty="0" err="1" smtClean="0">
                <a:solidFill>
                  <a:srgbClr val="0000FF"/>
                </a:solidFill>
              </a:rPr>
              <a:t>Slusher</a:t>
            </a:r>
            <a:r>
              <a:rPr lang="en-US" sz="1200" b="1" i="1" dirty="0" smtClean="0">
                <a:solidFill>
                  <a:srgbClr val="0000FF"/>
                </a:solidFill>
              </a:rPr>
              <a:t> and </a:t>
            </a:r>
            <a:r>
              <a:rPr lang="en-US" sz="1200" b="1" i="1" dirty="0" err="1" smtClean="0">
                <a:solidFill>
                  <a:srgbClr val="0000FF"/>
                </a:solidFill>
              </a:rPr>
              <a:t>Surko</a:t>
            </a:r>
            <a:r>
              <a:rPr lang="en-US" sz="1200" b="1" i="1" dirty="0" smtClean="0">
                <a:solidFill>
                  <a:srgbClr val="0000FF"/>
                </a:solidFill>
              </a:rPr>
              <a:t>, </a:t>
            </a:r>
            <a:r>
              <a:rPr lang="en-US" sz="1200" b="1" i="1" dirty="0" err="1" smtClean="0">
                <a:solidFill>
                  <a:srgbClr val="0000FF"/>
                </a:solidFill>
              </a:rPr>
              <a:t>PoF</a:t>
            </a:r>
            <a:r>
              <a:rPr lang="en-US" sz="1200" b="1" i="1" dirty="0" smtClean="0">
                <a:solidFill>
                  <a:srgbClr val="0000FF"/>
                </a:solidFill>
              </a:rPr>
              <a:t>, 1980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589" y="4146823"/>
            <a:ext cx="24378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00FF"/>
                </a:solidFill>
              </a:rPr>
              <a:t>Multi-angle FIR scattering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00FF"/>
                </a:solidFill>
                <a:sym typeface="Symbol"/>
              </a:rPr>
              <a:t></a:t>
            </a:r>
            <a:r>
              <a:rPr lang="en-US" sz="1400" i="1" dirty="0" smtClean="0">
                <a:solidFill>
                  <a:srgbClr val="0000FF"/>
                </a:solidFill>
              </a:rPr>
              <a:t>~ 1.2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00FF"/>
                </a:solidFill>
              </a:rPr>
              <a:t>Some spatial resolution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4150358"/>
            <a:ext cx="21994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00FF"/>
                </a:solidFill>
              </a:rPr>
              <a:t>Small angle CO2 laser scattering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00FF"/>
                </a:solidFill>
              </a:rPr>
              <a:t>No spatial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cs typeface="Arial"/>
              </a:rPr>
              <a:t>The NSTX-U High-k</a:t>
            </a:r>
            <a:r>
              <a:rPr lang="el-GR" sz="3200" b="1" baseline="-25000" dirty="0">
                <a:cs typeface="Arial"/>
              </a:rPr>
              <a:t>θ</a:t>
            </a:r>
            <a:r>
              <a:rPr lang="en-US" sz="3200" b="1" dirty="0">
                <a:cs typeface="Arial"/>
              </a:rPr>
              <a:t> Scattering </a:t>
            </a:r>
            <a:r>
              <a:rPr lang="en-US" sz="3200" b="1" dirty="0" smtClean="0">
                <a:cs typeface="Arial"/>
              </a:rPr>
              <a:t>System Employs the Perpendicular Scattering Scheme</a:t>
            </a:r>
            <a:endParaRPr lang="en-US" sz="3200" b="1" dirty="0">
              <a:ea typeface="ＭＳ Ｐゴシック"/>
              <a:cs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914400"/>
                <a:ext cx="9144000" cy="28328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Probe beam from Bay G and scattered light received at Bay L</a:t>
                </a:r>
              </a:p>
              <a:p>
                <a:pPr marL="233363" lvl="1" indent="-233363">
                  <a:buFontTx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Two scattering directions at the same flux surface  </a:t>
                </a:r>
              </a:p>
              <a:p>
                <a:pPr lvl="1"/>
                <a:r>
                  <a:rPr lang="en-US" dirty="0"/>
                  <a:t>Drift wave turbulence in magnetized plasmas has</a:t>
                </a:r>
              </a:p>
              <a:p>
                <a:pPr lvl="1"/>
                <a:r>
                  <a:rPr lang="en-US" dirty="0"/>
                  <a:t>Two scattered beams satisfying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buClr>
                    <a:srgbClr val="010000"/>
                  </a:buClr>
                </a:pPr>
                <a:endParaRPr lang="en-US" dirty="0"/>
              </a:p>
              <a:p>
                <a:pPr>
                  <a:buClr>
                    <a:srgbClr val="010000"/>
                  </a:buClr>
                </a:pPr>
                <a:endParaRPr lang="en-US" dirty="0"/>
              </a:p>
              <a:p>
                <a:pPr>
                  <a:buClr>
                    <a:srgbClr val="010000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914400"/>
                <a:ext cx="9144000" cy="2832899"/>
              </a:xfrm>
              <a:blipFill rotWithShape="1">
                <a:blip r:embed="rId6"/>
                <a:stretch>
                  <a:fillRect l="-866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239000" y="1905000"/>
            <a:ext cx="1066800" cy="274085"/>
          </a:xfrm>
          <a:prstGeom prst="rect">
            <a:avLst/>
          </a:prstGeom>
          <a:noFill/>
          <a:ln/>
          <a:effectLst/>
        </p:spPr>
      </p:pic>
      <p:pic>
        <p:nvPicPr>
          <p:cNvPr id="4098" name="Picture 2" descr="C:\Users\yren\Documents\MATLAB\work_nstx\figure_save\bay_G_upward_downward_sid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12840"/>
            <a:ext cx="3200400" cy="38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ren\Documents\MATLAB\work_nstx\figure_save\bay_G_upward_downward_ver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4030"/>
            <a:ext cx="2057400" cy="39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6387554" y="4465443"/>
            <a:ext cx="2038350" cy="9525"/>
          </a:xfrm>
          <a:prstGeom prst="straightConnector1">
            <a:avLst/>
          </a:prstGeom>
          <a:noFill/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378029" y="3525399"/>
            <a:ext cx="1345956" cy="940045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368504" y="3789168"/>
            <a:ext cx="871904" cy="657225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9969" y="3411099"/>
            <a:ext cx="1090247" cy="103749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416254" y="3455060"/>
            <a:ext cx="8792" cy="10287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396345" y="4325498"/>
            <a:ext cx="123092" cy="13188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19275804">
            <a:off x="7084935" y="3017954"/>
            <a:ext cx="579488" cy="97687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7214031" y="3507814"/>
            <a:ext cx="167054" cy="307731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425046" y="3455061"/>
            <a:ext cx="307731" cy="7033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378762" y="3024237"/>
            <a:ext cx="8792" cy="1433146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106200" y="3050614"/>
            <a:ext cx="272562" cy="33410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413931" y="2997860"/>
            <a:ext cx="211015" cy="7033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132577" y="3331968"/>
            <a:ext cx="263770" cy="1134208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405139" y="3015445"/>
            <a:ext cx="202223" cy="1389186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7427975" y="4346014"/>
            <a:ext cx="123092" cy="13188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 rot="19366658">
            <a:off x="6046873" y="3003035"/>
            <a:ext cx="597877" cy="31847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pic>
        <p:nvPicPr>
          <p:cNvPr id="31" name="Picture 3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970345" y="3996764"/>
            <a:ext cx="317824" cy="399073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46546" y="3310963"/>
            <a:ext cx="378129" cy="352416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06369" y="3779887"/>
            <a:ext cx="378129" cy="352416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3628295"/>
                <a:ext cx="911724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28295"/>
                <a:ext cx="911724" cy="410305"/>
              </a:xfrm>
              <a:prstGeom prst="rect">
                <a:avLst/>
              </a:prstGeom>
              <a:blipFill rotWithShape="1">
                <a:blip r:embed="rId1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22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 descr="C:\Users\yren\Documents\presenation\nstx\2012\HTPD\2D_k_coverage_HTP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11027" y="-20054"/>
            <a:ext cx="5521817" cy="60931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Two Scattering Schemes Cover Different Regions of the 2D k</a:t>
            </a:r>
            <a:r>
              <a:rPr lang="en-US" b="1" baseline="-25000" dirty="0" smtClean="0">
                <a:sym typeface="Symbol"/>
              </a:rPr>
              <a:t>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 smtClean="0"/>
              <a:t>Spectrum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90600"/>
            <a:ext cx="8934449" cy="263066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downward scattering has </a:t>
            </a:r>
            <a:r>
              <a:rPr lang="en-US" sz="2400" dirty="0" err="1" smtClean="0"/>
              <a:t>k</a:t>
            </a:r>
            <a:r>
              <a:rPr lang="en-US" sz="2400" baseline="-25000" dirty="0" err="1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&lt;0, and </a:t>
            </a:r>
            <a:r>
              <a:rPr lang="en-US" sz="2400" dirty="0" smtClean="0"/>
              <a:t>k</a:t>
            </a:r>
            <a:r>
              <a:rPr lang="en-US" sz="2400" baseline="-25000" dirty="0" smtClean="0">
                <a:sym typeface="Symbol"/>
              </a:rPr>
              <a:t></a:t>
            </a:r>
            <a:r>
              <a:rPr lang="en-US" sz="2400" dirty="0" smtClean="0">
                <a:sym typeface="Symbol"/>
              </a:rPr>
              <a:t>3|</a:t>
            </a:r>
            <a:r>
              <a:rPr lang="en-US" sz="2400" dirty="0" smtClean="0"/>
              <a:t>k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|</a:t>
            </a:r>
          </a:p>
          <a:p>
            <a:r>
              <a:rPr lang="en-US" sz="2400" dirty="0" smtClean="0"/>
              <a:t>The upward scattering has </a:t>
            </a:r>
            <a:r>
              <a:rPr lang="en-US" sz="2400" dirty="0" err="1" smtClean="0"/>
              <a:t>k</a:t>
            </a:r>
            <a:r>
              <a:rPr lang="en-US" sz="2400" baseline="-25000" dirty="0" err="1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&gt;0, and </a:t>
            </a:r>
            <a:r>
              <a:rPr lang="en-US" sz="2400" dirty="0" smtClean="0"/>
              <a:t>k</a:t>
            </a:r>
            <a:r>
              <a:rPr lang="en-US" sz="2400" baseline="-25000" dirty="0" smtClean="0">
                <a:sym typeface="Symbol"/>
              </a:rPr>
              <a:t></a:t>
            </a:r>
            <a:r>
              <a:rPr lang="en-US" sz="2400" dirty="0" smtClean="0">
                <a:sym typeface="Symbol"/>
              </a:rPr>
              <a:t>1.5|</a:t>
            </a:r>
            <a:r>
              <a:rPr lang="en-US" sz="2400" dirty="0" smtClean="0"/>
              <a:t>k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|</a:t>
            </a:r>
          </a:p>
          <a:p>
            <a:r>
              <a:rPr lang="en-US" sz="2400" dirty="0" smtClean="0">
                <a:sym typeface="Symbol"/>
              </a:rPr>
              <a:t>Resolvable spectral power difference between two scattering schemes, ~15-20 dB from a nonlinear ETG simulation</a:t>
            </a:r>
          </a:p>
          <a:p>
            <a:pPr lvl="1"/>
            <a:r>
              <a:rPr lang="en-US" dirty="0" smtClean="0">
                <a:sym typeface="Symbol"/>
              </a:rPr>
              <a:t>Large power difference identifiable in experiment </a:t>
            </a:r>
          </a:p>
          <a:p>
            <a:pPr lvl="1"/>
            <a:r>
              <a:rPr lang="en-US" dirty="0" smtClean="0"/>
              <a:t>Based on the 2D ETG k spectrum of an NSTX H-mode plasma, calculated by the GYRO code  </a:t>
            </a:r>
          </a:p>
          <a:p>
            <a:pPr lvl="3"/>
            <a:endParaRPr lang="en-US" dirty="0" smtClean="0"/>
          </a:p>
        </p:txBody>
      </p:sp>
      <p:pic>
        <p:nvPicPr>
          <p:cNvPr id="139268" name="Picture 4" descr="C:\Users\yren\Documents\presenation\nstx\2012\HTPD\1D_k_down_up_HTPD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84845" y="3264447"/>
            <a:ext cx="4069383" cy="3060153"/>
          </a:xfrm>
          <a:prstGeom prst="rect">
            <a:avLst/>
          </a:prstGeom>
          <a:noFill/>
        </p:spPr>
      </p:pic>
      <p:cxnSp>
        <p:nvCxnSpPr>
          <p:cNvPr id="47" name="Straight Arrow Connector 46"/>
          <p:cNvCxnSpPr/>
          <p:nvPr/>
        </p:nvCxnSpPr>
        <p:spPr bwMode="auto">
          <a:xfrm>
            <a:off x="2695074" y="5467149"/>
            <a:ext cx="150693" cy="47163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1501331" y="5303520"/>
            <a:ext cx="596976" cy="63526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821957" y="5862935"/>
            <a:ext cx="12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Downward scattering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5074" y="5925299"/>
            <a:ext cx="12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Upward scattering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168165" y="3943423"/>
            <a:ext cx="4364610" cy="669303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809188" y="4933237"/>
            <a:ext cx="3761294" cy="754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7466029" y="4037690"/>
            <a:ext cx="18853" cy="933254"/>
          </a:xfrm>
          <a:prstGeom prst="straightConnector1">
            <a:avLst/>
          </a:prstGeom>
          <a:noFill/>
          <a:ln w="31750" cap="flat" cmpd="sng" algn="ctr">
            <a:solidFill>
              <a:srgbClr val="00FF00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574432" y="4589021"/>
            <a:ext cx="914406" cy="202693"/>
          </a:xfrm>
          <a:prstGeom prst="rect">
            <a:avLst/>
          </a:prstGeom>
          <a:noFill/>
          <a:ln/>
          <a:effectLst/>
        </p:spPr>
      </p:pic>
      <p:sp>
        <p:nvSpPr>
          <p:cNvPr id="22" name="Right Arrow 21"/>
          <p:cNvSpPr/>
          <p:nvPr/>
        </p:nvSpPr>
        <p:spPr bwMode="auto">
          <a:xfrm rot="20493901">
            <a:off x="1727813" y="4329674"/>
            <a:ext cx="603315" cy="150828"/>
          </a:xfrm>
          <a:prstGeom prst="rightArrow">
            <a:avLst/>
          </a:prstGeom>
          <a:solidFill>
            <a:srgbClr val="7030A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8828" y="3943423"/>
            <a:ext cx="12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smtClean="0"/>
              <a:t>R</a:t>
            </a:r>
            <a:endParaRPr lang="en-US" sz="2400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5288880" y="6221630"/>
            <a:ext cx="4109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i="1" dirty="0" smtClean="0">
                <a:solidFill>
                  <a:srgbClr val="0000FF"/>
                </a:solidFill>
              </a:rPr>
              <a:t>Symbols denote different radial position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346214" y="5253351"/>
            <a:ext cx="1463786" cy="400251"/>
          </a:xfrm>
          <a:custGeom>
            <a:avLst/>
            <a:gdLst>
              <a:gd name="connsiteX0" fmla="*/ 64315 w 839342"/>
              <a:gd name="connsiteY0" fmla="*/ 196770 h 221187"/>
              <a:gd name="connsiteX1" fmla="*/ 145338 w 839342"/>
              <a:gd name="connsiteY1" fmla="*/ 173621 h 221187"/>
              <a:gd name="connsiteX2" fmla="*/ 307384 w 839342"/>
              <a:gd name="connsiteY2" fmla="*/ 127322 h 221187"/>
              <a:gd name="connsiteX3" fmla="*/ 353682 w 839342"/>
              <a:gd name="connsiteY3" fmla="*/ 115747 h 221187"/>
              <a:gd name="connsiteX4" fmla="*/ 388406 w 839342"/>
              <a:gd name="connsiteY4" fmla="*/ 104172 h 221187"/>
              <a:gd name="connsiteX5" fmla="*/ 515728 w 839342"/>
              <a:gd name="connsiteY5" fmla="*/ 81023 h 221187"/>
              <a:gd name="connsiteX6" fmla="*/ 585176 w 839342"/>
              <a:gd name="connsiteY6" fmla="*/ 57874 h 221187"/>
              <a:gd name="connsiteX7" fmla="*/ 654624 w 839342"/>
              <a:gd name="connsiteY7" fmla="*/ 34724 h 221187"/>
              <a:gd name="connsiteX8" fmla="*/ 689348 w 839342"/>
              <a:gd name="connsiteY8" fmla="*/ 23150 h 221187"/>
              <a:gd name="connsiteX9" fmla="*/ 793520 w 839342"/>
              <a:gd name="connsiteY9" fmla="*/ 0 h 221187"/>
              <a:gd name="connsiteX10" fmla="*/ 805095 w 839342"/>
              <a:gd name="connsiteY10" fmla="*/ 173621 h 221187"/>
              <a:gd name="connsiteX11" fmla="*/ 758796 w 839342"/>
              <a:gd name="connsiteY11" fmla="*/ 185195 h 221187"/>
              <a:gd name="connsiteX12" fmla="*/ 666199 w 839342"/>
              <a:gd name="connsiteY12" fmla="*/ 196770 h 221187"/>
              <a:gd name="connsiteX13" fmla="*/ 585176 w 839342"/>
              <a:gd name="connsiteY13" fmla="*/ 219919 h 221187"/>
              <a:gd name="connsiteX14" fmla="*/ 562027 w 839342"/>
              <a:gd name="connsiteY14" fmla="*/ 219919 h 2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42" h="221187">
                <a:moveTo>
                  <a:pt x="64315" y="196770"/>
                </a:moveTo>
                <a:cubicBezTo>
                  <a:pt x="181012" y="157870"/>
                  <a:pt x="0" y="217222"/>
                  <a:pt x="145338" y="173621"/>
                </a:cubicBezTo>
                <a:cubicBezTo>
                  <a:pt x="311422" y="123796"/>
                  <a:pt x="104469" y="178051"/>
                  <a:pt x="307384" y="127322"/>
                </a:cubicBezTo>
                <a:cubicBezTo>
                  <a:pt x="322817" y="123464"/>
                  <a:pt x="338591" y="120778"/>
                  <a:pt x="353682" y="115747"/>
                </a:cubicBezTo>
                <a:cubicBezTo>
                  <a:pt x="365257" y="111889"/>
                  <a:pt x="376442" y="106565"/>
                  <a:pt x="388406" y="104172"/>
                </a:cubicBezTo>
                <a:cubicBezTo>
                  <a:pt x="478092" y="86235"/>
                  <a:pt x="447093" y="101613"/>
                  <a:pt x="515728" y="81023"/>
                </a:cubicBezTo>
                <a:cubicBezTo>
                  <a:pt x="539100" y="74011"/>
                  <a:pt x="562027" y="65590"/>
                  <a:pt x="585176" y="57874"/>
                </a:cubicBezTo>
                <a:lnTo>
                  <a:pt x="654624" y="34724"/>
                </a:lnTo>
                <a:cubicBezTo>
                  <a:pt x="666199" y="30866"/>
                  <a:pt x="677313" y="25156"/>
                  <a:pt x="689348" y="23150"/>
                </a:cubicBezTo>
                <a:cubicBezTo>
                  <a:pt x="770831" y="9569"/>
                  <a:pt x="736532" y="18997"/>
                  <a:pt x="793520" y="0"/>
                </a:cubicBezTo>
                <a:cubicBezTo>
                  <a:pt x="813766" y="60736"/>
                  <a:pt x="839342" y="105127"/>
                  <a:pt x="805095" y="173621"/>
                </a:cubicBezTo>
                <a:cubicBezTo>
                  <a:pt x="797981" y="187849"/>
                  <a:pt x="774487" y="182580"/>
                  <a:pt x="758796" y="185195"/>
                </a:cubicBezTo>
                <a:cubicBezTo>
                  <a:pt x="728113" y="190309"/>
                  <a:pt x="697065" y="192912"/>
                  <a:pt x="666199" y="196770"/>
                </a:cubicBezTo>
                <a:cubicBezTo>
                  <a:pt x="638673" y="205946"/>
                  <a:pt x="614249" y="215074"/>
                  <a:pt x="585176" y="219919"/>
                </a:cubicBezTo>
                <a:cubicBezTo>
                  <a:pt x="577565" y="221187"/>
                  <a:pt x="569743" y="219919"/>
                  <a:pt x="562027" y="219919"/>
                </a:cubicBezTo>
              </a:path>
            </a:pathLst>
          </a:cu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978226"/>
            <a:ext cx="8797889" cy="5955974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  <a:p>
            <a:pPr lvl="1"/>
            <a:r>
              <a:rPr lang="en-US" dirty="0"/>
              <a:t>Why use scattering?</a:t>
            </a:r>
          </a:p>
          <a:p>
            <a:pPr lvl="1"/>
            <a:r>
              <a:rPr lang="en-US" dirty="0"/>
              <a:t>How to achieve good radial localization?</a:t>
            </a:r>
          </a:p>
          <a:p>
            <a:r>
              <a:rPr lang="en-US" dirty="0"/>
              <a:t>High-</a:t>
            </a:r>
            <a:r>
              <a:rPr lang="en-US" dirty="0" err="1"/>
              <a:t>k</a:t>
            </a:r>
            <a:r>
              <a:rPr lang="en-US" baseline="-25000" dirty="0" err="1"/>
              <a:t>r</a:t>
            </a:r>
            <a:r>
              <a:rPr lang="en-US" baseline="-25000" dirty="0"/>
              <a:t> </a:t>
            </a:r>
            <a:r>
              <a:rPr lang="en-US" dirty="0"/>
              <a:t>microwave scattering diagnostic on NSTX</a:t>
            </a:r>
          </a:p>
          <a:p>
            <a:pPr lvl="1"/>
            <a:r>
              <a:rPr lang="en-US" dirty="0"/>
              <a:t>Diagnostic </a:t>
            </a:r>
            <a:r>
              <a:rPr lang="en-US" dirty="0" smtClean="0"/>
              <a:t>design and capabilities</a:t>
            </a:r>
            <a:endParaRPr lang="en-US" dirty="0"/>
          </a:p>
          <a:p>
            <a:pPr lvl="1"/>
            <a:r>
              <a:rPr lang="en-US" dirty="0"/>
              <a:t>Electron-scale turbulence measurements</a:t>
            </a:r>
          </a:p>
          <a:p>
            <a:r>
              <a:rPr lang="en-US" dirty="0"/>
              <a:t>High-k</a:t>
            </a:r>
            <a:r>
              <a:rPr lang="el-GR" baseline="-25000" dirty="0"/>
              <a:t>θ</a:t>
            </a:r>
            <a:r>
              <a:rPr lang="en-US" dirty="0"/>
              <a:t> FIR scattering diagnostic on </a:t>
            </a:r>
            <a:r>
              <a:rPr lang="en-US" dirty="0" smtClean="0"/>
              <a:t>NSTX-U</a:t>
            </a:r>
            <a:endParaRPr lang="en-US" dirty="0"/>
          </a:p>
          <a:p>
            <a:pPr lvl="1"/>
            <a:r>
              <a:rPr lang="en-US" dirty="0"/>
              <a:t>Design and present status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1213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26" y="2648786"/>
            <a:ext cx="2144001" cy="200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" y="5090938"/>
            <a:ext cx="2971799" cy="135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3733" y="3684891"/>
            <a:ext cx="1054124" cy="15811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44" y="1828800"/>
            <a:ext cx="2734906" cy="4191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048000" y="3810000"/>
            <a:ext cx="3177785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81200" y="2895600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Bay G launch optics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3543" y="2895600"/>
            <a:ext cx="1066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Bay L receiver optics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232943" y="3237426"/>
            <a:ext cx="1004317" cy="591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34064" y="3646393"/>
            <a:ext cx="990600" cy="190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46660" y="344805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32943" y="3067050"/>
            <a:ext cx="990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1400" y="394842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693 GHz probe beam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0932" y="4585338"/>
            <a:ext cx="1923068" cy="203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Receiver optics</a:t>
            </a:r>
          </a:p>
          <a:p>
            <a:pPr marL="342900" lvl="1" indent="-171450">
              <a:lnSpc>
                <a:spcPct val="90000"/>
              </a:lnSpc>
              <a:spcBef>
                <a:spcPts val="300"/>
              </a:spcBef>
              <a:buFontTx/>
              <a:buChar char="−"/>
            </a:pPr>
            <a:r>
              <a:rPr lang="en-US" sz="1400" dirty="0" smtClean="0">
                <a:solidFill>
                  <a:srgbClr val="0000FF"/>
                </a:solidFill>
              </a:rPr>
              <a:t>Remotely steerable elements</a:t>
            </a:r>
          </a:p>
          <a:p>
            <a:pPr marL="342900" lvl="1" indent="-171450">
              <a:lnSpc>
                <a:spcPct val="90000"/>
              </a:lnSpc>
              <a:spcBef>
                <a:spcPts val="300"/>
              </a:spcBef>
              <a:buFontTx/>
              <a:buChar char="−"/>
            </a:pPr>
            <a:r>
              <a:rPr lang="en-US" sz="1400" dirty="0" smtClean="0">
                <a:solidFill>
                  <a:srgbClr val="0000FF"/>
                </a:solidFill>
              </a:rPr>
              <a:t>Scattering angles 2˚ to 15˚</a:t>
            </a:r>
          </a:p>
          <a:p>
            <a:pPr marL="342900" lvl="1" indent="-171450">
              <a:lnSpc>
                <a:spcPct val="90000"/>
              </a:lnSpc>
              <a:spcBef>
                <a:spcPts val="300"/>
              </a:spcBef>
              <a:buFontTx/>
              <a:buChar char="−"/>
            </a:pPr>
            <a:r>
              <a:rPr lang="en-US" sz="1400" dirty="0" smtClean="0">
                <a:solidFill>
                  <a:srgbClr val="0000FF"/>
                </a:solidFill>
              </a:rPr>
              <a:t>Bay L 33 cm tall window permits k</a:t>
            </a:r>
            <a:r>
              <a:rPr lang="el-GR" sz="14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θ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detection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33" y="4419600"/>
            <a:ext cx="1485899" cy="19811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77982" y="4133089"/>
            <a:ext cx="106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Bay L window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591300" y="4410088"/>
            <a:ext cx="190500" cy="87563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02459" y="1072995"/>
            <a:ext cx="182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693 GHz subharmonic 4-pixel receiver array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630880" y="1583731"/>
            <a:ext cx="16937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333501" y="5558825"/>
            <a:ext cx="533400" cy="9516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051462" y="607757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Bay 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41960" y="6009900"/>
            <a:ext cx="96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Bay 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183594"/>
            <a:ext cx="152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Launch Optics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sz="1200" dirty="0" smtClean="0">
                <a:solidFill>
                  <a:srgbClr val="0000FF"/>
                </a:solidFill>
              </a:rPr>
              <a:t>Remotely steerable beam ± 2.5˚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sz="1200" dirty="0" smtClean="0">
                <a:solidFill>
                  <a:srgbClr val="0000FF"/>
                </a:solidFill>
              </a:rPr>
              <a:t>HDPE lenses shape 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185226" y="1850201"/>
            <a:ext cx="115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NSTX</a:t>
            </a:r>
            <a:endParaRPr lang="en-US" sz="3600" dirty="0"/>
          </a:p>
        </p:txBody>
      </p:sp>
      <p:sp>
        <p:nvSpPr>
          <p:cNvPr id="47" name="Down Arrow 46"/>
          <p:cNvSpPr/>
          <p:nvPr/>
        </p:nvSpPr>
        <p:spPr>
          <a:xfrm>
            <a:off x="2362678" y="2438400"/>
            <a:ext cx="303843" cy="420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0109" y="1229323"/>
            <a:ext cx="1371600" cy="676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 Laser System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81199" y="1239057"/>
            <a:ext cx="1144915" cy="66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20 m Corrugated Waveguide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16200000">
            <a:off x="1621460" y="1354972"/>
            <a:ext cx="303843" cy="415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94680" y="1910851"/>
            <a:ext cx="1710320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160 W CO</a:t>
            </a:r>
            <a:r>
              <a:rPr lang="en-US" sz="1400" baseline="-25000" dirty="0" smtClean="0">
                <a:solidFill>
                  <a:srgbClr val="0000FF"/>
                </a:solidFill>
              </a:rPr>
              <a:t>2</a:t>
            </a:r>
            <a:r>
              <a:rPr lang="en-US" sz="1400" dirty="0" smtClean="0">
                <a:solidFill>
                  <a:srgbClr val="0000FF"/>
                </a:solidFill>
              </a:rPr>
              <a:t> pump laser</a:t>
            </a:r>
          </a:p>
          <a:p>
            <a:pPr marL="169863" indent="-169863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88 </a:t>
            </a:r>
            <a:r>
              <a:rPr lang="en-US" sz="1400" dirty="0" err="1" smtClean="0">
                <a:solidFill>
                  <a:srgbClr val="0000FF"/>
                </a:solidFill>
              </a:rPr>
              <a:t>mW</a:t>
            </a:r>
            <a:r>
              <a:rPr lang="en-US" sz="1400" dirty="0" smtClean="0">
                <a:solidFill>
                  <a:srgbClr val="0000FF"/>
                </a:solidFill>
              </a:rPr>
              <a:t> FIR formic acid laser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54" name="Straight Arrow Connector 53"/>
          <p:cNvCxnSpPr>
            <a:endCxn id="42" idx="0"/>
          </p:cNvCxnSpPr>
          <p:nvPr/>
        </p:nvCxnSpPr>
        <p:spPr>
          <a:xfrm flipH="1">
            <a:off x="1600201" y="4837868"/>
            <a:ext cx="266700" cy="72095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vdipic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2887" y="1572525"/>
            <a:ext cx="1138789" cy="1143000"/>
          </a:xfrm>
          <a:prstGeom prst="rect">
            <a:avLst/>
          </a:prstGeom>
        </p:spPr>
      </p:pic>
      <p:pic>
        <p:nvPicPr>
          <p:cNvPr id="59" name="Picture 58" descr="wgpic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905000"/>
            <a:ext cx="143155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05" y="1125071"/>
            <a:ext cx="1055594" cy="703729"/>
          </a:xfrm>
          <a:prstGeom prst="rect">
            <a:avLst/>
          </a:prstGeom>
        </p:spPr>
      </p:pic>
      <p:sp>
        <p:nvSpPr>
          <p:cNvPr id="55" name="Down Arrow 54"/>
          <p:cNvSpPr/>
          <p:nvPr/>
        </p:nvSpPr>
        <p:spPr>
          <a:xfrm rot="16200000">
            <a:off x="3211066" y="1338020"/>
            <a:ext cx="303843" cy="415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305550" y="1583731"/>
            <a:ext cx="1390650" cy="3736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630881" y="1143466"/>
            <a:ext cx="1693720" cy="333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0000FF"/>
                </a:solidFill>
              </a:rPr>
              <a:t>Reference Channel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890640">
            <a:off x="6144564" y="1737360"/>
            <a:ext cx="157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14 GHz LO </a:t>
            </a:r>
            <a:r>
              <a:rPr lang="en-US" sz="1600" b="1" dirty="0" smtClean="0">
                <a:solidFill>
                  <a:srgbClr val="0000FF"/>
                </a:solidFill>
              </a:rPr>
              <a:t>x48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28931" y="3524250"/>
            <a:ext cx="266700" cy="475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stCxn id="56" idx="2"/>
          </p:cNvCxnSpPr>
          <p:nvPr/>
        </p:nvCxnSpPr>
        <p:spPr>
          <a:xfrm flipH="1">
            <a:off x="8162281" y="2715525"/>
            <a:ext cx="1" cy="8087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3" y="2785791"/>
            <a:ext cx="1464677" cy="2197016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NSTX-U High-</a:t>
            </a:r>
            <a:r>
              <a:rPr lang="en-US" b="1" dirty="0" err="1"/>
              <a:t>k</a:t>
            </a:r>
            <a:r>
              <a:rPr lang="en-US" b="1" baseline="-25000" dirty="0" err="1"/>
              <a:t>θ</a:t>
            </a:r>
            <a:r>
              <a:rPr lang="en-US" b="1" dirty="0"/>
              <a:t> Scattering System is being Implemented by UC-Davis</a:t>
            </a:r>
          </a:p>
        </p:txBody>
      </p:sp>
    </p:spTree>
    <p:extLst>
      <p:ext uri="{BB962C8B-B14F-4D97-AF65-F5344CB8AC3E}">
        <p14:creationId xmlns:p14="http://schemas.microsoft.com/office/powerpoint/2010/main" val="2695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" y="4089449"/>
            <a:ext cx="3610048" cy="215895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-28575" y="1600200"/>
            <a:ext cx="37004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Optically pumped FIR formic acid laser</a:t>
            </a:r>
          </a:p>
          <a:p>
            <a:r>
              <a:rPr lang="en-US" sz="2000" dirty="0" smtClean="0"/>
              <a:t>693 GHz (432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m)</a:t>
            </a:r>
          </a:p>
          <a:p>
            <a:r>
              <a:rPr lang="en-US" sz="2000" dirty="0" smtClean="0"/>
              <a:t>88 </a:t>
            </a:r>
            <a:r>
              <a:rPr lang="en-US" sz="2000" dirty="0" err="1" smtClean="0"/>
              <a:t>mW</a:t>
            </a:r>
            <a:r>
              <a:rPr lang="en-US" sz="2000" dirty="0" smtClean="0"/>
              <a:t> beam power</a:t>
            </a:r>
          </a:p>
          <a:p>
            <a:r>
              <a:rPr lang="en-US" sz="2000" dirty="0" smtClean="0"/>
              <a:t>Mesh output coupler provides Gaussian beam profile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92987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88 </a:t>
            </a:r>
            <a:r>
              <a:rPr lang="en-US" dirty="0" err="1" smtClean="0"/>
              <a:t>mW</a:t>
            </a:r>
            <a:r>
              <a:rPr lang="en-US" dirty="0" smtClean="0"/>
              <a:t> FIR laser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693 GHz FIR Formic Acid Laser is Used as the Probe beam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77" y="1636542"/>
            <a:ext cx="3095823" cy="4643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0" y="1696251"/>
            <a:ext cx="22004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Edinburgh Instruments PL-6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</a:rPr>
              <a:t>CO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Laser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</a:rPr>
              <a:t>Grating tunable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</a:rPr>
              <a:t>160 </a:t>
            </a:r>
            <a:r>
              <a:rPr lang="en-US" dirty="0">
                <a:solidFill>
                  <a:srgbClr val="0000FF"/>
                </a:solidFill>
              </a:rPr>
              <a:t>W 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</a:rPr>
              <a:t>Folded twin tube design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</a:rPr>
              <a:t>Solid state 1200 W power supply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0000FF"/>
                </a:solidFill>
              </a:rPr>
              <a:t>Self contained chilled water circulation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71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68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Launch mirror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Bay G window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Lens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waveguide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Remotely </a:t>
            </a:r>
            <a:r>
              <a:rPr lang="en-US" sz="2800" b="1" dirty="0"/>
              <a:t>S</a:t>
            </a:r>
            <a:r>
              <a:rPr lang="en-US" sz="2800" b="1" dirty="0" smtClean="0"/>
              <a:t>teerable Launching System Provides Upward and Downward Scattering Capability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139"/>
            <a:ext cx="9144000" cy="475358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819400" y="1207532"/>
            <a:ext cx="228600" cy="1066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33700" y="2286000"/>
            <a:ext cx="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33700" y="4103132"/>
            <a:ext cx="16383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3810000"/>
            <a:ext cx="0" cy="293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3657600"/>
            <a:ext cx="304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120753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 beam emitted from waveguide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76400" y="2514600"/>
            <a:ext cx="9144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40541" y="4238954"/>
            <a:ext cx="9144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3505200"/>
            <a:ext cx="80234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15553" y="4343400"/>
            <a:ext cx="152400" cy="623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10100" y="2705100"/>
            <a:ext cx="0" cy="6037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610100" y="4306865"/>
            <a:ext cx="419100" cy="7985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477000" y="3657600"/>
            <a:ext cx="609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2400" y="3288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G11 Backboard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3412" y="21914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HDPE concave lens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62800" y="33344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 G port cover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2000" y="45214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819650" y="5105400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9400" y="496690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HDPE convex lens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781425" y="2244784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Remotely steerable mirror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616237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432 µm, Gaussian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Steerable ± 2.25˚ vertical and ± 1.0° horizontal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waist 520 mm from receiver window</a:t>
            </a:r>
          </a:p>
        </p:txBody>
      </p:sp>
    </p:spTree>
    <p:extLst>
      <p:ext uri="{BB962C8B-B14F-4D97-AF65-F5344CB8AC3E}">
        <p14:creationId xmlns:p14="http://schemas.microsoft.com/office/powerpoint/2010/main" val="728101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459050"/>
            <a:ext cx="9144000" cy="50941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953000" y="3320325"/>
            <a:ext cx="3962400" cy="457200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28800" y="3196500"/>
            <a:ext cx="1295400" cy="161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28800" y="3423419"/>
            <a:ext cx="1295400" cy="81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24000" y="3423419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24000" y="3358425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4000" y="3301275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14475" y="3504381"/>
            <a:ext cx="314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28800" y="3320325"/>
            <a:ext cx="1295400" cy="103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8800" y="3091725"/>
            <a:ext cx="1295400" cy="20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124200" y="3091725"/>
            <a:ext cx="2680448" cy="587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124200" y="3196500"/>
            <a:ext cx="2667000" cy="47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124200" y="3320325"/>
            <a:ext cx="2667000" cy="369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124200" y="3423419"/>
            <a:ext cx="2680448" cy="255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4108"/>
          <p:cNvSpPr txBox="1"/>
          <p:nvPr/>
        </p:nvSpPr>
        <p:spPr>
          <a:xfrm>
            <a:off x="3824287" y="1828591"/>
            <a:ext cx="93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 L</a:t>
            </a:r>
            <a:endParaRPr lang="en-US" dirty="0"/>
          </a:p>
        </p:txBody>
      </p:sp>
      <p:sp>
        <p:nvSpPr>
          <p:cNvPr id="4110" name="TextBox 4109"/>
          <p:cNvSpPr txBox="1"/>
          <p:nvPr/>
        </p:nvSpPr>
        <p:spPr>
          <a:xfrm>
            <a:off x="1295400" y="54539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5-axis receiver</a:t>
            </a:r>
            <a:endParaRPr lang="en-US" dirty="0"/>
          </a:p>
        </p:txBody>
      </p:sp>
      <p:sp>
        <p:nvSpPr>
          <p:cNvPr id="4111" name="TextBox 4110"/>
          <p:cNvSpPr txBox="1"/>
          <p:nvPr/>
        </p:nvSpPr>
        <p:spPr>
          <a:xfrm>
            <a:off x="5334000" y="37506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 volume</a:t>
            </a:r>
            <a:endParaRPr lang="en-US" dirty="0"/>
          </a:p>
        </p:txBody>
      </p:sp>
      <p:sp>
        <p:nvSpPr>
          <p:cNvPr id="4112" name="TextBox 4111"/>
          <p:cNvSpPr txBox="1"/>
          <p:nvPr/>
        </p:nvSpPr>
        <p:spPr>
          <a:xfrm rot="21213092">
            <a:off x="6316538" y="303527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693 GHz Probe beam</a:t>
            </a:r>
            <a:endParaRPr lang="en-US" dirty="0"/>
          </a:p>
        </p:txBody>
      </p:sp>
      <p:sp>
        <p:nvSpPr>
          <p:cNvPr id="4113" name="TextBox 4112"/>
          <p:cNvSpPr txBox="1"/>
          <p:nvPr/>
        </p:nvSpPr>
        <p:spPr>
          <a:xfrm rot="713805">
            <a:off x="3512344" y="2685942"/>
            <a:ext cx="189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Scattered signals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4" name="TextBox 4113"/>
          <p:cNvSpPr txBox="1"/>
          <p:nvPr/>
        </p:nvSpPr>
        <p:spPr>
          <a:xfrm>
            <a:off x="4918105" y="4272677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channel receiver (plans to expand to 8 channels)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Plasma core to edge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5-axis receiver to locate scattering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</a:t>
            </a:r>
            <a:r>
              <a:rPr lang="el-GR" baseline="-25000" dirty="0"/>
              <a:t>θ</a:t>
            </a:r>
            <a:r>
              <a:rPr lang="en-US" dirty="0" smtClean="0"/>
              <a:t> coverage 7 to 40 cm</a:t>
            </a:r>
            <a:r>
              <a:rPr lang="en-US" baseline="30000" dirty="0" smtClean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Heterodyne </a:t>
            </a:r>
            <a:r>
              <a:rPr lang="en-US" dirty="0"/>
              <a:t>receivers to distinguish </a:t>
            </a:r>
            <a:r>
              <a:rPr lang="en-US" dirty="0" smtClean="0"/>
              <a:t>the </a:t>
            </a:r>
            <a:r>
              <a:rPr lang="en-US" dirty="0"/>
              <a:t>direction of 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115" name="TextBox 4114"/>
          <p:cNvSpPr txBox="1"/>
          <p:nvPr/>
        </p:nvSpPr>
        <p:spPr>
          <a:xfrm>
            <a:off x="1143000" y="252914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 optics</a:t>
            </a:r>
            <a:endParaRPr lang="en-US" dirty="0"/>
          </a:p>
        </p:txBody>
      </p:sp>
      <p:sp>
        <p:nvSpPr>
          <p:cNvPr id="4116" name="TextBox 4115"/>
          <p:cNvSpPr txBox="1"/>
          <p:nvPr/>
        </p:nvSpPr>
        <p:spPr>
          <a:xfrm>
            <a:off x="-76200" y="2875061"/>
            <a:ext cx="116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 4x1 mixer array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Autofit/>
          </a:bodyPr>
          <a:lstStyle/>
          <a:p>
            <a:r>
              <a:rPr lang="en-US" b="1" dirty="0" smtClean="0"/>
              <a:t>Four Scattering Channels are Planned Initially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15695"/>
            <a:ext cx="3657600" cy="205216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20446" y="2438202"/>
            <a:ext cx="9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Window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781800" y="2373130"/>
            <a:ext cx="625199" cy="24973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53000" y="1629229"/>
            <a:ext cx="381000" cy="38402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6" idx="2"/>
          </p:cNvCxnSpPr>
          <p:nvPr/>
        </p:nvCxnSpPr>
        <p:spPr>
          <a:xfrm flipH="1">
            <a:off x="6400801" y="1395110"/>
            <a:ext cx="750470" cy="234119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33329" y="124520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HDPE meniscus lens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3016" y="102577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HDPE focusing lens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Some Considerations of a </a:t>
            </a:r>
            <a:r>
              <a:rPr lang="en-US" sz="3200" b="1" dirty="0" smtClean="0"/>
              <a:t>Spatially-resolved High-k </a:t>
            </a:r>
            <a:r>
              <a:rPr lang="en-US" sz="3200" b="1" dirty="0"/>
              <a:t>Scattering System on DIII-D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49359"/>
            <a:ext cx="9144000" cy="5680041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/>
              <a:t>If employ perpendicular scattering scheme (measuring k</a:t>
            </a:r>
            <a:r>
              <a:rPr lang="en-US" baseline="-25000" dirty="0">
                <a:sym typeface="Symbol" panose="05050102010706020507" pitchFamily="18" charset="2"/>
              </a:rPr>
              <a:t> </a:t>
            </a:r>
            <a:r>
              <a:rPr lang="en-US" dirty="0">
                <a:sym typeface="Symbol" panose="05050102010706020507" pitchFamily="18" charset="2"/>
              </a:rPr>
              <a:t>spectrum</a:t>
            </a:r>
            <a:r>
              <a:rPr lang="en-US" dirty="0"/>
              <a:t>)</a:t>
            </a:r>
          </a:p>
          <a:p>
            <a:pPr marL="628650" lvl="1" indent="-228600"/>
            <a:r>
              <a:rPr lang="en-US" dirty="0"/>
              <a:t>DIII-D magnetic shear is too small (compare with NSTX) to provide sufficient help in improving scattering localization</a:t>
            </a:r>
          </a:p>
          <a:p>
            <a:pPr marL="628650" lvl="1" indent="-228600"/>
            <a:r>
              <a:rPr lang="en-US" dirty="0"/>
              <a:t>Small beam overlap in order to have radial localization</a:t>
            </a:r>
          </a:p>
          <a:p>
            <a:pPr marL="857250" lvl="2"/>
            <a:r>
              <a:rPr lang="en-US" dirty="0"/>
              <a:t>mm microwave probably the best bet</a:t>
            </a:r>
          </a:p>
          <a:p>
            <a:pPr marL="628650" lvl="1" indent="-228600"/>
            <a:r>
              <a:rPr lang="en-US" dirty="0"/>
              <a:t>Large scattering angle-&gt; large exit window required</a:t>
            </a:r>
          </a:p>
          <a:p>
            <a:r>
              <a:rPr lang="en-US" dirty="0"/>
              <a:t>If employ tangential scattering scheme </a:t>
            </a:r>
          </a:p>
          <a:p>
            <a:pPr marL="628650" lvl="1"/>
            <a:r>
              <a:rPr lang="en-US" dirty="0"/>
              <a:t>Both k</a:t>
            </a:r>
            <a:r>
              <a:rPr lang="en-US" baseline="-25000" dirty="0">
                <a:sym typeface="Symbol" panose="05050102010706020507" pitchFamily="18" charset="2"/>
              </a:rPr>
              <a:t> </a:t>
            </a:r>
            <a:r>
              <a:rPr lang="en-US" dirty="0">
                <a:sym typeface="Symbol" panose="05050102010706020507" pitchFamily="18" charset="2"/>
              </a:rPr>
              <a:t>and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</a:t>
            </a:r>
            <a:r>
              <a:rPr lang="en-US" baseline="-25000" dirty="0" err="1">
                <a:sym typeface="Symbol" panose="05050102010706020507" pitchFamily="18" charset="2"/>
              </a:rPr>
              <a:t>r</a:t>
            </a:r>
            <a:r>
              <a:rPr lang="en-US" dirty="0">
                <a:sym typeface="Symbol" panose="05050102010706020507" pitchFamily="18" charset="2"/>
              </a:rPr>
              <a:t> spectra measurement possible</a:t>
            </a:r>
            <a:endParaRPr lang="en-US" dirty="0"/>
          </a:p>
          <a:p>
            <a:pPr marL="628650" lvl="1" indent="-228600"/>
            <a:r>
              <a:rPr lang="en-US" dirty="0"/>
              <a:t>Good radial localization achievable even with CO</a:t>
            </a:r>
            <a:r>
              <a:rPr lang="en-US" baseline="-25000" dirty="0"/>
              <a:t>2</a:t>
            </a:r>
            <a:r>
              <a:rPr lang="en-US" dirty="0"/>
              <a:t> laser scattering </a:t>
            </a:r>
          </a:p>
          <a:p>
            <a:pPr marL="857250" lvl="2"/>
            <a:r>
              <a:rPr lang="en-US" dirty="0"/>
              <a:t>Only require small windows for a single radial location</a:t>
            </a:r>
          </a:p>
          <a:p>
            <a:pPr marL="857250" lvl="2"/>
            <a:r>
              <a:rPr lang="en-US" dirty="0"/>
              <a:t>Multiple exit windows needed for more radial locations</a:t>
            </a:r>
          </a:p>
          <a:p>
            <a:pPr marL="1252538" lvl="4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96822" y="949359"/>
            <a:ext cx="9240822" cy="5680041"/>
          </a:xfrm>
        </p:spPr>
        <p:txBody>
          <a:bodyPr>
            <a:normAutofit/>
          </a:bodyPr>
          <a:lstStyle/>
          <a:p>
            <a:r>
              <a:rPr lang="en-US" dirty="0" smtClean="0"/>
              <a:t>The high-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</a:t>
            </a:r>
            <a:r>
              <a:rPr lang="en-US" dirty="0"/>
              <a:t>microwave scattering diagnostic on </a:t>
            </a:r>
            <a:r>
              <a:rPr lang="en-US" dirty="0" smtClean="0"/>
              <a:t>NSTX was a success</a:t>
            </a:r>
          </a:p>
          <a:p>
            <a:pPr lvl="1"/>
            <a:r>
              <a:rPr lang="en-US" dirty="0" smtClean="0"/>
              <a:t>Good radial resolution, electron-scale wavenumber coverage and frequency response </a:t>
            </a:r>
          </a:p>
          <a:p>
            <a:pPr lvl="1"/>
            <a:r>
              <a:rPr lang="en-US" dirty="0" smtClean="0"/>
              <a:t>Provided insight into ETG physics in STs</a:t>
            </a:r>
          </a:p>
          <a:p>
            <a:pPr lvl="1"/>
            <a:r>
              <a:rPr lang="en-US" dirty="0" smtClean="0"/>
              <a:t>However, measuring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r</a:t>
            </a:r>
            <a:r>
              <a:rPr lang="en-US" baseline="-25000" dirty="0"/>
              <a:t> </a:t>
            </a:r>
            <a:r>
              <a:rPr lang="en-US" dirty="0" smtClean="0"/>
              <a:t>not optimal for assessing the relation with transport</a:t>
            </a:r>
          </a:p>
          <a:p>
            <a:r>
              <a:rPr lang="en-US" dirty="0"/>
              <a:t>A</a:t>
            </a:r>
            <a:r>
              <a:rPr lang="en-US" dirty="0" smtClean="0"/>
              <a:t> high-</a:t>
            </a:r>
            <a:r>
              <a:rPr lang="en-US" dirty="0" err="1" smtClean="0"/>
              <a:t>k</a:t>
            </a:r>
            <a:r>
              <a:rPr lang="en-US" baseline="-25000" dirty="0" err="1"/>
              <a:t>θ</a:t>
            </a:r>
            <a:r>
              <a:rPr lang="en-US" baseline="-25000" dirty="0" smtClean="0"/>
              <a:t> </a:t>
            </a:r>
            <a:r>
              <a:rPr lang="en-US" dirty="0" smtClean="0"/>
              <a:t>FIR </a:t>
            </a:r>
            <a:r>
              <a:rPr lang="en-US" dirty="0"/>
              <a:t>scattering </a:t>
            </a:r>
            <a:r>
              <a:rPr lang="en-US" dirty="0" smtClean="0"/>
              <a:t>diagnostic is being implemented by UC-Davis for NSTX-U</a:t>
            </a:r>
            <a:endParaRPr lang="en-US" dirty="0"/>
          </a:p>
          <a:p>
            <a:pPr marL="628650" lvl="1" indent="-228600"/>
            <a:r>
              <a:rPr lang="en-US" dirty="0" smtClean="0"/>
              <a:t>Able to measure wavenumber spectral peak of ETG turbulence</a:t>
            </a:r>
          </a:p>
          <a:p>
            <a:pPr marL="628650" lvl="1" indent="-228600"/>
            <a:r>
              <a:rPr lang="en-US" dirty="0" smtClean="0"/>
              <a:t>Featuring two scattering schemes for probing ETG streamers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4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yren\My Documents\MATLAB\work_nstx\figure_save\141007_ki_kinc_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0216" y="1225551"/>
            <a:ext cx="3345209" cy="2362127"/>
          </a:xfrm>
          <a:prstGeom prst="rect">
            <a:avLst/>
          </a:prstGeom>
          <a:noFill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Measuring Electron Scale Turbulence is Crucial for NSTX and NSTX-U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9524" y="990600"/>
            <a:ext cx="577974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Typical transport properties of NSTX NBI-heated H-mode plasmas</a:t>
            </a:r>
          </a:p>
          <a:p>
            <a:pPr lvl="1"/>
            <a:r>
              <a:rPr lang="en-US" dirty="0"/>
              <a:t>Neoclassical level of ion thermal transport due to large </a:t>
            </a:r>
            <a:r>
              <a:rPr lang="en-US" dirty="0" err="1"/>
              <a:t>ExB</a:t>
            </a:r>
            <a:r>
              <a:rPr lang="en-US" dirty="0"/>
              <a:t> shear and low aspect ratio</a:t>
            </a:r>
          </a:p>
          <a:p>
            <a:pPr lvl="1"/>
            <a:r>
              <a:rPr lang="en-US" dirty="0"/>
              <a:t>Dominant heat loss in the electron channel </a:t>
            </a:r>
          </a:p>
          <a:p>
            <a:r>
              <a:rPr lang="en-US" dirty="0"/>
              <a:t>ETG potentially important for NSTX </a:t>
            </a:r>
          </a:p>
          <a:p>
            <a:pPr lvl="1"/>
            <a:r>
              <a:rPr lang="en-US" dirty="0"/>
              <a:t>Short wavelength on electron-gyro scale</a:t>
            </a:r>
          </a:p>
          <a:p>
            <a:pPr lvl="1"/>
            <a:r>
              <a:rPr lang="en-US" dirty="0"/>
              <a:t>Large growth rate, surviving large </a:t>
            </a:r>
            <a:r>
              <a:rPr lang="en-US" dirty="0" err="1"/>
              <a:t>ExB</a:t>
            </a:r>
            <a:r>
              <a:rPr lang="en-US" dirty="0"/>
              <a:t> shear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generate larger normalized thermal transport than ITG due to weaker electron-scale zonal flow and secondary instability</a:t>
            </a:r>
          </a:p>
          <a:p>
            <a:r>
              <a:rPr lang="en-US" dirty="0"/>
              <a:t>ETG may be important for conventional tokamaks as well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e.g. DIII-D advanced hybrid scenarios and high-beta poloidal scenarios</a:t>
            </a: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3239" y="3765550"/>
            <a:ext cx="1390317" cy="71227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3075" y="3746500"/>
            <a:ext cx="1675526" cy="678341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6396473" y="5283737"/>
            <a:ext cx="2586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0000FF"/>
                </a:solidFill>
              </a:rPr>
              <a:t>Dorland et al., PRL 2000</a:t>
            </a:r>
          </a:p>
          <a:p>
            <a:r>
              <a:rPr lang="da-DK" sz="1400" b="1" dirty="0">
                <a:solidFill>
                  <a:srgbClr val="0000FF"/>
                </a:solidFill>
              </a:rPr>
              <a:t>Jenko et al., PoP 2001</a:t>
            </a:r>
          </a:p>
          <a:p>
            <a:r>
              <a:rPr lang="da-DK" sz="1400" b="1" dirty="0">
                <a:solidFill>
                  <a:srgbClr val="0000FF"/>
                </a:solidFill>
              </a:rPr>
              <a:t>Nevins et al., PoP, 2006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96472" y="4660901"/>
            <a:ext cx="1383313" cy="434974"/>
          </a:xfrm>
          <a:prstGeom prst="rect">
            <a:avLst/>
          </a:prstGeom>
          <a:noFill/>
          <a:ln/>
          <a:effectLst/>
        </p:spPr>
      </p:pic>
      <p:sp>
        <p:nvSpPr>
          <p:cNvPr id="22" name="Rectangle 21"/>
          <p:cNvSpPr/>
          <p:nvPr/>
        </p:nvSpPr>
        <p:spPr bwMode="auto">
          <a:xfrm>
            <a:off x="8248649" y="1695450"/>
            <a:ext cx="142876" cy="49530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07000" y="1136650"/>
            <a:ext cx="692922" cy="224610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8308731" y="1381125"/>
            <a:ext cx="6594" cy="289413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255977" y="1028700"/>
            <a:ext cx="782515" cy="351692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3333CC"/>
                </a:solidFill>
              </a:rPr>
              <a:t>NSTX Upgrade </a:t>
            </a:r>
            <a:r>
              <a:rPr lang="en-US" sz="2700" b="1" dirty="0" smtClean="0">
                <a:solidFill>
                  <a:srgbClr val="3333CC"/>
                </a:solidFill>
              </a:rPr>
              <a:t>Allows </a:t>
            </a:r>
            <a:r>
              <a:rPr lang="en-US" sz="2700" b="1" dirty="0">
                <a:solidFill>
                  <a:srgbClr val="3333CC"/>
                </a:solidFill>
              </a:rPr>
              <a:t>Exploring Transport and Turbulence in New Parameter Regimes through </a:t>
            </a:r>
            <a:r>
              <a:rPr lang="en-US" sz="2700" b="1" dirty="0">
                <a:solidFill>
                  <a:srgbClr val="FF0000"/>
                </a:solidFill>
              </a:rPr>
              <a:t>2 New Capabil</a:t>
            </a:r>
            <a:r>
              <a:rPr lang="en-US" sz="2400" b="1" dirty="0">
                <a:solidFill>
                  <a:srgbClr val="FF0000"/>
                </a:solidFill>
              </a:rPr>
              <a:t>ities</a:t>
            </a:r>
            <a:endParaRPr lang="en-US" sz="2400" b="1" dirty="0">
              <a:solidFill>
                <a:srgbClr val="3333CC"/>
              </a:solidFill>
            </a:endParaRPr>
          </a:p>
        </p:txBody>
      </p:sp>
      <p:grpSp>
        <p:nvGrpSpPr>
          <p:cNvPr id="2" name="Group 63"/>
          <p:cNvGrpSpPr>
            <a:grpSpLocks noChangeAspect="1"/>
          </p:cNvGrpSpPr>
          <p:nvPr/>
        </p:nvGrpSpPr>
        <p:grpSpPr bwMode="auto">
          <a:xfrm>
            <a:off x="76200" y="990600"/>
            <a:ext cx="2438400" cy="3200400"/>
            <a:chOff x="0" y="990600"/>
            <a:chExt cx="2566736" cy="3368387"/>
          </a:xfrm>
        </p:grpSpPr>
        <p:pic>
          <p:nvPicPr>
            <p:cNvPr id="14371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990600"/>
              <a:ext cx="2430463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44"/>
            <p:cNvSpPr txBox="1">
              <a:spLocks noChangeArrowheads="1"/>
            </p:cNvSpPr>
            <p:nvPr/>
          </p:nvSpPr>
          <p:spPr bwMode="auto">
            <a:xfrm>
              <a:off x="1283368" y="3694838"/>
              <a:ext cx="1283368" cy="66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182880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en-US" sz="1400" i="0" dirty="0">
                  <a:solidFill>
                    <a:srgbClr val="FF0000"/>
                  </a:solidFill>
                  <a:ea typeface="ＭＳ Ｐゴシック" pitchFamily="34" charset="-128"/>
                </a:rPr>
                <a:t>TF OD = 40cm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800" dirty="0">
                <a:solidFill>
                  <a:schemeClr val="accent2"/>
                </a:solidFill>
                <a:ea typeface="ＭＳ Ｐゴシック" pitchFamily="34" charset="-128"/>
              </a:endParaRPr>
            </a:p>
          </p:txBody>
        </p:sp>
        <p:sp>
          <p:nvSpPr>
            <p:cNvPr id="14373" name="Text Box 45"/>
            <p:cNvSpPr txBox="1">
              <a:spLocks noChangeArrowheads="1"/>
            </p:cNvSpPr>
            <p:nvPr/>
          </p:nvSpPr>
          <p:spPr bwMode="auto">
            <a:xfrm>
              <a:off x="80210" y="1027389"/>
              <a:ext cx="1086667" cy="524769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None/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</a:rPr>
                <a:t>Previous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None/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</a:rPr>
                <a:t>center-stack</a:t>
              </a:r>
            </a:p>
          </p:txBody>
        </p:sp>
        <p:sp>
          <p:nvSpPr>
            <p:cNvPr id="14374" name="Text Box 43"/>
            <p:cNvSpPr txBox="1">
              <a:spLocks noChangeArrowheads="1"/>
            </p:cNvSpPr>
            <p:nvPr/>
          </p:nvSpPr>
          <p:spPr bwMode="auto">
            <a:xfrm>
              <a:off x="0" y="3696231"/>
              <a:ext cx="1219200" cy="583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en-US" b="0" i="0" dirty="0">
                  <a:solidFill>
                    <a:schemeClr val="accent2"/>
                  </a:solidFill>
                  <a:latin typeface="Arial" pitchFamily="34" charset="0"/>
                  <a:ea typeface="ＭＳ Ｐゴシック" pitchFamily="34" charset="-128"/>
                </a:rPr>
                <a:t>TF OD = 20cm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436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9224"/>
            <a:ext cx="2971800" cy="248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8175625" y="5454650"/>
            <a:ext cx="892175" cy="592138"/>
          </a:xfrm>
          <a:prstGeom prst="rect">
            <a:avLst/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91440" rIns="0" bIns="0">
            <a:spAutoFit/>
          </a:bodyPr>
          <a:lstStyle/>
          <a:p>
            <a:pPr algn="ctr">
              <a:lnSpc>
                <a:spcPct val="50000"/>
              </a:lnSpc>
              <a:spcBef>
                <a:spcPct val="20000"/>
              </a:spcBef>
              <a:buNone/>
              <a:defRPr/>
            </a:pPr>
            <a:r>
              <a:rPr lang="en-US" sz="1100" i="0" dirty="0">
                <a:solidFill>
                  <a:srgbClr val="009999"/>
                </a:solidFill>
                <a:latin typeface="Arial Narrow" pitchFamily="34" charset="0"/>
                <a:cs typeface="Arial" charset="0"/>
              </a:rPr>
              <a:t>R</a:t>
            </a:r>
            <a:r>
              <a:rPr lang="en-US" sz="1100" i="0" baseline="-25000" dirty="0">
                <a:solidFill>
                  <a:srgbClr val="009999"/>
                </a:solidFill>
                <a:latin typeface="Arial Narrow" pitchFamily="34" charset="0"/>
                <a:cs typeface="Arial" charset="0"/>
              </a:rPr>
              <a:t>TAN </a:t>
            </a:r>
            <a:r>
              <a:rPr lang="en-US" sz="1100" i="0" dirty="0">
                <a:solidFill>
                  <a:srgbClr val="009999"/>
                </a:solidFill>
                <a:latin typeface="Arial Narrow" pitchFamily="34" charset="0"/>
                <a:cs typeface="Arial" charset="0"/>
              </a:rPr>
              <a:t>[cm]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None/>
              <a:defRPr/>
            </a:pPr>
            <a:r>
              <a:rPr lang="en-US" sz="1050" i="0" baseline="30000" dirty="0">
                <a:solidFill>
                  <a:srgbClr val="009999"/>
                </a:solidFill>
                <a:latin typeface="Arial Narrow" pitchFamily="34" charset="0"/>
                <a:cs typeface="Arial" charset="0"/>
              </a:rPr>
              <a:t>__________________ 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None/>
              <a:defRPr/>
            </a:pPr>
            <a:r>
              <a:rPr lang="en-US" sz="105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50,  60, 70, 130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None/>
              <a:defRPr/>
            </a:pP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60,  70,120,130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None/>
              <a:defRPr/>
            </a:pPr>
            <a:r>
              <a:rPr lang="en-US" sz="1050" i="0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70,110,120,130</a:t>
            </a:r>
          </a:p>
        </p:txBody>
      </p:sp>
      <p:sp>
        <p:nvSpPr>
          <p:cNvPr id="33" name="TextBox 63"/>
          <p:cNvSpPr txBox="1">
            <a:spLocks noChangeArrowheads="1"/>
          </p:cNvSpPr>
          <p:nvPr/>
        </p:nvSpPr>
        <p:spPr bwMode="auto">
          <a:xfrm>
            <a:off x="6616700" y="4024313"/>
            <a:ext cx="2301875" cy="331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US" sz="105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</a:t>
            </a:r>
            <a:r>
              <a:rPr lang="en-US" sz="105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</a:t>
            </a:r>
            <a:r>
              <a:rPr lang="en-US" sz="105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=0.95MA,  H</a:t>
            </a:r>
            <a:r>
              <a:rPr lang="en-US" sz="105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98y2</a:t>
            </a:r>
            <a:r>
              <a:rPr lang="en-US" sz="105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=1.2, </a:t>
            </a:r>
            <a:r>
              <a:rPr lang="en-US" sz="1050" i="0" dirty="0" err="1">
                <a:solidFill>
                  <a:schemeClr val="tx1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sz="1050" i="0" baseline="-25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</a:t>
            </a:r>
            <a:r>
              <a:rPr lang="en-US" sz="105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=5, </a:t>
            </a:r>
            <a:r>
              <a:rPr lang="en-US" sz="1050" i="0" dirty="0" err="1">
                <a:solidFill>
                  <a:schemeClr val="tx1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sz="1050" i="0" baseline="-2500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</a:t>
            </a:r>
            <a:r>
              <a:rPr lang="en-US" sz="105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= 10%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B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 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= 1T, P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NBI 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= 10MW, P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RF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= 4MW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667000" y="4191000"/>
            <a:ext cx="3352800" cy="2209800"/>
          </a:xfrm>
          <a:prstGeom prst="homePlate">
            <a:avLst>
              <a:gd name="adj" fmla="val 657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25425" lvl="1" indent="-22542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2x higher CD efficiency from larger tangency radius R</a:t>
            </a:r>
            <a:r>
              <a:rPr lang="en-US" sz="1800" i="0" kern="0" baseline="-25000" dirty="0">
                <a:solidFill>
                  <a:schemeClr val="tx1"/>
                </a:solidFill>
                <a:latin typeface="Arial Narrow" pitchFamily="34" charset="0"/>
              </a:rPr>
              <a:t>TAN</a:t>
            </a:r>
          </a:p>
          <a:p>
            <a:pPr marL="225425" indent="-22542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100% non-inductive CD with q(r) profile controllable by: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NBI tangency radius</a:t>
            </a:r>
            <a:endParaRPr lang="en-US" sz="1600" i="0" kern="0" baseline="-250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Plasma density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Plasma position (not shown)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i="0" kern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76200" y="4260850"/>
            <a:ext cx="2530475" cy="2139950"/>
            <a:chOff x="137160" y="3962400"/>
            <a:chExt cx="2529840" cy="2139952"/>
          </a:xfrm>
        </p:grpSpPr>
        <p:pic>
          <p:nvPicPr>
            <p:cNvPr id="14364" name="Picture 47" descr="NBI_upgrade_topvie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232801" y="3962400"/>
              <a:ext cx="2209408" cy="210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5" name="Text Box 48"/>
            <p:cNvSpPr txBox="1">
              <a:spLocks noChangeArrowheads="1"/>
            </p:cNvSpPr>
            <p:nvPr/>
          </p:nvSpPr>
          <p:spPr bwMode="auto">
            <a:xfrm>
              <a:off x="1310641" y="5757446"/>
              <a:ext cx="1356359" cy="338554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None/>
              </a:pPr>
              <a:r>
                <a:rPr lang="en-US" sz="2000" i="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New 2</a:t>
              </a:r>
              <a:r>
                <a:rPr lang="en-US" sz="2000" i="0" baseline="3000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nd</a:t>
              </a:r>
              <a:r>
                <a:rPr lang="en-US" sz="2000" i="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NBI</a:t>
              </a:r>
            </a:p>
          </p:txBody>
        </p:sp>
        <p:sp>
          <p:nvSpPr>
            <p:cNvPr id="14366" name="Text Box 51"/>
            <p:cNvSpPr txBox="1">
              <a:spLocks noChangeArrowheads="1"/>
            </p:cNvSpPr>
            <p:nvPr/>
          </p:nvSpPr>
          <p:spPr bwMode="auto">
            <a:xfrm>
              <a:off x="137160" y="5760720"/>
              <a:ext cx="1158240" cy="34163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27432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None/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  <a:cs typeface="Helvetica" pitchFamily="34" charset="0"/>
                </a:rPr>
                <a:t>Present NBI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324600" y="1052513"/>
            <a:ext cx="2649538" cy="2622550"/>
            <a:chOff x="6158547" y="1052702"/>
            <a:chExt cx="2650173" cy="2621775"/>
          </a:xfrm>
        </p:grpSpPr>
        <p:pic>
          <p:nvPicPr>
            <p:cNvPr id="14351" name="Picture 4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8547" y="1110724"/>
              <a:ext cx="2650173" cy="237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6539638" y="3504664"/>
              <a:ext cx="2240500" cy="16981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Normalized e-</a:t>
              </a:r>
              <a:r>
                <a:rPr lang="en-US" sz="1100" i="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collisionality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1050" i="0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n</a:t>
              </a:r>
              <a:r>
                <a:rPr lang="en-US" sz="1050" i="0" baseline="-2500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e</a:t>
              </a:r>
              <a:r>
                <a:rPr lang="en-US" sz="1050" i="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* </a:t>
              </a:r>
              <a:r>
                <a:rPr lang="en-US" sz="1050" i="0" dirty="0">
                  <a:solidFill>
                    <a:schemeClr val="tx1"/>
                  </a:solidFill>
                  <a:latin typeface="Helvetica" charset="0"/>
                  <a:cs typeface="Arial" charset="0"/>
                  <a:sym typeface="Symbol" pitchFamily="18" charset="2"/>
                </a:rPr>
                <a:t>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n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/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11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T</a:t>
              </a:r>
              <a:r>
                <a:rPr lang="en-US" sz="11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</a:t>
              </a:r>
              <a:r>
                <a:rPr lang="en-US" sz="1100" i="0" baseline="30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2</a:t>
              </a:r>
              <a:endParaRPr lang="en-US" sz="1050" i="0" baseline="30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6606540" y="2192923"/>
              <a:ext cx="647700" cy="43088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  <a:buNone/>
              </a:pPr>
              <a:r>
                <a:rPr lang="en-US" sz="1100" dirty="0">
                  <a:solidFill>
                    <a:schemeClr val="tx1"/>
                  </a:solidFill>
                </a:rPr>
                <a:t>ITER-like scaling</a:t>
              </a:r>
            </a:p>
          </p:txBody>
        </p:sp>
        <p:sp>
          <p:nvSpPr>
            <p:cNvPr id="14354" name="Text Box 12"/>
            <p:cNvSpPr txBox="1">
              <a:spLocks noChangeArrowheads="1"/>
            </p:cNvSpPr>
            <p:nvPr/>
          </p:nvSpPr>
          <p:spPr bwMode="auto">
            <a:xfrm>
              <a:off x="6606539" y="1052702"/>
              <a:ext cx="771207" cy="464743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  <a:buNone/>
              </a:pPr>
              <a:r>
                <a:rPr lang="en-US" sz="1100" dirty="0">
                  <a:solidFill>
                    <a:srgbClr val="FF0000"/>
                  </a:solidFill>
                </a:rPr>
                <a:t>ST-FNSF </a:t>
              </a:r>
            </a:p>
            <a:p>
              <a:pPr algn="ctr">
                <a:spcBef>
                  <a:spcPct val="20000"/>
                </a:spcBef>
              </a:pP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4355" name="Arc 13"/>
            <p:cNvSpPr>
              <a:spLocks/>
            </p:cNvSpPr>
            <p:nvPr/>
          </p:nvSpPr>
          <p:spPr bwMode="auto">
            <a:xfrm rot="549913" flipH="1">
              <a:off x="6562011" y="2196972"/>
              <a:ext cx="1442482" cy="711120"/>
            </a:xfrm>
            <a:custGeom>
              <a:avLst/>
              <a:gdLst>
                <a:gd name="T0" fmla="*/ 0 w 20035"/>
                <a:gd name="T1" fmla="*/ 2147483647 h 21600"/>
                <a:gd name="T2" fmla="*/ 2147483647 w 20035"/>
                <a:gd name="T3" fmla="*/ 2147483647 h 21600"/>
                <a:gd name="T4" fmla="*/ 2147483647 w 2003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035"/>
                <a:gd name="T10" fmla="*/ 0 h 21600"/>
                <a:gd name="T11" fmla="*/ 20035 w 200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5" h="21600" fill="none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</a:path>
                <a:path w="20035" h="21600" stroke="0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  <a:lnTo>
                    <a:pt x="1497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>
              <a:off x="7383780" y="1804303"/>
              <a:ext cx="0" cy="518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7" name="Line 15"/>
            <p:cNvSpPr>
              <a:spLocks noChangeShapeType="1"/>
            </p:cNvSpPr>
            <p:nvPr/>
          </p:nvSpPr>
          <p:spPr bwMode="auto">
            <a:xfrm>
              <a:off x="8031480" y="1804303"/>
              <a:ext cx="0" cy="647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6995160" y="1609993"/>
              <a:ext cx="0" cy="518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6945233" y="1774617"/>
              <a:ext cx="109004" cy="215444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i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360" name="Text Box 18"/>
            <p:cNvSpPr txBox="1">
              <a:spLocks noChangeArrowheads="1"/>
            </p:cNvSpPr>
            <p:nvPr/>
          </p:nvSpPr>
          <p:spPr bwMode="auto">
            <a:xfrm>
              <a:off x="8001000" y="1263204"/>
              <a:ext cx="678180" cy="24622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None/>
              </a:pPr>
              <a:r>
                <a:rPr lang="en-US" sz="1000" i="0" dirty="0">
                  <a:solidFill>
                    <a:schemeClr val="tx1"/>
                  </a:solidFill>
                  <a:sym typeface="Math1"/>
                </a:rPr>
                <a:t> </a:t>
              </a:r>
              <a:r>
                <a:rPr lang="en-US" sz="1000" i="0" dirty="0">
                  <a:solidFill>
                    <a:schemeClr val="tx1"/>
                  </a:solidFill>
                </a:rPr>
                <a:t>constant q, </a:t>
              </a:r>
              <a:r>
                <a:rPr lang="en-US" sz="1000" i="0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000" i="0" dirty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en-US" sz="1000" i="0" dirty="0">
                  <a:solidFill>
                    <a:schemeClr val="tx1"/>
                  </a:solidFill>
                  <a:latin typeface="Symbol" pitchFamily="18" charset="2"/>
                </a:rPr>
                <a:t>r*</a:t>
              </a:r>
            </a:p>
          </p:txBody>
        </p:sp>
        <p:sp>
          <p:nvSpPr>
            <p:cNvPr id="14361" name="Text Box 19"/>
            <p:cNvSpPr txBox="1">
              <a:spLocks noChangeArrowheads="1"/>
            </p:cNvSpPr>
            <p:nvPr/>
          </p:nvSpPr>
          <p:spPr bwMode="auto">
            <a:xfrm>
              <a:off x="7315200" y="1550313"/>
              <a:ext cx="775653" cy="430887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  <a:buNone/>
              </a:pPr>
              <a:r>
                <a:rPr lang="en-US" sz="1100" dirty="0">
                  <a:solidFill>
                    <a:srgbClr val="FF0000"/>
                  </a:solidFill>
                </a:rPr>
                <a:t>NSTX Upgrade</a:t>
              </a:r>
            </a:p>
          </p:txBody>
        </p:sp>
        <p:sp>
          <p:nvSpPr>
            <p:cNvPr id="14362" name="Line 20"/>
            <p:cNvSpPr>
              <a:spLocks noChangeShapeType="1"/>
            </p:cNvSpPr>
            <p:nvPr/>
          </p:nvSpPr>
          <p:spPr bwMode="auto">
            <a:xfrm flipH="1" flipV="1">
              <a:off x="6691947" y="1286143"/>
              <a:ext cx="1360170" cy="12306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3" name="Line 21"/>
            <p:cNvSpPr>
              <a:spLocks noChangeShapeType="1"/>
            </p:cNvSpPr>
            <p:nvPr/>
          </p:nvSpPr>
          <p:spPr bwMode="auto">
            <a:xfrm>
              <a:off x="7383780" y="2082274"/>
              <a:ext cx="6477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2743200" y="1219200"/>
            <a:ext cx="3505200" cy="2438400"/>
          </a:xfrm>
          <a:prstGeom prst="homePlate">
            <a:avLst>
              <a:gd name="adj" fmla="val 673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31775" indent="-23177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Reduces </a:t>
            </a:r>
            <a:r>
              <a:rPr lang="en-US" sz="1800" i="0" kern="0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* 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 ST-FNSF values to understand ST confinement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Expect 2x higher T by doubling B</a:t>
            </a:r>
            <a:r>
              <a:rPr lang="en-US" sz="1600" i="0" kern="0" baseline="-25000" dirty="0">
                <a:solidFill>
                  <a:schemeClr val="accent2"/>
                </a:solidFill>
                <a:latin typeface="Arial Narrow" pitchFamily="34" charset="0"/>
              </a:rPr>
              <a:t>T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, I</a:t>
            </a:r>
            <a:r>
              <a:rPr lang="en-US" sz="1600" i="0" kern="0" baseline="-25000" dirty="0">
                <a:solidFill>
                  <a:schemeClr val="accent2"/>
                </a:solidFill>
                <a:latin typeface="Arial Narrow" pitchFamily="34" charset="0"/>
              </a:rPr>
              <a:t>P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, and NBI heating power</a:t>
            </a:r>
          </a:p>
          <a:p>
            <a:pPr marL="0"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 Provides 5x longer pulse-length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q(</a:t>
            </a:r>
            <a:r>
              <a:rPr lang="en-US" sz="1600" i="0" kern="0" dirty="0" err="1">
                <a:solidFill>
                  <a:schemeClr val="accent2"/>
                </a:solidFill>
                <a:latin typeface="Arial Narrow" pitchFamily="34" charset="0"/>
              </a:rPr>
              <a:t>r,t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) profile equilibration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Tests of NBI + BS non-inductive ramp-up and sustainment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50" name="Text Box 45"/>
          <p:cNvSpPr txBox="1">
            <a:spLocks noChangeArrowheads="1"/>
          </p:cNvSpPr>
          <p:nvPr/>
        </p:nvSpPr>
        <p:spPr bwMode="auto">
          <a:xfrm>
            <a:off x="1295750" y="1028700"/>
            <a:ext cx="1240724" cy="492443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None/>
            </a:pP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New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None/>
            </a:pP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center-stack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013" y="4405313"/>
            <a:ext cx="1100137" cy="6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9401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Measuring Electron-scale Turbulence Presents Challenges to the Diagnosis of Tokamak Turbulence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588"/>
            <a:ext cx="9144000" cy="55356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Remote sensing required in tokamaks with auxiliary heating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Measurements with electromagnetic waves, e.g. imaging or scattering with visible light, Infrared, Far Infrared or mm-waves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Sub-mm electron </a:t>
            </a:r>
            <a:r>
              <a:rPr lang="en-US" sz="3200" dirty="0" err="1"/>
              <a:t>gyroradius</a:t>
            </a:r>
            <a:r>
              <a:rPr lang="en-US" sz="3200" dirty="0"/>
              <a:t> in present tokamaks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Extreme spatial resolution needed in imaging diagnostics, very difficult if not impossible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Direct measurements of electron-scale wavenumber spectrum possible with coherent scattering method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Good spatial resolution achievable even for CO</a:t>
            </a:r>
            <a:r>
              <a:rPr lang="en-US" baseline="-25000" dirty="0"/>
              <a:t>2</a:t>
            </a:r>
            <a:r>
              <a:rPr lang="en-US" dirty="0"/>
              <a:t> laser scattering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More strict validation of numerical codes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Absolute calibration hard to achieve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25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Tangential </a:t>
            </a:r>
            <a:r>
              <a:rPr lang="en-US" sz="3200" b="1" dirty="0"/>
              <a:t>Scattering Scheme was Used for </a:t>
            </a:r>
            <a:r>
              <a:rPr lang="en-US" sz="3200" b="1" dirty="0" smtClean="0"/>
              <a:t>the </a:t>
            </a:r>
            <a:r>
              <a:rPr lang="en-US" sz="3200" b="1" dirty="0"/>
              <a:t>H</a:t>
            </a:r>
            <a:r>
              <a:rPr lang="en-US" sz="3200" b="1" dirty="0" smtClean="0"/>
              <a:t>igh-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 </a:t>
            </a:r>
            <a:r>
              <a:rPr lang="en-US" sz="3200" b="1" dirty="0"/>
              <a:t>Microwave Scattering System on NSTX</a:t>
            </a: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cxnSp>
        <p:nvCxnSpPr>
          <p:cNvPr id="1034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3381375" y="3167514"/>
            <a:ext cx="1000125" cy="25717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5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3081338" y="3143701"/>
            <a:ext cx="971550" cy="3143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3409950" y="2805564"/>
            <a:ext cx="590550" cy="19050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040" name="TextBox 44"/>
          <p:cNvSpPr txBox="1">
            <a:spLocks noChangeArrowheads="1"/>
          </p:cNvSpPr>
          <p:nvPr/>
        </p:nvSpPr>
        <p:spPr bwMode="auto">
          <a:xfrm>
            <a:off x="3457575" y="2434089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 err="1"/>
              <a:t>k</a:t>
            </a:r>
            <a:r>
              <a:rPr lang="en-US" sz="1600" baseline="-25000" dirty="0" err="1"/>
              <a:t>p</a:t>
            </a:r>
            <a:endParaRPr lang="en-US" sz="1600" baseline="-25000" dirty="0"/>
          </a:p>
        </p:txBody>
      </p:sp>
      <p:cxnSp>
        <p:nvCxnSpPr>
          <p:cNvPr id="1041" name="Straight Arrow Connector 50"/>
          <p:cNvCxnSpPr>
            <a:cxnSpLocks noChangeShapeType="1"/>
          </p:cNvCxnSpPr>
          <p:nvPr/>
        </p:nvCxnSpPr>
        <p:spPr bwMode="auto">
          <a:xfrm>
            <a:off x="3543300" y="2481714"/>
            <a:ext cx="219075" cy="1588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/>
            <a:tailEnd type="arrow" w="sm" len="sm"/>
          </a:ln>
        </p:spPr>
      </p:cxn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3200400" y="3300864"/>
            <a:ext cx="714375" cy="338138"/>
            <a:chOff x="3876675" y="4210050"/>
            <a:chExt cx="714375" cy="338554"/>
          </a:xfrm>
        </p:grpSpPr>
        <p:sp>
          <p:nvSpPr>
            <p:cNvPr id="1066" name="TextBox 52"/>
            <p:cNvSpPr txBox="1">
              <a:spLocks noChangeArrowheads="1"/>
            </p:cNvSpPr>
            <p:nvPr/>
          </p:nvSpPr>
          <p:spPr bwMode="auto">
            <a:xfrm>
              <a:off x="3876675" y="4210050"/>
              <a:ext cx="714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k</a:t>
              </a:r>
              <a:r>
                <a:rPr lang="en-US" sz="1600" baseline="-2500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1067" name="Straight Arrow Connector 53"/>
            <p:cNvCxnSpPr>
              <a:cxnSpLocks noChangeShapeType="1"/>
            </p:cNvCxnSpPr>
            <p:nvPr/>
          </p:nvCxnSpPr>
          <p:spPr bwMode="auto">
            <a:xfrm>
              <a:off x="3943350" y="4267200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sm" len="sm"/>
            </a:ln>
          </p:spPr>
        </p:cxnSp>
      </p:grpSp>
      <p:sp>
        <p:nvSpPr>
          <p:cNvPr id="81" name="Arc 80"/>
          <p:cNvSpPr/>
          <p:nvPr/>
        </p:nvSpPr>
        <p:spPr bwMode="auto">
          <a:xfrm>
            <a:off x="3467100" y="3358014"/>
            <a:ext cx="381000" cy="46038"/>
          </a:xfrm>
          <a:prstGeom prst="arc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29" charset="0"/>
              <a:cs typeface="+mn-cs"/>
            </a:endParaRPr>
          </a:p>
        </p:txBody>
      </p:sp>
      <p:sp>
        <p:nvSpPr>
          <p:cNvPr id="1050" name="TextBox 81"/>
          <p:cNvSpPr txBox="1">
            <a:spLocks noChangeArrowheads="1"/>
          </p:cNvSpPr>
          <p:nvPr/>
        </p:nvSpPr>
        <p:spPr bwMode="auto">
          <a:xfrm>
            <a:off x="3571875" y="3034164"/>
            <a:ext cx="81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l-GR" dirty="0"/>
              <a:t>θ</a:t>
            </a:r>
            <a:r>
              <a:rPr lang="en-US" baseline="-25000" dirty="0"/>
              <a:t>s</a:t>
            </a:r>
          </a:p>
        </p:txBody>
      </p:sp>
      <p:grpSp>
        <p:nvGrpSpPr>
          <p:cNvPr id="1051" name="Group 85"/>
          <p:cNvGrpSpPr>
            <a:grpSpLocks/>
          </p:cNvGrpSpPr>
          <p:nvPr/>
        </p:nvGrpSpPr>
        <p:grpSpPr bwMode="auto">
          <a:xfrm>
            <a:off x="3838575" y="3443739"/>
            <a:ext cx="714375" cy="338138"/>
            <a:chOff x="3200400" y="6343650"/>
            <a:chExt cx="714375" cy="338554"/>
          </a:xfrm>
        </p:grpSpPr>
        <p:sp>
          <p:nvSpPr>
            <p:cNvPr id="1053" name="TextBox 86"/>
            <p:cNvSpPr txBox="1">
              <a:spLocks noChangeArrowheads="1"/>
            </p:cNvSpPr>
            <p:nvPr/>
          </p:nvSpPr>
          <p:spPr bwMode="auto">
            <a:xfrm>
              <a:off x="3200400" y="6343650"/>
              <a:ext cx="714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>
                  <a:solidFill>
                    <a:schemeClr val="tx1"/>
                  </a:solidFill>
                </a:rPr>
                <a:t>k</a:t>
              </a:r>
              <a:r>
                <a:rPr lang="en-US" sz="1600" baseline="-2500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054" name="Straight Arrow Connector 87"/>
            <p:cNvCxnSpPr>
              <a:cxnSpLocks noChangeShapeType="1"/>
            </p:cNvCxnSpPr>
            <p:nvPr/>
          </p:nvCxnSpPr>
          <p:spPr bwMode="auto">
            <a:xfrm>
              <a:off x="3286125" y="6391275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sm" len="sm"/>
            </a:ln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9" y="1038225"/>
            <a:ext cx="3124431" cy="55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195763" y="1028701"/>
            <a:ext cx="4795838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280 GHz microwave is launched as the probe beam</a:t>
            </a:r>
          </a:p>
          <a:p>
            <a:pPr lvl="1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kern="0" noProof="0" dirty="0" smtClean="0">
                <a:solidFill>
                  <a:srgbClr val="0000FF"/>
                </a:solidFill>
              </a:rPr>
              <a:t>Beam refraction due to density gradient important </a:t>
            </a:r>
          </a:p>
          <a:p>
            <a:pPr lvl="1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</a:pPr>
            <a:r>
              <a:rPr lang="en-US" sz="1600" kern="0" noProof="0" dirty="0" smtClean="0">
                <a:solidFill>
                  <a:srgbClr val="0000FF"/>
                </a:solidFill>
              </a:rPr>
              <a:t>Ray tracing using a C++ code with MATLAB interface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Coherent scattering by plasma density fluctuations occurs when the three-wave coupling condition is satisfied: </a:t>
            </a: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Bragg condition determines k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                             k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=2k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sin(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θ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/2)</a:t>
            </a: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The scattering light has a frequency of:</a:t>
            </a: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                             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ω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=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ω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34" charset="0"/>
              </a:rPr>
              <a:t>+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ω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228600" marR="0" lvl="0" indent="-2286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with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</a:rPr>
              <a:t>ω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</a:rPr>
              <a:t>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and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ω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i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34" charset="0"/>
              </a:rPr>
              <a:t>&gt;&gt;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34" charset="0"/>
              </a:rPr>
              <a:t>ω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34" charset="0"/>
              </a:rPr>
              <a:t>p</a:t>
            </a:r>
          </a:p>
        </p:txBody>
      </p:sp>
      <p:grpSp>
        <p:nvGrpSpPr>
          <p:cNvPr id="33" name="Group 79"/>
          <p:cNvGrpSpPr/>
          <p:nvPr/>
        </p:nvGrpSpPr>
        <p:grpSpPr>
          <a:xfrm>
            <a:off x="5824537" y="3639002"/>
            <a:ext cx="1714500" cy="367129"/>
            <a:chOff x="4276725" y="2152650"/>
            <a:chExt cx="1714500" cy="367129"/>
          </a:xfrm>
        </p:grpSpPr>
        <p:grpSp>
          <p:nvGrpSpPr>
            <p:cNvPr id="34" name="Group 72"/>
            <p:cNvGrpSpPr/>
            <p:nvPr/>
          </p:nvGrpSpPr>
          <p:grpSpPr>
            <a:xfrm>
              <a:off x="5276850" y="2181225"/>
              <a:ext cx="714375" cy="338554"/>
              <a:chOff x="3200400" y="6343650"/>
              <a:chExt cx="714375" cy="3385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200400" y="6343650"/>
                <a:ext cx="714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 err="1" smtClean="0">
                    <a:solidFill>
                      <a:schemeClr val="tx1"/>
                    </a:solidFill>
                  </a:rPr>
                  <a:t>k</a:t>
                </a:r>
                <a:r>
                  <a:rPr lang="en-US" sz="1600" baseline="-25000" dirty="0" err="1">
                    <a:solidFill>
                      <a:schemeClr val="tx1"/>
                    </a:solidFill>
                  </a:rPr>
                  <a:t>i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3286125" y="6391275"/>
                <a:ext cx="219075" cy="1588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grpSp>
          <p:nvGrpSpPr>
            <p:cNvPr id="35" name="Group 78"/>
            <p:cNvGrpSpPr/>
            <p:nvPr/>
          </p:nvGrpSpPr>
          <p:grpSpPr>
            <a:xfrm>
              <a:off x="4276725" y="2152650"/>
              <a:ext cx="1266825" cy="357604"/>
              <a:chOff x="4276725" y="2152650"/>
              <a:chExt cx="1266825" cy="357604"/>
            </a:xfrm>
          </p:grpSpPr>
          <p:grpSp>
            <p:nvGrpSpPr>
              <p:cNvPr id="36" name="Group 66"/>
              <p:cNvGrpSpPr/>
              <p:nvPr/>
            </p:nvGrpSpPr>
            <p:grpSpPr>
              <a:xfrm>
                <a:off x="4276725" y="2152650"/>
                <a:ext cx="714375" cy="338554"/>
                <a:chOff x="3876675" y="4210050"/>
                <a:chExt cx="714375" cy="338554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3876675" y="4210050"/>
                  <a:ext cx="714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dirty="0" err="1" smtClean="0">
                      <a:solidFill>
                        <a:srgbClr val="FF0000"/>
                      </a:solidFill>
                    </a:rPr>
                    <a:t>k</a:t>
                  </a:r>
                  <a:r>
                    <a:rPr lang="en-US" sz="1600" baseline="-25000" dirty="0" err="1">
                      <a:solidFill>
                        <a:srgbClr val="FF0000"/>
                      </a:solidFill>
                    </a:rPr>
                    <a:t>s</a:t>
                  </a:r>
                  <a:endParaRPr lang="en-US" sz="1600" baseline="-25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 bwMode="auto">
                <a:xfrm>
                  <a:off x="3943350" y="4267200"/>
                  <a:ext cx="219075" cy="1588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4829175" y="2162175"/>
                <a:ext cx="714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/>
                  <a:t>k</a:t>
                </a:r>
                <a:r>
                  <a:rPr lang="en-US" sz="1600" baseline="-25000" dirty="0" smtClean="0"/>
                  <a:t>p</a:t>
                </a:r>
                <a:endParaRPr lang="en-US" sz="1600" baseline="-25000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4914900" y="2209800"/>
                <a:ext cx="219075" cy="1588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4581525" y="2171700"/>
                <a:ext cx="2952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=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86350" y="2162175"/>
                <a:ext cx="2952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/>
                  <a:t>+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06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Tangential </a:t>
            </a:r>
            <a:r>
              <a:rPr lang="en-US" sz="3200" b="1" dirty="0"/>
              <a:t>Scattering Scheme was Used for </a:t>
            </a:r>
            <a:r>
              <a:rPr lang="en-US" sz="3200" b="1" dirty="0" smtClean="0"/>
              <a:t>the </a:t>
            </a:r>
            <a:r>
              <a:rPr lang="en-US" sz="3200" b="1" dirty="0"/>
              <a:t>H</a:t>
            </a:r>
            <a:r>
              <a:rPr lang="en-US" sz="3200" b="1" dirty="0" smtClean="0"/>
              <a:t>igh-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 </a:t>
            </a:r>
            <a:r>
              <a:rPr lang="en-US" sz="3200" b="1" dirty="0"/>
              <a:t>Microwave Scattering System on NSTX</a:t>
            </a: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9" y="1038225"/>
            <a:ext cx="3124431" cy="55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52615"/>
              </p:ext>
            </p:extLst>
          </p:nvPr>
        </p:nvGraphicFramePr>
        <p:xfrm>
          <a:off x="3276600" y="2057400"/>
          <a:ext cx="5715000" cy="297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4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5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483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High-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2400" baseline="-25000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system capabilities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8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Measured</a:t>
                      </a:r>
                      <a:r>
                        <a:rPr lang="en-US" baseline="0" dirty="0"/>
                        <a:t> quantity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r/a range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Spatial</a:t>
                      </a:r>
                      <a:r>
                        <a:rPr lang="en-US" baseline="0" dirty="0"/>
                        <a:t> &amp; temporal resolution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8483">
                <a:tc>
                  <a:txBody>
                    <a:bodyPr/>
                    <a:lstStyle/>
                    <a:p>
                      <a:r>
                        <a:rPr lang="en-US" sz="1800" dirty="0"/>
                        <a:t>Density</a:t>
                      </a:r>
                      <a:r>
                        <a:rPr lang="en-US" sz="1800" baseline="0" dirty="0"/>
                        <a:t> fluctuation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~0.2-1 from</a:t>
                      </a:r>
                      <a:r>
                        <a:rPr lang="en-US" sz="1800" baseline="0" dirty="0"/>
                        <a:t> core to </a:t>
                      </a:r>
                      <a:r>
                        <a:rPr lang="en-US" sz="1800" baseline="0" dirty="0" smtClean="0"/>
                        <a:t>edge (between shot)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</a:t>
                      </a:r>
                      <a:r>
                        <a:rPr lang="en-US" sz="1800" dirty="0">
                          <a:latin typeface="+mn-lt"/>
                          <a:cs typeface="Arial"/>
                        </a:rPr>
                        <a:t>≤ </a:t>
                      </a:r>
                      <a:r>
                        <a:rPr lang="en-US" sz="1800" dirty="0"/>
                        <a:t>k</a:t>
                      </a:r>
                      <a:r>
                        <a:rPr lang="en-US" sz="1800" baseline="-25000" dirty="0">
                          <a:latin typeface="+mn-lt"/>
                          <a:cs typeface="Arial"/>
                        </a:rPr>
                        <a:t>┴</a:t>
                      </a:r>
                      <a:r>
                        <a:rPr lang="el-GR" sz="1800" dirty="0">
                          <a:latin typeface="+mn-lt"/>
                          <a:cs typeface="Arial"/>
                        </a:rPr>
                        <a:t>ρ</a:t>
                      </a:r>
                      <a:r>
                        <a:rPr lang="en-US" sz="1800" baseline="-25000" dirty="0">
                          <a:latin typeface="+mn-lt"/>
                          <a:cs typeface="Arial"/>
                        </a:rPr>
                        <a:t>s </a:t>
                      </a:r>
                      <a:r>
                        <a:rPr lang="en-US" sz="1800" dirty="0">
                          <a:cs typeface="Arial"/>
                        </a:rPr>
                        <a:t>≤ 12 </a:t>
                      </a:r>
                      <a:endParaRPr lang="en-US" sz="1800" dirty="0" smtClean="0">
                        <a:cs typeface="Arial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cs typeface="Arial"/>
                          <a:sym typeface="Symbol"/>
                        </a:rPr>
                        <a:t>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cs typeface="Arial"/>
                          <a:sym typeface="Symbol"/>
                        </a:rPr>
                        <a:t>R ~ </a:t>
                      </a:r>
                      <a:r>
                        <a:rPr lang="en-US" altLang="zh-CN" sz="1800" i="0" dirty="0">
                          <a:solidFill>
                            <a:srgbClr val="FF0000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±2 cm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dirty="0">
                          <a:cs typeface="Arial"/>
                        </a:rPr>
                        <a:t>f~ 5 MHz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4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The High-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 Microwave Scattering System was a High Priority Diagnostic on NSTX</a:t>
            </a:r>
            <a:endParaRPr lang="en-US" sz="3200" b="1" dirty="0"/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5244"/>
            <a:ext cx="6496050" cy="54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43600" y="6172200"/>
            <a:ext cx="24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1822CD"/>
                </a:solidFill>
                <a:latin typeface="Helvetica" pitchFamily="34" charset="0"/>
              </a:rPr>
              <a:t>D.R. Smith, PhD thesis, 2009</a:t>
            </a:r>
            <a:endParaRPr lang="en-US" sz="1200" b="1" i="1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3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The High-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 Microwave Scattering System was Improved through the Years</a:t>
            </a:r>
            <a:endParaRPr lang="en-US" sz="3200" b="1" dirty="0"/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" y="977671"/>
            <a:ext cx="8911459" cy="313712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Improved scattering configuration allowing simultaneous operation </a:t>
            </a:r>
            <a:r>
              <a:rPr lang="en-US" sz="2400" dirty="0"/>
              <a:t>of </a:t>
            </a:r>
            <a:r>
              <a:rPr lang="en-US" sz="2400" dirty="0" smtClean="0"/>
              <a:t>all five scattering channels </a:t>
            </a:r>
            <a:endParaRPr lang="en-US" sz="2400" dirty="0"/>
          </a:p>
          <a:p>
            <a:pPr lvl="1"/>
            <a:r>
              <a:rPr lang="en-US" sz="2000" dirty="0"/>
              <a:t>The probe beam hits the spherical mirror and some of the channels have to be fully attenuated to protect </a:t>
            </a:r>
            <a:r>
              <a:rPr lang="en-US" sz="2000" dirty="0" smtClean="0"/>
              <a:t>detectors</a:t>
            </a:r>
          </a:p>
          <a:p>
            <a:pPr lvl="2"/>
            <a:r>
              <a:rPr lang="en-US" sz="1600" dirty="0" smtClean="0"/>
              <a:t>Simultaneously </a:t>
            </a:r>
            <a:r>
              <a:rPr lang="en-US" sz="1600" dirty="0"/>
              <a:t>utilize at most three out of the five receiving </a:t>
            </a:r>
            <a:r>
              <a:rPr lang="en-US" sz="1600" dirty="0" smtClean="0"/>
              <a:t>channels</a:t>
            </a:r>
          </a:p>
          <a:p>
            <a:pPr marL="233363" indent="-233363" eaLnBrk="0" hangingPunct="0">
              <a:spcBef>
                <a:spcPct val="25000"/>
              </a:spcBef>
              <a:defRPr/>
            </a:pPr>
            <a:r>
              <a:rPr lang="en-US" sz="2400" kern="0" dirty="0"/>
              <a:t>Launch the probe beam upward </a:t>
            </a:r>
            <a:r>
              <a:rPr lang="en-US" sz="2400" kern="0" dirty="0" smtClean="0"/>
              <a:t>preventing </a:t>
            </a:r>
            <a:r>
              <a:rPr lang="en-US" sz="2400" kern="0" dirty="0"/>
              <a:t>it from directly hitting the </a:t>
            </a:r>
            <a:r>
              <a:rPr lang="en-US" sz="2400" kern="0" dirty="0" smtClean="0"/>
              <a:t>mirror</a:t>
            </a:r>
            <a:endParaRPr lang="en-US" sz="2400" kern="0" dirty="0"/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/>
              <a:t>No channel has to be fully </a:t>
            </a:r>
            <a:r>
              <a:rPr lang="en-US" sz="1800" kern="0" dirty="0" smtClean="0"/>
              <a:t>attenuated</a:t>
            </a:r>
            <a:endParaRPr lang="en-US" sz="1800" kern="0" dirty="0"/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1800" kern="0" dirty="0"/>
              <a:t>Stray radiation on all channels is </a:t>
            </a:r>
            <a:r>
              <a:rPr lang="en-US" sz="1800" kern="0" dirty="0" smtClean="0"/>
              <a:t>reduced</a:t>
            </a:r>
            <a:endParaRPr lang="en-US" sz="1800" kern="0" dirty="0"/>
          </a:p>
          <a:p>
            <a:endParaRPr lang="en-US" dirty="0"/>
          </a:p>
          <a:p>
            <a:pPr lvl="1"/>
            <a:endParaRPr lang="en-US" sz="2200" dirty="0"/>
          </a:p>
        </p:txBody>
      </p:sp>
      <p:pic>
        <p:nvPicPr>
          <p:cNvPr id="6" name="Picture 5" descr="C:\Documents and Settings\yren\My Documents\MATLAB\work_nstx\figure_save\vacuum_1_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203929"/>
            <a:ext cx="3314700" cy="227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yren\My Documents\MATLAB\work_nstx\figure_save\vacuum_2_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33363"/>
            <a:ext cx="4114800" cy="19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733800" y="5042129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486025" y="4077170"/>
            <a:ext cx="1609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Spherical mirror</a:t>
            </a:r>
          </a:p>
        </p:txBody>
      </p:sp>
      <p:cxnSp>
        <p:nvCxnSpPr>
          <p:cNvPr id="12" name="Straight Arrow Connector 15"/>
          <p:cNvCxnSpPr>
            <a:cxnSpLocks noChangeShapeType="1"/>
          </p:cNvCxnSpPr>
          <p:nvPr/>
        </p:nvCxnSpPr>
        <p:spPr bwMode="auto">
          <a:xfrm flipH="1">
            <a:off x="2324100" y="4648202"/>
            <a:ext cx="266702" cy="683914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40741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red}{$\frac{\chi_i^{ITG}}{\chi_i^{gB}}\sim 1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41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green}{$\vec{B}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{$\vec{k}_{s,1}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0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{$\vec{k}_{s,2}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2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green}{$\sim 15$ dB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red}{$\frac{\chi_e^{ETG}}{\chi_e^{gB}}\sim 10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47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red}{$\chi_s^{gB}\equiv \frac{\rho_s^2 v_{Ts}}{L_{Ts}}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49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red}{$\sim  30\chi_e^{gB}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"/>
  <p:tag name="PICTUREFILESIZE" val="36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k_{\perp}\rho_s\lesssim 10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4"/>
  <p:tag name="PICTUREFILESIZE" val="19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n}_e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7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ue}{$k_r\rho_s\sim 4-15$ and $k_\theta\rho_s\sim 1-7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79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\theta$ and $k_r \sim 0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24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{black}{$\vec{k}\cdot \vec{B}\approx 0$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065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65690</TotalTime>
  <Words>1915</Words>
  <Application>Microsoft Office PowerPoint</Application>
  <PresentationFormat>On-screen Show (4:3)</PresentationFormat>
  <Paragraphs>289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NSTX Upgrade</vt:lpstr>
      <vt:lpstr>Overview of High-k Scattering Diagnostics on NSTX and NSTX-U</vt:lpstr>
      <vt:lpstr>Outline</vt:lpstr>
      <vt:lpstr>Measuring Electron Scale Turbulence is Crucial for NSTX and NSTX-U</vt:lpstr>
      <vt:lpstr>NSTX Upgrade Allows Exploring Transport and Turbulence in New Parameter Regimes through 2 New Capabilities</vt:lpstr>
      <vt:lpstr>Measuring Electron-scale Turbulence Presents Challenges to the Diagnosis of Tokamak Turbulence   </vt:lpstr>
      <vt:lpstr>Tangential Scattering Scheme was Used for the High-kr Microwave Scattering System on NSTX</vt:lpstr>
      <vt:lpstr>Tangential Scattering Scheme was Used for the High-kr Microwave Scattering System on NSTX</vt:lpstr>
      <vt:lpstr> The High-kr Microwave Scattering System was a High Priority Diagnostic on NSTX</vt:lpstr>
      <vt:lpstr> The High-kr Microwave Scattering System was Improved through the Years</vt:lpstr>
      <vt:lpstr> The High-kr Microwave Scattering System was Improved through the Years</vt:lpstr>
      <vt:lpstr> The High-kr Microwave Scattering System was Improved through the Years</vt:lpstr>
      <vt:lpstr>First Identification of ETG Turbulence in NSTX RF-heated L-mode Plasmas</vt:lpstr>
      <vt:lpstr>Density Stabilization of Electron-scale Turbulence</vt:lpstr>
      <vt:lpstr>Electron-scale Turbulence Evolution across L-H Transition was Measured</vt:lpstr>
      <vt:lpstr>Fast Response of Electron-scale Turbulence to RF Heating Cessation was Identified  </vt:lpstr>
      <vt:lpstr>However, the High-kr Scattering System Does not Capture the Predicted ETG Spectral Peak</vt:lpstr>
      <vt:lpstr>Previous Implementations of Measuring kθ often Employ Vertical Launching</vt:lpstr>
      <vt:lpstr>The NSTX-U High-kθ Scattering System Employs the Perpendicular Scattering Scheme</vt:lpstr>
      <vt:lpstr>Two Scattering Schemes Cover Different Regions of the 2D k Spectrum</vt:lpstr>
      <vt:lpstr>NSTX-U High-kθ Scattering System is being Implemented by UC-Davis</vt:lpstr>
      <vt:lpstr>A 693 GHz FIR Formic Acid Laser is Used as the Probe beam </vt:lpstr>
      <vt:lpstr>Remotely Steerable Launching System Provides Upward and Downward Scattering Capability </vt:lpstr>
      <vt:lpstr>Four Scattering Channels are Planned Initially</vt:lpstr>
      <vt:lpstr>Some Considerations of a Spatially-resolved High-k Scattering System on DIII-D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737</cp:revision>
  <cp:lastPrinted>2016-05-07T02:10:21Z</cp:lastPrinted>
  <dcterms:created xsi:type="dcterms:W3CDTF">2015-07-16T16:59:24Z</dcterms:created>
  <dcterms:modified xsi:type="dcterms:W3CDTF">2017-10-19T13:32:04Z</dcterms:modified>
</cp:coreProperties>
</file>