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08" r:id="rId1"/>
  </p:sldMasterIdLst>
  <p:notesMasterIdLst>
    <p:notesMasterId r:id="rId64"/>
  </p:notesMasterIdLst>
  <p:handoutMasterIdLst>
    <p:handoutMasterId r:id="rId65"/>
  </p:handoutMasterIdLst>
  <p:sldIdLst>
    <p:sldId id="256" r:id="rId2"/>
    <p:sldId id="518" r:id="rId3"/>
    <p:sldId id="257" r:id="rId4"/>
    <p:sldId id="590" r:id="rId5"/>
    <p:sldId id="637" r:id="rId6"/>
    <p:sldId id="627" r:id="rId7"/>
    <p:sldId id="628" r:id="rId8"/>
    <p:sldId id="629" r:id="rId9"/>
    <p:sldId id="630" r:id="rId10"/>
    <p:sldId id="369" r:id="rId11"/>
    <p:sldId id="390" r:id="rId12"/>
    <p:sldId id="594" r:id="rId13"/>
    <p:sldId id="595" r:id="rId14"/>
    <p:sldId id="550" r:id="rId15"/>
    <p:sldId id="631" r:id="rId16"/>
    <p:sldId id="596" r:id="rId17"/>
    <p:sldId id="632" r:id="rId18"/>
    <p:sldId id="464" r:id="rId19"/>
    <p:sldId id="522" r:id="rId20"/>
    <p:sldId id="389" r:id="rId21"/>
    <p:sldId id="605" r:id="rId22"/>
    <p:sldId id="639" r:id="rId23"/>
    <p:sldId id="640" r:id="rId24"/>
    <p:sldId id="486" r:id="rId25"/>
    <p:sldId id="643" r:id="rId26"/>
    <p:sldId id="633" r:id="rId27"/>
    <p:sldId id="439" r:id="rId28"/>
    <p:sldId id="533" r:id="rId29"/>
    <p:sldId id="634" r:id="rId30"/>
    <p:sldId id="400" r:id="rId31"/>
    <p:sldId id="446" r:id="rId32"/>
    <p:sldId id="500" r:id="rId33"/>
    <p:sldId id="636" r:id="rId34"/>
    <p:sldId id="373" r:id="rId35"/>
    <p:sldId id="455" r:id="rId36"/>
    <p:sldId id="638" r:id="rId37"/>
    <p:sldId id="492" r:id="rId38"/>
    <p:sldId id="635" r:id="rId39"/>
    <p:sldId id="456" r:id="rId40"/>
    <p:sldId id="521" r:id="rId41"/>
    <p:sldId id="393" r:id="rId42"/>
    <p:sldId id="394" r:id="rId43"/>
    <p:sldId id="309" r:id="rId44"/>
    <p:sldId id="312" r:id="rId45"/>
    <p:sldId id="462" r:id="rId46"/>
    <p:sldId id="524" r:id="rId47"/>
    <p:sldId id="469" r:id="rId48"/>
    <p:sldId id="614" r:id="rId49"/>
    <p:sldId id="565" r:id="rId50"/>
    <p:sldId id="499" r:id="rId51"/>
    <p:sldId id="453" r:id="rId52"/>
    <p:sldId id="506" r:id="rId53"/>
    <p:sldId id="552" r:id="rId54"/>
    <p:sldId id="622" r:id="rId55"/>
    <p:sldId id="541" r:id="rId56"/>
    <p:sldId id="624" r:id="rId57"/>
    <p:sldId id="378" r:id="rId58"/>
    <p:sldId id="625" r:id="rId59"/>
    <p:sldId id="626" r:id="rId60"/>
    <p:sldId id="621" r:id="rId61"/>
    <p:sldId id="645" r:id="rId62"/>
    <p:sldId id="260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140" autoAdjust="0"/>
  </p:normalViewPr>
  <p:slideViewPr>
    <p:cSldViewPr snapToGrid="0" snapToObjects="1">
      <p:cViewPr varScale="1">
        <p:scale>
          <a:sx n="93" d="100"/>
          <a:sy n="93" d="100"/>
        </p:scale>
        <p:origin x="-132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1"/>
            <c:bubble3D val="0"/>
            <c:explosion val="0"/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6.0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0.55166</cdr:x>
      <cdr:y>0.1714</cdr:y>
    </cdr:from>
    <cdr:to>
      <cdr:x>0.7052</cdr:x>
      <cdr:y>0.29568</cdr:y>
    </cdr:to>
    <cdr:sp macro="" textlink="">
      <cdr:nvSpPr>
        <cdr:cNvPr id="2" name="TextBox 1"/>
        <cdr:cNvSpPr txBox="1"/>
      </cdr:nvSpPr>
      <cdr:spPr>
        <a:xfrm xmlns:a="http://schemas.openxmlformats.org/drawingml/2006/main" rot="2345656">
          <a:off x="3015976" y="717839"/>
          <a:ext cx="839424" cy="520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Ion heating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0.27431</cdr:x>
      <cdr:y>0.56085</cdr:y>
    </cdr:from>
    <cdr:to>
      <cdr:x>0.34305</cdr:x>
      <cdr:y>0.87566</cdr:y>
    </cdr:to>
    <cdr:sp macro="" textlink="">
      <cdr:nvSpPr>
        <cdr:cNvPr id="3" name="TextBox 2"/>
        <cdr:cNvSpPr txBox="1"/>
      </cdr:nvSpPr>
      <cdr:spPr>
        <a:xfrm xmlns:a="http://schemas.openxmlformats.org/drawingml/2006/main" rot="3070558">
          <a:off x="1028316" y="2820297"/>
          <a:ext cx="1318515" cy="375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smtClean="0"/>
            <a:t>Current drive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0.23789</cdr:x>
      <cdr:y>0.21256</cdr:y>
    </cdr:from>
    <cdr:to>
      <cdr:x>0.35307</cdr:x>
      <cdr:y>0.3984</cdr:y>
    </cdr:to>
    <cdr:sp macro="" textlink="">
      <cdr:nvSpPr>
        <cdr:cNvPr id="4" name="TextBox 3"/>
        <cdr:cNvSpPr txBox="1"/>
      </cdr:nvSpPr>
      <cdr:spPr>
        <a:xfrm xmlns:a="http://schemas.openxmlformats.org/drawingml/2006/main" rot="18722909">
          <a:off x="1226257" y="964567"/>
          <a:ext cx="778335" cy="629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/>
            <a:t>MHD </a:t>
          </a:r>
        </a:p>
        <a:p xmlns:a="http://schemas.openxmlformats.org/drawingml/2006/main">
          <a:pPr algn="ctr"/>
          <a:r>
            <a:rPr lang="en-US" sz="1600" b="1" dirty="0" smtClean="0"/>
            <a:t>control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0.3668</cdr:x>
      <cdr:y>0.12002</cdr:y>
    </cdr:from>
    <cdr:to>
      <cdr:x>0.46901</cdr:x>
      <cdr:y>0.22405</cdr:y>
    </cdr:to>
    <cdr:sp macro="" textlink="">
      <cdr:nvSpPr>
        <cdr:cNvPr id="5" name="TextBox 4"/>
        <cdr:cNvSpPr txBox="1"/>
      </cdr:nvSpPr>
      <cdr:spPr>
        <a:xfrm xmlns:a="http://schemas.openxmlformats.org/drawingml/2006/main" rot="20356186">
          <a:off x="2005343" y="502656"/>
          <a:ext cx="558796" cy="435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/>
            <a:t>rotation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0.57854</cdr:x>
      <cdr:y>0.68577</cdr:y>
    </cdr:from>
    <cdr:to>
      <cdr:x>0.68965</cdr:x>
      <cdr:y>0.82633</cdr:y>
    </cdr:to>
    <cdr:sp macro="" textlink="">
      <cdr:nvSpPr>
        <cdr:cNvPr id="10" name="TextBox 9"/>
        <cdr:cNvSpPr txBox="1"/>
      </cdr:nvSpPr>
      <cdr:spPr>
        <a:xfrm xmlns:a="http://schemas.openxmlformats.org/drawingml/2006/main" rot="19461982">
          <a:off x="3162950" y="2872148"/>
          <a:ext cx="607454" cy="5886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e</a:t>
          </a:r>
          <a:r>
            <a:rPr lang="en-US" sz="1600" b="1" dirty="0" smtClean="0"/>
            <a:t>lectron</a:t>
          </a:r>
        </a:p>
        <a:p xmlns:a="http://schemas.openxmlformats.org/drawingml/2006/main">
          <a:r>
            <a:rPr lang="en-US" sz="1600" b="1" dirty="0" smtClean="0"/>
            <a:t>heating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0.74625</cdr:x>
      <cdr:y>0.38675</cdr:y>
    </cdr:from>
    <cdr:to>
      <cdr:x>0.74625</cdr:x>
      <cdr:y>0.69461</cdr:y>
    </cdr:to>
    <cdr:cxnSp macro="">
      <cdr:nvCxnSpPr>
        <cdr:cNvPr id="12" name="Straight Arrow Connector 11"/>
        <cdr:cNvCxnSpPr/>
      </cdr:nvCxnSpPr>
      <cdr:spPr>
        <a:xfrm xmlns:a="http://schemas.openxmlformats.org/drawingml/2006/main" flipV="1">
          <a:off x="3786220" y="1466454"/>
          <a:ext cx="0" cy="1167323"/>
        </a:xfrm>
        <a:prstGeom xmlns:a="http://schemas.openxmlformats.org/drawingml/2006/main" prst="straightConnector1">
          <a:avLst/>
        </a:prstGeom>
        <a:ln xmlns:a="http://schemas.openxmlformats.org/drawingml/2006/main" w="76200" cmpd="sng">
          <a:solidFill>
            <a:schemeClr val="bg1"/>
          </a:solidFill>
          <a:headEnd type="arrow"/>
          <a:tailEnd type="arrow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F43D5-409F-B54B-B983-10A636B3CDEC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D3DD3-6165-D74D-8ADD-72F56B19E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45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4CA3D-7952-2947-90A9-F87BB5801D93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90246-F1BF-B643-B923-8AEF274D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48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</a:t>
            </a:r>
            <a:r>
              <a:rPr lang="en-US" baseline="0" dirty="0" smtClean="0"/>
              <a:t> between topics </a:t>
            </a:r>
            <a:r>
              <a:rPr lang="mr-IN" baseline="0" dirty="0" smtClean="0"/>
              <a:t>–</a:t>
            </a:r>
            <a:r>
              <a:rPr lang="en-US" baseline="0" dirty="0" smtClean="0"/>
              <a:t> summary of previous</a:t>
            </a:r>
          </a:p>
          <a:p>
            <a:r>
              <a:rPr lang="en-US" baseline="0" dirty="0" smtClean="0"/>
              <a:t>Need to explain the figures: axes, plots.</a:t>
            </a:r>
          </a:p>
          <a:p>
            <a:r>
              <a:rPr lang="en-US" baseline="0" dirty="0" smtClean="0"/>
              <a:t>Choice of words: non-axisymmetric instead of 3D</a:t>
            </a:r>
          </a:p>
          <a:p>
            <a:r>
              <a:rPr lang="en-US" baseline="0" dirty="0" smtClean="0"/>
              <a:t>Write down more words to help me remember what I need to talk about</a:t>
            </a:r>
          </a:p>
          <a:p>
            <a:r>
              <a:rPr lang="en-US" baseline="0" dirty="0" smtClean="0"/>
              <a:t>Self-consistent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more comprehensive / complete</a:t>
            </a:r>
          </a:p>
          <a:p>
            <a:r>
              <a:rPr lang="en-US" baseline="0" dirty="0" smtClean="0"/>
              <a:t>EP transport OR EP induced instabilities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1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65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65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mention why this is a problem and why this is important.</a:t>
            </a:r>
          </a:p>
          <a:p>
            <a:endParaRPr lang="en-US" dirty="0" smtClean="0"/>
          </a:p>
          <a:p>
            <a:r>
              <a:rPr lang="en-US" dirty="0" smtClean="0"/>
              <a:t>Add bullet with goals?</a:t>
            </a:r>
          </a:p>
          <a:p>
            <a:r>
              <a:rPr lang="en-US" dirty="0" smtClean="0"/>
              <a:t>Suppress instabilities by means of injected waves.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waves are supposed to drive localized current.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8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mention why this is a problem and why this is important.</a:t>
            </a:r>
          </a:p>
          <a:p>
            <a:endParaRPr lang="en-US" dirty="0" smtClean="0"/>
          </a:p>
          <a:p>
            <a:r>
              <a:rPr lang="en-US" dirty="0" smtClean="0"/>
              <a:t>Add bullet with goals?</a:t>
            </a:r>
          </a:p>
          <a:p>
            <a:r>
              <a:rPr lang="en-US" dirty="0" smtClean="0"/>
              <a:t>Suppress instabilities by means of injected waves.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waves are supposed to drive localized current.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8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6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scales involved</a:t>
            </a:r>
          </a:p>
          <a:p>
            <a:endParaRPr lang="en-US" dirty="0" smtClean="0"/>
          </a:p>
          <a:p>
            <a:r>
              <a:rPr lang="en-US" dirty="0" smtClean="0"/>
              <a:t>Describe figure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2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add reference.</a:t>
            </a:r>
          </a:p>
          <a:p>
            <a:r>
              <a:rPr lang="en-US" baseline="0" dirty="0" smtClean="0"/>
              <a:t>Steep </a:t>
            </a:r>
            <a:r>
              <a:rPr lang="en-US" baseline="0" dirty="0" err="1" smtClean="0"/>
              <a:t>gradientS</a:t>
            </a:r>
            <a:r>
              <a:rPr lang="en-US" baseline="0" dirty="0" smtClean="0"/>
              <a:t> [...] drive ...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6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say “enable” instead</a:t>
            </a:r>
            <a:r>
              <a:rPr lang="en-US" baseline="0" dirty="0" smtClean="0"/>
              <a:t> of “allow”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97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7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5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time scales here.</a:t>
            </a:r>
          </a:p>
          <a:p>
            <a:r>
              <a:rPr lang="en-US" dirty="0" smtClean="0"/>
              <a:t>Start text in bullets</a:t>
            </a:r>
            <a:r>
              <a:rPr lang="en-US" baseline="0" dirty="0" smtClean="0"/>
              <a:t> with capital letters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6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 </a:t>
            </a:r>
          </a:p>
          <a:p>
            <a:endParaRPr lang="en-US" dirty="0" smtClean="0"/>
          </a:p>
          <a:p>
            <a:r>
              <a:rPr lang="en-US" dirty="0" smtClean="0"/>
              <a:t>put in backup</a:t>
            </a:r>
          </a:p>
          <a:p>
            <a:endParaRPr lang="en-US" dirty="0" smtClean="0"/>
          </a:p>
          <a:p>
            <a:r>
              <a:rPr lang="en-US" dirty="0" smtClean="0"/>
              <a:t>Correct text</a:t>
            </a:r>
            <a:r>
              <a:rPr lang="en-US" baseline="0" dirty="0" smtClean="0"/>
              <a:t> color to be consistent with figure (cartoon on the right)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156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7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04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49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Fueling</a:t>
            </a:r>
            <a:r>
              <a:rPr lang="en-US" baseline="0" dirty="0" smtClean="0"/>
              <a:t> with 1 L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plasma (internal) color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08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3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running the movie describe what this is = let it go 5 seconds and then start talking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5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64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4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“away from initial target”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83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Perhaps replace tags, e.g. </a:t>
            </a:r>
            <a:r>
              <a:rPr lang="en-US" baseline="0" dirty="0" err="1" smtClean="0"/>
              <a:t>Paux</a:t>
            </a:r>
            <a:r>
              <a:rPr lang="en-US" baseline="0" dirty="0" smtClean="0"/>
              <a:t> -&gt; auxiliary power, </a:t>
            </a:r>
            <a:r>
              <a:rPr lang="en-US" baseline="0" dirty="0" err="1" smtClean="0"/>
              <a:t>Wplasma</a:t>
            </a:r>
            <a:r>
              <a:rPr lang="en-US" baseline="0" dirty="0" smtClean="0"/>
              <a:t> -&gt; Plasma stored energy, </a:t>
            </a:r>
            <a:r>
              <a:rPr lang="en-US" baseline="0" dirty="0" err="1" smtClean="0"/>
              <a:t>nWax</a:t>
            </a:r>
            <a:r>
              <a:rPr lang="en-US" baseline="0" dirty="0" smtClean="0"/>
              <a:t>/</a:t>
            </a:r>
            <a:r>
              <a:rPr lang="en-US" baseline="0" dirty="0" err="1" smtClean="0"/>
              <a:t>nwped</a:t>
            </a:r>
            <a:r>
              <a:rPr lang="en-US" baseline="0" dirty="0" smtClean="0"/>
              <a:t> -&gt; central accumulation of impurities, ...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Put labels “w/o and w pellets”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 red arrow that points to Tungsten.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 consistent in the references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5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Simplify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“reduced models” only one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1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 here what</a:t>
            </a:r>
            <a:r>
              <a:rPr lang="en-US" baseline="0" dirty="0" smtClean="0"/>
              <a:t> needs to be improved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18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Torque from non-axisymmetric</a:t>
            </a:r>
            <a:r>
              <a:rPr lang="en-US" baseline="0" dirty="0" smtClean="0"/>
              <a:t> applied magnetic field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13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 here what</a:t>
            </a:r>
            <a:r>
              <a:rPr lang="en-US" baseline="0" dirty="0" smtClean="0"/>
              <a:t> needs to be improved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18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 here what</a:t>
            </a:r>
            <a:r>
              <a:rPr lang="en-US" baseline="0" dirty="0" smtClean="0"/>
              <a:t> needs to be improved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1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87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title</a:t>
            </a:r>
          </a:p>
          <a:p>
            <a:endParaRPr lang="en-US" dirty="0" smtClean="0"/>
          </a:p>
          <a:p>
            <a:r>
              <a:rPr lang="en-US" dirty="0" smtClean="0"/>
              <a:t>Add</a:t>
            </a:r>
            <a:r>
              <a:rPr lang="en-US" baseline="0" dirty="0" smtClean="0"/>
              <a:t> labels: single time slice, time-dependent.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title to figure: “Parallel current density”</a:t>
            </a:r>
          </a:p>
          <a:p>
            <a:r>
              <a:rPr lang="en-US" baseline="0" dirty="0" smtClean="0"/>
              <a:t>“... are critical to reproduce experimental measurements”</a:t>
            </a:r>
          </a:p>
          <a:p>
            <a:r>
              <a:rPr lang="en-US" dirty="0" smtClean="0"/>
              <a:t>Perhaps</a:t>
            </a:r>
            <a:r>
              <a:rPr lang="en-US" baseline="0" dirty="0" smtClean="0"/>
              <a:t> split two long sentences into bullets?</a:t>
            </a:r>
          </a:p>
          <a:p>
            <a:r>
              <a:rPr lang="en-US" baseline="0" dirty="0" smtClean="0"/>
              <a:t>Specify: standalone -&gt; single time slice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10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4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Restricted</a:t>
            </a:r>
            <a:r>
              <a:rPr lang="en-US" baseline="0" dirty="0" smtClean="0"/>
              <a:t> range of applicability =&gt; this is where the verification enters and where the validation enters.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NN: mention that you can use them for real-time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time we</a:t>
            </a:r>
            <a:r>
              <a:rPr lang="en-US" baseline="0" dirty="0" smtClean="0"/>
              <a:t> use different sets of equations, but we need boundary conditions and input assumptions.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expand the bullet =&gt;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Differ (replace comma)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6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0246-F1BF-B643-B923-8AEF274D6B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178" y="1428755"/>
            <a:ext cx="7971035" cy="1945481"/>
          </a:xfrm>
        </p:spPr>
        <p:txBody>
          <a:bodyPr anchor="b"/>
          <a:lstStyle>
            <a:lvl1pPr>
              <a:lnSpc>
                <a:spcPct val="80000"/>
              </a:lnSpc>
              <a:defRPr sz="6600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391" y="3429001"/>
            <a:ext cx="7961963" cy="332048"/>
          </a:xfrm>
        </p:spPr>
        <p:txBody>
          <a:bodyPr lIns="91440"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57414" y="3374231"/>
            <a:ext cx="8423729" cy="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47249" y="3745641"/>
            <a:ext cx="7961963" cy="350044"/>
          </a:xfrm>
        </p:spPr>
        <p:txBody>
          <a:bodyPr lIns="0" anchor="t">
            <a:noAutofit/>
          </a:bodyPr>
          <a:lstStyle>
            <a:lvl1pPr marL="114300" indent="0" algn="l">
              <a:buNone/>
              <a:defRPr sz="2000">
                <a:solidFill>
                  <a:srgbClr val="5ABFD9"/>
                </a:solidFill>
              </a:defRPr>
            </a:lvl1pPr>
            <a:lvl2pPr algn="l">
              <a:defRPr sz="1800">
                <a:solidFill>
                  <a:srgbClr val="5ABFD9"/>
                </a:solidFill>
              </a:defRPr>
            </a:lvl2pPr>
            <a:lvl3pPr algn="l">
              <a:defRPr sz="1600">
                <a:solidFill>
                  <a:srgbClr val="5ABFD9"/>
                </a:solidFill>
              </a:defRPr>
            </a:lvl3pPr>
            <a:lvl4pPr algn="l">
              <a:defRPr sz="1400">
                <a:solidFill>
                  <a:srgbClr val="5ABFD9"/>
                </a:solidFill>
              </a:defRPr>
            </a:lvl4pPr>
            <a:lvl5pPr algn="l">
              <a:defRPr sz="1200">
                <a:solidFill>
                  <a:srgbClr val="5ABFD9"/>
                </a:solidFill>
              </a:defRPr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7" name="Picture 6" descr="3logos_9x.5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r="79012"/>
          <a:stretch/>
        </p:blipFill>
        <p:spPr>
          <a:xfrm>
            <a:off x="558799" y="4780440"/>
            <a:ext cx="971551" cy="342900"/>
          </a:xfrm>
          <a:prstGeom prst="rect">
            <a:avLst/>
          </a:prstGeom>
        </p:spPr>
      </p:pic>
      <p:pic>
        <p:nvPicPr>
          <p:cNvPr id="8" name="Picture 7" descr="3logos_9x.5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8"/>
          <a:stretch/>
        </p:blipFill>
        <p:spPr>
          <a:xfrm>
            <a:off x="7626505" y="4790520"/>
            <a:ext cx="1240762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0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2" y="205979"/>
            <a:ext cx="8183520" cy="857250"/>
          </a:xfrm>
        </p:spPr>
        <p:txBody>
          <a:bodyPr/>
          <a:lstStyle/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199" y="1200150"/>
            <a:ext cx="8069943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6322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19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er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2" y="205979"/>
            <a:ext cx="8201918" cy="857250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09178"/>
            <a:ext cx="8088086" cy="3219972"/>
          </a:xfrm>
        </p:spPr>
        <p:txBody>
          <a:bodyPr/>
          <a:lstStyle/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6322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7200" y="1151339"/>
            <a:ext cx="8088086" cy="257843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 i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314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1" y="205979"/>
            <a:ext cx="8197885" cy="857250"/>
          </a:xfrm>
        </p:spPr>
        <p:txBody>
          <a:bodyPr/>
          <a:lstStyle/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06322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14803" y="1152530"/>
            <a:ext cx="4430484" cy="34420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1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1" y="205979"/>
            <a:ext cx="8170669" cy="857250"/>
          </a:xfrm>
        </p:spPr>
        <p:txBody>
          <a:bodyPr/>
          <a:lstStyle/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52144"/>
            <a:ext cx="378823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35500" y="1152144"/>
            <a:ext cx="3882569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06322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4446663" y="1152144"/>
            <a:ext cx="3780" cy="347700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1" y="205979"/>
            <a:ext cx="8206955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3851729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85172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62928" y="1151335"/>
            <a:ext cx="3991427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2928" y="1631156"/>
            <a:ext cx="3991427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06322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4446663" y="1152144"/>
            <a:ext cx="3780" cy="347700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02" y="205979"/>
            <a:ext cx="8197884" cy="857250"/>
          </a:xfrm>
        </p:spPr>
        <p:txBody>
          <a:bodyPr/>
          <a:lstStyle/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063229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94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402" y="205979"/>
            <a:ext cx="791123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02" y="1200150"/>
            <a:ext cx="791123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Body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"/>
            <a:ext cx="9144000" cy="205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8632" y="4840107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3398" y="4854960"/>
            <a:ext cx="612431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741" y="4854960"/>
            <a:ext cx="107765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FEA022"/>
                </a:solidFill>
              </a:defRPr>
            </a:lvl1pPr>
          </a:lstStyle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11" name="Picture 10" descr="3logos_9x.5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61"/>
          <a:stretch/>
        </p:blipFill>
        <p:spPr>
          <a:xfrm>
            <a:off x="234921" y="4796291"/>
            <a:ext cx="329512" cy="342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15" r:id="rId3"/>
    <p:sldLayoutId id="2147483716" r:id="rId4"/>
    <p:sldLayoutId id="2147483712" r:id="rId5"/>
    <p:sldLayoutId id="2147483713" r:id="rId6"/>
    <p:sldLayoutId id="2147483714" r:id="rId7"/>
    <p:sldLayoutId id="2147483721" r:id="rId8"/>
    <p:sldLayoutId id="2147483722" r:id="rId9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accent6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4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391" y="971555"/>
            <a:ext cx="7971035" cy="1945481"/>
          </a:xfrm>
        </p:spPr>
        <p:txBody>
          <a:bodyPr/>
          <a:lstStyle/>
          <a:p>
            <a:r>
              <a:rPr lang="en-US" sz="4400" dirty="0" smtClean="0"/>
              <a:t>Integrated </a:t>
            </a:r>
            <a:r>
              <a:rPr lang="en-US" sz="4400" dirty="0" err="1" smtClean="0"/>
              <a:t>Tokamak</a:t>
            </a:r>
            <a:r>
              <a:rPr lang="en-US" sz="4400" dirty="0" smtClean="0"/>
              <a:t> Modeling: when physics informs</a:t>
            </a:r>
            <a:br>
              <a:rPr lang="en-US" sz="4400" dirty="0" smtClean="0"/>
            </a:br>
            <a:r>
              <a:rPr lang="en-US" sz="4400" dirty="0" smtClean="0"/>
              <a:t>engineering and research planning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Francesca M. Poli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7249" y="3932041"/>
            <a:ext cx="7961963" cy="350044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Princeton Plasma Physics Laboratory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05979"/>
            <a:ext cx="9143999" cy="857250"/>
          </a:xfrm>
        </p:spPr>
        <p:txBody>
          <a:bodyPr/>
          <a:lstStyle/>
          <a:p>
            <a:pPr algn="ctr"/>
            <a:r>
              <a:rPr lang="en-US" sz="2800" dirty="0" smtClean="0"/>
              <a:t>A different perspective on integrated modeling:                          looking at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with the eye of an engineer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64906"/>
            <a:ext cx="9143999" cy="3544466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</a:rPr>
              <a:t>Goal: simulate an entire plasma discharge from startup to termination </a:t>
            </a:r>
            <a:r>
              <a:rPr lang="en-US" sz="2400" dirty="0" smtClean="0">
                <a:solidFill>
                  <a:srgbClr val="FF0000"/>
                </a:solidFill>
              </a:rPr>
              <a:t>optimizing </a:t>
            </a:r>
            <a:r>
              <a:rPr lang="en-US" sz="2400" b="1" dirty="0">
                <a:solidFill>
                  <a:srgbClr val="FF0000"/>
                </a:solidFill>
              </a:rPr>
              <a:t>ACCURATE PHYSICS and FAST TURNAROUND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High fidelity physics at the core of time-slice integrated modeling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Verified and validated reduced models at the core of                (time-dependent) integrated modeling</a:t>
            </a:r>
          </a:p>
        </p:txBody>
      </p:sp>
    </p:spTree>
    <p:extLst>
      <p:ext uri="{BB962C8B-B14F-4D97-AF65-F5344CB8AC3E}">
        <p14:creationId xmlns:p14="http://schemas.microsoft.com/office/powerpoint/2010/main" val="318130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2" y="205979"/>
            <a:ext cx="9121118" cy="857250"/>
          </a:xfrm>
        </p:spPr>
        <p:txBody>
          <a:bodyPr/>
          <a:lstStyle/>
          <a:p>
            <a:pPr algn="ctr"/>
            <a:r>
              <a:rPr lang="en-US" sz="2800" dirty="0" smtClean="0"/>
              <a:t>We model </a:t>
            </a:r>
            <a:r>
              <a:rPr lang="en-US" sz="2800" dirty="0" err="1" smtClean="0"/>
              <a:t>tokamaks</a:t>
            </a:r>
            <a:r>
              <a:rPr lang="en-US" sz="2800" dirty="0" smtClean="0"/>
              <a:t> to understand experiments and to design stable and reliable reactors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4931" y="1030516"/>
            <a:ext cx="3849688" cy="3934725"/>
            <a:chOff x="22881" y="984342"/>
            <a:chExt cx="3699369" cy="3756602"/>
          </a:xfrm>
        </p:grpSpPr>
        <p:pic>
          <p:nvPicPr>
            <p:cNvPr id="7" name="Picture 6" descr="jackson_pop201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2"/>
            <a:stretch/>
          </p:blipFill>
          <p:spPr>
            <a:xfrm>
              <a:off x="22881" y="984342"/>
              <a:ext cx="3699369" cy="375660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7635" y="1769584"/>
              <a:ext cx="3091809" cy="54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7635" y="2414960"/>
              <a:ext cx="3091809" cy="395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91182" y="1428935"/>
            <a:ext cx="437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[</a:t>
            </a:r>
            <a:r>
              <a:rPr lang="en-US" sz="1400" i="1" dirty="0" smtClean="0">
                <a:solidFill>
                  <a:srgbClr val="008000"/>
                </a:solidFill>
              </a:rPr>
              <a:t>Fig. 1 - G. Jackson et al, Phys. Plasmas </a:t>
            </a:r>
            <a:r>
              <a:rPr lang="en-US" sz="1400" b="1" i="1" dirty="0" smtClean="0">
                <a:solidFill>
                  <a:srgbClr val="008000"/>
                </a:solidFill>
              </a:rPr>
              <a:t>17</a:t>
            </a:r>
            <a:r>
              <a:rPr lang="en-US" sz="1400" i="1" dirty="0" smtClean="0">
                <a:solidFill>
                  <a:srgbClr val="008000"/>
                </a:solidFill>
              </a:rPr>
              <a:t> 056116 (2010)</a:t>
            </a:r>
            <a:r>
              <a:rPr lang="en-US" sz="1400" dirty="0" smtClean="0">
                <a:solidFill>
                  <a:srgbClr val="008000"/>
                </a:solidFill>
              </a:rPr>
              <a:t>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40224" y="1171407"/>
            <a:ext cx="50233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Experiment on DIII-D that simulates an ITER-like plasma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>
            <a:off x="2599808" y="2689270"/>
            <a:ext cx="1788754" cy="265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1"/>
          </p:cNvCxnSpPr>
          <p:nvPr/>
        </p:nvCxnSpPr>
        <p:spPr>
          <a:xfrm flipH="1">
            <a:off x="635741" y="2173955"/>
            <a:ext cx="3723378" cy="1692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359119" y="1973900"/>
            <a:ext cx="4420112" cy="2591672"/>
            <a:chOff x="3924620" y="1973900"/>
            <a:chExt cx="4420112" cy="2591672"/>
          </a:xfrm>
        </p:grpSpPr>
        <p:grpSp>
          <p:nvGrpSpPr>
            <p:cNvPr id="9" name="Group 8"/>
            <p:cNvGrpSpPr/>
            <p:nvPr/>
          </p:nvGrpSpPr>
          <p:grpSpPr>
            <a:xfrm>
              <a:off x="3924620" y="1973900"/>
              <a:ext cx="4133437" cy="2591672"/>
              <a:chOff x="3587250" y="2085527"/>
              <a:chExt cx="4223393" cy="19780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87250" y="2085527"/>
                <a:ext cx="4223393" cy="305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Heating and current drive (10</a:t>
                </a:r>
                <a:r>
                  <a:rPr lang="en-US" sz="2000" baseline="30000" dirty="0" smtClean="0"/>
                  <a:t>-11</a:t>
                </a:r>
                <a:r>
                  <a:rPr lang="en-US" sz="2000" dirty="0" smtClean="0"/>
                  <a:t>-10</a:t>
                </a:r>
                <a:r>
                  <a:rPr lang="en-US" sz="2000" baseline="30000" dirty="0" smtClean="0"/>
                  <a:t>-6</a:t>
                </a:r>
                <a:r>
                  <a:rPr lang="en-US" sz="2000" dirty="0" smtClean="0"/>
                  <a:t>s)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617337" y="3758185"/>
                <a:ext cx="3235158" cy="305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MHD equilibrium (10</a:t>
                </a:r>
                <a:r>
                  <a:rPr lang="en-US" sz="2000" baseline="30000" dirty="0" smtClean="0"/>
                  <a:t>-6</a:t>
                </a:r>
                <a:r>
                  <a:rPr lang="en-US" sz="2000" dirty="0" smtClean="0"/>
                  <a:t>-10</a:t>
                </a:r>
                <a:r>
                  <a:rPr lang="en-US" sz="2000" baseline="30000" smtClean="0"/>
                  <a:t>-2</a:t>
                </a:r>
                <a:r>
                  <a:rPr lang="en-US" sz="2000"/>
                  <a:t>s)</a:t>
                </a:r>
                <a:endParaRPr lang="en-US" sz="20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954063" y="2489215"/>
              <a:ext cx="43906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MHD instabilities/</a:t>
              </a:r>
              <a:r>
                <a:rPr lang="en-US" sz="2000" dirty="0"/>
                <a:t>turbulence (10</a:t>
              </a:r>
              <a:r>
                <a:rPr lang="en-US" sz="2000" baseline="30000" dirty="0" smtClean="0"/>
                <a:t>-</a:t>
              </a:r>
              <a:r>
                <a:rPr lang="en-US" sz="2000" baseline="30000" dirty="0"/>
                <a:t>6</a:t>
              </a:r>
              <a:r>
                <a:rPr lang="en-US" sz="2000" dirty="0" smtClean="0"/>
                <a:t>-</a:t>
              </a:r>
              <a:r>
                <a:rPr lang="en-US" sz="2000" dirty="0"/>
                <a:t>10</a:t>
              </a:r>
              <a:r>
                <a:rPr lang="en-US" sz="2000" baseline="30000" dirty="0" smtClean="0"/>
                <a:t>-2</a:t>
              </a:r>
              <a:r>
                <a:rPr lang="en-US" sz="2000" dirty="0" smtClean="0"/>
                <a:t>s</a:t>
              </a:r>
              <a:r>
                <a:rPr lang="en-US" sz="2000" dirty="0"/>
                <a:t>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54065" y="3053910"/>
              <a:ext cx="3199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Density evolution (10</a:t>
              </a:r>
              <a:r>
                <a:rPr lang="en-US" sz="2000" baseline="30000" dirty="0" smtClean="0"/>
                <a:t>-6</a:t>
              </a:r>
              <a:r>
                <a:rPr lang="en-US" sz="2000" dirty="0" smtClean="0"/>
                <a:t>-10</a:t>
              </a:r>
              <a:r>
                <a:rPr lang="en-US" sz="2000" baseline="30000" dirty="0" smtClean="0"/>
                <a:t>-2</a:t>
              </a:r>
              <a:r>
                <a:rPr lang="en-US" sz="2000" dirty="0" smtClean="0"/>
                <a:t>s)</a:t>
              </a:r>
              <a:endParaRPr lang="en-US" sz="2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24622" y="3514892"/>
              <a:ext cx="2913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Neutral Beams (10</a:t>
              </a:r>
              <a:r>
                <a:rPr lang="en-US" sz="2000" baseline="30000" dirty="0" smtClean="0"/>
                <a:t>-6</a:t>
              </a:r>
              <a:r>
                <a:rPr lang="en-US" sz="2000" dirty="0" smtClean="0"/>
                <a:t>-10</a:t>
              </a:r>
              <a:r>
                <a:rPr lang="en-US" sz="2000" baseline="30000" dirty="0" smtClean="0"/>
                <a:t>-1</a:t>
              </a:r>
              <a:r>
                <a:rPr lang="en-US" sz="2000" dirty="0"/>
                <a:t>s)</a:t>
              </a:r>
            </a:p>
          </p:txBody>
        </p:sp>
      </p:grpSp>
      <p:cxnSp>
        <p:nvCxnSpPr>
          <p:cNvPr id="32" name="Straight Arrow Connector 31"/>
          <p:cNvCxnSpPr>
            <a:stCxn id="24" idx="1"/>
          </p:cNvCxnSpPr>
          <p:nvPr/>
        </p:nvCxnSpPr>
        <p:spPr>
          <a:xfrm flipH="1">
            <a:off x="2860062" y="3253965"/>
            <a:ext cx="1528502" cy="81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1"/>
          </p:cNvCxnSpPr>
          <p:nvPr/>
        </p:nvCxnSpPr>
        <p:spPr>
          <a:xfrm flipH="1" flipV="1">
            <a:off x="3012461" y="3699559"/>
            <a:ext cx="1346660" cy="15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1"/>
          </p:cNvCxnSpPr>
          <p:nvPr/>
        </p:nvCxnSpPr>
        <p:spPr>
          <a:xfrm flipH="1" flipV="1">
            <a:off x="3767811" y="4350130"/>
            <a:ext cx="620754" cy="15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6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7" name="Picture 6" descr="W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9" y="1063230"/>
            <a:ext cx="3824453" cy="383257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82" y="205979"/>
            <a:ext cx="9121118" cy="857250"/>
          </a:xfrm>
        </p:spPr>
        <p:txBody>
          <a:bodyPr/>
          <a:lstStyle/>
          <a:p>
            <a:pPr algn="ctr"/>
            <a:r>
              <a:rPr lang="en-US" sz="2800" dirty="0" smtClean="0"/>
              <a:t>A Whole Device Model (WDM) is a comprehensive picture of the complexity involved in modeling a </a:t>
            </a:r>
            <a:r>
              <a:rPr lang="en-US" sz="2800" dirty="0" err="1" smtClean="0"/>
              <a:t>tokamak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55974" y="1223567"/>
            <a:ext cx="2609195" cy="120032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Extreme scale</a:t>
            </a:r>
          </a:p>
          <a:p>
            <a:r>
              <a:rPr lang="en-US" dirty="0" smtClean="0"/>
              <a:t>First principle (</a:t>
            </a:r>
            <a:r>
              <a:rPr lang="en-US" dirty="0" err="1" smtClean="0"/>
              <a:t>Vlasov</a:t>
            </a:r>
            <a:r>
              <a:rPr lang="en-US" dirty="0" smtClean="0"/>
              <a:t> eq.)</a:t>
            </a:r>
          </a:p>
          <a:p>
            <a:r>
              <a:rPr lang="en-US" dirty="0" err="1" smtClean="0"/>
              <a:t>Gyrokinetic</a:t>
            </a:r>
            <a:r>
              <a:rPr lang="en-US" dirty="0" smtClean="0"/>
              <a:t> codes</a:t>
            </a:r>
          </a:p>
          <a:p>
            <a:r>
              <a:rPr lang="en-US" dirty="0" smtClean="0"/>
              <a:t>Full wave solvers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5974" y="3447847"/>
            <a:ext cx="2608406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Advanced reduced</a:t>
            </a:r>
          </a:p>
          <a:p>
            <a:r>
              <a:rPr lang="en-US" dirty="0" smtClean="0"/>
              <a:t>Fluid codes</a:t>
            </a:r>
          </a:p>
          <a:p>
            <a:r>
              <a:rPr lang="en-US" dirty="0" smtClean="0"/>
              <a:t>Reduced full wave solvers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14467" y="3637212"/>
            <a:ext cx="1826141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educed</a:t>
            </a:r>
          </a:p>
          <a:p>
            <a:r>
              <a:rPr lang="en-US" dirty="0" smtClean="0"/>
              <a:t>Ray tracing codes</a:t>
            </a:r>
          </a:p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50837" y="2445565"/>
            <a:ext cx="1450340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Validation</a:t>
            </a:r>
          </a:p>
          <a:p>
            <a:r>
              <a:rPr lang="en-US" dirty="0" smtClean="0"/>
              <a:t>Experiments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1043" y="1223567"/>
            <a:ext cx="2732823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u</a:t>
            </a:r>
            <a:r>
              <a:rPr lang="en-US" b="1" dirty="0" smtClean="0"/>
              <a:t>ncertainty quantification</a:t>
            </a:r>
          </a:p>
          <a:p>
            <a:r>
              <a:rPr lang="en-US" dirty="0"/>
              <a:t>m</a:t>
            </a:r>
            <a:r>
              <a:rPr lang="en-US" dirty="0" smtClean="0"/>
              <a:t>odels and experiments </a:t>
            </a:r>
          </a:p>
        </p:txBody>
      </p:sp>
      <p:sp>
        <p:nvSpPr>
          <p:cNvPr id="15" name="Up-Down Arrow 14"/>
          <p:cNvSpPr/>
          <p:nvPr/>
        </p:nvSpPr>
        <p:spPr>
          <a:xfrm>
            <a:off x="1325782" y="2517447"/>
            <a:ext cx="256243" cy="822422"/>
          </a:xfrm>
          <a:prstGeom prst="up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8434" y="2738094"/>
            <a:ext cx="123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5741" y="4631806"/>
            <a:ext cx="437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[FES </a:t>
            </a:r>
            <a:r>
              <a:rPr lang="en-US" sz="1600" i="1" dirty="0" smtClean="0">
                <a:solidFill>
                  <a:srgbClr val="008000"/>
                </a:solidFill>
              </a:rPr>
              <a:t>Integrated Modeling Workshop Report, 2015</a:t>
            </a:r>
            <a:r>
              <a:rPr lang="en-US" sz="1600" dirty="0" smtClean="0">
                <a:solidFill>
                  <a:srgbClr val="008000"/>
                </a:solidFill>
              </a:rPr>
              <a:t>]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7" name="Picture 6" descr="WDM.png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9" y="1063230"/>
            <a:ext cx="3824453" cy="383257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82" y="205979"/>
            <a:ext cx="9121118" cy="857250"/>
          </a:xfrm>
        </p:spPr>
        <p:txBody>
          <a:bodyPr/>
          <a:lstStyle/>
          <a:p>
            <a:pPr algn="ctr"/>
            <a:r>
              <a:rPr lang="en-US" sz="2800" dirty="0" smtClean="0"/>
              <a:t>A Whole Device Model (WDM) is a comprehensive picture of the complexity involved in modeling a </a:t>
            </a:r>
            <a:r>
              <a:rPr lang="en-US" sz="2800" dirty="0" err="1" smtClean="0"/>
              <a:t>tokamak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55974" y="1223567"/>
            <a:ext cx="2609195" cy="120032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Extreme scale</a:t>
            </a:r>
          </a:p>
          <a:p>
            <a:r>
              <a:rPr lang="en-US" dirty="0" smtClean="0"/>
              <a:t>First principle (</a:t>
            </a:r>
            <a:r>
              <a:rPr lang="en-US" dirty="0" err="1" smtClean="0"/>
              <a:t>Vlasov</a:t>
            </a:r>
            <a:r>
              <a:rPr lang="en-US" dirty="0" smtClean="0"/>
              <a:t> eq.)</a:t>
            </a:r>
          </a:p>
          <a:p>
            <a:r>
              <a:rPr lang="en-US" dirty="0" err="1" smtClean="0"/>
              <a:t>Gyrokinetic</a:t>
            </a:r>
            <a:r>
              <a:rPr lang="en-US" dirty="0" smtClean="0"/>
              <a:t> codes</a:t>
            </a:r>
          </a:p>
          <a:p>
            <a:r>
              <a:rPr lang="en-US" dirty="0" smtClean="0"/>
              <a:t>Full wave solvers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5974" y="3447847"/>
            <a:ext cx="2608406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Advanced reduced</a:t>
            </a:r>
          </a:p>
          <a:p>
            <a:r>
              <a:rPr lang="en-US" dirty="0" smtClean="0"/>
              <a:t>Fluid codes</a:t>
            </a:r>
          </a:p>
          <a:p>
            <a:r>
              <a:rPr lang="en-US" dirty="0" smtClean="0"/>
              <a:t>Reduced full wave solvers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14467" y="3637212"/>
            <a:ext cx="1826141" cy="92333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educed</a:t>
            </a:r>
          </a:p>
          <a:p>
            <a:r>
              <a:rPr lang="en-US" dirty="0" smtClean="0"/>
              <a:t>Ray </a:t>
            </a:r>
            <a:r>
              <a:rPr lang="en-US" dirty="0"/>
              <a:t>tracing </a:t>
            </a:r>
            <a:r>
              <a:rPr lang="en-US" dirty="0" smtClean="0"/>
              <a:t>codes</a:t>
            </a:r>
          </a:p>
          <a:p>
            <a:r>
              <a:rPr lang="en-US" dirty="0"/>
              <a:t>Neural </a:t>
            </a:r>
            <a:r>
              <a:rPr lang="en-US" dirty="0" smtClean="0"/>
              <a:t>networks</a:t>
            </a:r>
            <a:endParaRPr lang="en-US" dirty="0"/>
          </a:p>
        </p:txBody>
      </p:sp>
      <p:sp>
        <p:nvSpPr>
          <p:cNvPr id="6" name="Bent-Up Arrow 5"/>
          <p:cNvSpPr/>
          <p:nvPr/>
        </p:nvSpPr>
        <p:spPr>
          <a:xfrm rot="5400000">
            <a:off x="3585770" y="1120480"/>
            <a:ext cx="1726568" cy="4530825"/>
          </a:xfrm>
          <a:prstGeom prst="bentUpArrow">
            <a:avLst>
              <a:gd name="adj1" fmla="val 14733"/>
              <a:gd name="adj2" fmla="val 19734"/>
              <a:gd name="adj3" fmla="val 26663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33094" y="1269734"/>
            <a:ext cx="5785049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/>
              <a:t>Computational time decreases: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	millions CPU hours to minutes/seconds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dirty="0" smtClean="0"/>
              <a:t>Physics fidelity decreases</a:t>
            </a:r>
          </a:p>
          <a:p>
            <a:pPr>
              <a:lnSpc>
                <a:spcPct val="130000"/>
              </a:lnSpc>
            </a:pPr>
            <a:r>
              <a:rPr lang="en-US" sz="2400" dirty="0" smtClean="0"/>
              <a:t>Verification/validation needed at each step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69835" y="2572328"/>
            <a:ext cx="131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Time-slice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applications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0518" y="4052773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Time-dependent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applications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2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From high fidelity physics to reduced models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Combining two or more models for an integrated, converged solution on a time slice</a:t>
            </a:r>
          </a:p>
        </p:txBody>
      </p:sp>
    </p:spTree>
    <p:extLst>
      <p:ext uri="{BB962C8B-B14F-4D97-AF65-F5344CB8AC3E}">
        <p14:creationId xmlns:p14="http://schemas.microsoft.com/office/powerpoint/2010/main" val="100911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F</a:t>
            </a:r>
            <a:r>
              <a:rPr lang="en-US" b="1" dirty="0" smtClean="0">
                <a:solidFill>
                  <a:srgbClr val="D9D9D9"/>
                </a:solidFill>
              </a:rPr>
              <a:t>ueling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Gas injection</a:t>
            </a:r>
          </a:p>
          <a:p>
            <a:r>
              <a:rPr lang="en-US" dirty="0">
                <a:solidFill>
                  <a:srgbClr val="D9D9D9"/>
                </a:solidFill>
              </a:rPr>
              <a:t>P</a:t>
            </a:r>
            <a:r>
              <a:rPr lang="en-US" dirty="0" smtClean="0">
                <a:solidFill>
                  <a:srgbClr val="D9D9D9"/>
                </a:solidFill>
              </a:rPr>
              <a:t>ellets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49731"/>
            <a:ext cx="2949493" cy="923330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D9D9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Scrape-Off Layer plasma (SOL)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(open field lines)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radiation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MHD equilibrium</a:t>
            </a:r>
            <a:r>
              <a:rPr lang="en-US" dirty="0">
                <a:solidFill>
                  <a:srgbClr val="000000"/>
                </a:solidFill>
              </a:rPr>
              <a:t>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2551" y="1171572"/>
            <a:ext cx="3080852" cy="169267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8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A plasma in equilibrium can be described </a:t>
            </a:r>
            <a:r>
              <a:rPr lang="en-US" sz="2800" smtClean="0"/>
              <a:t>by ideal MHD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6" name="Picture 5" descr="G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2" y="3952452"/>
            <a:ext cx="3721100" cy="635000"/>
          </a:xfrm>
          <a:prstGeom prst="rect">
            <a:avLst/>
          </a:prstGeom>
        </p:spPr>
      </p:pic>
      <p:pic>
        <p:nvPicPr>
          <p:cNvPr id="13" name="Picture 12" descr="Tokama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4"/>
          <a:stretch/>
        </p:blipFill>
        <p:spPr>
          <a:xfrm>
            <a:off x="6491753" y="1137644"/>
            <a:ext cx="2647357" cy="34001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02277" y="4587452"/>
            <a:ext cx="3636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[</a:t>
            </a:r>
            <a:r>
              <a:rPr lang="en-US" sz="1600" i="1" dirty="0" smtClean="0">
                <a:solidFill>
                  <a:srgbClr val="008000"/>
                </a:solidFill>
              </a:rPr>
              <a:t>Credit, DIFFER website, The Netherlands</a:t>
            </a:r>
            <a:r>
              <a:rPr lang="en-US" sz="1600" dirty="0" smtClean="0">
                <a:solidFill>
                  <a:srgbClr val="008000"/>
                </a:solidFill>
              </a:rPr>
              <a:t>]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7" name="Content Placeholder 5"/>
          <p:cNvSpPr>
            <a:spLocks noGrp="1"/>
          </p:cNvSpPr>
          <p:nvPr>
            <p:ph idx="1"/>
          </p:nvPr>
        </p:nvSpPr>
        <p:spPr>
          <a:xfrm>
            <a:off x="166407" y="1126519"/>
            <a:ext cx="6083711" cy="3574199"/>
          </a:xfrm>
        </p:spPr>
        <p:txBody>
          <a:bodyPr>
            <a:normAutofit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en-US" sz="2400" dirty="0" smtClean="0"/>
              <a:t>Equilibrium condition:</a:t>
            </a:r>
          </a:p>
          <a:p>
            <a:pPr marL="114300" indent="0">
              <a:lnSpc>
                <a:spcPct val="120000"/>
              </a:lnSpc>
              <a:buNone/>
            </a:pPr>
            <a:endParaRPr lang="en-US" sz="2400" dirty="0" smtClean="0"/>
          </a:p>
          <a:p>
            <a:pPr>
              <a:lnSpc>
                <a:spcPct val="120000"/>
              </a:lnSpc>
              <a:buFont typeface="Symbol" charset="0"/>
              <a:buChar char=""/>
            </a:pPr>
            <a:r>
              <a:rPr lang="en-US" sz="2400" b="1" dirty="0" smtClean="0"/>
              <a:t> j</a:t>
            </a:r>
            <a:r>
              <a:rPr lang="en-US" sz="2400" dirty="0" smtClean="0"/>
              <a:t>,</a:t>
            </a:r>
            <a:r>
              <a:rPr lang="en-US" sz="2400" b="1" dirty="0" smtClean="0"/>
              <a:t> B</a:t>
            </a:r>
            <a:r>
              <a:rPr lang="en-US" sz="2400" dirty="0" smtClean="0"/>
              <a:t> lie on nested surfaces</a:t>
            </a:r>
          </a:p>
          <a:p>
            <a:pPr>
              <a:lnSpc>
                <a:spcPct val="120000"/>
              </a:lnSpc>
              <a:buFont typeface="Symbol" charset="0"/>
              <a:buChar char=""/>
            </a:pPr>
            <a:r>
              <a:rPr lang="en-US" sz="2400" b="1" dirty="0" smtClean="0"/>
              <a:t> j</a:t>
            </a:r>
            <a:r>
              <a:rPr lang="en-US" sz="2400" dirty="0" smtClean="0"/>
              <a:t>,</a:t>
            </a:r>
            <a:r>
              <a:rPr lang="en-US" sz="2400" b="1" dirty="0" smtClean="0"/>
              <a:t> B</a:t>
            </a:r>
            <a:r>
              <a:rPr lang="en-US" sz="2400" dirty="0" smtClean="0"/>
              <a:t>, p are described by a flux function </a:t>
            </a:r>
            <a:r>
              <a:rPr lang="en-US" sz="2400" dirty="0" smtClean="0">
                <a:latin typeface="Symbol" charset="2"/>
                <a:cs typeface="Symbol" charset="2"/>
              </a:rPr>
              <a:t>y</a:t>
            </a:r>
          </a:p>
          <a:p>
            <a:pPr>
              <a:lnSpc>
                <a:spcPct val="120000"/>
              </a:lnSpc>
              <a:buFont typeface="Symbol" charset="0"/>
              <a:buChar char=""/>
            </a:pPr>
            <a:r>
              <a:rPr lang="en-US" sz="2400" dirty="0"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equilibrium entirely defined by:</a:t>
            </a:r>
          </a:p>
        </p:txBody>
      </p:sp>
      <p:pic>
        <p:nvPicPr>
          <p:cNvPr id="14" name="Picture 13" descr="equilibrum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06" y="1311788"/>
            <a:ext cx="1562100" cy="279400"/>
          </a:xfrm>
          <a:prstGeom prst="rect">
            <a:avLst/>
          </a:prstGeom>
        </p:spPr>
      </p:pic>
      <p:pic>
        <p:nvPicPr>
          <p:cNvPr id="18" name="Picture 17" descr="equilibrum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2" y="1854623"/>
            <a:ext cx="3314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F</a:t>
            </a:r>
            <a:r>
              <a:rPr lang="en-US" b="1" dirty="0" smtClean="0">
                <a:solidFill>
                  <a:srgbClr val="D9D9D9"/>
                </a:solidFill>
              </a:rPr>
              <a:t>ueling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Gas injection</a:t>
            </a:r>
          </a:p>
          <a:p>
            <a:r>
              <a:rPr lang="en-US" dirty="0">
                <a:solidFill>
                  <a:srgbClr val="D9D9D9"/>
                </a:solidFill>
              </a:rPr>
              <a:t>P</a:t>
            </a:r>
            <a:r>
              <a:rPr lang="en-US" dirty="0" smtClean="0">
                <a:solidFill>
                  <a:srgbClr val="D9D9D9"/>
                </a:solidFill>
              </a:rPr>
              <a:t>ellets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D9D9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  <a:ln>
            <a:solidFill>
              <a:srgbClr val="D9D9D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Scrape-Off Layer plasma (SOL)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(open field lines)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radiation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2551" y="1171571"/>
            <a:ext cx="2914556" cy="73706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989918" y="2288234"/>
            <a:ext cx="2674922" cy="102076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5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Ignited (burning) plasmas are dominated by alpha heating </a:t>
            </a:r>
            <a:r>
              <a:rPr lang="mr-IN" sz="2800" dirty="0" smtClean="0"/>
              <a:t>…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but they need a boost from external sources before they can burn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774248"/>
            <a:ext cx="5814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sz="2000" dirty="0" smtClean="0"/>
              <a:t>minimum temperature for ignition =&gt; 15 </a:t>
            </a:r>
            <a:r>
              <a:rPr lang="en-US" sz="2000" dirty="0" err="1" smtClean="0"/>
              <a:t>keV</a:t>
            </a:r>
            <a:endParaRPr lang="en-US" sz="2000" dirty="0" smtClean="0"/>
          </a:p>
          <a:p>
            <a:pPr marL="285750" indent="-285750">
              <a:buFont typeface="Symbol" charset="0"/>
              <a:buChar char=""/>
            </a:pPr>
            <a:r>
              <a:rPr lang="en-US" sz="2000" dirty="0" smtClean="0"/>
              <a:t>alpha </a:t>
            </a:r>
            <a:r>
              <a:rPr lang="en-US" sz="2000" dirty="0"/>
              <a:t>heating dominates at temperature &gt;5-7 </a:t>
            </a:r>
            <a:r>
              <a:rPr lang="en-US" sz="2000" dirty="0" err="1"/>
              <a:t>keV</a:t>
            </a:r>
            <a:endParaRPr lang="en-US" sz="2000" dirty="0"/>
          </a:p>
          <a:p>
            <a:pPr marL="285750" indent="-285750">
              <a:buFont typeface="Symbol" charset="0"/>
              <a:buChar char=""/>
            </a:pPr>
            <a:r>
              <a:rPr lang="en-US" sz="2000" dirty="0" err="1"/>
              <a:t>o</a:t>
            </a:r>
            <a:r>
              <a:rPr lang="en-US" sz="2000" dirty="0" err="1" smtClean="0"/>
              <a:t>hmic</a:t>
            </a:r>
            <a:r>
              <a:rPr lang="en-US" sz="2000" dirty="0" smtClean="0"/>
              <a:t> heating can heat plasmas only up to 3-5 </a:t>
            </a:r>
            <a:r>
              <a:rPr lang="en-US" sz="2000" dirty="0" err="1" smtClean="0"/>
              <a:t>keV</a:t>
            </a:r>
            <a:endParaRPr lang="en-US" sz="20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422399" y="1533942"/>
            <a:ext cx="2416123" cy="1455171"/>
            <a:chOff x="2285999" y="1258711"/>
            <a:chExt cx="2416123" cy="1455171"/>
          </a:xfrm>
        </p:grpSpPr>
        <p:pic>
          <p:nvPicPr>
            <p:cNvPr id="7" name="Picture 6" descr="alpha_1_20p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99" y="1258711"/>
              <a:ext cx="1917700" cy="5207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64664" y="2282883"/>
              <a:ext cx="920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3.5MeV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8" idx="0"/>
              <a:endCxn id="7" idx="2"/>
            </p:cNvCxnSpPr>
            <p:nvPr/>
          </p:nvCxnSpPr>
          <p:spPr>
            <a:xfrm flipV="1">
              <a:off x="3024717" y="1779411"/>
              <a:ext cx="220132" cy="5034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85898" y="2067551"/>
              <a:ext cx="816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</a:t>
              </a:r>
              <a:r>
                <a:rPr lang="en-US" baseline="-25000" dirty="0" err="1" smtClean="0"/>
                <a:t>D</a:t>
              </a:r>
              <a:r>
                <a:rPr lang="en-US" dirty="0" smtClean="0"/>
                <a:t> + </a:t>
              </a:r>
              <a:r>
                <a:rPr lang="en-US" dirty="0" err="1" smtClean="0"/>
                <a:t>n</a:t>
              </a:r>
              <a:r>
                <a:rPr lang="en-US" baseline="-25000" dirty="0" err="1" smtClean="0"/>
                <a:t>T</a:t>
              </a:r>
              <a:endParaRPr lang="en-US" baseline="-25000" dirty="0" smtClean="0"/>
            </a:p>
            <a:p>
              <a:r>
                <a:rPr lang="en-US" dirty="0" smtClean="0"/>
                <a:t>50-50 </a:t>
              </a:r>
              <a:endParaRPr lang="en-US" dirty="0"/>
            </a:p>
          </p:txBody>
        </p:sp>
        <p:cxnSp>
          <p:nvCxnSpPr>
            <p:cNvPr id="21" name="Straight Arrow Connector 20"/>
            <p:cNvCxnSpPr>
              <a:stCxn id="18" idx="0"/>
            </p:cNvCxnSpPr>
            <p:nvPr/>
          </p:nvCxnSpPr>
          <p:spPr>
            <a:xfrm flipH="1" flipV="1">
              <a:off x="3594098" y="1693334"/>
              <a:ext cx="699912" cy="3742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V="1">
            <a:off x="3441700" y="1817426"/>
            <a:ext cx="1644650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sion_rxnrate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20" y="1196879"/>
            <a:ext cx="3918857" cy="282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9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External sources do more than providing heating and current:</a:t>
            </a:r>
            <a:br>
              <a:rPr lang="en-US" sz="2800" dirty="0" smtClean="0"/>
            </a:br>
            <a:r>
              <a:rPr lang="en-US" sz="2800" dirty="0" smtClean="0"/>
              <a:t>they can provide momentum and control of MHD instabilities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5852" y="1361683"/>
            <a:ext cx="3751448" cy="3308288"/>
            <a:chOff x="6568887" y="1896116"/>
            <a:chExt cx="2388722" cy="2209107"/>
          </a:xfrm>
        </p:grpSpPr>
        <p:pic>
          <p:nvPicPr>
            <p:cNvPr id="14" name="Picture 13" descr="heating_it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887" y="2217624"/>
              <a:ext cx="2388722" cy="168804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7193560" y="1896116"/>
              <a:ext cx="1695070" cy="46714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RF antennas (IC, LH),</a:t>
              </a:r>
            </a:p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Gyrotrons</a:t>
              </a:r>
              <a:r>
                <a:rPr lang="en-US" dirty="0" smtClean="0">
                  <a:solidFill>
                    <a:srgbClr val="000000"/>
                  </a:solidFill>
                </a:rPr>
                <a:t> (EC)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984285" y="3706105"/>
              <a:ext cx="1646280" cy="3991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Neutral beams (NB)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317917"/>
              </p:ext>
            </p:extLst>
          </p:nvPr>
        </p:nvGraphicFramePr>
        <p:xfrm>
          <a:off x="3643118" y="941080"/>
          <a:ext cx="5467134" cy="418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6149522" y="2444590"/>
            <a:ext cx="529772" cy="2757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en-US" dirty="0"/>
              <a:t>B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49522" y="3345646"/>
            <a:ext cx="529772" cy="2757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EC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752993" y="2893502"/>
            <a:ext cx="529772" cy="275772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7453410" y="303038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collisions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679294" y="2908016"/>
            <a:ext cx="529772" cy="275772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6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For sending material for this tutorial, many thanks go to: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89674"/>
            <a:ext cx="9143999" cy="3429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USA: N. </a:t>
            </a:r>
            <a:r>
              <a:rPr lang="en-US" sz="2400" dirty="0" err="1" smtClean="0"/>
              <a:t>Bertelli</a:t>
            </a:r>
            <a:r>
              <a:rPr lang="en-US" sz="2400" dirty="0" smtClean="0"/>
              <a:t>, M. Boyer, N. Ferraro, W. </a:t>
            </a:r>
            <a:r>
              <a:rPr lang="en-US" sz="2400" dirty="0" err="1" smtClean="0"/>
              <a:t>Guttenfelder</a:t>
            </a:r>
            <a:r>
              <a:rPr lang="en-US" sz="2400" dirty="0" smtClean="0"/>
              <a:t>, D. </a:t>
            </a:r>
            <a:r>
              <a:rPr lang="en-US" sz="2400" dirty="0" err="1" smtClean="0"/>
              <a:t>Pfefferle</a:t>
            </a:r>
            <a:r>
              <a:rPr lang="en-US" sz="2400" dirty="0" smtClean="0"/>
              <a:t>, M</a:t>
            </a:r>
            <a:r>
              <a:rPr lang="en-US" sz="2400" dirty="0"/>
              <a:t>. </a:t>
            </a:r>
            <a:r>
              <a:rPr lang="en-US" sz="2400" dirty="0" err="1" smtClean="0"/>
              <a:t>Podesta</a:t>
            </a:r>
            <a:r>
              <a:rPr lang="en-US" sz="2400" dirty="0" smtClean="0"/>
              <a:t> </a:t>
            </a:r>
            <a:r>
              <a:rPr lang="en-US" sz="2400" dirty="0"/>
              <a:t>(PPPL), I. </a:t>
            </a:r>
            <a:r>
              <a:rPr lang="en-US" sz="2400" dirty="0" smtClean="0"/>
              <a:t>Krebs (PPPL/IPP), </a:t>
            </a:r>
            <a:r>
              <a:rPr lang="en-US" sz="2400" dirty="0"/>
              <a:t>V. </a:t>
            </a:r>
            <a:r>
              <a:rPr lang="en-US" sz="2400" dirty="0" err="1"/>
              <a:t>Soukhanovskii</a:t>
            </a:r>
            <a:r>
              <a:rPr lang="en-US" sz="2400" dirty="0"/>
              <a:t> (LLNL), </a:t>
            </a:r>
            <a:r>
              <a:rPr lang="en-US" sz="2400" dirty="0" smtClean="0"/>
              <a:t>       D. Green, J-M Park (ORNL), S</a:t>
            </a:r>
            <a:r>
              <a:rPr lang="en-US" sz="2400" dirty="0"/>
              <a:t>. Kruger, T. Jenkins (</a:t>
            </a:r>
            <a:r>
              <a:rPr lang="en-US" sz="2400" dirty="0" err="1"/>
              <a:t>TechX</a:t>
            </a:r>
            <a:r>
              <a:rPr lang="en-US" sz="2400" dirty="0" smtClean="0"/>
              <a:t>), P. </a:t>
            </a:r>
            <a:r>
              <a:rPr lang="en-US" sz="2400" dirty="0" err="1" smtClean="0"/>
              <a:t>Bonoli</a:t>
            </a:r>
            <a:r>
              <a:rPr lang="en-US" sz="2400" dirty="0" smtClean="0"/>
              <a:t>,   N. Howard, S. </a:t>
            </a:r>
            <a:r>
              <a:rPr lang="en-US" sz="2400" dirty="0" err="1" smtClean="0"/>
              <a:t>Shiraiwa</a:t>
            </a:r>
            <a:r>
              <a:rPr lang="en-US" sz="2400" dirty="0" smtClean="0"/>
              <a:t>, J. Wright (PSFC), T. </a:t>
            </a:r>
            <a:r>
              <a:rPr lang="en-US" sz="2400" dirty="0" err="1" smtClean="0"/>
              <a:t>Rafiq</a:t>
            </a:r>
            <a:r>
              <a:rPr lang="en-US" sz="2400" dirty="0" smtClean="0"/>
              <a:t> (Univ. Lehigh)</a:t>
            </a:r>
          </a:p>
          <a:p>
            <a:r>
              <a:rPr lang="en-US" sz="2400" dirty="0" smtClean="0"/>
              <a:t>EU: J. </a:t>
            </a:r>
            <a:r>
              <a:rPr lang="en-US" sz="2400" dirty="0" err="1" smtClean="0"/>
              <a:t>Citrin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DiFFer</a:t>
            </a:r>
            <a:r>
              <a:rPr lang="en-US" sz="2400" dirty="0" smtClean="0"/>
              <a:t>), E. </a:t>
            </a:r>
            <a:r>
              <a:rPr lang="en-US" sz="2400" dirty="0" err="1" smtClean="0"/>
              <a:t>Militello</a:t>
            </a:r>
            <a:r>
              <a:rPr lang="en-US" sz="2400" dirty="0" smtClean="0"/>
              <a:t> Asp, F. </a:t>
            </a:r>
            <a:r>
              <a:rPr lang="en-US" sz="2400" dirty="0" err="1" smtClean="0"/>
              <a:t>Koechl</a:t>
            </a:r>
            <a:r>
              <a:rPr lang="en-US" sz="2400" dirty="0" smtClean="0"/>
              <a:t> (CCFE)</a:t>
            </a:r>
          </a:p>
          <a:p>
            <a:r>
              <a:rPr lang="en-US" sz="2400" dirty="0" smtClean="0"/>
              <a:t>JAPAN: N. Hayashi (QST), A. Fukuyama (Univ. Kyoto) </a:t>
            </a:r>
          </a:p>
          <a:p>
            <a:r>
              <a:rPr lang="en-US" sz="2400" dirty="0" smtClean="0"/>
              <a:t>ITER Organization: X. </a:t>
            </a:r>
            <a:r>
              <a:rPr lang="en-US" sz="2400" dirty="0" err="1" smtClean="0"/>
              <a:t>Bonnin</a:t>
            </a:r>
            <a:r>
              <a:rPr lang="en-US" sz="2400" dirty="0" smtClean="0"/>
              <a:t>, Y. </a:t>
            </a:r>
            <a:r>
              <a:rPr lang="en-US" sz="2400" dirty="0" err="1" smtClean="0"/>
              <a:t>Gribov</a:t>
            </a:r>
            <a:r>
              <a:rPr lang="en-US" sz="2400" dirty="0" smtClean="0"/>
              <a:t>, S-H Kim, </a:t>
            </a:r>
            <a:r>
              <a:rPr lang="en-US" sz="2400" dirty="0"/>
              <a:t>R. </a:t>
            </a:r>
            <a:r>
              <a:rPr lang="en-US" sz="2400" dirty="0" smtClean="0"/>
              <a:t>Pitts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215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5265755" y="1602300"/>
            <a:ext cx="1700575" cy="115381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Perturbation of equilibrium enables description of waves propagation by representing the plasma with a dielectric tensor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10" name="Picture 9" descr="dielectric_2_20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5" y="2088494"/>
            <a:ext cx="1574800" cy="558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81016" y="1719677"/>
            <a:ext cx="1419399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Heating, current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5236" y="1373689"/>
            <a:ext cx="1678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ensity, temperature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26605" y="2221037"/>
            <a:ext cx="13906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equilibrium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1704" y="1675471"/>
            <a:ext cx="1583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Dielectric tensor</a:t>
            </a:r>
            <a:endParaRPr lang="en-US" sz="1600" b="1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22878" y="1827906"/>
            <a:ext cx="459446" cy="1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817427" y="2448202"/>
            <a:ext cx="4483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8" idx="3"/>
            <a:endCxn id="18" idx="1"/>
          </p:cNvCxnSpPr>
          <p:nvPr/>
        </p:nvCxnSpPr>
        <p:spPr>
          <a:xfrm>
            <a:off x="6966330" y="2179207"/>
            <a:ext cx="514686" cy="2135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3630" r="31085" b="15846"/>
          <a:stretch/>
        </p:blipFill>
        <p:spPr bwMode="auto">
          <a:xfrm>
            <a:off x="222250" y="1130319"/>
            <a:ext cx="2072802" cy="315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79188" y="3579012"/>
            <a:ext cx="149962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wave solver</a:t>
            </a:r>
          </a:p>
          <a:p>
            <a:r>
              <a:rPr lang="en-US" sz="1600" dirty="0" smtClean="0"/>
              <a:t>(TORLH)</a:t>
            </a:r>
          </a:p>
          <a:p>
            <a:r>
              <a:rPr lang="en-US" sz="1600" dirty="0" smtClean="0"/>
              <a:t>&lt;10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US" sz="1600" dirty="0"/>
              <a:t>CPU </a:t>
            </a:r>
            <a:r>
              <a:rPr lang="en-US" sz="1600" dirty="0" smtClean="0"/>
              <a:t>Hours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4501553"/>
            <a:ext cx="3759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[courtesy of S. </a:t>
            </a:r>
            <a:r>
              <a:rPr lang="en-US" sz="1600" i="1" dirty="0" err="1" smtClean="0">
                <a:solidFill>
                  <a:srgbClr val="008000"/>
                </a:solidFill>
              </a:rPr>
              <a:t>Shiraiwa</a:t>
            </a:r>
            <a:r>
              <a:rPr lang="en-US" sz="1600" i="1" dirty="0" smtClean="0">
                <a:solidFill>
                  <a:srgbClr val="008000"/>
                </a:solidFill>
              </a:rPr>
              <a:t> (PSFC), </a:t>
            </a:r>
            <a:r>
              <a:rPr lang="en-US" sz="1600" b="1" i="1" dirty="0" smtClean="0">
                <a:solidFill>
                  <a:srgbClr val="008000"/>
                </a:solidFill>
              </a:rPr>
              <a:t>VI2.00003</a:t>
            </a:r>
            <a:r>
              <a:rPr lang="en-US" sz="1600" i="1" dirty="0" smtClean="0">
                <a:solidFill>
                  <a:srgbClr val="008000"/>
                </a:solidFill>
              </a:rPr>
              <a:t>]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463" y="1082618"/>
            <a:ext cx="132750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CMod</a:t>
            </a:r>
            <a:r>
              <a:rPr lang="en-US" sz="1600" dirty="0" smtClean="0"/>
              <a:t> plasma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799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Elbow Connector 34"/>
          <p:cNvCxnSpPr>
            <a:endCxn id="34" idx="1"/>
          </p:cNvCxnSpPr>
          <p:nvPr/>
        </p:nvCxnSpPr>
        <p:spPr>
          <a:xfrm rot="16200000" flipH="1">
            <a:off x="3619510" y="2636094"/>
            <a:ext cx="2092739" cy="84032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Ray-tracing equations are accurate (and fast) approximations of high frequency wave propagation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6" name="Picture 5" descr="fig_rays_F21_1360ms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/>
          <a:stretch/>
        </p:blipFill>
        <p:spPr>
          <a:xfrm>
            <a:off x="55704" y="1148518"/>
            <a:ext cx="2762977" cy="369448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80513" y="3733295"/>
            <a:ext cx="121890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ray-tracing</a:t>
            </a:r>
          </a:p>
          <a:p>
            <a:r>
              <a:rPr lang="en-US" sz="1600" dirty="0"/>
              <a:t>(GENRAY)</a:t>
            </a:r>
          </a:p>
          <a:p>
            <a:r>
              <a:rPr lang="en-US" sz="1600" dirty="0" smtClean="0"/>
              <a:t>&lt;10 minutes</a:t>
            </a:r>
            <a:endParaRPr lang="en-US" sz="1600" dirty="0"/>
          </a:p>
        </p:txBody>
      </p:sp>
      <p:sp>
        <p:nvSpPr>
          <p:cNvPr id="33" name="Rounded Rectangle 32"/>
          <p:cNvSpPr/>
          <p:nvPr/>
        </p:nvSpPr>
        <p:spPr>
          <a:xfrm>
            <a:off x="5086042" y="3810239"/>
            <a:ext cx="2333992" cy="65167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086042" y="3810239"/>
            <a:ext cx="2044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Ray-tracing equations</a:t>
            </a:r>
          </a:p>
          <a:p>
            <a:pPr algn="ctr"/>
            <a:r>
              <a:rPr lang="en-US" sz="1600" b="1" dirty="0"/>
              <a:t>d</a:t>
            </a:r>
            <a:r>
              <a:rPr lang="en-US" sz="1600" b="1" dirty="0" smtClean="0"/>
              <a:t>ispersion relation</a:t>
            </a:r>
            <a:endParaRPr lang="en-US" sz="1600" b="1" dirty="0"/>
          </a:p>
        </p:txBody>
      </p:sp>
      <p:cxnSp>
        <p:nvCxnSpPr>
          <p:cNvPr id="11" name="Elbow Connector 10"/>
          <p:cNvCxnSpPr/>
          <p:nvPr/>
        </p:nvCxnSpPr>
        <p:spPr>
          <a:xfrm rot="16200000" flipH="1">
            <a:off x="3713509" y="2973368"/>
            <a:ext cx="1484580" cy="1260491"/>
          </a:xfrm>
          <a:prstGeom prst="bentConnector3">
            <a:avLst>
              <a:gd name="adj1" fmla="val 101022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3" idx="3"/>
            <a:endCxn id="42" idx="2"/>
          </p:cNvCxnSpPr>
          <p:nvPr/>
        </p:nvCxnSpPr>
        <p:spPr>
          <a:xfrm flipV="1">
            <a:off x="7420034" y="2643007"/>
            <a:ext cx="770682" cy="1493070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4463" y="1082618"/>
            <a:ext cx="216277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(another) </a:t>
            </a:r>
            <a:r>
              <a:rPr lang="en-US" sz="1600" dirty="0" err="1" smtClean="0"/>
              <a:t>CMod</a:t>
            </a:r>
            <a:r>
              <a:rPr lang="en-US" sz="1600" dirty="0" smtClean="0"/>
              <a:t> plasma</a:t>
            </a:r>
            <a:endParaRPr lang="en-US" sz="1600" dirty="0"/>
          </a:p>
        </p:txBody>
      </p:sp>
      <p:sp>
        <p:nvSpPr>
          <p:cNvPr id="38" name="Rounded Rectangle 37"/>
          <p:cNvSpPr/>
          <p:nvPr/>
        </p:nvSpPr>
        <p:spPr>
          <a:xfrm>
            <a:off x="5265755" y="1602300"/>
            <a:ext cx="1700575" cy="115381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dielectric_2_20p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85" y="2088494"/>
            <a:ext cx="1574800" cy="5588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481016" y="1719677"/>
            <a:ext cx="1419399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Heating, current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95236" y="1373689"/>
            <a:ext cx="16783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d</a:t>
            </a:r>
            <a:r>
              <a:rPr lang="en-US" dirty="0" smtClean="0">
                <a:latin typeface="Calibri"/>
                <a:cs typeface="Calibri"/>
              </a:rPr>
              <a:t>ensity, temperature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31704" y="1675471"/>
            <a:ext cx="1583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Dielectric tensor</a:t>
            </a:r>
            <a:endParaRPr lang="en-US" sz="16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822878" y="1827906"/>
            <a:ext cx="459446" cy="1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817427" y="2448202"/>
            <a:ext cx="4483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8" idx="3"/>
            <a:endCxn id="42" idx="1"/>
          </p:cNvCxnSpPr>
          <p:nvPr/>
        </p:nvCxnSpPr>
        <p:spPr>
          <a:xfrm>
            <a:off x="6966330" y="2179207"/>
            <a:ext cx="514686" cy="2135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426605" y="2221037"/>
            <a:ext cx="13906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equilibrium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48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F</a:t>
            </a:r>
            <a:r>
              <a:rPr lang="en-US" b="1" dirty="0" smtClean="0">
                <a:solidFill>
                  <a:srgbClr val="D9D9D9"/>
                </a:solidFill>
              </a:rPr>
              <a:t>ueling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Gas injection</a:t>
            </a:r>
          </a:p>
          <a:p>
            <a:r>
              <a:rPr lang="en-US" dirty="0">
                <a:solidFill>
                  <a:srgbClr val="D9D9D9"/>
                </a:solidFill>
              </a:rPr>
              <a:t>P</a:t>
            </a:r>
            <a:r>
              <a:rPr lang="en-US" dirty="0" smtClean="0">
                <a:solidFill>
                  <a:srgbClr val="D9D9D9"/>
                </a:solidFill>
              </a:rPr>
              <a:t>ellets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D9D9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Scrape-Off Layer plasma (SOL)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(open field lines)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radiation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MHD equilibrium/instabilities</a:t>
            </a:r>
            <a:r>
              <a:rPr lang="en-US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err="1" smtClean="0"/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2551" y="1171572"/>
            <a:ext cx="3080852" cy="169267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Plasmas develop instabilities that can degrade performance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20854" y="1678144"/>
            <a:ext cx="5823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at specific locations (resonant surfaces)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US" sz="2400" dirty="0" smtClean="0"/>
              <a:t>hey look like magnetic islands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US" sz="2400" dirty="0" smtClean="0"/>
              <a:t>hey can be stabilized by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highly focalized beams of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smtClean="0"/>
              <a:t>high frequency (~100 GHz) </a:t>
            </a:r>
            <a:r>
              <a:rPr lang="en-US" sz="2400" dirty="0" smtClean="0"/>
              <a:t>waves</a:t>
            </a:r>
            <a:endParaRPr lang="en-US" sz="2400" dirty="0"/>
          </a:p>
        </p:txBody>
      </p:sp>
      <p:pic>
        <p:nvPicPr>
          <p:cNvPr id="7" name="Picture 6" descr="DIII-D_islands_M3DC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91" r="42000"/>
          <a:stretch/>
        </p:blipFill>
        <p:spPr>
          <a:xfrm>
            <a:off x="-1" y="1078945"/>
            <a:ext cx="2436623" cy="376116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4506622"/>
            <a:ext cx="29489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Courtesy of N. Ferraro (PPPL)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627" y="1099940"/>
            <a:ext cx="767112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M3DC-1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6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Self-consistent simulations of stabilization of magnetic islands can be done only in the framework of 3D nonlinear MHD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9" name="Picture 7" descr="swim-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0800" y="498619"/>
            <a:ext cx="1082059" cy="108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593" y="646479"/>
            <a:ext cx="917782" cy="688337"/>
          </a:xfrm>
          <a:prstGeom prst="rect">
            <a:avLst/>
          </a:prstGeom>
        </p:spPr>
      </p:pic>
      <p:pic>
        <p:nvPicPr>
          <p:cNvPr id="8" name="Picture 4" descr="TechXlogoTaglineVertColo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85" y="1130063"/>
            <a:ext cx="955528" cy="10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304743" y="1845766"/>
            <a:ext cx="1723264" cy="2562506"/>
            <a:chOff x="6553200" y="1765300"/>
            <a:chExt cx="2217534" cy="3223269"/>
          </a:xfrm>
        </p:grpSpPr>
        <p:pic>
          <p:nvPicPr>
            <p:cNvPr id="20" name="Picture 19" descr="genraypaths.tiff"/>
            <p:cNvPicPr>
              <a:picLocks noChangeAspect="1"/>
            </p:cNvPicPr>
            <p:nvPr/>
          </p:nvPicPr>
          <p:blipFill>
            <a:blip r:embed="rId6"/>
            <a:srcRect l="60351" t="19556" r="5614" b="17778"/>
            <a:stretch>
              <a:fillRect/>
            </a:stretch>
          </p:blipFill>
          <p:spPr>
            <a:xfrm>
              <a:off x="6553200" y="1765300"/>
              <a:ext cx="2217534" cy="3223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22" name="Rectangle 21"/>
            <p:cNvSpPr/>
            <p:nvPr/>
          </p:nvSpPr>
          <p:spPr>
            <a:xfrm>
              <a:off x="6553200" y="1765300"/>
              <a:ext cx="146050" cy="304800"/>
            </a:xfrm>
            <a:prstGeom prst="rect">
              <a:avLst/>
            </a:prstGeom>
            <a:solidFill>
              <a:srgbClr val="F3F8F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98553" y="2421387"/>
            <a:ext cx="3245558" cy="2094159"/>
            <a:chOff x="2563355" y="4950769"/>
            <a:chExt cx="3202445" cy="1683000"/>
          </a:xfrm>
        </p:grpSpPr>
        <p:pic>
          <p:nvPicPr>
            <p:cNvPr id="25" name="Picture 24" descr="polgenray.tiff"/>
            <p:cNvPicPr>
              <a:picLocks noChangeAspect="1"/>
            </p:cNvPicPr>
            <p:nvPr/>
          </p:nvPicPr>
          <p:blipFill>
            <a:blip r:embed="rId7"/>
            <a:srcRect l="17114" t="17955" r="8557" b="21546"/>
            <a:stretch>
              <a:fillRect/>
            </a:stretch>
          </p:blipFill>
          <p:spPr>
            <a:xfrm>
              <a:off x="2563355" y="4950769"/>
              <a:ext cx="3036954" cy="1683000"/>
            </a:xfrm>
            <a:prstGeom prst="rect">
              <a:avLst/>
            </a:prstGeom>
            <a:ln>
              <a:noFill/>
            </a:ln>
          </p:spPr>
        </p:pic>
        <p:sp useBgFill="1">
          <p:nvSpPr>
            <p:cNvPr id="26" name="Rectangle 25"/>
            <p:cNvSpPr/>
            <p:nvPr/>
          </p:nvSpPr>
          <p:spPr>
            <a:xfrm>
              <a:off x="2997200" y="6438900"/>
              <a:ext cx="2768600" cy="182169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985772" y="2417071"/>
            <a:ext cx="2993393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quasilinear</a:t>
            </a:r>
            <a:r>
              <a:rPr lang="en-US" dirty="0" smtClean="0"/>
              <a:t> corrections </a:t>
            </a:r>
          </a:p>
          <a:p>
            <a:r>
              <a:rPr lang="en-US" dirty="0"/>
              <a:t>t</a:t>
            </a:r>
            <a:r>
              <a:rPr lang="en-US" dirty="0" smtClean="0"/>
              <a:t>o MHD equilibrium</a:t>
            </a:r>
          </a:p>
          <a:p>
            <a:r>
              <a:rPr lang="en-US" dirty="0"/>
              <a:t>t</a:t>
            </a:r>
            <a:r>
              <a:rPr lang="en-US" dirty="0" smtClean="0"/>
              <a:t>o account for effect of waves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1738" y="4085106"/>
            <a:ext cx="25330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Ray tracing equations for</a:t>
            </a:r>
          </a:p>
          <a:p>
            <a:r>
              <a:rPr lang="en-US" dirty="0" smtClean="0"/>
              <a:t>wave propagation</a:t>
            </a:r>
          </a:p>
        </p:txBody>
      </p:sp>
      <p:pic>
        <p:nvPicPr>
          <p:cNvPr id="6" name="Picture 5" descr="Screen Shot 2017-10-03 at 10.32.01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662"/>
            <a:ext cx="3605980" cy="24854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72455" y="1133129"/>
            <a:ext cx="18774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NIMROD/GENRAY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383085"/>
            <a:ext cx="2148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T. Jenkins (Tech-X)</a:t>
            </a:r>
            <a:endParaRPr lang="en-US" sz="20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Reduced models are based on a Modified Rutherford Equation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7" name="Picture 6" descr="M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2" y="1365267"/>
            <a:ext cx="4584700" cy="647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491154"/>
            <a:ext cx="9039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Magnetic island evolution</a:t>
            </a:r>
            <a:r>
              <a:rPr lang="en-US" sz="2000" dirty="0"/>
              <a:t> d</a:t>
            </a:r>
            <a:r>
              <a:rPr lang="en-US" sz="2000" dirty="0" smtClean="0"/>
              <a:t>escribed by: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analytic </a:t>
            </a:r>
            <a:r>
              <a:rPr lang="en-US" sz="2000" dirty="0"/>
              <a:t>expressions for instability threshold and </a:t>
            </a:r>
            <a:r>
              <a:rPr lang="en-US" sz="2000" dirty="0" smtClean="0"/>
              <a:t>driving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In a cylindrical </a:t>
            </a:r>
            <a:r>
              <a:rPr lang="en-US" sz="2000" dirty="0" smtClean="0"/>
              <a:t>approximation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Analytic expressions and fitting parameters for the stabilizing effect of RF waves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672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F</a:t>
            </a:r>
            <a:r>
              <a:rPr lang="en-US" b="1" dirty="0" smtClean="0">
                <a:solidFill>
                  <a:srgbClr val="D9D9D9"/>
                </a:solidFill>
              </a:rPr>
              <a:t>ueling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Gas injection</a:t>
            </a:r>
          </a:p>
          <a:p>
            <a:r>
              <a:rPr lang="en-US" dirty="0">
                <a:solidFill>
                  <a:srgbClr val="D9D9D9"/>
                </a:solidFill>
              </a:rPr>
              <a:t>P</a:t>
            </a:r>
            <a:r>
              <a:rPr lang="en-US" dirty="0" smtClean="0">
                <a:solidFill>
                  <a:srgbClr val="D9D9D9"/>
                </a:solidFill>
              </a:rPr>
              <a:t>ellets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D9D9D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Scrape-Off Layer plasma (SOL)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(open field lines)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radiation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67817" y="1171572"/>
            <a:ext cx="3035586" cy="169267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7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Separation of scales enables representing (almost) any transport problem as a diffusion/convection-like problem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702" y="1406615"/>
            <a:ext cx="8276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goal is to obtain a set of diffusion-like equations of the form: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115" y="3270081"/>
            <a:ext cx="63786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charset="0"/>
              <a:buChar char=""/>
            </a:pPr>
            <a:r>
              <a:rPr lang="en-US" sz="2400" dirty="0"/>
              <a:t>f</a:t>
            </a:r>
            <a:r>
              <a:rPr lang="en-US" sz="2400" dirty="0" smtClean="0"/>
              <a:t>or a physical variable </a:t>
            </a:r>
            <a:r>
              <a:rPr lang="en-US" sz="2400" b="1" dirty="0" smtClean="0"/>
              <a:t>Q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identify the flux </a:t>
            </a:r>
            <a:r>
              <a:rPr lang="en-US" sz="2400" b="1" dirty="0" smtClean="0">
                <a:latin typeface="Symbol" charset="2"/>
                <a:cs typeface="Symbol" charset="2"/>
              </a:rPr>
              <a:t>G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2400" dirty="0" smtClean="0"/>
              <a:t>and the source and sink terms contained in </a:t>
            </a:r>
            <a:r>
              <a:rPr lang="en-US" sz="2400" b="1" dirty="0" smtClean="0"/>
              <a:t>S</a:t>
            </a:r>
            <a:endParaRPr lang="en-US" sz="2400" b="1" dirty="0"/>
          </a:p>
        </p:txBody>
      </p:sp>
      <p:pic>
        <p:nvPicPr>
          <p:cNvPr id="6" name="Picture 5" descr="transpor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92" y="2080813"/>
            <a:ext cx="3073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73" y="205979"/>
            <a:ext cx="8470534" cy="857250"/>
          </a:xfrm>
        </p:spPr>
        <p:txBody>
          <a:bodyPr/>
          <a:lstStyle/>
          <a:p>
            <a:r>
              <a:rPr lang="en-US" sz="2800" dirty="0" smtClean="0"/>
              <a:t>Understanding and modeling tokamak turbulent transport requires theory-based prediction of flux-gradient relationships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335312" y="1722031"/>
            <a:ext cx="3708952" cy="3004936"/>
            <a:chOff x="5335312" y="1722031"/>
            <a:chExt cx="3708952" cy="3004936"/>
          </a:xfrm>
        </p:grpSpPr>
        <p:grpSp>
          <p:nvGrpSpPr>
            <p:cNvPr id="2" name="Group 1"/>
            <p:cNvGrpSpPr/>
            <p:nvPr/>
          </p:nvGrpSpPr>
          <p:grpSpPr>
            <a:xfrm>
              <a:off x="5335312" y="1722031"/>
              <a:ext cx="3708952" cy="3004936"/>
              <a:chOff x="5422152" y="1472389"/>
              <a:chExt cx="3708952" cy="3004936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1449" y="1472389"/>
                <a:ext cx="3619655" cy="2926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590337" y="4138771"/>
                <a:ext cx="33107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/>
                  <a:t>Gyrokinetic</a:t>
                </a:r>
                <a:r>
                  <a:rPr lang="en-US" sz="1600" dirty="0" smtClean="0"/>
                  <a:t> prediction</a:t>
                </a:r>
                <a:endParaRPr lang="en-US" sz="16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4250834" y="2643707"/>
                <a:ext cx="268119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45720" bIns="45720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Reduced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gyrofluid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model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265607" y="3897049"/>
              <a:ext cx="2688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008000"/>
                  </a:solidFill>
                </a:rPr>
                <a:t>G. </a:t>
              </a:r>
              <a:r>
                <a:rPr lang="en-US" sz="1400" i="1" dirty="0" err="1" smtClean="0">
                  <a:solidFill>
                    <a:srgbClr val="008000"/>
                  </a:solidFill>
                </a:rPr>
                <a:t>Staebler</a:t>
              </a:r>
              <a:r>
                <a:rPr lang="en-US" sz="1400" i="1" dirty="0" smtClean="0">
                  <a:solidFill>
                    <a:srgbClr val="008000"/>
                  </a:solidFill>
                </a:rPr>
                <a:t>, Phys. Plasmas (2016)</a:t>
              </a:r>
              <a:endParaRPr lang="en-US" sz="1400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320" y="2567685"/>
            <a:ext cx="4414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State</a:t>
            </a:r>
            <a:r>
              <a:rPr lang="en-US" sz="2000" b="1" dirty="0"/>
              <a:t>-of-the-art </a:t>
            </a:r>
            <a:r>
              <a:rPr lang="en-US" sz="2000" b="1" dirty="0" smtClean="0"/>
              <a:t>multi</a:t>
            </a:r>
            <a:r>
              <a:rPr lang="en-US" sz="2000" b="1" dirty="0"/>
              <a:t>-scale (</a:t>
            </a:r>
            <a:r>
              <a:rPr lang="en-US" sz="2000" b="1" dirty="0" err="1">
                <a:latin typeface="Symbol" panose="05050102010706020507" pitchFamily="18" charset="2"/>
              </a:rPr>
              <a:t>r</a:t>
            </a:r>
            <a:r>
              <a:rPr lang="en-US" sz="2000" b="1" baseline="-25000" dirty="0" err="1"/>
              <a:t>i</a:t>
            </a:r>
            <a:r>
              <a:rPr lang="en-US" sz="2000" b="1" dirty="0" err="1">
                <a:sym typeface="Symbol"/>
              </a:rPr>
              <a:t></a:t>
            </a:r>
            <a:r>
              <a:rPr lang="en-US" sz="2000" b="1" dirty="0" err="1">
                <a:latin typeface="Symbol" panose="05050102010706020507" pitchFamily="18" charset="2"/>
                <a:sym typeface="Symbol"/>
              </a:rPr>
              <a:t>r</a:t>
            </a:r>
            <a:r>
              <a:rPr lang="en-US" sz="2000" b="1" baseline="-25000" dirty="0" err="1">
                <a:sym typeface="Symbol"/>
              </a:rPr>
              <a:t>e</a:t>
            </a:r>
            <a:r>
              <a:rPr lang="en-US" sz="2000" b="1" dirty="0" smtClean="0">
                <a:sym typeface="Symbol"/>
              </a:rPr>
              <a:t>)</a:t>
            </a:r>
          </a:p>
          <a:p>
            <a:r>
              <a:rPr lang="en-US" sz="2000" b="1" dirty="0" smtClean="0"/>
              <a:t>~50M CPU</a:t>
            </a:r>
            <a:r>
              <a:rPr lang="en-US" sz="2000" b="1" dirty="0"/>
              <a:t>-</a:t>
            </a:r>
            <a:r>
              <a:rPr lang="en-US" sz="2000" b="1" dirty="0" err="1"/>
              <a:t>hrs</a:t>
            </a:r>
            <a:r>
              <a:rPr lang="en-US" sz="2000" b="1" dirty="0"/>
              <a:t> for 3-point </a:t>
            </a:r>
            <a:r>
              <a:rPr lang="en-US" sz="2000" b="1" dirty="0" smtClean="0"/>
              <a:t>scan</a:t>
            </a:r>
          </a:p>
          <a:p>
            <a:r>
              <a:rPr lang="en-US" sz="2000" dirty="0" smtClean="0"/>
              <a:t>[</a:t>
            </a:r>
            <a:r>
              <a:rPr lang="en-US" sz="2000" i="1" dirty="0">
                <a:solidFill>
                  <a:srgbClr val="008000"/>
                </a:solidFill>
              </a:rPr>
              <a:t>N. Howard, </a:t>
            </a:r>
            <a:r>
              <a:rPr lang="en-US" sz="2000" i="1" dirty="0" err="1">
                <a:solidFill>
                  <a:srgbClr val="008000"/>
                </a:solidFill>
              </a:rPr>
              <a:t>Nucl</a:t>
            </a:r>
            <a:r>
              <a:rPr lang="en-US" sz="2000" i="1" dirty="0">
                <a:solidFill>
                  <a:srgbClr val="008000"/>
                </a:solidFill>
              </a:rPr>
              <a:t>. Fusion (2016</a:t>
            </a:r>
            <a:r>
              <a:rPr lang="en-US" sz="2000" i="1" dirty="0" smtClean="0">
                <a:solidFill>
                  <a:srgbClr val="008000"/>
                </a:solidFill>
              </a:rPr>
              <a:t>)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1361594" y="3609916"/>
            <a:ext cx="48238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fluid eq. with right closure =&gt;</a:t>
            </a:r>
            <a:endParaRPr lang="en-US" sz="2000" dirty="0"/>
          </a:p>
          <a:p>
            <a:r>
              <a:rPr lang="en-US" sz="2000" dirty="0" smtClean="0"/>
              <a:t>Fit over limited </a:t>
            </a:r>
            <a:r>
              <a:rPr lang="en-US" sz="2000" dirty="0"/>
              <a:t>set </a:t>
            </a:r>
            <a:r>
              <a:rPr lang="en-US" sz="2000" dirty="0" smtClean="0"/>
              <a:t>of GK </a:t>
            </a:r>
          </a:p>
          <a:p>
            <a:r>
              <a:rPr lang="en-US" sz="2000" b="1" dirty="0" smtClean="0"/>
              <a:t>(&lt; </a:t>
            </a:r>
            <a:r>
              <a:rPr lang="en-US" sz="2000" b="1" dirty="0"/>
              <a:t>1 </a:t>
            </a:r>
            <a:r>
              <a:rPr lang="en-US" sz="2000" b="1" dirty="0" smtClean="0"/>
              <a:t>sec with NN)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[</a:t>
            </a:r>
            <a:r>
              <a:rPr lang="en-US" i="1" dirty="0" err="1" smtClean="0">
                <a:solidFill>
                  <a:srgbClr val="008000"/>
                </a:solidFill>
              </a:rPr>
              <a:t>Citrin</a:t>
            </a:r>
            <a:r>
              <a:rPr lang="en-US" i="1" dirty="0" smtClean="0">
                <a:solidFill>
                  <a:srgbClr val="008000"/>
                </a:solidFill>
              </a:rPr>
              <a:t> NF </a:t>
            </a:r>
            <a:r>
              <a:rPr lang="en-US" b="1" i="1" dirty="0" smtClean="0">
                <a:solidFill>
                  <a:srgbClr val="008000"/>
                </a:solidFill>
              </a:rPr>
              <a:t>55</a:t>
            </a:r>
            <a:r>
              <a:rPr lang="en-US" i="1" dirty="0" smtClean="0">
                <a:solidFill>
                  <a:srgbClr val="008000"/>
                </a:solidFill>
              </a:rPr>
              <a:t> (2015), </a:t>
            </a:r>
            <a:r>
              <a:rPr lang="en-US" i="1" dirty="0" err="1" smtClean="0">
                <a:solidFill>
                  <a:srgbClr val="008000"/>
                </a:solidFill>
              </a:rPr>
              <a:t>Meneghini</a:t>
            </a:r>
            <a:r>
              <a:rPr lang="en-US" i="1" dirty="0" smtClean="0">
                <a:solidFill>
                  <a:srgbClr val="008000"/>
                </a:solidFill>
              </a:rPr>
              <a:t>, NF </a:t>
            </a:r>
            <a:r>
              <a:rPr lang="en-US" b="1" i="1" dirty="0" smtClean="0">
                <a:solidFill>
                  <a:srgbClr val="008000"/>
                </a:solidFill>
              </a:rPr>
              <a:t>57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i="1" dirty="0" smtClean="0">
                <a:solidFill>
                  <a:srgbClr val="008000"/>
                </a:solidFill>
              </a:rPr>
              <a:t>(2017)]</a:t>
            </a:r>
            <a:endParaRPr lang="en-US" i="1" dirty="0">
              <a:solidFill>
                <a:srgbClr val="008000"/>
              </a:solidFill>
            </a:endParaRPr>
          </a:p>
        </p:txBody>
      </p:sp>
      <p:pic>
        <p:nvPicPr>
          <p:cNvPr id="18" name="Picture 17" descr="Untitled 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6" t="988" r="10615" b="71604"/>
          <a:stretch/>
        </p:blipFill>
        <p:spPr>
          <a:xfrm>
            <a:off x="26633" y="1113467"/>
            <a:ext cx="2796274" cy="14542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8604" y="1112394"/>
            <a:ext cx="2935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6D </a:t>
            </a:r>
            <a:r>
              <a:rPr lang="en-US" sz="2000" dirty="0" err="1"/>
              <a:t>Vlasov</a:t>
            </a:r>
            <a:r>
              <a:rPr lang="en-US" sz="2000" dirty="0"/>
              <a:t> equations =&gt; </a:t>
            </a:r>
            <a:endParaRPr lang="en-US" sz="2000" dirty="0" smtClean="0"/>
          </a:p>
          <a:p>
            <a:r>
              <a:rPr lang="en-US" sz="2000" dirty="0" smtClean="0"/>
              <a:t>5D </a:t>
            </a:r>
            <a:r>
              <a:rPr lang="en-US" sz="2000" dirty="0" err="1"/>
              <a:t>nonlinear“gyrokinetic</a:t>
            </a:r>
            <a:r>
              <a:rPr lang="en-US" sz="2000" dirty="0"/>
              <a:t>” </a:t>
            </a:r>
          </a:p>
        </p:txBody>
      </p:sp>
      <p:sp>
        <p:nvSpPr>
          <p:cNvPr id="9" name="Bent-Up Arrow 8"/>
          <p:cNvSpPr/>
          <p:nvPr/>
        </p:nvSpPr>
        <p:spPr>
          <a:xfrm rot="5400000">
            <a:off x="310372" y="3589369"/>
            <a:ext cx="878517" cy="1077657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633" y="1097557"/>
            <a:ext cx="7209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GYRO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54461" y="3504273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TGLF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4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F</a:t>
            </a:r>
            <a:r>
              <a:rPr lang="en-US" b="1" dirty="0" smtClean="0">
                <a:solidFill>
                  <a:srgbClr val="D9D9D9"/>
                </a:solidFill>
              </a:rPr>
              <a:t>ueling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Gas injection</a:t>
            </a:r>
          </a:p>
          <a:p>
            <a:r>
              <a:rPr lang="en-US" dirty="0">
                <a:solidFill>
                  <a:srgbClr val="D9D9D9"/>
                </a:solidFill>
              </a:rPr>
              <a:t>P</a:t>
            </a:r>
            <a:r>
              <a:rPr lang="en-US" dirty="0" smtClean="0">
                <a:solidFill>
                  <a:srgbClr val="D9D9D9"/>
                </a:solidFill>
              </a:rPr>
              <a:t>ellets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5347" y="1126845"/>
            <a:ext cx="309192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Scrape-Off Layer plasma (SOL)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(open field lines)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microturbulence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radiation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MHD equilibrium/instabilities</a:t>
            </a:r>
            <a:r>
              <a:rPr lang="en-US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2551" y="1171572"/>
            <a:ext cx="3080852" cy="169267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4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Fusion plasma physics encompasses a </a:t>
            </a:r>
            <a:r>
              <a:rPr lang="en-US" sz="2800" dirty="0"/>
              <a:t>wide range of </a:t>
            </a:r>
            <a:r>
              <a:rPr lang="en-US" sz="2800" dirty="0" smtClean="0"/>
              <a:t>spatial </a:t>
            </a:r>
            <a:r>
              <a:rPr lang="en-US" sz="2800" dirty="0"/>
              <a:t>and temporal </a:t>
            </a:r>
            <a:r>
              <a:rPr lang="en-US" sz="2800" dirty="0" smtClean="0"/>
              <a:t>scales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58632" y="4845669"/>
            <a:ext cx="548640" cy="297180"/>
          </a:xfrm>
        </p:spPr>
        <p:txBody>
          <a:bodyPr/>
          <a:lstStyle/>
          <a:p>
            <a:fld id="{2A58D50E-4A1C-D745-8EB4-193C227A261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1542" y="4860522"/>
            <a:ext cx="6546172" cy="274320"/>
          </a:xfrm>
        </p:spPr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222250" y="1021596"/>
            <a:ext cx="6557015" cy="3398658"/>
            <a:chOff x="222250" y="1021596"/>
            <a:chExt cx="6557015" cy="3398658"/>
          </a:xfrm>
        </p:grpSpPr>
        <p:grpSp>
          <p:nvGrpSpPr>
            <p:cNvPr id="8" name="Group 7"/>
            <p:cNvGrpSpPr/>
            <p:nvPr/>
          </p:nvGrpSpPr>
          <p:grpSpPr>
            <a:xfrm>
              <a:off x="1270876" y="1407919"/>
              <a:ext cx="5475545" cy="690778"/>
              <a:chOff x="1270876" y="1407919"/>
              <a:chExt cx="5475545" cy="690778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351448" y="1768701"/>
                <a:ext cx="539497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1270876" y="1407919"/>
                <a:ext cx="5444915" cy="690778"/>
                <a:chOff x="4061185" y="1964160"/>
                <a:chExt cx="3971806" cy="496658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4061185" y="1964160"/>
                  <a:ext cx="3971806" cy="243415"/>
                  <a:chOff x="3743931" y="1230771"/>
                  <a:chExt cx="3971806" cy="243415"/>
                </a:xfrm>
              </p:grpSpPr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3743931" y="1230771"/>
                    <a:ext cx="418117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-10</a:t>
                    </a:r>
                    <a:endParaRPr lang="en-US" sz="1600" baseline="30000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4302846" y="1230771"/>
                    <a:ext cx="367545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-8</a:t>
                    </a:r>
                    <a:endParaRPr lang="en-US" sz="1600" baseline="30000" dirty="0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4822763" y="1230771"/>
                    <a:ext cx="367545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-6</a:t>
                    </a:r>
                    <a:endParaRPr lang="en-US" sz="1600" baseline="30000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342680" y="1230771"/>
                    <a:ext cx="368568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-4</a:t>
                    </a:r>
                    <a:endParaRPr lang="en-US" sz="1600" baseline="30000" dirty="0"/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862597" y="1230771"/>
                    <a:ext cx="367545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-2</a:t>
                    </a:r>
                    <a:endParaRPr lang="en-US" sz="1600" baseline="30000" dirty="0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382514" y="1230771"/>
                    <a:ext cx="336996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0</a:t>
                    </a:r>
                    <a:endParaRPr lang="en-US" sz="1600" baseline="30000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6878874" y="1230771"/>
                    <a:ext cx="336996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/>
                      <a:t>2</a:t>
                    </a:r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7375233" y="1230771"/>
                    <a:ext cx="340504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4</a:t>
                    </a:r>
                    <a:endParaRPr lang="en-US" sz="1600" baseline="30000" dirty="0"/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4066781" y="2217403"/>
                  <a:ext cx="3912137" cy="243415"/>
                  <a:chOff x="704301" y="3919336"/>
                  <a:chExt cx="3912137" cy="243415"/>
                </a:xfrm>
              </p:grpSpPr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04301" y="3919336"/>
                    <a:ext cx="367545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-6</a:t>
                    </a:r>
                    <a:endParaRPr lang="en-US" sz="1600" baseline="30000" dirty="0"/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603975" y="3919336"/>
                    <a:ext cx="368568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-4</a:t>
                    </a:r>
                    <a:endParaRPr lang="en-US" sz="1600" baseline="30000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503649" y="3919336"/>
                    <a:ext cx="367545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-2</a:t>
                    </a:r>
                    <a:endParaRPr lang="en-US" sz="1600" baseline="30000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3403324" y="3919336"/>
                    <a:ext cx="336996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 smtClean="0"/>
                      <a:t>0</a:t>
                    </a:r>
                    <a:endParaRPr lang="en-US" sz="1600" baseline="30000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279442" y="3919336"/>
                    <a:ext cx="336996" cy="2434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/>
                      <a:t>10</a:t>
                    </a:r>
                    <a:r>
                      <a:rPr lang="en-US" sz="1600" baseline="30000" dirty="0"/>
                      <a:t>2</a:t>
                    </a:r>
                  </a:p>
                </p:txBody>
              </p:sp>
            </p:grpSp>
          </p:grpSp>
        </p:grpSp>
        <p:sp>
          <p:nvSpPr>
            <p:cNvPr id="29" name="Rounded Rectangle 28"/>
            <p:cNvSpPr/>
            <p:nvPr/>
          </p:nvSpPr>
          <p:spPr>
            <a:xfrm>
              <a:off x="1132868" y="1377285"/>
              <a:ext cx="1572232" cy="114278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32868" y="2156767"/>
              <a:ext cx="1532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Wave propagation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67569" y="1026704"/>
              <a:ext cx="62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EC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66260" y="1035191"/>
              <a:ext cx="588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IC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16971" y="1035191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LH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-1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705100" y="1399433"/>
              <a:ext cx="1938109" cy="98816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504961" y="1861956"/>
              <a:ext cx="1317739" cy="105904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12360" y="1054862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A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33873" y="2600372"/>
              <a:ext cx="1544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Plasma turbulence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05847" y="2023482"/>
              <a:ext cx="17258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</a:rPr>
                <a:t>Macroscopic stability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102388" y="1167858"/>
              <a:ext cx="2539275" cy="13522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22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083031" y="2206975"/>
              <a:ext cx="2696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FF"/>
                  </a:solidFill>
                </a:rPr>
                <a:t>Transport           current diffusion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88087" y="1021596"/>
              <a:ext cx="361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>
                  <a:solidFill>
                    <a:srgbClr val="FF00FF"/>
                  </a:solidFill>
                </a:rPr>
                <a:t>E</a:t>
              </a:r>
              <a:endParaRPr lang="en-US" baseline="30000" dirty="0">
                <a:solidFill>
                  <a:srgbClr val="FF00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76670" y="103185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 smtClean="0">
                  <a:solidFill>
                    <a:srgbClr val="FF00FF"/>
                  </a:solidFill>
                </a:rPr>
                <a:t>R</a:t>
              </a:r>
              <a:endParaRPr lang="en-US" baseline="30000" dirty="0">
                <a:solidFill>
                  <a:srgbClr val="FF00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014064" y="1072128"/>
              <a:ext cx="380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FF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aseline="-25000" dirty="0" err="1">
                  <a:solidFill>
                    <a:srgbClr val="FF00FF"/>
                  </a:solidFill>
                </a:rPr>
                <a:t>D</a:t>
              </a:r>
              <a:endParaRPr lang="en-US" baseline="30000" dirty="0">
                <a:solidFill>
                  <a:srgbClr val="FF00FF"/>
                </a:solidFill>
              </a:endParaRPr>
            </a:p>
          </p:txBody>
        </p:sp>
        <p:pic>
          <p:nvPicPr>
            <p:cNvPr id="44" name="Picture 43" descr="Untitled 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6" t="988" r="10615" b="71604"/>
            <a:stretch/>
          </p:blipFill>
          <p:spPr>
            <a:xfrm>
              <a:off x="1533017" y="2944814"/>
              <a:ext cx="2628248" cy="1366835"/>
            </a:xfrm>
            <a:prstGeom prst="rect">
              <a:avLst/>
            </a:prstGeom>
          </p:spPr>
        </p:pic>
        <p:pic>
          <p:nvPicPr>
            <p:cNvPr id="45" name="Picture 44" descr="Untitled 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" t="3827" r="79351" b="74872"/>
            <a:stretch/>
          </p:blipFill>
          <p:spPr>
            <a:xfrm>
              <a:off x="3925575" y="2594912"/>
              <a:ext cx="1698919" cy="1380188"/>
            </a:xfrm>
            <a:prstGeom prst="rect">
              <a:avLst/>
            </a:prstGeom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8" t="13630" r="31085" b="15846"/>
            <a:stretch/>
          </p:blipFill>
          <p:spPr bwMode="auto">
            <a:xfrm>
              <a:off x="222250" y="2557191"/>
              <a:ext cx="1224937" cy="186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" name="Date Placeholder 5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250" y="2618740"/>
            <a:ext cx="128753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Full wave solvers</a:t>
            </a:r>
          </a:p>
          <a:p>
            <a:r>
              <a:rPr lang="en-US" sz="1200" dirty="0"/>
              <a:t>&lt;</a:t>
            </a:r>
            <a:r>
              <a:rPr lang="en-US" sz="1200" dirty="0" smtClean="0"/>
              <a:t>1M </a:t>
            </a:r>
            <a:r>
              <a:rPr lang="en-US" sz="1200" dirty="0"/>
              <a:t>CPU </a:t>
            </a:r>
            <a:r>
              <a:rPr lang="en-US" sz="1200" dirty="0" smtClean="0"/>
              <a:t>Hours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2262182" y="4189421"/>
            <a:ext cx="130035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Gyrokinetic</a:t>
            </a:r>
            <a:r>
              <a:rPr lang="en-US" sz="1200" dirty="0" smtClean="0"/>
              <a:t> codes</a:t>
            </a:r>
          </a:p>
          <a:p>
            <a:r>
              <a:rPr lang="en-US" sz="1200" dirty="0" smtClean="0"/>
              <a:t>&lt;10M CPU hours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3925575" y="2584900"/>
            <a:ext cx="91563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MHD codes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2597" y="1401916"/>
            <a:ext cx="816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ime (s)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72597" y="1883954"/>
            <a:ext cx="99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space (m)</a:t>
            </a:r>
            <a:endParaRPr lang="en-US" sz="1600" dirty="0"/>
          </a:p>
        </p:txBody>
      </p:sp>
      <p:pic>
        <p:nvPicPr>
          <p:cNvPr id="52" name="Picture 51" descr="I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223" y="1167858"/>
            <a:ext cx="2035477" cy="152660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149924" y="1198735"/>
            <a:ext cx="410369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ITER</a:t>
            </a:r>
            <a:endParaRPr lang="en-US" dirty="0"/>
          </a:p>
        </p:txBody>
      </p:sp>
      <p:pic>
        <p:nvPicPr>
          <p:cNvPr id="6" name="Picture 5" descr="ITER_Isolver_timesli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05" y="2899383"/>
            <a:ext cx="1347019" cy="224346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886255" y="2757239"/>
            <a:ext cx="124906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Equilibrium and</a:t>
            </a:r>
          </a:p>
          <a:p>
            <a:r>
              <a:rPr lang="en-US" sz="1200" dirty="0" smtClean="0"/>
              <a:t>transport solvers</a:t>
            </a:r>
          </a:p>
          <a:p>
            <a:r>
              <a:rPr lang="en-US" sz="1200" dirty="0" smtClean="0"/>
              <a:t>&lt;10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CPU hours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Steep gradient at the plasma edge drives MHD instabilities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2908" y="1276933"/>
            <a:ext cx="587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Plasmas spontaneously develop a region (pedestal) 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hat encloses good confinement [</a:t>
            </a:r>
            <a:r>
              <a:rPr lang="en-US" sz="2000" i="1" dirty="0" smtClean="0">
                <a:solidFill>
                  <a:srgbClr val="008000"/>
                </a:solidFill>
              </a:rPr>
              <a:t>P. Snyder FR1.00001</a:t>
            </a:r>
            <a:r>
              <a:rPr lang="en-US" sz="2000" dirty="0" smtClean="0"/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723438" y="2505364"/>
            <a:ext cx="2274455" cy="2334743"/>
            <a:chOff x="18259" y="1118762"/>
            <a:chExt cx="2683379" cy="2572887"/>
          </a:xfrm>
        </p:grpSpPr>
        <p:pic>
          <p:nvPicPr>
            <p:cNvPr id="12" name="Picture 11" descr="MAST_ELM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9" y="1118762"/>
              <a:ext cx="2683379" cy="25728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59" y="1118762"/>
              <a:ext cx="736099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MAST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5167" y="3950877"/>
            <a:ext cx="6282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width and height of the pedestal can be determined 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nivocally by MHD calculations for a given value of density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9787" y="1109409"/>
            <a:ext cx="3220326" cy="2675197"/>
            <a:chOff x="18259" y="1109409"/>
            <a:chExt cx="3220326" cy="2675197"/>
          </a:xfrm>
        </p:grpSpPr>
        <p:grpSp>
          <p:nvGrpSpPr>
            <p:cNvPr id="9" name="Group 8"/>
            <p:cNvGrpSpPr/>
            <p:nvPr/>
          </p:nvGrpSpPr>
          <p:grpSpPr>
            <a:xfrm>
              <a:off x="18259" y="1109409"/>
              <a:ext cx="3220326" cy="2675197"/>
              <a:chOff x="18259" y="1109409"/>
              <a:chExt cx="3220326" cy="2675197"/>
            </a:xfrm>
          </p:grpSpPr>
          <p:pic>
            <p:nvPicPr>
              <p:cNvPr id="7" name="Picture 6" descr="nf304852fig01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54" b="8168"/>
              <a:stretch/>
            </p:blipFill>
            <p:spPr>
              <a:xfrm>
                <a:off x="18259" y="1109409"/>
                <a:ext cx="3220326" cy="267519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109750" y="1521882"/>
                <a:ext cx="13271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 smtClean="0"/>
                  <a:t>Pressure (</a:t>
                </a:r>
                <a:r>
                  <a:rPr lang="en-US" dirty="0" err="1" smtClean="0"/>
                  <a:t>kPa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72464" y="2377913"/>
              <a:ext cx="15101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/>
                <a:t>Current (A/cm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91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" y="205979"/>
            <a:ext cx="9127068" cy="857250"/>
          </a:xfrm>
        </p:spPr>
        <p:txBody>
          <a:bodyPr/>
          <a:lstStyle/>
          <a:p>
            <a:pPr algn="ctr"/>
            <a:r>
              <a:rPr lang="en-US" sz="2800" dirty="0" smtClean="0"/>
              <a:t>Efficient workflows allow combined solution of core transport and pedestal MHD stability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Francesca Poli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3979" y="4500835"/>
            <a:ext cx="387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O. </a:t>
            </a:r>
            <a:r>
              <a:rPr lang="en-US" i="1" dirty="0" err="1" smtClean="0">
                <a:solidFill>
                  <a:srgbClr val="008000"/>
                </a:solidFill>
              </a:rPr>
              <a:t>Meneghini</a:t>
            </a:r>
            <a:r>
              <a:rPr lang="en-US" i="1" dirty="0" smtClean="0">
                <a:solidFill>
                  <a:srgbClr val="008000"/>
                </a:solidFill>
              </a:rPr>
              <a:t>, Phys. Plasmas </a:t>
            </a:r>
            <a:r>
              <a:rPr lang="en-US" b="1" i="1" dirty="0" smtClean="0">
                <a:solidFill>
                  <a:srgbClr val="008000"/>
                </a:solidFill>
              </a:rPr>
              <a:t>23</a:t>
            </a:r>
            <a:r>
              <a:rPr lang="en-US" i="1" dirty="0" smtClean="0">
                <a:solidFill>
                  <a:srgbClr val="008000"/>
                </a:solidFill>
              </a:rPr>
              <a:t> (2016)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1670" y="3639060"/>
            <a:ext cx="488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yet a self-consistent solution:</a:t>
            </a:r>
          </a:p>
          <a:p>
            <a:pPr marL="285750" indent="-285750">
              <a:buFontTx/>
              <a:buChar char="-"/>
            </a:pPr>
            <a:r>
              <a:rPr lang="en-US" dirty="0"/>
              <a:t>m</a:t>
            </a:r>
            <a:r>
              <a:rPr lang="en-US" dirty="0" smtClean="0"/>
              <a:t>odel for pedestal density still missing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model for transition region that includes </a:t>
            </a:r>
          </a:p>
          <a:p>
            <a:r>
              <a:rPr lang="en-US" dirty="0"/>
              <a:t>	</a:t>
            </a:r>
            <a:r>
              <a:rPr lang="en-US" dirty="0" err="1" smtClean="0"/>
              <a:t>microturbulence</a:t>
            </a:r>
            <a:r>
              <a:rPr lang="en-US" dirty="0" smtClean="0"/>
              <a:t> still missing</a:t>
            </a:r>
            <a:endParaRPr lang="en-US" dirty="0"/>
          </a:p>
        </p:txBody>
      </p:sp>
      <p:pic>
        <p:nvPicPr>
          <p:cNvPr id="76" name="Picture 75" descr="OMFIT_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4875" b="4521"/>
          <a:stretch/>
        </p:blipFill>
        <p:spPr>
          <a:xfrm>
            <a:off x="7843358" y="603956"/>
            <a:ext cx="1109059" cy="4197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578" y="1200883"/>
            <a:ext cx="3420271" cy="3299951"/>
            <a:chOff x="78579" y="1200884"/>
            <a:chExt cx="3169356" cy="3091716"/>
          </a:xfrm>
        </p:grpSpPr>
        <p:grpSp>
          <p:nvGrpSpPr>
            <p:cNvPr id="6" name="Group 5"/>
            <p:cNvGrpSpPr/>
            <p:nvPr/>
          </p:nvGrpSpPr>
          <p:grpSpPr>
            <a:xfrm>
              <a:off x="78579" y="1200884"/>
              <a:ext cx="3169356" cy="3091716"/>
              <a:chOff x="188121" y="2066983"/>
              <a:chExt cx="2539142" cy="2389185"/>
            </a:xfrm>
          </p:grpSpPr>
          <p:pic>
            <p:nvPicPr>
              <p:cNvPr id="17" name="Picture 16" descr="OMFIT_EPED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7" b="66992"/>
              <a:stretch/>
            </p:blipFill>
            <p:spPr>
              <a:xfrm>
                <a:off x="188121" y="2066983"/>
                <a:ext cx="2539142" cy="1118137"/>
              </a:xfrm>
              <a:prstGeom prst="rect">
                <a:avLst/>
              </a:prstGeom>
            </p:spPr>
          </p:pic>
          <p:pic>
            <p:nvPicPr>
              <p:cNvPr id="37" name="Picture 36" descr="OMFIT_EPED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97" t="62550"/>
              <a:stretch/>
            </p:blipFill>
            <p:spPr>
              <a:xfrm>
                <a:off x="188121" y="3187541"/>
                <a:ext cx="2539142" cy="1268627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36329" y="1356722"/>
              <a:ext cx="2168315" cy="28835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Electron temperature (</a:t>
              </a:r>
              <a:r>
                <a:rPr lang="en-US" sz="1400" dirty="0" err="1" smtClean="0">
                  <a:latin typeface="Arial"/>
                  <a:cs typeface="Arial"/>
                </a:rPr>
                <a:t>keV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84105" y="2647805"/>
              <a:ext cx="2103626" cy="28835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Electron density (10</a:t>
              </a:r>
              <a:r>
                <a:rPr lang="en-US" sz="1400" baseline="30000" dirty="0" smtClean="0">
                  <a:latin typeface="Arial"/>
                  <a:cs typeface="Arial"/>
                </a:rPr>
                <a:t>19</a:t>
              </a:r>
              <a:r>
                <a:rPr lang="en-US" sz="1400" dirty="0" smtClean="0">
                  <a:latin typeface="Arial"/>
                  <a:cs typeface="Arial"/>
                </a:rPr>
                <a:t> m</a:t>
              </a:r>
              <a:r>
                <a:rPr lang="en-US" sz="1400" baseline="30000" dirty="0" smtClean="0">
                  <a:latin typeface="Arial"/>
                  <a:cs typeface="Arial"/>
                </a:rPr>
                <a:t>-3</a:t>
              </a:r>
              <a:r>
                <a:rPr lang="en-US" sz="1400" dirty="0" smtClean="0">
                  <a:latin typeface="Arial"/>
                  <a:cs typeface="Arial"/>
                </a:rPr>
                <a:t>)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14883" y="1134409"/>
            <a:ext cx="4576354" cy="2494422"/>
            <a:chOff x="3863181" y="1134409"/>
            <a:chExt cx="4576354" cy="2494422"/>
          </a:xfrm>
        </p:grpSpPr>
        <p:grpSp>
          <p:nvGrpSpPr>
            <p:cNvPr id="28" name="Group 27"/>
            <p:cNvGrpSpPr/>
            <p:nvPr/>
          </p:nvGrpSpPr>
          <p:grpSpPr>
            <a:xfrm>
              <a:off x="3863181" y="1134409"/>
              <a:ext cx="3456639" cy="2494422"/>
              <a:chOff x="3863181" y="1134409"/>
              <a:chExt cx="3456639" cy="249442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30522" y="1260454"/>
                <a:ext cx="2789298" cy="2282990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3863181" y="2114720"/>
                <a:ext cx="1293091" cy="4247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906318" y="2147231"/>
                <a:ext cx="1261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equilibrium</a:t>
                </a:r>
                <a:endParaRPr lang="en-US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5377228" y="1134409"/>
                <a:ext cx="1293091" cy="646331"/>
                <a:chOff x="5592999" y="1134409"/>
                <a:chExt cx="1293091" cy="646331"/>
              </a:xfrm>
            </p:grpSpPr>
            <p:sp>
              <p:nvSpPr>
                <p:cNvPr id="59" name="Rounded Rectangle 58"/>
                <p:cNvSpPr/>
                <p:nvPr/>
              </p:nvSpPr>
              <p:spPr>
                <a:xfrm>
                  <a:off x="5592999" y="1134409"/>
                  <a:ext cx="1293091" cy="62345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5635186" y="1134409"/>
                  <a:ext cx="106952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Core</a:t>
                  </a:r>
                </a:p>
                <a:p>
                  <a:pPr algn="ctr"/>
                  <a:r>
                    <a:rPr lang="en-US" dirty="0" smtClean="0"/>
                    <a:t>transport</a:t>
                  </a:r>
                  <a:endParaRPr lang="en-US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5346991" y="3197994"/>
                <a:ext cx="1293091" cy="430837"/>
                <a:chOff x="5528371" y="2899635"/>
                <a:chExt cx="1293091" cy="430837"/>
              </a:xfrm>
            </p:grpSpPr>
            <p:sp>
              <p:nvSpPr>
                <p:cNvPr id="44" name="Rounded Rectangle 43"/>
                <p:cNvSpPr/>
                <p:nvPr/>
              </p:nvSpPr>
              <p:spPr>
                <a:xfrm>
                  <a:off x="5528371" y="2899635"/>
                  <a:ext cx="1293091" cy="43083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5737777" y="2899636"/>
                  <a:ext cx="9880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pedestal</a:t>
                  </a:r>
                  <a:endParaRPr lang="en-US" dirty="0"/>
                </a:p>
              </p:txBody>
            </p:sp>
          </p:grpSp>
        </p:grpSp>
        <p:sp>
          <p:nvSpPr>
            <p:cNvPr id="29" name="Rounded Rectangle 28"/>
            <p:cNvSpPr/>
            <p:nvPr/>
          </p:nvSpPr>
          <p:spPr>
            <a:xfrm>
              <a:off x="7017135" y="2114720"/>
              <a:ext cx="1422400" cy="6234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59072" y="2098927"/>
              <a:ext cx="12367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Transition</a:t>
              </a:r>
            </a:p>
            <a:p>
              <a:pPr algn="ctr"/>
              <a:r>
                <a:rPr lang="en-US" dirty="0" smtClean="0"/>
                <a:t>region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58544" y="209184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 cores</a:t>
            </a:r>
          </a:p>
          <a:p>
            <a:r>
              <a:rPr lang="en-US" dirty="0" smtClean="0"/>
              <a:t>~minutes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Replacing MHD </a:t>
            </a:r>
            <a:r>
              <a:rPr lang="en-US" sz="2800" dirty="0"/>
              <a:t>stability pedestal calculations </a:t>
            </a:r>
            <a:r>
              <a:rPr lang="en-US" sz="2800" dirty="0" smtClean="0"/>
              <a:t>with a </a:t>
            </a:r>
            <a:r>
              <a:rPr lang="en-US" sz="2800" dirty="0"/>
              <a:t>lookup table </a:t>
            </a:r>
            <a:r>
              <a:rPr lang="en-US" sz="2800" dirty="0" smtClean="0"/>
              <a:t>advantageous in time-dependent simulations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49071" y="1216207"/>
            <a:ext cx="469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~6500 points cover the expected </a:t>
            </a:r>
          </a:p>
          <a:p>
            <a:r>
              <a:rPr lang="en-US" sz="2000" dirty="0" smtClean="0"/>
              <a:t>ITER operational space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7222" y="1063230"/>
            <a:ext cx="4338049" cy="3756965"/>
            <a:chOff x="105830" y="1353915"/>
            <a:chExt cx="3715902" cy="3059866"/>
          </a:xfrm>
        </p:grpSpPr>
        <p:pic>
          <p:nvPicPr>
            <p:cNvPr id="7" name="Picture 6" descr="EPED1_ptop_vs_wtop.pdf"/>
            <p:cNvPicPr>
              <a:picLocks noChangeAspect="1"/>
            </p:cNvPicPr>
            <p:nvPr/>
          </p:nvPicPr>
          <p:blipFill rotWithShape="1">
            <a:blip r:embed="rId3"/>
            <a:srcRect l="5582" b="6381"/>
            <a:stretch/>
          </p:blipFill>
          <p:spPr>
            <a:xfrm>
              <a:off x="299156" y="1353915"/>
              <a:ext cx="3522576" cy="283426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337720" y="1507067"/>
              <a:ext cx="2184400" cy="85795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305746">
              <a:off x="1998052" y="1735875"/>
              <a:ext cx="1192346" cy="250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Plasma current</a:t>
              </a:r>
              <a:endParaRPr lang="en-US" sz="1400" dirty="0">
                <a:latin typeface="Arial"/>
                <a:cs typeface="Arial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625600" y="2686756"/>
              <a:ext cx="1738489" cy="103293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9790845">
              <a:off x="1962138" y="3182315"/>
              <a:ext cx="1300606" cy="250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Pedestal density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9985" y="4188179"/>
              <a:ext cx="2517457" cy="225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Pedestal width (normalized </a:t>
              </a:r>
              <a:r>
                <a:rPr lang="en-US" sz="1200" dirty="0" err="1" smtClean="0">
                  <a:latin typeface="Helvetica"/>
                  <a:cs typeface="Helvetica"/>
                </a:rPr>
                <a:t>poloidal</a:t>
              </a:r>
              <a:r>
                <a:rPr lang="en-US" sz="1200" dirty="0" smtClean="0">
                  <a:latin typeface="Helvetica"/>
                  <a:cs typeface="Helvetica"/>
                </a:rPr>
                <a:t> flux)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-522969" y="2633712"/>
              <a:ext cx="1494871" cy="237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Pedestal pressure (</a:t>
              </a:r>
              <a:r>
                <a:rPr lang="en-US" sz="1200" dirty="0" err="1" smtClean="0">
                  <a:latin typeface="Helvetica"/>
                  <a:cs typeface="Helvetica"/>
                </a:rPr>
                <a:t>kPa</a:t>
              </a:r>
              <a:r>
                <a:rPr lang="en-US" sz="1200" dirty="0" smtClean="0">
                  <a:latin typeface="Helvetica"/>
                  <a:cs typeface="Helvetica"/>
                </a:rPr>
                <a:t>)</a:t>
              </a:r>
              <a:endParaRPr lang="en-US" sz="1200" dirty="0">
                <a:latin typeface="Helvetica"/>
                <a:cs typeface="Helvetic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45271" y="1914788"/>
            <a:ext cx="434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</a:rPr>
              <a:t>[task under </a:t>
            </a:r>
            <a:r>
              <a:rPr lang="en-US" sz="2000" i="1" dirty="0">
                <a:solidFill>
                  <a:srgbClr val="008000"/>
                </a:solidFill>
              </a:rPr>
              <a:t>i</a:t>
            </a:r>
            <a:r>
              <a:rPr lang="en-US" sz="2000" i="1" dirty="0" smtClean="0">
                <a:solidFill>
                  <a:srgbClr val="008000"/>
                </a:solidFill>
              </a:rPr>
              <a:t>nternational collaboration]</a:t>
            </a:r>
            <a:endParaRPr lang="en-US" sz="2000" i="1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44812" y="3616926"/>
            <a:ext cx="4599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neural network has also been developed </a:t>
            </a:r>
            <a:endParaRPr lang="en-US" sz="2000" dirty="0"/>
          </a:p>
          <a:p>
            <a:r>
              <a:rPr lang="en-US" sz="2000" dirty="0" smtClean="0">
                <a:solidFill>
                  <a:srgbClr val="008000"/>
                </a:solidFill>
              </a:rPr>
              <a:t>[</a:t>
            </a:r>
            <a:r>
              <a:rPr lang="en-US" sz="2000" i="1" dirty="0" smtClean="0">
                <a:solidFill>
                  <a:srgbClr val="008000"/>
                </a:solidFill>
              </a:rPr>
              <a:t>O. </a:t>
            </a:r>
            <a:r>
              <a:rPr lang="en-US" sz="2000" i="1" dirty="0" err="1" smtClean="0">
                <a:solidFill>
                  <a:srgbClr val="008000"/>
                </a:solidFill>
              </a:rPr>
              <a:t>Meneghini</a:t>
            </a:r>
            <a:r>
              <a:rPr lang="en-US" sz="2000" i="1" dirty="0" smtClean="0">
                <a:solidFill>
                  <a:srgbClr val="008000"/>
                </a:solidFill>
              </a:rPr>
              <a:t>, NF 57 (2017)</a:t>
            </a:r>
            <a:r>
              <a:rPr lang="en-US" sz="2000" dirty="0" smtClean="0">
                <a:solidFill>
                  <a:srgbClr val="008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1530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F</a:t>
            </a:r>
            <a:r>
              <a:rPr lang="en-US" b="1" dirty="0" smtClean="0">
                <a:solidFill>
                  <a:srgbClr val="D9D9D9"/>
                </a:solidFill>
              </a:rPr>
              <a:t>ueling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Gas injection</a:t>
            </a:r>
          </a:p>
          <a:p>
            <a:r>
              <a:rPr lang="en-US" dirty="0">
                <a:solidFill>
                  <a:srgbClr val="D9D9D9"/>
                </a:solidFill>
              </a:rPr>
              <a:t>P</a:t>
            </a:r>
            <a:r>
              <a:rPr lang="en-US" dirty="0" smtClean="0">
                <a:solidFill>
                  <a:srgbClr val="D9D9D9"/>
                </a:solidFill>
              </a:rPr>
              <a:t>ellets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5347" y="1115402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Confined plasma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(closed magnetic field lines)</a:t>
            </a:r>
          </a:p>
          <a:p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9D9D9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energetic </a:t>
            </a:r>
            <a:r>
              <a:rPr lang="en-US" dirty="0">
                <a:solidFill>
                  <a:srgbClr val="D9D9D9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8407" y="3139481"/>
            <a:ext cx="2914556" cy="165576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5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Where the plasma meets the wall: the Scrape-Off-Layer (SOL)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89" y="4557043"/>
            <a:ext cx="355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Courtesy of V. </a:t>
            </a:r>
            <a:r>
              <a:rPr lang="en-US" i="1" dirty="0" err="1" smtClean="0">
                <a:solidFill>
                  <a:srgbClr val="008000"/>
                </a:solidFill>
              </a:rPr>
              <a:t>Soukhanovskii</a:t>
            </a:r>
            <a:r>
              <a:rPr lang="en-US" i="1" dirty="0" smtClean="0">
                <a:solidFill>
                  <a:srgbClr val="008000"/>
                </a:solidFill>
              </a:rPr>
              <a:t> (LLNL)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6964" y="1294432"/>
            <a:ext cx="2140962" cy="3200400"/>
            <a:chOff x="3066400" y="1435545"/>
            <a:chExt cx="2140962" cy="3200400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3066400" y="1435545"/>
              <a:ext cx="2140962" cy="3200400"/>
              <a:chOff x="3098881" y="1496520"/>
              <a:chExt cx="2930400" cy="4380481"/>
            </a:xfrm>
          </p:grpSpPr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3098881" y="1496520"/>
                <a:ext cx="2930400" cy="4340160"/>
              </a:xfrm>
              <a:prstGeom prst="rect">
                <a:avLst/>
              </a:prstGeom>
              <a:solidFill>
                <a:srgbClr val="FFFF99"/>
              </a:solidFill>
              <a:ln w="28575">
                <a:solidFill>
                  <a:srgbClr val="00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pic>
            <p:nvPicPr>
              <p:cNvPr id="17" name="Picture 13" descr="div_schematic_effec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7921" y="1647721"/>
                <a:ext cx="2479680" cy="4229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AutoShape 14"/>
              <p:cNvSpPr>
                <a:spLocks noChangeArrowheads="1"/>
              </p:cNvSpPr>
              <p:nvPr/>
            </p:nvSpPr>
            <p:spPr bwMode="auto">
              <a:xfrm rot="19678571">
                <a:off x="5074561" y="2239560"/>
                <a:ext cx="479520" cy="172800"/>
              </a:xfrm>
              <a:prstGeom prst="rightArrow">
                <a:avLst>
                  <a:gd name="adj1" fmla="val 50000"/>
                  <a:gd name="adj2" fmla="val 6937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19" name="AutoShape 15"/>
              <p:cNvSpPr>
                <a:spLocks noChangeArrowheads="1"/>
              </p:cNvSpPr>
              <p:nvPr/>
            </p:nvSpPr>
            <p:spPr bwMode="auto">
              <a:xfrm>
                <a:off x="5326561" y="3027240"/>
                <a:ext cx="479520" cy="172800"/>
              </a:xfrm>
              <a:prstGeom prst="rightArrow">
                <a:avLst>
                  <a:gd name="adj1" fmla="val 50000"/>
                  <a:gd name="adj2" fmla="val 6937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0" name="AutoShape 16"/>
              <p:cNvSpPr>
                <a:spLocks noChangeArrowheads="1"/>
              </p:cNvSpPr>
              <p:nvPr/>
            </p:nvSpPr>
            <p:spPr bwMode="auto">
              <a:xfrm rot="1948198">
                <a:off x="5088961" y="4042440"/>
                <a:ext cx="479520" cy="172800"/>
              </a:xfrm>
              <a:prstGeom prst="rightArrow">
                <a:avLst>
                  <a:gd name="adj1" fmla="val 50000"/>
                  <a:gd name="adj2" fmla="val 6937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1" name="AutoShape 17"/>
              <p:cNvSpPr>
                <a:spLocks noChangeArrowheads="1"/>
              </p:cNvSpPr>
              <p:nvPr/>
            </p:nvSpPr>
            <p:spPr bwMode="auto">
              <a:xfrm rot="7827589">
                <a:off x="3937681" y="5200921"/>
                <a:ext cx="292320" cy="169920"/>
              </a:xfrm>
              <a:prstGeom prst="rightArrow">
                <a:avLst>
                  <a:gd name="adj1" fmla="val 50000"/>
                  <a:gd name="adj2" fmla="val 4300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2" name="AutoShape 18"/>
              <p:cNvSpPr>
                <a:spLocks noChangeArrowheads="1"/>
              </p:cNvSpPr>
              <p:nvPr/>
            </p:nvSpPr>
            <p:spPr bwMode="auto">
              <a:xfrm rot="2891820">
                <a:off x="4950001" y="5176440"/>
                <a:ext cx="292320" cy="169920"/>
              </a:xfrm>
              <a:prstGeom prst="rightArrow">
                <a:avLst>
                  <a:gd name="adj1" fmla="val 50000"/>
                  <a:gd name="adj2" fmla="val 4300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H="1">
                <a:off x="5683681" y="2457000"/>
                <a:ext cx="319680" cy="1036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lg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 flipH="1">
                <a:off x="5201281" y="1629000"/>
                <a:ext cx="181440" cy="2764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lg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3863521" y="1587240"/>
                <a:ext cx="190080" cy="27648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lg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3130561" y="2608200"/>
                <a:ext cx="319680" cy="12096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lg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 flipV="1">
                <a:off x="3156480" y="3810600"/>
                <a:ext cx="362880" cy="15552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lg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3"/>
              </a:p>
            </p:txBody>
          </p:sp>
        </p:grp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 flipH="1" flipV="1">
              <a:off x="4877204" y="3175586"/>
              <a:ext cx="284616" cy="10885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lg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86"/>
            </a:p>
          </p:txBody>
        </p:sp>
      </p:grp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3345261" y="3145312"/>
            <a:ext cx="4913371" cy="681483"/>
          </a:xfrm>
          <a:prstGeom prst="rect">
            <a:avLst/>
          </a:prstGeom>
          <a:solidFill>
            <a:srgbClr val="0000FF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5291" tIns="32646" rIns="65291" bIns="32646">
            <a:spAutoFit/>
          </a:bodyPr>
          <a:lstStyle>
            <a:lvl1pPr algn="l" defTabSz="987425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987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987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987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987425">
              <a:defRPr>
                <a:solidFill>
                  <a:schemeClr val="tx1"/>
                </a:solidFill>
                <a:latin typeface="Arial" charset="0"/>
              </a:defRPr>
            </a:lvl5pPr>
            <a:lvl6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2000" dirty="0">
                <a:latin typeface="Calibri"/>
                <a:cs typeface="Calibri"/>
              </a:rPr>
              <a:t>SOL width determined by competition between parallel and perpendicular transport</a:t>
            </a:r>
          </a:p>
        </p:txBody>
      </p:sp>
      <p:sp>
        <p:nvSpPr>
          <p:cNvPr id="29" name="Text Box 50"/>
          <p:cNvSpPr txBox="1">
            <a:spLocks noChangeArrowheads="1"/>
          </p:cNvSpPr>
          <p:nvPr/>
        </p:nvSpPr>
        <p:spPr bwMode="auto">
          <a:xfrm>
            <a:off x="3345261" y="1359741"/>
            <a:ext cx="4913371" cy="681483"/>
          </a:xfrm>
          <a:prstGeom prst="rect">
            <a:avLst/>
          </a:prstGeom>
          <a:solidFill>
            <a:srgbClr val="FF00FF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5291" tIns="32646" rIns="65291" bIns="32646">
            <a:spAutoFit/>
          </a:bodyPr>
          <a:lstStyle>
            <a:lvl1pPr algn="l" defTabSz="987425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987425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987425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987425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987425">
              <a:defRPr>
                <a:solidFill>
                  <a:schemeClr val="tx1"/>
                </a:solidFill>
                <a:latin typeface="Arial" charset="0"/>
              </a:defRPr>
            </a:lvl5pPr>
            <a:lvl6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 smtClean="0">
                <a:latin typeface="Calibri"/>
                <a:cs typeface="Calibri"/>
              </a:rPr>
              <a:t>Heat losses from the plasma can damage                              plasma facing components</a:t>
            </a:r>
            <a:endParaRPr lang="en-GB" altLang="en-US" sz="20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60970" y="3954715"/>
            <a:ext cx="368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R. </a:t>
            </a:r>
            <a:r>
              <a:rPr lang="en-US" i="1" dirty="0" err="1" smtClean="0">
                <a:solidFill>
                  <a:srgbClr val="008000"/>
                </a:solidFill>
              </a:rPr>
              <a:t>Goldston</a:t>
            </a:r>
            <a:r>
              <a:rPr lang="en-US" i="1" dirty="0" smtClean="0">
                <a:solidFill>
                  <a:srgbClr val="008000"/>
                </a:solidFill>
              </a:rPr>
              <a:t>, NF </a:t>
            </a:r>
            <a:r>
              <a:rPr lang="en-US" b="1" i="1" dirty="0" smtClean="0">
                <a:solidFill>
                  <a:srgbClr val="008000"/>
                </a:solidFill>
              </a:rPr>
              <a:t>52</a:t>
            </a:r>
            <a:r>
              <a:rPr lang="en-US" i="1" dirty="0" smtClean="0">
                <a:solidFill>
                  <a:srgbClr val="008000"/>
                </a:solidFill>
              </a:rPr>
              <a:t> (2012)</a:t>
            </a:r>
            <a:r>
              <a:rPr lang="en-US" b="1" i="1" dirty="0" smtClean="0">
                <a:solidFill>
                  <a:srgbClr val="008000"/>
                </a:solidFill>
              </a:rPr>
              <a:t>, PI3.00004</a:t>
            </a:r>
          </a:p>
        </p:txBody>
      </p:sp>
    </p:spTree>
    <p:extLst>
      <p:ext uri="{BB962C8B-B14F-4D97-AF65-F5344CB8AC3E}">
        <p14:creationId xmlns:p14="http://schemas.microsoft.com/office/powerpoint/2010/main" val="224091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err="1" smtClean="0"/>
              <a:t>Gyrokinetics</a:t>
            </a:r>
            <a:r>
              <a:rPr lang="en-US" sz="2800" dirty="0" smtClean="0"/>
              <a:t> simulations that extend the computation domain to the wall needed to develop reduced models for the edge plasma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16400" y="1847094"/>
            <a:ext cx="49257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need a better model for the plasma edge,</a:t>
            </a:r>
          </a:p>
          <a:p>
            <a:r>
              <a:rPr lang="en-US" sz="2000" dirty="0" smtClean="0"/>
              <a:t>Including the region inside the pedestal,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/>
              <a:t>Microturbulence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coherent structures (blobs)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Separation of ion and electron scales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Wall sources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906" y="1133079"/>
            <a:ext cx="4147494" cy="3721881"/>
            <a:chOff x="169333" y="1343378"/>
            <a:chExt cx="3318934" cy="2997200"/>
          </a:xfrm>
        </p:grpSpPr>
        <p:pic>
          <p:nvPicPr>
            <p:cNvPr id="7" name="Picture 6" descr="Untitled 1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" t="2806" r="3767" b="4076"/>
            <a:stretch/>
          </p:blipFill>
          <p:spPr>
            <a:xfrm>
              <a:off x="169333" y="1343378"/>
              <a:ext cx="3318934" cy="29972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36750" y="1343378"/>
              <a:ext cx="1551517" cy="117122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530" y="1133079"/>
            <a:ext cx="5822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XGC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2553" y="1133079"/>
            <a:ext cx="189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S-H Ku, DI2.00004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26777" y="4098265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Gas injection</a:t>
            </a:r>
          </a:p>
          <a:p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ellets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5347" y="1115402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Confined plasma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(closed magnetic field lines)</a:t>
            </a:r>
          </a:p>
          <a:p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Scrape-Off Layer plasma (SOL)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(open field lines)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radiation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D9D9D9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D9D9D9"/>
                </a:solidFill>
              </a:rPr>
              <a:t>microturbulence</a:t>
            </a:r>
            <a:r>
              <a:rPr lang="en-US" dirty="0" smtClean="0">
                <a:solidFill>
                  <a:srgbClr val="D9D9D9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D9D9D9"/>
                </a:solidFill>
              </a:rPr>
              <a:t>energetic </a:t>
            </a:r>
            <a:r>
              <a:rPr lang="en-US" dirty="0">
                <a:solidFill>
                  <a:srgbClr val="D9D9D9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34362" y="1092197"/>
            <a:ext cx="3172909" cy="96942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646691" y="3814534"/>
            <a:ext cx="1611942" cy="96942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9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Edge transport and fuelling are critical ingredients to model the plasma evolution in burning plasma conditions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6" name="Picture 5" descr="pellet_injector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3" y="1211237"/>
            <a:ext cx="2535001" cy="37054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88182" y="1120954"/>
            <a:ext cx="3080300" cy="3368290"/>
            <a:chOff x="6064385" y="1255569"/>
            <a:chExt cx="2631266" cy="2575470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064385" y="1255569"/>
              <a:ext cx="2631266" cy="2575470"/>
              <a:chOff x="115370" y="1099051"/>
              <a:chExt cx="4789072" cy="4921418"/>
            </a:xfrm>
          </p:grpSpPr>
          <p:pic>
            <p:nvPicPr>
              <p:cNvPr id="12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8" t="65077" r="35106" b="3539"/>
              <a:stretch/>
            </p:blipFill>
            <p:spPr bwMode="auto">
              <a:xfrm>
                <a:off x="115370" y="1099051"/>
                <a:ext cx="4789072" cy="4921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1916704" y="4278438"/>
                <a:ext cx="315035" cy="514833"/>
              </a:xfrm>
              <a:prstGeom prst="ellipse">
                <a:avLst/>
              </a:prstGeom>
              <a:solidFill>
                <a:srgbClr val="660033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886831">
                <a:off x="1835333" y="4049387"/>
                <a:ext cx="315035" cy="436333"/>
              </a:xfrm>
              <a:prstGeom prst="ellipse">
                <a:avLst/>
              </a:prstGeom>
              <a:solidFill>
                <a:srgbClr val="0080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 rot="1900791">
                <a:off x="1767444" y="3789089"/>
                <a:ext cx="315035" cy="545354"/>
              </a:xfrm>
              <a:prstGeom prst="ellipse">
                <a:avLst/>
              </a:prstGeom>
              <a:solidFill>
                <a:srgbClr val="CC33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2108181">
                <a:off x="234854" y="3612762"/>
                <a:ext cx="315035" cy="514833"/>
              </a:xfrm>
              <a:prstGeom prst="ellipse">
                <a:avLst/>
              </a:prstGeom>
              <a:solidFill>
                <a:srgbClr val="660033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rot="1886831">
                <a:off x="395216" y="3609610"/>
                <a:ext cx="315035" cy="436333"/>
              </a:xfrm>
              <a:prstGeom prst="ellipse">
                <a:avLst/>
              </a:prstGeom>
              <a:solidFill>
                <a:srgbClr val="0080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 rot="1900791">
                <a:off x="526249" y="3390784"/>
                <a:ext cx="315035" cy="545354"/>
              </a:xfrm>
              <a:prstGeom prst="ellipse">
                <a:avLst/>
              </a:prstGeom>
              <a:solidFill>
                <a:srgbClr val="CC3300">
                  <a:alpha val="6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552734" y="2818263"/>
                <a:ext cx="1671851" cy="1419367"/>
              </a:xfrm>
              <a:custGeom>
                <a:avLst/>
                <a:gdLst>
                  <a:gd name="connsiteX0" fmla="*/ 1658203 w 1671851"/>
                  <a:gd name="connsiteY0" fmla="*/ 443552 h 1419367"/>
                  <a:gd name="connsiteX1" fmla="*/ 1671851 w 1671851"/>
                  <a:gd name="connsiteY1" fmla="*/ 375313 h 1419367"/>
                  <a:gd name="connsiteX2" fmla="*/ 1630908 w 1671851"/>
                  <a:gd name="connsiteY2" fmla="*/ 327546 h 1419367"/>
                  <a:gd name="connsiteX3" fmla="*/ 1583141 w 1671851"/>
                  <a:gd name="connsiteY3" fmla="*/ 272955 h 1419367"/>
                  <a:gd name="connsiteX4" fmla="*/ 1480782 w 1671851"/>
                  <a:gd name="connsiteY4" fmla="*/ 245659 h 1419367"/>
                  <a:gd name="connsiteX5" fmla="*/ 1371600 w 1671851"/>
                  <a:gd name="connsiteY5" fmla="*/ 245659 h 1419367"/>
                  <a:gd name="connsiteX6" fmla="*/ 1303362 w 1671851"/>
                  <a:gd name="connsiteY6" fmla="*/ 259307 h 1419367"/>
                  <a:gd name="connsiteX7" fmla="*/ 1255594 w 1671851"/>
                  <a:gd name="connsiteY7" fmla="*/ 272955 h 1419367"/>
                  <a:gd name="connsiteX8" fmla="*/ 1160060 w 1671851"/>
                  <a:gd name="connsiteY8" fmla="*/ 300250 h 1419367"/>
                  <a:gd name="connsiteX9" fmla="*/ 1071350 w 1671851"/>
                  <a:gd name="connsiteY9" fmla="*/ 320722 h 1419367"/>
                  <a:gd name="connsiteX10" fmla="*/ 989463 w 1671851"/>
                  <a:gd name="connsiteY10" fmla="*/ 313898 h 1419367"/>
                  <a:gd name="connsiteX11" fmla="*/ 921224 w 1671851"/>
                  <a:gd name="connsiteY11" fmla="*/ 313898 h 1419367"/>
                  <a:gd name="connsiteX12" fmla="*/ 893929 w 1671851"/>
                  <a:gd name="connsiteY12" fmla="*/ 259307 h 1419367"/>
                  <a:gd name="connsiteX13" fmla="*/ 859809 w 1671851"/>
                  <a:gd name="connsiteY13" fmla="*/ 211540 h 1419367"/>
                  <a:gd name="connsiteX14" fmla="*/ 812042 w 1671851"/>
                  <a:gd name="connsiteY14" fmla="*/ 122830 h 1419367"/>
                  <a:gd name="connsiteX15" fmla="*/ 777923 w 1671851"/>
                  <a:gd name="connsiteY15" fmla="*/ 75062 h 1419367"/>
                  <a:gd name="connsiteX16" fmla="*/ 736979 w 1671851"/>
                  <a:gd name="connsiteY16" fmla="*/ 27295 h 1419367"/>
                  <a:gd name="connsiteX17" fmla="*/ 689212 w 1671851"/>
                  <a:gd name="connsiteY17" fmla="*/ 0 h 1419367"/>
                  <a:gd name="connsiteX18" fmla="*/ 634621 w 1671851"/>
                  <a:gd name="connsiteY18" fmla="*/ 13647 h 1419367"/>
                  <a:gd name="connsiteX19" fmla="*/ 607326 w 1671851"/>
                  <a:gd name="connsiteY19" fmla="*/ 68238 h 1419367"/>
                  <a:gd name="connsiteX20" fmla="*/ 593678 w 1671851"/>
                  <a:gd name="connsiteY20" fmla="*/ 129653 h 1419367"/>
                  <a:gd name="connsiteX21" fmla="*/ 580030 w 1671851"/>
                  <a:gd name="connsiteY21" fmla="*/ 238836 h 1419367"/>
                  <a:gd name="connsiteX22" fmla="*/ 532263 w 1671851"/>
                  <a:gd name="connsiteY22" fmla="*/ 341194 h 1419367"/>
                  <a:gd name="connsiteX23" fmla="*/ 511791 w 1671851"/>
                  <a:gd name="connsiteY23" fmla="*/ 423080 h 1419367"/>
                  <a:gd name="connsiteX24" fmla="*/ 484496 w 1671851"/>
                  <a:gd name="connsiteY24" fmla="*/ 484495 h 1419367"/>
                  <a:gd name="connsiteX25" fmla="*/ 423081 w 1671851"/>
                  <a:gd name="connsiteY25" fmla="*/ 539086 h 1419367"/>
                  <a:gd name="connsiteX26" fmla="*/ 368490 w 1671851"/>
                  <a:gd name="connsiteY26" fmla="*/ 607325 h 1419367"/>
                  <a:gd name="connsiteX27" fmla="*/ 300251 w 1671851"/>
                  <a:gd name="connsiteY27" fmla="*/ 648268 h 1419367"/>
                  <a:gd name="connsiteX28" fmla="*/ 225188 w 1671851"/>
                  <a:gd name="connsiteY28" fmla="*/ 689212 h 1419367"/>
                  <a:gd name="connsiteX29" fmla="*/ 129654 w 1671851"/>
                  <a:gd name="connsiteY29" fmla="*/ 736979 h 1419367"/>
                  <a:gd name="connsiteX30" fmla="*/ 68239 w 1671851"/>
                  <a:gd name="connsiteY30" fmla="*/ 805218 h 1419367"/>
                  <a:gd name="connsiteX31" fmla="*/ 27296 w 1671851"/>
                  <a:gd name="connsiteY31" fmla="*/ 880280 h 1419367"/>
                  <a:gd name="connsiteX32" fmla="*/ 0 w 1671851"/>
                  <a:gd name="connsiteY32" fmla="*/ 941695 h 1419367"/>
                  <a:gd name="connsiteX33" fmla="*/ 27296 w 1671851"/>
                  <a:gd name="connsiteY33" fmla="*/ 975815 h 1419367"/>
                  <a:gd name="connsiteX34" fmla="*/ 116006 w 1671851"/>
                  <a:gd name="connsiteY34" fmla="*/ 1009934 h 1419367"/>
                  <a:gd name="connsiteX35" fmla="*/ 177421 w 1671851"/>
                  <a:gd name="connsiteY35" fmla="*/ 1016758 h 1419367"/>
                  <a:gd name="connsiteX36" fmla="*/ 218365 w 1671851"/>
                  <a:gd name="connsiteY36" fmla="*/ 1009934 h 1419367"/>
                  <a:gd name="connsiteX37" fmla="*/ 320723 w 1671851"/>
                  <a:gd name="connsiteY37" fmla="*/ 982638 h 1419367"/>
                  <a:gd name="connsiteX38" fmla="*/ 361666 w 1671851"/>
                  <a:gd name="connsiteY38" fmla="*/ 962167 h 1419367"/>
                  <a:gd name="connsiteX39" fmla="*/ 464024 w 1671851"/>
                  <a:gd name="connsiteY39" fmla="*/ 921224 h 1419367"/>
                  <a:gd name="connsiteX40" fmla="*/ 525439 w 1671851"/>
                  <a:gd name="connsiteY40" fmla="*/ 914400 h 1419367"/>
                  <a:gd name="connsiteX41" fmla="*/ 573206 w 1671851"/>
                  <a:gd name="connsiteY41" fmla="*/ 887104 h 1419367"/>
                  <a:gd name="connsiteX42" fmla="*/ 648269 w 1671851"/>
                  <a:gd name="connsiteY42" fmla="*/ 839337 h 1419367"/>
                  <a:gd name="connsiteX43" fmla="*/ 696036 w 1671851"/>
                  <a:gd name="connsiteY43" fmla="*/ 812041 h 1419367"/>
                  <a:gd name="connsiteX44" fmla="*/ 750627 w 1671851"/>
                  <a:gd name="connsiteY44" fmla="*/ 784746 h 1419367"/>
                  <a:gd name="connsiteX45" fmla="*/ 784747 w 1671851"/>
                  <a:gd name="connsiteY45" fmla="*/ 784746 h 1419367"/>
                  <a:gd name="connsiteX46" fmla="*/ 832514 w 1671851"/>
                  <a:gd name="connsiteY46" fmla="*/ 784746 h 1419367"/>
                  <a:gd name="connsiteX47" fmla="*/ 866633 w 1671851"/>
                  <a:gd name="connsiteY47" fmla="*/ 791570 h 1419367"/>
                  <a:gd name="connsiteX48" fmla="*/ 962167 w 1671851"/>
                  <a:gd name="connsiteY48" fmla="*/ 873456 h 1419367"/>
                  <a:gd name="connsiteX49" fmla="*/ 1003111 w 1671851"/>
                  <a:gd name="connsiteY49" fmla="*/ 948519 h 1419367"/>
                  <a:gd name="connsiteX50" fmla="*/ 1037230 w 1671851"/>
                  <a:gd name="connsiteY50" fmla="*/ 1050877 h 1419367"/>
                  <a:gd name="connsiteX51" fmla="*/ 1050878 w 1671851"/>
                  <a:gd name="connsiteY51" fmla="*/ 1105468 h 1419367"/>
                  <a:gd name="connsiteX52" fmla="*/ 1098645 w 1671851"/>
                  <a:gd name="connsiteY52" fmla="*/ 1187355 h 1419367"/>
                  <a:gd name="connsiteX53" fmla="*/ 1139588 w 1671851"/>
                  <a:gd name="connsiteY53" fmla="*/ 1248770 h 1419367"/>
                  <a:gd name="connsiteX54" fmla="*/ 1173708 w 1671851"/>
                  <a:gd name="connsiteY54" fmla="*/ 1310185 h 1419367"/>
                  <a:gd name="connsiteX55" fmla="*/ 1228299 w 1671851"/>
                  <a:gd name="connsiteY55" fmla="*/ 1364776 h 1419367"/>
                  <a:gd name="connsiteX56" fmla="*/ 1303362 w 1671851"/>
                  <a:gd name="connsiteY56" fmla="*/ 1405719 h 1419367"/>
                  <a:gd name="connsiteX57" fmla="*/ 1303362 w 1671851"/>
                  <a:gd name="connsiteY57" fmla="*/ 1405719 h 1419367"/>
                  <a:gd name="connsiteX58" fmla="*/ 1371600 w 1671851"/>
                  <a:gd name="connsiteY58" fmla="*/ 1419367 h 1419367"/>
                  <a:gd name="connsiteX59" fmla="*/ 1433015 w 1671851"/>
                  <a:gd name="connsiteY59" fmla="*/ 1385247 h 1419367"/>
                  <a:gd name="connsiteX60" fmla="*/ 1467135 w 1671851"/>
                  <a:gd name="connsiteY60" fmla="*/ 1282889 h 1419367"/>
                  <a:gd name="connsiteX61" fmla="*/ 1460311 w 1671851"/>
                  <a:gd name="connsiteY61" fmla="*/ 1194179 h 1419367"/>
                  <a:gd name="connsiteX62" fmla="*/ 1433015 w 1671851"/>
                  <a:gd name="connsiteY62" fmla="*/ 1105468 h 1419367"/>
                  <a:gd name="connsiteX63" fmla="*/ 1405720 w 1671851"/>
                  <a:gd name="connsiteY63" fmla="*/ 1050877 h 1419367"/>
                  <a:gd name="connsiteX64" fmla="*/ 1364776 w 1671851"/>
                  <a:gd name="connsiteY64" fmla="*/ 975815 h 1419367"/>
                  <a:gd name="connsiteX65" fmla="*/ 1344305 w 1671851"/>
                  <a:gd name="connsiteY65" fmla="*/ 914400 h 1419367"/>
                  <a:gd name="connsiteX66" fmla="*/ 1323833 w 1671851"/>
                  <a:gd name="connsiteY66" fmla="*/ 880280 h 1419367"/>
                  <a:gd name="connsiteX67" fmla="*/ 1344305 w 1671851"/>
                  <a:gd name="connsiteY67" fmla="*/ 825689 h 1419367"/>
                  <a:gd name="connsiteX68" fmla="*/ 1351129 w 1671851"/>
                  <a:gd name="connsiteY68" fmla="*/ 805218 h 1419367"/>
                  <a:gd name="connsiteX69" fmla="*/ 1371600 w 1671851"/>
                  <a:gd name="connsiteY69" fmla="*/ 716507 h 1419367"/>
                  <a:gd name="connsiteX70" fmla="*/ 1467135 w 1671851"/>
                  <a:gd name="connsiteY70" fmla="*/ 607325 h 1419367"/>
                  <a:gd name="connsiteX71" fmla="*/ 1514902 w 1671851"/>
                  <a:gd name="connsiteY71" fmla="*/ 566382 h 1419367"/>
                  <a:gd name="connsiteX72" fmla="*/ 1658203 w 1671851"/>
                  <a:gd name="connsiteY72" fmla="*/ 443552 h 141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671851" h="1419367">
                    <a:moveTo>
                      <a:pt x="1658203" y="443552"/>
                    </a:moveTo>
                    <a:lnTo>
                      <a:pt x="1671851" y="375313"/>
                    </a:lnTo>
                    <a:lnTo>
                      <a:pt x="1630908" y="327546"/>
                    </a:lnTo>
                    <a:lnTo>
                      <a:pt x="1583141" y="272955"/>
                    </a:lnTo>
                    <a:lnTo>
                      <a:pt x="1480782" y="245659"/>
                    </a:lnTo>
                    <a:lnTo>
                      <a:pt x="1371600" y="245659"/>
                    </a:lnTo>
                    <a:cubicBezTo>
                      <a:pt x="1307965" y="259800"/>
                      <a:pt x="1331156" y="259307"/>
                      <a:pt x="1303362" y="259307"/>
                    </a:cubicBezTo>
                    <a:lnTo>
                      <a:pt x="1255594" y="272955"/>
                    </a:lnTo>
                    <a:lnTo>
                      <a:pt x="1160060" y="300250"/>
                    </a:lnTo>
                    <a:lnTo>
                      <a:pt x="1071350" y="320722"/>
                    </a:lnTo>
                    <a:lnTo>
                      <a:pt x="989463" y="313898"/>
                    </a:lnTo>
                    <a:lnTo>
                      <a:pt x="921224" y="313898"/>
                    </a:lnTo>
                    <a:lnTo>
                      <a:pt x="893929" y="259307"/>
                    </a:lnTo>
                    <a:lnTo>
                      <a:pt x="859809" y="211540"/>
                    </a:lnTo>
                    <a:lnTo>
                      <a:pt x="812042" y="122830"/>
                    </a:lnTo>
                    <a:lnTo>
                      <a:pt x="777923" y="75062"/>
                    </a:lnTo>
                    <a:lnTo>
                      <a:pt x="736979" y="27295"/>
                    </a:lnTo>
                    <a:lnTo>
                      <a:pt x="689212" y="0"/>
                    </a:lnTo>
                    <a:lnTo>
                      <a:pt x="634621" y="13647"/>
                    </a:lnTo>
                    <a:lnTo>
                      <a:pt x="607326" y="68238"/>
                    </a:lnTo>
                    <a:lnTo>
                      <a:pt x="593678" y="129653"/>
                    </a:lnTo>
                    <a:lnTo>
                      <a:pt x="580030" y="238836"/>
                    </a:lnTo>
                    <a:lnTo>
                      <a:pt x="532263" y="341194"/>
                    </a:lnTo>
                    <a:lnTo>
                      <a:pt x="511791" y="423080"/>
                    </a:lnTo>
                    <a:lnTo>
                      <a:pt x="484496" y="484495"/>
                    </a:lnTo>
                    <a:lnTo>
                      <a:pt x="423081" y="539086"/>
                    </a:lnTo>
                    <a:lnTo>
                      <a:pt x="368490" y="607325"/>
                    </a:lnTo>
                    <a:lnTo>
                      <a:pt x="300251" y="648268"/>
                    </a:lnTo>
                    <a:lnTo>
                      <a:pt x="225188" y="689212"/>
                    </a:lnTo>
                    <a:lnTo>
                      <a:pt x="129654" y="736979"/>
                    </a:lnTo>
                    <a:lnTo>
                      <a:pt x="68239" y="805218"/>
                    </a:lnTo>
                    <a:lnTo>
                      <a:pt x="27296" y="880280"/>
                    </a:lnTo>
                    <a:lnTo>
                      <a:pt x="0" y="941695"/>
                    </a:lnTo>
                    <a:lnTo>
                      <a:pt x="27296" y="975815"/>
                    </a:lnTo>
                    <a:lnTo>
                      <a:pt x="116006" y="1009934"/>
                    </a:lnTo>
                    <a:lnTo>
                      <a:pt x="177421" y="1016758"/>
                    </a:lnTo>
                    <a:lnTo>
                      <a:pt x="218365" y="1009934"/>
                    </a:lnTo>
                    <a:lnTo>
                      <a:pt x="320723" y="982638"/>
                    </a:lnTo>
                    <a:lnTo>
                      <a:pt x="361666" y="962167"/>
                    </a:lnTo>
                    <a:lnTo>
                      <a:pt x="464024" y="921224"/>
                    </a:lnTo>
                    <a:lnTo>
                      <a:pt x="525439" y="914400"/>
                    </a:lnTo>
                    <a:lnTo>
                      <a:pt x="573206" y="887104"/>
                    </a:lnTo>
                    <a:lnTo>
                      <a:pt x="648269" y="839337"/>
                    </a:lnTo>
                    <a:lnTo>
                      <a:pt x="696036" y="812041"/>
                    </a:lnTo>
                    <a:lnTo>
                      <a:pt x="750627" y="784746"/>
                    </a:lnTo>
                    <a:lnTo>
                      <a:pt x="784747" y="784746"/>
                    </a:lnTo>
                    <a:lnTo>
                      <a:pt x="832514" y="784746"/>
                    </a:lnTo>
                    <a:lnTo>
                      <a:pt x="866633" y="791570"/>
                    </a:lnTo>
                    <a:lnTo>
                      <a:pt x="962167" y="873456"/>
                    </a:lnTo>
                    <a:lnTo>
                      <a:pt x="1003111" y="948519"/>
                    </a:lnTo>
                    <a:lnTo>
                      <a:pt x="1037230" y="1050877"/>
                    </a:lnTo>
                    <a:lnTo>
                      <a:pt x="1050878" y="1105468"/>
                    </a:lnTo>
                    <a:lnTo>
                      <a:pt x="1098645" y="1187355"/>
                    </a:lnTo>
                    <a:lnTo>
                      <a:pt x="1139588" y="1248770"/>
                    </a:lnTo>
                    <a:lnTo>
                      <a:pt x="1173708" y="1310185"/>
                    </a:lnTo>
                    <a:lnTo>
                      <a:pt x="1228299" y="1364776"/>
                    </a:lnTo>
                    <a:lnTo>
                      <a:pt x="1303362" y="1405719"/>
                    </a:lnTo>
                    <a:lnTo>
                      <a:pt x="1303362" y="1405719"/>
                    </a:lnTo>
                    <a:lnTo>
                      <a:pt x="1371600" y="1419367"/>
                    </a:lnTo>
                    <a:lnTo>
                      <a:pt x="1433015" y="1385247"/>
                    </a:lnTo>
                    <a:lnTo>
                      <a:pt x="1467135" y="1282889"/>
                    </a:lnTo>
                    <a:lnTo>
                      <a:pt x="1460311" y="1194179"/>
                    </a:lnTo>
                    <a:lnTo>
                      <a:pt x="1433015" y="1105468"/>
                    </a:lnTo>
                    <a:lnTo>
                      <a:pt x="1405720" y="1050877"/>
                    </a:lnTo>
                    <a:lnTo>
                      <a:pt x="1364776" y="975815"/>
                    </a:lnTo>
                    <a:lnTo>
                      <a:pt x="1344305" y="914400"/>
                    </a:lnTo>
                    <a:lnTo>
                      <a:pt x="1323833" y="880280"/>
                    </a:lnTo>
                    <a:cubicBezTo>
                      <a:pt x="1330657" y="862083"/>
                      <a:pt x="1337663" y="843953"/>
                      <a:pt x="1344305" y="825689"/>
                    </a:cubicBezTo>
                    <a:cubicBezTo>
                      <a:pt x="1346763" y="818929"/>
                      <a:pt x="1351129" y="805218"/>
                      <a:pt x="1351129" y="805218"/>
                    </a:cubicBezTo>
                    <a:lnTo>
                      <a:pt x="1371600" y="716507"/>
                    </a:lnTo>
                    <a:lnTo>
                      <a:pt x="1467135" y="607325"/>
                    </a:lnTo>
                    <a:lnTo>
                      <a:pt x="1514902" y="566382"/>
                    </a:lnTo>
                    <a:lnTo>
                      <a:pt x="1658203" y="443552"/>
                    </a:lnTo>
                    <a:close/>
                  </a:path>
                </a:pathLst>
              </a:custGeom>
              <a:solidFill>
                <a:srgbClr val="0000FF">
                  <a:alpha val="4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ight Arrow 8"/>
            <p:cNvSpPr/>
            <p:nvPr/>
          </p:nvSpPr>
          <p:spPr>
            <a:xfrm rot="8732594">
              <a:off x="7790345" y="1779949"/>
              <a:ext cx="502284" cy="11352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ight Arrow 9"/>
            <p:cNvSpPr/>
            <p:nvPr/>
          </p:nvSpPr>
          <p:spPr>
            <a:xfrm rot="2313879">
              <a:off x="7522378" y="1475137"/>
              <a:ext cx="487794" cy="189218"/>
            </a:xfrm>
            <a:prstGeom prst="rightArrow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6965859" y="1426435"/>
              <a:ext cx="8041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just" eaLnBrk="0" fontAlgn="base" hangingPunct="0">
                <a:lnSpc>
                  <a:spcPts val="23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defRPr kumimoji="1"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altLang="en-US" sz="1800" b="0" dirty="0" smtClean="0">
                  <a:solidFill>
                    <a:srgbClr val="000000"/>
                  </a:solidFill>
                  <a:latin typeface="Helvetica" charset="0"/>
                </a:rPr>
                <a:t>P</a:t>
              </a:r>
              <a:r>
                <a:rPr kumimoji="0" lang="en-US" altLang="en-US" sz="1800" b="0" baseline="-25000" dirty="0" smtClean="0">
                  <a:solidFill>
                    <a:srgbClr val="000000"/>
                  </a:solidFill>
                  <a:latin typeface="Helvetica" charset="0"/>
                </a:rPr>
                <a:t>SOL</a:t>
              </a:r>
              <a:endParaRPr kumimoji="0" lang="en-US" altLang="en-US" sz="1800" b="0" dirty="0" smtClean="0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35051" y="4531933"/>
            <a:ext cx="386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Courtesy of R. Pitts (ITER Organization)</a:t>
            </a:r>
            <a:endParaRPr lang="en-US" i="1" dirty="0">
              <a:solidFill>
                <a:srgbClr val="008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26960" y="1238328"/>
            <a:ext cx="2471012" cy="3111991"/>
            <a:chOff x="4343485" y="1514189"/>
            <a:chExt cx="1922599" cy="2713099"/>
          </a:xfrm>
        </p:grpSpPr>
        <p:sp>
          <p:nvSpPr>
            <p:cNvPr id="22" name="TextBox 21"/>
            <p:cNvSpPr txBox="1"/>
            <p:nvPr/>
          </p:nvSpPr>
          <p:spPr>
            <a:xfrm>
              <a:off x="4574318" y="3663803"/>
              <a:ext cx="1652602" cy="563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Recombination zone</a:t>
              </a: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(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T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&lt;1eV)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4318" y="3100491"/>
              <a:ext cx="1647671" cy="32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Neutral friction zone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3485" y="2485527"/>
              <a:ext cx="1922599" cy="563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H</a:t>
              </a:r>
              <a:r>
                <a:rPr lang="en-US" baseline="30000" dirty="0" smtClean="0">
                  <a:solidFill>
                    <a:srgbClr val="FF6600"/>
                  </a:solidFill>
                </a:rPr>
                <a:t>0</a:t>
              </a:r>
              <a:r>
                <a:rPr lang="en-US" dirty="0" smtClean="0">
                  <a:solidFill>
                    <a:srgbClr val="FF6600"/>
                  </a:solidFill>
                </a:rPr>
                <a:t>/D</a:t>
              </a:r>
              <a:r>
                <a:rPr lang="en-US" baseline="30000" dirty="0" smtClean="0">
                  <a:solidFill>
                    <a:srgbClr val="FF6600"/>
                  </a:solidFill>
                </a:rPr>
                <a:t>0</a:t>
              </a:r>
              <a:r>
                <a:rPr lang="en-US" dirty="0" smtClean="0">
                  <a:solidFill>
                    <a:srgbClr val="FF6600"/>
                  </a:solidFill>
                </a:rPr>
                <a:t>/T</a:t>
              </a:r>
              <a:r>
                <a:rPr lang="en-US" baseline="30000" dirty="0" smtClean="0">
                  <a:solidFill>
                    <a:srgbClr val="FF6600"/>
                  </a:solidFill>
                </a:rPr>
                <a:t>0</a:t>
              </a:r>
              <a:r>
                <a:rPr lang="en-US" dirty="0" smtClean="0">
                  <a:solidFill>
                    <a:srgbClr val="FF6600"/>
                  </a:solidFill>
                </a:rPr>
                <a:t> ionization zone</a:t>
              </a:r>
            </a:p>
            <a:p>
              <a:r>
                <a:rPr lang="en-US" dirty="0" smtClean="0">
                  <a:solidFill>
                    <a:srgbClr val="FF6600"/>
                  </a:solidFill>
                </a:rPr>
                <a:t>(</a:t>
              </a:r>
              <a:r>
                <a:rPr lang="en-US" dirty="0" err="1" smtClean="0">
                  <a:solidFill>
                    <a:srgbClr val="FF6600"/>
                  </a:solidFill>
                </a:rPr>
                <a:t>T</a:t>
              </a:r>
              <a:r>
                <a:rPr lang="en-US" baseline="-25000" dirty="0" err="1" smtClean="0">
                  <a:solidFill>
                    <a:srgbClr val="FF6600"/>
                  </a:solidFill>
                </a:rPr>
                <a:t>e</a:t>
              </a:r>
              <a:r>
                <a:rPr lang="en-US" dirty="0">
                  <a:solidFill>
                    <a:srgbClr val="FF6600"/>
                  </a:solidFill>
                </a:rPr>
                <a:t>&gt;</a:t>
              </a:r>
              <a:r>
                <a:rPr lang="en-US" dirty="0" smtClean="0">
                  <a:solidFill>
                    <a:srgbClr val="FF6600"/>
                  </a:solidFill>
                </a:rPr>
                <a:t>5eV)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02045" y="1938637"/>
              <a:ext cx="1856388" cy="32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Impurity radiation zone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7374" y="1514189"/>
              <a:ext cx="1740541" cy="32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Heat conduction zone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08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9D9D9"/>
                </a:solidFill>
              </a:rPr>
              <a:t>External heating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Radiofrequency waves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23348" y="375649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fueling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92454" y="4109708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Gas injection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rgbClr val="D9D9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9D9D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7106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The plasma is surrounded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by solid structures: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6551" y="1217343"/>
            <a:ext cx="278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Confined plasma</a:t>
            </a:r>
          </a:p>
          <a:p>
            <a:pPr algn="ctr"/>
            <a:r>
              <a:rPr lang="en-US" dirty="0" smtClean="0"/>
              <a:t>(closed magnetic field lines)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2314" y="3806951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148733" y="3139481"/>
            <a:ext cx="3003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327992" y="3806951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turbulence,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2551" y="1171571"/>
            <a:ext cx="3080852" cy="368338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646691" y="3814534"/>
            <a:ext cx="1611942" cy="96942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GB" sz="2800" dirty="0"/>
              <a:t>Modular coupling of 1.5D core and 2D edge transport implemented </a:t>
            </a:r>
            <a:r>
              <a:rPr lang="en-GB" sz="2800" dirty="0" smtClean="0"/>
              <a:t>and </a:t>
            </a:r>
            <a:r>
              <a:rPr lang="en-GB" sz="2800" dirty="0"/>
              <a:t>validated on DIII-D steady-</a:t>
            </a:r>
            <a:r>
              <a:rPr lang="en-GB" sz="2800" dirty="0" smtClean="0"/>
              <a:t>state plasma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7" name="Shape 97"/>
          <p:cNvPicPr preferRelativeResize="0"/>
          <p:nvPr/>
        </p:nvPicPr>
        <p:blipFill rotWithShape="1">
          <a:blip r:embed="rId3">
            <a:alphaModFix/>
          </a:blip>
          <a:srcRect l="3603"/>
          <a:stretch/>
        </p:blipFill>
        <p:spPr>
          <a:xfrm>
            <a:off x="0" y="1152825"/>
            <a:ext cx="2559049" cy="36872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96"/>
          <p:cNvSpPr txBox="1">
            <a:spLocks/>
          </p:cNvSpPr>
          <p:nvPr/>
        </p:nvSpPr>
        <p:spPr>
          <a:xfrm>
            <a:off x="2375777" y="2653663"/>
            <a:ext cx="2546997" cy="6740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lvl="1" indent="0">
              <a:lnSpc>
                <a:spcPct val="80000"/>
              </a:lnSpc>
              <a:spcBef>
                <a:spcPts val="0"/>
              </a:spcBef>
              <a:buSzPct val="100000"/>
              <a:buNone/>
            </a:pPr>
            <a:r>
              <a:rPr lang="en-GB" sz="1800" dirty="0" smtClean="0">
                <a:solidFill>
                  <a:srgbClr val="0000FF"/>
                </a:solidFill>
              </a:rPr>
              <a:t>700 cores</a:t>
            </a:r>
          </a:p>
          <a:p>
            <a:pPr marL="565150" lvl="1" indent="0">
              <a:lnSpc>
                <a:spcPct val="80000"/>
              </a:lnSpc>
              <a:spcBef>
                <a:spcPts val="0"/>
              </a:spcBef>
              <a:buSzPct val="100000"/>
              <a:buNone/>
            </a:pPr>
            <a:r>
              <a:rPr lang="en-GB" sz="1800" dirty="0" smtClean="0">
                <a:solidFill>
                  <a:srgbClr val="0000FF"/>
                </a:solidFill>
              </a:rPr>
              <a:t>300 CPU-</a:t>
            </a:r>
            <a:r>
              <a:rPr lang="en-GB" sz="1800" dirty="0" err="1" smtClean="0">
                <a:solidFill>
                  <a:srgbClr val="0000FF"/>
                </a:solidFill>
              </a:rPr>
              <a:t>hr</a:t>
            </a:r>
            <a:r>
              <a:rPr lang="en-GB" sz="1800" dirty="0">
                <a:solidFill>
                  <a:srgbClr val="0000FF"/>
                </a:solidFill>
              </a:rPr>
              <a:t>/</a:t>
            </a:r>
            <a:r>
              <a:rPr lang="en-GB" sz="1800" dirty="0" smtClean="0">
                <a:solidFill>
                  <a:srgbClr val="0000FF"/>
                </a:solidFill>
              </a:rPr>
              <a:t>iteration</a:t>
            </a:r>
          </a:p>
          <a:p>
            <a:pPr marL="565150" lvl="1" indent="0">
              <a:lnSpc>
                <a:spcPct val="80000"/>
              </a:lnSpc>
              <a:spcBef>
                <a:spcPts val="0"/>
              </a:spcBef>
              <a:buSzPct val="100000"/>
              <a:buNone/>
            </a:pPr>
            <a:r>
              <a:rPr lang="en-GB" sz="1800" dirty="0">
                <a:solidFill>
                  <a:srgbClr val="0000FF"/>
                </a:solidFill>
              </a:rPr>
              <a:t>3-4 </a:t>
            </a:r>
            <a:r>
              <a:rPr lang="en-GB" sz="1800" dirty="0" smtClean="0">
                <a:solidFill>
                  <a:srgbClr val="0000FF"/>
                </a:solidFill>
              </a:rPr>
              <a:t>iterations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2172" y="4521748"/>
            <a:ext cx="275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J-M. Park, D. Green (ORNL)</a:t>
            </a:r>
            <a:endParaRPr lang="en-US" i="1" dirty="0">
              <a:solidFill>
                <a:srgbClr val="0080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749921" y="1509355"/>
            <a:ext cx="3307983" cy="2943782"/>
            <a:chOff x="5749921" y="1509355"/>
            <a:chExt cx="3307983" cy="2943782"/>
          </a:xfrm>
        </p:grpSpPr>
        <p:grpSp>
          <p:nvGrpSpPr>
            <p:cNvPr id="32" name="Group 31"/>
            <p:cNvGrpSpPr/>
            <p:nvPr/>
          </p:nvGrpSpPr>
          <p:grpSpPr>
            <a:xfrm>
              <a:off x="5749921" y="1509355"/>
              <a:ext cx="3307983" cy="2943782"/>
              <a:chOff x="5749921" y="1509355"/>
              <a:chExt cx="3307983" cy="294378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749921" y="1509355"/>
                <a:ext cx="3307983" cy="2943782"/>
                <a:chOff x="5968532" y="281052"/>
                <a:chExt cx="3307983" cy="2943782"/>
              </a:xfrm>
            </p:grpSpPr>
            <p:pic>
              <p:nvPicPr>
                <p:cNvPr id="18" name="Shape 277"/>
                <p:cNvPicPr preferRelativeResize="0">
                  <a:picLocks noChangeAspect="1"/>
                </p:cNvPicPr>
                <p:nvPr/>
              </p:nvPicPr>
              <p:blipFill rotWithShape="1">
                <a:blip r:embed="rId4">
                  <a:alphaModFix/>
                </a:blip>
                <a:srcRect b="51423"/>
                <a:stretch/>
              </p:blipFill>
              <p:spPr>
                <a:xfrm>
                  <a:off x="5968532" y="281052"/>
                  <a:ext cx="3246736" cy="2571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Shape 277"/>
                <p:cNvPicPr preferRelativeResize="0">
                  <a:picLocks noChangeAspect="1"/>
                </p:cNvPicPr>
                <p:nvPr/>
              </p:nvPicPr>
              <p:blipFill rotWithShape="1">
                <a:blip r:embed="rId4">
                  <a:alphaModFix/>
                </a:blip>
                <a:srcRect t="92865"/>
                <a:stretch/>
              </p:blipFill>
              <p:spPr>
                <a:xfrm>
                  <a:off x="5983010" y="2841744"/>
                  <a:ext cx="3293505" cy="3830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8" name="TextBox 27"/>
              <p:cNvSpPr txBox="1"/>
              <p:nvPr/>
            </p:nvSpPr>
            <p:spPr>
              <a:xfrm>
                <a:off x="8202560" y="2128624"/>
                <a:ext cx="359073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SOL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509100" y="2865263"/>
                <a:ext cx="822402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 smtClean="0">
                    <a:solidFill>
                      <a:srgbClr val="660066"/>
                    </a:solidFill>
                  </a:rPr>
                  <a:t>pedestal</a:t>
                </a:r>
                <a:endParaRPr lang="en-US" dirty="0">
                  <a:solidFill>
                    <a:srgbClr val="660066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339771" y="3374413"/>
                <a:ext cx="1497944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Core transport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502243" y="3732297"/>
                <a:ext cx="1929964" cy="2769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tIns="0" bIns="0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Neutrals transport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>
              <a:off x="8624094" y="2258821"/>
              <a:ext cx="267423" cy="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361663" y="3025371"/>
              <a:ext cx="276567" cy="0"/>
            </a:xfrm>
            <a:prstGeom prst="straightConnector1">
              <a:avLst/>
            </a:prstGeom>
            <a:ln w="28575" cmpd="sng">
              <a:solidFill>
                <a:srgbClr val="660066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114596" y="3311959"/>
              <a:ext cx="2235194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117128" y="3721888"/>
              <a:ext cx="2771576" cy="0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261017" y="693897"/>
            <a:ext cx="188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AToM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 Black"/>
                <a:cs typeface="Arial Black"/>
              </a:rPr>
              <a:t>SciDAC</a:t>
            </a:r>
            <a:endParaRPr lang="en-US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482783" y="1384568"/>
            <a:ext cx="3061776" cy="3228033"/>
            <a:chOff x="4764393" y="1260454"/>
            <a:chExt cx="3061776" cy="2282990"/>
          </a:xfrm>
        </p:grpSpPr>
        <p:sp>
          <p:nvSpPr>
            <p:cNvPr id="69" name="Oval 68"/>
            <p:cNvSpPr/>
            <p:nvPr/>
          </p:nvSpPr>
          <p:spPr>
            <a:xfrm>
              <a:off x="5068456" y="1260454"/>
              <a:ext cx="2251363" cy="228299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778461" y="1697656"/>
              <a:ext cx="1293091" cy="247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64393" y="1672418"/>
              <a:ext cx="1261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equilibrium</a:t>
              </a:r>
              <a:endParaRPr lang="en-US" dirty="0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533078" y="2966113"/>
              <a:ext cx="1293091" cy="2770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4812306" y="2952744"/>
              <a:ext cx="2906231" cy="508986"/>
              <a:chOff x="4993686" y="2654385"/>
              <a:chExt cx="2906231" cy="508986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4993686" y="2676086"/>
                <a:ext cx="1293091" cy="48728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911846" y="2654385"/>
                <a:ext cx="9880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pedestal</a:t>
                </a:r>
                <a:endParaRPr lang="en-US" dirty="0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>
            <a:xfrm flipH="1">
              <a:off x="5498430" y="1367220"/>
              <a:ext cx="173195" cy="1361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068456" y="2547268"/>
              <a:ext cx="119103" cy="3500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7308678" y="2268281"/>
              <a:ext cx="0" cy="3433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Rounded Rectangle 80"/>
          <p:cNvSpPr/>
          <p:nvPr/>
        </p:nvSpPr>
        <p:spPr>
          <a:xfrm>
            <a:off x="4217145" y="1621139"/>
            <a:ext cx="1293091" cy="6234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153847" y="1608285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 sources</a:t>
            </a:r>
          </a:p>
          <a:p>
            <a:r>
              <a:rPr lang="en-US" dirty="0"/>
              <a:t>a</a:t>
            </a:r>
            <a:r>
              <a:rPr lang="en-US" dirty="0" smtClean="0"/>
              <a:t>nd sinks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682058" y="3838075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Core</a:t>
            </a:r>
          </a:p>
          <a:p>
            <a:pPr algn="ctr"/>
            <a:r>
              <a:rPr lang="en-US" dirty="0" smtClean="0"/>
              <a:t>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injection</a:t>
            </a:r>
          </a:p>
          <a:p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6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In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all temporal and spatial scales are coupled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271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Integrated modeling on single time-slice has led to great insight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1335471"/>
            <a:ext cx="9143999" cy="3429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</a:t>
            </a:r>
            <a:r>
              <a:rPr lang="en-US" sz="2400" dirty="0" smtClean="0"/>
              <a:t>n </a:t>
            </a:r>
            <a:r>
              <a:rPr lang="en-US" sz="2400" dirty="0"/>
              <a:t>small scales </a:t>
            </a:r>
            <a:r>
              <a:rPr lang="en-US" sz="2400" dirty="0" smtClean="0"/>
              <a:t>dynamics and multi-scale couplings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On how to plug-in models to describe the plasma from axis to wall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400" dirty="0" smtClean="0"/>
          </a:p>
          <a:p>
            <a:pPr marL="114300" indent="0">
              <a:lnSpc>
                <a:spcPct val="150000"/>
              </a:lnSpc>
              <a:buNone/>
            </a:pPr>
            <a:r>
              <a:rPr lang="en-US" sz="2400" dirty="0" smtClean="0"/>
              <a:t>... </a:t>
            </a:r>
            <a:r>
              <a:rPr lang="en-US" sz="2400" dirty="0"/>
              <a:t>b</a:t>
            </a:r>
            <a:r>
              <a:rPr lang="en-US" sz="2400" dirty="0" smtClean="0"/>
              <a:t>ut plasmas in </a:t>
            </a:r>
            <a:r>
              <a:rPr lang="en-US" sz="2400" dirty="0" err="1" smtClean="0"/>
              <a:t>tokamaks</a:t>
            </a:r>
            <a:r>
              <a:rPr lang="en-US" sz="2400" dirty="0" smtClean="0"/>
              <a:t> are dynamical, nonlinear systems </a:t>
            </a:r>
            <a:r>
              <a:rPr lang="mr-IN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300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2189"/>
            <a:ext cx="9144000" cy="160197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dirty="0" smtClean="0"/>
              <a:t>The other side of integrated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modeling:</a:t>
            </a:r>
            <a:br>
              <a:rPr lang="en-US" sz="2800" dirty="0" smtClean="0"/>
            </a:br>
            <a:r>
              <a:rPr lang="en-US" sz="2800" dirty="0" smtClean="0"/>
              <a:t>an entire plasma discharge from startup to termination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The basics </a:t>
            </a:r>
            <a:r>
              <a:rPr lang="mr-IN" sz="3200" dirty="0" smtClean="0"/>
              <a:t>…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A </a:t>
            </a:r>
            <a:r>
              <a:rPr lang="en-US" dirty="0" err="1" smtClean="0"/>
              <a:t>tokamak</a:t>
            </a:r>
            <a:r>
              <a:rPr lang="en-US" dirty="0" smtClean="0"/>
              <a:t> is like a transformer, where the plasma is the secondary winding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6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In a transformer the circuits are magnetically connected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58632" y="4845669"/>
            <a:ext cx="548640" cy="297180"/>
          </a:xfrm>
        </p:spPr>
        <p:txBody>
          <a:bodyPr/>
          <a:lstStyle/>
          <a:p>
            <a:fld id="{2A58D50E-4A1C-D745-8EB4-193C227A261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1542" y="4860522"/>
            <a:ext cx="6546172" cy="274320"/>
          </a:xfrm>
        </p:spPr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361489" y="2249495"/>
            <a:ext cx="4528692" cy="145167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In the primary: 			I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(t) =&gt;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(t)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In the secondary: 		I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(t) =&gt; B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(t)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Total magnetic flux density: B(t)=B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(t)+B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(t)</a:t>
            </a:r>
            <a:endParaRPr lang="en-US" sz="2000" dirty="0"/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839" y="4286068"/>
            <a:ext cx="87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Limitation: it is pulsed, cannot operate continuously in steady-state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0926" y="1155092"/>
            <a:ext cx="3970935" cy="3080896"/>
            <a:chOff x="80839" y="1097877"/>
            <a:chExt cx="3970935" cy="3080896"/>
          </a:xfrm>
        </p:grpSpPr>
        <p:pic>
          <p:nvPicPr>
            <p:cNvPr id="51" name="Picture 50" descr="Transformer3d_col3.svg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0" t="4844" r="21086" b="5191"/>
            <a:stretch/>
          </p:blipFill>
          <p:spPr>
            <a:xfrm>
              <a:off x="729960" y="1097877"/>
              <a:ext cx="2693139" cy="30808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5171" y="1523038"/>
              <a:ext cx="32573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</a:t>
              </a:r>
              <a:r>
                <a:rPr lang="en-US" baseline="-25000" dirty="0" smtClean="0"/>
                <a:t>P</a:t>
              </a:r>
              <a:endParaRPr lang="en-US" baseline="-250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80839" y="1858250"/>
              <a:ext cx="554902" cy="870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440804" y="1771298"/>
              <a:ext cx="32573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</a:t>
              </a:r>
              <a:r>
                <a:rPr lang="en-US" baseline="-25000" dirty="0" smtClean="0"/>
                <a:t>S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496872" y="2194580"/>
              <a:ext cx="554902" cy="870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3709329" y="2338802"/>
              <a:ext cx="22882" cy="1196997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220931" y="2050326"/>
              <a:ext cx="533268" cy="4161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209626" y="3261167"/>
              <a:ext cx="533268" cy="4161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90058" y="2072858"/>
              <a:ext cx="22882" cy="1196997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59064" y="2504594"/>
              <a:ext cx="39513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 smtClean="0"/>
                <a:t>P</a:t>
              </a:r>
              <a:endParaRPr lang="en-US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00978" y="2723589"/>
              <a:ext cx="38634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</a:t>
              </a:r>
              <a:r>
                <a:rPr lang="en-US" baseline="-25000" dirty="0"/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7792" y="196987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6935" y="2885369"/>
              <a:ext cx="255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03831" y="2284051"/>
              <a:ext cx="330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55211" y="3199549"/>
              <a:ext cx="280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 flipV="1">
              <a:off x="3423099" y="2319527"/>
              <a:ext cx="533268" cy="61819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3423099" y="3554366"/>
              <a:ext cx="533268" cy="74801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3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cxnSp>
        <p:nvCxnSpPr>
          <p:cNvPr id="7" name="Elbow Connector 6"/>
          <p:cNvCxnSpPr>
            <a:endCxn id="33" idx="0"/>
          </p:cNvCxnSpPr>
          <p:nvPr/>
        </p:nvCxnSpPr>
        <p:spPr>
          <a:xfrm rot="5400000">
            <a:off x="598876" y="2334836"/>
            <a:ext cx="841480" cy="5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9874" y="1087482"/>
            <a:ext cx="2085389" cy="646331"/>
            <a:chOff x="261477" y="1778617"/>
            <a:chExt cx="2413531" cy="732183"/>
          </a:xfrm>
          <a:effectLst/>
        </p:grpSpPr>
        <p:sp>
          <p:nvSpPr>
            <p:cNvPr id="9" name="Rectangle 8"/>
            <p:cNvSpPr/>
            <p:nvPr/>
          </p:nvSpPr>
          <p:spPr>
            <a:xfrm>
              <a:off x="261477" y="1861310"/>
              <a:ext cx="2413531" cy="5927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1946" y="1778617"/>
              <a:ext cx="2413062" cy="7321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Transformer: source</a:t>
              </a:r>
            </a:p>
            <a:p>
              <a:pPr algn="ctr"/>
              <a:r>
                <a:rPr lang="en-US" dirty="0"/>
                <a:t>o</a:t>
              </a:r>
              <a:r>
                <a:rPr lang="en-US" dirty="0" smtClean="0"/>
                <a:t>f </a:t>
              </a:r>
              <a:r>
                <a:rPr lang="en-US" dirty="0" err="1" smtClean="0"/>
                <a:t>poloidal</a:t>
              </a:r>
              <a:r>
                <a:rPr lang="en-US" dirty="0" smtClean="0"/>
                <a:t> flux</a:t>
              </a:r>
              <a:endParaRPr lang="en-US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027871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641" y="1690944"/>
            <a:ext cx="21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42" y="2031892"/>
            <a:ext cx="18213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25020" y="1334758"/>
            <a:ext cx="4198434" cy="3336476"/>
            <a:chOff x="5541742" y="1155981"/>
            <a:chExt cx="3411488" cy="2738394"/>
          </a:xfrm>
        </p:grpSpPr>
        <p:pic>
          <p:nvPicPr>
            <p:cNvPr id="16" name="Picture 15" descr="JG05.537-1c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7" t="16780" r="12204" b="17623"/>
            <a:stretch/>
          </p:blipFill>
          <p:spPr>
            <a:xfrm>
              <a:off x="5912571" y="1682186"/>
              <a:ext cx="2952030" cy="188445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92973" y="1155981"/>
              <a:ext cx="1393133" cy="530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Central solenoid</a:t>
              </a:r>
            </a:p>
            <a:p>
              <a:r>
                <a:rPr lang="en-US" dirty="0" smtClean="0"/>
                <a:t>Primary circuit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1742" y="2798146"/>
              <a:ext cx="1463012" cy="5304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Plasma current</a:t>
              </a:r>
            </a:p>
            <a:p>
              <a:r>
                <a:rPr lang="en-US" dirty="0"/>
                <a:t>S</a:t>
              </a:r>
              <a:r>
                <a:rPr lang="en-US" dirty="0" smtClean="0"/>
                <a:t>econdary circuit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97485" y="3591248"/>
              <a:ext cx="1155745" cy="303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Toroidal</a:t>
              </a:r>
              <a:r>
                <a:rPr lang="en-US" dirty="0" smtClean="0"/>
                <a:t> field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09372" y="3346222"/>
              <a:ext cx="1059581" cy="3031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Helical field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41742" y="1514561"/>
              <a:ext cx="1138893" cy="30312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Poloidal</a:t>
              </a:r>
              <a:r>
                <a:rPr lang="en-US" dirty="0" smtClean="0"/>
                <a:t> field</a:t>
              </a:r>
              <a:endParaRPr lang="en-US" dirty="0"/>
            </a:p>
          </p:txBody>
        </p:sp>
      </p:grpSp>
      <p:cxnSp>
        <p:nvCxnSpPr>
          <p:cNvPr id="23" name="Elbow Connector 22"/>
          <p:cNvCxnSpPr>
            <a:stCxn id="10" idx="3"/>
          </p:cNvCxnSpPr>
          <p:nvPr/>
        </p:nvCxnSpPr>
        <p:spPr>
          <a:xfrm>
            <a:off x="2265263" y="1410648"/>
            <a:ext cx="4781002" cy="900780"/>
          </a:xfrm>
          <a:prstGeom prst="bentConnector3">
            <a:avLst>
              <a:gd name="adj1" fmla="val 99773"/>
            </a:avLst>
          </a:prstGeom>
          <a:ln w="19050" cmpd="sng">
            <a:solidFill>
              <a:schemeClr val="tx1"/>
            </a:solidFill>
            <a:prstDash val="lg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709532" y="3745418"/>
            <a:ext cx="1866759" cy="657810"/>
          </a:xfrm>
          <a:prstGeom prst="roundRect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517" y="2818640"/>
            <a:ext cx="185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 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2523" y="2755578"/>
            <a:ext cx="1854180" cy="71716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In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the secondary circuit is a conducting fluid </a:t>
            </a:r>
            <a:r>
              <a:rPr lang="mr-IN" sz="2800" dirty="0" smtClean="0"/>
              <a:t>…</a:t>
            </a:r>
            <a:r>
              <a:rPr lang="en-US" sz="2800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mr-IN" sz="2800" dirty="0" smtClean="0"/>
              <a:t>…</a:t>
            </a:r>
            <a:r>
              <a:rPr lang="en-US" sz="2800" dirty="0" smtClean="0"/>
              <a:t> things get complicated</a:t>
            </a:r>
            <a:endParaRPr lang="en-US" sz="2800" dirty="0"/>
          </a:p>
        </p:txBody>
      </p:sp>
      <p:cxnSp>
        <p:nvCxnSpPr>
          <p:cNvPr id="34" name="Elbow Connector 33"/>
          <p:cNvCxnSpPr>
            <a:stCxn id="33" idx="2"/>
            <a:endCxn id="26" idx="1"/>
          </p:cNvCxnSpPr>
          <p:nvPr/>
        </p:nvCxnSpPr>
        <p:spPr>
          <a:xfrm rot="16200000" flipH="1">
            <a:off x="1563784" y="2928575"/>
            <a:ext cx="601576" cy="1689919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26" idx="0"/>
            <a:endCxn id="30" idx="3"/>
          </p:cNvCxnSpPr>
          <p:nvPr/>
        </p:nvCxnSpPr>
        <p:spPr>
          <a:xfrm rot="16200000" flipV="1">
            <a:off x="2492999" y="2595504"/>
            <a:ext cx="603612" cy="169621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Date Placeholder 5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38409" y="3874268"/>
            <a:ext cx="1163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40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/>
              <a:t>Francesca Poli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7182" y="1104652"/>
            <a:ext cx="2142404" cy="64633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Transformer: source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f </a:t>
            </a:r>
            <a:r>
              <a:rPr lang="en-US" dirty="0" err="1" smtClean="0"/>
              <a:t>poloidal</a:t>
            </a:r>
            <a:r>
              <a:rPr lang="en-US" dirty="0" smtClean="0"/>
              <a:t> flux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85630" y="1180286"/>
            <a:ext cx="1250355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Auxiliary</a:t>
            </a:r>
          </a:p>
          <a:p>
            <a:pPr algn="ctr"/>
            <a:r>
              <a:rPr lang="en-US" sz="1600" dirty="0" smtClean="0"/>
              <a:t>H&amp;CD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59780" y="1171352"/>
            <a:ext cx="1195510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External </a:t>
            </a:r>
          </a:p>
          <a:p>
            <a:pPr algn="ctr"/>
            <a:r>
              <a:rPr lang="en-US" sz="1600" dirty="0" smtClean="0"/>
              <a:t>momentum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758152" y="2119101"/>
            <a:ext cx="1066004" cy="338554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-heating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510809" y="2753083"/>
            <a:ext cx="1580314" cy="369332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k</a:t>
            </a:r>
            <a:r>
              <a:rPr lang="en-US" dirty="0" smtClean="0">
                <a:latin typeface="Calibri"/>
                <a:cs typeface="Calibri"/>
              </a:rPr>
              <a:t>inetic profiles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58663" y="3459764"/>
            <a:ext cx="1726906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Heat, particle &amp;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Momentum fluxes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8231" y="4282911"/>
            <a:ext cx="2480679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Transport coefficients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Turbulent &amp; neoclassical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804" y="3492625"/>
            <a:ext cx="1613778" cy="646331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Magnetic flux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diffusion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4907" y="3576740"/>
            <a:ext cx="127955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Conductivity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profiles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2798" y="2662942"/>
            <a:ext cx="142121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Self-generated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current 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49804" y="2007700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568" y="1669833"/>
            <a:ext cx="21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cxnSp>
        <p:nvCxnSpPr>
          <p:cNvPr id="42" name="Elbow Connector 41"/>
          <p:cNvCxnSpPr>
            <a:stCxn id="38" idx="1"/>
          </p:cNvCxnSpPr>
          <p:nvPr/>
        </p:nvCxnSpPr>
        <p:spPr>
          <a:xfrm rot="10800000" flipV="1">
            <a:off x="983902" y="2955329"/>
            <a:ext cx="308896" cy="54364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-287098" y="2576136"/>
            <a:ext cx="1845678" cy="0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44581" y="1973371"/>
            <a:ext cx="482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CD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220594" y="1463740"/>
            <a:ext cx="3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</a:t>
            </a:r>
            <a:endParaRPr lang="en-US" sz="2000" b="1" dirty="0"/>
          </a:p>
        </p:txBody>
      </p:sp>
      <p:cxnSp>
        <p:nvCxnSpPr>
          <p:cNvPr id="47" name="Elbow Connector 46"/>
          <p:cNvCxnSpPr>
            <a:endCxn id="65" idx="3"/>
          </p:cNvCxnSpPr>
          <p:nvPr/>
        </p:nvCxnSpPr>
        <p:spPr>
          <a:xfrm>
            <a:off x="4165599" y="1378982"/>
            <a:ext cx="1383031" cy="761969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4824188" y="2290965"/>
            <a:ext cx="438573" cy="0"/>
          </a:xfrm>
          <a:prstGeom prst="bentConnector3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9" idx="2"/>
            <a:endCxn id="31" idx="3"/>
          </p:cNvCxnSpPr>
          <p:nvPr/>
        </p:nvCxnSpPr>
        <p:spPr>
          <a:xfrm rot="5400000">
            <a:off x="4823540" y="2118157"/>
            <a:ext cx="1996024" cy="1271966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4" idx="2"/>
          </p:cNvCxnSpPr>
          <p:nvPr/>
        </p:nvCxnSpPr>
        <p:spPr>
          <a:xfrm rot="16200000" flipH="1">
            <a:off x="1676945" y="3318703"/>
            <a:ext cx="487679" cy="2128183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085958" y="3122415"/>
            <a:ext cx="0" cy="359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65599" y="4044540"/>
            <a:ext cx="0" cy="2466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33099" y="3122415"/>
            <a:ext cx="11332" cy="37021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544431" y="4044540"/>
            <a:ext cx="0" cy="238371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0"/>
            <a:endCxn id="25" idx="2"/>
          </p:cNvCxnSpPr>
          <p:nvPr/>
        </p:nvCxnSpPr>
        <p:spPr>
          <a:xfrm flipH="1" flipV="1">
            <a:off x="4291154" y="2457655"/>
            <a:ext cx="9812" cy="29542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5" idx="1"/>
          </p:cNvCxnSpPr>
          <p:nvPr/>
        </p:nvCxnSpPr>
        <p:spPr>
          <a:xfrm rot="5400000">
            <a:off x="4864081" y="2892192"/>
            <a:ext cx="1006039" cy="363061"/>
          </a:xfrm>
          <a:prstGeom prst="bentConnector3">
            <a:avLst>
              <a:gd name="adj1" fmla="val 100046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28" idx="3"/>
            <a:endCxn id="32" idx="3"/>
          </p:cNvCxnSpPr>
          <p:nvPr/>
        </p:nvCxnSpPr>
        <p:spPr>
          <a:xfrm>
            <a:off x="5091123" y="2937749"/>
            <a:ext cx="387787" cy="1637550"/>
          </a:xfrm>
          <a:prstGeom prst="bentConnector3">
            <a:avLst>
              <a:gd name="adj1" fmla="val 158950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0800000">
            <a:off x="1624470" y="3955125"/>
            <a:ext cx="259442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28" idx="1"/>
          </p:cNvCxnSpPr>
          <p:nvPr/>
        </p:nvCxnSpPr>
        <p:spPr>
          <a:xfrm rot="10800000" flipV="1">
            <a:off x="2998233" y="2937749"/>
            <a:ext cx="512577" cy="629464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2714015" y="2840899"/>
            <a:ext cx="796794" cy="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lus 64"/>
          <p:cNvSpPr/>
          <p:nvPr/>
        </p:nvSpPr>
        <p:spPr>
          <a:xfrm>
            <a:off x="5237480" y="2063439"/>
            <a:ext cx="622300" cy="584776"/>
          </a:xfrm>
          <a:prstGeom prst="mathPlus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TextBox 68"/>
          <p:cNvSpPr txBox="1"/>
          <p:nvPr/>
        </p:nvSpPr>
        <p:spPr>
          <a:xfrm>
            <a:off x="7287386" y="1233304"/>
            <a:ext cx="1361897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Fuelling </a:t>
            </a:r>
          </a:p>
          <a:p>
            <a:pPr algn="ctr"/>
            <a:r>
              <a:rPr lang="en-US" sz="1600" dirty="0" smtClean="0"/>
              <a:t>&amp; pumping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7344591" y="3597080"/>
            <a:ext cx="1257214" cy="584776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Wall sources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nd sinks</a:t>
            </a:r>
            <a:endParaRPr lang="en-US" sz="1600" dirty="0"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>
            <a:endCxn id="70" idx="1"/>
          </p:cNvCxnSpPr>
          <p:nvPr/>
        </p:nvCxnSpPr>
        <p:spPr>
          <a:xfrm>
            <a:off x="5159769" y="3889468"/>
            <a:ext cx="2184822" cy="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9" idx="2"/>
            <a:endCxn id="70" idx="0"/>
          </p:cNvCxnSpPr>
          <p:nvPr/>
        </p:nvCxnSpPr>
        <p:spPr>
          <a:xfrm rot="16200000" flipH="1">
            <a:off x="7078835" y="2707579"/>
            <a:ext cx="1779000" cy="0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96"/>
          <p:cNvSpPr txBox="1">
            <a:spLocks noGrp="1"/>
          </p:cNvSpPr>
          <p:nvPr>
            <p:ph type="title"/>
          </p:nvPr>
        </p:nvSpPr>
        <p:spPr>
          <a:xfrm>
            <a:off x="0" y="236546"/>
            <a:ext cx="9144000" cy="79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cs typeface="PrincetonMonti"/>
              </a:rPr>
              <a:t>A </a:t>
            </a:r>
            <a:r>
              <a:rPr lang="en-US" sz="2800" dirty="0" err="1">
                <a:cs typeface="PrincetonMonti"/>
              </a:rPr>
              <a:t>tokamak</a:t>
            </a:r>
            <a:r>
              <a:rPr lang="en-US" sz="2800" dirty="0">
                <a:cs typeface="PrincetonMonti"/>
              </a:rPr>
              <a:t> </a:t>
            </a:r>
            <a:r>
              <a:rPr lang="en-US" sz="2800" dirty="0" smtClean="0">
                <a:cs typeface="PrincetonMonti"/>
              </a:rPr>
              <a:t>simulator needs to connect </a:t>
            </a:r>
            <a:r>
              <a:rPr lang="en-US" sz="2800" dirty="0" smtClean="0">
                <a:solidFill>
                  <a:srgbClr val="0000FF"/>
                </a:solidFill>
                <a:latin typeface="+mj-lt"/>
                <a:ea typeface="+mn-ea"/>
                <a:cs typeface="PrincetonMonti"/>
              </a:rPr>
              <a:t>fast</a:t>
            </a:r>
            <a:r>
              <a:rPr lang="en-US" sz="2800" dirty="0" smtClean="0">
                <a:latin typeface="+mj-lt"/>
                <a:ea typeface="+mn-ea"/>
                <a:cs typeface="PrincetonMonti"/>
              </a:rPr>
              <a:t> (transport)                    and 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ea typeface="+mn-ea"/>
                <a:cs typeface="PrincetonMonti"/>
              </a:rPr>
              <a:t>slow</a:t>
            </a:r>
            <a:r>
              <a:rPr lang="en-US" sz="2800" dirty="0" smtClean="0">
                <a:latin typeface="+mj-lt"/>
                <a:ea typeface="+mn-ea"/>
                <a:cs typeface="PrincetonMonti"/>
              </a:rPr>
              <a:t> (current diffusion) time scales</a:t>
            </a:r>
            <a:endParaRPr lang="en-US" sz="2800" dirty="0">
              <a:latin typeface="+mj-lt"/>
              <a:ea typeface="+mn-ea"/>
              <a:cs typeface="PrincetonMonti"/>
            </a:endParaRPr>
          </a:p>
        </p:txBody>
      </p:sp>
      <p:cxnSp>
        <p:nvCxnSpPr>
          <p:cNvPr id="105" name="Elbow Connector 104"/>
          <p:cNvCxnSpPr/>
          <p:nvPr/>
        </p:nvCxnSpPr>
        <p:spPr>
          <a:xfrm rot="5400000">
            <a:off x="1319970" y="1313229"/>
            <a:ext cx="1727563" cy="2654115"/>
          </a:xfrm>
          <a:prstGeom prst="bentConnector3">
            <a:avLst>
              <a:gd name="adj1" fmla="val 39402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5442" y="2031892"/>
            <a:ext cx="18213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Plasma (internal)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19842" y="4516406"/>
            <a:ext cx="315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8000"/>
                </a:solidFill>
              </a:rPr>
              <a:t>a</a:t>
            </a:r>
            <a:r>
              <a:rPr lang="en-US" sz="1600" i="1" dirty="0" smtClean="0">
                <a:solidFill>
                  <a:srgbClr val="008000"/>
                </a:solidFill>
              </a:rPr>
              <a:t>dapted from </a:t>
            </a:r>
            <a:r>
              <a:rPr lang="en-US" sz="1600" i="1" dirty="0" err="1" smtClean="0">
                <a:solidFill>
                  <a:srgbClr val="008000"/>
                </a:solidFill>
              </a:rPr>
              <a:t>Politzer</a:t>
            </a:r>
            <a:r>
              <a:rPr lang="en-US" sz="1600" i="1" dirty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NF </a:t>
            </a:r>
            <a:r>
              <a:rPr lang="en-US" sz="1600" b="1" i="1" dirty="0" smtClean="0">
                <a:solidFill>
                  <a:srgbClr val="008000"/>
                </a:solidFill>
              </a:rPr>
              <a:t>45</a:t>
            </a:r>
            <a:r>
              <a:rPr lang="en-US" sz="1600" i="1" dirty="0" smtClean="0">
                <a:solidFill>
                  <a:srgbClr val="008000"/>
                </a:solidFill>
              </a:rPr>
              <a:t> (2005)</a:t>
            </a:r>
            <a:endParaRPr lang="en-US" sz="16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All the steps we take when we model an ITER plasma discharge</a:t>
            </a:r>
            <a:endParaRPr lang="en-US" sz="2800" dirty="0"/>
          </a:p>
        </p:txBody>
      </p:sp>
      <p:pic>
        <p:nvPicPr>
          <p:cNvPr id="9" name="Picture 8" descr="ITERleg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11600" r="2477" b="6529"/>
          <a:stretch/>
        </p:blipFill>
        <p:spPr>
          <a:xfrm>
            <a:off x="4007111" y="1494955"/>
            <a:ext cx="5102566" cy="3230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6986" y="4390839"/>
            <a:ext cx="143271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www.iter.org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82" y="1728733"/>
            <a:ext cx="4572000" cy="28777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Produce </a:t>
            </a:r>
            <a:r>
              <a:rPr lang="en-US" sz="2000" dirty="0"/>
              <a:t>500 MW of fusion </a:t>
            </a:r>
            <a:r>
              <a:rPr lang="en-US" sz="2000" dirty="0" smtClean="0"/>
              <a:t>power</a:t>
            </a:r>
            <a:endParaRPr lang="en-US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Demonstrate integrated </a:t>
            </a:r>
            <a:r>
              <a:rPr lang="en-US" sz="2000" dirty="0"/>
              <a:t>operation of technologies for a fusion power </a:t>
            </a:r>
            <a:r>
              <a:rPr lang="en-US" sz="2000" dirty="0" smtClean="0"/>
              <a:t>plant</a:t>
            </a:r>
            <a:endParaRPr lang="en-US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Achieve </a:t>
            </a:r>
            <a:r>
              <a:rPr lang="en-US" sz="2000" dirty="0"/>
              <a:t>a </a:t>
            </a:r>
            <a:r>
              <a:rPr lang="en-US" sz="2000" dirty="0" smtClean="0"/>
              <a:t>self-heated deuterium</a:t>
            </a:r>
            <a:r>
              <a:rPr lang="en-US" sz="2000" dirty="0"/>
              <a:t>-tritium </a:t>
            </a:r>
            <a:r>
              <a:rPr lang="en-US" sz="2000" dirty="0" smtClean="0"/>
              <a:t>plasma</a:t>
            </a:r>
            <a:endParaRPr lang="en-US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Test </a:t>
            </a:r>
            <a:r>
              <a:rPr lang="en-US" sz="2000" dirty="0"/>
              <a:t>tritium </a:t>
            </a:r>
            <a:r>
              <a:rPr lang="en-US" sz="2000" dirty="0" smtClean="0"/>
              <a:t>breeding</a:t>
            </a:r>
            <a:endParaRPr lang="en-US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Demonstrate safety of fusion devices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82" y="1079851"/>
            <a:ext cx="74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goals of ITER: </a:t>
            </a: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000" dirty="0"/>
              <a:t>nternational </a:t>
            </a:r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en-US" sz="2000" dirty="0"/>
              <a:t>hermonuclear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xperimental </a:t>
            </a:r>
            <a:r>
              <a:rPr lang="en-US" sz="2400" b="1" dirty="0" smtClean="0">
                <a:solidFill>
                  <a:srgbClr val="FF0000"/>
                </a:solidFill>
              </a:rPr>
              <a:t>R</a:t>
            </a:r>
            <a:r>
              <a:rPr lang="en-US" sz="2000" dirty="0" smtClean="0"/>
              <a:t>eactor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627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The first step is to get all coil currents and plasma shape right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92690" y="4291169"/>
            <a:ext cx="1986220" cy="5229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236938" y="3358446"/>
            <a:ext cx="1613778" cy="51184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00209" y="3498965"/>
            <a:ext cx="1014762" cy="4073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ectangle 11"/>
          <p:cNvSpPr/>
          <p:nvPr/>
        </p:nvSpPr>
        <p:spPr>
          <a:xfrm>
            <a:off x="261478" y="1238819"/>
            <a:ext cx="1613778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267122" y="1238819"/>
            <a:ext cx="16137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Transformer source</a:t>
            </a:r>
          </a:p>
          <a:p>
            <a:pPr algn="ctr"/>
            <a:r>
              <a:rPr lang="en-US" sz="1200" dirty="0"/>
              <a:t>o</a:t>
            </a:r>
            <a:r>
              <a:rPr lang="en-US" sz="1200" dirty="0" smtClean="0"/>
              <a:t>f </a:t>
            </a:r>
            <a:r>
              <a:rPr lang="en-US" sz="1200" dirty="0" err="1" smtClean="0"/>
              <a:t>poloidal</a:t>
            </a:r>
            <a:r>
              <a:rPr lang="en-US" sz="1200" dirty="0" smtClean="0"/>
              <a:t> flux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2760002" y="1253695"/>
            <a:ext cx="1405597" cy="42008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TextBox 15"/>
          <p:cNvSpPr txBox="1"/>
          <p:nvPr/>
        </p:nvSpPr>
        <p:spPr>
          <a:xfrm>
            <a:off x="2843614" y="1238819"/>
            <a:ext cx="125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Auxiliary</a:t>
            </a:r>
          </a:p>
          <a:p>
            <a:pPr algn="ctr"/>
            <a:r>
              <a:rPr lang="en-US" sz="1200" dirty="0" smtClean="0"/>
              <a:t>H&amp;CD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757982" y="1246581"/>
            <a:ext cx="1195509" cy="44613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5757982" y="1240273"/>
            <a:ext cx="119551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External </a:t>
            </a:r>
          </a:p>
          <a:p>
            <a:pPr algn="ctr"/>
            <a:r>
              <a:rPr lang="en-US" sz="1200" dirty="0" smtClean="0"/>
              <a:t>momentum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3815389" y="2111387"/>
            <a:ext cx="1066004" cy="43712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>
            <a:off x="3815388" y="2099117"/>
            <a:ext cx="1066004" cy="40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charset="2"/>
                <a:cs typeface="Symbol" charset="2"/>
              </a:rPr>
              <a:t>a</a:t>
            </a:r>
            <a:r>
              <a:rPr lang="en-US" sz="1200" dirty="0" smtClean="0"/>
              <a:t>-particle</a:t>
            </a:r>
          </a:p>
          <a:p>
            <a:pPr algn="ctr"/>
            <a:r>
              <a:rPr lang="en-US" sz="1200" dirty="0" smtClean="0"/>
              <a:t>heating</a:t>
            </a:r>
            <a:endParaRPr lang="en-US" sz="1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3726058" y="2700478"/>
            <a:ext cx="1143001" cy="461665"/>
            <a:chOff x="4165599" y="3632254"/>
            <a:chExt cx="1143001" cy="523220"/>
          </a:xfrm>
        </p:grpSpPr>
        <p:sp>
          <p:nvSpPr>
            <p:cNvPr id="27" name="Rectangle 26"/>
            <p:cNvSpPr/>
            <p:nvPr/>
          </p:nvSpPr>
          <p:spPr>
            <a:xfrm>
              <a:off x="4165599" y="3632485"/>
              <a:ext cx="1143001" cy="522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67200" y="3632254"/>
              <a:ext cx="1041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/>
                  <a:cs typeface="Calibri"/>
                </a:rPr>
                <a:t>P, T, n, v</a:t>
              </a:r>
            </a:p>
            <a:p>
              <a:pPr algn="ctr"/>
              <a:r>
                <a:rPr lang="en-US" sz="1200" dirty="0" smtClean="0">
                  <a:latin typeface="Calibri"/>
                  <a:cs typeface="Calibri"/>
                </a:rPr>
                <a:t>profiles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80329" y="3494606"/>
            <a:ext cx="1736060" cy="436032"/>
            <a:chOff x="3318612" y="3849315"/>
            <a:chExt cx="2105463" cy="535823"/>
          </a:xfrm>
        </p:grpSpPr>
        <p:sp>
          <p:nvSpPr>
            <p:cNvPr id="30" name="Rectangle 29"/>
            <p:cNvSpPr/>
            <p:nvPr/>
          </p:nvSpPr>
          <p:spPr>
            <a:xfrm>
              <a:off x="3344690" y="3862149"/>
              <a:ext cx="2079385" cy="522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18612" y="3849315"/>
              <a:ext cx="2094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/>
                  <a:cs typeface="Calibri"/>
                </a:rPr>
                <a:t>Heat, particle &amp;</a:t>
              </a:r>
            </a:p>
            <a:p>
              <a:pPr algn="ctr"/>
              <a:r>
                <a:rPr lang="en-US" sz="1200" dirty="0" smtClean="0">
                  <a:latin typeface="Calibri"/>
                  <a:cs typeface="Calibri"/>
                </a:rPr>
                <a:t>Momentum fluxes 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510808" y="4321831"/>
            <a:ext cx="200034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Transport coefficients</a:t>
            </a:r>
          </a:p>
          <a:p>
            <a:pPr algn="ctr"/>
            <a:r>
              <a:rPr lang="en-US" sz="1200" dirty="0" smtClean="0">
                <a:latin typeface="Calibri"/>
                <a:cs typeface="Calibri"/>
              </a:rPr>
              <a:t>Turbulent &amp; neoclassical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6937" y="3391694"/>
            <a:ext cx="161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Magnetic flux</a:t>
            </a:r>
          </a:p>
          <a:p>
            <a:pPr algn="ctr"/>
            <a:r>
              <a:rPr lang="en-US" sz="1200" dirty="0" smtClean="0">
                <a:latin typeface="Calibri"/>
                <a:cs typeface="Calibri"/>
              </a:rPr>
              <a:t>diffusion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0164" y="3494606"/>
            <a:ext cx="10147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Conductivity</a:t>
            </a:r>
          </a:p>
          <a:p>
            <a:pPr algn="ctr"/>
            <a:r>
              <a:rPr lang="en-US" sz="1200" dirty="0" smtClean="0">
                <a:latin typeface="Calibri"/>
                <a:cs typeface="Calibri"/>
              </a:rPr>
              <a:t>profiles</a:t>
            </a:r>
            <a:endParaRPr lang="en-US" sz="1200" dirty="0">
              <a:latin typeface="Calibri"/>
              <a:cs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666687" y="2559711"/>
            <a:ext cx="1271352" cy="461665"/>
            <a:chOff x="1089496" y="3863086"/>
            <a:chExt cx="2079384" cy="553882"/>
          </a:xfrm>
        </p:grpSpPr>
        <p:sp>
          <p:nvSpPr>
            <p:cNvPr id="37" name="Rectangle 36"/>
            <p:cNvSpPr/>
            <p:nvPr/>
          </p:nvSpPr>
          <p:spPr>
            <a:xfrm>
              <a:off x="1089496" y="3893979"/>
              <a:ext cx="2079384" cy="522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28298" y="3863086"/>
              <a:ext cx="1895860" cy="4887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alibri"/>
                  <a:cs typeface="Calibri"/>
                </a:rPr>
                <a:t>Bootstrap</a:t>
              </a:r>
            </a:p>
            <a:p>
              <a:pPr algn="ctr"/>
              <a:r>
                <a:rPr lang="en-US" sz="1200" dirty="0" smtClean="0">
                  <a:latin typeface="Calibri"/>
                  <a:cs typeface="Calibri"/>
                </a:rPr>
                <a:t>current</a:t>
              </a:r>
              <a:endParaRPr lang="en-US" sz="1200" dirty="0">
                <a:latin typeface="Calibri"/>
                <a:cs typeface="Calibri"/>
              </a:endParaRP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49804" y="1973371"/>
            <a:ext cx="88147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568" y="1692719"/>
            <a:ext cx="169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Actuators (external)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568" y="1985290"/>
            <a:ext cx="14576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Plasma (internal)</a:t>
            </a:r>
            <a:endParaRPr lang="en-US" sz="1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42" name="Elbow Connector 41"/>
          <p:cNvCxnSpPr>
            <a:stCxn id="37" idx="1"/>
          </p:cNvCxnSpPr>
          <p:nvPr/>
        </p:nvCxnSpPr>
        <p:spPr>
          <a:xfrm rot="10800000" flipV="1">
            <a:off x="1158861" y="2803419"/>
            <a:ext cx="507826" cy="55502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16" idx="2"/>
            <a:endCxn id="9" idx="0"/>
          </p:cNvCxnSpPr>
          <p:nvPr/>
        </p:nvCxnSpPr>
        <p:spPr>
          <a:xfrm rot="5400000">
            <a:off x="1427329" y="1316983"/>
            <a:ext cx="1657962" cy="2424965"/>
          </a:xfrm>
          <a:prstGeom prst="bent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131667" y="2526038"/>
            <a:ext cx="1664812" cy="2"/>
          </a:xfrm>
          <a:prstGeom prst="bentConnector3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023325" y="1651308"/>
            <a:ext cx="420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CD</a:t>
            </a:r>
            <a:endParaRPr lang="en-US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220594" y="1463740"/>
            <a:ext cx="31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</a:t>
            </a:r>
            <a:endParaRPr lang="en-US" sz="1600" b="1" dirty="0"/>
          </a:p>
        </p:txBody>
      </p:sp>
      <p:cxnSp>
        <p:nvCxnSpPr>
          <p:cNvPr id="47" name="Elbow Connector 46"/>
          <p:cNvCxnSpPr>
            <a:stCxn id="15" idx="3"/>
            <a:endCxn id="65" idx="3"/>
          </p:cNvCxnSpPr>
          <p:nvPr/>
        </p:nvCxnSpPr>
        <p:spPr>
          <a:xfrm>
            <a:off x="4165599" y="1463740"/>
            <a:ext cx="1383031" cy="761969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24" idx="3"/>
            <a:endCxn id="65" idx="2"/>
          </p:cNvCxnSpPr>
          <p:nvPr/>
        </p:nvCxnSpPr>
        <p:spPr>
          <a:xfrm>
            <a:off x="4881393" y="2329950"/>
            <a:ext cx="438573" cy="110635"/>
          </a:xfrm>
          <a:prstGeom prst="bentConnector3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9" idx="2"/>
            <a:endCxn id="31" idx="3"/>
          </p:cNvCxnSpPr>
          <p:nvPr/>
        </p:nvCxnSpPr>
        <p:spPr>
          <a:xfrm rot="5400000">
            <a:off x="4791231" y="2117942"/>
            <a:ext cx="1980511" cy="1148502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9" idx="2"/>
            <a:endCxn id="32" idx="1"/>
          </p:cNvCxnSpPr>
          <p:nvPr/>
        </p:nvCxnSpPr>
        <p:spPr>
          <a:xfrm rot="16200000" flipH="1">
            <a:off x="1936131" y="2977987"/>
            <a:ext cx="682372" cy="2466981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085958" y="3162143"/>
            <a:ext cx="0" cy="3200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165599" y="3924350"/>
            <a:ext cx="0" cy="366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33099" y="3140923"/>
            <a:ext cx="5022" cy="35170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544431" y="3918215"/>
            <a:ext cx="0" cy="36469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8" idx="0"/>
            <a:endCxn id="25" idx="2"/>
          </p:cNvCxnSpPr>
          <p:nvPr/>
        </p:nvCxnSpPr>
        <p:spPr>
          <a:xfrm flipV="1">
            <a:off x="4348359" y="2506649"/>
            <a:ext cx="31" cy="193829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65" idx="1"/>
          </p:cNvCxnSpPr>
          <p:nvPr/>
        </p:nvCxnSpPr>
        <p:spPr>
          <a:xfrm rot="5400000">
            <a:off x="4921871" y="2949980"/>
            <a:ext cx="921278" cy="332241"/>
          </a:xfrm>
          <a:prstGeom prst="bentConnector3">
            <a:avLst>
              <a:gd name="adj1" fmla="val 98613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27" idx="3"/>
            <a:endCxn id="7" idx="3"/>
          </p:cNvCxnSpPr>
          <p:nvPr/>
        </p:nvCxnSpPr>
        <p:spPr>
          <a:xfrm>
            <a:off x="4869059" y="2931413"/>
            <a:ext cx="609851" cy="1621251"/>
          </a:xfrm>
          <a:prstGeom prst="bentConnector3">
            <a:avLst>
              <a:gd name="adj1" fmla="val 137485"/>
            </a:avLst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35" idx="1"/>
          </p:cNvCxnSpPr>
          <p:nvPr/>
        </p:nvCxnSpPr>
        <p:spPr>
          <a:xfrm rot="10800000">
            <a:off x="1850716" y="3725439"/>
            <a:ext cx="259449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endCxn id="35" idx="0"/>
          </p:cNvCxnSpPr>
          <p:nvPr/>
        </p:nvCxnSpPr>
        <p:spPr>
          <a:xfrm rot="10800000" flipV="1">
            <a:off x="2617546" y="3107830"/>
            <a:ext cx="1108513" cy="38677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>
            <a:off x="2944174" y="2816120"/>
            <a:ext cx="781884" cy="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lus 64"/>
          <p:cNvSpPr/>
          <p:nvPr/>
        </p:nvSpPr>
        <p:spPr>
          <a:xfrm>
            <a:off x="5237480" y="2148197"/>
            <a:ext cx="622300" cy="584776"/>
          </a:xfrm>
          <a:prstGeom prst="mathPlus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453834" y="3576740"/>
            <a:ext cx="1045919" cy="467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45375" y="1319417"/>
            <a:ext cx="1045919" cy="4612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9" name="TextBox 68"/>
          <p:cNvSpPr txBox="1"/>
          <p:nvPr/>
        </p:nvSpPr>
        <p:spPr>
          <a:xfrm>
            <a:off x="7445375" y="1318719"/>
            <a:ext cx="104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Fuelling </a:t>
            </a:r>
          </a:p>
          <a:p>
            <a:pPr algn="ctr"/>
            <a:r>
              <a:rPr lang="en-US" sz="1200" dirty="0" smtClean="0"/>
              <a:t>&amp; pumping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6453834" y="3568571"/>
            <a:ext cx="10459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libri"/>
                <a:cs typeface="Calibri"/>
              </a:rPr>
              <a:t>Wall sources</a:t>
            </a:r>
          </a:p>
          <a:p>
            <a:pPr algn="ctr"/>
            <a:r>
              <a:rPr lang="en-US" sz="1200" dirty="0">
                <a:latin typeface="Calibri"/>
                <a:cs typeface="Calibri"/>
              </a:rPr>
              <a:t>a</a:t>
            </a:r>
            <a:r>
              <a:rPr lang="en-US" sz="1200" dirty="0" smtClean="0">
                <a:latin typeface="Calibri"/>
                <a:cs typeface="Calibri"/>
              </a:rPr>
              <a:t>nd sinks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5207235" y="3805886"/>
            <a:ext cx="1246599" cy="1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8" idx="2"/>
            <a:endCxn id="67" idx="3"/>
          </p:cNvCxnSpPr>
          <p:nvPr/>
        </p:nvCxnSpPr>
        <p:spPr>
          <a:xfrm rot="5400000">
            <a:off x="6719056" y="2561361"/>
            <a:ext cx="2029976" cy="468582"/>
          </a:xfrm>
          <a:prstGeom prst="bentConnector2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1120943" y="1023683"/>
            <a:ext cx="4718771" cy="3720267"/>
          </a:xfrm>
          <a:prstGeom prst="round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 GOOD EQUILIBRIUM SOLVER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to evolve the plasma boundary in response to the plasma-coil coupling          </a:t>
            </a:r>
            <a:r>
              <a:rPr lang="en-US" sz="2000" b="1" dirty="0" smtClean="0">
                <a:solidFill>
                  <a:schemeClr val="tx1"/>
                </a:solidFill>
              </a:rPr>
              <a:t>IS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CRITICAL  </a:t>
            </a:r>
            <a:r>
              <a:rPr lang="en-US" sz="2000" dirty="0" smtClean="0">
                <a:solidFill>
                  <a:schemeClr val="tx1"/>
                </a:solidFill>
              </a:rPr>
              <a:t>(= free boundary solver)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Heating </a:t>
            </a:r>
            <a:r>
              <a:rPr lang="en-US" sz="2000" dirty="0">
                <a:solidFill>
                  <a:schemeClr val="tx1"/>
                </a:solidFill>
              </a:rPr>
              <a:t>&amp; Current sources: analytic</a:t>
            </a:r>
          </a:p>
          <a:p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ransport</a:t>
            </a:r>
            <a:r>
              <a:rPr lang="en-US" sz="2000" dirty="0">
                <a:solidFill>
                  <a:schemeClr val="tx1"/>
                </a:solidFill>
              </a:rPr>
              <a:t>: semi-empirical, </a:t>
            </a:r>
            <a:r>
              <a:rPr lang="en-US" sz="2000" dirty="0" smtClean="0">
                <a:solidFill>
                  <a:schemeClr val="tx1"/>
                </a:solidFill>
              </a:rPr>
              <a:t>analytic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HIGH FIDELITY PHYSICS NOT </a:t>
            </a:r>
            <a:r>
              <a:rPr lang="en-US" sz="2000" b="1" dirty="0" smtClean="0">
                <a:solidFill>
                  <a:schemeClr val="tx1"/>
                </a:solidFill>
              </a:rPr>
              <a:t>NEEDED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2" name="38530B13_movie_coils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054" r="25547"/>
          <a:stretch/>
        </p:blipFill>
        <p:spPr>
          <a:xfrm>
            <a:off x="6355738" y="945437"/>
            <a:ext cx="2645706" cy="3715964"/>
          </a:xfrm>
        </p:spPr>
      </p:pic>
    </p:spTree>
    <p:extLst>
      <p:ext uri="{BB962C8B-B14F-4D97-AF65-F5344CB8AC3E}">
        <p14:creationId xmlns:p14="http://schemas.microsoft.com/office/powerpoint/2010/main" val="248976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5732" y="4541380"/>
            <a:ext cx="296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[C. </a:t>
            </a:r>
            <a:r>
              <a:rPr lang="en-US" i="1" dirty="0" err="1" smtClean="0">
                <a:solidFill>
                  <a:srgbClr val="008000"/>
                </a:solidFill>
              </a:rPr>
              <a:t>Kessel</a:t>
            </a:r>
            <a:r>
              <a:rPr lang="en-US" i="1" dirty="0" smtClean="0">
                <a:solidFill>
                  <a:srgbClr val="008000"/>
                </a:solidFill>
              </a:rPr>
              <a:t> et al, NF </a:t>
            </a:r>
            <a:r>
              <a:rPr lang="en-US" b="1" i="1" dirty="0" smtClean="0">
                <a:solidFill>
                  <a:srgbClr val="008000"/>
                </a:solidFill>
              </a:rPr>
              <a:t>49</a:t>
            </a:r>
            <a:r>
              <a:rPr lang="en-US" i="1" dirty="0" smtClean="0">
                <a:solidFill>
                  <a:srgbClr val="008000"/>
                </a:solidFill>
              </a:rPr>
              <a:t> (2009)]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These simulations have been valuable to define and revise the ITER coil operational space and the plasma control capabilities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22938" y="1551865"/>
            <a:ext cx="5275298" cy="2276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 smtClean="0"/>
              <a:t>New </a:t>
            </a:r>
            <a:r>
              <a:rPr lang="en-US" sz="2200" dirty="0" err="1" smtClean="0"/>
              <a:t>poloidal</a:t>
            </a:r>
            <a:r>
              <a:rPr lang="en-US" sz="2200" dirty="0" smtClean="0"/>
              <a:t> field coils layout expands operational space:</a:t>
            </a:r>
          </a:p>
          <a:p>
            <a:pPr>
              <a:lnSpc>
                <a:spcPct val="130000"/>
              </a:lnSpc>
            </a:pPr>
            <a:endParaRPr lang="en-US" sz="2200" dirty="0" smtClean="0"/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 smtClean="0"/>
              <a:t>Flattop burn duration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200" dirty="0" smtClean="0"/>
              <a:t>Operation with broader current profile</a:t>
            </a:r>
          </a:p>
        </p:txBody>
      </p:sp>
      <p:pic>
        <p:nvPicPr>
          <p:cNvPr id="6" name="Picture 5" descr="PFcoils_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8"/>
          <a:stretch/>
        </p:blipFill>
        <p:spPr>
          <a:xfrm>
            <a:off x="0" y="1095944"/>
            <a:ext cx="3603829" cy="35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1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6" name="Picture 5" descr="CORSICA_coil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3"/>
          <a:stretch/>
        </p:blipFill>
        <p:spPr>
          <a:xfrm>
            <a:off x="70554" y="1063229"/>
            <a:ext cx="2535672" cy="4036212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Simulations with simplified transport are designed to test engineering parameters, not to discuss physics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5550191" y="1352392"/>
            <a:ext cx="3487978" cy="3081102"/>
            <a:chOff x="3511083" y="1045769"/>
            <a:chExt cx="2340846" cy="2115610"/>
          </a:xfrm>
        </p:grpSpPr>
        <p:pic>
          <p:nvPicPr>
            <p:cNvPr id="14" name="Picture 13" descr="CORSICA_coil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02"/>
            <a:stretch/>
          </p:blipFill>
          <p:spPr>
            <a:xfrm>
              <a:off x="3511083" y="2928221"/>
              <a:ext cx="2340846" cy="233158"/>
            </a:xfrm>
            <a:prstGeom prst="rect">
              <a:avLst/>
            </a:prstGeom>
          </p:spPr>
        </p:pic>
        <p:pic>
          <p:nvPicPr>
            <p:cNvPr id="15" name="Picture 14" descr="CORSICA_coil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86" b="67295"/>
            <a:stretch/>
          </p:blipFill>
          <p:spPr>
            <a:xfrm>
              <a:off x="3511083" y="1045769"/>
              <a:ext cx="2340846" cy="188206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606226" y="2060702"/>
            <a:ext cx="30828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assumptions on 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ransport, confinement to 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atisfy target fusion power</a:t>
            </a:r>
          </a:p>
          <a:p>
            <a:endParaRPr lang="en-US" sz="2000" dirty="0" smtClean="0"/>
          </a:p>
          <a:p>
            <a:pPr marL="285750" indent="-285750">
              <a:buFont typeface="Symbol" charset="0"/>
              <a:buChar char=""/>
            </a:pPr>
            <a:r>
              <a:rPr lang="en-US" sz="2000" b="1" dirty="0" smtClean="0"/>
              <a:t>Assessment of coil limits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8543" y="1168537"/>
            <a:ext cx="301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[T. Casper et al, NF </a:t>
            </a:r>
            <a:r>
              <a:rPr lang="en-US" b="1" i="1" dirty="0" smtClean="0">
                <a:solidFill>
                  <a:srgbClr val="008000"/>
                </a:solidFill>
              </a:rPr>
              <a:t>54</a:t>
            </a:r>
            <a:r>
              <a:rPr lang="en-US" i="1" dirty="0" smtClean="0">
                <a:solidFill>
                  <a:srgbClr val="008000"/>
                </a:solidFill>
              </a:rPr>
              <a:t> (2014)]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9047" y="1063229"/>
            <a:ext cx="314681" cy="3791731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85137" y="1640975"/>
            <a:ext cx="428897" cy="2418676"/>
          </a:xfrm>
          <a:prstGeom prst="rect">
            <a:avLst/>
          </a:prstGeom>
          <a:solidFill>
            <a:schemeClr val="tx1">
              <a:lumMod val="65000"/>
              <a:lumOff val="35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32059" y="4532228"/>
            <a:ext cx="6089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Plasma termination is a critical area of ongoing research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715785" y="3856169"/>
            <a:ext cx="91487" cy="67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342076" y="3366866"/>
            <a:ext cx="700050" cy="11653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71238" y="1079293"/>
            <a:ext cx="10067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CORSICA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1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817731" y="1670872"/>
            <a:ext cx="1091821" cy="2160994"/>
          </a:xfrm>
          <a:custGeom>
            <a:avLst/>
            <a:gdLst>
              <a:gd name="connsiteX0" fmla="*/ 155975 w 1091821"/>
              <a:gd name="connsiteY0" fmla="*/ 2160994 h 2160994"/>
              <a:gd name="connsiteX1" fmla="*/ 77988 w 1091821"/>
              <a:gd name="connsiteY1" fmla="*/ 1849098 h 2160994"/>
              <a:gd name="connsiteX2" fmla="*/ 0 w 1091821"/>
              <a:gd name="connsiteY2" fmla="*/ 1392393 h 2160994"/>
              <a:gd name="connsiteX3" fmla="*/ 0 w 1091821"/>
              <a:gd name="connsiteY3" fmla="*/ 1047079 h 2160994"/>
              <a:gd name="connsiteX4" fmla="*/ 11141 w 1091821"/>
              <a:gd name="connsiteY4" fmla="*/ 545818 h 2160994"/>
              <a:gd name="connsiteX5" fmla="*/ 77988 w 1091821"/>
              <a:gd name="connsiteY5" fmla="*/ 178226 h 2160994"/>
              <a:gd name="connsiteX6" fmla="*/ 233962 w 1091821"/>
              <a:gd name="connsiteY6" fmla="*/ 0 h 2160994"/>
              <a:gd name="connsiteX7" fmla="*/ 423359 w 1091821"/>
              <a:gd name="connsiteY7" fmla="*/ 11139 h 2160994"/>
              <a:gd name="connsiteX8" fmla="*/ 735308 w 1091821"/>
              <a:gd name="connsiteY8" fmla="*/ 233922 h 2160994"/>
              <a:gd name="connsiteX9" fmla="*/ 1024975 w 1091821"/>
              <a:gd name="connsiteY9" fmla="*/ 634931 h 2160994"/>
              <a:gd name="connsiteX10" fmla="*/ 1091821 w 1091821"/>
              <a:gd name="connsiteY10" fmla="*/ 991384 h 2160994"/>
              <a:gd name="connsiteX11" fmla="*/ 1036116 w 1091821"/>
              <a:gd name="connsiteY11" fmla="*/ 1425810 h 2160994"/>
              <a:gd name="connsiteX12" fmla="*/ 846719 w 1091821"/>
              <a:gd name="connsiteY12" fmla="*/ 1726567 h 2160994"/>
              <a:gd name="connsiteX13" fmla="*/ 568193 w 1091821"/>
              <a:gd name="connsiteY13" fmla="*/ 2027324 h 2160994"/>
              <a:gd name="connsiteX14" fmla="*/ 311949 w 1091821"/>
              <a:gd name="connsiteY14" fmla="*/ 2138715 h 2160994"/>
              <a:gd name="connsiteX15" fmla="*/ 155975 w 1091821"/>
              <a:gd name="connsiteY15" fmla="*/ 2160994 h 216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821" h="2160994">
                <a:moveTo>
                  <a:pt x="155975" y="2160994"/>
                </a:moveTo>
                <a:lnTo>
                  <a:pt x="77988" y="1849098"/>
                </a:lnTo>
                <a:lnTo>
                  <a:pt x="0" y="1392393"/>
                </a:lnTo>
                <a:lnTo>
                  <a:pt x="0" y="1047079"/>
                </a:lnTo>
                <a:lnTo>
                  <a:pt x="11141" y="545818"/>
                </a:lnTo>
                <a:lnTo>
                  <a:pt x="77988" y="178226"/>
                </a:lnTo>
                <a:lnTo>
                  <a:pt x="233962" y="0"/>
                </a:lnTo>
                <a:lnTo>
                  <a:pt x="423359" y="11139"/>
                </a:lnTo>
                <a:lnTo>
                  <a:pt x="735308" y="233922"/>
                </a:lnTo>
                <a:lnTo>
                  <a:pt x="1024975" y="634931"/>
                </a:lnTo>
                <a:lnTo>
                  <a:pt x="1091821" y="991384"/>
                </a:lnTo>
                <a:lnTo>
                  <a:pt x="1036116" y="1425810"/>
                </a:lnTo>
                <a:lnTo>
                  <a:pt x="846719" y="1726567"/>
                </a:lnTo>
                <a:lnTo>
                  <a:pt x="568193" y="2027324"/>
                </a:lnTo>
                <a:lnTo>
                  <a:pt x="311949" y="2138715"/>
                </a:lnTo>
                <a:lnTo>
                  <a:pt x="155975" y="2160994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injection</a:t>
            </a:r>
          </a:p>
          <a:p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6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In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particles and energy are ‘confined’ by magnetic fields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4" name="Left Arrow 23"/>
          <p:cNvSpPr/>
          <p:nvPr/>
        </p:nvSpPr>
        <p:spPr>
          <a:xfrm rot="10800000">
            <a:off x="3289708" y="2237288"/>
            <a:ext cx="1029369" cy="356424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1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0454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Simulations with simplified transport do not inform on plasma dynamic response to external actuators and internal MHD stability</a:t>
            </a:r>
            <a:endParaRPr 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2029815"/>
            <a:ext cx="9144000" cy="14781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Can this plasma really achieve the target?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How additional physics constraints affect the results?</a:t>
            </a:r>
          </a:p>
        </p:txBody>
      </p:sp>
    </p:spTree>
    <p:extLst>
      <p:ext uri="{BB962C8B-B14F-4D97-AF65-F5344CB8AC3E}">
        <p14:creationId xmlns:p14="http://schemas.microsoft.com/office/powerpoint/2010/main" val="43086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Physics-based models for thermal transport and current evolution can move the operational point away from target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2571" y="1246491"/>
            <a:ext cx="3260974" cy="3608469"/>
            <a:chOff x="109011" y="1297287"/>
            <a:chExt cx="2763435" cy="3061621"/>
          </a:xfrm>
        </p:grpSpPr>
        <p:pic>
          <p:nvPicPr>
            <p:cNvPr id="9" name="Picture 8" descr="TRANSP_trace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"/>
            <a:stretch/>
          </p:blipFill>
          <p:spPr>
            <a:xfrm>
              <a:off x="109011" y="1297287"/>
              <a:ext cx="2763435" cy="30616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17094" y="3294721"/>
              <a:ext cx="958217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</a:t>
              </a:r>
              <a:r>
                <a:rPr lang="en-US" sz="1400" dirty="0" smtClean="0"/>
                <a:t>urrent (MA)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8497" y="3540941"/>
              <a:ext cx="1776212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Electron density (10</a:t>
              </a:r>
              <a:r>
                <a:rPr lang="en-US" sz="1400" baseline="30000" dirty="0" smtClean="0"/>
                <a:t>19</a:t>
              </a:r>
              <a:r>
                <a:rPr lang="en-US" sz="1400" dirty="0" smtClean="0"/>
                <a:t> m</a:t>
              </a:r>
              <a:r>
                <a:rPr lang="en-US" sz="1400" baseline="30000" dirty="0" smtClean="0"/>
                <a:t>-3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16440" y="1535185"/>
              <a:ext cx="1336348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FF"/>
                  </a:solidFill>
                </a:rPr>
                <a:t>Alpha power (MW)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87766" y="2233765"/>
              <a:ext cx="1581204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NB, </a:t>
              </a:r>
              <a:r>
                <a:rPr lang="en-US" sz="1400" dirty="0" smtClean="0">
                  <a:solidFill>
                    <a:srgbClr val="0000FF"/>
                  </a:solidFill>
                </a:rPr>
                <a:t>IC</a:t>
              </a:r>
              <a:r>
                <a:rPr lang="en-US" sz="1400" dirty="0" smtClean="0"/>
                <a:t>, </a:t>
              </a:r>
              <a:r>
                <a:rPr lang="en-US" sz="1400" dirty="0" smtClean="0">
                  <a:solidFill>
                    <a:srgbClr val="FF0000"/>
                  </a:solidFill>
                </a:rPr>
                <a:t>EC</a:t>
              </a:r>
              <a:r>
                <a:rPr lang="en-US" sz="1400" dirty="0" smtClean="0"/>
                <a:t> power (MW)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1762" y="1853763"/>
              <a:ext cx="1107167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radiation (MW)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400" y="2800226"/>
              <a:ext cx="2120394" cy="261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e</a:t>
              </a:r>
              <a:r>
                <a:rPr lang="en-US" sz="1400" dirty="0" smtClean="0">
                  <a:solidFill>
                    <a:srgbClr val="FF0000"/>
                  </a:solidFill>
                </a:rPr>
                <a:t>lectron</a:t>
              </a:r>
              <a:r>
                <a:rPr lang="en-US" sz="1400" dirty="0" smtClean="0"/>
                <a:t>, </a:t>
              </a:r>
              <a:r>
                <a:rPr lang="en-US" sz="1400" dirty="0" smtClean="0">
                  <a:solidFill>
                    <a:srgbClr val="0000FF"/>
                  </a:solidFill>
                </a:rPr>
                <a:t>ion</a:t>
              </a:r>
              <a:r>
                <a:rPr lang="en-US" sz="1400" dirty="0" smtClean="0"/>
                <a:t> temperature (</a:t>
              </a:r>
              <a:r>
                <a:rPr lang="en-US" sz="1400" dirty="0" err="1" smtClean="0"/>
                <a:t>keV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08988" y="1262317"/>
            <a:ext cx="5179259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a</a:t>
            </a:r>
            <a:r>
              <a:rPr lang="en-US" sz="2000" dirty="0" smtClean="0"/>
              <a:t>lpha power P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 responds nonlinearly to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core transport and pedestal width and height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4032" y="2392854"/>
            <a:ext cx="4572000" cy="4514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external </a:t>
            </a:r>
            <a:r>
              <a:rPr lang="en-US" sz="2000" dirty="0"/>
              <a:t>power </a:t>
            </a:r>
            <a:r>
              <a:rPr lang="en-US" sz="2000" dirty="0" smtClean="0"/>
              <a:t>under feedback control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864032" y="3111898"/>
            <a:ext cx="4572000" cy="820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global </a:t>
            </a:r>
            <a:r>
              <a:rPr lang="en-US" sz="2000" dirty="0"/>
              <a:t>MHD stability included in evolution of </a:t>
            </a:r>
            <a:r>
              <a:rPr lang="en-US" sz="2000" dirty="0" smtClean="0"/>
              <a:t>temperature </a:t>
            </a:r>
            <a:r>
              <a:rPr lang="en-US" sz="2000" dirty="0"/>
              <a:t>and current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236395" y="1526881"/>
            <a:ext cx="672593" cy="60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191439" y="2686344"/>
            <a:ext cx="67259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36395" y="3455671"/>
            <a:ext cx="62763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52566" y="1006807"/>
            <a:ext cx="9303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TRANSP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28013" y="4248971"/>
            <a:ext cx="546023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Plasma does not achieve the target of P</a:t>
            </a:r>
            <a:r>
              <a:rPr lang="en-US" sz="20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=100MW</a:t>
            </a:r>
          </a:p>
        </p:txBody>
      </p:sp>
    </p:spTree>
    <p:extLst>
      <p:ext uri="{BB962C8B-B14F-4D97-AF65-F5344CB8AC3E}">
        <p14:creationId xmlns:p14="http://schemas.microsoft.com/office/powerpoint/2010/main" val="321884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Simulations with fully integrated 2D edge transport plasma have indicated the importance of fueling during ITER plasma termination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98691" y="1523327"/>
            <a:ext cx="4896139" cy="3429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Pellet fueling at exit from H-mode needed to avoid accumulation of tungsten in the core</a:t>
            </a:r>
          </a:p>
          <a:p>
            <a:r>
              <a:rPr lang="en-US" sz="2000" dirty="0" smtClean="0"/>
              <a:t>Model has been validated on JET, in dedicated ITER-like experiments.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37714" y="1132632"/>
            <a:ext cx="9669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JINTRAC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60789" y="3422230"/>
            <a:ext cx="2997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A. </a:t>
            </a:r>
            <a:r>
              <a:rPr lang="en-US" i="1" dirty="0" err="1">
                <a:solidFill>
                  <a:srgbClr val="008000"/>
                </a:solidFill>
              </a:rPr>
              <a:t>Loarte</a:t>
            </a:r>
            <a:r>
              <a:rPr lang="en-US" i="1" dirty="0">
                <a:solidFill>
                  <a:srgbClr val="008000"/>
                </a:solidFill>
              </a:rPr>
              <a:t> IAEA-FEC (2016)</a:t>
            </a:r>
          </a:p>
          <a:p>
            <a:r>
              <a:rPr lang="en-US" i="1" dirty="0">
                <a:solidFill>
                  <a:srgbClr val="008000"/>
                </a:solidFill>
              </a:rPr>
              <a:t>F. </a:t>
            </a:r>
            <a:r>
              <a:rPr lang="en-US" i="1" dirty="0" err="1">
                <a:solidFill>
                  <a:srgbClr val="008000"/>
                </a:solidFill>
              </a:rPr>
              <a:t>Koechl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b="1" i="1" dirty="0">
                <a:solidFill>
                  <a:srgbClr val="008000"/>
                </a:solidFill>
              </a:rPr>
              <a:t>NF</a:t>
            </a:r>
            <a:r>
              <a:rPr lang="en-US" i="1" dirty="0">
                <a:solidFill>
                  <a:srgbClr val="008000"/>
                </a:solidFill>
              </a:rPr>
              <a:t> 57 (2017)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348" y="4562858"/>
            <a:ext cx="2965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 after start of ramp-down (s)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94072" y="1092731"/>
            <a:ext cx="3853533" cy="3423085"/>
            <a:chOff x="0" y="1092731"/>
            <a:chExt cx="3853533" cy="34230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48"/>
            <a:stretch/>
          </p:blipFill>
          <p:spPr>
            <a:xfrm>
              <a:off x="0" y="1092731"/>
              <a:ext cx="3853533" cy="342308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6083" y="3545341"/>
              <a:ext cx="100336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w/o pellets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pellets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99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3200" dirty="0" smtClean="0"/>
              <a:t>The path forward to an all-inclusive </a:t>
            </a:r>
            <a:r>
              <a:rPr lang="en-US" sz="3200" dirty="0" err="1" smtClean="0"/>
              <a:t>tokamak</a:t>
            </a:r>
            <a:r>
              <a:rPr lang="en-US" sz="3200" dirty="0" smtClean="0"/>
              <a:t> simulator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00150"/>
            <a:ext cx="8686801" cy="3429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Reduced models: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from nonlinear 3D MHD stability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for edge plasma turbulence induced transport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for wave propagation in the Scrape-off-Layer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for energetic particle induced transport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Plasma startup (SNU, Univ. Kyoto)</a:t>
            </a:r>
          </a:p>
        </p:txBody>
      </p:sp>
    </p:spTree>
    <p:extLst>
      <p:ext uri="{BB962C8B-B14F-4D97-AF65-F5344CB8AC3E}">
        <p14:creationId xmlns:p14="http://schemas.microsoft.com/office/powerpoint/2010/main" val="335794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3200" dirty="0" smtClean="0"/>
              <a:t>The path forward to an all-inclusive </a:t>
            </a:r>
            <a:r>
              <a:rPr lang="en-US" sz="3200" dirty="0" err="1" smtClean="0"/>
              <a:t>tokamak</a:t>
            </a:r>
            <a:r>
              <a:rPr lang="en-US" sz="3200" dirty="0" smtClean="0"/>
              <a:t> simulator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00150"/>
            <a:ext cx="8686801" cy="34290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Reduced models from nonlinear 3D MHD stability</a:t>
            </a:r>
          </a:p>
          <a:p>
            <a:pPr lvl="1">
              <a:lnSpc>
                <a:spcPct val="110000"/>
              </a:lnSpc>
            </a:pPr>
            <a:r>
              <a:rPr lang="en-US" sz="2000" b="1" dirty="0" smtClean="0"/>
              <a:t>Plasma response to external perturbations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Disruptions (trigger)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MHD instabilities (onset, control)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global instabilities, like </a:t>
            </a:r>
            <a:r>
              <a:rPr lang="en-US" sz="2000" dirty="0" err="1" smtClean="0"/>
              <a:t>sawtooth</a:t>
            </a:r>
            <a:r>
              <a:rPr lang="en-US" sz="2000" dirty="0" smtClean="0"/>
              <a:t> cycle [</a:t>
            </a:r>
            <a:r>
              <a:rPr lang="pt-BR" sz="2000" b="1" dirty="0" smtClean="0">
                <a:solidFill>
                  <a:srgbClr val="008000"/>
                </a:solidFill>
              </a:rPr>
              <a:t>CP11.00113</a:t>
            </a:r>
            <a:r>
              <a:rPr lang="en-US" sz="2000" dirty="0" smtClean="0"/>
              <a:t>]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 Reduced models for edge plasma turbulence induced transport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  Reduced models for wave propagation in the Scrape-off-layer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  Reduced models for energetic particle induced transport</a:t>
            </a:r>
          </a:p>
        </p:txBody>
      </p:sp>
    </p:spTree>
    <p:extLst>
      <p:ext uri="{BB962C8B-B14F-4D97-AF65-F5344CB8AC3E}">
        <p14:creationId xmlns:p14="http://schemas.microsoft.com/office/powerpoint/2010/main" val="355538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26" name="Picture 10" descr="logo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7623" y="1116801"/>
            <a:ext cx="1262909" cy="38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図 7" descr="QST_LOGO_YOKO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8" y="1111169"/>
            <a:ext cx="880265" cy="36004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30378" y="1536233"/>
            <a:ext cx="2195084" cy="3146819"/>
            <a:chOff x="81086" y="1665680"/>
            <a:chExt cx="1573213" cy="1875434"/>
          </a:xfrm>
        </p:grpSpPr>
        <p:grpSp>
          <p:nvGrpSpPr>
            <p:cNvPr id="71" name="図形グループ 5"/>
            <p:cNvGrpSpPr/>
            <p:nvPr/>
          </p:nvGrpSpPr>
          <p:grpSpPr>
            <a:xfrm>
              <a:off x="81086" y="1665680"/>
              <a:ext cx="1573213" cy="1875434"/>
              <a:chOff x="1084425" y="1706765"/>
              <a:chExt cx="2845466" cy="4229668"/>
            </a:xfrm>
          </p:grpSpPr>
          <p:grpSp>
            <p:nvGrpSpPr>
              <p:cNvPr id="72" name="図形グループ 22"/>
              <p:cNvGrpSpPr/>
              <p:nvPr/>
            </p:nvGrpSpPr>
            <p:grpSpPr>
              <a:xfrm>
                <a:off x="1084425" y="1706765"/>
                <a:ext cx="2845466" cy="4229668"/>
                <a:chOff x="1084425" y="1706765"/>
                <a:chExt cx="2845466" cy="4229668"/>
              </a:xfrm>
            </p:grpSpPr>
            <p:sp>
              <p:nvSpPr>
                <p:cNvPr id="75" name="円/楕円 10"/>
                <p:cNvSpPr/>
                <p:nvPr/>
              </p:nvSpPr>
              <p:spPr bwMode="auto">
                <a:xfrm>
                  <a:off x="1084425" y="1706765"/>
                  <a:ext cx="2845466" cy="4229668"/>
                </a:xfrm>
                <a:custGeom>
                  <a:avLst/>
                  <a:gdLst>
                    <a:gd name="connsiteX0" fmla="*/ 0 w 3024336"/>
                    <a:gd name="connsiteY0" fmla="*/ 2052228 h 4104456"/>
                    <a:gd name="connsiteX1" fmla="*/ 1512168 w 3024336"/>
                    <a:gd name="connsiteY1" fmla="*/ 0 h 4104456"/>
                    <a:gd name="connsiteX2" fmla="*/ 3024336 w 3024336"/>
                    <a:gd name="connsiteY2" fmla="*/ 2052228 h 4104456"/>
                    <a:gd name="connsiteX3" fmla="*/ 1512168 w 3024336"/>
                    <a:gd name="connsiteY3" fmla="*/ 4104456 h 4104456"/>
                    <a:gd name="connsiteX4" fmla="*/ 0 w 3024336"/>
                    <a:gd name="connsiteY4" fmla="*/ 2052228 h 4104456"/>
                    <a:gd name="connsiteX0" fmla="*/ 0 w 2833541"/>
                    <a:gd name="connsiteY0" fmla="*/ 2010532 h 4104534"/>
                    <a:gd name="connsiteX1" fmla="*/ 1321373 w 2833541"/>
                    <a:gd name="connsiteY1" fmla="*/ 40 h 4104534"/>
                    <a:gd name="connsiteX2" fmla="*/ 2833541 w 2833541"/>
                    <a:gd name="connsiteY2" fmla="*/ 2052268 h 4104534"/>
                    <a:gd name="connsiteX3" fmla="*/ 1321373 w 2833541"/>
                    <a:gd name="connsiteY3" fmla="*/ 4104496 h 4104534"/>
                    <a:gd name="connsiteX4" fmla="*/ 0 w 2833541"/>
                    <a:gd name="connsiteY4" fmla="*/ 2010532 h 4104534"/>
                    <a:gd name="connsiteX0" fmla="*/ 3028 w 2836569"/>
                    <a:gd name="connsiteY0" fmla="*/ 1998596 h 4092598"/>
                    <a:gd name="connsiteX1" fmla="*/ 1020322 w 2836569"/>
                    <a:gd name="connsiteY1" fmla="*/ 28 h 4092598"/>
                    <a:gd name="connsiteX2" fmla="*/ 2836569 w 2836569"/>
                    <a:gd name="connsiteY2" fmla="*/ 2040332 h 4092598"/>
                    <a:gd name="connsiteX3" fmla="*/ 1324401 w 2836569"/>
                    <a:gd name="connsiteY3" fmla="*/ 4092560 h 4092598"/>
                    <a:gd name="connsiteX4" fmla="*/ 3028 w 2836569"/>
                    <a:gd name="connsiteY4" fmla="*/ 1998596 h 4092598"/>
                    <a:gd name="connsiteX0" fmla="*/ 71 w 2833612"/>
                    <a:gd name="connsiteY0" fmla="*/ 1998596 h 4217799"/>
                    <a:gd name="connsiteX1" fmla="*/ 1017365 w 2833612"/>
                    <a:gd name="connsiteY1" fmla="*/ 28 h 4217799"/>
                    <a:gd name="connsiteX2" fmla="*/ 2833612 w 2833612"/>
                    <a:gd name="connsiteY2" fmla="*/ 2040332 h 4217799"/>
                    <a:gd name="connsiteX3" fmla="*/ 975628 w 2833612"/>
                    <a:gd name="connsiteY3" fmla="*/ 4217765 h 4217799"/>
                    <a:gd name="connsiteX4" fmla="*/ 71 w 2833612"/>
                    <a:gd name="connsiteY4" fmla="*/ 1998596 h 4217799"/>
                    <a:gd name="connsiteX0" fmla="*/ 2 w 2833543"/>
                    <a:gd name="connsiteY0" fmla="*/ 1998617 h 4217820"/>
                    <a:gd name="connsiteX1" fmla="*/ 1017296 w 2833543"/>
                    <a:gd name="connsiteY1" fmla="*/ 49 h 4217820"/>
                    <a:gd name="connsiteX2" fmla="*/ 2833543 w 2833543"/>
                    <a:gd name="connsiteY2" fmla="*/ 2040353 h 4217820"/>
                    <a:gd name="connsiteX3" fmla="*/ 975559 w 2833543"/>
                    <a:gd name="connsiteY3" fmla="*/ 4217786 h 4217820"/>
                    <a:gd name="connsiteX4" fmla="*/ 2 w 2833543"/>
                    <a:gd name="connsiteY4" fmla="*/ 1998617 h 4217820"/>
                    <a:gd name="connsiteX0" fmla="*/ 2 w 2833543"/>
                    <a:gd name="connsiteY0" fmla="*/ 1998585 h 4217765"/>
                    <a:gd name="connsiteX1" fmla="*/ 1017296 w 2833543"/>
                    <a:gd name="connsiteY1" fmla="*/ 17 h 4217765"/>
                    <a:gd name="connsiteX2" fmla="*/ 2833543 w 2833543"/>
                    <a:gd name="connsiteY2" fmla="*/ 2022435 h 4217765"/>
                    <a:gd name="connsiteX3" fmla="*/ 975559 w 2833543"/>
                    <a:gd name="connsiteY3" fmla="*/ 4217754 h 4217765"/>
                    <a:gd name="connsiteX4" fmla="*/ 2 w 2833543"/>
                    <a:gd name="connsiteY4" fmla="*/ 1998585 h 4217765"/>
                    <a:gd name="connsiteX0" fmla="*/ 2 w 2833543"/>
                    <a:gd name="connsiteY0" fmla="*/ 1998572 h 4217752"/>
                    <a:gd name="connsiteX1" fmla="*/ 1017296 w 2833543"/>
                    <a:gd name="connsiteY1" fmla="*/ 4 h 4217752"/>
                    <a:gd name="connsiteX2" fmla="*/ 2833543 w 2833543"/>
                    <a:gd name="connsiteY2" fmla="*/ 2022422 h 4217752"/>
                    <a:gd name="connsiteX3" fmla="*/ 975559 w 2833543"/>
                    <a:gd name="connsiteY3" fmla="*/ 4217741 h 4217752"/>
                    <a:gd name="connsiteX4" fmla="*/ 2 w 2833543"/>
                    <a:gd name="connsiteY4" fmla="*/ 1998572 h 4217752"/>
                    <a:gd name="connsiteX0" fmla="*/ 2 w 2833543"/>
                    <a:gd name="connsiteY0" fmla="*/ 1998572 h 4217752"/>
                    <a:gd name="connsiteX1" fmla="*/ 1017296 w 2833543"/>
                    <a:gd name="connsiteY1" fmla="*/ 4 h 4217752"/>
                    <a:gd name="connsiteX2" fmla="*/ 2833543 w 2833543"/>
                    <a:gd name="connsiteY2" fmla="*/ 2022422 h 4217752"/>
                    <a:gd name="connsiteX3" fmla="*/ 975559 w 2833543"/>
                    <a:gd name="connsiteY3" fmla="*/ 4217741 h 4217752"/>
                    <a:gd name="connsiteX4" fmla="*/ 2 w 2833543"/>
                    <a:gd name="connsiteY4" fmla="*/ 1998572 h 4217752"/>
                    <a:gd name="connsiteX0" fmla="*/ 215 w 2833756"/>
                    <a:gd name="connsiteY0" fmla="*/ 1998572 h 4223714"/>
                    <a:gd name="connsiteX1" fmla="*/ 1017509 w 2833756"/>
                    <a:gd name="connsiteY1" fmla="*/ 4 h 4223714"/>
                    <a:gd name="connsiteX2" fmla="*/ 2833756 w 2833756"/>
                    <a:gd name="connsiteY2" fmla="*/ 2022422 h 4223714"/>
                    <a:gd name="connsiteX3" fmla="*/ 945960 w 2833756"/>
                    <a:gd name="connsiteY3" fmla="*/ 4223703 h 4223714"/>
                    <a:gd name="connsiteX4" fmla="*/ 215 w 2833756"/>
                    <a:gd name="connsiteY4" fmla="*/ 1998572 h 4223714"/>
                    <a:gd name="connsiteX0" fmla="*/ 25 w 2833566"/>
                    <a:gd name="connsiteY0" fmla="*/ 2004533 h 4229675"/>
                    <a:gd name="connsiteX1" fmla="*/ 969620 w 2833566"/>
                    <a:gd name="connsiteY1" fmla="*/ 3 h 4229675"/>
                    <a:gd name="connsiteX2" fmla="*/ 2833566 w 2833566"/>
                    <a:gd name="connsiteY2" fmla="*/ 2028383 h 4229675"/>
                    <a:gd name="connsiteX3" fmla="*/ 945770 w 2833566"/>
                    <a:gd name="connsiteY3" fmla="*/ 4229664 h 4229675"/>
                    <a:gd name="connsiteX4" fmla="*/ 25 w 2833566"/>
                    <a:gd name="connsiteY4" fmla="*/ 2004533 h 4229675"/>
                    <a:gd name="connsiteX0" fmla="*/ 2 w 2833543"/>
                    <a:gd name="connsiteY0" fmla="*/ 2004533 h 4229675"/>
                    <a:gd name="connsiteX1" fmla="*/ 969597 w 2833543"/>
                    <a:gd name="connsiteY1" fmla="*/ 3 h 4229675"/>
                    <a:gd name="connsiteX2" fmla="*/ 2833543 w 2833543"/>
                    <a:gd name="connsiteY2" fmla="*/ 2028383 h 4229675"/>
                    <a:gd name="connsiteX3" fmla="*/ 963634 w 2833543"/>
                    <a:gd name="connsiteY3" fmla="*/ 4229664 h 4229675"/>
                    <a:gd name="connsiteX4" fmla="*/ 2 w 2833543"/>
                    <a:gd name="connsiteY4" fmla="*/ 2004533 h 4229675"/>
                    <a:gd name="connsiteX0" fmla="*/ 1 w 2839504"/>
                    <a:gd name="connsiteY0" fmla="*/ 1950969 h 4229873"/>
                    <a:gd name="connsiteX1" fmla="*/ 975558 w 2839504"/>
                    <a:gd name="connsiteY1" fmla="*/ 98 h 4229873"/>
                    <a:gd name="connsiteX2" fmla="*/ 2839504 w 2839504"/>
                    <a:gd name="connsiteY2" fmla="*/ 2028478 h 4229873"/>
                    <a:gd name="connsiteX3" fmla="*/ 969595 w 2839504"/>
                    <a:gd name="connsiteY3" fmla="*/ 4229759 h 4229873"/>
                    <a:gd name="connsiteX4" fmla="*/ 1 w 2839504"/>
                    <a:gd name="connsiteY4" fmla="*/ 1950969 h 4229873"/>
                    <a:gd name="connsiteX0" fmla="*/ 1 w 2845466"/>
                    <a:gd name="connsiteY0" fmla="*/ 1950875 h 4229666"/>
                    <a:gd name="connsiteX1" fmla="*/ 975558 w 2845466"/>
                    <a:gd name="connsiteY1" fmla="*/ 4 h 4229666"/>
                    <a:gd name="connsiteX2" fmla="*/ 2845466 w 2845466"/>
                    <a:gd name="connsiteY2" fmla="*/ 1938951 h 4229666"/>
                    <a:gd name="connsiteX3" fmla="*/ 969595 w 2845466"/>
                    <a:gd name="connsiteY3" fmla="*/ 4229665 h 4229666"/>
                    <a:gd name="connsiteX4" fmla="*/ 1 w 2845466"/>
                    <a:gd name="connsiteY4" fmla="*/ 1950875 h 4229666"/>
                    <a:gd name="connsiteX0" fmla="*/ 1 w 2845466"/>
                    <a:gd name="connsiteY0" fmla="*/ 1950875 h 4229668"/>
                    <a:gd name="connsiteX1" fmla="*/ 975558 w 2845466"/>
                    <a:gd name="connsiteY1" fmla="*/ 4 h 4229668"/>
                    <a:gd name="connsiteX2" fmla="*/ 2845466 w 2845466"/>
                    <a:gd name="connsiteY2" fmla="*/ 1938951 h 4229668"/>
                    <a:gd name="connsiteX3" fmla="*/ 969595 w 2845466"/>
                    <a:gd name="connsiteY3" fmla="*/ 4229665 h 4229668"/>
                    <a:gd name="connsiteX4" fmla="*/ 1 w 2845466"/>
                    <a:gd name="connsiteY4" fmla="*/ 1950875 h 4229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45466" h="4229668">
                      <a:moveTo>
                        <a:pt x="1" y="1950875"/>
                      </a:moveTo>
                      <a:cubicBezTo>
                        <a:pt x="995" y="417189"/>
                        <a:pt x="501314" y="1991"/>
                        <a:pt x="975558" y="4"/>
                      </a:cubicBezTo>
                      <a:cubicBezTo>
                        <a:pt x="1449802" y="-1983"/>
                        <a:pt x="2845466" y="805537"/>
                        <a:pt x="2845466" y="1938951"/>
                      </a:cubicBezTo>
                      <a:cubicBezTo>
                        <a:pt x="2845466" y="3072365"/>
                        <a:pt x="1443839" y="4227678"/>
                        <a:pt x="969595" y="4229665"/>
                      </a:cubicBezTo>
                      <a:cubicBezTo>
                        <a:pt x="495351" y="4231652"/>
                        <a:pt x="-993" y="3484561"/>
                        <a:pt x="1" y="1950875"/>
                      </a:cubicBezTo>
                      <a:close/>
                    </a:path>
                  </a:pathLst>
                </a:custGeom>
                <a:solidFill>
                  <a:srgbClr val="CCFFCC"/>
                </a:solidFill>
                <a:ln w="76200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8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1" lang="ja-JP" altLang="en-US" sz="16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6" name="フリーフォーム 8"/>
                <p:cNvSpPr/>
                <p:nvPr/>
              </p:nvSpPr>
              <p:spPr>
                <a:xfrm>
                  <a:off x="1259632" y="4926700"/>
                  <a:ext cx="2116465" cy="743924"/>
                </a:xfrm>
                <a:custGeom>
                  <a:avLst/>
                  <a:gdLst>
                    <a:gd name="connsiteX0" fmla="*/ 0 w 2325314"/>
                    <a:gd name="connsiteY0" fmla="*/ 339844 h 1585940"/>
                    <a:gd name="connsiteX1" fmla="*/ 482950 w 2325314"/>
                    <a:gd name="connsiteY1" fmla="*/ 554483 h 1585940"/>
                    <a:gd name="connsiteX2" fmla="*/ 447176 w 2325314"/>
                    <a:gd name="connsiteY2" fmla="*/ 1585940 h 1585940"/>
                    <a:gd name="connsiteX3" fmla="*/ 1216318 w 2325314"/>
                    <a:gd name="connsiteY3" fmla="*/ 1138777 h 1585940"/>
                    <a:gd name="connsiteX4" fmla="*/ 1723117 w 2325314"/>
                    <a:gd name="connsiteY4" fmla="*/ 1430924 h 1585940"/>
                    <a:gd name="connsiteX5" fmla="*/ 1764854 w 2325314"/>
                    <a:gd name="connsiteY5" fmla="*/ 494861 h 1585940"/>
                    <a:gd name="connsiteX6" fmla="*/ 2325314 w 2325314"/>
                    <a:gd name="connsiteY6" fmla="*/ 0 h 1585940"/>
                    <a:gd name="connsiteX0" fmla="*/ 0 w 2325314"/>
                    <a:gd name="connsiteY0" fmla="*/ 339844 h 1585940"/>
                    <a:gd name="connsiteX1" fmla="*/ 482950 w 2325314"/>
                    <a:gd name="connsiteY1" fmla="*/ 554483 h 1585940"/>
                    <a:gd name="connsiteX2" fmla="*/ 447176 w 2325314"/>
                    <a:gd name="connsiteY2" fmla="*/ 1585940 h 1585940"/>
                    <a:gd name="connsiteX3" fmla="*/ 980075 w 2325314"/>
                    <a:gd name="connsiteY3" fmla="*/ 1126485 h 1585940"/>
                    <a:gd name="connsiteX4" fmla="*/ 1723117 w 2325314"/>
                    <a:gd name="connsiteY4" fmla="*/ 1430924 h 1585940"/>
                    <a:gd name="connsiteX5" fmla="*/ 1764854 w 2325314"/>
                    <a:gd name="connsiteY5" fmla="*/ 494861 h 1585940"/>
                    <a:gd name="connsiteX6" fmla="*/ 2325314 w 2325314"/>
                    <a:gd name="connsiteY6" fmla="*/ 0 h 1585940"/>
                    <a:gd name="connsiteX0" fmla="*/ 0 w 2325314"/>
                    <a:gd name="connsiteY0" fmla="*/ 339844 h 1713608"/>
                    <a:gd name="connsiteX1" fmla="*/ 482950 w 2325314"/>
                    <a:gd name="connsiteY1" fmla="*/ 554483 h 1713608"/>
                    <a:gd name="connsiteX2" fmla="*/ 447176 w 2325314"/>
                    <a:gd name="connsiteY2" fmla="*/ 1585940 h 1713608"/>
                    <a:gd name="connsiteX3" fmla="*/ 980075 w 2325314"/>
                    <a:gd name="connsiteY3" fmla="*/ 1126485 h 1713608"/>
                    <a:gd name="connsiteX4" fmla="*/ 1449960 w 2325314"/>
                    <a:gd name="connsiteY4" fmla="*/ 1713608 h 1713608"/>
                    <a:gd name="connsiteX5" fmla="*/ 1764854 w 2325314"/>
                    <a:gd name="connsiteY5" fmla="*/ 494861 h 1713608"/>
                    <a:gd name="connsiteX6" fmla="*/ 2325314 w 2325314"/>
                    <a:gd name="connsiteY6" fmla="*/ 0 h 1713608"/>
                    <a:gd name="connsiteX0" fmla="*/ 0 w 2325314"/>
                    <a:gd name="connsiteY0" fmla="*/ 339844 h 1713608"/>
                    <a:gd name="connsiteX1" fmla="*/ 482950 w 2325314"/>
                    <a:gd name="connsiteY1" fmla="*/ 554483 h 1713608"/>
                    <a:gd name="connsiteX2" fmla="*/ 447176 w 2325314"/>
                    <a:gd name="connsiteY2" fmla="*/ 1585940 h 1713608"/>
                    <a:gd name="connsiteX3" fmla="*/ 980075 w 2325314"/>
                    <a:gd name="connsiteY3" fmla="*/ 1126485 h 1713608"/>
                    <a:gd name="connsiteX4" fmla="*/ 1449960 w 2325314"/>
                    <a:gd name="connsiteY4" fmla="*/ 1713608 h 1713608"/>
                    <a:gd name="connsiteX5" fmla="*/ 1476932 w 2325314"/>
                    <a:gd name="connsiteY5" fmla="*/ 568605 h 1713608"/>
                    <a:gd name="connsiteX6" fmla="*/ 2325314 w 2325314"/>
                    <a:gd name="connsiteY6" fmla="*/ 0 h 1713608"/>
                    <a:gd name="connsiteX0" fmla="*/ 0 w 2325314"/>
                    <a:gd name="connsiteY0" fmla="*/ 339844 h 1713608"/>
                    <a:gd name="connsiteX1" fmla="*/ 482950 w 2325314"/>
                    <a:gd name="connsiteY1" fmla="*/ 554483 h 1713608"/>
                    <a:gd name="connsiteX2" fmla="*/ 528385 w 2325314"/>
                    <a:gd name="connsiteY2" fmla="*/ 1401582 h 1713608"/>
                    <a:gd name="connsiteX3" fmla="*/ 980075 w 2325314"/>
                    <a:gd name="connsiteY3" fmla="*/ 1126485 h 1713608"/>
                    <a:gd name="connsiteX4" fmla="*/ 1449960 w 2325314"/>
                    <a:gd name="connsiteY4" fmla="*/ 1713608 h 1713608"/>
                    <a:gd name="connsiteX5" fmla="*/ 1476932 w 2325314"/>
                    <a:gd name="connsiteY5" fmla="*/ 568605 h 1713608"/>
                    <a:gd name="connsiteX6" fmla="*/ 2325314 w 2325314"/>
                    <a:gd name="connsiteY6" fmla="*/ 0 h 1713608"/>
                    <a:gd name="connsiteX0" fmla="*/ 0 w 2325314"/>
                    <a:gd name="connsiteY0" fmla="*/ 339844 h 1713608"/>
                    <a:gd name="connsiteX1" fmla="*/ 482950 w 2325314"/>
                    <a:gd name="connsiteY1" fmla="*/ 554483 h 1713608"/>
                    <a:gd name="connsiteX2" fmla="*/ 528385 w 2325314"/>
                    <a:gd name="connsiteY2" fmla="*/ 1401582 h 1713608"/>
                    <a:gd name="connsiteX3" fmla="*/ 1068666 w 2325314"/>
                    <a:gd name="connsiteY3" fmla="*/ 892965 h 1713608"/>
                    <a:gd name="connsiteX4" fmla="*/ 1449960 w 2325314"/>
                    <a:gd name="connsiteY4" fmla="*/ 1713608 h 1713608"/>
                    <a:gd name="connsiteX5" fmla="*/ 1476932 w 2325314"/>
                    <a:gd name="connsiteY5" fmla="*/ 568605 h 1713608"/>
                    <a:gd name="connsiteX6" fmla="*/ 2325314 w 2325314"/>
                    <a:gd name="connsiteY6" fmla="*/ 0 h 1713608"/>
                    <a:gd name="connsiteX0" fmla="*/ 0 w 2325314"/>
                    <a:gd name="connsiteY0" fmla="*/ 118612 h 1713608"/>
                    <a:gd name="connsiteX1" fmla="*/ 482950 w 2325314"/>
                    <a:gd name="connsiteY1" fmla="*/ 554483 h 1713608"/>
                    <a:gd name="connsiteX2" fmla="*/ 528385 w 2325314"/>
                    <a:gd name="connsiteY2" fmla="*/ 1401582 h 1713608"/>
                    <a:gd name="connsiteX3" fmla="*/ 1068666 w 2325314"/>
                    <a:gd name="connsiteY3" fmla="*/ 892965 h 1713608"/>
                    <a:gd name="connsiteX4" fmla="*/ 1449960 w 2325314"/>
                    <a:gd name="connsiteY4" fmla="*/ 1713608 h 1713608"/>
                    <a:gd name="connsiteX5" fmla="*/ 1476932 w 2325314"/>
                    <a:gd name="connsiteY5" fmla="*/ 568605 h 1713608"/>
                    <a:gd name="connsiteX6" fmla="*/ 2325314 w 2325314"/>
                    <a:gd name="connsiteY6" fmla="*/ 0 h 1713608"/>
                    <a:gd name="connsiteX0" fmla="*/ 0 w 2620617"/>
                    <a:gd name="connsiteY0" fmla="*/ 0 h 1594996"/>
                    <a:gd name="connsiteX1" fmla="*/ 482950 w 2620617"/>
                    <a:gd name="connsiteY1" fmla="*/ 435871 h 1594996"/>
                    <a:gd name="connsiteX2" fmla="*/ 528385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594996"/>
                    <a:gd name="connsiteX1" fmla="*/ 556776 w 2620617"/>
                    <a:gd name="connsiteY1" fmla="*/ 460451 h 1594996"/>
                    <a:gd name="connsiteX2" fmla="*/ 528385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594996"/>
                    <a:gd name="connsiteX1" fmla="*/ 519863 w 2620617"/>
                    <a:gd name="connsiteY1" fmla="*/ 448160 h 1594996"/>
                    <a:gd name="connsiteX2" fmla="*/ 528385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594996"/>
                    <a:gd name="connsiteX1" fmla="*/ 549393 w 2620617"/>
                    <a:gd name="connsiteY1" fmla="*/ 435870 h 1594996"/>
                    <a:gd name="connsiteX2" fmla="*/ 528385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594996"/>
                    <a:gd name="connsiteX1" fmla="*/ 527245 w 2620617"/>
                    <a:gd name="connsiteY1" fmla="*/ 411290 h 1594996"/>
                    <a:gd name="connsiteX2" fmla="*/ 528385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594996"/>
                    <a:gd name="connsiteX1" fmla="*/ 527245 w 2620617"/>
                    <a:gd name="connsiteY1" fmla="*/ 411290 h 1594996"/>
                    <a:gd name="connsiteX2" fmla="*/ 543151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594996"/>
                    <a:gd name="connsiteX1" fmla="*/ 542011 w 2620617"/>
                    <a:gd name="connsiteY1" fmla="*/ 460451 h 1594996"/>
                    <a:gd name="connsiteX2" fmla="*/ 543151 w 2620617"/>
                    <a:gd name="connsiteY2" fmla="*/ 1282970 h 1594996"/>
                    <a:gd name="connsiteX3" fmla="*/ 1068666 w 2620617"/>
                    <a:gd name="connsiteY3" fmla="*/ 774353 h 1594996"/>
                    <a:gd name="connsiteX4" fmla="*/ 1449960 w 2620617"/>
                    <a:gd name="connsiteY4" fmla="*/ 1594996 h 1594996"/>
                    <a:gd name="connsiteX5" fmla="*/ 1476932 w 2620617"/>
                    <a:gd name="connsiteY5" fmla="*/ 449993 h 1594996"/>
                    <a:gd name="connsiteX6" fmla="*/ 2620617 w 2620617"/>
                    <a:gd name="connsiteY6" fmla="*/ 41165 h 1594996"/>
                    <a:gd name="connsiteX0" fmla="*/ 0 w 2620617"/>
                    <a:gd name="connsiteY0" fmla="*/ 0 h 1631867"/>
                    <a:gd name="connsiteX1" fmla="*/ 542011 w 2620617"/>
                    <a:gd name="connsiteY1" fmla="*/ 460451 h 1631867"/>
                    <a:gd name="connsiteX2" fmla="*/ 543151 w 2620617"/>
                    <a:gd name="connsiteY2" fmla="*/ 1282970 h 1631867"/>
                    <a:gd name="connsiteX3" fmla="*/ 1068666 w 2620617"/>
                    <a:gd name="connsiteY3" fmla="*/ 774353 h 1631867"/>
                    <a:gd name="connsiteX4" fmla="*/ 1413047 w 2620617"/>
                    <a:gd name="connsiteY4" fmla="*/ 1631867 h 1631867"/>
                    <a:gd name="connsiteX5" fmla="*/ 1476932 w 2620617"/>
                    <a:gd name="connsiteY5" fmla="*/ 449993 h 1631867"/>
                    <a:gd name="connsiteX6" fmla="*/ 2620617 w 2620617"/>
                    <a:gd name="connsiteY6" fmla="*/ 41165 h 1631867"/>
                    <a:gd name="connsiteX0" fmla="*/ 0 w 2620617"/>
                    <a:gd name="connsiteY0" fmla="*/ 0 h 1631867"/>
                    <a:gd name="connsiteX1" fmla="*/ 542011 w 2620617"/>
                    <a:gd name="connsiteY1" fmla="*/ 460451 h 1631867"/>
                    <a:gd name="connsiteX2" fmla="*/ 543151 w 2620617"/>
                    <a:gd name="connsiteY2" fmla="*/ 1282970 h 1631867"/>
                    <a:gd name="connsiteX3" fmla="*/ 1068666 w 2620617"/>
                    <a:gd name="connsiteY3" fmla="*/ 774353 h 1631867"/>
                    <a:gd name="connsiteX4" fmla="*/ 1413047 w 2620617"/>
                    <a:gd name="connsiteY4" fmla="*/ 1631867 h 1631867"/>
                    <a:gd name="connsiteX5" fmla="*/ 1425254 w 2620617"/>
                    <a:gd name="connsiteY5" fmla="*/ 413120 h 1631867"/>
                    <a:gd name="connsiteX6" fmla="*/ 2620617 w 2620617"/>
                    <a:gd name="connsiteY6" fmla="*/ 41165 h 1631867"/>
                    <a:gd name="connsiteX0" fmla="*/ 0 w 2620617"/>
                    <a:gd name="connsiteY0" fmla="*/ 0 h 1631867"/>
                    <a:gd name="connsiteX1" fmla="*/ 542011 w 2620617"/>
                    <a:gd name="connsiteY1" fmla="*/ 460451 h 1631867"/>
                    <a:gd name="connsiteX2" fmla="*/ 543151 w 2620617"/>
                    <a:gd name="connsiteY2" fmla="*/ 1282970 h 1631867"/>
                    <a:gd name="connsiteX3" fmla="*/ 965309 w 2620617"/>
                    <a:gd name="connsiteY3" fmla="*/ 749772 h 1631867"/>
                    <a:gd name="connsiteX4" fmla="*/ 1413047 w 2620617"/>
                    <a:gd name="connsiteY4" fmla="*/ 1631867 h 1631867"/>
                    <a:gd name="connsiteX5" fmla="*/ 1425254 w 2620617"/>
                    <a:gd name="connsiteY5" fmla="*/ 413120 h 1631867"/>
                    <a:gd name="connsiteX6" fmla="*/ 2620617 w 2620617"/>
                    <a:gd name="connsiteY6" fmla="*/ 41165 h 1631867"/>
                    <a:gd name="connsiteX0" fmla="*/ 0 w 2620617"/>
                    <a:gd name="connsiteY0" fmla="*/ 0 h 1558124"/>
                    <a:gd name="connsiteX1" fmla="*/ 542011 w 2620617"/>
                    <a:gd name="connsiteY1" fmla="*/ 460451 h 1558124"/>
                    <a:gd name="connsiteX2" fmla="*/ 543151 w 2620617"/>
                    <a:gd name="connsiteY2" fmla="*/ 1282970 h 1558124"/>
                    <a:gd name="connsiteX3" fmla="*/ 965309 w 2620617"/>
                    <a:gd name="connsiteY3" fmla="*/ 749772 h 1558124"/>
                    <a:gd name="connsiteX4" fmla="*/ 1427812 w 2620617"/>
                    <a:gd name="connsiteY4" fmla="*/ 1558124 h 1558124"/>
                    <a:gd name="connsiteX5" fmla="*/ 1425254 w 2620617"/>
                    <a:gd name="connsiteY5" fmla="*/ 413120 h 1558124"/>
                    <a:gd name="connsiteX6" fmla="*/ 2620617 w 2620617"/>
                    <a:gd name="connsiteY6" fmla="*/ 41165 h 1558124"/>
                    <a:gd name="connsiteX0" fmla="*/ 0 w 2620617"/>
                    <a:gd name="connsiteY0" fmla="*/ 0 h 1521253"/>
                    <a:gd name="connsiteX1" fmla="*/ 542011 w 2620617"/>
                    <a:gd name="connsiteY1" fmla="*/ 460451 h 1521253"/>
                    <a:gd name="connsiteX2" fmla="*/ 543151 w 2620617"/>
                    <a:gd name="connsiteY2" fmla="*/ 1282970 h 1521253"/>
                    <a:gd name="connsiteX3" fmla="*/ 965309 w 2620617"/>
                    <a:gd name="connsiteY3" fmla="*/ 749772 h 1521253"/>
                    <a:gd name="connsiteX4" fmla="*/ 1413047 w 2620617"/>
                    <a:gd name="connsiteY4" fmla="*/ 1521253 h 1521253"/>
                    <a:gd name="connsiteX5" fmla="*/ 1425254 w 2620617"/>
                    <a:gd name="connsiteY5" fmla="*/ 413120 h 1521253"/>
                    <a:gd name="connsiteX6" fmla="*/ 2620617 w 2620617"/>
                    <a:gd name="connsiteY6" fmla="*/ 41165 h 1521253"/>
                    <a:gd name="connsiteX0" fmla="*/ 0 w 2620617"/>
                    <a:gd name="connsiteY0" fmla="*/ 0 h 1533545"/>
                    <a:gd name="connsiteX1" fmla="*/ 542011 w 2620617"/>
                    <a:gd name="connsiteY1" fmla="*/ 460451 h 1533545"/>
                    <a:gd name="connsiteX2" fmla="*/ 543151 w 2620617"/>
                    <a:gd name="connsiteY2" fmla="*/ 1282970 h 1533545"/>
                    <a:gd name="connsiteX3" fmla="*/ 965309 w 2620617"/>
                    <a:gd name="connsiteY3" fmla="*/ 749772 h 1533545"/>
                    <a:gd name="connsiteX4" fmla="*/ 1420429 w 2620617"/>
                    <a:gd name="connsiteY4" fmla="*/ 1533545 h 1533545"/>
                    <a:gd name="connsiteX5" fmla="*/ 1425254 w 2620617"/>
                    <a:gd name="connsiteY5" fmla="*/ 413120 h 1533545"/>
                    <a:gd name="connsiteX6" fmla="*/ 2620617 w 2620617"/>
                    <a:gd name="connsiteY6" fmla="*/ 41165 h 1533545"/>
                    <a:gd name="connsiteX0" fmla="*/ 0 w 2620617"/>
                    <a:gd name="connsiteY0" fmla="*/ 0 h 1533545"/>
                    <a:gd name="connsiteX1" fmla="*/ 542011 w 2620617"/>
                    <a:gd name="connsiteY1" fmla="*/ 460451 h 1533545"/>
                    <a:gd name="connsiteX2" fmla="*/ 454560 w 2620617"/>
                    <a:gd name="connsiteY2" fmla="*/ 1307553 h 1533545"/>
                    <a:gd name="connsiteX3" fmla="*/ 965309 w 2620617"/>
                    <a:gd name="connsiteY3" fmla="*/ 749772 h 1533545"/>
                    <a:gd name="connsiteX4" fmla="*/ 1420429 w 2620617"/>
                    <a:gd name="connsiteY4" fmla="*/ 1533545 h 1533545"/>
                    <a:gd name="connsiteX5" fmla="*/ 1425254 w 2620617"/>
                    <a:gd name="connsiteY5" fmla="*/ 413120 h 1533545"/>
                    <a:gd name="connsiteX6" fmla="*/ 2620617 w 2620617"/>
                    <a:gd name="connsiteY6" fmla="*/ 41165 h 1533545"/>
                    <a:gd name="connsiteX0" fmla="*/ 0 w 2620617"/>
                    <a:gd name="connsiteY0" fmla="*/ 0 h 1533545"/>
                    <a:gd name="connsiteX1" fmla="*/ 438654 w 2620617"/>
                    <a:gd name="connsiteY1" fmla="*/ 362127 h 1533545"/>
                    <a:gd name="connsiteX2" fmla="*/ 454560 w 2620617"/>
                    <a:gd name="connsiteY2" fmla="*/ 1307553 h 1533545"/>
                    <a:gd name="connsiteX3" fmla="*/ 965309 w 2620617"/>
                    <a:gd name="connsiteY3" fmla="*/ 749772 h 1533545"/>
                    <a:gd name="connsiteX4" fmla="*/ 1420429 w 2620617"/>
                    <a:gd name="connsiteY4" fmla="*/ 1533545 h 1533545"/>
                    <a:gd name="connsiteX5" fmla="*/ 1425254 w 2620617"/>
                    <a:gd name="connsiteY5" fmla="*/ 413120 h 1533545"/>
                    <a:gd name="connsiteX6" fmla="*/ 2620617 w 2620617"/>
                    <a:gd name="connsiteY6" fmla="*/ 41165 h 1533545"/>
                    <a:gd name="connsiteX0" fmla="*/ 0 w 2620617"/>
                    <a:gd name="connsiteY0" fmla="*/ 0 h 1533545"/>
                    <a:gd name="connsiteX1" fmla="*/ 438654 w 2620617"/>
                    <a:gd name="connsiteY1" fmla="*/ 362127 h 1533545"/>
                    <a:gd name="connsiteX2" fmla="*/ 447178 w 2620617"/>
                    <a:gd name="connsiteY2" fmla="*/ 1344424 h 1533545"/>
                    <a:gd name="connsiteX3" fmla="*/ 965309 w 2620617"/>
                    <a:gd name="connsiteY3" fmla="*/ 749772 h 1533545"/>
                    <a:gd name="connsiteX4" fmla="*/ 1420429 w 2620617"/>
                    <a:gd name="connsiteY4" fmla="*/ 1533545 h 1533545"/>
                    <a:gd name="connsiteX5" fmla="*/ 1425254 w 2620617"/>
                    <a:gd name="connsiteY5" fmla="*/ 413120 h 1533545"/>
                    <a:gd name="connsiteX6" fmla="*/ 2620617 w 2620617"/>
                    <a:gd name="connsiteY6" fmla="*/ 41165 h 1533545"/>
                    <a:gd name="connsiteX0" fmla="*/ 0 w 2620617"/>
                    <a:gd name="connsiteY0" fmla="*/ 0 h 1533545"/>
                    <a:gd name="connsiteX1" fmla="*/ 438654 w 2620617"/>
                    <a:gd name="connsiteY1" fmla="*/ 362127 h 1533545"/>
                    <a:gd name="connsiteX2" fmla="*/ 447178 w 2620617"/>
                    <a:gd name="connsiteY2" fmla="*/ 1233807 h 1533545"/>
                    <a:gd name="connsiteX3" fmla="*/ 965309 w 2620617"/>
                    <a:gd name="connsiteY3" fmla="*/ 749772 h 1533545"/>
                    <a:gd name="connsiteX4" fmla="*/ 1420429 w 2620617"/>
                    <a:gd name="connsiteY4" fmla="*/ 1533545 h 1533545"/>
                    <a:gd name="connsiteX5" fmla="*/ 1425254 w 2620617"/>
                    <a:gd name="connsiteY5" fmla="*/ 413120 h 1533545"/>
                    <a:gd name="connsiteX6" fmla="*/ 2620617 w 2620617"/>
                    <a:gd name="connsiteY6" fmla="*/ 41165 h 1533545"/>
                    <a:gd name="connsiteX0" fmla="*/ 0 w 2620617"/>
                    <a:gd name="connsiteY0" fmla="*/ 0 h 1533545"/>
                    <a:gd name="connsiteX1" fmla="*/ 438654 w 2620617"/>
                    <a:gd name="connsiteY1" fmla="*/ 362127 h 1533545"/>
                    <a:gd name="connsiteX2" fmla="*/ 447178 w 2620617"/>
                    <a:gd name="connsiteY2" fmla="*/ 1233807 h 1533545"/>
                    <a:gd name="connsiteX3" fmla="*/ 861954 w 2620617"/>
                    <a:gd name="connsiteY3" fmla="*/ 762062 h 1533545"/>
                    <a:gd name="connsiteX4" fmla="*/ 1420429 w 2620617"/>
                    <a:gd name="connsiteY4" fmla="*/ 1533545 h 1533545"/>
                    <a:gd name="connsiteX5" fmla="*/ 1425254 w 2620617"/>
                    <a:gd name="connsiteY5" fmla="*/ 413120 h 1533545"/>
                    <a:gd name="connsiteX6" fmla="*/ 2620617 w 2620617"/>
                    <a:gd name="connsiteY6" fmla="*/ 41165 h 153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0617" h="1533545">
                      <a:moveTo>
                        <a:pt x="0" y="0"/>
                      </a:moveTo>
                      <a:lnTo>
                        <a:pt x="438654" y="362127"/>
                      </a:lnTo>
                      <a:cubicBezTo>
                        <a:pt x="441495" y="640397"/>
                        <a:pt x="444337" y="955537"/>
                        <a:pt x="447178" y="1233807"/>
                      </a:cubicBezTo>
                      <a:lnTo>
                        <a:pt x="861954" y="762062"/>
                      </a:lnTo>
                      <a:lnTo>
                        <a:pt x="1420429" y="1533545"/>
                      </a:lnTo>
                      <a:cubicBezTo>
                        <a:pt x="1419576" y="1151877"/>
                        <a:pt x="1426107" y="794788"/>
                        <a:pt x="1425254" y="413120"/>
                      </a:cubicBezTo>
                      <a:lnTo>
                        <a:pt x="2620617" y="41165"/>
                      </a:lnTo>
                    </a:path>
                  </a:pathLst>
                </a:custGeom>
                <a:ln w="38100" cmpd="sng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38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1" lang="ja-JP" altLang="en-US" sz="16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73" name="フリーフォーム 5"/>
              <p:cNvSpPr/>
              <p:nvPr/>
            </p:nvSpPr>
            <p:spPr>
              <a:xfrm>
                <a:off x="1228300" y="2020960"/>
                <a:ext cx="2253780" cy="3566368"/>
              </a:xfrm>
              <a:custGeom>
                <a:avLst/>
                <a:gdLst>
                  <a:gd name="connsiteX0" fmla="*/ 1175314 w 2722839"/>
                  <a:gd name="connsiteY0" fmla="*/ 3374817 h 3374817"/>
                  <a:gd name="connsiteX1" fmla="*/ 2051778 w 2722839"/>
                  <a:gd name="connsiteY1" fmla="*/ 2838220 h 3374817"/>
                  <a:gd name="connsiteX2" fmla="*/ 2701674 w 2722839"/>
                  <a:gd name="connsiteY2" fmla="*/ 1532503 h 3374817"/>
                  <a:gd name="connsiteX3" fmla="*/ 1252824 w 2722839"/>
                  <a:gd name="connsiteY3" fmla="*/ 89654 h 3374817"/>
                  <a:gd name="connsiteX4" fmla="*/ 459832 w 2722839"/>
                  <a:gd name="connsiteY4" fmla="*/ 334104 h 3374817"/>
                  <a:gd name="connsiteX5" fmla="*/ 60355 w 2722839"/>
                  <a:gd name="connsiteY5" fmla="*/ 1812725 h 3374817"/>
                  <a:gd name="connsiteX6" fmla="*/ 1753661 w 2722839"/>
                  <a:gd name="connsiteY6" fmla="*/ 3160178 h 3374817"/>
                  <a:gd name="connsiteX0" fmla="*/ 1120774 w 2668299"/>
                  <a:gd name="connsiteY0" fmla="*/ 3286698 h 3286698"/>
                  <a:gd name="connsiteX1" fmla="*/ 1997238 w 2668299"/>
                  <a:gd name="connsiteY1" fmla="*/ 2750101 h 3286698"/>
                  <a:gd name="connsiteX2" fmla="*/ 2647134 w 2668299"/>
                  <a:gd name="connsiteY2" fmla="*/ 1444384 h 3286698"/>
                  <a:gd name="connsiteX3" fmla="*/ 1198284 w 2668299"/>
                  <a:gd name="connsiteY3" fmla="*/ 1535 h 3286698"/>
                  <a:gd name="connsiteX4" fmla="*/ 5815 w 2668299"/>
                  <a:gd name="connsiteY4" fmla="*/ 1724606 h 3286698"/>
                  <a:gd name="connsiteX5" fmla="*/ 1699121 w 2668299"/>
                  <a:gd name="connsiteY5" fmla="*/ 3072059 h 3286698"/>
                  <a:gd name="connsiteX0" fmla="*/ 1122522 w 2670047"/>
                  <a:gd name="connsiteY0" fmla="*/ 3286698 h 3370168"/>
                  <a:gd name="connsiteX1" fmla="*/ 1998986 w 2670047"/>
                  <a:gd name="connsiteY1" fmla="*/ 2750101 h 3370168"/>
                  <a:gd name="connsiteX2" fmla="*/ 2648882 w 2670047"/>
                  <a:gd name="connsiteY2" fmla="*/ 1444384 h 3370168"/>
                  <a:gd name="connsiteX3" fmla="*/ 1200032 w 2670047"/>
                  <a:gd name="connsiteY3" fmla="*/ 1535 h 3370168"/>
                  <a:gd name="connsiteX4" fmla="*/ 7563 w 2670047"/>
                  <a:gd name="connsiteY4" fmla="*/ 1724606 h 3370168"/>
                  <a:gd name="connsiteX5" fmla="*/ 1778380 w 2670047"/>
                  <a:gd name="connsiteY5" fmla="*/ 3370168 h 3370168"/>
                  <a:gd name="connsiteX0" fmla="*/ 585912 w 2673290"/>
                  <a:gd name="connsiteY0" fmla="*/ 3352282 h 3370168"/>
                  <a:gd name="connsiteX1" fmla="*/ 1998986 w 2673290"/>
                  <a:gd name="connsiteY1" fmla="*/ 2750101 h 3370168"/>
                  <a:gd name="connsiteX2" fmla="*/ 2648882 w 2673290"/>
                  <a:gd name="connsiteY2" fmla="*/ 1444384 h 3370168"/>
                  <a:gd name="connsiteX3" fmla="*/ 1200032 w 2673290"/>
                  <a:gd name="connsiteY3" fmla="*/ 1535 h 3370168"/>
                  <a:gd name="connsiteX4" fmla="*/ 7563 w 2673290"/>
                  <a:gd name="connsiteY4" fmla="*/ 1724606 h 3370168"/>
                  <a:gd name="connsiteX5" fmla="*/ 1778380 w 2673290"/>
                  <a:gd name="connsiteY5" fmla="*/ 3370168 h 3370168"/>
                  <a:gd name="connsiteX0" fmla="*/ 202387 w 2289765"/>
                  <a:gd name="connsiteY0" fmla="*/ 3351163 h 3369049"/>
                  <a:gd name="connsiteX1" fmla="*/ 1615461 w 2289765"/>
                  <a:gd name="connsiteY1" fmla="*/ 2748982 h 3369049"/>
                  <a:gd name="connsiteX2" fmla="*/ 2265357 w 2289765"/>
                  <a:gd name="connsiteY2" fmla="*/ 1443265 h 3369049"/>
                  <a:gd name="connsiteX3" fmla="*/ 816507 w 2289765"/>
                  <a:gd name="connsiteY3" fmla="*/ 416 h 3369049"/>
                  <a:gd name="connsiteX4" fmla="*/ 11590 w 2289765"/>
                  <a:gd name="connsiteY4" fmla="*/ 1586357 h 3369049"/>
                  <a:gd name="connsiteX5" fmla="*/ 1394855 w 2289765"/>
                  <a:gd name="connsiteY5" fmla="*/ 3369049 h 3369049"/>
                  <a:gd name="connsiteX0" fmla="*/ 202387 w 2271645"/>
                  <a:gd name="connsiteY0" fmla="*/ 3351207 h 3369093"/>
                  <a:gd name="connsiteX1" fmla="*/ 2265357 w 2271645"/>
                  <a:gd name="connsiteY1" fmla="*/ 1443309 h 3369093"/>
                  <a:gd name="connsiteX2" fmla="*/ 816507 w 2271645"/>
                  <a:gd name="connsiteY2" fmla="*/ 460 h 3369093"/>
                  <a:gd name="connsiteX3" fmla="*/ 11590 w 2271645"/>
                  <a:gd name="connsiteY3" fmla="*/ 1586401 h 3369093"/>
                  <a:gd name="connsiteX4" fmla="*/ 1394855 w 2271645"/>
                  <a:gd name="connsiteY4" fmla="*/ 3369093 h 3369093"/>
                  <a:gd name="connsiteX0" fmla="*/ 202708 w 2271824"/>
                  <a:gd name="connsiteY0" fmla="*/ 3422725 h 3440611"/>
                  <a:gd name="connsiteX1" fmla="*/ 2265678 w 2271824"/>
                  <a:gd name="connsiteY1" fmla="*/ 1514827 h 3440611"/>
                  <a:gd name="connsiteX2" fmla="*/ 810866 w 2271824"/>
                  <a:gd name="connsiteY2" fmla="*/ 432 h 3440611"/>
                  <a:gd name="connsiteX3" fmla="*/ 11911 w 2271824"/>
                  <a:gd name="connsiteY3" fmla="*/ 1657919 h 3440611"/>
                  <a:gd name="connsiteX4" fmla="*/ 1395176 w 2271824"/>
                  <a:gd name="connsiteY4" fmla="*/ 3440611 h 3440611"/>
                  <a:gd name="connsiteX0" fmla="*/ 205130 w 2274809"/>
                  <a:gd name="connsiteY0" fmla="*/ 3422293 h 3440179"/>
                  <a:gd name="connsiteX1" fmla="*/ 2268100 w 2274809"/>
                  <a:gd name="connsiteY1" fmla="*/ 1514395 h 3440179"/>
                  <a:gd name="connsiteX2" fmla="*/ 813288 w 2274809"/>
                  <a:gd name="connsiteY2" fmla="*/ 0 h 3440179"/>
                  <a:gd name="connsiteX3" fmla="*/ 14333 w 2274809"/>
                  <a:gd name="connsiteY3" fmla="*/ 1657487 h 3440179"/>
                  <a:gd name="connsiteX4" fmla="*/ 1397598 w 2274809"/>
                  <a:gd name="connsiteY4" fmla="*/ 3440179 h 3440179"/>
                  <a:gd name="connsiteX0" fmla="*/ 203553 w 2272876"/>
                  <a:gd name="connsiteY0" fmla="*/ 3422293 h 3440179"/>
                  <a:gd name="connsiteX1" fmla="*/ 2266523 w 2272876"/>
                  <a:gd name="connsiteY1" fmla="*/ 1514395 h 3440179"/>
                  <a:gd name="connsiteX2" fmla="*/ 811711 w 2272876"/>
                  <a:gd name="connsiteY2" fmla="*/ 0 h 3440179"/>
                  <a:gd name="connsiteX3" fmla="*/ 12756 w 2272876"/>
                  <a:gd name="connsiteY3" fmla="*/ 1657487 h 3440179"/>
                  <a:gd name="connsiteX4" fmla="*/ 1396021 w 2272876"/>
                  <a:gd name="connsiteY4" fmla="*/ 3440179 h 3440179"/>
                  <a:gd name="connsiteX0" fmla="*/ 201303 w 2270626"/>
                  <a:gd name="connsiteY0" fmla="*/ 3422293 h 3440179"/>
                  <a:gd name="connsiteX1" fmla="*/ 2264273 w 2270626"/>
                  <a:gd name="connsiteY1" fmla="*/ 1514395 h 3440179"/>
                  <a:gd name="connsiteX2" fmla="*/ 809461 w 2270626"/>
                  <a:gd name="connsiteY2" fmla="*/ 0 h 3440179"/>
                  <a:gd name="connsiteX3" fmla="*/ 10506 w 2270626"/>
                  <a:gd name="connsiteY3" fmla="*/ 1657487 h 3440179"/>
                  <a:gd name="connsiteX4" fmla="*/ 1393771 w 2270626"/>
                  <a:gd name="connsiteY4" fmla="*/ 3440179 h 3440179"/>
                  <a:gd name="connsiteX0" fmla="*/ 148533 w 2217856"/>
                  <a:gd name="connsiteY0" fmla="*/ 3422293 h 3440179"/>
                  <a:gd name="connsiteX1" fmla="*/ 2211503 w 2217856"/>
                  <a:gd name="connsiteY1" fmla="*/ 1514395 h 3440179"/>
                  <a:gd name="connsiteX2" fmla="*/ 756691 w 2217856"/>
                  <a:gd name="connsiteY2" fmla="*/ 0 h 3440179"/>
                  <a:gd name="connsiteX3" fmla="*/ 11397 w 2217856"/>
                  <a:gd name="connsiteY3" fmla="*/ 1496508 h 3440179"/>
                  <a:gd name="connsiteX4" fmla="*/ 1341001 w 2217856"/>
                  <a:gd name="connsiteY4" fmla="*/ 3440179 h 3440179"/>
                  <a:gd name="connsiteX0" fmla="*/ 137143 w 2206466"/>
                  <a:gd name="connsiteY0" fmla="*/ 3422293 h 3440179"/>
                  <a:gd name="connsiteX1" fmla="*/ 2200113 w 2206466"/>
                  <a:gd name="connsiteY1" fmla="*/ 1514395 h 3440179"/>
                  <a:gd name="connsiteX2" fmla="*/ 745301 w 2206466"/>
                  <a:gd name="connsiteY2" fmla="*/ 0 h 3440179"/>
                  <a:gd name="connsiteX3" fmla="*/ 7 w 2206466"/>
                  <a:gd name="connsiteY3" fmla="*/ 1496508 h 3440179"/>
                  <a:gd name="connsiteX4" fmla="*/ 1329611 w 2206466"/>
                  <a:gd name="connsiteY4" fmla="*/ 3440179 h 3440179"/>
                  <a:gd name="connsiteX0" fmla="*/ 137143 w 2076060"/>
                  <a:gd name="connsiteY0" fmla="*/ 3422293 h 3440179"/>
                  <a:gd name="connsiteX1" fmla="*/ 2068941 w 2076060"/>
                  <a:gd name="connsiteY1" fmla="*/ 1520357 h 3440179"/>
                  <a:gd name="connsiteX2" fmla="*/ 745301 w 2076060"/>
                  <a:gd name="connsiteY2" fmla="*/ 0 h 3440179"/>
                  <a:gd name="connsiteX3" fmla="*/ 7 w 2076060"/>
                  <a:gd name="connsiteY3" fmla="*/ 1496508 h 3440179"/>
                  <a:gd name="connsiteX4" fmla="*/ 1329611 w 2076060"/>
                  <a:gd name="connsiteY4" fmla="*/ 3440179 h 3440179"/>
                  <a:gd name="connsiteX0" fmla="*/ 137143 w 2070137"/>
                  <a:gd name="connsiteY0" fmla="*/ 3422293 h 3440179"/>
                  <a:gd name="connsiteX1" fmla="*/ 2062979 w 2070137"/>
                  <a:gd name="connsiteY1" fmla="*/ 1484584 h 3440179"/>
                  <a:gd name="connsiteX2" fmla="*/ 745301 w 2070137"/>
                  <a:gd name="connsiteY2" fmla="*/ 0 h 3440179"/>
                  <a:gd name="connsiteX3" fmla="*/ 7 w 2070137"/>
                  <a:gd name="connsiteY3" fmla="*/ 1496508 h 3440179"/>
                  <a:gd name="connsiteX4" fmla="*/ 1329611 w 2070137"/>
                  <a:gd name="connsiteY4" fmla="*/ 3440179 h 3440179"/>
                  <a:gd name="connsiteX0" fmla="*/ 137143 w 2062979"/>
                  <a:gd name="connsiteY0" fmla="*/ 3422293 h 3440179"/>
                  <a:gd name="connsiteX1" fmla="*/ 2062979 w 2062979"/>
                  <a:gd name="connsiteY1" fmla="*/ 1484584 h 3440179"/>
                  <a:gd name="connsiteX2" fmla="*/ 745301 w 2062979"/>
                  <a:gd name="connsiteY2" fmla="*/ 0 h 3440179"/>
                  <a:gd name="connsiteX3" fmla="*/ 7 w 2062979"/>
                  <a:gd name="connsiteY3" fmla="*/ 1496508 h 3440179"/>
                  <a:gd name="connsiteX4" fmla="*/ 1329611 w 2062979"/>
                  <a:gd name="connsiteY4" fmla="*/ 3440179 h 3440179"/>
                  <a:gd name="connsiteX0" fmla="*/ 155255 w 2085626"/>
                  <a:gd name="connsiteY0" fmla="*/ 3422293 h 3440179"/>
                  <a:gd name="connsiteX1" fmla="*/ 2081091 w 2085626"/>
                  <a:gd name="connsiteY1" fmla="*/ 1484584 h 3440179"/>
                  <a:gd name="connsiteX2" fmla="*/ 656091 w 2085626"/>
                  <a:gd name="connsiteY2" fmla="*/ 0 h 3440179"/>
                  <a:gd name="connsiteX3" fmla="*/ 18119 w 2085626"/>
                  <a:gd name="connsiteY3" fmla="*/ 1496508 h 3440179"/>
                  <a:gd name="connsiteX4" fmla="*/ 1347723 w 2085626"/>
                  <a:gd name="connsiteY4" fmla="*/ 3440179 h 3440179"/>
                  <a:gd name="connsiteX0" fmla="*/ 137156 w 2067527"/>
                  <a:gd name="connsiteY0" fmla="*/ 3422293 h 3440179"/>
                  <a:gd name="connsiteX1" fmla="*/ 2062992 w 2067527"/>
                  <a:gd name="connsiteY1" fmla="*/ 1484584 h 3440179"/>
                  <a:gd name="connsiteX2" fmla="*/ 637992 w 2067527"/>
                  <a:gd name="connsiteY2" fmla="*/ 0 h 3440179"/>
                  <a:gd name="connsiteX3" fmla="*/ 20 w 2067527"/>
                  <a:gd name="connsiteY3" fmla="*/ 1496508 h 3440179"/>
                  <a:gd name="connsiteX4" fmla="*/ 1329624 w 2067527"/>
                  <a:gd name="connsiteY4" fmla="*/ 3440179 h 3440179"/>
                  <a:gd name="connsiteX0" fmla="*/ 137145 w 2067516"/>
                  <a:gd name="connsiteY0" fmla="*/ 3422293 h 3440179"/>
                  <a:gd name="connsiteX1" fmla="*/ 2062981 w 2067516"/>
                  <a:gd name="connsiteY1" fmla="*/ 1484584 h 3440179"/>
                  <a:gd name="connsiteX2" fmla="*/ 637981 w 2067516"/>
                  <a:gd name="connsiteY2" fmla="*/ 0 h 3440179"/>
                  <a:gd name="connsiteX3" fmla="*/ 9 w 2067516"/>
                  <a:gd name="connsiteY3" fmla="*/ 1496508 h 3440179"/>
                  <a:gd name="connsiteX4" fmla="*/ 1329613 w 2067516"/>
                  <a:gd name="connsiteY4" fmla="*/ 3440179 h 3440179"/>
                  <a:gd name="connsiteX0" fmla="*/ 137155 w 2067526"/>
                  <a:gd name="connsiteY0" fmla="*/ 3422293 h 3440179"/>
                  <a:gd name="connsiteX1" fmla="*/ 2062991 w 2067526"/>
                  <a:gd name="connsiteY1" fmla="*/ 1484584 h 3440179"/>
                  <a:gd name="connsiteX2" fmla="*/ 637991 w 2067526"/>
                  <a:gd name="connsiteY2" fmla="*/ 0 h 3440179"/>
                  <a:gd name="connsiteX3" fmla="*/ 19 w 2067526"/>
                  <a:gd name="connsiteY3" fmla="*/ 1496508 h 3440179"/>
                  <a:gd name="connsiteX4" fmla="*/ 1329623 w 2067526"/>
                  <a:gd name="connsiteY4" fmla="*/ 3440179 h 3440179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37137 w 2067508"/>
                  <a:gd name="connsiteY0" fmla="*/ 3422293 h 3469990"/>
                  <a:gd name="connsiteX1" fmla="*/ 2062973 w 2067508"/>
                  <a:gd name="connsiteY1" fmla="*/ 1484584 h 3469990"/>
                  <a:gd name="connsiteX2" fmla="*/ 637973 w 2067508"/>
                  <a:gd name="connsiteY2" fmla="*/ 0 h 3469990"/>
                  <a:gd name="connsiteX3" fmla="*/ 1 w 2067508"/>
                  <a:gd name="connsiteY3" fmla="*/ 1496508 h 3469990"/>
                  <a:gd name="connsiteX4" fmla="*/ 1168622 w 2067508"/>
                  <a:gd name="connsiteY4" fmla="*/ 3469990 h 3469990"/>
                  <a:gd name="connsiteX0" fmla="*/ 137137 w 2067508"/>
                  <a:gd name="connsiteY0" fmla="*/ 3422293 h 3469990"/>
                  <a:gd name="connsiteX1" fmla="*/ 2062973 w 2067508"/>
                  <a:gd name="connsiteY1" fmla="*/ 1484584 h 3469990"/>
                  <a:gd name="connsiteX2" fmla="*/ 637973 w 2067508"/>
                  <a:gd name="connsiteY2" fmla="*/ 0 h 3469990"/>
                  <a:gd name="connsiteX3" fmla="*/ 1 w 2067508"/>
                  <a:gd name="connsiteY3" fmla="*/ 1496508 h 3469990"/>
                  <a:gd name="connsiteX4" fmla="*/ 1168622 w 2067508"/>
                  <a:gd name="connsiteY4" fmla="*/ 3469990 h 3469990"/>
                  <a:gd name="connsiteX0" fmla="*/ 125212 w 2067713"/>
                  <a:gd name="connsiteY0" fmla="*/ 3458066 h 3469990"/>
                  <a:gd name="connsiteX1" fmla="*/ 2062973 w 2067713"/>
                  <a:gd name="connsiteY1" fmla="*/ 1484584 h 3469990"/>
                  <a:gd name="connsiteX2" fmla="*/ 637973 w 2067713"/>
                  <a:gd name="connsiteY2" fmla="*/ 0 h 3469990"/>
                  <a:gd name="connsiteX3" fmla="*/ 1 w 2067713"/>
                  <a:gd name="connsiteY3" fmla="*/ 1496508 h 3469990"/>
                  <a:gd name="connsiteX4" fmla="*/ 1168622 w 2067713"/>
                  <a:gd name="connsiteY4" fmla="*/ 3469990 h 3469990"/>
                  <a:gd name="connsiteX0" fmla="*/ 375630 w 2064296"/>
                  <a:gd name="connsiteY0" fmla="*/ 3261314 h 3469990"/>
                  <a:gd name="connsiteX1" fmla="*/ 2062973 w 2064296"/>
                  <a:gd name="connsiteY1" fmla="*/ 1484584 h 3469990"/>
                  <a:gd name="connsiteX2" fmla="*/ 637973 w 2064296"/>
                  <a:gd name="connsiteY2" fmla="*/ 0 h 3469990"/>
                  <a:gd name="connsiteX3" fmla="*/ 1 w 2064296"/>
                  <a:gd name="connsiteY3" fmla="*/ 1496508 h 3469990"/>
                  <a:gd name="connsiteX4" fmla="*/ 1168622 w 2064296"/>
                  <a:gd name="connsiteY4" fmla="*/ 3469990 h 3469990"/>
                  <a:gd name="connsiteX0" fmla="*/ 380518 w 2069184"/>
                  <a:gd name="connsiteY0" fmla="*/ 3261314 h 3273238"/>
                  <a:gd name="connsiteX1" fmla="*/ 2067861 w 2069184"/>
                  <a:gd name="connsiteY1" fmla="*/ 1484584 h 3273238"/>
                  <a:gd name="connsiteX2" fmla="*/ 642861 w 2069184"/>
                  <a:gd name="connsiteY2" fmla="*/ 0 h 3273238"/>
                  <a:gd name="connsiteX3" fmla="*/ 4889 w 2069184"/>
                  <a:gd name="connsiteY3" fmla="*/ 1496508 h 3273238"/>
                  <a:gd name="connsiteX4" fmla="*/ 964828 w 2069184"/>
                  <a:gd name="connsiteY4" fmla="*/ 3273238 h 3273238"/>
                  <a:gd name="connsiteX0" fmla="*/ 338782 w 2069619"/>
                  <a:gd name="connsiteY0" fmla="*/ 3267276 h 3273238"/>
                  <a:gd name="connsiteX1" fmla="*/ 2067861 w 2069619"/>
                  <a:gd name="connsiteY1" fmla="*/ 1484584 h 3273238"/>
                  <a:gd name="connsiteX2" fmla="*/ 642861 w 2069619"/>
                  <a:gd name="connsiteY2" fmla="*/ 0 h 3273238"/>
                  <a:gd name="connsiteX3" fmla="*/ 4889 w 2069619"/>
                  <a:gd name="connsiteY3" fmla="*/ 1496508 h 3273238"/>
                  <a:gd name="connsiteX4" fmla="*/ 964828 w 2069619"/>
                  <a:gd name="connsiteY4" fmla="*/ 3273238 h 3273238"/>
                  <a:gd name="connsiteX0" fmla="*/ 243385 w 2070821"/>
                  <a:gd name="connsiteY0" fmla="*/ 3255351 h 3273238"/>
                  <a:gd name="connsiteX1" fmla="*/ 2067861 w 2070821"/>
                  <a:gd name="connsiteY1" fmla="*/ 1484584 h 3273238"/>
                  <a:gd name="connsiteX2" fmla="*/ 642861 w 2070821"/>
                  <a:gd name="connsiteY2" fmla="*/ 0 h 3273238"/>
                  <a:gd name="connsiteX3" fmla="*/ 4889 w 2070821"/>
                  <a:gd name="connsiteY3" fmla="*/ 1496508 h 3273238"/>
                  <a:gd name="connsiteX4" fmla="*/ 964828 w 2070821"/>
                  <a:gd name="connsiteY4" fmla="*/ 3273238 h 327323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96508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96508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96508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48810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54773 h 3410368"/>
                  <a:gd name="connsiteX2" fmla="*/ 643694 w 2071654"/>
                  <a:gd name="connsiteY2" fmla="*/ 0 h 3410368"/>
                  <a:gd name="connsiteX3" fmla="*/ 5722 w 2071654"/>
                  <a:gd name="connsiteY3" fmla="*/ 1448810 h 3410368"/>
                  <a:gd name="connsiteX4" fmla="*/ 995473 w 2071654"/>
                  <a:gd name="connsiteY4" fmla="*/ 3410368 h 3410368"/>
                  <a:gd name="connsiteX0" fmla="*/ 244218 w 2068706"/>
                  <a:gd name="connsiteY0" fmla="*/ 3255351 h 3410368"/>
                  <a:gd name="connsiteX1" fmla="*/ 2068694 w 2068706"/>
                  <a:gd name="connsiteY1" fmla="*/ 1454773 h 3410368"/>
                  <a:gd name="connsiteX2" fmla="*/ 643694 w 2068706"/>
                  <a:gd name="connsiteY2" fmla="*/ 0 h 3410368"/>
                  <a:gd name="connsiteX3" fmla="*/ 5722 w 2068706"/>
                  <a:gd name="connsiteY3" fmla="*/ 1448810 h 3410368"/>
                  <a:gd name="connsiteX4" fmla="*/ 995473 w 2068706"/>
                  <a:gd name="connsiteY4" fmla="*/ 3410368 h 3410368"/>
                  <a:gd name="connsiteX0" fmla="*/ 238498 w 2062986"/>
                  <a:gd name="connsiteY0" fmla="*/ 3255351 h 3410368"/>
                  <a:gd name="connsiteX1" fmla="*/ 2062974 w 2062986"/>
                  <a:gd name="connsiteY1" fmla="*/ 1454773 h 3410368"/>
                  <a:gd name="connsiteX2" fmla="*/ 637974 w 2062986"/>
                  <a:gd name="connsiteY2" fmla="*/ 0 h 3410368"/>
                  <a:gd name="connsiteX3" fmla="*/ 2 w 2062986"/>
                  <a:gd name="connsiteY3" fmla="*/ 1448810 h 3410368"/>
                  <a:gd name="connsiteX4" fmla="*/ 989753 w 2062986"/>
                  <a:gd name="connsiteY4" fmla="*/ 3410368 h 3410368"/>
                  <a:gd name="connsiteX0" fmla="*/ 238498 w 2062988"/>
                  <a:gd name="connsiteY0" fmla="*/ 3255351 h 3410368"/>
                  <a:gd name="connsiteX1" fmla="*/ 2062974 w 2062988"/>
                  <a:gd name="connsiteY1" fmla="*/ 1454773 h 3410368"/>
                  <a:gd name="connsiteX2" fmla="*/ 637974 w 2062988"/>
                  <a:gd name="connsiteY2" fmla="*/ 0 h 3410368"/>
                  <a:gd name="connsiteX3" fmla="*/ 2 w 2062988"/>
                  <a:gd name="connsiteY3" fmla="*/ 1448810 h 3410368"/>
                  <a:gd name="connsiteX4" fmla="*/ 989753 w 2062988"/>
                  <a:gd name="connsiteY4" fmla="*/ 3410368 h 3410368"/>
                  <a:gd name="connsiteX0" fmla="*/ 238498 w 2062988"/>
                  <a:gd name="connsiteY0" fmla="*/ 3255351 h 3410368"/>
                  <a:gd name="connsiteX1" fmla="*/ 2062974 w 2062988"/>
                  <a:gd name="connsiteY1" fmla="*/ 1454773 h 3410368"/>
                  <a:gd name="connsiteX2" fmla="*/ 637974 w 2062988"/>
                  <a:gd name="connsiteY2" fmla="*/ 0 h 3410368"/>
                  <a:gd name="connsiteX3" fmla="*/ 2 w 2062988"/>
                  <a:gd name="connsiteY3" fmla="*/ 1448810 h 3410368"/>
                  <a:gd name="connsiteX4" fmla="*/ 989753 w 2062988"/>
                  <a:gd name="connsiteY4" fmla="*/ 3410368 h 3410368"/>
                  <a:gd name="connsiteX0" fmla="*/ 238498 w 2062988"/>
                  <a:gd name="connsiteY0" fmla="*/ 3255351 h 3410368"/>
                  <a:gd name="connsiteX1" fmla="*/ 2062974 w 2062988"/>
                  <a:gd name="connsiteY1" fmla="*/ 1454773 h 3410368"/>
                  <a:gd name="connsiteX2" fmla="*/ 637974 w 2062988"/>
                  <a:gd name="connsiteY2" fmla="*/ 0 h 3410368"/>
                  <a:gd name="connsiteX3" fmla="*/ 2 w 2062988"/>
                  <a:gd name="connsiteY3" fmla="*/ 1448810 h 3410368"/>
                  <a:gd name="connsiteX4" fmla="*/ 989753 w 2062988"/>
                  <a:gd name="connsiteY4" fmla="*/ 3410368 h 3410368"/>
                  <a:gd name="connsiteX0" fmla="*/ 238498 w 2063095"/>
                  <a:gd name="connsiteY0" fmla="*/ 3255351 h 3410368"/>
                  <a:gd name="connsiteX1" fmla="*/ 2062974 w 2063095"/>
                  <a:gd name="connsiteY1" fmla="*/ 1454773 h 3410368"/>
                  <a:gd name="connsiteX2" fmla="*/ 637974 w 2063095"/>
                  <a:gd name="connsiteY2" fmla="*/ 0 h 3410368"/>
                  <a:gd name="connsiteX3" fmla="*/ 2 w 2063095"/>
                  <a:gd name="connsiteY3" fmla="*/ 1448810 h 3410368"/>
                  <a:gd name="connsiteX4" fmla="*/ 989753 w 2063095"/>
                  <a:gd name="connsiteY4" fmla="*/ 3410368 h 3410368"/>
                  <a:gd name="connsiteX0" fmla="*/ 238499 w 2063096"/>
                  <a:gd name="connsiteY0" fmla="*/ 3255351 h 3410368"/>
                  <a:gd name="connsiteX1" fmla="*/ 2062975 w 2063096"/>
                  <a:gd name="connsiteY1" fmla="*/ 1454773 h 3410368"/>
                  <a:gd name="connsiteX2" fmla="*/ 637975 w 2063096"/>
                  <a:gd name="connsiteY2" fmla="*/ 0 h 3410368"/>
                  <a:gd name="connsiteX3" fmla="*/ 3 w 2063096"/>
                  <a:gd name="connsiteY3" fmla="*/ 1448810 h 3410368"/>
                  <a:gd name="connsiteX4" fmla="*/ 989754 w 2063096"/>
                  <a:gd name="connsiteY4" fmla="*/ 3410368 h 3410368"/>
                  <a:gd name="connsiteX0" fmla="*/ 244047 w 2068644"/>
                  <a:gd name="connsiteY0" fmla="*/ 3255351 h 3368633"/>
                  <a:gd name="connsiteX1" fmla="*/ 2068523 w 2068644"/>
                  <a:gd name="connsiteY1" fmla="*/ 1454773 h 3368633"/>
                  <a:gd name="connsiteX2" fmla="*/ 643523 w 2068644"/>
                  <a:gd name="connsiteY2" fmla="*/ 0 h 3368633"/>
                  <a:gd name="connsiteX3" fmla="*/ 5551 w 2068644"/>
                  <a:gd name="connsiteY3" fmla="*/ 1448810 h 3368633"/>
                  <a:gd name="connsiteX4" fmla="*/ 989340 w 2068644"/>
                  <a:gd name="connsiteY4" fmla="*/ 3368633 h 3368633"/>
                  <a:gd name="connsiteX0" fmla="*/ 255972 w 2071318"/>
                  <a:gd name="connsiteY0" fmla="*/ 3231503 h 3368633"/>
                  <a:gd name="connsiteX1" fmla="*/ 2068523 w 2071318"/>
                  <a:gd name="connsiteY1" fmla="*/ 1454773 h 3368633"/>
                  <a:gd name="connsiteX2" fmla="*/ 643523 w 2071318"/>
                  <a:gd name="connsiteY2" fmla="*/ 0 h 3368633"/>
                  <a:gd name="connsiteX3" fmla="*/ 5551 w 2071318"/>
                  <a:gd name="connsiteY3" fmla="*/ 1448810 h 3368633"/>
                  <a:gd name="connsiteX4" fmla="*/ 989340 w 2071318"/>
                  <a:gd name="connsiteY4" fmla="*/ 3368633 h 3368633"/>
                  <a:gd name="connsiteX0" fmla="*/ 250435 w 2065781"/>
                  <a:gd name="connsiteY0" fmla="*/ 3231503 h 3368633"/>
                  <a:gd name="connsiteX1" fmla="*/ 2062986 w 2065781"/>
                  <a:gd name="connsiteY1" fmla="*/ 1454773 h 3368633"/>
                  <a:gd name="connsiteX2" fmla="*/ 637986 w 2065781"/>
                  <a:gd name="connsiteY2" fmla="*/ 0 h 3368633"/>
                  <a:gd name="connsiteX3" fmla="*/ 14 w 2065781"/>
                  <a:gd name="connsiteY3" fmla="*/ 1448810 h 3368633"/>
                  <a:gd name="connsiteX4" fmla="*/ 983803 w 2065781"/>
                  <a:gd name="connsiteY4" fmla="*/ 3368633 h 3368633"/>
                  <a:gd name="connsiteX0" fmla="*/ 256396 w 2071742"/>
                  <a:gd name="connsiteY0" fmla="*/ 3231503 h 3368633"/>
                  <a:gd name="connsiteX1" fmla="*/ 2068947 w 2071742"/>
                  <a:gd name="connsiteY1" fmla="*/ 1454773 h 3368633"/>
                  <a:gd name="connsiteX2" fmla="*/ 643947 w 2071742"/>
                  <a:gd name="connsiteY2" fmla="*/ 0 h 3368633"/>
                  <a:gd name="connsiteX3" fmla="*/ 12 w 2071742"/>
                  <a:gd name="connsiteY3" fmla="*/ 1287831 h 3368633"/>
                  <a:gd name="connsiteX4" fmla="*/ 989764 w 2071742"/>
                  <a:gd name="connsiteY4" fmla="*/ 3368633 h 3368633"/>
                  <a:gd name="connsiteX0" fmla="*/ 256396 w 2068965"/>
                  <a:gd name="connsiteY0" fmla="*/ 3231503 h 3368633"/>
                  <a:gd name="connsiteX1" fmla="*/ 2068947 w 2068965"/>
                  <a:gd name="connsiteY1" fmla="*/ 1454773 h 3368633"/>
                  <a:gd name="connsiteX2" fmla="*/ 643947 w 2068965"/>
                  <a:gd name="connsiteY2" fmla="*/ 0 h 3368633"/>
                  <a:gd name="connsiteX3" fmla="*/ 12 w 2068965"/>
                  <a:gd name="connsiteY3" fmla="*/ 1287831 h 3368633"/>
                  <a:gd name="connsiteX4" fmla="*/ 989764 w 2068965"/>
                  <a:gd name="connsiteY4" fmla="*/ 3368633 h 3368633"/>
                  <a:gd name="connsiteX0" fmla="*/ 256396 w 2045115"/>
                  <a:gd name="connsiteY0" fmla="*/ 3231503 h 3368633"/>
                  <a:gd name="connsiteX1" fmla="*/ 2045097 w 2045115"/>
                  <a:gd name="connsiteY1" fmla="*/ 1287832 h 3368633"/>
                  <a:gd name="connsiteX2" fmla="*/ 643947 w 2045115"/>
                  <a:gd name="connsiteY2" fmla="*/ 0 h 3368633"/>
                  <a:gd name="connsiteX3" fmla="*/ 12 w 2045115"/>
                  <a:gd name="connsiteY3" fmla="*/ 1287831 h 3368633"/>
                  <a:gd name="connsiteX4" fmla="*/ 989764 w 2045115"/>
                  <a:gd name="connsiteY4" fmla="*/ 3368633 h 3368633"/>
                  <a:gd name="connsiteX0" fmla="*/ 256396 w 2039153"/>
                  <a:gd name="connsiteY0" fmla="*/ 3231503 h 3368633"/>
                  <a:gd name="connsiteX1" fmla="*/ 2039135 w 2039153"/>
                  <a:gd name="connsiteY1" fmla="*/ 1389189 h 3368633"/>
                  <a:gd name="connsiteX2" fmla="*/ 643947 w 2039153"/>
                  <a:gd name="connsiteY2" fmla="*/ 0 h 3368633"/>
                  <a:gd name="connsiteX3" fmla="*/ 12 w 2039153"/>
                  <a:gd name="connsiteY3" fmla="*/ 1287831 h 3368633"/>
                  <a:gd name="connsiteX4" fmla="*/ 989764 w 2039153"/>
                  <a:gd name="connsiteY4" fmla="*/ 3368633 h 3368633"/>
                  <a:gd name="connsiteX0" fmla="*/ 256396 w 2039224"/>
                  <a:gd name="connsiteY0" fmla="*/ 3231503 h 3368633"/>
                  <a:gd name="connsiteX1" fmla="*/ 2039135 w 2039224"/>
                  <a:gd name="connsiteY1" fmla="*/ 1389189 h 3368633"/>
                  <a:gd name="connsiteX2" fmla="*/ 643947 w 2039224"/>
                  <a:gd name="connsiteY2" fmla="*/ 0 h 3368633"/>
                  <a:gd name="connsiteX3" fmla="*/ 12 w 2039224"/>
                  <a:gd name="connsiteY3" fmla="*/ 1287831 h 3368633"/>
                  <a:gd name="connsiteX4" fmla="*/ 989764 w 2039224"/>
                  <a:gd name="connsiteY4" fmla="*/ 3368633 h 3368633"/>
                  <a:gd name="connsiteX0" fmla="*/ 262358 w 2045186"/>
                  <a:gd name="connsiteY0" fmla="*/ 3231503 h 3368633"/>
                  <a:gd name="connsiteX1" fmla="*/ 2045097 w 2045186"/>
                  <a:gd name="connsiteY1" fmla="*/ 1389189 h 3368633"/>
                  <a:gd name="connsiteX2" fmla="*/ 649909 w 2045186"/>
                  <a:gd name="connsiteY2" fmla="*/ 0 h 3368633"/>
                  <a:gd name="connsiteX3" fmla="*/ 12 w 2045186"/>
                  <a:gd name="connsiteY3" fmla="*/ 1377263 h 3368633"/>
                  <a:gd name="connsiteX4" fmla="*/ 995726 w 2045186"/>
                  <a:gd name="connsiteY4" fmla="*/ 3368633 h 3368633"/>
                  <a:gd name="connsiteX0" fmla="*/ 269027 w 2054165"/>
                  <a:gd name="connsiteY0" fmla="*/ 3279201 h 3416331"/>
                  <a:gd name="connsiteX1" fmla="*/ 2051766 w 2054165"/>
                  <a:gd name="connsiteY1" fmla="*/ 1436887 h 3416331"/>
                  <a:gd name="connsiteX2" fmla="*/ 626767 w 2054165"/>
                  <a:gd name="connsiteY2" fmla="*/ 0 h 3416331"/>
                  <a:gd name="connsiteX3" fmla="*/ 6681 w 2054165"/>
                  <a:gd name="connsiteY3" fmla="*/ 1424961 h 3416331"/>
                  <a:gd name="connsiteX4" fmla="*/ 1002395 w 2054165"/>
                  <a:gd name="connsiteY4" fmla="*/ 3416331 h 3416331"/>
                  <a:gd name="connsiteX0" fmla="*/ 262374 w 2047512"/>
                  <a:gd name="connsiteY0" fmla="*/ 3279201 h 3416331"/>
                  <a:gd name="connsiteX1" fmla="*/ 2045113 w 2047512"/>
                  <a:gd name="connsiteY1" fmla="*/ 1436887 h 3416331"/>
                  <a:gd name="connsiteX2" fmla="*/ 620114 w 2047512"/>
                  <a:gd name="connsiteY2" fmla="*/ 0 h 3416331"/>
                  <a:gd name="connsiteX3" fmla="*/ 28 w 2047512"/>
                  <a:gd name="connsiteY3" fmla="*/ 1424961 h 3416331"/>
                  <a:gd name="connsiteX4" fmla="*/ 995742 w 2047512"/>
                  <a:gd name="connsiteY4" fmla="*/ 341633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0" fmla="*/ 607680 w 2390419"/>
                  <a:gd name="connsiteY0" fmla="*/ 3279201 h 3326898"/>
                  <a:gd name="connsiteX1" fmla="*/ 2390419 w 2390419"/>
                  <a:gd name="connsiteY1" fmla="*/ 1436887 h 3326898"/>
                  <a:gd name="connsiteX2" fmla="*/ 965420 w 2390419"/>
                  <a:gd name="connsiteY2" fmla="*/ 0 h 3326898"/>
                  <a:gd name="connsiteX3" fmla="*/ 345334 w 2390419"/>
                  <a:gd name="connsiteY3" fmla="*/ 1424961 h 3326898"/>
                  <a:gd name="connsiteX4" fmla="*/ 369186 w 2390419"/>
                  <a:gd name="connsiteY4" fmla="*/ 3326898 h 3326898"/>
                  <a:gd name="connsiteX0" fmla="*/ 607680 w 2390419"/>
                  <a:gd name="connsiteY0" fmla="*/ 3279201 h 3326898"/>
                  <a:gd name="connsiteX1" fmla="*/ 2390419 w 2390419"/>
                  <a:gd name="connsiteY1" fmla="*/ 1436887 h 3326898"/>
                  <a:gd name="connsiteX2" fmla="*/ 965420 w 2390419"/>
                  <a:gd name="connsiteY2" fmla="*/ 0 h 3326898"/>
                  <a:gd name="connsiteX3" fmla="*/ 345334 w 2390419"/>
                  <a:gd name="connsiteY3" fmla="*/ 1424961 h 3326898"/>
                  <a:gd name="connsiteX4" fmla="*/ 369186 w 2390419"/>
                  <a:gd name="connsiteY4" fmla="*/ 3326898 h 3326898"/>
                  <a:gd name="connsiteX5" fmla="*/ 607680 w 2390419"/>
                  <a:gd name="connsiteY5" fmla="*/ 3279201 h 3326898"/>
                  <a:gd name="connsiteX0" fmla="*/ 1812074 w 2433761"/>
                  <a:gd name="connsiteY0" fmla="*/ 3303050 h 3326898"/>
                  <a:gd name="connsiteX1" fmla="*/ 2390419 w 2433761"/>
                  <a:gd name="connsiteY1" fmla="*/ 1436887 h 3326898"/>
                  <a:gd name="connsiteX2" fmla="*/ 965420 w 2433761"/>
                  <a:gd name="connsiteY2" fmla="*/ 0 h 3326898"/>
                  <a:gd name="connsiteX3" fmla="*/ 345334 w 2433761"/>
                  <a:gd name="connsiteY3" fmla="*/ 1424961 h 3326898"/>
                  <a:gd name="connsiteX4" fmla="*/ 369186 w 2433761"/>
                  <a:gd name="connsiteY4" fmla="*/ 3326898 h 3326898"/>
                  <a:gd name="connsiteX5" fmla="*/ 1812074 w 2433761"/>
                  <a:gd name="connsiteY5" fmla="*/ 3303050 h 3326898"/>
                  <a:gd name="connsiteX0" fmla="*/ 1537379 w 2159066"/>
                  <a:gd name="connsiteY0" fmla="*/ 3303050 h 3326898"/>
                  <a:gd name="connsiteX1" fmla="*/ 2115724 w 2159066"/>
                  <a:gd name="connsiteY1" fmla="*/ 1436887 h 3326898"/>
                  <a:gd name="connsiteX2" fmla="*/ 690725 w 2159066"/>
                  <a:gd name="connsiteY2" fmla="*/ 0 h 3326898"/>
                  <a:gd name="connsiteX3" fmla="*/ 70639 w 2159066"/>
                  <a:gd name="connsiteY3" fmla="*/ 1424961 h 3326898"/>
                  <a:gd name="connsiteX4" fmla="*/ 94491 w 2159066"/>
                  <a:gd name="connsiteY4" fmla="*/ 3326898 h 3326898"/>
                  <a:gd name="connsiteX5" fmla="*/ 820225 w 2159066"/>
                  <a:gd name="connsiteY5" fmla="*/ 2887763 h 3326898"/>
                  <a:gd name="connsiteX6" fmla="*/ 1537379 w 2159066"/>
                  <a:gd name="connsiteY6" fmla="*/ 3303050 h 3326898"/>
                  <a:gd name="connsiteX0" fmla="*/ 1508389 w 2130076"/>
                  <a:gd name="connsiteY0" fmla="*/ 3303050 h 3341954"/>
                  <a:gd name="connsiteX1" fmla="*/ 2086734 w 2130076"/>
                  <a:gd name="connsiteY1" fmla="*/ 1436887 h 3341954"/>
                  <a:gd name="connsiteX2" fmla="*/ 661735 w 2130076"/>
                  <a:gd name="connsiteY2" fmla="*/ 0 h 3341954"/>
                  <a:gd name="connsiteX3" fmla="*/ 41649 w 2130076"/>
                  <a:gd name="connsiteY3" fmla="*/ 1424961 h 3341954"/>
                  <a:gd name="connsiteX4" fmla="*/ 57866 w 2130076"/>
                  <a:gd name="connsiteY4" fmla="*/ 3078553 h 3341954"/>
                  <a:gd name="connsiteX5" fmla="*/ 65501 w 2130076"/>
                  <a:gd name="connsiteY5" fmla="*/ 3326898 h 3341954"/>
                  <a:gd name="connsiteX6" fmla="*/ 791235 w 2130076"/>
                  <a:gd name="connsiteY6" fmla="*/ 2887763 h 3341954"/>
                  <a:gd name="connsiteX7" fmla="*/ 1508389 w 2130076"/>
                  <a:gd name="connsiteY7" fmla="*/ 3303050 h 3341954"/>
                  <a:gd name="connsiteX0" fmla="*/ 1502447 w 2124134"/>
                  <a:gd name="connsiteY0" fmla="*/ 3303050 h 3328602"/>
                  <a:gd name="connsiteX1" fmla="*/ 2080792 w 2124134"/>
                  <a:gd name="connsiteY1" fmla="*/ 1436887 h 3328602"/>
                  <a:gd name="connsiteX2" fmla="*/ 655793 w 2124134"/>
                  <a:gd name="connsiteY2" fmla="*/ 0 h 3328602"/>
                  <a:gd name="connsiteX3" fmla="*/ 35707 w 2124134"/>
                  <a:gd name="connsiteY3" fmla="*/ 1424961 h 3328602"/>
                  <a:gd name="connsiteX4" fmla="*/ 308304 w 2124134"/>
                  <a:gd name="connsiteY4" fmla="*/ 2798330 h 3328602"/>
                  <a:gd name="connsiteX5" fmla="*/ 51924 w 2124134"/>
                  <a:gd name="connsiteY5" fmla="*/ 3078553 h 3328602"/>
                  <a:gd name="connsiteX6" fmla="*/ 59559 w 2124134"/>
                  <a:gd name="connsiteY6" fmla="*/ 3326898 h 3328602"/>
                  <a:gd name="connsiteX7" fmla="*/ 785293 w 2124134"/>
                  <a:gd name="connsiteY7" fmla="*/ 2887763 h 3328602"/>
                  <a:gd name="connsiteX8" fmla="*/ 1502447 w 2124134"/>
                  <a:gd name="connsiteY8" fmla="*/ 3303050 h 3328602"/>
                  <a:gd name="connsiteX0" fmla="*/ 1502447 w 2103971"/>
                  <a:gd name="connsiteY0" fmla="*/ 3303050 h 3328602"/>
                  <a:gd name="connsiteX1" fmla="*/ 1536547 w 2103971"/>
                  <a:gd name="connsiteY1" fmla="*/ 3084515 h 3328602"/>
                  <a:gd name="connsiteX2" fmla="*/ 2080792 w 2103971"/>
                  <a:gd name="connsiteY2" fmla="*/ 1436887 h 3328602"/>
                  <a:gd name="connsiteX3" fmla="*/ 655793 w 2103971"/>
                  <a:gd name="connsiteY3" fmla="*/ 0 h 3328602"/>
                  <a:gd name="connsiteX4" fmla="*/ 35707 w 2103971"/>
                  <a:gd name="connsiteY4" fmla="*/ 1424961 h 3328602"/>
                  <a:gd name="connsiteX5" fmla="*/ 308304 w 2103971"/>
                  <a:gd name="connsiteY5" fmla="*/ 2798330 h 3328602"/>
                  <a:gd name="connsiteX6" fmla="*/ 51924 w 2103971"/>
                  <a:gd name="connsiteY6" fmla="*/ 3078553 h 3328602"/>
                  <a:gd name="connsiteX7" fmla="*/ 59559 w 2103971"/>
                  <a:gd name="connsiteY7" fmla="*/ 3326898 h 3328602"/>
                  <a:gd name="connsiteX8" fmla="*/ 785293 w 2103971"/>
                  <a:gd name="connsiteY8" fmla="*/ 2887763 h 3328602"/>
                  <a:gd name="connsiteX9" fmla="*/ 1502447 w 2103971"/>
                  <a:gd name="connsiteY9" fmla="*/ 3303050 h 3328602"/>
                  <a:gd name="connsiteX0" fmla="*/ 1502447 w 2093155"/>
                  <a:gd name="connsiteY0" fmla="*/ 3303050 h 3328602"/>
                  <a:gd name="connsiteX1" fmla="*/ 1536547 w 2093155"/>
                  <a:gd name="connsiteY1" fmla="*/ 3084515 h 3328602"/>
                  <a:gd name="connsiteX2" fmla="*/ 1357678 w 2093155"/>
                  <a:gd name="connsiteY2" fmla="*/ 2792368 h 3328602"/>
                  <a:gd name="connsiteX3" fmla="*/ 2080792 w 2093155"/>
                  <a:gd name="connsiteY3" fmla="*/ 1436887 h 3328602"/>
                  <a:gd name="connsiteX4" fmla="*/ 655793 w 2093155"/>
                  <a:gd name="connsiteY4" fmla="*/ 0 h 3328602"/>
                  <a:gd name="connsiteX5" fmla="*/ 35707 w 2093155"/>
                  <a:gd name="connsiteY5" fmla="*/ 1424961 h 3328602"/>
                  <a:gd name="connsiteX6" fmla="*/ 308304 w 2093155"/>
                  <a:gd name="connsiteY6" fmla="*/ 2798330 h 3328602"/>
                  <a:gd name="connsiteX7" fmla="*/ 51924 w 2093155"/>
                  <a:gd name="connsiteY7" fmla="*/ 3078553 h 3328602"/>
                  <a:gd name="connsiteX8" fmla="*/ 59559 w 2093155"/>
                  <a:gd name="connsiteY8" fmla="*/ 3326898 h 3328602"/>
                  <a:gd name="connsiteX9" fmla="*/ 785293 w 2093155"/>
                  <a:gd name="connsiteY9" fmla="*/ 2887763 h 3328602"/>
                  <a:gd name="connsiteX10" fmla="*/ 1502447 w 2093155"/>
                  <a:gd name="connsiteY10" fmla="*/ 3303050 h 3328602"/>
                  <a:gd name="connsiteX0" fmla="*/ 1666738 w 2257446"/>
                  <a:gd name="connsiteY0" fmla="*/ 3303050 h 3336722"/>
                  <a:gd name="connsiteX1" fmla="*/ 1700838 w 2257446"/>
                  <a:gd name="connsiteY1" fmla="*/ 3084515 h 3336722"/>
                  <a:gd name="connsiteX2" fmla="*/ 1521969 w 2257446"/>
                  <a:gd name="connsiteY2" fmla="*/ 2792368 h 3336722"/>
                  <a:gd name="connsiteX3" fmla="*/ 2245083 w 2257446"/>
                  <a:gd name="connsiteY3" fmla="*/ 1436887 h 3336722"/>
                  <a:gd name="connsiteX4" fmla="*/ 820084 w 2257446"/>
                  <a:gd name="connsiteY4" fmla="*/ 0 h 3336722"/>
                  <a:gd name="connsiteX5" fmla="*/ 199998 w 2257446"/>
                  <a:gd name="connsiteY5" fmla="*/ 1424961 h 3336722"/>
                  <a:gd name="connsiteX6" fmla="*/ 472595 w 2257446"/>
                  <a:gd name="connsiteY6" fmla="*/ 2798330 h 3336722"/>
                  <a:gd name="connsiteX7" fmla="*/ 216215 w 2257446"/>
                  <a:gd name="connsiteY7" fmla="*/ 3078553 h 3336722"/>
                  <a:gd name="connsiteX8" fmla="*/ 223850 w 2257446"/>
                  <a:gd name="connsiteY8" fmla="*/ 3326898 h 3336722"/>
                  <a:gd name="connsiteX9" fmla="*/ 949584 w 2257446"/>
                  <a:gd name="connsiteY9" fmla="*/ 2887763 h 3336722"/>
                  <a:gd name="connsiteX10" fmla="*/ 1666738 w 2257446"/>
                  <a:gd name="connsiteY10" fmla="*/ 3303050 h 3336722"/>
                  <a:gd name="connsiteX0" fmla="*/ 1473599 w 2064307"/>
                  <a:gd name="connsiteY0" fmla="*/ 3303050 h 3328182"/>
                  <a:gd name="connsiteX1" fmla="*/ 1507699 w 2064307"/>
                  <a:gd name="connsiteY1" fmla="*/ 3084515 h 3328182"/>
                  <a:gd name="connsiteX2" fmla="*/ 1328830 w 2064307"/>
                  <a:gd name="connsiteY2" fmla="*/ 2792368 h 3328182"/>
                  <a:gd name="connsiteX3" fmla="*/ 2051944 w 2064307"/>
                  <a:gd name="connsiteY3" fmla="*/ 1436887 h 3328182"/>
                  <a:gd name="connsiteX4" fmla="*/ 626945 w 2064307"/>
                  <a:gd name="connsiteY4" fmla="*/ 0 h 3328182"/>
                  <a:gd name="connsiteX5" fmla="*/ 6859 w 2064307"/>
                  <a:gd name="connsiteY5" fmla="*/ 1424961 h 3328182"/>
                  <a:gd name="connsiteX6" fmla="*/ 279456 w 2064307"/>
                  <a:gd name="connsiteY6" fmla="*/ 2798330 h 3328182"/>
                  <a:gd name="connsiteX7" fmla="*/ 23076 w 2064307"/>
                  <a:gd name="connsiteY7" fmla="*/ 3078553 h 3328182"/>
                  <a:gd name="connsiteX8" fmla="*/ 30711 w 2064307"/>
                  <a:gd name="connsiteY8" fmla="*/ 3326898 h 3328182"/>
                  <a:gd name="connsiteX9" fmla="*/ 756445 w 2064307"/>
                  <a:gd name="connsiteY9" fmla="*/ 2887763 h 3328182"/>
                  <a:gd name="connsiteX10" fmla="*/ 1473599 w 2064307"/>
                  <a:gd name="connsiteY10" fmla="*/ 3303050 h 3328182"/>
                  <a:gd name="connsiteX0" fmla="*/ 1814287 w 2404995"/>
                  <a:gd name="connsiteY0" fmla="*/ 3303050 h 3328182"/>
                  <a:gd name="connsiteX1" fmla="*/ 1848387 w 2404995"/>
                  <a:gd name="connsiteY1" fmla="*/ 3084515 h 3328182"/>
                  <a:gd name="connsiteX2" fmla="*/ 1669518 w 2404995"/>
                  <a:gd name="connsiteY2" fmla="*/ 2792368 h 3328182"/>
                  <a:gd name="connsiteX3" fmla="*/ 2392632 w 2404995"/>
                  <a:gd name="connsiteY3" fmla="*/ 1436887 h 3328182"/>
                  <a:gd name="connsiteX4" fmla="*/ 967633 w 2404995"/>
                  <a:gd name="connsiteY4" fmla="*/ 0 h 3328182"/>
                  <a:gd name="connsiteX5" fmla="*/ 347547 w 2404995"/>
                  <a:gd name="connsiteY5" fmla="*/ 1424961 h 3328182"/>
                  <a:gd name="connsiteX6" fmla="*/ 620144 w 2404995"/>
                  <a:gd name="connsiteY6" fmla="*/ 2798330 h 3328182"/>
                  <a:gd name="connsiteX7" fmla="*/ 61 w 2404995"/>
                  <a:gd name="connsiteY7" fmla="*/ 2857953 h 3328182"/>
                  <a:gd name="connsiteX8" fmla="*/ 371399 w 2404995"/>
                  <a:gd name="connsiteY8" fmla="*/ 3326898 h 3328182"/>
                  <a:gd name="connsiteX9" fmla="*/ 1097133 w 2404995"/>
                  <a:gd name="connsiteY9" fmla="*/ 2887763 h 3328182"/>
                  <a:gd name="connsiteX10" fmla="*/ 1814287 w 2404995"/>
                  <a:gd name="connsiteY10" fmla="*/ 3303050 h 3328182"/>
                  <a:gd name="connsiteX0" fmla="*/ 1814287 w 2404995"/>
                  <a:gd name="connsiteY0" fmla="*/ 3303050 h 3328182"/>
                  <a:gd name="connsiteX1" fmla="*/ 1848387 w 2404995"/>
                  <a:gd name="connsiteY1" fmla="*/ 3084515 h 3328182"/>
                  <a:gd name="connsiteX2" fmla="*/ 1669518 w 2404995"/>
                  <a:gd name="connsiteY2" fmla="*/ 2792368 h 3328182"/>
                  <a:gd name="connsiteX3" fmla="*/ 2392632 w 2404995"/>
                  <a:gd name="connsiteY3" fmla="*/ 1436887 h 3328182"/>
                  <a:gd name="connsiteX4" fmla="*/ 967633 w 2404995"/>
                  <a:gd name="connsiteY4" fmla="*/ 0 h 3328182"/>
                  <a:gd name="connsiteX5" fmla="*/ 347547 w 2404995"/>
                  <a:gd name="connsiteY5" fmla="*/ 1424961 h 3328182"/>
                  <a:gd name="connsiteX6" fmla="*/ 620144 w 2404995"/>
                  <a:gd name="connsiteY6" fmla="*/ 2798330 h 3328182"/>
                  <a:gd name="connsiteX7" fmla="*/ 61 w 2404995"/>
                  <a:gd name="connsiteY7" fmla="*/ 2857953 h 3328182"/>
                  <a:gd name="connsiteX8" fmla="*/ 371399 w 2404995"/>
                  <a:gd name="connsiteY8" fmla="*/ 3326898 h 3328182"/>
                  <a:gd name="connsiteX9" fmla="*/ 1097133 w 2404995"/>
                  <a:gd name="connsiteY9" fmla="*/ 2887763 h 3328182"/>
                  <a:gd name="connsiteX10" fmla="*/ 1814287 w 2404995"/>
                  <a:gd name="connsiteY10" fmla="*/ 3303050 h 3328182"/>
                  <a:gd name="connsiteX0" fmla="*/ 1814226 w 2404934"/>
                  <a:gd name="connsiteY0" fmla="*/ 3303050 h 3328182"/>
                  <a:gd name="connsiteX1" fmla="*/ 1848326 w 2404934"/>
                  <a:gd name="connsiteY1" fmla="*/ 3084515 h 3328182"/>
                  <a:gd name="connsiteX2" fmla="*/ 1669457 w 2404934"/>
                  <a:gd name="connsiteY2" fmla="*/ 2792368 h 3328182"/>
                  <a:gd name="connsiteX3" fmla="*/ 2392571 w 2404934"/>
                  <a:gd name="connsiteY3" fmla="*/ 1436887 h 3328182"/>
                  <a:gd name="connsiteX4" fmla="*/ 967572 w 2404934"/>
                  <a:gd name="connsiteY4" fmla="*/ 0 h 3328182"/>
                  <a:gd name="connsiteX5" fmla="*/ 347486 w 2404934"/>
                  <a:gd name="connsiteY5" fmla="*/ 1424961 h 3328182"/>
                  <a:gd name="connsiteX6" fmla="*/ 620083 w 2404934"/>
                  <a:gd name="connsiteY6" fmla="*/ 2798330 h 3328182"/>
                  <a:gd name="connsiteX7" fmla="*/ 0 w 2404934"/>
                  <a:gd name="connsiteY7" fmla="*/ 2857953 h 3328182"/>
                  <a:gd name="connsiteX8" fmla="*/ 371338 w 2404934"/>
                  <a:gd name="connsiteY8" fmla="*/ 3326898 h 3328182"/>
                  <a:gd name="connsiteX9" fmla="*/ 1097072 w 2404934"/>
                  <a:gd name="connsiteY9" fmla="*/ 2887763 h 3328182"/>
                  <a:gd name="connsiteX10" fmla="*/ 1814226 w 2404934"/>
                  <a:gd name="connsiteY10" fmla="*/ 3303050 h 3328182"/>
                  <a:gd name="connsiteX0" fmla="*/ 1473599 w 2064307"/>
                  <a:gd name="connsiteY0" fmla="*/ 3303050 h 3328182"/>
                  <a:gd name="connsiteX1" fmla="*/ 1507699 w 2064307"/>
                  <a:gd name="connsiteY1" fmla="*/ 3084515 h 3328182"/>
                  <a:gd name="connsiteX2" fmla="*/ 1328830 w 2064307"/>
                  <a:gd name="connsiteY2" fmla="*/ 2792368 h 3328182"/>
                  <a:gd name="connsiteX3" fmla="*/ 2051944 w 2064307"/>
                  <a:gd name="connsiteY3" fmla="*/ 1436887 h 3328182"/>
                  <a:gd name="connsiteX4" fmla="*/ 626945 w 2064307"/>
                  <a:gd name="connsiteY4" fmla="*/ 0 h 3328182"/>
                  <a:gd name="connsiteX5" fmla="*/ 6859 w 2064307"/>
                  <a:gd name="connsiteY5" fmla="*/ 1424961 h 3328182"/>
                  <a:gd name="connsiteX6" fmla="*/ 279456 w 2064307"/>
                  <a:gd name="connsiteY6" fmla="*/ 2798330 h 3328182"/>
                  <a:gd name="connsiteX7" fmla="*/ 29038 w 2064307"/>
                  <a:gd name="connsiteY7" fmla="*/ 3156062 h 3328182"/>
                  <a:gd name="connsiteX8" fmla="*/ 30711 w 2064307"/>
                  <a:gd name="connsiteY8" fmla="*/ 3326898 h 3328182"/>
                  <a:gd name="connsiteX9" fmla="*/ 756445 w 2064307"/>
                  <a:gd name="connsiteY9" fmla="*/ 2887763 h 3328182"/>
                  <a:gd name="connsiteX10" fmla="*/ 1473599 w 2064307"/>
                  <a:gd name="connsiteY10" fmla="*/ 3303050 h 3328182"/>
                  <a:gd name="connsiteX0" fmla="*/ 1473599 w 2064307"/>
                  <a:gd name="connsiteY0" fmla="*/ 3303050 h 3328182"/>
                  <a:gd name="connsiteX1" fmla="*/ 1507699 w 2064307"/>
                  <a:gd name="connsiteY1" fmla="*/ 3084515 h 3328182"/>
                  <a:gd name="connsiteX2" fmla="*/ 1328830 w 2064307"/>
                  <a:gd name="connsiteY2" fmla="*/ 2792368 h 3328182"/>
                  <a:gd name="connsiteX3" fmla="*/ 2051944 w 2064307"/>
                  <a:gd name="connsiteY3" fmla="*/ 1436887 h 3328182"/>
                  <a:gd name="connsiteX4" fmla="*/ 626945 w 2064307"/>
                  <a:gd name="connsiteY4" fmla="*/ 0 h 3328182"/>
                  <a:gd name="connsiteX5" fmla="*/ 6859 w 2064307"/>
                  <a:gd name="connsiteY5" fmla="*/ 1424961 h 3328182"/>
                  <a:gd name="connsiteX6" fmla="*/ 279456 w 2064307"/>
                  <a:gd name="connsiteY6" fmla="*/ 2798330 h 3328182"/>
                  <a:gd name="connsiteX7" fmla="*/ 29038 w 2064307"/>
                  <a:gd name="connsiteY7" fmla="*/ 3156062 h 3328182"/>
                  <a:gd name="connsiteX8" fmla="*/ 30711 w 2064307"/>
                  <a:gd name="connsiteY8" fmla="*/ 3326898 h 3328182"/>
                  <a:gd name="connsiteX9" fmla="*/ 756445 w 2064307"/>
                  <a:gd name="connsiteY9" fmla="*/ 2887763 h 3328182"/>
                  <a:gd name="connsiteX10" fmla="*/ 1473599 w 2064307"/>
                  <a:gd name="connsiteY10" fmla="*/ 3303050 h 3328182"/>
                  <a:gd name="connsiteX0" fmla="*/ 1473599 w 2064307"/>
                  <a:gd name="connsiteY0" fmla="*/ 3303050 h 3493839"/>
                  <a:gd name="connsiteX1" fmla="*/ 1507699 w 2064307"/>
                  <a:gd name="connsiteY1" fmla="*/ 3084515 h 3493839"/>
                  <a:gd name="connsiteX2" fmla="*/ 1328830 w 2064307"/>
                  <a:gd name="connsiteY2" fmla="*/ 2792368 h 3493839"/>
                  <a:gd name="connsiteX3" fmla="*/ 2051944 w 2064307"/>
                  <a:gd name="connsiteY3" fmla="*/ 1436887 h 3493839"/>
                  <a:gd name="connsiteX4" fmla="*/ 626945 w 2064307"/>
                  <a:gd name="connsiteY4" fmla="*/ 0 h 3493839"/>
                  <a:gd name="connsiteX5" fmla="*/ 6859 w 2064307"/>
                  <a:gd name="connsiteY5" fmla="*/ 1424961 h 3493839"/>
                  <a:gd name="connsiteX6" fmla="*/ 279456 w 2064307"/>
                  <a:gd name="connsiteY6" fmla="*/ 2798330 h 3493839"/>
                  <a:gd name="connsiteX7" fmla="*/ 29038 w 2064307"/>
                  <a:gd name="connsiteY7" fmla="*/ 3156062 h 3493839"/>
                  <a:gd name="connsiteX8" fmla="*/ 6862 w 2064307"/>
                  <a:gd name="connsiteY8" fmla="*/ 3493839 h 3493839"/>
                  <a:gd name="connsiteX9" fmla="*/ 756445 w 2064307"/>
                  <a:gd name="connsiteY9" fmla="*/ 2887763 h 3493839"/>
                  <a:gd name="connsiteX10" fmla="*/ 1473599 w 2064307"/>
                  <a:gd name="connsiteY10" fmla="*/ 3303050 h 3493839"/>
                  <a:gd name="connsiteX0" fmla="*/ 1592914 w 2183622"/>
                  <a:gd name="connsiteY0" fmla="*/ 3303050 h 3494141"/>
                  <a:gd name="connsiteX1" fmla="*/ 1627014 w 2183622"/>
                  <a:gd name="connsiteY1" fmla="*/ 3084515 h 3494141"/>
                  <a:gd name="connsiteX2" fmla="*/ 1448145 w 2183622"/>
                  <a:gd name="connsiteY2" fmla="*/ 2792368 h 3494141"/>
                  <a:gd name="connsiteX3" fmla="*/ 2171259 w 2183622"/>
                  <a:gd name="connsiteY3" fmla="*/ 1436887 h 3494141"/>
                  <a:gd name="connsiteX4" fmla="*/ 746260 w 2183622"/>
                  <a:gd name="connsiteY4" fmla="*/ 0 h 3494141"/>
                  <a:gd name="connsiteX5" fmla="*/ 126174 w 2183622"/>
                  <a:gd name="connsiteY5" fmla="*/ 1424961 h 3494141"/>
                  <a:gd name="connsiteX6" fmla="*/ 398771 w 2183622"/>
                  <a:gd name="connsiteY6" fmla="*/ 2798330 h 3494141"/>
                  <a:gd name="connsiteX7" fmla="*/ 148353 w 2183622"/>
                  <a:gd name="connsiteY7" fmla="*/ 3156062 h 3494141"/>
                  <a:gd name="connsiteX8" fmla="*/ 126177 w 2183622"/>
                  <a:gd name="connsiteY8" fmla="*/ 3493839 h 3494141"/>
                  <a:gd name="connsiteX9" fmla="*/ 875760 w 2183622"/>
                  <a:gd name="connsiteY9" fmla="*/ 2887763 h 3494141"/>
                  <a:gd name="connsiteX10" fmla="*/ 1592914 w 2183622"/>
                  <a:gd name="connsiteY10" fmla="*/ 3303050 h 3494141"/>
                  <a:gd name="connsiteX0" fmla="*/ 1606141 w 2196849"/>
                  <a:gd name="connsiteY0" fmla="*/ 3303050 h 3512538"/>
                  <a:gd name="connsiteX1" fmla="*/ 1640241 w 2196849"/>
                  <a:gd name="connsiteY1" fmla="*/ 3084515 h 3512538"/>
                  <a:gd name="connsiteX2" fmla="*/ 1461372 w 2196849"/>
                  <a:gd name="connsiteY2" fmla="*/ 2792368 h 3512538"/>
                  <a:gd name="connsiteX3" fmla="*/ 2184486 w 2196849"/>
                  <a:gd name="connsiteY3" fmla="*/ 1436887 h 3512538"/>
                  <a:gd name="connsiteX4" fmla="*/ 759487 w 2196849"/>
                  <a:gd name="connsiteY4" fmla="*/ 0 h 3512538"/>
                  <a:gd name="connsiteX5" fmla="*/ 139401 w 2196849"/>
                  <a:gd name="connsiteY5" fmla="*/ 1424961 h 3512538"/>
                  <a:gd name="connsiteX6" fmla="*/ 411998 w 2196849"/>
                  <a:gd name="connsiteY6" fmla="*/ 2798330 h 3512538"/>
                  <a:gd name="connsiteX7" fmla="*/ 161580 w 2196849"/>
                  <a:gd name="connsiteY7" fmla="*/ 3156062 h 3512538"/>
                  <a:gd name="connsiteX8" fmla="*/ 139404 w 2196849"/>
                  <a:gd name="connsiteY8" fmla="*/ 3493839 h 3512538"/>
                  <a:gd name="connsiteX9" fmla="*/ 888987 w 2196849"/>
                  <a:gd name="connsiteY9" fmla="*/ 2887763 h 3512538"/>
                  <a:gd name="connsiteX10" fmla="*/ 1606141 w 2196849"/>
                  <a:gd name="connsiteY10" fmla="*/ 3303050 h 3512538"/>
                  <a:gd name="connsiteX0" fmla="*/ 1473599 w 2064307"/>
                  <a:gd name="connsiteY0" fmla="*/ 3303050 h 3512538"/>
                  <a:gd name="connsiteX1" fmla="*/ 1507699 w 2064307"/>
                  <a:gd name="connsiteY1" fmla="*/ 3084515 h 3512538"/>
                  <a:gd name="connsiteX2" fmla="*/ 1328830 w 2064307"/>
                  <a:gd name="connsiteY2" fmla="*/ 2792368 h 3512538"/>
                  <a:gd name="connsiteX3" fmla="*/ 2051944 w 2064307"/>
                  <a:gd name="connsiteY3" fmla="*/ 1436887 h 3512538"/>
                  <a:gd name="connsiteX4" fmla="*/ 626945 w 2064307"/>
                  <a:gd name="connsiteY4" fmla="*/ 0 h 3512538"/>
                  <a:gd name="connsiteX5" fmla="*/ 6859 w 2064307"/>
                  <a:gd name="connsiteY5" fmla="*/ 1424961 h 3512538"/>
                  <a:gd name="connsiteX6" fmla="*/ 279456 w 2064307"/>
                  <a:gd name="connsiteY6" fmla="*/ 2798330 h 3512538"/>
                  <a:gd name="connsiteX7" fmla="*/ 29038 w 2064307"/>
                  <a:gd name="connsiteY7" fmla="*/ 3156062 h 3512538"/>
                  <a:gd name="connsiteX8" fmla="*/ 6862 w 2064307"/>
                  <a:gd name="connsiteY8" fmla="*/ 3493839 h 3512538"/>
                  <a:gd name="connsiteX9" fmla="*/ 756445 w 2064307"/>
                  <a:gd name="connsiteY9" fmla="*/ 2887763 h 3512538"/>
                  <a:gd name="connsiteX10" fmla="*/ 1473599 w 2064307"/>
                  <a:gd name="connsiteY10" fmla="*/ 3303050 h 3512538"/>
                  <a:gd name="connsiteX0" fmla="*/ 1473599 w 2064307"/>
                  <a:gd name="connsiteY0" fmla="*/ 3303050 h 3512538"/>
                  <a:gd name="connsiteX1" fmla="*/ 1507699 w 2064307"/>
                  <a:gd name="connsiteY1" fmla="*/ 3084515 h 3512538"/>
                  <a:gd name="connsiteX2" fmla="*/ 1328830 w 2064307"/>
                  <a:gd name="connsiteY2" fmla="*/ 2792368 h 3512538"/>
                  <a:gd name="connsiteX3" fmla="*/ 2051944 w 2064307"/>
                  <a:gd name="connsiteY3" fmla="*/ 1436887 h 3512538"/>
                  <a:gd name="connsiteX4" fmla="*/ 626945 w 2064307"/>
                  <a:gd name="connsiteY4" fmla="*/ 0 h 3512538"/>
                  <a:gd name="connsiteX5" fmla="*/ 6859 w 2064307"/>
                  <a:gd name="connsiteY5" fmla="*/ 1424961 h 3512538"/>
                  <a:gd name="connsiteX6" fmla="*/ 279456 w 2064307"/>
                  <a:gd name="connsiteY6" fmla="*/ 2798330 h 3512538"/>
                  <a:gd name="connsiteX7" fmla="*/ 88661 w 2064307"/>
                  <a:gd name="connsiteY7" fmla="*/ 3227608 h 3512538"/>
                  <a:gd name="connsiteX8" fmla="*/ 6862 w 2064307"/>
                  <a:gd name="connsiteY8" fmla="*/ 3493839 h 3512538"/>
                  <a:gd name="connsiteX9" fmla="*/ 756445 w 2064307"/>
                  <a:gd name="connsiteY9" fmla="*/ 2887763 h 3512538"/>
                  <a:gd name="connsiteX10" fmla="*/ 1473599 w 2064307"/>
                  <a:gd name="connsiteY10" fmla="*/ 3303050 h 3512538"/>
                  <a:gd name="connsiteX0" fmla="*/ 1473599 w 2064307"/>
                  <a:gd name="connsiteY0" fmla="*/ 3303050 h 3512538"/>
                  <a:gd name="connsiteX1" fmla="*/ 1507699 w 2064307"/>
                  <a:gd name="connsiteY1" fmla="*/ 3084515 h 3512538"/>
                  <a:gd name="connsiteX2" fmla="*/ 1328830 w 2064307"/>
                  <a:gd name="connsiteY2" fmla="*/ 2792368 h 3512538"/>
                  <a:gd name="connsiteX3" fmla="*/ 2051944 w 2064307"/>
                  <a:gd name="connsiteY3" fmla="*/ 1436887 h 3512538"/>
                  <a:gd name="connsiteX4" fmla="*/ 626945 w 2064307"/>
                  <a:gd name="connsiteY4" fmla="*/ 0 h 3512538"/>
                  <a:gd name="connsiteX5" fmla="*/ 6859 w 2064307"/>
                  <a:gd name="connsiteY5" fmla="*/ 1424961 h 3512538"/>
                  <a:gd name="connsiteX6" fmla="*/ 279456 w 2064307"/>
                  <a:gd name="connsiteY6" fmla="*/ 2798330 h 3512538"/>
                  <a:gd name="connsiteX7" fmla="*/ 88661 w 2064307"/>
                  <a:gd name="connsiteY7" fmla="*/ 3227608 h 3512538"/>
                  <a:gd name="connsiteX8" fmla="*/ 6862 w 2064307"/>
                  <a:gd name="connsiteY8" fmla="*/ 3493839 h 3512538"/>
                  <a:gd name="connsiteX9" fmla="*/ 756445 w 2064307"/>
                  <a:gd name="connsiteY9" fmla="*/ 2887763 h 3512538"/>
                  <a:gd name="connsiteX10" fmla="*/ 1473599 w 2064307"/>
                  <a:gd name="connsiteY10" fmla="*/ 3303050 h 3512538"/>
                  <a:gd name="connsiteX0" fmla="*/ 1473599 w 2064307"/>
                  <a:gd name="connsiteY0" fmla="*/ 3303050 h 3512538"/>
                  <a:gd name="connsiteX1" fmla="*/ 1507699 w 2064307"/>
                  <a:gd name="connsiteY1" fmla="*/ 3084515 h 3512538"/>
                  <a:gd name="connsiteX2" fmla="*/ 1328830 w 2064307"/>
                  <a:gd name="connsiteY2" fmla="*/ 2792368 h 3512538"/>
                  <a:gd name="connsiteX3" fmla="*/ 2051944 w 2064307"/>
                  <a:gd name="connsiteY3" fmla="*/ 1436887 h 3512538"/>
                  <a:gd name="connsiteX4" fmla="*/ 626945 w 2064307"/>
                  <a:gd name="connsiteY4" fmla="*/ 0 h 3512538"/>
                  <a:gd name="connsiteX5" fmla="*/ 6859 w 2064307"/>
                  <a:gd name="connsiteY5" fmla="*/ 1424961 h 3512538"/>
                  <a:gd name="connsiteX6" fmla="*/ 279456 w 2064307"/>
                  <a:gd name="connsiteY6" fmla="*/ 2798330 h 3512538"/>
                  <a:gd name="connsiteX7" fmla="*/ 88661 w 2064307"/>
                  <a:gd name="connsiteY7" fmla="*/ 3227608 h 3512538"/>
                  <a:gd name="connsiteX8" fmla="*/ 6862 w 2064307"/>
                  <a:gd name="connsiteY8" fmla="*/ 3493839 h 3512538"/>
                  <a:gd name="connsiteX9" fmla="*/ 756445 w 2064307"/>
                  <a:gd name="connsiteY9" fmla="*/ 2887763 h 3512538"/>
                  <a:gd name="connsiteX10" fmla="*/ 1473599 w 2064307"/>
                  <a:gd name="connsiteY10" fmla="*/ 3303050 h 3512538"/>
                  <a:gd name="connsiteX0" fmla="*/ 1659247 w 2249955"/>
                  <a:gd name="connsiteY0" fmla="*/ 3303050 h 3512538"/>
                  <a:gd name="connsiteX1" fmla="*/ 1693347 w 2249955"/>
                  <a:gd name="connsiteY1" fmla="*/ 3084515 h 3512538"/>
                  <a:gd name="connsiteX2" fmla="*/ 1514478 w 2249955"/>
                  <a:gd name="connsiteY2" fmla="*/ 2792368 h 3512538"/>
                  <a:gd name="connsiteX3" fmla="*/ 2237592 w 2249955"/>
                  <a:gd name="connsiteY3" fmla="*/ 1436887 h 3512538"/>
                  <a:gd name="connsiteX4" fmla="*/ 812593 w 2249955"/>
                  <a:gd name="connsiteY4" fmla="*/ 0 h 3512538"/>
                  <a:gd name="connsiteX5" fmla="*/ 192507 w 2249955"/>
                  <a:gd name="connsiteY5" fmla="*/ 1424961 h 3512538"/>
                  <a:gd name="connsiteX6" fmla="*/ 465104 w 2249955"/>
                  <a:gd name="connsiteY6" fmla="*/ 2798330 h 3512538"/>
                  <a:gd name="connsiteX7" fmla="*/ 41 w 2249955"/>
                  <a:gd name="connsiteY7" fmla="*/ 2762558 h 3512538"/>
                  <a:gd name="connsiteX8" fmla="*/ 192510 w 2249955"/>
                  <a:gd name="connsiteY8" fmla="*/ 3493839 h 3512538"/>
                  <a:gd name="connsiteX9" fmla="*/ 942093 w 2249955"/>
                  <a:gd name="connsiteY9" fmla="*/ 2887763 h 3512538"/>
                  <a:gd name="connsiteX10" fmla="*/ 1659247 w 2249955"/>
                  <a:gd name="connsiteY10" fmla="*/ 3303050 h 3512538"/>
                  <a:gd name="connsiteX0" fmla="*/ 1659256 w 2249964"/>
                  <a:gd name="connsiteY0" fmla="*/ 3303050 h 3512538"/>
                  <a:gd name="connsiteX1" fmla="*/ 1693356 w 2249964"/>
                  <a:gd name="connsiteY1" fmla="*/ 3084515 h 3512538"/>
                  <a:gd name="connsiteX2" fmla="*/ 1514487 w 2249964"/>
                  <a:gd name="connsiteY2" fmla="*/ 2792368 h 3512538"/>
                  <a:gd name="connsiteX3" fmla="*/ 2237601 w 2249964"/>
                  <a:gd name="connsiteY3" fmla="*/ 1436887 h 3512538"/>
                  <a:gd name="connsiteX4" fmla="*/ 812602 w 2249964"/>
                  <a:gd name="connsiteY4" fmla="*/ 0 h 3512538"/>
                  <a:gd name="connsiteX5" fmla="*/ 192516 w 2249964"/>
                  <a:gd name="connsiteY5" fmla="*/ 1424961 h 3512538"/>
                  <a:gd name="connsiteX6" fmla="*/ 465113 w 2249964"/>
                  <a:gd name="connsiteY6" fmla="*/ 2798330 h 3512538"/>
                  <a:gd name="connsiteX7" fmla="*/ 50 w 2249964"/>
                  <a:gd name="connsiteY7" fmla="*/ 2762558 h 3512538"/>
                  <a:gd name="connsiteX8" fmla="*/ 192519 w 2249964"/>
                  <a:gd name="connsiteY8" fmla="*/ 3493839 h 3512538"/>
                  <a:gd name="connsiteX9" fmla="*/ 942102 w 2249964"/>
                  <a:gd name="connsiteY9" fmla="*/ 2887763 h 3512538"/>
                  <a:gd name="connsiteX10" fmla="*/ 1659256 w 2249964"/>
                  <a:gd name="connsiteY10" fmla="*/ 3303050 h 3512538"/>
                  <a:gd name="connsiteX0" fmla="*/ 1473599 w 2064307"/>
                  <a:gd name="connsiteY0" fmla="*/ 3303050 h 3512538"/>
                  <a:gd name="connsiteX1" fmla="*/ 1507699 w 2064307"/>
                  <a:gd name="connsiteY1" fmla="*/ 3084515 h 3512538"/>
                  <a:gd name="connsiteX2" fmla="*/ 1328830 w 2064307"/>
                  <a:gd name="connsiteY2" fmla="*/ 2792368 h 3512538"/>
                  <a:gd name="connsiteX3" fmla="*/ 2051944 w 2064307"/>
                  <a:gd name="connsiteY3" fmla="*/ 1436887 h 3512538"/>
                  <a:gd name="connsiteX4" fmla="*/ 626945 w 2064307"/>
                  <a:gd name="connsiteY4" fmla="*/ 0 h 3512538"/>
                  <a:gd name="connsiteX5" fmla="*/ 6859 w 2064307"/>
                  <a:gd name="connsiteY5" fmla="*/ 1424961 h 3512538"/>
                  <a:gd name="connsiteX6" fmla="*/ 279456 w 2064307"/>
                  <a:gd name="connsiteY6" fmla="*/ 2798330 h 3512538"/>
                  <a:gd name="connsiteX7" fmla="*/ 17112 w 2064307"/>
                  <a:gd name="connsiteY7" fmla="*/ 2953347 h 3512538"/>
                  <a:gd name="connsiteX8" fmla="*/ 6862 w 2064307"/>
                  <a:gd name="connsiteY8" fmla="*/ 3493839 h 3512538"/>
                  <a:gd name="connsiteX9" fmla="*/ 756445 w 2064307"/>
                  <a:gd name="connsiteY9" fmla="*/ 2887763 h 3512538"/>
                  <a:gd name="connsiteX10" fmla="*/ 1473599 w 2064307"/>
                  <a:gd name="connsiteY10" fmla="*/ 3303050 h 3512538"/>
                  <a:gd name="connsiteX0" fmla="*/ 1539441 w 2130149"/>
                  <a:gd name="connsiteY0" fmla="*/ 3303050 h 3512538"/>
                  <a:gd name="connsiteX1" fmla="*/ 1573541 w 2130149"/>
                  <a:gd name="connsiteY1" fmla="*/ 3084515 h 3512538"/>
                  <a:gd name="connsiteX2" fmla="*/ 1394672 w 2130149"/>
                  <a:gd name="connsiteY2" fmla="*/ 2792368 h 3512538"/>
                  <a:gd name="connsiteX3" fmla="*/ 2117786 w 2130149"/>
                  <a:gd name="connsiteY3" fmla="*/ 1436887 h 3512538"/>
                  <a:gd name="connsiteX4" fmla="*/ 692787 w 2130149"/>
                  <a:gd name="connsiteY4" fmla="*/ 0 h 3512538"/>
                  <a:gd name="connsiteX5" fmla="*/ 72701 w 2130149"/>
                  <a:gd name="connsiteY5" fmla="*/ 1424961 h 3512538"/>
                  <a:gd name="connsiteX6" fmla="*/ 345298 w 2130149"/>
                  <a:gd name="connsiteY6" fmla="*/ 2798330 h 3512538"/>
                  <a:gd name="connsiteX7" fmla="*/ 82954 w 2130149"/>
                  <a:gd name="connsiteY7" fmla="*/ 2953347 h 3512538"/>
                  <a:gd name="connsiteX8" fmla="*/ 23333 w 2130149"/>
                  <a:gd name="connsiteY8" fmla="*/ 3078552 h 3512538"/>
                  <a:gd name="connsiteX9" fmla="*/ 72704 w 2130149"/>
                  <a:gd name="connsiteY9" fmla="*/ 3493839 h 3512538"/>
                  <a:gd name="connsiteX10" fmla="*/ 822287 w 2130149"/>
                  <a:gd name="connsiteY10" fmla="*/ 2887763 h 3512538"/>
                  <a:gd name="connsiteX11" fmla="*/ 1539441 w 2130149"/>
                  <a:gd name="connsiteY11" fmla="*/ 3303050 h 3512538"/>
                  <a:gd name="connsiteX0" fmla="*/ 1539441 w 2130149"/>
                  <a:gd name="connsiteY0" fmla="*/ 3303050 h 3512538"/>
                  <a:gd name="connsiteX1" fmla="*/ 1573541 w 2130149"/>
                  <a:gd name="connsiteY1" fmla="*/ 3084515 h 3512538"/>
                  <a:gd name="connsiteX2" fmla="*/ 1394672 w 2130149"/>
                  <a:gd name="connsiteY2" fmla="*/ 2792368 h 3512538"/>
                  <a:gd name="connsiteX3" fmla="*/ 2117786 w 2130149"/>
                  <a:gd name="connsiteY3" fmla="*/ 1436887 h 3512538"/>
                  <a:gd name="connsiteX4" fmla="*/ 692787 w 2130149"/>
                  <a:gd name="connsiteY4" fmla="*/ 0 h 3512538"/>
                  <a:gd name="connsiteX5" fmla="*/ 72701 w 2130149"/>
                  <a:gd name="connsiteY5" fmla="*/ 1424961 h 3512538"/>
                  <a:gd name="connsiteX6" fmla="*/ 345298 w 2130149"/>
                  <a:gd name="connsiteY6" fmla="*/ 2798330 h 3512538"/>
                  <a:gd name="connsiteX7" fmla="*/ 23333 w 2130149"/>
                  <a:gd name="connsiteY7" fmla="*/ 3078552 h 3512538"/>
                  <a:gd name="connsiteX8" fmla="*/ 72704 w 2130149"/>
                  <a:gd name="connsiteY8" fmla="*/ 3493839 h 3512538"/>
                  <a:gd name="connsiteX9" fmla="*/ 822287 w 2130149"/>
                  <a:gd name="connsiteY9" fmla="*/ 2887763 h 3512538"/>
                  <a:gd name="connsiteX10" fmla="*/ 1539441 w 2130149"/>
                  <a:gd name="connsiteY10" fmla="*/ 3303050 h 3512538"/>
                  <a:gd name="connsiteX0" fmla="*/ 1524843 w 2115551"/>
                  <a:gd name="connsiteY0" fmla="*/ 3303050 h 3512538"/>
                  <a:gd name="connsiteX1" fmla="*/ 1558943 w 2115551"/>
                  <a:gd name="connsiteY1" fmla="*/ 3084515 h 3512538"/>
                  <a:gd name="connsiteX2" fmla="*/ 1380074 w 2115551"/>
                  <a:gd name="connsiteY2" fmla="*/ 2792368 h 3512538"/>
                  <a:gd name="connsiteX3" fmla="*/ 2103188 w 2115551"/>
                  <a:gd name="connsiteY3" fmla="*/ 1436887 h 3512538"/>
                  <a:gd name="connsiteX4" fmla="*/ 678189 w 2115551"/>
                  <a:gd name="connsiteY4" fmla="*/ 0 h 3512538"/>
                  <a:gd name="connsiteX5" fmla="*/ 58103 w 2115551"/>
                  <a:gd name="connsiteY5" fmla="*/ 1424961 h 3512538"/>
                  <a:gd name="connsiteX6" fmla="*/ 330700 w 2115551"/>
                  <a:gd name="connsiteY6" fmla="*/ 2798330 h 3512538"/>
                  <a:gd name="connsiteX7" fmla="*/ 50471 w 2115551"/>
                  <a:gd name="connsiteY7" fmla="*/ 3036817 h 3512538"/>
                  <a:gd name="connsiteX8" fmla="*/ 58106 w 2115551"/>
                  <a:gd name="connsiteY8" fmla="*/ 3493839 h 3512538"/>
                  <a:gd name="connsiteX9" fmla="*/ 807689 w 2115551"/>
                  <a:gd name="connsiteY9" fmla="*/ 2887763 h 3512538"/>
                  <a:gd name="connsiteX10" fmla="*/ 1524843 w 2115551"/>
                  <a:gd name="connsiteY10" fmla="*/ 3303050 h 3512538"/>
                  <a:gd name="connsiteX0" fmla="*/ 1524843 w 2115551"/>
                  <a:gd name="connsiteY0" fmla="*/ 3303050 h 3496564"/>
                  <a:gd name="connsiteX1" fmla="*/ 1558943 w 2115551"/>
                  <a:gd name="connsiteY1" fmla="*/ 3084515 h 3496564"/>
                  <a:gd name="connsiteX2" fmla="*/ 1380074 w 2115551"/>
                  <a:gd name="connsiteY2" fmla="*/ 2792368 h 3496564"/>
                  <a:gd name="connsiteX3" fmla="*/ 2103188 w 2115551"/>
                  <a:gd name="connsiteY3" fmla="*/ 1436887 h 3496564"/>
                  <a:gd name="connsiteX4" fmla="*/ 678189 w 2115551"/>
                  <a:gd name="connsiteY4" fmla="*/ 0 h 3496564"/>
                  <a:gd name="connsiteX5" fmla="*/ 58103 w 2115551"/>
                  <a:gd name="connsiteY5" fmla="*/ 1424961 h 3496564"/>
                  <a:gd name="connsiteX6" fmla="*/ 330700 w 2115551"/>
                  <a:gd name="connsiteY6" fmla="*/ 2798330 h 3496564"/>
                  <a:gd name="connsiteX7" fmla="*/ 50471 w 2115551"/>
                  <a:gd name="connsiteY7" fmla="*/ 3036817 h 3496564"/>
                  <a:gd name="connsiteX8" fmla="*/ 58106 w 2115551"/>
                  <a:gd name="connsiteY8" fmla="*/ 3493839 h 3496564"/>
                  <a:gd name="connsiteX9" fmla="*/ 807689 w 2115551"/>
                  <a:gd name="connsiteY9" fmla="*/ 2887763 h 3496564"/>
                  <a:gd name="connsiteX10" fmla="*/ 1524843 w 2115551"/>
                  <a:gd name="connsiteY10" fmla="*/ 3303050 h 3496564"/>
                  <a:gd name="connsiteX0" fmla="*/ 1316161 w 2115551"/>
                  <a:gd name="connsiteY0" fmla="*/ 3678667 h 3680405"/>
                  <a:gd name="connsiteX1" fmla="*/ 1558943 w 2115551"/>
                  <a:gd name="connsiteY1" fmla="*/ 3084515 h 3680405"/>
                  <a:gd name="connsiteX2" fmla="*/ 1380074 w 2115551"/>
                  <a:gd name="connsiteY2" fmla="*/ 2792368 h 3680405"/>
                  <a:gd name="connsiteX3" fmla="*/ 2103188 w 2115551"/>
                  <a:gd name="connsiteY3" fmla="*/ 1436887 h 3680405"/>
                  <a:gd name="connsiteX4" fmla="*/ 678189 w 2115551"/>
                  <a:gd name="connsiteY4" fmla="*/ 0 h 3680405"/>
                  <a:gd name="connsiteX5" fmla="*/ 58103 w 2115551"/>
                  <a:gd name="connsiteY5" fmla="*/ 1424961 h 3680405"/>
                  <a:gd name="connsiteX6" fmla="*/ 330700 w 2115551"/>
                  <a:gd name="connsiteY6" fmla="*/ 2798330 h 3680405"/>
                  <a:gd name="connsiteX7" fmla="*/ 50471 w 2115551"/>
                  <a:gd name="connsiteY7" fmla="*/ 3036817 h 3680405"/>
                  <a:gd name="connsiteX8" fmla="*/ 58106 w 2115551"/>
                  <a:gd name="connsiteY8" fmla="*/ 3493839 h 3680405"/>
                  <a:gd name="connsiteX9" fmla="*/ 807689 w 2115551"/>
                  <a:gd name="connsiteY9" fmla="*/ 2887763 h 3680405"/>
                  <a:gd name="connsiteX10" fmla="*/ 1316161 w 2115551"/>
                  <a:gd name="connsiteY10" fmla="*/ 3678667 h 3680405"/>
                  <a:gd name="connsiteX0" fmla="*/ 1316161 w 2115551"/>
                  <a:gd name="connsiteY0" fmla="*/ 3678667 h 3678667"/>
                  <a:gd name="connsiteX1" fmla="*/ 1558943 w 2115551"/>
                  <a:gd name="connsiteY1" fmla="*/ 3084515 h 3678667"/>
                  <a:gd name="connsiteX2" fmla="*/ 1380074 w 2115551"/>
                  <a:gd name="connsiteY2" fmla="*/ 2792368 h 3678667"/>
                  <a:gd name="connsiteX3" fmla="*/ 2103188 w 2115551"/>
                  <a:gd name="connsiteY3" fmla="*/ 1436887 h 3678667"/>
                  <a:gd name="connsiteX4" fmla="*/ 678189 w 2115551"/>
                  <a:gd name="connsiteY4" fmla="*/ 0 h 3678667"/>
                  <a:gd name="connsiteX5" fmla="*/ 58103 w 2115551"/>
                  <a:gd name="connsiteY5" fmla="*/ 1424961 h 3678667"/>
                  <a:gd name="connsiteX6" fmla="*/ 330700 w 2115551"/>
                  <a:gd name="connsiteY6" fmla="*/ 2798330 h 3678667"/>
                  <a:gd name="connsiteX7" fmla="*/ 50471 w 2115551"/>
                  <a:gd name="connsiteY7" fmla="*/ 3036817 h 3678667"/>
                  <a:gd name="connsiteX8" fmla="*/ 58106 w 2115551"/>
                  <a:gd name="connsiteY8" fmla="*/ 3493839 h 3678667"/>
                  <a:gd name="connsiteX9" fmla="*/ 807689 w 2115551"/>
                  <a:gd name="connsiteY9" fmla="*/ 2887763 h 3678667"/>
                  <a:gd name="connsiteX10" fmla="*/ 1316161 w 2115551"/>
                  <a:gd name="connsiteY10" fmla="*/ 3678667 h 3678667"/>
                  <a:gd name="connsiteX0" fmla="*/ 1316161 w 2115551"/>
                  <a:gd name="connsiteY0" fmla="*/ 3678667 h 3678667"/>
                  <a:gd name="connsiteX1" fmla="*/ 1302563 w 2115551"/>
                  <a:gd name="connsiteY1" fmla="*/ 3251456 h 3678667"/>
                  <a:gd name="connsiteX2" fmla="*/ 1380074 w 2115551"/>
                  <a:gd name="connsiteY2" fmla="*/ 2792368 h 3678667"/>
                  <a:gd name="connsiteX3" fmla="*/ 2103188 w 2115551"/>
                  <a:gd name="connsiteY3" fmla="*/ 1436887 h 3678667"/>
                  <a:gd name="connsiteX4" fmla="*/ 678189 w 2115551"/>
                  <a:gd name="connsiteY4" fmla="*/ 0 h 3678667"/>
                  <a:gd name="connsiteX5" fmla="*/ 58103 w 2115551"/>
                  <a:gd name="connsiteY5" fmla="*/ 1424961 h 3678667"/>
                  <a:gd name="connsiteX6" fmla="*/ 330700 w 2115551"/>
                  <a:gd name="connsiteY6" fmla="*/ 2798330 h 3678667"/>
                  <a:gd name="connsiteX7" fmla="*/ 50471 w 2115551"/>
                  <a:gd name="connsiteY7" fmla="*/ 3036817 h 3678667"/>
                  <a:gd name="connsiteX8" fmla="*/ 58106 w 2115551"/>
                  <a:gd name="connsiteY8" fmla="*/ 3493839 h 3678667"/>
                  <a:gd name="connsiteX9" fmla="*/ 807689 w 2115551"/>
                  <a:gd name="connsiteY9" fmla="*/ 2887763 h 3678667"/>
                  <a:gd name="connsiteX10" fmla="*/ 1316161 w 2115551"/>
                  <a:gd name="connsiteY10" fmla="*/ 3678667 h 3678667"/>
                  <a:gd name="connsiteX0" fmla="*/ 1316161 w 2115551"/>
                  <a:gd name="connsiteY0" fmla="*/ 3678667 h 3678667"/>
                  <a:gd name="connsiteX1" fmla="*/ 1302563 w 2115551"/>
                  <a:gd name="connsiteY1" fmla="*/ 3251456 h 3678667"/>
                  <a:gd name="connsiteX2" fmla="*/ 1380074 w 2115551"/>
                  <a:gd name="connsiteY2" fmla="*/ 2792368 h 3678667"/>
                  <a:gd name="connsiteX3" fmla="*/ 2103188 w 2115551"/>
                  <a:gd name="connsiteY3" fmla="*/ 1436887 h 3678667"/>
                  <a:gd name="connsiteX4" fmla="*/ 678189 w 2115551"/>
                  <a:gd name="connsiteY4" fmla="*/ 0 h 3678667"/>
                  <a:gd name="connsiteX5" fmla="*/ 58103 w 2115551"/>
                  <a:gd name="connsiteY5" fmla="*/ 1424961 h 3678667"/>
                  <a:gd name="connsiteX6" fmla="*/ 330700 w 2115551"/>
                  <a:gd name="connsiteY6" fmla="*/ 2798330 h 3678667"/>
                  <a:gd name="connsiteX7" fmla="*/ 50471 w 2115551"/>
                  <a:gd name="connsiteY7" fmla="*/ 3036817 h 3678667"/>
                  <a:gd name="connsiteX8" fmla="*/ 58106 w 2115551"/>
                  <a:gd name="connsiteY8" fmla="*/ 3493839 h 3678667"/>
                  <a:gd name="connsiteX9" fmla="*/ 807689 w 2115551"/>
                  <a:gd name="connsiteY9" fmla="*/ 2887763 h 3678667"/>
                  <a:gd name="connsiteX10" fmla="*/ 1316161 w 2115551"/>
                  <a:gd name="connsiteY10" fmla="*/ 3678667 h 3678667"/>
                  <a:gd name="connsiteX0" fmla="*/ 1316161 w 2115551"/>
                  <a:gd name="connsiteY0" fmla="*/ 3678667 h 3678667"/>
                  <a:gd name="connsiteX1" fmla="*/ 1302563 w 2115551"/>
                  <a:gd name="connsiteY1" fmla="*/ 3251456 h 3678667"/>
                  <a:gd name="connsiteX2" fmla="*/ 1380074 w 2115551"/>
                  <a:gd name="connsiteY2" fmla="*/ 2792368 h 3678667"/>
                  <a:gd name="connsiteX3" fmla="*/ 2103188 w 2115551"/>
                  <a:gd name="connsiteY3" fmla="*/ 1436887 h 3678667"/>
                  <a:gd name="connsiteX4" fmla="*/ 678189 w 2115551"/>
                  <a:gd name="connsiteY4" fmla="*/ 0 h 3678667"/>
                  <a:gd name="connsiteX5" fmla="*/ 58103 w 2115551"/>
                  <a:gd name="connsiteY5" fmla="*/ 1424961 h 3678667"/>
                  <a:gd name="connsiteX6" fmla="*/ 330700 w 2115551"/>
                  <a:gd name="connsiteY6" fmla="*/ 2798330 h 3678667"/>
                  <a:gd name="connsiteX7" fmla="*/ 50471 w 2115551"/>
                  <a:gd name="connsiteY7" fmla="*/ 3036817 h 3678667"/>
                  <a:gd name="connsiteX8" fmla="*/ 58106 w 2115551"/>
                  <a:gd name="connsiteY8" fmla="*/ 3493839 h 3678667"/>
                  <a:gd name="connsiteX9" fmla="*/ 807689 w 2115551"/>
                  <a:gd name="connsiteY9" fmla="*/ 2887763 h 3678667"/>
                  <a:gd name="connsiteX10" fmla="*/ 1316161 w 2115551"/>
                  <a:gd name="connsiteY10" fmla="*/ 3678667 h 3678667"/>
                  <a:gd name="connsiteX0" fmla="*/ 1316161 w 2115551"/>
                  <a:gd name="connsiteY0" fmla="*/ 3678667 h 3678667"/>
                  <a:gd name="connsiteX1" fmla="*/ 1302563 w 2115551"/>
                  <a:gd name="connsiteY1" fmla="*/ 3251456 h 3678667"/>
                  <a:gd name="connsiteX2" fmla="*/ 1380074 w 2115551"/>
                  <a:gd name="connsiteY2" fmla="*/ 2792368 h 3678667"/>
                  <a:gd name="connsiteX3" fmla="*/ 2103188 w 2115551"/>
                  <a:gd name="connsiteY3" fmla="*/ 1436887 h 3678667"/>
                  <a:gd name="connsiteX4" fmla="*/ 678189 w 2115551"/>
                  <a:gd name="connsiteY4" fmla="*/ 0 h 3678667"/>
                  <a:gd name="connsiteX5" fmla="*/ 58103 w 2115551"/>
                  <a:gd name="connsiteY5" fmla="*/ 1424961 h 3678667"/>
                  <a:gd name="connsiteX6" fmla="*/ 330700 w 2115551"/>
                  <a:gd name="connsiteY6" fmla="*/ 2798330 h 3678667"/>
                  <a:gd name="connsiteX7" fmla="*/ 50471 w 2115551"/>
                  <a:gd name="connsiteY7" fmla="*/ 3036817 h 3678667"/>
                  <a:gd name="connsiteX8" fmla="*/ 58106 w 2115551"/>
                  <a:gd name="connsiteY8" fmla="*/ 3493839 h 3678667"/>
                  <a:gd name="connsiteX9" fmla="*/ 807689 w 2115551"/>
                  <a:gd name="connsiteY9" fmla="*/ 2887763 h 3678667"/>
                  <a:gd name="connsiteX10" fmla="*/ 1316161 w 2115551"/>
                  <a:gd name="connsiteY10" fmla="*/ 3678667 h 3678667"/>
                  <a:gd name="connsiteX0" fmla="*/ 1316161 w 2115000"/>
                  <a:gd name="connsiteY0" fmla="*/ 4006587 h 4006587"/>
                  <a:gd name="connsiteX1" fmla="*/ 1302563 w 2115000"/>
                  <a:gd name="connsiteY1" fmla="*/ 3579376 h 4006587"/>
                  <a:gd name="connsiteX2" fmla="*/ 1380074 w 2115000"/>
                  <a:gd name="connsiteY2" fmla="*/ 3120288 h 4006587"/>
                  <a:gd name="connsiteX3" fmla="*/ 2103188 w 2115000"/>
                  <a:gd name="connsiteY3" fmla="*/ 1764807 h 4006587"/>
                  <a:gd name="connsiteX4" fmla="*/ 696076 w 2115000"/>
                  <a:gd name="connsiteY4" fmla="*/ 0 h 4006587"/>
                  <a:gd name="connsiteX5" fmla="*/ 58103 w 2115000"/>
                  <a:gd name="connsiteY5" fmla="*/ 1752881 h 4006587"/>
                  <a:gd name="connsiteX6" fmla="*/ 330700 w 2115000"/>
                  <a:gd name="connsiteY6" fmla="*/ 3126250 h 4006587"/>
                  <a:gd name="connsiteX7" fmla="*/ 50471 w 2115000"/>
                  <a:gd name="connsiteY7" fmla="*/ 3364737 h 4006587"/>
                  <a:gd name="connsiteX8" fmla="*/ 58106 w 2115000"/>
                  <a:gd name="connsiteY8" fmla="*/ 3821759 h 4006587"/>
                  <a:gd name="connsiteX9" fmla="*/ 807689 w 2115000"/>
                  <a:gd name="connsiteY9" fmla="*/ 3215683 h 4006587"/>
                  <a:gd name="connsiteX10" fmla="*/ 1316161 w 2115000"/>
                  <a:gd name="connsiteY10" fmla="*/ 4006587 h 4006587"/>
                  <a:gd name="connsiteX0" fmla="*/ 1335733 w 2134572"/>
                  <a:gd name="connsiteY0" fmla="*/ 4006587 h 4006587"/>
                  <a:gd name="connsiteX1" fmla="*/ 1322135 w 2134572"/>
                  <a:gd name="connsiteY1" fmla="*/ 3579376 h 4006587"/>
                  <a:gd name="connsiteX2" fmla="*/ 1399646 w 2134572"/>
                  <a:gd name="connsiteY2" fmla="*/ 3120288 h 4006587"/>
                  <a:gd name="connsiteX3" fmla="*/ 2122760 w 2134572"/>
                  <a:gd name="connsiteY3" fmla="*/ 1764807 h 4006587"/>
                  <a:gd name="connsiteX4" fmla="*/ 715648 w 2134572"/>
                  <a:gd name="connsiteY4" fmla="*/ 0 h 4006587"/>
                  <a:gd name="connsiteX5" fmla="*/ 6127 w 2134572"/>
                  <a:gd name="connsiteY5" fmla="*/ 1401112 h 4006587"/>
                  <a:gd name="connsiteX6" fmla="*/ 350272 w 2134572"/>
                  <a:gd name="connsiteY6" fmla="*/ 3126250 h 4006587"/>
                  <a:gd name="connsiteX7" fmla="*/ 70043 w 2134572"/>
                  <a:gd name="connsiteY7" fmla="*/ 3364737 h 4006587"/>
                  <a:gd name="connsiteX8" fmla="*/ 77678 w 2134572"/>
                  <a:gd name="connsiteY8" fmla="*/ 3821759 h 4006587"/>
                  <a:gd name="connsiteX9" fmla="*/ 827261 w 2134572"/>
                  <a:gd name="connsiteY9" fmla="*/ 3215683 h 4006587"/>
                  <a:gd name="connsiteX10" fmla="*/ 1335733 w 2134572"/>
                  <a:gd name="connsiteY10" fmla="*/ 4006587 h 4006587"/>
                  <a:gd name="connsiteX0" fmla="*/ 1329610 w 2128449"/>
                  <a:gd name="connsiteY0" fmla="*/ 4006587 h 4006587"/>
                  <a:gd name="connsiteX1" fmla="*/ 1316012 w 2128449"/>
                  <a:gd name="connsiteY1" fmla="*/ 3579376 h 4006587"/>
                  <a:gd name="connsiteX2" fmla="*/ 1393523 w 2128449"/>
                  <a:gd name="connsiteY2" fmla="*/ 3120288 h 4006587"/>
                  <a:gd name="connsiteX3" fmla="*/ 2116637 w 2128449"/>
                  <a:gd name="connsiteY3" fmla="*/ 1764807 h 4006587"/>
                  <a:gd name="connsiteX4" fmla="*/ 709525 w 2128449"/>
                  <a:gd name="connsiteY4" fmla="*/ 0 h 4006587"/>
                  <a:gd name="connsiteX5" fmla="*/ 4 w 2128449"/>
                  <a:gd name="connsiteY5" fmla="*/ 1401112 h 4006587"/>
                  <a:gd name="connsiteX6" fmla="*/ 344149 w 2128449"/>
                  <a:gd name="connsiteY6" fmla="*/ 3126250 h 4006587"/>
                  <a:gd name="connsiteX7" fmla="*/ 63920 w 2128449"/>
                  <a:gd name="connsiteY7" fmla="*/ 3364737 h 4006587"/>
                  <a:gd name="connsiteX8" fmla="*/ 71555 w 2128449"/>
                  <a:gd name="connsiteY8" fmla="*/ 3821759 h 4006587"/>
                  <a:gd name="connsiteX9" fmla="*/ 821138 w 2128449"/>
                  <a:gd name="connsiteY9" fmla="*/ 3215683 h 4006587"/>
                  <a:gd name="connsiteX10" fmla="*/ 1329610 w 2128449"/>
                  <a:gd name="connsiteY10" fmla="*/ 4006587 h 4006587"/>
                  <a:gd name="connsiteX0" fmla="*/ 1329610 w 2128449"/>
                  <a:gd name="connsiteY0" fmla="*/ 4006587 h 4006587"/>
                  <a:gd name="connsiteX1" fmla="*/ 1316012 w 2128449"/>
                  <a:gd name="connsiteY1" fmla="*/ 3579376 h 4006587"/>
                  <a:gd name="connsiteX2" fmla="*/ 1393523 w 2128449"/>
                  <a:gd name="connsiteY2" fmla="*/ 3120288 h 4006587"/>
                  <a:gd name="connsiteX3" fmla="*/ 2116637 w 2128449"/>
                  <a:gd name="connsiteY3" fmla="*/ 1764807 h 4006587"/>
                  <a:gd name="connsiteX4" fmla="*/ 709525 w 2128449"/>
                  <a:gd name="connsiteY4" fmla="*/ 0 h 4006587"/>
                  <a:gd name="connsiteX5" fmla="*/ 4 w 2128449"/>
                  <a:gd name="connsiteY5" fmla="*/ 1401112 h 4006587"/>
                  <a:gd name="connsiteX6" fmla="*/ 344149 w 2128449"/>
                  <a:gd name="connsiteY6" fmla="*/ 3126250 h 4006587"/>
                  <a:gd name="connsiteX7" fmla="*/ 63920 w 2128449"/>
                  <a:gd name="connsiteY7" fmla="*/ 3364737 h 4006587"/>
                  <a:gd name="connsiteX8" fmla="*/ 71555 w 2128449"/>
                  <a:gd name="connsiteY8" fmla="*/ 3821759 h 4006587"/>
                  <a:gd name="connsiteX9" fmla="*/ 821138 w 2128449"/>
                  <a:gd name="connsiteY9" fmla="*/ 3215683 h 4006587"/>
                  <a:gd name="connsiteX10" fmla="*/ 1329610 w 2128449"/>
                  <a:gd name="connsiteY10" fmla="*/ 4006587 h 4006587"/>
                  <a:gd name="connsiteX0" fmla="*/ 1329610 w 2222627"/>
                  <a:gd name="connsiteY0" fmla="*/ 4006587 h 4006587"/>
                  <a:gd name="connsiteX1" fmla="*/ 1316012 w 2222627"/>
                  <a:gd name="connsiteY1" fmla="*/ 3579376 h 4006587"/>
                  <a:gd name="connsiteX2" fmla="*/ 1393523 w 2222627"/>
                  <a:gd name="connsiteY2" fmla="*/ 3120288 h 4006587"/>
                  <a:gd name="connsiteX3" fmla="*/ 2212035 w 2222627"/>
                  <a:gd name="connsiteY3" fmla="*/ 1401114 h 4006587"/>
                  <a:gd name="connsiteX4" fmla="*/ 709525 w 2222627"/>
                  <a:gd name="connsiteY4" fmla="*/ 0 h 4006587"/>
                  <a:gd name="connsiteX5" fmla="*/ 4 w 2222627"/>
                  <a:gd name="connsiteY5" fmla="*/ 1401112 h 4006587"/>
                  <a:gd name="connsiteX6" fmla="*/ 344149 w 2222627"/>
                  <a:gd name="connsiteY6" fmla="*/ 3126250 h 4006587"/>
                  <a:gd name="connsiteX7" fmla="*/ 63920 w 2222627"/>
                  <a:gd name="connsiteY7" fmla="*/ 3364737 h 4006587"/>
                  <a:gd name="connsiteX8" fmla="*/ 71555 w 2222627"/>
                  <a:gd name="connsiteY8" fmla="*/ 3821759 h 4006587"/>
                  <a:gd name="connsiteX9" fmla="*/ 821138 w 2222627"/>
                  <a:gd name="connsiteY9" fmla="*/ 3215683 h 4006587"/>
                  <a:gd name="connsiteX10" fmla="*/ 1329610 w 2222627"/>
                  <a:gd name="connsiteY10" fmla="*/ 4006587 h 4006587"/>
                  <a:gd name="connsiteX0" fmla="*/ 1329610 w 2212053"/>
                  <a:gd name="connsiteY0" fmla="*/ 4006587 h 4006587"/>
                  <a:gd name="connsiteX1" fmla="*/ 1316012 w 2212053"/>
                  <a:gd name="connsiteY1" fmla="*/ 3579376 h 4006587"/>
                  <a:gd name="connsiteX2" fmla="*/ 1393523 w 2212053"/>
                  <a:gd name="connsiteY2" fmla="*/ 3120288 h 4006587"/>
                  <a:gd name="connsiteX3" fmla="*/ 2212035 w 2212053"/>
                  <a:gd name="connsiteY3" fmla="*/ 1401114 h 4006587"/>
                  <a:gd name="connsiteX4" fmla="*/ 709525 w 2212053"/>
                  <a:gd name="connsiteY4" fmla="*/ 0 h 4006587"/>
                  <a:gd name="connsiteX5" fmla="*/ 4 w 2212053"/>
                  <a:gd name="connsiteY5" fmla="*/ 1401112 h 4006587"/>
                  <a:gd name="connsiteX6" fmla="*/ 344149 w 2212053"/>
                  <a:gd name="connsiteY6" fmla="*/ 3126250 h 4006587"/>
                  <a:gd name="connsiteX7" fmla="*/ 63920 w 2212053"/>
                  <a:gd name="connsiteY7" fmla="*/ 3364737 h 4006587"/>
                  <a:gd name="connsiteX8" fmla="*/ 71555 w 2212053"/>
                  <a:gd name="connsiteY8" fmla="*/ 3821759 h 4006587"/>
                  <a:gd name="connsiteX9" fmla="*/ 821138 w 2212053"/>
                  <a:gd name="connsiteY9" fmla="*/ 3215683 h 4006587"/>
                  <a:gd name="connsiteX10" fmla="*/ 1329610 w 2212053"/>
                  <a:gd name="connsiteY10" fmla="*/ 4006587 h 4006587"/>
                  <a:gd name="connsiteX0" fmla="*/ 1329610 w 2212035"/>
                  <a:gd name="connsiteY0" fmla="*/ 4006587 h 4006587"/>
                  <a:gd name="connsiteX1" fmla="*/ 1316012 w 2212035"/>
                  <a:gd name="connsiteY1" fmla="*/ 3579376 h 4006587"/>
                  <a:gd name="connsiteX2" fmla="*/ 1393523 w 2212035"/>
                  <a:gd name="connsiteY2" fmla="*/ 3120288 h 4006587"/>
                  <a:gd name="connsiteX3" fmla="*/ 2212035 w 2212035"/>
                  <a:gd name="connsiteY3" fmla="*/ 1401114 h 4006587"/>
                  <a:gd name="connsiteX4" fmla="*/ 709525 w 2212035"/>
                  <a:gd name="connsiteY4" fmla="*/ 0 h 4006587"/>
                  <a:gd name="connsiteX5" fmla="*/ 4 w 2212035"/>
                  <a:gd name="connsiteY5" fmla="*/ 1401112 h 4006587"/>
                  <a:gd name="connsiteX6" fmla="*/ 344149 w 2212035"/>
                  <a:gd name="connsiteY6" fmla="*/ 3126250 h 4006587"/>
                  <a:gd name="connsiteX7" fmla="*/ 63920 w 2212035"/>
                  <a:gd name="connsiteY7" fmla="*/ 3364737 h 4006587"/>
                  <a:gd name="connsiteX8" fmla="*/ 71555 w 2212035"/>
                  <a:gd name="connsiteY8" fmla="*/ 3821759 h 4006587"/>
                  <a:gd name="connsiteX9" fmla="*/ 821138 w 2212035"/>
                  <a:gd name="connsiteY9" fmla="*/ 3215683 h 4006587"/>
                  <a:gd name="connsiteX10" fmla="*/ 1329610 w 2212035"/>
                  <a:gd name="connsiteY10" fmla="*/ 4006587 h 4006587"/>
                  <a:gd name="connsiteX0" fmla="*/ 1347496 w 2229921"/>
                  <a:gd name="connsiteY0" fmla="*/ 4006587 h 4006587"/>
                  <a:gd name="connsiteX1" fmla="*/ 1333898 w 2229921"/>
                  <a:gd name="connsiteY1" fmla="*/ 3579376 h 4006587"/>
                  <a:gd name="connsiteX2" fmla="*/ 1411409 w 2229921"/>
                  <a:gd name="connsiteY2" fmla="*/ 3120288 h 4006587"/>
                  <a:gd name="connsiteX3" fmla="*/ 2229921 w 2229921"/>
                  <a:gd name="connsiteY3" fmla="*/ 1401114 h 4006587"/>
                  <a:gd name="connsiteX4" fmla="*/ 727411 w 2229921"/>
                  <a:gd name="connsiteY4" fmla="*/ 0 h 4006587"/>
                  <a:gd name="connsiteX5" fmla="*/ 3 w 2229921"/>
                  <a:gd name="connsiteY5" fmla="*/ 1377263 h 4006587"/>
                  <a:gd name="connsiteX6" fmla="*/ 362035 w 2229921"/>
                  <a:gd name="connsiteY6" fmla="*/ 3126250 h 4006587"/>
                  <a:gd name="connsiteX7" fmla="*/ 81806 w 2229921"/>
                  <a:gd name="connsiteY7" fmla="*/ 3364737 h 4006587"/>
                  <a:gd name="connsiteX8" fmla="*/ 89441 w 2229921"/>
                  <a:gd name="connsiteY8" fmla="*/ 3821759 h 4006587"/>
                  <a:gd name="connsiteX9" fmla="*/ 839024 w 2229921"/>
                  <a:gd name="connsiteY9" fmla="*/ 3215683 h 4006587"/>
                  <a:gd name="connsiteX10" fmla="*/ 1347496 w 2229921"/>
                  <a:gd name="connsiteY10" fmla="*/ 4006587 h 4006587"/>
                  <a:gd name="connsiteX0" fmla="*/ 1347496 w 2229921"/>
                  <a:gd name="connsiteY0" fmla="*/ 4006587 h 4006587"/>
                  <a:gd name="connsiteX1" fmla="*/ 1333898 w 2229921"/>
                  <a:gd name="connsiteY1" fmla="*/ 3579376 h 4006587"/>
                  <a:gd name="connsiteX2" fmla="*/ 1411409 w 2229921"/>
                  <a:gd name="connsiteY2" fmla="*/ 3120288 h 4006587"/>
                  <a:gd name="connsiteX3" fmla="*/ 2229921 w 2229921"/>
                  <a:gd name="connsiteY3" fmla="*/ 1401114 h 4006587"/>
                  <a:gd name="connsiteX4" fmla="*/ 727411 w 2229921"/>
                  <a:gd name="connsiteY4" fmla="*/ 0 h 4006587"/>
                  <a:gd name="connsiteX5" fmla="*/ 3 w 2229921"/>
                  <a:gd name="connsiteY5" fmla="*/ 1377263 h 4006587"/>
                  <a:gd name="connsiteX6" fmla="*/ 362035 w 2229921"/>
                  <a:gd name="connsiteY6" fmla="*/ 3126250 h 4006587"/>
                  <a:gd name="connsiteX7" fmla="*/ 81806 w 2229921"/>
                  <a:gd name="connsiteY7" fmla="*/ 3364737 h 4006587"/>
                  <a:gd name="connsiteX8" fmla="*/ 89441 w 2229921"/>
                  <a:gd name="connsiteY8" fmla="*/ 3821759 h 4006587"/>
                  <a:gd name="connsiteX9" fmla="*/ 839024 w 2229921"/>
                  <a:gd name="connsiteY9" fmla="*/ 3215683 h 4006587"/>
                  <a:gd name="connsiteX10" fmla="*/ 1347496 w 2229921"/>
                  <a:gd name="connsiteY10" fmla="*/ 4006587 h 4006587"/>
                  <a:gd name="connsiteX0" fmla="*/ 1352717 w 2246403"/>
                  <a:gd name="connsiteY0" fmla="*/ 4006587 h 4006587"/>
                  <a:gd name="connsiteX1" fmla="*/ 1339119 w 2246403"/>
                  <a:gd name="connsiteY1" fmla="*/ 3579376 h 4006587"/>
                  <a:gd name="connsiteX2" fmla="*/ 1416630 w 2246403"/>
                  <a:gd name="connsiteY2" fmla="*/ 3120288 h 4006587"/>
                  <a:gd name="connsiteX3" fmla="*/ 2235142 w 2246403"/>
                  <a:gd name="connsiteY3" fmla="*/ 1401114 h 4006587"/>
                  <a:gd name="connsiteX4" fmla="*/ 708783 w 2246403"/>
                  <a:gd name="connsiteY4" fmla="*/ 0 h 4006587"/>
                  <a:gd name="connsiteX5" fmla="*/ 5224 w 2246403"/>
                  <a:gd name="connsiteY5" fmla="*/ 1377263 h 4006587"/>
                  <a:gd name="connsiteX6" fmla="*/ 367256 w 2246403"/>
                  <a:gd name="connsiteY6" fmla="*/ 3126250 h 4006587"/>
                  <a:gd name="connsiteX7" fmla="*/ 87027 w 2246403"/>
                  <a:gd name="connsiteY7" fmla="*/ 3364737 h 4006587"/>
                  <a:gd name="connsiteX8" fmla="*/ 94662 w 2246403"/>
                  <a:gd name="connsiteY8" fmla="*/ 3821759 h 4006587"/>
                  <a:gd name="connsiteX9" fmla="*/ 844245 w 2246403"/>
                  <a:gd name="connsiteY9" fmla="*/ 3215683 h 4006587"/>
                  <a:gd name="connsiteX10" fmla="*/ 1352717 w 2246403"/>
                  <a:gd name="connsiteY10" fmla="*/ 4006587 h 4006587"/>
                  <a:gd name="connsiteX0" fmla="*/ 1352717 w 2246403"/>
                  <a:gd name="connsiteY0" fmla="*/ 4006587 h 4006587"/>
                  <a:gd name="connsiteX1" fmla="*/ 1339119 w 2246403"/>
                  <a:gd name="connsiteY1" fmla="*/ 3579376 h 4006587"/>
                  <a:gd name="connsiteX2" fmla="*/ 1416630 w 2246403"/>
                  <a:gd name="connsiteY2" fmla="*/ 3120288 h 4006587"/>
                  <a:gd name="connsiteX3" fmla="*/ 2235142 w 2246403"/>
                  <a:gd name="connsiteY3" fmla="*/ 1401114 h 4006587"/>
                  <a:gd name="connsiteX4" fmla="*/ 708783 w 2246403"/>
                  <a:gd name="connsiteY4" fmla="*/ 0 h 4006587"/>
                  <a:gd name="connsiteX5" fmla="*/ 5224 w 2246403"/>
                  <a:gd name="connsiteY5" fmla="*/ 1377263 h 4006587"/>
                  <a:gd name="connsiteX6" fmla="*/ 367256 w 2246403"/>
                  <a:gd name="connsiteY6" fmla="*/ 3126250 h 4006587"/>
                  <a:gd name="connsiteX7" fmla="*/ 87027 w 2246403"/>
                  <a:gd name="connsiteY7" fmla="*/ 3364737 h 4006587"/>
                  <a:gd name="connsiteX8" fmla="*/ 94662 w 2246403"/>
                  <a:gd name="connsiteY8" fmla="*/ 3821759 h 4006587"/>
                  <a:gd name="connsiteX9" fmla="*/ 844245 w 2246403"/>
                  <a:gd name="connsiteY9" fmla="*/ 3215683 h 4006587"/>
                  <a:gd name="connsiteX10" fmla="*/ 1352717 w 2246403"/>
                  <a:gd name="connsiteY10" fmla="*/ 4006587 h 4006587"/>
                  <a:gd name="connsiteX0" fmla="*/ 1347515 w 2241201"/>
                  <a:gd name="connsiteY0" fmla="*/ 4006587 h 4006587"/>
                  <a:gd name="connsiteX1" fmla="*/ 1333917 w 2241201"/>
                  <a:gd name="connsiteY1" fmla="*/ 3579376 h 4006587"/>
                  <a:gd name="connsiteX2" fmla="*/ 1411428 w 2241201"/>
                  <a:gd name="connsiteY2" fmla="*/ 3120288 h 4006587"/>
                  <a:gd name="connsiteX3" fmla="*/ 2229940 w 2241201"/>
                  <a:gd name="connsiteY3" fmla="*/ 1401114 h 4006587"/>
                  <a:gd name="connsiteX4" fmla="*/ 703581 w 2241201"/>
                  <a:gd name="connsiteY4" fmla="*/ 0 h 4006587"/>
                  <a:gd name="connsiteX5" fmla="*/ 22 w 2241201"/>
                  <a:gd name="connsiteY5" fmla="*/ 1377263 h 4006587"/>
                  <a:gd name="connsiteX6" fmla="*/ 362054 w 2241201"/>
                  <a:gd name="connsiteY6" fmla="*/ 3126250 h 4006587"/>
                  <a:gd name="connsiteX7" fmla="*/ 81825 w 2241201"/>
                  <a:gd name="connsiteY7" fmla="*/ 3364737 h 4006587"/>
                  <a:gd name="connsiteX8" fmla="*/ 89460 w 2241201"/>
                  <a:gd name="connsiteY8" fmla="*/ 3821759 h 4006587"/>
                  <a:gd name="connsiteX9" fmla="*/ 839043 w 2241201"/>
                  <a:gd name="connsiteY9" fmla="*/ 3215683 h 4006587"/>
                  <a:gd name="connsiteX10" fmla="*/ 1347515 w 2241201"/>
                  <a:gd name="connsiteY10" fmla="*/ 4006587 h 4006587"/>
                  <a:gd name="connsiteX0" fmla="*/ 1349360 w 2243046"/>
                  <a:gd name="connsiteY0" fmla="*/ 4006587 h 4006587"/>
                  <a:gd name="connsiteX1" fmla="*/ 1335762 w 2243046"/>
                  <a:gd name="connsiteY1" fmla="*/ 3579376 h 4006587"/>
                  <a:gd name="connsiteX2" fmla="*/ 1413273 w 2243046"/>
                  <a:gd name="connsiteY2" fmla="*/ 3120288 h 4006587"/>
                  <a:gd name="connsiteX3" fmla="*/ 2231785 w 2243046"/>
                  <a:gd name="connsiteY3" fmla="*/ 1401114 h 4006587"/>
                  <a:gd name="connsiteX4" fmla="*/ 705426 w 2243046"/>
                  <a:gd name="connsiteY4" fmla="*/ 0 h 4006587"/>
                  <a:gd name="connsiteX5" fmla="*/ 1867 w 2243046"/>
                  <a:gd name="connsiteY5" fmla="*/ 1377263 h 4006587"/>
                  <a:gd name="connsiteX6" fmla="*/ 483146 w 2243046"/>
                  <a:gd name="connsiteY6" fmla="*/ 3054704 h 4006587"/>
                  <a:gd name="connsiteX7" fmla="*/ 83670 w 2243046"/>
                  <a:gd name="connsiteY7" fmla="*/ 3364737 h 4006587"/>
                  <a:gd name="connsiteX8" fmla="*/ 91305 w 2243046"/>
                  <a:gd name="connsiteY8" fmla="*/ 3821759 h 4006587"/>
                  <a:gd name="connsiteX9" fmla="*/ 840888 w 2243046"/>
                  <a:gd name="connsiteY9" fmla="*/ 3215683 h 4006587"/>
                  <a:gd name="connsiteX10" fmla="*/ 1349360 w 2243046"/>
                  <a:gd name="connsiteY10" fmla="*/ 4006587 h 4006587"/>
                  <a:gd name="connsiteX0" fmla="*/ 1349360 w 2243046"/>
                  <a:gd name="connsiteY0" fmla="*/ 4006587 h 4006587"/>
                  <a:gd name="connsiteX1" fmla="*/ 1335762 w 2243046"/>
                  <a:gd name="connsiteY1" fmla="*/ 3579376 h 4006587"/>
                  <a:gd name="connsiteX2" fmla="*/ 1413273 w 2243046"/>
                  <a:gd name="connsiteY2" fmla="*/ 3120288 h 4006587"/>
                  <a:gd name="connsiteX3" fmla="*/ 2231785 w 2243046"/>
                  <a:gd name="connsiteY3" fmla="*/ 1401114 h 4006587"/>
                  <a:gd name="connsiteX4" fmla="*/ 705426 w 2243046"/>
                  <a:gd name="connsiteY4" fmla="*/ 0 h 4006587"/>
                  <a:gd name="connsiteX5" fmla="*/ 1867 w 2243046"/>
                  <a:gd name="connsiteY5" fmla="*/ 1377263 h 4006587"/>
                  <a:gd name="connsiteX6" fmla="*/ 483146 w 2243046"/>
                  <a:gd name="connsiteY6" fmla="*/ 3054704 h 4006587"/>
                  <a:gd name="connsiteX7" fmla="*/ 393712 w 2243046"/>
                  <a:gd name="connsiteY7" fmla="*/ 3245493 h 4006587"/>
                  <a:gd name="connsiteX8" fmla="*/ 91305 w 2243046"/>
                  <a:gd name="connsiteY8" fmla="*/ 3821759 h 4006587"/>
                  <a:gd name="connsiteX9" fmla="*/ 840888 w 2243046"/>
                  <a:gd name="connsiteY9" fmla="*/ 3215683 h 4006587"/>
                  <a:gd name="connsiteX10" fmla="*/ 1349360 w 2243046"/>
                  <a:gd name="connsiteY10" fmla="*/ 4006587 h 4006587"/>
                  <a:gd name="connsiteX0" fmla="*/ 1349360 w 2243046"/>
                  <a:gd name="connsiteY0" fmla="*/ 4006587 h 4006587"/>
                  <a:gd name="connsiteX1" fmla="*/ 1335762 w 2243046"/>
                  <a:gd name="connsiteY1" fmla="*/ 3579376 h 4006587"/>
                  <a:gd name="connsiteX2" fmla="*/ 1413273 w 2243046"/>
                  <a:gd name="connsiteY2" fmla="*/ 3120288 h 4006587"/>
                  <a:gd name="connsiteX3" fmla="*/ 2231785 w 2243046"/>
                  <a:gd name="connsiteY3" fmla="*/ 1401114 h 4006587"/>
                  <a:gd name="connsiteX4" fmla="*/ 705426 w 2243046"/>
                  <a:gd name="connsiteY4" fmla="*/ 0 h 4006587"/>
                  <a:gd name="connsiteX5" fmla="*/ 1867 w 2243046"/>
                  <a:gd name="connsiteY5" fmla="*/ 1377263 h 4006587"/>
                  <a:gd name="connsiteX6" fmla="*/ 483146 w 2243046"/>
                  <a:gd name="connsiteY6" fmla="*/ 3054704 h 4006587"/>
                  <a:gd name="connsiteX7" fmla="*/ 393712 w 2243046"/>
                  <a:gd name="connsiteY7" fmla="*/ 3245493 h 4006587"/>
                  <a:gd name="connsiteX8" fmla="*/ 407309 w 2243046"/>
                  <a:gd name="connsiteY8" fmla="*/ 3416331 h 4006587"/>
                  <a:gd name="connsiteX9" fmla="*/ 840888 w 2243046"/>
                  <a:gd name="connsiteY9" fmla="*/ 3215683 h 4006587"/>
                  <a:gd name="connsiteX10" fmla="*/ 1349360 w 2243046"/>
                  <a:gd name="connsiteY10" fmla="*/ 4006587 h 4006587"/>
                  <a:gd name="connsiteX0" fmla="*/ 1349360 w 2243046"/>
                  <a:gd name="connsiteY0" fmla="*/ 4006587 h 4006587"/>
                  <a:gd name="connsiteX1" fmla="*/ 1335762 w 2243046"/>
                  <a:gd name="connsiteY1" fmla="*/ 3579376 h 4006587"/>
                  <a:gd name="connsiteX2" fmla="*/ 1413273 w 2243046"/>
                  <a:gd name="connsiteY2" fmla="*/ 3120288 h 4006587"/>
                  <a:gd name="connsiteX3" fmla="*/ 2231785 w 2243046"/>
                  <a:gd name="connsiteY3" fmla="*/ 1401114 h 4006587"/>
                  <a:gd name="connsiteX4" fmla="*/ 705426 w 2243046"/>
                  <a:gd name="connsiteY4" fmla="*/ 0 h 4006587"/>
                  <a:gd name="connsiteX5" fmla="*/ 1867 w 2243046"/>
                  <a:gd name="connsiteY5" fmla="*/ 1377263 h 4006587"/>
                  <a:gd name="connsiteX6" fmla="*/ 483146 w 2243046"/>
                  <a:gd name="connsiteY6" fmla="*/ 3054704 h 4006587"/>
                  <a:gd name="connsiteX7" fmla="*/ 393712 w 2243046"/>
                  <a:gd name="connsiteY7" fmla="*/ 3245493 h 4006587"/>
                  <a:gd name="connsiteX8" fmla="*/ 407309 w 2243046"/>
                  <a:gd name="connsiteY8" fmla="*/ 3416331 h 4006587"/>
                  <a:gd name="connsiteX9" fmla="*/ 757415 w 2243046"/>
                  <a:gd name="connsiteY9" fmla="*/ 3179910 h 4006587"/>
                  <a:gd name="connsiteX10" fmla="*/ 1349360 w 2243046"/>
                  <a:gd name="connsiteY10" fmla="*/ 4006587 h 4006587"/>
                  <a:gd name="connsiteX0" fmla="*/ 1182414 w 2243046"/>
                  <a:gd name="connsiteY0" fmla="*/ 3565386 h 3796071"/>
                  <a:gd name="connsiteX1" fmla="*/ 1335762 w 2243046"/>
                  <a:gd name="connsiteY1" fmla="*/ 3579376 h 3796071"/>
                  <a:gd name="connsiteX2" fmla="*/ 1413273 w 2243046"/>
                  <a:gd name="connsiteY2" fmla="*/ 3120288 h 3796071"/>
                  <a:gd name="connsiteX3" fmla="*/ 2231785 w 2243046"/>
                  <a:gd name="connsiteY3" fmla="*/ 1401114 h 3796071"/>
                  <a:gd name="connsiteX4" fmla="*/ 705426 w 2243046"/>
                  <a:gd name="connsiteY4" fmla="*/ 0 h 3796071"/>
                  <a:gd name="connsiteX5" fmla="*/ 1867 w 2243046"/>
                  <a:gd name="connsiteY5" fmla="*/ 1377263 h 3796071"/>
                  <a:gd name="connsiteX6" fmla="*/ 483146 w 2243046"/>
                  <a:gd name="connsiteY6" fmla="*/ 3054704 h 3796071"/>
                  <a:gd name="connsiteX7" fmla="*/ 393712 w 2243046"/>
                  <a:gd name="connsiteY7" fmla="*/ 3245493 h 3796071"/>
                  <a:gd name="connsiteX8" fmla="*/ 407309 w 2243046"/>
                  <a:gd name="connsiteY8" fmla="*/ 3416331 h 3796071"/>
                  <a:gd name="connsiteX9" fmla="*/ 757415 w 2243046"/>
                  <a:gd name="connsiteY9" fmla="*/ 3179910 h 3796071"/>
                  <a:gd name="connsiteX10" fmla="*/ 1182414 w 2243046"/>
                  <a:gd name="connsiteY10" fmla="*/ 3565386 h 3796071"/>
                  <a:gd name="connsiteX0" fmla="*/ 1182414 w 2243046"/>
                  <a:gd name="connsiteY0" fmla="*/ 3565386 h 3565386"/>
                  <a:gd name="connsiteX1" fmla="*/ 1174779 w 2243046"/>
                  <a:gd name="connsiteY1" fmla="*/ 3299153 h 3565386"/>
                  <a:gd name="connsiteX2" fmla="*/ 1413273 w 2243046"/>
                  <a:gd name="connsiteY2" fmla="*/ 3120288 h 3565386"/>
                  <a:gd name="connsiteX3" fmla="*/ 2231785 w 2243046"/>
                  <a:gd name="connsiteY3" fmla="*/ 1401114 h 3565386"/>
                  <a:gd name="connsiteX4" fmla="*/ 705426 w 2243046"/>
                  <a:gd name="connsiteY4" fmla="*/ 0 h 3565386"/>
                  <a:gd name="connsiteX5" fmla="*/ 1867 w 2243046"/>
                  <a:gd name="connsiteY5" fmla="*/ 1377263 h 3565386"/>
                  <a:gd name="connsiteX6" fmla="*/ 483146 w 2243046"/>
                  <a:gd name="connsiteY6" fmla="*/ 3054704 h 3565386"/>
                  <a:gd name="connsiteX7" fmla="*/ 393712 w 2243046"/>
                  <a:gd name="connsiteY7" fmla="*/ 3245493 h 3565386"/>
                  <a:gd name="connsiteX8" fmla="*/ 407309 w 2243046"/>
                  <a:gd name="connsiteY8" fmla="*/ 3416331 h 3565386"/>
                  <a:gd name="connsiteX9" fmla="*/ 757415 w 2243046"/>
                  <a:gd name="connsiteY9" fmla="*/ 3179910 h 3565386"/>
                  <a:gd name="connsiteX10" fmla="*/ 1182414 w 2243046"/>
                  <a:gd name="connsiteY10" fmla="*/ 3565386 h 3565386"/>
                  <a:gd name="connsiteX0" fmla="*/ 1182414 w 2243046"/>
                  <a:gd name="connsiteY0" fmla="*/ 3565386 h 3565386"/>
                  <a:gd name="connsiteX1" fmla="*/ 1174779 w 2243046"/>
                  <a:gd name="connsiteY1" fmla="*/ 3299153 h 3565386"/>
                  <a:gd name="connsiteX2" fmla="*/ 1413273 w 2243046"/>
                  <a:gd name="connsiteY2" fmla="*/ 3120288 h 3565386"/>
                  <a:gd name="connsiteX3" fmla="*/ 2231785 w 2243046"/>
                  <a:gd name="connsiteY3" fmla="*/ 1401114 h 3565386"/>
                  <a:gd name="connsiteX4" fmla="*/ 705426 w 2243046"/>
                  <a:gd name="connsiteY4" fmla="*/ 0 h 3565386"/>
                  <a:gd name="connsiteX5" fmla="*/ 1867 w 2243046"/>
                  <a:gd name="connsiteY5" fmla="*/ 1377263 h 3565386"/>
                  <a:gd name="connsiteX6" fmla="*/ 483146 w 2243046"/>
                  <a:gd name="connsiteY6" fmla="*/ 3054704 h 3565386"/>
                  <a:gd name="connsiteX7" fmla="*/ 393712 w 2243046"/>
                  <a:gd name="connsiteY7" fmla="*/ 3245493 h 3565386"/>
                  <a:gd name="connsiteX8" fmla="*/ 407309 w 2243046"/>
                  <a:gd name="connsiteY8" fmla="*/ 3416331 h 3565386"/>
                  <a:gd name="connsiteX9" fmla="*/ 757415 w 2243046"/>
                  <a:gd name="connsiteY9" fmla="*/ 3179910 h 3565386"/>
                  <a:gd name="connsiteX10" fmla="*/ 1182414 w 2243046"/>
                  <a:gd name="connsiteY10" fmla="*/ 3565386 h 3565386"/>
                  <a:gd name="connsiteX0" fmla="*/ 1182414 w 2243046"/>
                  <a:gd name="connsiteY0" fmla="*/ 3565386 h 3565386"/>
                  <a:gd name="connsiteX1" fmla="*/ 1174779 w 2243046"/>
                  <a:gd name="connsiteY1" fmla="*/ 3299153 h 3565386"/>
                  <a:gd name="connsiteX2" fmla="*/ 1413273 w 2243046"/>
                  <a:gd name="connsiteY2" fmla="*/ 3120288 h 3565386"/>
                  <a:gd name="connsiteX3" fmla="*/ 2231785 w 2243046"/>
                  <a:gd name="connsiteY3" fmla="*/ 1401114 h 3565386"/>
                  <a:gd name="connsiteX4" fmla="*/ 705426 w 2243046"/>
                  <a:gd name="connsiteY4" fmla="*/ 0 h 3565386"/>
                  <a:gd name="connsiteX5" fmla="*/ 1867 w 2243046"/>
                  <a:gd name="connsiteY5" fmla="*/ 1377263 h 3565386"/>
                  <a:gd name="connsiteX6" fmla="*/ 483146 w 2243046"/>
                  <a:gd name="connsiteY6" fmla="*/ 3054704 h 3565386"/>
                  <a:gd name="connsiteX7" fmla="*/ 393712 w 2243046"/>
                  <a:gd name="connsiteY7" fmla="*/ 3245493 h 3565386"/>
                  <a:gd name="connsiteX8" fmla="*/ 407309 w 2243046"/>
                  <a:gd name="connsiteY8" fmla="*/ 3416331 h 3565386"/>
                  <a:gd name="connsiteX9" fmla="*/ 757415 w 2243046"/>
                  <a:gd name="connsiteY9" fmla="*/ 3179910 h 3565386"/>
                  <a:gd name="connsiteX10" fmla="*/ 1182414 w 2243046"/>
                  <a:gd name="connsiteY10" fmla="*/ 3565386 h 3565386"/>
                  <a:gd name="connsiteX0" fmla="*/ 1182414 w 2233218"/>
                  <a:gd name="connsiteY0" fmla="*/ 3565386 h 3565386"/>
                  <a:gd name="connsiteX1" fmla="*/ 1174779 w 2233218"/>
                  <a:gd name="connsiteY1" fmla="*/ 3299153 h 3565386"/>
                  <a:gd name="connsiteX2" fmla="*/ 995909 w 2233218"/>
                  <a:gd name="connsiteY2" fmla="*/ 3150099 h 3565386"/>
                  <a:gd name="connsiteX3" fmla="*/ 2231785 w 2233218"/>
                  <a:gd name="connsiteY3" fmla="*/ 1401114 h 3565386"/>
                  <a:gd name="connsiteX4" fmla="*/ 705426 w 2233218"/>
                  <a:gd name="connsiteY4" fmla="*/ 0 h 3565386"/>
                  <a:gd name="connsiteX5" fmla="*/ 1867 w 2233218"/>
                  <a:gd name="connsiteY5" fmla="*/ 1377263 h 3565386"/>
                  <a:gd name="connsiteX6" fmla="*/ 483146 w 2233218"/>
                  <a:gd name="connsiteY6" fmla="*/ 3054704 h 3565386"/>
                  <a:gd name="connsiteX7" fmla="*/ 393712 w 2233218"/>
                  <a:gd name="connsiteY7" fmla="*/ 3245493 h 3565386"/>
                  <a:gd name="connsiteX8" fmla="*/ 407309 w 2233218"/>
                  <a:gd name="connsiteY8" fmla="*/ 3416331 h 3565386"/>
                  <a:gd name="connsiteX9" fmla="*/ 757415 w 2233218"/>
                  <a:gd name="connsiteY9" fmla="*/ 3179910 h 3565386"/>
                  <a:gd name="connsiteX10" fmla="*/ 1182414 w 2233218"/>
                  <a:gd name="connsiteY10" fmla="*/ 3565386 h 3565386"/>
                  <a:gd name="connsiteX0" fmla="*/ 1182414 w 2232566"/>
                  <a:gd name="connsiteY0" fmla="*/ 3565386 h 3565386"/>
                  <a:gd name="connsiteX1" fmla="*/ 1174779 w 2232566"/>
                  <a:gd name="connsiteY1" fmla="*/ 3299153 h 3565386"/>
                  <a:gd name="connsiteX2" fmla="*/ 924361 w 2232566"/>
                  <a:gd name="connsiteY2" fmla="*/ 3162023 h 3565386"/>
                  <a:gd name="connsiteX3" fmla="*/ 2231785 w 2232566"/>
                  <a:gd name="connsiteY3" fmla="*/ 1401114 h 3565386"/>
                  <a:gd name="connsiteX4" fmla="*/ 705426 w 2232566"/>
                  <a:gd name="connsiteY4" fmla="*/ 0 h 3565386"/>
                  <a:gd name="connsiteX5" fmla="*/ 1867 w 2232566"/>
                  <a:gd name="connsiteY5" fmla="*/ 1377263 h 3565386"/>
                  <a:gd name="connsiteX6" fmla="*/ 483146 w 2232566"/>
                  <a:gd name="connsiteY6" fmla="*/ 3054704 h 3565386"/>
                  <a:gd name="connsiteX7" fmla="*/ 393712 w 2232566"/>
                  <a:gd name="connsiteY7" fmla="*/ 3245493 h 3565386"/>
                  <a:gd name="connsiteX8" fmla="*/ 407309 w 2232566"/>
                  <a:gd name="connsiteY8" fmla="*/ 3416331 h 3565386"/>
                  <a:gd name="connsiteX9" fmla="*/ 757415 w 2232566"/>
                  <a:gd name="connsiteY9" fmla="*/ 3179910 h 3565386"/>
                  <a:gd name="connsiteX10" fmla="*/ 1182414 w 2232566"/>
                  <a:gd name="connsiteY10" fmla="*/ 3565386 h 3565386"/>
                  <a:gd name="connsiteX0" fmla="*/ 1182414 w 2232766"/>
                  <a:gd name="connsiteY0" fmla="*/ 3565386 h 3565386"/>
                  <a:gd name="connsiteX1" fmla="*/ 1174779 w 2232766"/>
                  <a:gd name="connsiteY1" fmla="*/ 3299153 h 3565386"/>
                  <a:gd name="connsiteX2" fmla="*/ 924361 w 2232766"/>
                  <a:gd name="connsiteY2" fmla="*/ 3162023 h 3565386"/>
                  <a:gd name="connsiteX3" fmla="*/ 2231785 w 2232766"/>
                  <a:gd name="connsiteY3" fmla="*/ 1401114 h 3565386"/>
                  <a:gd name="connsiteX4" fmla="*/ 705426 w 2232766"/>
                  <a:gd name="connsiteY4" fmla="*/ 0 h 3565386"/>
                  <a:gd name="connsiteX5" fmla="*/ 1867 w 2232766"/>
                  <a:gd name="connsiteY5" fmla="*/ 1377263 h 3565386"/>
                  <a:gd name="connsiteX6" fmla="*/ 483146 w 2232766"/>
                  <a:gd name="connsiteY6" fmla="*/ 3054704 h 3565386"/>
                  <a:gd name="connsiteX7" fmla="*/ 393712 w 2232766"/>
                  <a:gd name="connsiteY7" fmla="*/ 3245493 h 3565386"/>
                  <a:gd name="connsiteX8" fmla="*/ 407309 w 2232766"/>
                  <a:gd name="connsiteY8" fmla="*/ 3416331 h 3565386"/>
                  <a:gd name="connsiteX9" fmla="*/ 757415 w 2232766"/>
                  <a:gd name="connsiteY9" fmla="*/ 3179910 h 3565386"/>
                  <a:gd name="connsiteX10" fmla="*/ 1182414 w 2232766"/>
                  <a:gd name="connsiteY10" fmla="*/ 3565386 h 3565386"/>
                  <a:gd name="connsiteX0" fmla="*/ 1182414 w 2231785"/>
                  <a:gd name="connsiteY0" fmla="*/ 3565386 h 3565386"/>
                  <a:gd name="connsiteX1" fmla="*/ 1174779 w 2231785"/>
                  <a:gd name="connsiteY1" fmla="*/ 3299153 h 3565386"/>
                  <a:gd name="connsiteX2" fmla="*/ 924361 w 2231785"/>
                  <a:gd name="connsiteY2" fmla="*/ 3162023 h 3565386"/>
                  <a:gd name="connsiteX3" fmla="*/ 2231785 w 2231785"/>
                  <a:gd name="connsiteY3" fmla="*/ 1401114 h 3565386"/>
                  <a:gd name="connsiteX4" fmla="*/ 705426 w 2231785"/>
                  <a:gd name="connsiteY4" fmla="*/ 0 h 3565386"/>
                  <a:gd name="connsiteX5" fmla="*/ 1867 w 2231785"/>
                  <a:gd name="connsiteY5" fmla="*/ 1377263 h 3565386"/>
                  <a:gd name="connsiteX6" fmla="*/ 483146 w 2231785"/>
                  <a:gd name="connsiteY6" fmla="*/ 3054704 h 3565386"/>
                  <a:gd name="connsiteX7" fmla="*/ 393712 w 2231785"/>
                  <a:gd name="connsiteY7" fmla="*/ 3245493 h 3565386"/>
                  <a:gd name="connsiteX8" fmla="*/ 407309 w 2231785"/>
                  <a:gd name="connsiteY8" fmla="*/ 3416331 h 3565386"/>
                  <a:gd name="connsiteX9" fmla="*/ 757415 w 2231785"/>
                  <a:gd name="connsiteY9" fmla="*/ 3179910 h 3565386"/>
                  <a:gd name="connsiteX10" fmla="*/ 1182414 w 2231785"/>
                  <a:gd name="connsiteY10" fmla="*/ 3565386 h 3565386"/>
                  <a:gd name="connsiteX0" fmla="*/ 1182414 w 2231785"/>
                  <a:gd name="connsiteY0" fmla="*/ 3565386 h 3565386"/>
                  <a:gd name="connsiteX1" fmla="*/ 1174779 w 2231785"/>
                  <a:gd name="connsiteY1" fmla="*/ 3299153 h 3565386"/>
                  <a:gd name="connsiteX2" fmla="*/ 924361 w 2231785"/>
                  <a:gd name="connsiteY2" fmla="*/ 3162023 h 3565386"/>
                  <a:gd name="connsiteX3" fmla="*/ 2231785 w 2231785"/>
                  <a:gd name="connsiteY3" fmla="*/ 1401114 h 3565386"/>
                  <a:gd name="connsiteX4" fmla="*/ 705426 w 2231785"/>
                  <a:gd name="connsiteY4" fmla="*/ 0 h 3565386"/>
                  <a:gd name="connsiteX5" fmla="*/ 1867 w 2231785"/>
                  <a:gd name="connsiteY5" fmla="*/ 1377263 h 3565386"/>
                  <a:gd name="connsiteX6" fmla="*/ 483146 w 2231785"/>
                  <a:gd name="connsiteY6" fmla="*/ 3054704 h 3565386"/>
                  <a:gd name="connsiteX7" fmla="*/ 393712 w 2231785"/>
                  <a:gd name="connsiteY7" fmla="*/ 3245493 h 3565386"/>
                  <a:gd name="connsiteX8" fmla="*/ 407309 w 2231785"/>
                  <a:gd name="connsiteY8" fmla="*/ 3416331 h 3565386"/>
                  <a:gd name="connsiteX9" fmla="*/ 757415 w 2231785"/>
                  <a:gd name="connsiteY9" fmla="*/ 3179910 h 3565386"/>
                  <a:gd name="connsiteX10" fmla="*/ 1182414 w 2231785"/>
                  <a:gd name="connsiteY10" fmla="*/ 3565386 h 3565386"/>
                  <a:gd name="connsiteX0" fmla="*/ 1182414 w 2231785"/>
                  <a:gd name="connsiteY0" fmla="*/ 3565386 h 3565386"/>
                  <a:gd name="connsiteX1" fmla="*/ 1174779 w 2231785"/>
                  <a:gd name="connsiteY1" fmla="*/ 3299153 h 3565386"/>
                  <a:gd name="connsiteX2" fmla="*/ 924361 w 2231785"/>
                  <a:gd name="connsiteY2" fmla="*/ 3162023 h 3565386"/>
                  <a:gd name="connsiteX3" fmla="*/ 2231785 w 2231785"/>
                  <a:gd name="connsiteY3" fmla="*/ 1401114 h 3565386"/>
                  <a:gd name="connsiteX4" fmla="*/ 705426 w 2231785"/>
                  <a:gd name="connsiteY4" fmla="*/ 0 h 3565386"/>
                  <a:gd name="connsiteX5" fmla="*/ 1867 w 2231785"/>
                  <a:gd name="connsiteY5" fmla="*/ 1377263 h 3565386"/>
                  <a:gd name="connsiteX6" fmla="*/ 483146 w 2231785"/>
                  <a:gd name="connsiteY6" fmla="*/ 3054704 h 3565386"/>
                  <a:gd name="connsiteX7" fmla="*/ 393712 w 2231785"/>
                  <a:gd name="connsiteY7" fmla="*/ 3245493 h 3565386"/>
                  <a:gd name="connsiteX8" fmla="*/ 407309 w 2231785"/>
                  <a:gd name="connsiteY8" fmla="*/ 3416331 h 3565386"/>
                  <a:gd name="connsiteX9" fmla="*/ 757415 w 2231785"/>
                  <a:gd name="connsiteY9" fmla="*/ 3179910 h 3565386"/>
                  <a:gd name="connsiteX10" fmla="*/ 1182414 w 2231785"/>
                  <a:gd name="connsiteY10" fmla="*/ 3565386 h 3565386"/>
                  <a:gd name="connsiteX0" fmla="*/ 1180894 w 2230265"/>
                  <a:gd name="connsiteY0" fmla="*/ 3565386 h 3565386"/>
                  <a:gd name="connsiteX1" fmla="*/ 1173259 w 2230265"/>
                  <a:gd name="connsiteY1" fmla="*/ 3299153 h 3565386"/>
                  <a:gd name="connsiteX2" fmla="*/ 922841 w 2230265"/>
                  <a:gd name="connsiteY2" fmla="*/ 3162023 h 3565386"/>
                  <a:gd name="connsiteX3" fmla="*/ 2230265 w 2230265"/>
                  <a:gd name="connsiteY3" fmla="*/ 1401114 h 3565386"/>
                  <a:gd name="connsiteX4" fmla="*/ 703906 w 2230265"/>
                  <a:gd name="connsiteY4" fmla="*/ 0 h 3565386"/>
                  <a:gd name="connsiteX5" fmla="*/ 347 w 2230265"/>
                  <a:gd name="connsiteY5" fmla="*/ 1377263 h 3565386"/>
                  <a:gd name="connsiteX6" fmla="*/ 600873 w 2230265"/>
                  <a:gd name="connsiteY6" fmla="*/ 3132212 h 3565386"/>
                  <a:gd name="connsiteX7" fmla="*/ 392192 w 2230265"/>
                  <a:gd name="connsiteY7" fmla="*/ 3245493 h 3565386"/>
                  <a:gd name="connsiteX8" fmla="*/ 405789 w 2230265"/>
                  <a:gd name="connsiteY8" fmla="*/ 3416331 h 3565386"/>
                  <a:gd name="connsiteX9" fmla="*/ 755895 w 2230265"/>
                  <a:gd name="connsiteY9" fmla="*/ 3179910 h 3565386"/>
                  <a:gd name="connsiteX10" fmla="*/ 1180894 w 2230265"/>
                  <a:gd name="connsiteY10" fmla="*/ 3565386 h 3565386"/>
                  <a:gd name="connsiteX0" fmla="*/ 1181152 w 2230523"/>
                  <a:gd name="connsiteY0" fmla="*/ 3565386 h 3565386"/>
                  <a:gd name="connsiteX1" fmla="*/ 1173517 w 2230523"/>
                  <a:gd name="connsiteY1" fmla="*/ 3299153 h 3565386"/>
                  <a:gd name="connsiteX2" fmla="*/ 923099 w 2230523"/>
                  <a:gd name="connsiteY2" fmla="*/ 3162023 h 3565386"/>
                  <a:gd name="connsiteX3" fmla="*/ 2230523 w 2230523"/>
                  <a:gd name="connsiteY3" fmla="*/ 1401114 h 3565386"/>
                  <a:gd name="connsiteX4" fmla="*/ 704164 w 2230523"/>
                  <a:gd name="connsiteY4" fmla="*/ 0 h 3565386"/>
                  <a:gd name="connsiteX5" fmla="*/ 605 w 2230523"/>
                  <a:gd name="connsiteY5" fmla="*/ 1377263 h 3565386"/>
                  <a:gd name="connsiteX6" fmla="*/ 601131 w 2230523"/>
                  <a:gd name="connsiteY6" fmla="*/ 3132212 h 3565386"/>
                  <a:gd name="connsiteX7" fmla="*/ 392450 w 2230523"/>
                  <a:gd name="connsiteY7" fmla="*/ 3245493 h 3565386"/>
                  <a:gd name="connsiteX8" fmla="*/ 406047 w 2230523"/>
                  <a:gd name="connsiteY8" fmla="*/ 3416331 h 3565386"/>
                  <a:gd name="connsiteX9" fmla="*/ 756153 w 2230523"/>
                  <a:gd name="connsiteY9" fmla="*/ 3179910 h 3565386"/>
                  <a:gd name="connsiteX10" fmla="*/ 1181152 w 2230523"/>
                  <a:gd name="connsiteY10" fmla="*/ 3565386 h 3565386"/>
                  <a:gd name="connsiteX0" fmla="*/ 1180549 w 2229920"/>
                  <a:gd name="connsiteY0" fmla="*/ 3565386 h 3565386"/>
                  <a:gd name="connsiteX1" fmla="*/ 1172914 w 2229920"/>
                  <a:gd name="connsiteY1" fmla="*/ 3299153 h 3565386"/>
                  <a:gd name="connsiteX2" fmla="*/ 922496 w 2229920"/>
                  <a:gd name="connsiteY2" fmla="*/ 3162023 h 3565386"/>
                  <a:gd name="connsiteX3" fmla="*/ 2229920 w 2229920"/>
                  <a:gd name="connsiteY3" fmla="*/ 1401114 h 3565386"/>
                  <a:gd name="connsiteX4" fmla="*/ 703561 w 2229920"/>
                  <a:gd name="connsiteY4" fmla="*/ 0 h 3565386"/>
                  <a:gd name="connsiteX5" fmla="*/ 2 w 2229920"/>
                  <a:gd name="connsiteY5" fmla="*/ 1377263 h 3565386"/>
                  <a:gd name="connsiteX6" fmla="*/ 600528 w 2229920"/>
                  <a:gd name="connsiteY6" fmla="*/ 3132212 h 3565386"/>
                  <a:gd name="connsiteX7" fmla="*/ 391847 w 2229920"/>
                  <a:gd name="connsiteY7" fmla="*/ 3245493 h 3565386"/>
                  <a:gd name="connsiteX8" fmla="*/ 405444 w 2229920"/>
                  <a:gd name="connsiteY8" fmla="*/ 3416331 h 3565386"/>
                  <a:gd name="connsiteX9" fmla="*/ 755550 w 2229920"/>
                  <a:gd name="connsiteY9" fmla="*/ 3179910 h 3565386"/>
                  <a:gd name="connsiteX10" fmla="*/ 1180549 w 2229920"/>
                  <a:gd name="connsiteY10" fmla="*/ 3565386 h 3565386"/>
                  <a:gd name="connsiteX0" fmla="*/ 1180547 w 2229918"/>
                  <a:gd name="connsiteY0" fmla="*/ 3565386 h 3565386"/>
                  <a:gd name="connsiteX1" fmla="*/ 1172912 w 2229918"/>
                  <a:gd name="connsiteY1" fmla="*/ 3299153 h 3565386"/>
                  <a:gd name="connsiteX2" fmla="*/ 922494 w 2229918"/>
                  <a:gd name="connsiteY2" fmla="*/ 3162023 h 3565386"/>
                  <a:gd name="connsiteX3" fmla="*/ 2229918 w 2229918"/>
                  <a:gd name="connsiteY3" fmla="*/ 1401114 h 3565386"/>
                  <a:gd name="connsiteX4" fmla="*/ 703559 w 2229918"/>
                  <a:gd name="connsiteY4" fmla="*/ 0 h 3565386"/>
                  <a:gd name="connsiteX5" fmla="*/ 0 w 2229918"/>
                  <a:gd name="connsiteY5" fmla="*/ 1377263 h 3565386"/>
                  <a:gd name="connsiteX6" fmla="*/ 600526 w 2229918"/>
                  <a:gd name="connsiteY6" fmla="*/ 3132212 h 3565386"/>
                  <a:gd name="connsiteX7" fmla="*/ 391845 w 2229918"/>
                  <a:gd name="connsiteY7" fmla="*/ 3245493 h 3565386"/>
                  <a:gd name="connsiteX8" fmla="*/ 405442 w 2229918"/>
                  <a:gd name="connsiteY8" fmla="*/ 3416331 h 3565386"/>
                  <a:gd name="connsiteX9" fmla="*/ 755548 w 2229918"/>
                  <a:gd name="connsiteY9" fmla="*/ 3179910 h 3565386"/>
                  <a:gd name="connsiteX10" fmla="*/ 1180547 w 2229918"/>
                  <a:gd name="connsiteY10" fmla="*/ 3565386 h 3565386"/>
                  <a:gd name="connsiteX0" fmla="*/ 1180547 w 2229918"/>
                  <a:gd name="connsiteY0" fmla="*/ 3565386 h 3565386"/>
                  <a:gd name="connsiteX1" fmla="*/ 1172912 w 2229918"/>
                  <a:gd name="connsiteY1" fmla="*/ 3299153 h 3565386"/>
                  <a:gd name="connsiteX2" fmla="*/ 922494 w 2229918"/>
                  <a:gd name="connsiteY2" fmla="*/ 3162023 h 3565386"/>
                  <a:gd name="connsiteX3" fmla="*/ 2229918 w 2229918"/>
                  <a:gd name="connsiteY3" fmla="*/ 1401114 h 3565386"/>
                  <a:gd name="connsiteX4" fmla="*/ 703559 w 2229918"/>
                  <a:gd name="connsiteY4" fmla="*/ 0 h 3565386"/>
                  <a:gd name="connsiteX5" fmla="*/ 0 w 2229918"/>
                  <a:gd name="connsiteY5" fmla="*/ 1377263 h 3565386"/>
                  <a:gd name="connsiteX6" fmla="*/ 600526 w 2229918"/>
                  <a:gd name="connsiteY6" fmla="*/ 3132212 h 3565386"/>
                  <a:gd name="connsiteX7" fmla="*/ 391845 w 2229918"/>
                  <a:gd name="connsiteY7" fmla="*/ 3245493 h 3565386"/>
                  <a:gd name="connsiteX8" fmla="*/ 405442 w 2229918"/>
                  <a:gd name="connsiteY8" fmla="*/ 3416331 h 3565386"/>
                  <a:gd name="connsiteX9" fmla="*/ 755548 w 2229918"/>
                  <a:gd name="connsiteY9" fmla="*/ 3179910 h 3565386"/>
                  <a:gd name="connsiteX10" fmla="*/ 1180547 w 2229918"/>
                  <a:gd name="connsiteY10" fmla="*/ 3565386 h 3565386"/>
                  <a:gd name="connsiteX0" fmla="*/ 1180547 w 2235881"/>
                  <a:gd name="connsiteY0" fmla="*/ 3565386 h 3565386"/>
                  <a:gd name="connsiteX1" fmla="*/ 1172912 w 2235881"/>
                  <a:gd name="connsiteY1" fmla="*/ 3299153 h 3565386"/>
                  <a:gd name="connsiteX2" fmla="*/ 922494 w 2235881"/>
                  <a:gd name="connsiteY2" fmla="*/ 3162023 h 3565386"/>
                  <a:gd name="connsiteX3" fmla="*/ 2235881 w 2235881"/>
                  <a:gd name="connsiteY3" fmla="*/ 1460736 h 3565386"/>
                  <a:gd name="connsiteX4" fmla="*/ 703559 w 2235881"/>
                  <a:gd name="connsiteY4" fmla="*/ 0 h 3565386"/>
                  <a:gd name="connsiteX5" fmla="*/ 0 w 2235881"/>
                  <a:gd name="connsiteY5" fmla="*/ 1377263 h 3565386"/>
                  <a:gd name="connsiteX6" fmla="*/ 600526 w 2235881"/>
                  <a:gd name="connsiteY6" fmla="*/ 3132212 h 3565386"/>
                  <a:gd name="connsiteX7" fmla="*/ 391845 w 2235881"/>
                  <a:gd name="connsiteY7" fmla="*/ 3245493 h 3565386"/>
                  <a:gd name="connsiteX8" fmla="*/ 405442 w 2235881"/>
                  <a:gd name="connsiteY8" fmla="*/ 3416331 h 3565386"/>
                  <a:gd name="connsiteX9" fmla="*/ 755548 w 2235881"/>
                  <a:gd name="connsiteY9" fmla="*/ 3179910 h 3565386"/>
                  <a:gd name="connsiteX10" fmla="*/ 1180547 w 2235881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1845 w 2253768"/>
                  <a:gd name="connsiteY7" fmla="*/ 324549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1845 w 2253768"/>
                  <a:gd name="connsiteY7" fmla="*/ 324549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1845 w 2253768"/>
                  <a:gd name="connsiteY7" fmla="*/ 324549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1845 w 2253768"/>
                  <a:gd name="connsiteY7" fmla="*/ 324549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600526 w 2253768"/>
                  <a:gd name="connsiteY6" fmla="*/ 3132212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72912 w 2253768"/>
                  <a:gd name="connsiteY1" fmla="*/ 3299153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84837 w 2253768"/>
                  <a:gd name="connsiteY1" fmla="*/ 3448208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84837 w 2253768"/>
                  <a:gd name="connsiteY1" fmla="*/ 3448208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84837 w 2253768"/>
                  <a:gd name="connsiteY1" fmla="*/ 3448208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88602 w 2253768"/>
                  <a:gd name="connsiteY6" fmla="*/ 310836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84837 w 2253768"/>
                  <a:gd name="connsiteY1" fmla="*/ 3448208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40903 w 2253768"/>
                  <a:gd name="connsiteY6" fmla="*/ 305470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84837 w 2253768"/>
                  <a:gd name="connsiteY1" fmla="*/ 3448208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40903 w 2253768"/>
                  <a:gd name="connsiteY6" fmla="*/ 305470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3768"/>
                  <a:gd name="connsiteY0" fmla="*/ 3565386 h 3565386"/>
                  <a:gd name="connsiteX1" fmla="*/ 1184837 w 2253768"/>
                  <a:gd name="connsiteY1" fmla="*/ 3448208 h 3565386"/>
                  <a:gd name="connsiteX2" fmla="*/ 922494 w 2253768"/>
                  <a:gd name="connsiteY2" fmla="*/ 3162023 h 3565386"/>
                  <a:gd name="connsiteX3" fmla="*/ 2253768 w 2253768"/>
                  <a:gd name="connsiteY3" fmla="*/ 1448812 h 3565386"/>
                  <a:gd name="connsiteX4" fmla="*/ 703559 w 2253768"/>
                  <a:gd name="connsiteY4" fmla="*/ 0 h 3565386"/>
                  <a:gd name="connsiteX5" fmla="*/ 0 w 2253768"/>
                  <a:gd name="connsiteY5" fmla="*/ 1377263 h 3565386"/>
                  <a:gd name="connsiteX6" fmla="*/ 540903 w 2253768"/>
                  <a:gd name="connsiteY6" fmla="*/ 3054703 h 3565386"/>
                  <a:gd name="connsiteX7" fmla="*/ 397808 w 2253768"/>
                  <a:gd name="connsiteY7" fmla="*/ 3299153 h 3565386"/>
                  <a:gd name="connsiteX8" fmla="*/ 405442 w 2253768"/>
                  <a:gd name="connsiteY8" fmla="*/ 3416331 h 3565386"/>
                  <a:gd name="connsiteX9" fmla="*/ 755548 w 2253768"/>
                  <a:gd name="connsiteY9" fmla="*/ 3179910 h 3565386"/>
                  <a:gd name="connsiteX10" fmla="*/ 1180547 w 2253768"/>
                  <a:gd name="connsiteY10" fmla="*/ 3565386 h 3565386"/>
                  <a:gd name="connsiteX0" fmla="*/ 1180547 w 2255003"/>
                  <a:gd name="connsiteY0" fmla="*/ 3565386 h 3565386"/>
                  <a:gd name="connsiteX1" fmla="*/ 1184837 w 2255003"/>
                  <a:gd name="connsiteY1" fmla="*/ 3448208 h 3565386"/>
                  <a:gd name="connsiteX2" fmla="*/ 982117 w 2255003"/>
                  <a:gd name="connsiteY2" fmla="*/ 3132212 h 3565386"/>
                  <a:gd name="connsiteX3" fmla="*/ 2253768 w 2255003"/>
                  <a:gd name="connsiteY3" fmla="*/ 1448812 h 3565386"/>
                  <a:gd name="connsiteX4" fmla="*/ 703559 w 2255003"/>
                  <a:gd name="connsiteY4" fmla="*/ 0 h 3565386"/>
                  <a:gd name="connsiteX5" fmla="*/ 0 w 2255003"/>
                  <a:gd name="connsiteY5" fmla="*/ 1377263 h 3565386"/>
                  <a:gd name="connsiteX6" fmla="*/ 540903 w 2255003"/>
                  <a:gd name="connsiteY6" fmla="*/ 3054703 h 3565386"/>
                  <a:gd name="connsiteX7" fmla="*/ 397808 w 2255003"/>
                  <a:gd name="connsiteY7" fmla="*/ 3299153 h 3565386"/>
                  <a:gd name="connsiteX8" fmla="*/ 405442 w 2255003"/>
                  <a:gd name="connsiteY8" fmla="*/ 3416331 h 3565386"/>
                  <a:gd name="connsiteX9" fmla="*/ 755548 w 2255003"/>
                  <a:gd name="connsiteY9" fmla="*/ 3179910 h 3565386"/>
                  <a:gd name="connsiteX10" fmla="*/ 1180547 w 2255003"/>
                  <a:gd name="connsiteY10" fmla="*/ 3565386 h 3565386"/>
                  <a:gd name="connsiteX0" fmla="*/ 1180547 w 2253769"/>
                  <a:gd name="connsiteY0" fmla="*/ 3565386 h 3565386"/>
                  <a:gd name="connsiteX1" fmla="*/ 1184837 w 2253769"/>
                  <a:gd name="connsiteY1" fmla="*/ 3448208 h 3565386"/>
                  <a:gd name="connsiteX2" fmla="*/ 982117 w 2253769"/>
                  <a:gd name="connsiteY2" fmla="*/ 3132212 h 3565386"/>
                  <a:gd name="connsiteX3" fmla="*/ 2253768 w 2253769"/>
                  <a:gd name="connsiteY3" fmla="*/ 1448812 h 3565386"/>
                  <a:gd name="connsiteX4" fmla="*/ 703559 w 2253769"/>
                  <a:gd name="connsiteY4" fmla="*/ 0 h 3565386"/>
                  <a:gd name="connsiteX5" fmla="*/ 0 w 2253769"/>
                  <a:gd name="connsiteY5" fmla="*/ 1377263 h 3565386"/>
                  <a:gd name="connsiteX6" fmla="*/ 540903 w 2253769"/>
                  <a:gd name="connsiteY6" fmla="*/ 3054703 h 3565386"/>
                  <a:gd name="connsiteX7" fmla="*/ 397808 w 2253769"/>
                  <a:gd name="connsiteY7" fmla="*/ 3299153 h 3565386"/>
                  <a:gd name="connsiteX8" fmla="*/ 405442 w 2253769"/>
                  <a:gd name="connsiteY8" fmla="*/ 3416331 h 3565386"/>
                  <a:gd name="connsiteX9" fmla="*/ 755548 w 2253769"/>
                  <a:gd name="connsiteY9" fmla="*/ 3179910 h 3565386"/>
                  <a:gd name="connsiteX10" fmla="*/ 1180547 w 2253769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397808 w 2253781"/>
                  <a:gd name="connsiteY7" fmla="*/ 3299153 h 3565386"/>
                  <a:gd name="connsiteX8" fmla="*/ 405442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397808 w 2253781"/>
                  <a:gd name="connsiteY7" fmla="*/ 3299153 h 3565386"/>
                  <a:gd name="connsiteX8" fmla="*/ 405442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397808 w 2253781"/>
                  <a:gd name="connsiteY7" fmla="*/ 3299153 h 3565386"/>
                  <a:gd name="connsiteX8" fmla="*/ 405442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403770 w 2253781"/>
                  <a:gd name="connsiteY7" fmla="*/ 3281267 h 3565386"/>
                  <a:gd name="connsiteX8" fmla="*/ 405442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403770 w 2253781"/>
                  <a:gd name="connsiteY7" fmla="*/ 3281267 h 3565386"/>
                  <a:gd name="connsiteX8" fmla="*/ 405442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403770 w 2253781"/>
                  <a:gd name="connsiteY7" fmla="*/ 3281267 h 3565386"/>
                  <a:gd name="connsiteX8" fmla="*/ 393517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0903 w 2253781"/>
                  <a:gd name="connsiteY6" fmla="*/ 3054703 h 3565386"/>
                  <a:gd name="connsiteX7" fmla="*/ 403770 w 2253781"/>
                  <a:gd name="connsiteY7" fmla="*/ 3281267 h 3565386"/>
                  <a:gd name="connsiteX8" fmla="*/ 393517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6865 w 2253781"/>
                  <a:gd name="connsiteY6" fmla="*/ 3108362 h 3565386"/>
                  <a:gd name="connsiteX7" fmla="*/ 403770 w 2253781"/>
                  <a:gd name="connsiteY7" fmla="*/ 3281267 h 3565386"/>
                  <a:gd name="connsiteX8" fmla="*/ 393517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6865 w 2253781"/>
                  <a:gd name="connsiteY6" fmla="*/ 3108362 h 3565386"/>
                  <a:gd name="connsiteX7" fmla="*/ 403770 w 2253781"/>
                  <a:gd name="connsiteY7" fmla="*/ 3281267 h 3565386"/>
                  <a:gd name="connsiteX8" fmla="*/ 393517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2"/>
                  <a:gd name="connsiteY0" fmla="*/ 3565386 h 3565386"/>
                  <a:gd name="connsiteX1" fmla="*/ 1184837 w 2253782"/>
                  <a:gd name="connsiteY1" fmla="*/ 3448208 h 3565386"/>
                  <a:gd name="connsiteX2" fmla="*/ 982117 w 2253782"/>
                  <a:gd name="connsiteY2" fmla="*/ 3132212 h 3565386"/>
                  <a:gd name="connsiteX3" fmla="*/ 2253768 w 2253782"/>
                  <a:gd name="connsiteY3" fmla="*/ 1448812 h 3565386"/>
                  <a:gd name="connsiteX4" fmla="*/ 703559 w 2253782"/>
                  <a:gd name="connsiteY4" fmla="*/ 0 h 3565386"/>
                  <a:gd name="connsiteX5" fmla="*/ 0 w 2253782"/>
                  <a:gd name="connsiteY5" fmla="*/ 1377263 h 3565386"/>
                  <a:gd name="connsiteX6" fmla="*/ 546865 w 2253782"/>
                  <a:gd name="connsiteY6" fmla="*/ 3108362 h 3565386"/>
                  <a:gd name="connsiteX7" fmla="*/ 403770 w 2253782"/>
                  <a:gd name="connsiteY7" fmla="*/ 3281267 h 3565386"/>
                  <a:gd name="connsiteX8" fmla="*/ 393517 w 2253782"/>
                  <a:gd name="connsiteY8" fmla="*/ 3416331 h 3565386"/>
                  <a:gd name="connsiteX9" fmla="*/ 755548 w 2253782"/>
                  <a:gd name="connsiteY9" fmla="*/ 3179910 h 3565386"/>
                  <a:gd name="connsiteX10" fmla="*/ 1180547 w 2253782"/>
                  <a:gd name="connsiteY10" fmla="*/ 3565386 h 3565386"/>
                  <a:gd name="connsiteX0" fmla="*/ 1180547 w 2253782"/>
                  <a:gd name="connsiteY0" fmla="*/ 3565386 h 3565386"/>
                  <a:gd name="connsiteX1" fmla="*/ 1184837 w 2253782"/>
                  <a:gd name="connsiteY1" fmla="*/ 3448208 h 3565386"/>
                  <a:gd name="connsiteX2" fmla="*/ 982117 w 2253782"/>
                  <a:gd name="connsiteY2" fmla="*/ 3132212 h 3565386"/>
                  <a:gd name="connsiteX3" fmla="*/ 2253768 w 2253782"/>
                  <a:gd name="connsiteY3" fmla="*/ 1448812 h 3565386"/>
                  <a:gd name="connsiteX4" fmla="*/ 703559 w 2253782"/>
                  <a:gd name="connsiteY4" fmla="*/ 0 h 3565386"/>
                  <a:gd name="connsiteX5" fmla="*/ 0 w 2253782"/>
                  <a:gd name="connsiteY5" fmla="*/ 1377263 h 3565386"/>
                  <a:gd name="connsiteX6" fmla="*/ 546865 w 2253782"/>
                  <a:gd name="connsiteY6" fmla="*/ 3108362 h 3565386"/>
                  <a:gd name="connsiteX7" fmla="*/ 403770 w 2253782"/>
                  <a:gd name="connsiteY7" fmla="*/ 3281267 h 3565386"/>
                  <a:gd name="connsiteX8" fmla="*/ 393517 w 2253782"/>
                  <a:gd name="connsiteY8" fmla="*/ 3416331 h 3565386"/>
                  <a:gd name="connsiteX9" fmla="*/ 755548 w 2253782"/>
                  <a:gd name="connsiteY9" fmla="*/ 3179910 h 3565386"/>
                  <a:gd name="connsiteX10" fmla="*/ 1180547 w 2253782"/>
                  <a:gd name="connsiteY10" fmla="*/ 3565386 h 3565386"/>
                  <a:gd name="connsiteX0" fmla="*/ 1180547 w 2253781"/>
                  <a:gd name="connsiteY0" fmla="*/ 3565386 h 3565386"/>
                  <a:gd name="connsiteX1" fmla="*/ 1184837 w 2253781"/>
                  <a:gd name="connsiteY1" fmla="*/ 3448208 h 3565386"/>
                  <a:gd name="connsiteX2" fmla="*/ 982117 w 2253781"/>
                  <a:gd name="connsiteY2" fmla="*/ 3132212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6865 w 2253781"/>
                  <a:gd name="connsiteY6" fmla="*/ 3108362 h 3565386"/>
                  <a:gd name="connsiteX7" fmla="*/ 403770 w 2253781"/>
                  <a:gd name="connsiteY7" fmla="*/ 3281267 h 3565386"/>
                  <a:gd name="connsiteX8" fmla="*/ 393517 w 2253781"/>
                  <a:gd name="connsiteY8" fmla="*/ 3416331 h 3565386"/>
                  <a:gd name="connsiteX9" fmla="*/ 755548 w 2253781"/>
                  <a:gd name="connsiteY9" fmla="*/ 3179910 h 3565386"/>
                  <a:gd name="connsiteX10" fmla="*/ 1180547 w 2253781"/>
                  <a:gd name="connsiteY10" fmla="*/ 3565386 h 3565386"/>
                  <a:gd name="connsiteX0" fmla="*/ 1180547 w 2253780"/>
                  <a:gd name="connsiteY0" fmla="*/ 3565386 h 3565386"/>
                  <a:gd name="connsiteX1" fmla="*/ 1184837 w 2253780"/>
                  <a:gd name="connsiteY1" fmla="*/ 3448208 h 3565386"/>
                  <a:gd name="connsiteX2" fmla="*/ 958267 w 2253780"/>
                  <a:gd name="connsiteY2" fmla="*/ 3150099 h 3565386"/>
                  <a:gd name="connsiteX3" fmla="*/ 2253768 w 2253780"/>
                  <a:gd name="connsiteY3" fmla="*/ 1448812 h 3565386"/>
                  <a:gd name="connsiteX4" fmla="*/ 703559 w 2253780"/>
                  <a:gd name="connsiteY4" fmla="*/ 0 h 3565386"/>
                  <a:gd name="connsiteX5" fmla="*/ 0 w 2253780"/>
                  <a:gd name="connsiteY5" fmla="*/ 1377263 h 3565386"/>
                  <a:gd name="connsiteX6" fmla="*/ 546865 w 2253780"/>
                  <a:gd name="connsiteY6" fmla="*/ 3108362 h 3565386"/>
                  <a:gd name="connsiteX7" fmla="*/ 403770 w 2253780"/>
                  <a:gd name="connsiteY7" fmla="*/ 3281267 h 3565386"/>
                  <a:gd name="connsiteX8" fmla="*/ 393517 w 2253780"/>
                  <a:gd name="connsiteY8" fmla="*/ 3416331 h 3565386"/>
                  <a:gd name="connsiteX9" fmla="*/ 755548 w 2253780"/>
                  <a:gd name="connsiteY9" fmla="*/ 3179910 h 3565386"/>
                  <a:gd name="connsiteX10" fmla="*/ 1180547 w 2253780"/>
                  <a:gd name="connsiteY10" fmla="*/ 3565386 h 3565386"/>
                  <a:gd name="connsiteX0" fmla="*/ 1180547 w 2253782"/>
                  <a:gd name="connsiteY0" fmla="*/ 3565386 h 3565386"/>
                  <a:gd name="connsiteX1" fmla="*/ 1166950 w 2253782"/>
                  <a:gd name="connsiteY1" fmla="*/ 3442246 h 3565386"/>
                  <a:gd name="connsiteX2" fmla="*/ 958267 w 2253782"/>
                  <a:gd name="connsiteY2" fmla="*/ 3150099 h 3565386"/>
                  <a:gd name="connsiteX3" fmla="*/ 2253768 w 2253782"/>
                  <a:gd name="connsiteY3" fmla="*/ 1448812 h 3565386"/>
                  <a:gd name="connsiteX4" fmla="*/ 703559 w 2253782"/>
                  <a:gd name="connsiteY4" fmla="*/ 0 h 3565386"/>
                  <a:gd name="connsiteX5" fmla="*/ 0 w 2253782"/>
                  <a:gd name="connsiteY5" fmla="*/ 1377263 h 3565386"/>
                  <a:gd name="connsiteX6" fmla="*/ 546865 w 2253782"/>
                  <a:gd name="connsiteY6" fmla="*/ 3108362 h 3565386"/>
                  <a:gd name="connsiteX7" fmla="*/ 403770 w 2253782"/>
                  <a:gd name="connsiteY7" fmla="*/ 3281267 h 3565386"/>
                  <a:gd name="connsiteX8" fmla="*/ 393517 w 2253782"/>
                  <a:gd name="connsiteY8" fmla="*/ 3416331 h 3565386"/>
                  <a:gd name="connsiteX9" fmla="*/ 755548 w 2253782"/>
                  <a:gd name="connsiteY9" fmla="*/ 3179910 h 3565386"/>
                  <a:gd name="connsiteX10" fmla="*/ 1180547 w 2253782"/>
                  <a:gd name="connsiteY10" fmla="*/ 3565386 h 3565386"/>
                  <a:gd name="connsiteX0" fmla="*/ 1180547 w 2253780"/>
                  <a:gd name="connsiteY0" fmla="*/ 3565386 h 3565386"/>
                  <a:gd name="connsiteX1" fmla="*/ 1166950 w 2253780"/>
                  <a:gd name="connsiteY1" fmla="*/ 3442246 h 3565386"/>
                  <a:gd name="connsiteX2" fmla="*/ 958267 w 2253780"/>
                  <a:gd name="connsiteY2" fmla="*/ 3150099 h 3565386"/>
                  <a:gd name="connsiteX3" fmla="*/ 2253768 w 2253780"/>
                  <a:gd name="connsiteY3" fmla="*/ 1448812 h 3565386"/>
                  <a:gd name="connsiteX4" fmla="*/ 703559 w 2253780"/>
                  <a:gd name="connsiteY4" fmla="*/ 0 h 3565386"/>
                  <a:gd name="connsiteX5" fmla="*/ 0 w 2253780"/>
                  <a:gd name="connsiteY5" fmla="*/ 1377263 h 3565386"/>
                  <a:gd name="connsiteX6" fmla="*/ 546865 w 2253780"/>
                  <a:gd name="connsiteY6" fmla="*/ 3108362 h 3565386"/>
                  <a:gd name="connsiteX7" fmla="*/ 403770 w 2253780"/>
                  <a:gd name="connsiteY7" fmla="*/ 3281267 h 3565386"/>
                  <a:gd name="connsiteX8" fmla="*/ 393517 w 2253780"/>
                  <a:gd name="connsiteY8" fmla="*/ 3416331 h 3565386"/>
                  <a:gd name="connsiteX9" fmla="*/ 755548 w 2253780"/>
                  <a:gd name="connsiteY9" fmla="*/ 3179910 h 3565386"/>
                  <a:gd name="connsiteX10" fmla="*/ 1180547 w 2253780"/>
                  <a:gd name="connsiteY10" fmla="*/ 3565386 h 3565386"/>
                  <a:gd name="connsiteX0" fmla="*/ 1180547 w 2253780"/>
                  <a:gd name="connsiteY0" fmla="*/ 3565386 h 3565386"/>
                  <a:gd name="connsiteX1" fmla="*/ 1166950 w 2253780"/>
                  <a:gd name="connsiteY1" fmla="*/ 3442246 h 3565386"/>
                  <a:gd name="connsiteX2" fmla="*/ 958267 w 2253780"/>
                  <a:gd name="connsiteY2" fmla="*/ 3150099 h 3565386"/>
                  <a:gd name="connsiteX3" fmla="*/ 2253768 w 2253780"/>
                  <a:gd name="connsiteY3" fmla="*/ 1448812 h 3565386"/>
                  <a:gd name="connsiteX4" fmla="*/ 703559 w 2253780"/>
                  <a:gd name="connsiteY4" fmla="*/ 0 h 3565386"/>
                  <a:gd name="connsiteX5" fmla="*/ 0 w 2253780"/>
                  <a:gd name="connsiteY5" fmla="*/ 1377263 h 3565386"/>
                  <a:gd name="connsiteX6" fmla="*/ 546865 w 2253780"/>
                  <a:gd name="connsiteY6" fmla="*/ 3108362 h 3565386"/>
                  <a:gd name="connsiteX7" fmla="*/ 403770 w 2253780"/>
                  <a:gd name="connsiteY7" fmla="*/ 3281267 h 3565386"/>
                  <a:gd name="connsiteX8" fmla="*/ 393517 w 2253780"/>
                  <a:gd name="connsiteY8" fmla="*/ 3416331 h 3565386"/>
                  <a:gd name="connsiteX9" fmla="*/ 755548 w 2253780"/>
                  <a:gd name="connsiteY9" fmla="*/ 3179910 h 3565386"/>
                  <a:gd name="connsiteX10" fmla="*/ 1180547 w 2253780"/>
                  <a:gd name="connsiteY10" fmla="*/ 3565386 h 3565386"/>
                  <a:gd name="connsiteX0" fmla="*/ 1180547 w 2253780"/>
                  <a:gd name="connsiteY0" fmla="*/ 3565386 h 3565386"/>
                  <a:gd name="connsiteX1" fmla="*/ 1166950 w 2253780"/>
                  <a:gd name="connsiteY1" fmla="*/ 3442246 h 3565386"/>
                  <a:gd name="connsiteX2" fmla="*/ 958267 w 2253780"/>
                  <a:gd name="connsiteY2" fmla="*/ 3150099 h 3565386"/>
                  <a:gd name="connsiteX3" fmla="*/ 2253768 w 2253780"/>
                  <a:gd name="connsiteY3" fmla="*/ 1448812 h 3565386"/>
                  <a:gd name="connsiteX4" fmla="*/ 703559 w 2253780"/>
                  <a:gd name="connsiteY4" fmla="*/ 0 h 3565386"/>
                  <a:gd name="connsiteX5" fmla="*/ 0 w 2253780"/>
                  <a:gd name="connsiteY5" fmla="*/ 1377263 h 3565386"/>
                  <a:gd name="connsiteX6" fmla="*/ 546865 w 2253780"/>
                  <a:gd name="connsiteY6" fmla="*/ 3108362 h 3565386"/>
                  <a:gd name="connsiteX7" fmla="*/ 403770 w 2253780"/>
                  <a:gd name="connsiteY7" fmla="*/ 3281267 h 3565386"/>
                  <a:gd name="connsiteX8" fmla="*/ 393517 w 2253780"/>
                  <a:gd name="connsiteY8" fmla="*/ 3416331 h 3565386"/>
                  <a:gd name="connsiteX9" fmla="*/ 749586 w 2253780"/>
                  <a:gd name="connsiteY9" fmla="*/ 3173948 h 3565386"/>
                  <a:gd name="connsiteX10" fmla="*/ 1180547 w 2253780"/>
                  <a:gd name="connsiteY10" fmla="*/ 3565386 h 3565386"/>
                  <a:gd name="connsiteX0" fmla="*/ 1180547 w 2253782"/>
                  <a:gd name="connsiteY0" fmla="*/ 3565386 h 3565386"/>
                  <a:gd name="connsiteX1" fmla="*/ 1178875 w 2253782"/>
                  <a:gd name="connsiteY1" fmla="*/ 3472057 h 3565386"/>
                  <a:gd name="connsiteX2" fmla="*/ 958267 w 2253782"/>
                  <a:gd name="connsiteY2" fmla="*/ 3150099 h 3565386"/>
                  <a:gd name="connsiteX3" fmla="*/ 2253768 w 2253782"/>
                  <a:gd name="connsiteY3" fmla="*/ 1448812 h 3565386"/>
                  <a:gd name="connsiteX4" fmla="*/ 703559 w 2253782"/>
                  <a:gd name="connsiteY4" fmla="*/ 0 h 3565386"/>
                  <a:gd name="connsiteX5" fmla="*/ 0 w 2253782"/>
                  <a:gd name="connsiteY5" fmla="*/ 1377263 h 3565386"/>
                  <a:gd name="connsiteX6" fmla="*/ 546865 w 2253782"/>
                  <a:gd name="connsiteY6" fmla="*/ 3108362 h 3565386"/>
                  <a:gd name="connsiteX7" fmla="*/ 403770 w 2253782"/>
                  <a:gd name="connsiteY7" fmla="*/ 3281267 h 3565386"/>
                  <a:gd name="connsiteX8" fmla="*/ 393517 w 2253782"/>
                  <a:gd name="connsiteY8" fmla="*/ 3416331 h 3565386"/>
                  <a:gd name="connsiteX9" fmla="*/ 749586 w 2253782"/>
                  <a:gd name="connsiteY9" fmla="*/ 3173948 h 3565386"/>
                  <a:gd name="connsiteX10" fmla="*/ 1180547 w 2253782"/>
                  <a:gd name="connsiteY10" fmla="*/ 3565386 h 3565386"/>
                  <a:gd name="connsiteX0" fmla="*/ 1180547 w 2253781"/>
                  <a:gd name="connsiteY0" fmla="*/ 3565386 h 3565386"/>
                  <a:gd name="connsiteX1" fmla="*/ 1178875 w 2253781"/>
                  <a:gd name="connsiteY1" fmla="*/ 3472057 h 3565386"/>
                  <a:gd name="connsiteX2" fmla="*/ 958267 w 2253781"/>
                  <a:gd name="connsiteY2" fmla="*/ 3150099 h 3565386"/>
                  <a:gd name="connsiteX3" fmla="*/ 2253768 w 2253781"/>
                  <a:gd name="connsiteY3" fmla="*/ 1448812 h 3565386"/>
                  <a:gd name="connsiteX4" fmla="*/ 703559 w 2253781"/>
                  <a:gd name="connsiteY4" fmla="*/ 0 h 3565386"/>
                  <a:gd name="connsiteX5" fmla="*/ 0 w 2253781"/>
                  <a:gd name="connsiteY5" fmla="*/ 1377263 h 3565386"/>
                  <a:gd name="connsiteX6" fmla="*/ 546865 w 2253781"/>
                  <a:gd name="connsiteY6" fmla="*/ 3108362 h 3565386"/>
                  <a:gd name="connsiteX7" fmla="*/ 403770 w 2253781"/>
                  <a:gd name="connsiteY7" fmla="*/ 3281267 h 3565386"/>
                  <a:gd name="connsiteX8" fmla="*/ 393517 w 2253781"/>
                  <a:gd name="connsiteY8" fmla="*/ 3416331 h 3565386"/>
                  <a:gd name="connsiteX9" fmla="*/ 749586 w 2253781"/>
                  <a:gd name="connsiteY9" fmla="*/ 3173948 h 3565386"/>
                  <a:gd name="connsiteX10" fmla="*/ 1180547 w 2253781"/>
                  <a:gd name="connsiteY10" fmla="*/ 3565386 h 3565386"/>
                  <a:gd name="connsiteX0" fmla="*/ 1180547 w 2253781"/>
                  <a:gd name="connsiteY0" fmla="*/ 3565386 h 3567831"/>
                  <a:gd name="connsiteX1" fmla="*/ 1178875 w 2253781"/>
                  <a:gd name="connsiteY1" fmla="*/ 3472057 h 3567831"/>
                  <a:gd name="connsiteX2" fmla="*/ 958267 w 2253781"/>
                  <a:gd name="connsiteY2" fmla="*/ 3150099 h 3567831"/>
                  <a:gd name="connsiteX3" fmla="*/ 2253768 w 2253781"/>
                  <a:gd name="connsiteY3" fmla="*/ 1448812 h 3567831"/>
                  <a:gd name="connsiteX4" fmla="*/ 703559 w 2253781"/>
                  <a:gd name="connsiteY4" fmla="*/ 0 h 3567831"/>
                  <a:gd name="connsiteX5" fmla="*/ 0 w 2253781"/>
                  <a:gd name="connsiteY5" fmla="*/ 1377263 h 3567831"/>
                  <a:gd name="connsiteX6" fmla="*/ 546865 w 2253781"/>
                  <a:gd name="connsiteY6" fmla="*/ 3108362 h 3567831"/>
                  <a:gd name="connsiteX7" fmla="*/ 403770 w 2253781"/>
                  <a:gd name="connsiteY7" fmla="*/ 3281267 h 3567831"/>
                  <a:gd name="connsiteX8" fmla="*/ 393517 w 2253781"/>
                  <a:gd name="connsiteY8" fmla="*/ 3416331 h 3567831"/>
                  <a:gd name="connsiteX9" fmla="*/ 749586 w 2253781"/>
                  <a:gd name="connsiteY9" fmla="*/ 3173948 h 3567831"/>
                  <a:gd name="connsiteX10" fmla="*/ 1180547 w 2253781"/>
                  <a:gd name="connsiteY10" fmla="*/ 3565386 h 3567831"/>
                  <a:gd name="connsiteX0" fmla="*/ 1162660 w 2253781"/>
                  <a:gd name="connsiteY0" fmla="*/ 3583273 h 3583273"/>
                  <a:gd name="connsiteX1" fmla="*/ 1178875 w 2253781"/>
                  <a:gd name="connsiteY1" fmla="*/ 3472057 h 3583273"/>
                  <a:gd name="connsiteX2" fmla="*/ 958267 w 2253781"/>
                  <a:gd name="connsiteY2" fmla="*/ 3150099 h 3583273"/>
                  <a:gd name="connsiteX3" fmla="*/ 2253768 w 2253781"/>
                  <a:gd name="connsiteY3" fmla="*/ 1448812 h 3583273"/>
                  <a:gd name="connsiteX4" fmla="*/ 703559 w 2253781"/>
                  <a:gd name="connsiteY4" fmla="*/ 0 h 3583273"/>
                  <a:gd name="connsiteX5" fmla="*/ 0 w 2253781"/>
                  <a:gd name="connsiteY5" fmla="*/ 1377263 h 3583273"/>
                  <a:gd name="connsiteX6" fmla="*/ 546865 w 2253781"/>
                  <a:gd name="connsiteY6" fmla="*/ 3108362 h 3583273"/>
                  <a:gd name="connsiteX7" fmla="*/ 403770 w 2253781"/>
                  <a:gd name="connsiteY7" fmla="*/ 3281267 h 3583273"/>
                  <a:gd name="connsiteX8" fmla="*/ 393517 w 2253781"/>
                  <a:gd name="connsiteY8" fmla="*/ 3416331 h 3583273"/>
                  <a:gd name="connsiteX9" fmla="*/ 749586 w 2253781"/>
                  <a:gd name="connsiteY9" fmla="*/ 3173948 h 3583273"/>
                  <a:gd name="connsiteX10" fmla="*/ 1162660 w 2253781"/>
                  <a:gd name="connsiteY10" fmla="*/ 3583273 h 3583273"/>
                  <a:gd name="connsiteX0" fmla="*/ 1168623 w 2253781"/>
                  <a:gd name="connsiteY0" fmla="*/ 3559424 h 3566368"/>
                  <a:gd name="connsiteX1" fmla="*/ 1178875 w 2253781"/>
                  <a:gd name="connsiteY1" fmla="*/ 3472057 h 3566368"/>
                  <a:gd name="connsiteX2" fmla="*/ 958267 w 2253781"/>
                  <a:gd name="connsiteY2" fmla="*/ 3150099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2"/>
                  <a:gd name="connsiteY0" fmla="*/ 3559424 h 3566368"/>
                  <a:gd name="connsiteX1" fmla="*/ 1166951 w 2253782"/>
                  <a:gd name="connsiteY1" fmla="*/ 3472057 h 3566368"/>
                  <a:gd name="connsiteX2" fmla="*/ 958267 w 2253782"/>
                  <a:gd name="connsiteY2" fmla="*/ 3150099 h 3566368"/>
                  <a:gd name="connsiteX3" fmla="*/ 2253768 w 2253782"/>
                  <a:gd name="connsiteY3" fmla="*/ 1448812 h 3566368"/>
                  <a:gd name="connsiteX4" fmla="*/ 703559 w 2253782"/>
                  <a:gd name="connsiteY4" fmla="*/ 0 h 3566368"/>
                  <a:gd name="connsiteX5" fmla="*/ 0 w 2253782"/>
                  <a:gd name="connsiteY5" fmla="*/ 1377263 h 3566368"/>
                  <a:gd name="connsiteX6" fmla="*/ 546865 w 2253782"/>
                  <a:gd name="connsiteY6" fmla="*/ 3108362 h 3566368"/>
                  <a:gd name="connsiteX7" fmla="*/ 403770 w 2253782"/>
                  <a:gd name="connsiteY7" fmla="*/ 3281267 h 3566368"/>
                  <a:gd name="connsiteX8" fmla="*/ 393517 w 2253782"/>
                  <a:gd name="connsiteY8" fmla="*/ 3416331 h 3566368"/>
                  <a:gd name="connsiteX9" fmla="*/ 749586 w 2253782"/>
                  <a:gd name="connsiteY9" fmla="*/ 3173948 h 3566368"/>
                  <a:gd name="connsiteX10" fmla="*/ 1168623 w 2253782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58267 w 2253781"/>
                  <a:gd name="connsiteY2" fmla="*/ 3150099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82116 w 2253781"/>
                  <a:gd name="connsiteY2" fmla="*/ 3132212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82116 w 2253781"/>
                  <a:gd name="connsiteY2" fmla="*/ 3132212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76154 w 2253781"/>
                  <a:gd name="connsiteY2" fmla="*/ 3144137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76154 w 2253781"/>
                  <a:gd name="connsiteY2" fmla="*/ 3144137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70191 w 2253781"/>
                  <a:gd name="connsiteY2" fmla="*/ 3179910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1"/>
                  <a:gd name="connsiteY0" fmla="*/ 3559424 h 3566368"/>
                  <a:gd name="connsiteX1" fmla="*/ 1166951 w 2253781"/>
                  <a:gd name="connsiteY1" fmla="*/ 3472057 h 3566368"/>
                  <a:gd name="connsiteX2" fmla="*/ 970191 w 2253781"/>
                  <a:gd name="connsiteY2" fmla="*/ 3179910 h 3566368"/>
                  <a:gd name="connsiteX3" fmla="*/ 2253768 w 2253781"/>
                  <a:gd name="connsiteY3" fmla="*/ 1448812 h 3566368"/>
                  <a:gd name="connsiteX4" fmla="*/ 703559 w 2253781"/>
                  <a:gd name="connsiteY4" fmla="*/ 0 h 3566368"/>
                  <a:gd name="connsiteX5" fmla="*/ 0 w 2253781"/>
                  <a:gd name="connsiteY5" fmla="*/ 1377263 h 3566368"/>
                  <a:gd name="connsiteX6" fmla="*/ 546865 w 2253781"/>
                  <a:gd name="connsiteY6" fmla="*/ 3108362 h 3566368"/>
                  <a:gd name="connsiteX7" fmla="*/ 403770 w 2253781"/>
                  <a:gd name="connsiteY7" fmla="*/ 3281267 h 3566368"/>
                  <a:gd name="connsiteX8" fmla="*/ 393517 w 2253781"/>
                  <a:gd name="connsiteY8" fmla="*/ 3416331 h 3566368"/>
                  <a:gd name="connsiteX9" fmla="*/ 749586 w 2253781"/>
                  <a:gd name="connsiteY9" fmla="*/ 3173948 h 3566368"/>
                  <a:gd name="connsiteX10" fmla="*/ 1168623 w 2253781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46865 w 2253780"/>
                  <a:gd name="connsiteY6" fmla="*/ 3108362 h 3566368"/>
                  <a:gd name="connsiteX7" fmla="*/ 403770 w 2253780"/>
                  <a:gd name="connsiteY7" fmla="*/ 3281267 h 3566368"/>
                  <a:gd name="connsiteX8" fmla="*/ 393517 w 2253780"/>
                  <a:gd name="connsiteY8" fmla="*/ 3416331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46865 w 2253780"/>
                  <a:gd name="connsiteY6" fmla="*/ 3108362 h 3566368"/>
                  <a:gd name="connsiteX7" fmla="*/ 403770 w 2253780"/>
                  <a:gd name="connsiteY7" fmla="*/ 3281267 h 3566368"/>
                  <a:gd name="connsiteX8" fmla="*/ 393517 w 2253780"/>
                  <a:gd name="connsiteY8" fmla="*/ 3416331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46865 w 2253780"/>
                  <a:gd name="connsiteY6" fmla="*/ 3108362 h 3566368"/>
                  <a:gd name="connsiteX7" fmla="*/ 403770 w 2253780"/>
                  <a:gd name="connsiteY7" fmla="*/ 3281267 h 3566368"/>
                  <a:gd name="connsiteX8" fmla="*/ 393517 w 2253780"/>
                  <a:gd name="connsiteY8" fmla="*/ 3416331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28978 w 2253780"/>
                  <a:gd name="connsiteY6" fmla="*/ 3078551 h 3566368"/>
                  <a:gd name="connsiteX7" fmla="*/ 403770 w 2253780"/>
                  <a:gd name="connsiteY7" fmla="*/ 3281267 h 3566368"/>
                  <a:gd name="connsiteX8" fmla="*/ 393517 w 2253780"/>
                  <a:gd name="connsiteY8" fmla="*/ 3416331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28978 w 2253780"/>
                  <a:gd name="connsiteY6" fmla="*/ 3078551 h 3566368"/>
                  <a:gd name="connsiteX7" fmla="*/ 403770 w 2253780"/>
                  <a:gd name="connsiteY7" fmla="*/ 3281267 h 3566368"/>
                  <a:gd name="connsiteX8" fmla="*/ 405442 w 2253780"/>
                  <a:gd name="connsiteY8" fmla="*/ 3404407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28978 w 2253780"/>
                  <a:gd name="connsiteY6" fmla="*/ 3078551 h 3566368"/>
                  <a:gd name="connsiteX7" fmla="*/ 403770 w 2253780"/>
                  <a:gd name="connsiteY7" fmla="*/ 3233569 h 3566368"/>
                  <a:gd name="connsiteX8" fmla="*/ 405442 w 2253780"/>
                  <a:gd name="connsiteY8" fmla="*/ 3404407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28978 w 2253780"/>
                  <a:gd name="connsiteY6" fmla="*/ 3030854 h 3566368"/>
                  <a:gd name="connsiteX7" fmla="*/ 403770 w 2253780"/>
                  <a:gd name="connsiteY7" fmla="*/ 3233569 h 3566368"/>
                  <a:gd name="connsiteX8" fmla="*/ 405442 w 2253780"/>
                  <a:gd name="connsiteY8" fmla="*/ 3404407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28978 w 2253780"/>
                  <a:gd name="connsiteY6" fmla="*/ 3030854 h 3566368"/>
                  <a:gd name="connsiteX7" fmla="*/ 403770 w 2253780"/>
                  <a:gd name="connsiteY7" fmla="*/ 3233569 h 3566368"/>
                  <a:gd name="connsiteX8" fmla="*/ 405442 w 2253780"/>
                  <a:gd name="connsiteY8" fmla="*/ 3404407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  <a:gd name="connsiteX0" fmla="*/ 1168623 w 2253780"/>
                  <a:gd name="connsiteY0" fmla="*/ 3559424 h 3566368"/>
                  <a:gd name="connsiteX1" fmla="*/ 1166951 w 2253780"/>
                  <a:gd name="connsiteY1" fmla="*/ 3472057 h 3566368"/>
                  <a:gd name="connsiteX2" fmla="*/ 970191 w 2253780"/>
                  <a:gd name="connsiteY2" fmla="*/ 3179910 h 3566368"/>
                  <a:gd name="connsiteX3" fmla="*/ 2253768 w 2253780"/>
                  <a:gd name="connsiteY3" fmla="*/ 1448812 h 3566368"/>
                  <a:gd name="connsiteX4" fmla="*/ 703559 w 2253780"/>
                  <a:gd name="connsiteY4" fmla="*/ 0 h 3566368"/>
                  <a:gd name="connsiteX5" fmla="*/ 0 w 2253780"/>
                  <a:gd name="connsiteY5" fmla="*/ 1377263 h 3566368"/>
                  <a:gd name="connsiteX6" fmla="*/ 511091 w 2253780"/>
                  <a:gd name="connsiteY6" fmla="*/ 3042778 h 3566368"/>
                  <a:gd name="connsiteX7" fmla="*/ 403770 w 2253780"/>
                  <a:gd name="connsiteY7" fmla="*/ 3233569 h 3566368"/>
                  <a:gd name="connsiteX8" fmla="*/ 405442 w 2253780"/>
                  <a:gd name="connsiteY8" fmla="*/ 3404407 h 3566368"/>
                  <a:gd name="connsiteX9" fmla="*/ 749586 w 2253780"/>
                  <a:gd name="connsiteY9" fmla="*/ 3173948 h 3566368"/>
                  <a:gd name="connsiteX10" fmla="*/ 1168623 w 2253780"/>
                  <a:gd name="connsiteY10" fmla="*/ 3559424 h 3566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3780" h="3566368">
                    <a:moveTo>
                      <a:pt x="1168623" y="3559424"/>
                    </a:moveTo>
                    <a:cubicBezTo>
                      <a:pt x="1167628" y="3426267"/>
                      <a:pt x="1165957" y="3699615"/>
                      <a:pt x="1166951" y="3472057"/>
                    </a:cubicBezTo>
                    <a:cubicBezTo>
                      <a:pt x="1077238" y="3396881"/>
                      <a:pt x="973404" y="3291604"/>
                      <a:pt x="970191" y="3179910"/>
                    </a:cubicBezTo>
                    <a:cubicBezTo>
                      <a:pt x="966494" y="3051379"/>
                      <a:pt x="2258457" y="2251069"/>
                      <a:pt x="2253768" y="1448812"/>
                    </a:cubicBezTo>
                    <a:cubicBezTo>
                      <a:pt x="2255041" y="891004"/>
                      <a:pt x="1377303" y="0"/>
                      <a:pt x="703559" y="0"/>
                    </a:cubicBezTo>
                    <a:cubicBezTo>
                      <a:pt x="333893" y="5962"/>
                      <a:pt x="5247" y="485572"/>
                      <a:pt x="0" y="1377263"/>
                    </a:cubicBezTo>
                    <a:cubicBezTo>
                      <a:pt x="6677" y="2471668"/>
                      <a:pt x="485532" y="2953995"/>
                      <a:pt x="511091" y="3042778"/>
                    </a:cubicBezTo>
                    <a:cubicBezTo>
                      <a:pt x="536650" y="3131561"/>
                      <a:pt x="467089" y="3230933"/>
                      <a:pt x="403770" y="3233569"/>
                    </a:cubicBezTo>
                    <a:cubicBezTo>
                      <a:pt x="402063" y="3663495"/>
                      <a:pt x="411405" y="3092386"/>
                      <a:pt x="405442" y="3404407"/>
                    </a:cubicBezTo>
                    <a:cubicBezTo>
                      <a:pt x="693702" y="3203804"/>
                      <a:pt x="535500" y="3326288"/>
                      <a:pt x="749586" y="3173948"/>
                    </a:cubicBezTo>
                    <a:cubicBezTo>
                      <a:pt x="927026" y="3350137"/>
                      <a:pt x="1026957" y="3430932"/>
                      <a:pt x="1168623" y="3559424"/>
                    </a:cubicBezTo>
                    <a:close/>
                  </a:path>
                </a:pathLst>
              </a:custGeom>
              <a:solidFill>
                <a:srgbClr val="66CCFF"/>
              </a:solidFill>
              <a:ln w="12700" cmpd="sng">
                <a:solidFill>
                  <a:srgbClr val="40404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82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1" lang="ja-JP" altLang="en-US" sz="16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4" name="フリーフォーム 6"/>
              <p:cNvSpPr/>
              <p:nvPr/>
            </p:nvSpPr>
            <p:spPr>
              <a:xfrm>
                <a:off x="1329576" y="2156704"/>
                <a:ext cx="2045102" cy="3026943"/>
              </a:xfrm>
              <a:custGeom>
                <a:avLst/>
                <a:gdLst>
                  <a:gd name="connsiteX0" fmla="*/ 1175314 w 2722839"/>
                  <a:gd name="connsiteY0" fmla="*/ 3374817 h 3374817"/>
                  <a:gd name="connsiteX1" fmla="*/ 2051778 w 2722839"/>
                  <a:gd name="connsiteY1" fmla="*/ 2838220 h 3374817"/>
                  <a:gd name="connsiteX2" fmla="*/ 2701674 w 2722839"/>
                  <a:gd name="connsiteY2" fmla="*/ 1532503 h 3374817"/>
                  <a:gd name="connsiteX3" fmla="*/ 1252824 w 2722839"/>
                  <a:gd name="connsiteY3" fmla="*/ 89654 h 3374817"/>
                  <a:gd name="connsiteX4" fmla="*/ 459832 w 2722839"/>
                  <a:gd name="connsiteY4" fmla="*/ 334104 h 3374817"/>
                  <a:gd name="connsiteX5" fmla="*/ 60355 w 2722839"/>
                  <a:gd name="connsiteY5" fmla="*/ 1812725 h 3374817"/>
                  <a:gd name="connsiteX6" fmla="*/ 1753661 w 2722839"/>
                  <a:gd name="connsiteY6" fmla="*/ 3160178 h 3374817"/>
                  <a:gd name="connsiteX0" fmla="*/ 1120774 w 2668299"/>
                  <a:gd name="connsiteY0" fmla="*/ 3286698 h 3286698"/>
                  <a:gd name="connsiteX1" fmla="*/ 1997238 w 2668299"/>
                  <a:gd name="connsiteY1" fmla="*/ 2750101 h 3286698"/>
                  <a:gd name="connsiteX2" fmla="*/ 2647134 w 2668299"/>
                  <a:gd name="connsiteY2" fmla="*/ 1444384 h 3286698"/>
                  <a:gd name="connsiteX3" fmla="*/ 1198284 w 2668299"/>
                  <a:gd name="connsiteY3" fmla="*/ 1535 h 3286698"/>
                  <a:gd name="connsiteX4" fmla="*/ 5815 w 2668299"/>
                  <a:gd name="connsiteY4" fmla="*/ 1724606 h 3286698"/>
                  <a:gd name="connsiteX5" fmla="*/ 1699121 w 2668299"/>
                  <a:gd name="connsiteY5" fmla="*/ 3072059 h 3286698"/>
                  <a:gd name="connsiteX0" fmla="*/ 1122522 w 2670047"/>
                  <a:gd name="connsiteY0" fmla="*/ 3286698 h 3370168"/>
                  <a:gd name="connsiteX1" fmla="*/ 1998986 w 2670047"/>
                  <a:gd name="connsiteY1" fmla="*/ 2750101 h 3370168"/>
                  <a:gd name="connsiteX2" fmla="*/ 2648882 w 2670047"/>
                  <a:gd name="connsiteY2" fmla="*/ 1444384 h 3370168"/>
                  <a:gd name="connsiteX3" fmla="*/ 1200032 w 2670047"/>
                  <a:gd name="connsiteY3" fmla="*/ 1535 h 3370168"/>
                  <a:gd name="connsiteX4" fmla="*/ 7563 w 2670047"/>
                  <a:gd name="connsiteY4" fmla="*/ 1724606 h 3370168"/>
                  <a:gd name="connsiteX5" fmla="*/ 1778380 w 2670047"/>
                  <a:gd name="connsiteY5" fmla="*/ 3370168 h 3370168"/>
                  <a:gd name="connsiteX0" fmla="*/ 585912 w 2673290"/>
                  <a:gd name="connsiteY0" fmla="*/ 3352282 h 3370168"/>
                  <a:gd name="connsiteX1" fmla="*/ 1998986 w 2673290"/>
                  <a:gd name="connsiteY1" fmla="*/ 2750101 h 3370168"/>
                  <a:gd name="connsiteX2" fmla="*/ 2648882 w 2673290"/>
                  <a:gd name="connsiteY2" fmla="*/ 1444384 h 3370168"/>
                  <a:gd name="connsiteX3" fmla="*/ 1200032 w 2673290"/>
                  <a:gd name="connsiteY3" fmla="*/ 1535 h 3370168"/>
                  <a:gd name="connsiteX4" fmla="*/ 7563 w 2673290"/>
                  <a:gd name="connsiteY4" fmla="*/ 1724606 h 3370168"/>
                  <a:gd name="connsiteX5" fmla="*/ 1778380 w 2673290"/>
                  <a:gd name="connsiteY5" fmla="*/ 3370168 h 3370168"/>
                  <a:gd name="connsiteX0" fmla="*/ 202387 w 2289765"/>
                  <a:gd name="connsiteY0" fmla="*/ 3351163 h 3369049"/>
                  <a:gd name="connsiteX1" fmla="*/ 1615461 w 2289765"/>
                  <a:gd name="connsiteY1" fmla="*/ 2748982 h 3369049"/>
                  <a:gd name="connsiteX2" fmla="*/ 2265357 w 2289765"/>
                  <a:gd name="connsiteY2" fmla="*/ 1443265 h 3369049"/>
                  <a:gd name="connsiteX3" fmla="*/ 816507 w 2289765"/>
                  <a:gd name="connsiteY3" fmla="*/ 416 h 3369049"/>
                  <a:gd name="connsiteX4" fmla="*/ 11590 w 2289765"/>
                  <a:gd name="connsiteY4" fmla="*/ 1586357 h 3369049"/>
                  <a:gd name="connsiteX5" fmla="*/ 1394855 w 2289765"/>
                  <a:gd name="connsiteY5" fmla="*/ 3369049 h 3369049"/>
                  <a:gd name="connsiteX0" fmla="*/ 202387 w 2271645"/>
                  <a:gd name="connsiteY0" fmla="*/ 3351207 h 3369093"/>
                  <a:gd name="connsiteX1" fmla="*/ 2265357 w 2271645"/>
                  <a:gd name="connsiteY1" fmla="*/ 1443309 h 3369093"/>
                  <a:gd name="connsiteX2" fmla="*/ 816507 w 2271645"/>
                  <a:gd name="connsiteY2" fmla="*/ 460 h 3369093"/>
                  <a:gd name="connsiteX3" fmla="*/ 11590 w 2271645"/>
                  <a:gd name="connsiteY3" fmla="*/ 1586401 h 3369093"/>
                  <a:gd name="connsiteX4" fmla="*/ 1394855 w 2271645"/>
                  <a:gd name="connsiteY4" fmla="*/ 3369093 h 3369093"/>
                  <a:gd name="connsiteX0" fmla="*/ 202708 w 2271824"/>
                  <a:gd name="connsiteY0" fmla="*/ 3422725 h 3440611"/>
                  <a:gd name="connsiteX1" fmla="*/ 2265678 w 2271824"/>
                  <a:gd name="connsiteY1" fmla="*/ 1514827 h 3440611"/>
                  <a:gd name="connsiteX2" fmla="*/ 810866 w 2271824"/>
                  <a:gd name="connsiteY2" fmla="*/ 432 h 3440611"/>
                  <a:gd name="connsiteX3" fmla="*/ 11911 w 2271824"/>
                  <a:gd name="connsiteY3" fmla="*/ 1657919 h 3440611"/>
                  <a:gd name="connsiteX4" fmla="*/ 1395176 w 2271824"/>
                  <a:gd name="connsiteY4" fmla="*/ 3440611 h 3440611"/>
                  <a:gd name="connsiteX0" fmla="*/ 205130 w 2274809"/>
                  <a:gd name="connsiteY0" fmla="*/ 3422293 h 3440179"/>
                  <a:gd name="connsiteX1" fmla="*/ 2268100 w 2274809"/>
                  <a:gd name="connsiteY1" fmla="*/ 1514395 h 3440179"/>
                  <a:gd name="connsiteX2" fmla="*/ 813288 w 2274809"/>
                  <a:gd name="connsiteY2" fmla="*/ 0 h 3440179"/>
                  <a:gd name="connsiteX3" fmla="*/ 14333 w 2274809"/>
                  <a:gd name="connsiteY3" fmla="*/ 1657487 h 3440179"/>
                  <a:gd name="connsiteX4" fmla="*/ 1397598 w 2274809"/>
                  <a:gd name="connsiteY4" fmla="*/ 3440179 h 3440179"/>
                  <a:gd name="connsiteX0" fmla="*/ 203553 w 2272876"/>
                  <a:gd name="connsiteY0" fmla="*/ 3422293 h 3440179"/>
                  <a:gd name="connsiteX1" fmla="*/ 2266523 w 2272876"/>
                  <a:gd name="connsiteY1" fmla="*/ 1514395 h 3440179"/>
                  <a:gd name="connsiteX2" fmla="*/ 811711 w 2272876"/>
                  <a:gd name="connsiteY2" fmla="*/ 0 h 3440179"/>
                  <a:gd name="connsiteX3" fmla="*/ 12756 w 2272876"/>
                  <a:gd name="connsiteY3" fmla="*/ 1657487 h 3440179"/>
                  <a:gd name="connsiteX4" fmla="*/ 1396021 w 2272876"/>
                  <a:gd name="connsiteY4" fmla="*/ 3440179 h 3440179"/>
                  <a:gd name="connsiteX0" fmla="*/ 201303 w 2270626"/>
                  <a:gd name="connsiteY0" fmla="*/ 3422293 h 3440179"/>
                  <a:gd name="connsiteX1" fmla="*/ 2264273 w 2270626"/>
                  <a:gd name="connsiteY1" fmla="*/ 1514395 h 3440179"/>
                  <a:gd name="connsiteX2" fmla="*/ 809461 w 2270626"/>
                  <a:gd name="connsiteY2" fmla="*/ 0 h 3440179"/>
                  <a:gd name="connsiteX3" fmla="*/ 10506 w 2270626"/>
                  <a:gd name="connsiteY3" fmla="*/ 1657487 h 3440179"/>
                  <a:gd name="connsiteX4" fmla="*/ 1393771 w 2270626"/>
                  <a:gd name="connsiteY4" fmla="*/ 3440179 h 3440179"/>
                  <a:gd name="connsiteX0" fmla="*/ 148533 w 2217856"/>
                  <a:gd name="connsiteY0" fmla="*/ 3422293 h 3440179"/>
                  <a:gd name="connsiteX1" fmla="*/ 2211503 w 2217856"/>
                  <a:gd name="connsiteY1" fmla="*/ 1514395 h 3440179"/>
                  <a:gd name="connsiteX2" fmla="*/ 756691 w 2217856"/>
                  <a:gd name="connsiteY2" fmla="*/ 0 h 3440179"/>
                  <a:gd name="connsiteX3" fmla="*/ 11397 w 2217856"/>
                  <a:gd name="connsiteY3" fmla="*/ 1496508 h 3440179"/>
                  <a:gd name="connsiteX4" fmla="*/ 1341001 w 2217856"/>
                  <a:gd name="connsiteY4" fmla="*/ 3440179 h 3440179"/>
                  <a:gd name="connsiteX0" fmla="*/ 137143 w 2206466"/>
                  <a:gd name="connsiteY0" fmla="*/ 3422293 h 3440179"/>
                  <a:gd name="connsiteX1" fmla="*/ 2200113 w 2206466"/>
                  <a:gd name="connsiteY1" fmla="*/ 1514395 h 3440179"/>
                  <a:gd name="connsiteX2" fmla="*/ 745301 w 2206466"/>
                  <a:gd name="connsiteY2" fmla="*/ 0 h 3440179"/>
                  <a:gd name="connsiteX3" fmla="*/ 7 w 2206466"/>
                  <a:gd name="connsiteY3" fmla="*/ 1496508 h 3440179"/>
                  <a:gd name="connsiteX4" fmla="*/ 1329611 w 2206466"/>
                  <a:gd name="connsiteY4" fmla="*/ 3440179 h 3440179"/>
                  <a:gd name="connsiteX0" fmla="*/ 137143 w 2076060"/>
                  <a:gd name="connsiteY0" fmla="*/ 3422293 h 3440179"/>
                  <a:gd name="connsiteX1" fmla="*/ 2068941 w 2076060"/>
                  <a:gd name="connsiteY1" fmla="*/ 1520357 h 3440179"/>
                  <a:gd name="connsiteX2" fmla="*/ 745301 w 2076060"/>
                  <a:gd name="connsiteY2" fmla="*/ 0 h 3440179"/>
                  <a:gd name="connsiteX3" fmla="*/ 7 w 2076060"/>
                  <a:gd name="connsiteY3" fmla="*/ 1496508 h 3440179"/>
                  <a:gd name="connsiteX4" fmla="*/ 1329611 w 2076060"/>
                  <a:gd name="connsiteY4" fmla="*/ 3440179 h 3440179"/>
                  <a:gd name="connsiteX0" fmla="*/ 137143 w 2070137"/>
                  <a:gd name="connsiteY0" fmla="*/ 3422293 h 3440179"/>
                  <a:gd name="connsiteX1" fmla="*/ 2062979 w 2070137"/>
                  <a:gd name="connsiteY1" fmla="*/ 1484584 h 3440179"/>
                  <a:gd name="connsiteX2" fmla="*/ 745301 w 2070137"/>
                  <a:gd name="connsiteY2" fmla="*/ 0 h 3440179"/>
                  <a:gd name="connsiteX3" fmla="*/ 7 w 2070137"/>
                  <a:gd name="connsiteY3" fmla="*/ 1496508 h 3440179"/>
                  <a:gd name="connsiteX4" fmla="*/ 1329611 w 2070137"/>
                  <a:gd name="connsiteY4" fmla="*/ 3440179 h 3440179"/>
                  <a:gd name="connsiteX0" fmla="*/ 137143 w 2062979"/>
                  <a:gd name="connsiteY0" fmla="*/ 3422293 h 3440179"/>
                  <a:gd name="connsiteX1" fmla="*/ 2062979 w 2062979"/>
                  <a:gd name="connsiteY1" fmla="*/ 1484584 h 3440179"/>
                  <a:gd name="connsiteX2" fmla="*/ 745301 w 2062979"/>
                  <a:gd name="connsiteY2" fmla="*/ 0 h 3440179"/>
                  <a:gd name="connsiteX3" fmla="*/ 7 w 2062979"/>
                  <a:gd name="connsiteY3" fmla="*/ 1496508 h 3440179"/>
                  <a:gd name="connsiteX4" fmla="*/ 1329611 w 2062979"/>
                  <a:gd name="connsiteY4" fmla="*/ 3440179 h 3440179"/>
                  <a:gd name="connsiteX0" fmla="*/ 155255 w 2085626"/>
                  <a:gd name="connsiteY0" fmla="*/ 3422293 h 3440179"/>
                  <a:gd name="connsiteX1" fmla="*/ 2081091 w 2085626"/>
                  <a:gd name="connsiteY1" fmla="*/ 1484584 h 3440179"/>
                  <a:gd name="connsiteX2" fmla="*/ 656091 w 2085626"/>
                  <a:gd name="connsiteY2" fmla="*/ 0 h 3440179"/>
                  <a:gd name="connsiteX3" fmla="*/ 18119 w 2085626"/>
                  <a:gd name="connsiteY3" fmla="*/ 1496508 h 3440179"/>
                  <a:gd name="connsiteX4" fmla="*/ 1347723 w 2085626"/>
                  <a:gd name="connsiteY4" fmla="*/ 3440179 h 3440179"/>
                  <a:gd name="connsiteX0" fmla="*/ 137156 w 2067527"/>
                  <a:gd name="connsiteY0" fmla="*/ 3422293 h 3440179"/>
                  <a:gd name="connsiteX1" fmla="*/ 2062992 w 2067527"/>
                  <a:gd name="connsiteY1" fmla="*/ 1484584 h 3440179"/>
                  <a:gd name="connsiteX2" fmla="*/ 637992 w 2067527"/>
                  <a:gd name="connsiteY2" fmla="*/ 0 h 3440179"/>
                  <a:gd name="connsiteX3" fmla="*/ 20 w 2067527"/>
                  <a:gd name="connsiteY3" fmla="*/ 1496508 h 3440179"/>
                  <a:gd name="connsiteX4" fmla="*/ 1329624 w 2067527"/>
                  <a:gd name="connsiteY4" fmla="*/ 3440179 h 3440179"/>
                  <a:gd name="connsiteX0" fmla="*/ 137145 w 2067516"/>
                  <a:gd name="connsiteY0" fmla="*/ 3422293 h 3440179"/>
                  <a:gd name="connsiteX1" fmla="*/ 2062981 w 2067516"/>
                  <a:gd name="connsiteY1" fmla="*/ 1484584 h 3440179"/>
                  <a:gd name="connsiteX2" fmla="*/ 637981 w 2067516"/>
                  <a:gd name="connsiteY2" fmla="*/ 0 h 3440179"/>
                  <a:gd name="connsiteX3" fmla="*/ 9 w 2067516"/>
                  <a:gd name="connsiteY3" fmla="*/ 1496508 h 3440179"/>
                  <a:gd name="connsiteX4" fmla="*/ 1329613 w 2067516"/>
                  <a:gd name="connsiteY4" fmla="*/ 3440179 h 3440179"/>
                  <a:gd name="connsiteX0" fmla="*/ 137155 w 2067526"/>
                  <a:gd name="connsiteY0" fmla="*/ 3422293 h 3440179"/>
                  <a:gd name="connsiteX1" fmla="*/ 2062991 w 2067526"/>
                  <a:gd name="connsiteY1" fmla="*/ 1484584 h 3440179"/>
                  <a:gd name="connsiteX2" fmla="*/ 637991 w 2067526"/>
                  <a:gd name="connsiteY2" fmla="*/ 0 h 3440179"/>
                  <a:gd name="connsiteX3" fmla="*/ 19 w 2067526"/>
                  <a:gd name="connsiteY3" fmla="*/ 1496508 h 3440179"/>
                  <a:gd name="connsiteX4" fmla="*/ 1329623 w 2067526"/>
                  <a:gd name="connsiteY4" fmla="*/ 3440179 h 3440179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48798 w 2079169"/>
                  <a:gd name="connsiteY0" fmla="*/ 3422293 h 3469990"/>
                  <a:gd name="connsiteX1" fmla="*/ 2074634 w 2079169"/>
                  <a:gd name="connsiteY1" fmla="*/ 1484584 h 3469990"/>
                  <a:gd name="connsiteX2" fmla="*/ 649634 w 2079169"/>
                  <a:gd name="connsiteY2" fmla="*/ 0 h 3469990"/>
                  <a:gd name="connsiteX3" fmla="*/ 11662 w 2079169"/>
                  <a:gd name="connsiteY3" fmla="*/ 1496508 h 3469990"/>
                  <a:gd name="connsiteX4" fmla="*/ 1180283 w 2079169"/>
                  <a:gd name="connsiteY4" fmla="*/ 3469990 h 3469990"/>
                  <a:gd name="connsiteX0" fmla="*/ 137137 w 2067508"/>
                  <a:gd name="connsiteY0" fmla="*/ 3422293 h 3469990"/>
                  <a:gd name="connsiteX1" fmla="*/ 2062973 w 2067508"/>
                  <a:gd name="connsiteY1" fmla="*/ 1484584 h 3469990"/>
                  <a:gd name="connsiteX2" fmla="*/ 637973 w 2067508"/>
                  <a:gd name="connsiteY2" fmla="*/ 0 h 3469990"/>
                  <a:gd name="connsiteX3" fmla="*/ 1 w 2067508"/>
                  <a:gd name="connsiteY3" fmla="*/ 1496508 h 3469990"/>
                  <a:gd name="connsiteX4" fmla="*/ 1168622 w 2067508"/>
                  <a:gd name="connsiteY4" fmla="*/ 3469990 h 3469990"/>
                  <a:gd name="connsiteX0" fmla="*/ 137137 w 2067508"/>
                  <a:gd name="connsiteY0" fmla="*/ 3422293 h 3469990"/>
                  <a:gd name="connsiteX1" fmla="*/ 2062973 w 2067508"/>
                  <a:gd name="connsiteY1" fmla="*/ 1484584 h 3469990"/>
                  <a:gd name="connsiteX2" fmla="*/ 637973 w 2067508"/>
                  <a:gd name="connsiteY2" fmla="*/ 0 h 3469990"/>
                  <a:gd name="connsiteX3" fmla="*/ 1 w 2067508"/>
                  <a:gd name="connsiteY3" fmla="*/ 1496508 h 3469990"/>
                  <a:gd name="connsiteX4" fmla="*/ 1168622 w 2067508"/>
                  <a:gd name="connsiteY4" fmla="*/ 3469990 h 3469990"/>
                  <a:gd name="connsiteX0" fmla="*/ 125212 w 2067713"/>
                  <a:gd name="connsiteY0" fmla="*/ 3458066 h 3469990"/>
                  <a:gd name="connsiteX1" fmla="*/ 2062973 w 2067713"/>
                  <a:gd name="connsiteY1" fmla="*/ 1484584 h 3469990"/>
                  <a:gd name="connsiteX2" fmla="*/ 637973 w 2067713"/>
                  <a:gd name="connsiteY2" fmla="*/ 0 h 3469990"/>
                  <a:gd name="connsiteX3" fmla="*/ 1 w 2067713"/>
                  <a:gd name="connsiteY3" fmla="*/ 1496508 h 3469990"/>
                  <a:gd name="connsiteX4" fmla="*/ 1168622 w 2067713"/>
                  <a:gd name="connsiteY4" fmla="*/ 3469990 h 3469990"/>
                  <a:gd name="connsiteX0" fmla="*/ 375630 w 2064296"/>
                  <a:gd name="connsiteY0" fmla="*/ 3261314 h 3469990"/>
                  <a:gd name="connsiteX1" fmla="*/ 2062973 w 2064296"/>
                  <a:gd name="connsiteY1" fmla="*/ 1484584 h 3469990"/>
                  <a:gd name="connsiteX2" fmla="*/ 637973 w 2064296"/>
                  <a:gd name="connsiteY2" fmla="*/ 0 h 3469990"/>
                  <a:gd name="connsiteX3" fmla="*/ 1 w 2064296"/>
                  <a:gd name="connsiteY3" fmla="*/ 1496508 h 3469990"/>
                  <a:gd name="connsiteX4" fmla="*/ 1168622 w 2064296"/>
                  <a:gd name="connsiteY4" fmla="*/ 3469990 h 3469990"/>
                  <a:gd name="connsiteX0" fmla="*/ 380518 w 2069184"/>
                  <a:gd name="connsiteY0" fmla="*/ 3261314 h 3273238"/>
                  <a:gd name="connsiteX1" fmla="*/ 2067861 w 2069184"/>
                  <a:gd name="connsiteY1" fmla="*/ 1484584 h 3273238"/>
                  <a:gd name="connsiteX2" fmla="*/ 642861 w 2069184"/>
                  <a:gd name="connsiteY2" fmla="*/ 0 h 3273238"/>
                  <a:gd name="connsiteX3" fmla="*/ 4889 w 2069184"/>
                  <a:gd name="connsiteY3" fmla="*/ 1496508 h 3273238"/>
                  <a:gd name="connsiteX4" fmla="*/ 964828 w 2069184"/>
                  <a:gd name="connsiteY4" fmla="*/ 3273238 h 3273238"/>
                  <a:gd name="connsiteX0" fmla="*/ 338782 w 2069619"/>
                  <a:gd name="connsiteY0" fmla="*/ 3267276 h 3273238"/>
                  <a:gd name="connsiteX1" fmla="*/ 2067861 w 2069619"/>
                  <a:gd name="connsiteY1" fmla="*/ 1484584 h 3273238"/>
                  <a:gd name="connsiteX2" fmla="*/ 642861 w 2069619"/>
                  <a:gd name="connsiteY2" fmla="*/ 0 h 3273238"/>
                  <a:gd name="connsiteX3" fmla="*/ 4889 w 2069619"/>
                  <a:gd name="connsiteY3" fmla="*/ 1496508 h 3273238"/>
                  <a:gd name="connsiteX4" fmla="*/ 964828 w 2069619"/>
                  <a:gd name="connsiteY4" fmla="*/ 3273238 h 3273238"/>
                  <a:gd name="connsiteX0" fmla="*/ 243385 w 2070821"/>
                  <a:gd name="connsiteY0" fmla="*/ 3255351 h 3273238"/>
                  <a:gd name="connsiteX1" fmla="*/ 2067861 w 2070821"/>
                  <a:gd name="connsiteY1" fmla="*/ 1484584 h 3273238"/>
                  <a:gd name="connsiteX2" fmla="*/ 642861 w 2070821"/>
                  <a:gd name="connsiteY2" fmla="*/ 0 h 3273238"/>
                  <a:gd name="connsiteX3" fmla="*/ 4889 w 2070821"/>
                  <a:gd name="connsiteY3" fmla="*/ 1496508 h 3273238"/>
                  <a:gd name="connsiteX4" fmla="*/ 964828 w 2070821"/>
                  <a:gd name="connsiteY4" fmla="*/ 3273238 h 327323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96508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96508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96508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84584 h 3410368"/>
                  <a:gd name="connsiteX2" fmla="*/ 643694 w 2071654"/>
                  <a:gd name="connsiteY2" fmla="*/ 0 h 3410368"/>
                  <a:gd name="connsiteX3" fmla="*/ 5722 w 2071654"/>
                  <a:gd name="connsiteY3" fmla="*/ 1448810 h 3410368"/>
                  <a:gd name="connsiteX4" fmla="*/ 995473 w 2071654"/>
                  <a:gd name="connsiteY4" fmla="*/ 3410368 h 3410368"/>
                  <a:gd name="connsiteX0" fmla="*/ 244218 w 2071654"/>
                  <a:gd name="connsiteY0" fmla="*/ 3255351 h 3410368"/>
                  <a:gd name="connsiteX1" fmla="*/ 2068694 w 2071654"/>
                  <a:gd name="connsiteY1" fmla="*/ 1454773 h 3410368"/>
                  <a:gd name="connsiteX2" fmla="*/ 643694 w 2071654"/>
                  <a:gd name="connsiteY2" fmla="*/ 0 h 3410368"/>
                  <a:gd name="connsiteX3" fmla="*/ 5722 w 2071654"/>
                  <a:gd name="connsiteY3" fmla="*/ 1448810 h 3410368"/>
                  <a:gd name="connsiteX4" fmla="*/ 995473 w 2071654"/>
                  <a:gd name="connsiteY4" fmla="*/ 3410368 h 3410368"/>
                  <a:gd name="connsiteX0" fmla="*/ 244218 w 2068706"/>
                  <a:gd name="connsiteY0" fmla="*/ 3255351 h 3410368"/>
                  <a:gd name="connsiteX1" fmla="*/ 2068694 w 2068706"/>
                  <a:gd name="connsiteY1" fmla="*/ 1454773 h 3410368"/>
                  <a:gd name="connsiteX2" fmla="*/ 643694 w 2068706"/>
                  <a:gd name="connsiteY2" fmla="*/ 0 h 3410368"/>
                  <a:gd name="connsiteX3" fmla="*/ 5722 w 2068706"/>
                  <a:gd name="connsiteY3" fmla="*/ 1448810 h 3410368"/>
                  <a:gd name="connsiteX4" fmla="*/ 995473 w 2068706"/>
                  <a:gd name="connsiteY4" fmla="*/ 3410368 h 3410368"/>
                  <a:gd name="connsiteX0" fmla="*/ 238498 w 2062986"/>
                  <a:gd name="connsiteY0" fmla="*/ 3255351 h 3410368"/>
                  <a:gd name="connsiteX1" fmla="*/ 2062974 w 2062986"/>
                  <a:gd name="connsiteY1" fmla="*/ 1454773 h 3410368"/>
                  <a:gd name="connsiteX2" fmla="*/ 637974 w 2062986"/>
                  <a:gd name="connsiteY2" fmla="*/ 0 h 3410368"/>
                  <a:gd name="connsiteX3" fmla="*/ 2 w 2062986"/>
                  <a:gd name="connsiteY3" fmla="*/ 1448810 h 3410368"/>
                  <a:gd name="connsiteX4" fmla="*/ 989753 w 2062986"/>
                  <a:gd name="connsiteY4" fmla="*/ 3410368 h 3410368"/>
                  <a:gd name="connsiteX0" fmla="*/ 238498 w 2062988"/>
                  <a:gd name="connsiteY0" fmla="*/ 3255351 h 3410368"/>
                  <a:gd name="connsiteX1" fmla="*/ 2062974 w 2062988"/>
                  <a:gd name="connsiteY1" fmla="*/ 1454773 h 3410368"/>
                  <a:gd name="connsiteX2" fmla="*/ 637974 w 2062988"/>
                  <a:gd name="connsiteY2" fmla="*/ 0 h 3410368"/>
                  <a:gd name="connsiteX3" fmla="*/ 2 w 2062988"/>
                  <a:gd name="connsiteY3" fmla="*/ 1448810 h 3410368"/>
                  <a:gd name="connsiteX4" fmla="*/ 989753 w 2062988"/>
                  <a:gd name="connsiteY4" fmla="*/ 3410368 h 3410368"/>
                  <a:gd name="connsiteX0" fmla="*/ 238498 w 2062988"/>
                  <a:gd name="connsiteY0" fmla="*/ 3255351 h 3410368"/>
                  <a:gd name="connsiteX1" fmla="*/ 2062974 w 2062988"/>
                  <a:gd name="connsiteY1" fmla="*/ 1454773 h 3410368"/>
                  <a:gd name="connsiteX2" fmla="*/ 637974 w 2062988"/>
                  <a:gd name="connsiteY2" fmla="*/ 0 h 3410368"/>
                  <a:gd name="connsiteX3" fmla="*/ 2 w 2062988"/>
                  <a:gd name="connsiteY3" fmla="*/ 1448810 h 3410368"/>
                  <a:gd name="connsiteX4" fmla="*/ 989753 w 2062988"/>
                  <a:gd name="connsiteY4" fmla="*/ 3410368 h 3410368"/>
                  <a:gd name="connsiteX0" fmla="*/ 238498 w 2062988"/>
                  <a:gd name="connsiteY0" fmla="*/ 3255351 h 3410368"/>
                  <a:gd name="connsiteX1" fmla="*/ 2062974 w 2062988"/>
                  <a:gd name="connsiteY1" fmla="*/ 1454773 h 3410368"/>
                  <a:gd name="connsiteX2" fmla="*/ 637974 w 2062988"/>
                  <a:gd name="connsiteY2" fmla="*/ 0 h 3410368"/>
                  <a:gd name="connsiteX3" fmla="*/ 2 w 2062988"/>
                  <a:gd name="connsiteY3" fmla="*/ 1448810 h 3410368"/>
                  <a:gd name="connsiteX4" fmla="*/ 989753 w 2062988"/>
                  <a:gd name="connsiteY4" fmla="*/ 3410368 h 3410368"/>
                  <a:gd name="connsiteX0" fmla="*/ 238498 w 2063095"/>
                  <a:gd name="connsiteY0" fmla="*/ 3255351 h 3410368"/>
                  <a:gd name="connsiteX1" fmla="*/ 2062974 w 2063095"/>
                  <a:gd name="connsiteY1" fmla="*/ 1454773 h 3410368"/>
                  <a:gd name="connsiteX2" fmla="*/ 637974 w 2063095"/>
                  <a:gd name="connsiteY2" fmla="*/ 0 h 3410368"/>
                  <a:gd name="connsiteX3" fmla="*/ 2 w 2063095"/>
                  <a:gd name="connsiteY3" fmla="*/ 1448810 h 3410368"/>
                  <a:gd name="connsiteX4" fmla="*/ 989753 w 2063095"/>
                  <a:gd name="connsiteY4" fmla="*/ 3410368 h 3410368"/>
                  <a:gd name="connsiteX0" fmla="*/ 238499 w 2063096"/>
                  <a:gd name="connsiteY0" fmla="*/ 3255351 h 3410368"/>
                  <a:gd name="connsiteX1" fmla="*/ 2062975 w 2063096"/>
                  <a:gd name="connsiteY1" fmla="*/ 1454773 h 3410368"/>
                  <a:gd name="connsiteX2" fmla="*/ 637975 w 2063096"/>
                  <a:gd name="connsiteY2" fmla="*/ 0 h 3410368"/>
                  <a:gd name="connsiteX3" fmla="*/ 3 w 2063096"/>
                  <a:gd name="connsiteY3" fmla="*/ 1448810 h 3410368"/>
                  <a:gd name="connsiteX4" fmla="*/ 989754 w 2063096"/>
                  <a:gd name="connsiteY4" fmla="*/ 3410368 h 3410368"/>
                  <a:gd name="connsiteX0" fmla="*/ 244047 w 2068644"/>
                  <a:gd name="connsiteY0" fmla="*/ 3255351 h 3368633"/>
                  <a:gd name="connsiteX1" fmla="*/ 2068523 w 2068644"/>
                  <a:gd name="connsiteY1" fmla="*/ 1454773 h 3368633"/>
                  <a:gd name="connsiteX2" fmla="*/ 643523 w 2068644"/>
                  <a:gd name="connsiteY2" fmla="*/ 0 h 3368633"/>
                  <a:gd name="connsiteX3" fmla="*/ 5551 w 2068644"/>
                  <a:gd name="connsiteY3" fmla="*/ 1448810 h 3368633"/>
                  <a:gd name="connsiteX4" fmla="*/ 989340 w 2068644"/>
                  <a:gd name="connsiteY4" fmla="*/ 3368633 h 3368633"/>
                  <a:gd name="connsiteX0" fmla="*/ 255972 w 2071318"/>
                  <a:gd name="connsiteY0" fmla="*/ 3231503 h 3368633"/>
                  <a:gd name="connsiteX1" fmla="*/ 2068523 w 2071318"/>
                  <a:gd name="connsiteY1" fmla="*/ 1454773 h 3368633"/>
                  <a:gd name="connsiteX2" fmla="*/ 643523 w 2071318"/>
                  <a:gd name="connsiteY2" fmla="*/ 0 h 3368633"/>
                  <a:gd name="connsiteX3" fmla="*/ 5551 w 2071318"/>
                  <a:gd name="connsiteY3" fmla="*/ 1448810 h 3368633"/>
                  <a:gd name="connsiteX4" fmla="*/ 989340 w 2071318"/>
                  <a:gd name="connsiteY4" fmla="*/ 3368633 h 3368633"/>
                  <a:gd name="connsiteX0" fmla="*/ 250435 w 2065781"/>
                  <a:gd name="connsiteY0" fmla="*/ 3231503 h 3368633"/>
                  <a:gd name="connsiteX1" fmla="*/ 2062986 w 2065781"/>
                  <a:gd name="connsiteY1" fmla="*/ 1454773 h 3368633"/>
                  <a:gd name="connsiteX2" fmla="*/ 637986 w 2065781"/>
                  <a:gd name="connsiteY2" fmla="*/ 0 h 3368633"/>
                  <a:gd name="connsiteX3" fmla="*/ 14 w 2065781"/>
                  <a:gd name="connsiteY3" fmla="*/ 1448810 h 3368633"/>
                  <a:gd name="connsiteX4" fmla="*/ 983803 w 2065781"/>
                  <a:gd name="connsiteY4" fmla="*/ 3368633 h 3368633"/>
                  <a:gd name="connsiteX0" fmla="*/ 256396 w 2071742"/>
                  <a:gd name="connsiteY0" fmla="*/ 3231503 h 3368633"/>
                  <a:gd name="connsiteX1" fmla="*/ 2068947 w 2071742"/>
                  <a:gd name="connsiteY1" fmla="*/ 1454773 h 3368633"/>
                  <a:gd name="connsiteX2" fmla="*/ 643947 w 2071742"/>
                  <a:gd name="connsiteY2" fmla="*/ 0 h 3368633"/>
                  <a:gd name="connsiteX3" fmla="*/ 12 w 2071742"/>
                  <a:gd name="connsiteY3" fmla="*/ 1287831 h 3368633"/>
                  <a:gd name="connsiteX4" fmla="*/ 989764 w 2071742"/>
                  <a:gd name="connsiteY4" fmla="*/ 3368633 h 3368633"/>
                  <a:gd name="connsiteX0" fmla="*/ 256396 w 2068965"/>
                  <a:gd name="connsiteY0" fmla="*/ 3231503 h 3368633"/>
                  <a:gd name="connsiteX1" fmla="*/ 2068947 w 2068965"/>
                  <a:gd name="connsiteY1" fmla="*/ 1454773 h 3368633"/>
                  <a:gd name="connsiteX2" fmla="*/ 643947 w 2068965"/>
                  <a:gd name="connsiteY2" fmla="*/ 0 h 3368633"/>
                  <a:gd name="connsiteX3" fmla="*/ 12 w 2068965"/>
                  <a:gd name="connsiteY3" fmla="*/ 1287831 h 3368633"/>
                  <a:gd name="connsiteX4" fmla="*/ 989764 w 2068965"/>
                  <a:gd name="connsiteY4" fmla="*/ 3368633 h 3368633"/>
                  <a:gd name="connsiteX0" fmla="*/ 256396 w 2045115"/>
                  <a:gd name="connsiteY0" fmla="*/ 3231503 h 3368633"/>
                  <a:gd name="connsiteX1" fmla="*/ 2045097 w 2045115"/>
                  <a:gd name="connsiteY1" fmla="*/ 1287832 h 3368633"/>
                  <a:gd name="connsiteX2" fmla="*/ 643947 w 2045115"/>
                  <a:gd name="connsiteY2" fmla="*/ 0 h 3368633"/>
                  <a:gd name="connsiteX3" fmla="*/ 12 w 2045115"/>
                  <a:gd name="connsiteY3" fmla="*/ 1287831 h 3368633"/>
                  <a:gd name="connsiteX4" fmla="*/ 989764 w 2045115"/>
                  <a:gd name="connsiteY4" fmla="*/ 3368633 h 3368633"/>
                  <a:gd name="connsiteX0" fmla="*/ 256396 w 2039153"/>
                  <a:gd name="connsiteY0" fmla="*/ 3231503 h 3368633"/>
                  <a:gd name="connsiteX1" fmla="*/ 2039135 w 2039153"/>
                  <a:gd name="connsiteY1" fmla="*/ 1389189 h 3368633"/>
                  <a:gd name="connsiteX2" fmla="*/ 643947 w 2039153"/>
                  <a:gd name="connsiteY2" fmla="*/ 0 h 3368633"/>
                  <a:gd name="connsiteX3" fmla="*/ 12 w 2039153"/>
                  <a:gd name="connsiteY3" fmla="*/ 1287831 h 3368633"/>
                  <a:gd name="connsiteX4" fmla="*/ 989764 w 2039153"/>
                  <a:gd name="connsiteY4" fmla="*/ 3368633 h 3368633"/>
                  <a:gd name="connsiteX0" fmla="*/ 256396 w 2039224"/>
                  <a:gd name="connsiteY0" fmla="*/ 3231503 h 3368633"/>
                  <a:gd name="connsiteX1" fmla="*/ 2039135 w 2039224"/>
                  <a:gd name="connsiteY1" fmla="*/ 1389189 h 3368633"/>
                  <a:gd name="connsiteX2" fmla="*/ 643947 w 2039224"/>
                  <a:gd name="connsiteY2" fmla="*/ 0 h 3368633"/>
                  <a:gd name="connsiteX3" fmla="*/ 12 w 2039224"/>
                  <a:gd name="connsiteY3" fmla="*/ 1287831 h 3368633"/>
                  <a:gd name="connsiteX4" fmla="*/ 989764 w 2039224"/>
                  <a:gd name="connsiteY4" fmla="*/ 3368633 h 3368633"/>
                  <a:gd name="connsiteX0" fmla="*/ 262358 w 2045186"/>
                  <a:gd name="connsiteY0" fmla="*/ 3231503 h 3368633"/>
                  <a:gd name="connsiteX1" fmla="*/ 2045097 w 2045186"/>
                  <a:gd name="connsiteY1" fmla="*/ 1389189 h 3368633"/>
                  <a:gd name="connsiteX2" fmla="*/ 649909 w 2045186"/>
                  <a:gd name="connsiteY2" fmla="*/ 0 h 3368633"/>
                  <a:gd name="connsiteX3" fmla="*/ 12 w 2045186"/>
                  <a:gd name="connsiteY3" fmla="*/ 1377263 h 3368633"/>
                  <a:gd name="connsiteX4" fmla="*/ 995726 w 2045186"/>
                  <a:gd name="connsiteY4" fmla="*/ 3368633 h 3368633"/>
                  <a:gd name="connsiteX0" fmla="*/ 269027 w 2054165"/>
                  <a:gd name="connsiteY0" fmla="*/ 3279201 h 3416331"/>
                  <a:gd name="connsiteX1" fmla="*/ 2051766 w 2054165"/>
                  <a:gd name="connsiteY1" fmla="*/ 1436887 h 3416331"/>
                  <a:gd name="connsiteX2" fmla="*/ 626767 w 2054165"/>
                  <a:gd name="connsiteY2" fmla="*/ 0 h 3416331"/>
                  <a:gd name="connsiteX3" fmla="*/ 6681 w 2054165"/>
                  <a:gd name="connsiteY3" fmla="*/ 1424961 h 3416331"/>
                  <a:gd name="connsiteX4" fmla="*/ 1002395 w 2054165"/>
                  <a:gd name="connsiteY4" fmla="*/ 3416331 h 3416331"/>
                  <a:gd name="connsiteX0" fmla="*/ 262374 w 2047512"/>
                  <a:gd name="connsiteY0" fmla="*/ 3279201 h 3416331"/>
                  <a:gd name="connsiteX1" fmla="*/ 2045113 w 2047512"/>
                  <a:gd name="connsiteY1" fmla="*/ 1436887 h 3416331"/>
                  <a:gd name="connsiteX2" fmla="*/ 620114 w 2047512"/>
                  <a:gd name="connsiteY2" fmla="*/ 0 h 3416331"/>
                  <a:gd name="connsiteX3" fmla="*/ 28 w 2047512"/>
                  <a:gd name="connsiteY3" fmla="*/ 1424961 h 3416331"/>
                  <a:gd name="connsiteX4" fmla="*/ 995742 w 2047512"/>
                  <a:gd name="connsiteY4" fmla="*/ 341633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5" fmla="*/ 262374 w 2045113"/>
                  <a:gd name="connsiteY5" fmla="*/ 327920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5" fmla="*/ 262374 w 2045113"/>
                  <a:gd name="connsiteY5" fmla="*/ 327920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5" fmla="*/ 262374 w 2045113"/>
                  <a:gd name="connsiteY5" fmla="*/ 327920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5" fmla="*/ 262374 w 2045113"/>
                  <a:gd name="connsiteY5" fmla="*/ 327920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5" fmla="*/ 262374 w 2045113"/>
                  <a:gd name="connsiteY5" fmla="*/ 3279201 h 3416331"/>
                  <a:gd name="connsiteX0" fmla="*/ 262374 w 2045113"/>
                  <a:gd name="connsiteY0" fmla="*/ 3279201 h 3416331"/>
                  <a:gd name="connsiteX1" fmla="*/ 2045113 w 2045113"/>
                  <a:gd name="connsiteY1" fmla="*/ 1436887 h 3416331"/>
                  <a:gd name="connsiteX2" fmla="*/ 620114 w 2045113"/>
                  <a:gd name="connsiteY2" fmla="*/ 0 h 3416331"/>
                  <a:gd name="connsiteX3" fmla="*/ 28 w 2045113"/>
                  <a:gd name="connsiteY3" fmla="*/ 1424961 h 3416331"/>
                  <a:gd name="connsiteX4" fmla="*/ 995742 w 2045113"/>
                  <a:gd name="connsiteY4" fmla="*/ 3416331 h 3416331"/>
                  <a:gd name="connsiteX5" fmla="*/ 262374 w 2045113"/>
                  <a:gd name="connsiteY5" fmla="*/ 3279201 h 3416331"/>
                  <a:gd name="connsiteX0" fmla="*/ 296619 w 2079358"/>
                  <a:gd name="connsiteY0" fmla="*/ 3279201 h 3279203"/>
                  <a:gd name="connsiteX1" fmla="*/ 2079358 w 2079358"/>
                  <a:gd name="connsiteY1" fmla="*/ 1436887 h 3279203"/>
                  <a:gd name="connsiteX2" fmla="*/ 654359 w 2079358"/>
                  <a:gd name="connsiteY2" fmla="*/ 0 h 3279203"/>
                  <a:gd name="connsiteX3" fmla="*/ 34273 w 2079358"/>
                  <a:gd name="connsiteY3" fmla="*/ 1424961 h 3279203"/>
                  <a:gd name="connsiteX4" fmla="*/ 296619 w 2079358"/>
                  <a:gd name="connsiteY4" fmla="*/ 3279201 h 3279203"/>
                  <a:gd name="connsiteX0" fmla="*/ 752234 w 2046422"/>
                  <a:gd name="connsiteY0" fmla="*/ 3338823 h 3338825"/>
                  <a:gd name="connsiteX1" fmla="*/ 2046061 w 2046422"/>
                  <a:gd name="connsiteY1" fmla="*/ 1436887 h 3338825"/>
                  <a:gd name="connsiteX2" fmla="*/ 621062 w 2046422"/>
                  <a:gd name="connsiteY2" fmla="*/ 0 h 3338825"/>
                  <a:gd name="connsiteX3" fmla="*/ 976 w 2046422"/>
                  <a:gd name="connsiteY3" fmla="*/ 1424961 h 3338825"/>
                  <a:gd name="connsiteX4" fmla="*/ 752234 w 2046422"/>
                  <a:gd name="connsiteY4" fmla="*/ 3338823 h 3338825"/>
                  <a:gd name="connsiteX0" fmla="*/ 752234 w 2046422"/>
                  <a:gd name="connsiteY0" fmla="*/ 3338823 h 3338825"/>
                  <a:gd name="connsiteX1" fmla="*/ 2046061 w 2046422"/>
                  <a:gd name="connsiteY1" fmla="*/ 1436887 h 3338825"/>
                  <a:gd name="connsiteX2" fmla="*/ 621062 w 2046422"/>
                  <a:gd name="connsiteY2" fmla="*/ 0 h 3338825"/>
                  <a:gd name="connsiteX3" fmla="*/ 976 w 2046422"/>
                  <a:gd name="connsiteY3" fmla="*/ 1424961 h 3338825"/>
                  <a:gd name="connsiteX4" fmla="*/ 752234 w 2046422"/>
                  <a:gd name="connsiteY4" fmla="*/ 3338823 h 3338825"/>
                  <a:gd name="connsiteX0" fmla="*/ 752234 w 2046404"/>
                  <a:gd name="connsiteY0" fmla="*/ 3338823 h 3369060"/>
                  <a:gd name="connsiteX1" fmla="*/ 2046061 w 2046404"/>
                  <a:gd name="connsiteY1" fmla="*/ 1436887 h 3369060"/>
                  <a:gd name="connsiteX2" fmla="*/ 621062 w 2046404"/>
                  <a:gd name="connsiteY2" fmla="*/ 0 h 3369060"/>
                  <a:gd name="connsiteX3" fmla="*/ 976 w 2046404"/>
                  <a:gd name="connsiteY3" fmla="*/ 1424961 h 3369060"/>
                  <a:gd name="connsiteX4" fmla="*/ 752234 w 2046404"/>
                  <a:gd name="connsiteY4" fmla="*/ 3338823 h 3369060"/>
                  <a:gd name="connsiteX0" fmla="*/ 752234 w 2046443"/>
                  <a:gd name="connsiteY0" fmla="*/ 3338823 h 3408684"/>
                  <a:gd name="connsiteX1" fmla="*/ 2046061 w 2046443"/>
                  <a:gd name="connsiteY1" fmla="*/ 1436887 h 3408684"/>
                  <a:gd name="connsiteX2" fmla="*/ 621062 w 2046443"/>
                  <a:gd name="connsiteY2" fmla="*/ 0 h 3408684"/>
                  <a:gd name="connsiteX3" fmla="*/ 976 w 2046443"/>
                  <a:gd name="connsiteY3" fmla="*/ 1424961 h 3408684"/>
                  <a:gd name="connsiteX4" fmla="*/ 752234 w 2046443"/>
                  <a:gd name="connsiteY4" fmla="*/ 3338823 h 3408684"/>
                  <a:gd name="connsiteX0" fmla="*/ 752234 w 2046352"/>
                  <a:gd name="connsiteY0" fmla="*/ 3338823 h 3338823"/>
                  <a:gd name="connsiteX1" fmla="*/ 2046061 w 2046352"/>
                  <a:gd name="connsiteY1" fmla="*/ 1436887 h 3338823"/>
                  <a:gd name="connsiteX2" fmla="*/ 621062 w 2046352"/>
                  <a:gd name="connsiteY2" fmla="*/ 0 h 3338823"/>
                  <a:gd name="connsiteX3" fmla="*/ 976 w 2046352"/>
                  <a:gd name="connsiteY3" fmla="*/ 1424961 h 3338823"/>
                  <a:gd name="connsiteX4" fmla="*/ 752234 w 2046352"/>
                  <a:gd name="connsiteY4" fmla="*/ 3338823 h 3338823"/>
                  <a:gd name="connsiteX0" fmla="*/ 752234 w 2046352"/>
                  <a:gd name="connsiteY0" fmla="*/ 3338823 h 3338823"/>
                  <a:gd name="connsiteX1" fmla="*/ 2046061 w 2046352"/>
                  <a:gd name="connsiteY1" fmla="*/ 1436887 h 3338823"/>
                  <a:gd name="connsiteX2" fmla="*/ 621062 w 2046352"/>
                  <a:gd name="connsiteY2" fmla="*/ 0 h 3338823"/>
                  <a:gd name="connsiteX3" fmla="*/ 976 w 2046352"/>
                  <a:gd name="connsiteY3" fmla="*/ 1424961 h 3338823"/>
                  <a:gd name="connsiteX4" fmla="*/ 752234 w 2046352"/>
                  <a:gd name="connsiteY4" fmla="*/ 3338823 h 3338823"/>
                  <a:gd name="connsiteX0" fmla="*/ 751294 w 2045412"/>
                  <a:gd name="connsiteY0" fmla="*/ 3338823 h 3338823"/>
                  <a:gd name="connsiteX1" fmla="*/ 2045121 w 2045412"/>
                  <a:gd name="connsiteY1" fmla="*/ 1436887 h 3338823"/>
                  <a:gd name="connsiteX2" fmla="*/ 620122 w 2045412"/>
                  <a:gd name="connsiteY2" fmla="*/ 0 h 3338823"/>
                  <a:gd name="connsiteX3" fmla="*/ 36 w 2045412"/>
                  <a:gd name="connsiteY3" fmla="*/ 1424961 h 3338823"/>
                  <a:gd name="connsiteX4" fmla="*/ 751294 w 2045412"/>
                  <a:gd name="connsiteY4" fmla="*/ 3338823 h 3338823"/>
                  <a:gd name="connsiteX0" fmla="*/ 751294 w 2045167"/>
                  <a:gd name="connsiteY0" fmla="*/ 3338823 h 3338823"/>
                  <a:gd name="connsiteX1" fmla="*/ 2045121 w 2045167"/>
                  <a:gd name="connsiteY1" fmla="*/ 1436887 h 3338823"/>
                  <a:gd name="connsiteX2" fmla="*/ 620122 w 2045167"/>
                  <a:gd name="connsiteY2" fmla="*/ 0 h 3338823"/>
                  <a:gd name="connsiteX3" fmla="*/ 36 w 2045167"/>
                  <a:gd name="connsiteY3" fmla="*/ 1424961 h 3338823"/>
                  <a:gd name="connsiteX4" fmla="*/ 751294 w 2045167"/>
                  <a:gd name="connsiteY4" fmla="*/ 3338823 h 3338823"/>
                  <a:gd name="connsiteX0" fmla="*/ 751294 w 2045167"/>
                  <a:gd name="connsiteY0" fmla="*/ 3338823 h 3338823"/>
                  <a:gd name="connsiteX1" fmla="*/ 2045121 w 2045167"/>
                  <a:gd name="connsiteY1" fmla="*/ 1436887 h 3338823"/>
                  <a:gd name="connsiteX2" fmla="*/ 620122 w 2045167"/>
                  <a:gd name="connsiteY2" fmla="*/ 0 h 3338823"/>
                  <a:gd name="connsiteX3" fmla="*/ 36 w 2045167"/>
                  <a:gd name="connsiteY3" fmla="*/ 1424961 h 3338823"/>
                  <a:gd name="connsiteX4" fmla="*/ 751294 w 2045167"/>
                  <a:gd name="connsiteY4" fmla="*/ 3338823 h 3338823"/>
                  <a:gd name="connsiteX0" fmla="*/ 751294 w 2045167"/>
                  <a:gd name="connsiteY0" fmla="*/ 3338823 h 3338823"/>
                  <a:gd name="connsiteX1" fmla="*/ 2045121 w 2045167"/>
                  <a:gd name="connsiteY1" fmla="*/ 1436887 h 3338823"/>
                  <a:gd name="connsiteX2" fmla="*/ 620122 w 2045167"/>
                  <a:gd name="connsiteY2" fmla="*/ 0 h 3338823"/>
                  <a:gd name="connsiteX3" fmla="*/ 36 w 2045167"/>
                  <a:gd name="connsiteY3" fmla="*/ 1424961 h 3338823"/>
                  <a:gd name="connsiteX4" fmla="*/ 751294 w 2045167"/>
                  <a:gd name="connsiteY4" fmla="*/ 3338823 h 3338823"/>
                  <a:gd name="connsiteX0" fmla="*/ 751294 w 2045167"/>
                  <a:gd name="connsiteY0" fmla="*/ 3338823 h 3338823"/>
                  <a:gd name="connsiteX1" fmla="*/ 2045121 w 2045167"/>
                  <a:gd name="connsiteY1" fmla="*/ 1436887 h 3338823"/>
                  <a:gd name="connsiteX2" fmla="*/ 620122 w 2045167"/>
                  <a:gd name="connsiteY2" fmla="*/ 0 h 3338823"/>
                  <a:gd name="connsiteX3" fmla="*/ 36 w 2045167"/>
                  <a:gd name="connsiteY3" fmla="*/ 1424961 h 3338823"/>
                  <a:gd name="connsiteX4" fmla="*/ 751294 w 2045167"/>
                  <a:gd name="connsiteY4" fmla="*/ 3338823 h 3338823"/>
                  <a:gd name="connsiteX0" fmla="*/ 637993 w 2045110"/>
                  <a:gd name="connsiteY0" fmla="*/ 3314975 h 3314975"/>
                  <a:gd name="connsiteX1" fmla="*/ 2045105 w 2045110"/>
                  <a:gd name="connsiteY1" fmla="*/ 1436887 h 3314975"/>
                  <a:gd name="connsiteX2" fmla="*/ 620106 w 2045110"/>
                  <a:gd name="connsiteY2" fmla="*/ 0 h 3314975"/>
                  <a:gd name="connsiteX3" fmla="*/ 20 w 2045110"/>
                  <a:gd name="connsiteY3" fmla="*/ 1424961 h 3314975"/>
                  <a:gd name="connsiteX4" fmla="*/ 637993 w 2045110"/>
                  <a:gd name="connsiteY4" fmla="*/ 3314975 h 3314975"/>
                  <a:gd name="connsiteX0" fmla="*/ 637993 w 2045110"/>
                  <a:gd name="connsiteY0" fmla="*/ 3314975 h 3314975"/>
                  <a:gd name="connsiteX1" fmla="*/ 2045105 w 2045110"/>
                  <a:gd name="connsiteY1" fmla="*/ 1436887 h 3314975"/>
                  <a:gd name="connsiteX2" fmla="*/ 620106 w 2045110"/>
                  <a:gd name="connsiteY2" fmla="*/ 0 h 3314975"/>
                  <a:gd name="connsiteX3" fmla="*/ 20 w 2045110"/>
                  <a:gd name="connsiteY3" fmla="*/ 1424961 h 3314975"/>
                  <a:gd name="connsiteX4" fmla="*/ 637993 w 2045110"/>
                  <a:gd name="connsiteY4" fmla="*/ 3314975 h 3314975"/>
                  <a:gd name="connsiteX0" fmla="*/ 637985 w 2045102"/>
                  <a:gd name="connsiteY0" fmla="*/ 3314975 h 3314975"/>
                  <a:gd name="connsiteX1" fmla="*/ 2045097 w 2045102"/>
                  <a:gd name="connsiteY1" fmla="*/ 1436887 h 3314975"/>
                  <a:gd name="connsiteX2" fmla="*/ 620098 w 2045102"/>
                  <a:gd name="connsiteY2" fmla="*/ 0 h 3314975"/>
                  <a:gd name="connsiteX3" fmla="*/ 12 w 2045102"/>
                  <a:gd name="connsiteY3" fmla="*/ 1424961 h 3314975"/>
                  <a:gd name="connsiteX4" fmla="*/ 637985 w 2045102"/>
                  <a:gd name="connsiteY4" fmla="*/ 3314975 h 3314975"/>
                  <a:gd name="connsiteX0" fmla="*/ 637985 w 2045102"/>
                  <a:gd name="connsiteY0" fmla="*/ 3314975 h 3314975"/>
                  <a:gd name="connsiteX1" fmla="*/ 2045097 w 2045102"/>
                  <a:gd name="connsiteY1" fmla="*/ 1436887 h 3314975"/>
                  <a:gd name="connsiteX2" fmla="*/ 620098 w 2045102"/>
                  <a:gd name="connsiteY2" fmla="*/ 0 h 3314975"/>
                  <a:gd name="connsiteX3" fmla="*/ 12 w 2045102"/>
                  <a:gd name="connsiteY3" fmla="*/ 1424961 h 3314975"/>
                  <a:gd name="connsiteX4" fmla="*/ 637985 w 2045102"/>
                  <a:gd name="connsiteY4" fmla="*/ 3314975 h 331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5102" h="3314975">
                    <a:moveTo>
                      <a:pt x="637985" y="3314975"/>
                    </a:moveTo>
                    <a:cubicBezTo>
                      <a:pt x="740339" y="3215606"/>
                      <a:pt x="2048078" y="2168248"/>
                      <a:pt x="2045097" y="1436887"/>
                    </a:cubicBezTo>
                    <a:cubicBezTo>
                      <a:pt x="2042116" y="705526"/>
                      <a:pt x="1037462" y="0"/>
                      <a:pt x="620098" y="0"/>
                    </a:cubicBezTo>
                    <a:cubicBezTo>
                      <a:pt x="327943" y="0"/>
                      <a:pt x="2993" y="437226"/>
                      <a:pt x="12" y="1424961"/>
                    </a:cubicBezTo>
                    <a:cubicBezTo>
                      <a:pt x="-2969" y="2412696"/>
                      <a:pt x="565444" y="3205668"/>
                      <a:pt x="637985" y="3314975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mpd="sng">
                <a:solidFill>
                  <a:srgbClr val="40404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914382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1" lang="ja-JP" altLang="en-US" sz="16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7" name="テキスト ボックス 9"/>
            <p:cNvSpPr txBox="1"/>
            <p:nvPr/>
          </p:nvSpPr>
          <p:spPr>
            <a:xfrm>
              <a:off x="152118" y="1881333"/>
              <a:ext cx="1170160" cy="1100964"/>
            </a:xfrm>
            <a:custGeom>
              <a:avLst/>
              <a:gdLst>
                <a:gd name="connsiteX0" fmla="*/ 0 w 1731036"/>
                <a:gd name="connsiteY0" fmla="*/ 893553 h 1787105"/>
                <a:gd name="connsiteX1" fmla="*/ 249754 w 1731036"/>
                <a:gd name="connsiteY1" fmla="*/ 0 h 1787105"/>
                <a:gd name="connsiteX2" fmla="*/ 1481282 w 1731036"/>
                <a:gd name="connsiteY2" fmla="*/ 0 h 1787105"/>
                <a:gd name="connsiteX3" fmla="*/ 1731036 w 1731036"/>
                <a:gd name="connsiteY3" fmla="*/ 893553 h 1787105"/>
                <a:gd name="connsiteX4" fmla="*/ 1481282 w 1731036"/>
                <a:gd name="connsiteY4" fmla="*/ 1787105 h 1787105"/>
                <a:gd name="connsiteX5" fmla="*/ 249754 w 1731036"/>
                <a:gd name="connsiteY5" fmla="*/ 1787105 h 1787105"/>
                <a:gd name="connsiteX6" fmla="*/ 0 w 1731036"/>
                <a:gd name="connsiteY6" fmla="*/ 893553 h 1787105"/>
                <a:gd name="connsiteX0" fmla="*/ 0 w 1626830"/>
                <a:gd name="connsiteY0" fmla="*/ 900065 h 1787105"/>
                <a:gd name="connsiteX1" fmla="*/ 145548 w 1626830"/>
                <a:gd name="connsiteY1" fmla="*/ 0 h 1787105"/>
                <a:gd name="connsiteX2" fmla="*/ 1377076 w 1626830"/>
                <a:gd name="connsiteY2" fmla="*/ 0 h 1787105"/>
                <a:gd name="connsiteX3" fmla="*/ 1626830 w 1626830"/>
                <a:gd name="connsiteY3" fmla="*/ 893553 h 1787105"/>
                <a:gd name="connsiteX4" fmla="*/ 1377076 w 1626830"/>
                <a:gd name="connsiteY4" fmla="*/ 1787105 h 1787105"/>
                <a:gd name="connsiteX5" fmla="*/ 145548 w 1626830"/>
                <a:gd name="connsiteY5" fmla="*/ 1787105 h 1787105"/>
                <a:gd name="connsiteX6" fmla="*/ 0 w 1626830"/>
                <a:gd name="connsiteY6" fmla="*/ 900065 h 1787105"/>
                <a:gd name="connsiteX0" fmla="*/ 0 w 1626830"/>
                <a:gd name="connsiteY0" fmla="*/ 906578 h 1793618"/>
                <a:gd name="connsiteX1" fmla="*/ 145548 w 1626830"/>
                <a:gd name="connsiteY1" fmla="*/ 6513 h 1793618"/>
                <a:gd name="connsiteX2" fmla="*/ 1311948 w 1626830"/>
                <a:gd name="connsiteY2" fmla="*/ 0 h 1793618"/>
                <a:gd name="connsiteX3" fmla="*/ 1626830 w 1626830"/>
                <a:gd name="connsiteY3" fmla="*/ 900066 h 1793618"/>
                <a:gd name="connsiteX4" fmla="*/ 1377076 w 1626830"/>
                <a:gd name="connsiteY4" fmla="*/ 1793618 h 1793618"/>
                <a:gd name="connsiteX5" fmla="*/ 145548 w 1626830"/>
                <a:gd name="connsiteY5" fmla="*/ 1793618 h 1793618"/>
                <a:gd name="connsiteX6" fmla="*/ 0 w 1626830"/>
                <a:gd name="connsiteY6" fmla="*/ 906578 h 1793618"/>
                <a:gd name="connsiteX0" fmla="*/ 0 w 1626830"/>
                <a:gd name="connsiteY0" fmla="*/ 906578 h 1800131"/>
                <a:gd name="connsiteX1" fmla="*/ 145548 w 1626830"/>
                <a:gd name="connsiteY1" fmla="*/ 6513 h 1800131"/>
                <a:gd name="connsiteX2" fmla="*/ 1311948 w 1626830"/>
                <a:gd name="connsiteY2" fmla="*/ 0 h 1800131"/>
                <a:gd name="connsiteX3" fmla="*/ 1626830 w 1626830"/>
                <a:gd name="connsiteY3" fmla="*/ 900066 h 1800131"/>
                <a:gd name="connsiteX4" fmla="*/ 1311947 w 1626830"/>
                <a:gd name="connsiteY4" fmla="*/ 1800131 h 1800131"/>
                <a:gd name="connsiteX5" fmla="*/ 145548 w 1626830"/>
                <a:gd name="connsiteY5" fmla="*/ 1793618 h 1800131"/>
                <a:gd name="connsiteX6" fmla="*/ 0 w 1626830"/>
                <a:gd name="connsiteY6" fmla="*/ 906578 h 1800131"/>
                <a:gd name="connsiteX0" fmla="*/ 0 w 1626830"/>
                <a:gd name="connsiteY0" fmla="*/ 900065 h 1793618"/>
                <a:gd name="connsiteX1" fmla="*/ 145548 w 1626830"/>
                <a:gd name="connsiteY1" fmla="*/ 0 h 1793618"/>
                <a:gd name="connsiteX2" fmla="*/ 1175179 w 1626830"/>
                <a:gd name="connsiteY2" fmla="*/ 0 h 1793618"/>
                <a:gd name="connsiteX3" fmla="*/ 1626830 w 1626830"/>
                <a:gd name="connsiteY3" fmla="*/ 893553 h 1793618"/>
                <a:gd name="connsiteX4" fmla="*/ 1311947 w 1626830"/>
                <a:gd name="connsiteY4" fmla="*/ 1793618 h 1793618"/>
                <a:gd name="connsiteX5" fmla="*/ 145548 w 1626830"/>
                <a:gd name="connsiteY5" fmla="*/ 1787105 h 1793618"/>
                <a:gd name="connsiteX6" fmla="*/ 0 w 1626830"/>
                <a:gd name="connsiteY6" fmla="*/ 900065 h 1793618"/>
                <a:gd name="connsiteX0" fmla="*/ 0 w 1626830"/>
                <a:gd name="connsiteY0" fmla="*/ 900065 h 1787105"/>
                <a:gd name="connsiteX1" fmla="*/ 145548 w 1626830"/>
                <a:gd name="connsiteY1" fmla="*/ 0 h 1787105"/>
                <a:gd name="connsiteX2" fmla="*/ 1175179 w 1626830"/>
                <a:gd name="connsiteY2" fmla="*/ 0 h 1787105"/>
                <a:gd name="connsiteX3" fmla="*/ 1626830 w 1626830"/>
                <a:gd name="connsiteY3" fmla="*/ 893553 h 1787105"/>
                <a:gd name="connsiteX4" fmla="*/ 1162152 w 1626830"/>
                <a:gd name="connsiteY4" fmla="*/ 1787105 h 1787105"/>
                <a:gd name="connsiteX5" fmla="*/ 145548 w 1626830"/>
                <a:gd name="connsiteY5" fmla="*/ 1787105 h 1787105"/>
                <a:gd name="connsiteX6" fmla="*/ 0 w 1626830"/>
                <a:gd name="connsiteY6" fmla="*/ 900065 h 1787105"/>
                <a:gd name="connsiteX0" fmla="*/ 0 w 1626830"/>
                <a:gd name="connsiteY0" fmla="*/ 900065 h 1787105"/>
                <a:gd name="connsiteX1" fmla="*/ 145548 w 1626830"/>
                <a:gd name="connsiteY1" fmla="*/ 0 h 1787105"/>
                <a:gd name="connsiteX2" fmla="*/ 1025384 w 1626830"/>
                <a:gd name="connsiteY2" fmla="*/ 0 h 1787105"/>
                <a:gd name="connsiteX3" fmla="*/ 1626830 w 1626830"/>
                <a:gd name="connsiteY3" fmla="*/ 893553 h 1787105"/>
                <a:gd name="connsiteX4" fmla="*/ 1162152 w 1626830"/>
                <a:gd name="connsiteY4" fmla="*/ 1787105 h 1787105"/>
                <a:gd name="connsiteX5" fmla="*/ 145548 w 1626830"/>
                <a:gd name="connsiteY5" fmla="*/ 1787105 h 1787105"/>
                <a:gd name="connsiteX6" fmla="*/ 0 w 1626830"/>
                <a:gd name="connsiteY6" fmla="*/ 900065 h 1787105"/>
                <a:gd name="connsiteX0" fmla="*/ 0 w 1437958"/>
                <a:gd name="connsiteY0" fmla="*/ 900065 h 1787105"/>
                <a:gd name="connsiteX1" fmla="*/ 145548 w 1437958"/>
                <a:gd name="connsiteY1" fmla="*/ 0 h 1787105"/>
                <a:gd name="connsiteX2" fmla="*/ 1025384 w 1437958"/>
                <a:gd name="connsiteY2" fmla="*/ 0 h 1787105"/>
                <a:gd name="connsiteX3" fmla="*/ 1437958 w 1437958"/>
                <a:gd name="connsiteY3" fmla="*/ 847964 h 1787105"/>
                <a:gd name="connsiteX4" fmla="*/ 1162152 w 1437958"/>
                <a:gd name="connsiteY4" fmla="*/ 1787105 h 1787105"/>
                <a:gd name="connsiteX5" fmla="*/ 145548 w 1437958"/>
                <a:gd name="connsiteY5" fmla="*/ 1787105 h 1787105"/>
                <a:gd name="connsiteX6" fmla="*/ 0 w 1437958"/>
                <a:gd name="connsiteY6" fmla="*/ 900065 h 178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7958" h="1787105">
                  <a:moveTo>
                    <a:pt x="0" y="900065"/>
                  </a:moveTo>
                  <a:lnTo>
                    <a:pt x="145548" y="0"/>
                  </a:lnTo>
                  <a:lnTo>
                    <a:pt x="1025384" y="0"/>
                  </a:lnTo>
                  <a:lnTo>
                    <a:pt x="1437958" y="847964"/>
                  </a:lnTo>
                  <a:lnTo>
                    <a:pt x="1162152" y="1787105"/>
                  </a:lnTo>
                  <a:lnTo>
                    <a:pt x="145548" y="1787105"/>
                  </a:lnTo>
                  <a:lnTo>
                    <a:pt x="0" y="900065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91438" tIns="0" rIns="0" bIns="0" rtlCol="0" anchor="ctr" anchorCtr="0">
              <a:noAutofit/>
            </a:bodyPr>
            <a:lstStyle/>
            <a:p>
              <a:pPr marL="90486" algn="l" defTabSz="91438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Time dep.</a:t>
              </a:r>
            </a:p>
            <a:p>
              <a:pPr marL="90486" algn="l" defTabSz="91438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1D transport</a:t>
              </a:r>
            </a:p>
            <a:p>
              <a:pPr marL="90486" algn="l" defTabSz="914382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2D MHD </a:t>
              </a:r>
              <a:r>
                <a:rPr kumimoji="1" lang="en-US" altLang="ja-JP" sz="1600" b="1" dirty="0" err="1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equ</a:t>
              </a:r>
              <a:r>
                <a:rPr kumimoji="1" lang="en-US" altLang="ja-JP" sz="16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.</a:t>
              </a:r>
              <a:endParaRPr kumimoji="1" lang="en-US" altLang="ja-JP" sz="1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08510" y="1237462"/>
            <a:ext cx="3890663" cy="3247832"/>
            <a:chOff x="5080073" y="1374744"/>
            <a:chExt cx="3303782" cy="3247832"/>
          </a:xfrm>
        </p:grpSpPr>
        <p:sp>
          <p:nvSpPr>
            <p:cNvPr id="45" name="角丸四角形 33"/>
            <p:cNvSpPr/>
            <p:nvPr/>
          </p:nvSpPr>
          <p:spPr>
            <a:xfrm>
              <a:off x="5080073" y="1374744"/>
              <a:ext cx="3303782" cy="3247832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FFFF3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3D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6" name="角丸四角形 34"/>
            <p:cNvSpPr/>
            <p:nvPr/>
          </p:nvSpPr>
          <p:spPr>
            <a:xfrm>
              <a:off x="5410634" y="3771731"/>
              <a:ext cx="2806968" cy="649003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33CCFF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20400000"/>
              </a:lightRig>
            </a:scene3d>
            <a:sp3d>
              <a:bevelT w="50800" h="12700" prst="softRound"/>
            </a:sp3d>
          </p:spPr>
          <p:txBody>
            <a:bodyPr lIns="104169" tIns="123035" rIns="104169" bIns="82023" rtlCol="0" anchor="ctr" anchorCtr="0"/>
            <a:lstStyle/>
            <a:p>
              <a:pPr marL="0" marR="0" lvl="0" indent="0" algn="ctr" defTabSz="10416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kern="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torque from non-axisymmetric applied magnetic field</a:t>
              </a:r>
              <a:endParaRPr kumimoji="0" lang="ja-JP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角丸四角形 36"/>
            <p:cNvSpPr/>
            <p:nvPr/>
          </p:nvSpPr>
          <p:spPr>
            <a:xfrm>
              <a:off x="5686772" y="2654680"/>
              <a:ext cx="2026060" cy="627488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94C600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20400000"/>
              </a:lightRig>
            </a:scene3d>
            <a:sp3d>
              <a:bevelT w="50800" h="12700" prst="softRound"/>
            </a:sp3d>
          </p:spPr>
          <p:txBody>
            <a:bodyPr lIns="104169" tIns="123035" rIns="104169" bIns="82023" rtlCol="0" anchor="ctr" anchorCtr="0"/>
            <a:lstStyle/>
            <a:p>
              <a:pPr marL="0" marR="0" lvl="0" indent="0" algn="ctr" defTabSz="10416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kern="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Non-</a:t>
              </a:r>
              <a:r>
                <a:rPr lang="en-US" altLang="ja-JP" kern="0" dirty="0" err="1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axysimmetric</a:t>
              </a:r>
              <a:endParaRPr lang="en-US" altLang="ja-JP" kern="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10416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MHD equilibrium</a:t>
              </a:r>
              <a:endParaRPr kumimoji="0" lang="ja-JP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テキスト ボックス 39"/>
            <p:cNvSpPr txBox="1"/>
            <p:nvPr/>
          </p:nvSpPr>
          <p:spPr>
            <a:xfrm>
              <a:off x="5621450" y="1556362"/>
              <a:ext cx="1709845" cy="966960"/>
            </a:xfrm>
            <a:prstGeom prst="rect">
              <a:avLst/>
            </a:prstGeom>
            <a:solidFill>
              <a:sysClr val="window" lastClr="FFFFFF"/>
            </a:solidFill>
            <a:ln w="38100" cmpd="sng">
              <a:solidFill>
                <a:srgbClr val="FF66FF"/>
              </a:solidFill>
            </a:ln>
          </p:spPr>
          <p:txBody>
            <a:bodyPr wrap="square" lIns="104169" tIns="52084" rIns="104169" bIns="52084" rtlCol="0">
              <a:spAutoFit/>
            </a:bodyPr>
            <a:lstStyle/>
            <a:p>
              <a:pPr algn="ctr" defTabSz="1041680">
                <a:defRPr/>
              </a:pPr>
              <a:r>
                <a:rPr lang="en-US" altLang="ja-JP" sz="2000" b="1" kern="0" dirty="0" smtClean="0">
                  <a:solidFill>
                    <a:prstClr val="black"/>
                  </a:solidFill>
                  <a:ea typeface="ＭＳ ゴシック"/>
                  <a:cs typeface="Calibri"/>
                </a:rPr>
                <a:t>NB calculations</a:t>
              </a:r>
            </a:p>
            <a:p>
              <a:pPr lvl="0" algn="ctr" defTabSz="1041680">
                <a:defRPr/>
              </a:pPr>
              <a:r>
                <a:rPr lang="en-US" altLang="ja-JP" kern="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torque by high energy </a:t>
              </a:r>
              <a:r>
                <a:rPr lang="en-US" altLang="ja-JP" kern="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beam</a:t>
              </a:r>
              <a:endParaRPr lang="ja-JP" altLang="en-US" kern="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55" name="図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345" y="1627394"/>
              <a:ext cx="890245" cy="628162"/>
            </a:xfrm>
            <a:prstGeom prst="rect">
              <a:avLst/>
            </a:prstGeom>
          </p:spPr>
        </p:pic>
      </p:grpSp>
      <p:cxnSp>
        <p:nvCxnSpPr>
          <p:cNvPr id="86" name="直線矢印コネクタ 41"/>
          <p:cNvCxnSpPr>
            <a:endCxn id="48" idx="1"/>
          </p:cNvCxnSpPr>
          <p:nvPr/>
        </p:nvCxnSpPr>
        <p:spPr bwMode="auto">
          <a:xfrm flipV="1">
            <a:off x="1999621" y="2831142"/>
            <a:ext cx="2523360" cy="203506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87" name="直線矢印コネクタ 42"/>
          <p:cNvCxnSpPr/>
          <p:nvPr/>
        </p:nvCxnSpPr>
        <p:spPr bwMode="auto">
          <a:xfrm>
            <a:off x="4827894" y="3174851"/>
            <a:ext cx="0" cy="478788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89" name="直線矢印コネクタ 44"/>
          <p:cNvCxnSpPr>
            <a:stCxn id="46" idx="1"/>
          </p:cNvCxnSpPr>
          <p:nvPr/>
        </p:nvCxnSpPr>
        <p:spPr bwMode="auto">
          <a:xfrm flipH="1" flipV="1">
            <a:off x="1713398" y="3348182"/>
            <a:ext cx="2484394" cy="610769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66FF33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85" name="直線矢印コネクタ 40"/>
          <p:cNvCxnSpPr>
            <a:endCxn id="51" idx="1"/>
          </p:cNvCxnSpPr>
          <p:nvPr/>
        </p:nvCxnSpPr>
        <p:spPr bwMode="auto">
          <a:xfrm flipV="1">
            <a:off x="1713398" y="1902560"/>
            <a:ext cx="2732659" cy="614838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F66FF"/>
            </a:solidFill>
            <a:prstDash val="solid"/>
            <a:round/>
            <a:headEnd type="arrow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64" name="TextBox 63"/>
          <p:cNvSpPr txBox="1"/>
          <p:nvPr/>
        </p:nvSpPr>
        <p:spPr>
          <a:xfrm>
            <a:off x="6572589" y="4486051"/>
            <a:ext cx="247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M. Honda, NF </a:t>
            </a:r>
            <a:r>
              <a:rPr lang="en-US" b="1" i="1" dirty="0" smtClean="0">
                <a:solidFill>
                  <a:srgbClr val="008000"/>
                </a:solidFill>
              </a:rPr>
              <a:t>57</a:t>
            </a:r>
            <a:r>
              <a:rPr lang="en-US" i="1" dirty="0" smtClean="0">
                <a:solidFill>
                  <a:srgbClr val="008000"/>
                </a:solidFill>
              </a:rPr>
              <a:t> (2017)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465843" y="4551992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Courtesy of N. Hayashi (QST)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Better models for prediction of plasma rotation needed for modeling plasma response to applied magnetic perturbations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913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3200" dirty="0" smtClean="0"/>
              <a:t>The path forward to an all-inclusive </a:t>
            </a:r>
            <a:r>
              <a:rPr lang="en-US" sz="3200" dirty="0" err="1" smtClean="0"/>
              <a:t>tokamak</a:t>
            </a:r>
            <a:r>
              <a:rPr lang="en-US" sz="3200" dirty="0" smtClean="0"/>
              <a:t> simulator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00150"/>
            <a:ext cx="8686801" cy="3429000"/>
          </a:xfrm>
        </p:spPr>
        <p:txBody>
          <a:bodyPr>
            <a:normAutofit/>
          </a:bodyPr>
          <a:lstStyle/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D9D9D9"/>
                </a:solidFill>
              </a:rPr>
              <a:t>   Reduced models from nonlinear 3D MHD stability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D9D9D9"/>
                </a:solidFill>
              </a:rPr>
              <a:t>   Reduced models for edge plasma turbulence induced transport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D9D9D9"/>
                </a:solidFill>
              </a:rPr>
              <a:t>   </a:t>
            </a:r>
            <a:r>
              <a:rPr lang="en-US" sz="2400" dirty="0" smtClean="0"/>
              <a:t>Reduced models for wave propagation in the Scrape-Off-Layer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D9D9D9"/>
                </a:solidFill>
              </a:rPr>
              <a:t>   Reduced models for energetic particle induced transport</a:t>
            </a:r>
          </a:p>
        </p:txBody>
      </p:sp>
    </p:spTree>
    <p:extLst>
      <p:ext uri="{BB962C8B-B14F-4D97-AF65-F5344CB8AC3E}">
        <p14:creationId xmlns:p14="http://schemas.microsoft.com/office/powerpoint/2010/main" val="292023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GB" sz="2800" dirty="0" smtClean="0"/>
              <a:t>Hybrid approach to </a:t>
            </a:r>
            <a:r>
              <a:rPr lang="en-GB" sz="2800" dirty="0" err="1" smtClean="0"/>
              <a:t>modeling</a:t>
            </a:r>
            <a:r>
              <a:rPr lang="en-GB" sz="2800" dirty="0" smtClean="0"/>
              <a:t> of RF </a:t>
            </a:r>
            <a:r>
              <a:rPr lang="en-GB" sz="2800" dirty="0"/>
              <a:t>wave propagation </a:t>
            </a:r>
            <a:r>
              <a:rPr lang="en-GB" sz="2800" dirty="0" smtClean="0"/>
              <a:t>is a promising avenue towards implementation in </a:t>
            </a:r>
            <a:r>
              <a:rPr lang="en-GB" sz="2800" dirty="0" err="1" smtClean="0"/>
              <a:t>tokamak</a:t>
            </a:r>
            <a:r>
              <a:rPr lang="en-GB" sz="2800" dirty="0" smtClean="0"/>
              <a:t> simulator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pic>
        <p:nvPicPr>
          <p:cNvPr id="7" name="Picture 6" descr="figure30300_02_12_12_23_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15947" r="6453" b="2760"/>
          <a:stretch/>
        </p:blipFill>
        <p:spPr>
          <a:xfrm>
            <a:off x="6517495" y="1176253"/>
            <a:ext cx="2498748" cy="362221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6893"/>
          <a:stretch/>
        </p:blipFill>
        <p:spPr>
          <a:xfrm>
            <a:off x="11133" y="1134622"/>
            <a:ext cx="1940121" cy="332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8219" y="1103597"/>
            <a:ext cx="4392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Core: </a:t>
            </a:r>
            <a:r>
              <a:rPr lang="en-US" sz="2000" b="1" dirty="0" smtClean="0">
                <a:solidFill>
                  <a:srgbClr val="00B050"/>
                </a:solidFill>
              </a:rPr>
              <a:t>Axisymmetric</a:t>
            </a:r>
            <a:r>
              <a:rPr lang="en-US" sz="2000" dirty="0" smtClean="0"/>
              <a:t> flux surface grid</a:t>
            </a:r>
          </a:p>
          <a:p>
            <a:pPr lvl="1"/>
            <a:r>
              <a:rPr lang="en-US" sz="2000" dirty="0" smtClean="0"/>
              <a:t> Hot plasma conductivity</a:t>
            </a:r>
          </a:p>
          <a:p>
            <a:pPr lvl="1"/>
            <a:r>
              <a:rPr lang="en-US" sz="2000" dirty="0" smtClean="0"/>
              <a:t> Dense Matrix Solver</a:t>
            </a:r>
          </a:p>
          <a:p>
            <a:r>
              <a:rPr lang="en-US" sz="2000" dirty="0" smtClean="0"/>
              <a:t>Edge: </a:t>
            </a:r>
            <a:r>
              <a:rPr lang="en-US" sz="2000" b="1" dirty="0" smtClean="0">
                <a:solidFill>
                  <a:srgbClr val="00B050"/>
                </a:solidFill>
              </a:rPr>
              <a:t>Unstructured mesh </a:t>
            </a:r>
            <a:r>
              <a:rPr lang="en-US" sz="2000" dirty="0" smtClean="0"/>
              <a:t>with complicated geometry (either 2D or </a:t>
            </a:r>
            <a:r>
              <a:rPr lang="en-US" sz="2000" b="1" dirty="0" smtClean="0">
                <a:solidFill>
                  <a:srgbClr val="00B050"/>
                </a:solidFill>
              </a:rPr>
              <a:t>3D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   Cold plasma with collision.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Boundary: </a:t>
            </a:r>
            <a:r>
              <a:rPr lang="en-US" sz="2000" b="1" dirty="0" smtClean="0">
                <a:solidFill>
                  <a:srgbClr val="00B050"/>
                </a:solidFill>
              </a:rPr>
              <a:t>matching technique </a:t>
            </a:r>
            <a:r>
              <a:rPr lang="en-US" sz="2000" dirty="0" smtClean="0"/>
              <a:t>to build integrated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1994" y="4120495"/>
            <a:ext cx="420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Would benefit from realistic model of SOL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33" y="4534689"/>
            <a:ext cx="287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S. </a:t>
            </a:r>
            <a:r>
              <a:rPr lang="en-US" i="1" dirty="0" err="1" smtClean="0">
                <a:solidFill>
                  <a:srgbClr val="008000"/>
                </a:solidFill>
              </a:rPr>
              <a:t>Shiraiwa</a:t>
            </a:r>
            <a:r>
              <a:rPr lang="en-US" i="1" dirty="0" smtClean="0">
                <a:solidFill>
                  <a:srgbClr val="008000"/>
                </a:solidFill>
              </a:rPr>
              <a:t> (PSFC) </a:t>
            </a:r>
            <a:r>
              <a:rPr lang="en-US" b="1" dirty="0" smtClean="0">
                <a:solidFill>
                  <a:srgbClr val="008000"/>
                </a:solidFill>
              </a:rPr>
              <a:t>VI2.00003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7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3200" dirty="0" smtClean="0"/>
              <a:t>The path forward to an all-inclusive </a:t>
            </a:r>
            <a:r>
              <a:rPr lang="en-US" sz="3200" dirty="0" err="1" smtClean="0"/>
              <a:t>tokamak</a:t>
            </a:r>
            <a:r>
              <a:rPr lang="en-US" sz="3200" dirty="0" smtClean="0"/>
              <a:t> simulator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00150"/>
            <a:ext cx="8686801" cy="3429000"/>
          </a:xfrm>
        </p:spPr>
        <p:txBody>
          <a:bodyPr>
            <a:normAutofit/>
          </a:bodyPr>
          <a:lstStyle/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D9D9D9"/>
                </a:solidFill>
              </a:rPr>
              <a:t>   Reduced models from nonlinear 3D MHD stability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D9D9D9"/>
                </a:solidFill>
              </a:rPr>
              <a:t>   Reduced models for edge plasma turbulence induced transport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dirty="0" smtClean="0">
                <a:solidFill>
                  <a:srgbClr val="D9D9D9"/>
                </a:solidFill>
              </a:rPr>
              <a:t> 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Reduced models for wave propagation in the Scrape-off-layer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D9D9D9"/>
                </a:solidFill>
              </a:rPr>
              <a:t>   </a:t>
            </a:r>
            <a:r>
              <a:rPr lang="en-US" sz="2400" dirty="0" smtClean="0"/>
              <a:t>Reduced models for energetic particle induced transport</a:t>
            </a:r>
          </a:p>
        </p:txBody>
      </p:sp>
    </p:spTree>
    <p:extLst>
      <p:ext uri="{BB962C8B-B14F-4D97-AF65-F5344CB8AC3E}">
        <p14:creationId xmlns:p14="http://schemas.microsoft.com/office/powerpoint/2010/main" val="62004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Fast particles can drive instabilities, like </a:t>
            </a:r>
            <a:r>
              <a:rPr lang="en-US" sz="2800" dirty="0" err="1" smtClean="0"/>
              <a:t>Alfvenic</a:t>
            </a:r>
            <a:r>
              <a:rPr lang="en-US" sz="2800" dirty="0" smtClean="0"/>
              <a:t> modes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5020" y="16746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59686" y="1508273"/>
            <a:ext cx="5284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sz="2000" dirty="0" smtClean="0"/>
              <a:t>Instabilities eject fast particles (e.g. </a:t>
            </a:r>
            <a:r>
              <a:rPr lang="en-US" sz="2000" dirty="0" smtClean="0">
                <a:latin typeface="Calibri"/>
                <a:cs typeface="Calibri"/>
              </a:rPr>
              <a:t>alphas</a:t>
            </a:r>
            <a:r>
              <a:rPr lang="en-US" sz="2000" dirty="0" smtClean="0"/>
              <a:t>)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 sz="2000" dirty="0" smtClean="0"/>
              <a:t>Decrease performance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 sz="2000" dirty="0"/>
              <a:t>C</a:t>
            </a:r>
            <a:r>
              <a:rPr lang="en-US" sz="2000" dirty="0" smtClean="0"/>
              <a:t>ause localized losses and damage to wall</a:t>
            </a:r>
          </a:p>
          <a:p>
            <a:pPr marL="285750" indent="-285750">
              <a:buFont typeface="Symbol" charset="0"/>
              <a:buChar char=""/>
            </a:pPr>
            <a:r>
              <a:rPr lang="en-US" sz="2000" dirty="0" smtClean="0"/>
              <a:t>Challenges: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 sz="2000" dirty="0" smtClean="0"/>
              <a:t>Understand physics to develop scenarios not prone to instabilities</a:t>
            </a:r>
          </a:p>
          <a:p>
            <a:pPr marL="742950" lvl="1" indent="-285750">
              <a:buFont typeface="Symbol" charset="0"/>
              <a:buChar char=""/>
            </a:pPr>
            <a:r>
              <a:rPr lang="en-US" sz="2000" dirty="0" smtClean="0"/>
              <a:t>Develop control tools to mitigate/suppress instabilities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2059" y="1097832"/>
            <a:ext cx="212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[</a:t>
            </a:r>
            <a:r>
              <a:rPr lang="en-US" i="1" dirty="0" err="1" smtClean="0">
                <a:solidFill>
                  <a:srgbClr val="008000"/>
                </a:solidFill>
              </a:rPr>
              <a:t>SciDAC</a:t>
            </a:r>
            <a:r>
              <a:rPr lang="en-US" i="1" dirty="0" smtClean="0">
                <a:solidFill>
                  <a:srgbClr val="008000"/>
                </a:solidFill>
              </a:rPr>
              <a:t> project ISEP</a:t>
            </a:r>
            <a:r>
              <a:rPr lang="en-US" dirty="0" smtClean="0">
                <a:solidFill>
                  <a:srgbClr val="008000"/>
                </a:solidFill>
              </a:rPr>
              <a:t>]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6" name="Picture 5" descr="spectrum_DivGam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5" y="1066341"/>
            <a:ext cx="3412138" cy="40629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8172" y="2094762"/>
            <a:ext cx="1669903" cy="21544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C. Collins NF </a:t>
            </a:r>
            <a:r>
              <a:rPr lang="en-US" sz="1400" b="1" i="1" dirty="0" smtClean="0">
                <a:solidFill>
                  <a:srgbClr val="008000"/>
                </a:solidFill>
              </a:rPr>
              <a:t>57</a:t>
            </a:r>
            <a:r>
              <a:rPr lang="en-US" sz="1400" i="1" dirty="0" smtClean="0">
                <a:solidFill>
                  <a:srgbClr val="008000"/>
                </a:solidFill>
              </a:rPr>
              <a:t> (2017)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3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817731" y="1670872"/>
            <a:ext cx="1091821" cy="2160994"/>
          </a:xfrm>
          <a:custGeom>
            <a:avLst/>
            <a:gdLst>
              <a:gd name="connsiteX0" fmla="*/ 155975 w 1091821"/>
              <a:gd name="connsiteY0" fmla="*/ 2160994 h 2160994"/>
              <a:gd name="connsiteX1" fmla="*/ 77988 w 1091821"/>
              <a:gd name="connsiteY1" fmla="*/ 1849098 h 2160994"/>
              <a:gd name="connsiteX2" fmla="*/ 0 w 1091821"/>
              <a:gd name="connsiteY2" fmla="*/ 1392393 h 2160994"/>
              <a:gd name="connsiteX3" fmla="*/ 0 w 1091821"/>
              <a:gd name="connsiteY3" fmla="*/ 1047079 h 2160994"/>
              <a:gd name="connsiteX4" fmla="*/ 11141 w 1091821"/>
              <a:gd name="connsiteY4" fmla="*/ 545818 h 2160994"/>
              <a:gd name="connsiteX5" fmla="*/ 77988 w 1091821"/>
              <a:gd name="connsiteY5" fmla="*/ 178226 h 2160994"/>
              <a:gd name="connsiteX6" fmla="*/ 233962 w 1091821"/>
              <a:gd name="connsiteY6" fmla="*/ 0 h 2160994"/>
              <a:gd name="connsiteX7" fmla="*/ 423359 w 1091821"/>
              <a:gd name="connsiteY7" fmla="*/ 11139 h 2160994"/>
              <a:gd name="connsiteX8" fmla="*/ 735308 w 1091821"/>
              <a:gd name="connsiteY8" fmla="*/ 233922 h 2160994"/>
              <a:gd name="connsiteX9" fmla="*/ 1024975 w 1091821"/>
              <a:gd name="connsiteY9" fmla="*/ 634931 h 2160994"/>
              <a:gd name="connsiteX10" fmla="*/ 1091821 w 1091821"/>
              <a:gd name="connsiteY10" fmla="*/ 991384 h 2160994"/>
              <a:gd name="connsiteX11" fmla="*/ 1036116 w 1091821"/>
              <a:gd name="connsiteY11" fmla="*/ 1425810 h 2160994"/>
              <a:gd name="connsiteX12" fmla="*/ 846719 w 1091821"/>
              <a:gd name="connsiteY12" fmla="*/ 1726567 h 2160994"/>
              <a:gd name="connsiteX13" fmla="*/ 568193 w 1091821"/>
              <a:gd name="connsiteY13" fmla="*/ 2027324 h 2160994"/>
              <a:gd name="connsiteX14" fmla="*/ 311949 w 1091821"/>
              <a:gd name="connsiteY14" fmla="*/ 2138715 h 2160994"/>
              <a:gd name="connsiteX15" fmla="*/ 155975 w 1091821"/>
              <a:gd name="connsiteY15" fmla="*/ 2160994 h 216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821" h="2160994">
                <a:moveTo>
                  <a:pt x="155975" y="2160994"/>
                </a:moveTo>
                <a:lnTo>
                  <a:pt x="77988" y="1849098"/>
                </a:lnTo>
                <a:lnTo>
                  <a:pt x="0" y="1392393"/>
                </a:lnTo>
                <a:lnTo>
                  <a:pt x="0" y="1047079"/>
                </a:lnTo>
                <a:lnTo>
                  <a:pt x="11141" y="545818"/>
                </a:lnTo>
                <a:lnTo>
                  <a:pt x="77988" y="178226"/>
                </a:lnTo>
                <a:lnTo>
                  <a:pt x="233962" y="0"/>
                </a:lnTo>
                <a:lnTo>
                  <a:pt x="423359" y="11139"/>
                </a:lnTo>
                <a:lnTo>
                  <a:pt x="735308" y="233922"/>
                </a:lnTo>
                <a:lnTo>
                  <a:pt x="1024975" y="634931"/>
                </a:lnTo>
                <a:lnTo>
                  <a:pt x="1091821" y="991384"/>
                </a:lnTo>
                <a:lnTo>
                  <a:pt x="1036116" y="1425810"/>
                </a:lnTo>
                <a:lnTo>
                  <a:pt x="846719" y="1726567"/>
                </a:lnTo>
                <a:lnTo>
                  <a:pt x="568193" y="2027324"/>
                </a:lnTo>
                <a:lnTo>
                  <a:pt x="311949" y="2138715"/>
                </a:lnTo>
                <a:lnTo>
                  <a:pt x="155975" y="2160994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injection</a:t>
            </a:r>
          </a:p>
          <a:p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6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4" name="Left Arrow 23"/>
          <p:cNvSpPr/>
          <p:nvPr/>
        </p:nvSpPr>
        <p:spPr>
          <a:xfrm rot="9290199">
            <a:off x="2856754" y="3946982"/>
            <a:ext cx="1029369" cy="356424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 and they can also ‘flow’ along open magnetic field lines</a:t>
            </a:r>
            <a:endParaRPr lang="en-US" sz="2800" dirty="0"/>
          </a:p>
        </p:txBody>
      </p:sp>
      <p:sp>
        <p:nvSpPr>
          <p:cNvPr id="31" name="Rounded Rectangle 30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573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Experimental validation is critical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59th APS-DPP meeting, Milwaukee, WI, October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  <p:sp>
        <p:nvSpPr>
          <p:cNvPr id="8" name="Shape 1128"/>
          <p:cNvSpPr txBox="1"/>
          <p:nvPr/>
        </p:nvSpPr>
        <p:spPr>
          <a:xfrm>
            <a:off x="0" y="56200"/>
            <a:ext cx="9144000" cy="10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dirty="0" smtClean="0">
                <a:solidFill>
                  <a:srgbClr val="20768C"/>
                </a:solidFill>
                <a:latin typeface="Calibri"/>
                <a:ea typeface="Calibri"/>
                <a:cs typeface="Calibri"/>
                <a:sym typeface="Calibri"/>
              </a:rPr>
              <a:t>Time-dependent validation is critical for modeling of wave propagation in plasmas</a:t>
            </a:r>
            <a:endParaRPr lang="en" sz="2800" dirty="0">
              <a:solidFill>
                <a:srgbClr val="2076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25573" y="1860497"/>
            <a:ext cx="3274217" cy="3155622"/>
            <a:chOff x="6370425" y="2446149"/>
            <a:chExt cx="2629365" cy="2569970"/>
          </a:xfrm>
        </p:grpSpPr>
        <p:grpSp>
          <p:nvGrpSpPr>
            <p:cNvPr id="22" name="Group 21"/>
            <p:cNvGrpSpPr/>
            <p:nvPr/>
          </p:nvGrpSpPr>
          <p:grpSpPr>
            <a:xfrm>
              <a:off x="6370425" y="2446149"/>
              <a:ext cx="2629365" cy="2274462"/>
              <a:chOff x="6820012" y="2410249"/>
              <a:chExt cx="2188214" cy="213792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966779" y="2731276"/>
                <a:ext cx="2041447" cy="1816900"/>
                <a:chOff x="7008629" y="3034679"/>
                <a:chExt cx="2041447" cy="1816900"/>
              </a:xfrm>
            </p:grpSpPr>
            <p:grpSp>
              <p:nvGrpSpPr>
                <p:cNvPr id="10" name="Shape 1132"/>
                <p:cNvGrpSpPr/>
                <p:nvPr/>
              </p:nvGrpSpPr>
              <p:grpSpPr>
                <a:xfrm>
                  <a:off x="7008629" y="3034679"/>
                  <a:ext cx="2041447" cy="1816900"/>
                  <a:chOff x="6823054" y="1133279"/>
                  <a:chExt cx="2041447" cy="1816900"/>
                </a:xfrm>
              </p:grpSpPr>
              <p:pic>
                <p:nvPicPr>
                  <p:cNvPr id="13" name="Shape 1134" descr="fig_CMOD_1.png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77697" t="7356" b="52446"/>
                  <a:stretch/>
                </p:blipFill>
                <p:spPr>
                  <a:xfrm>
                    <a:off x="6823054" y="1133279"/>
                    <a:ext cx="1999597" cy="160562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2" name="Shape 1136" descr="fig_CMOD_1.png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l="77697" t="87248" b="7398"/>
                  <a:stretch/>
                </p:blipFill>
                <p:spPr>
                  <a:xfrm>
                    <a:off x="6823054" y="2738901"/>
                    <a:ext cx="2041447" cy="2112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5" name="TextBox 14"/>
                <p:cNvSpPr txBox="1"/>
                <p:nvPr/>
              </p:nvSpPr>
              <p:spPr>
                <a:xfrm>
                  <a:off x="7774536" y="3160090"/>
                  <a:ext cx="1166167" cy="6943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 </a:t>
                  </a:r>
                  <a:r>
                    <a:rPr lang="en-US" sz="1400" dirty="0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      </a:t>
                  </a:r>
                  <a:r>
                    <a:rPr lang="en-US" sz="1400" dirty="0" smtClean="0">
                      <a:solidFill>
                        <a:srgbClr val="0000FF"/>
                      </a:solidFill>
                    </a:rPr>
                    <a:t>D=0.00 m</a:t>
                  </a:r>
                  <a:r>
                    <a:rPr lang="en-US" sz="1400" baseline="30000" dirty="0" smtClean="0">
                      <a:solidFill>
                        <a:srgbClr val="0000FF"/>
                      </a:solidFill>
                    </a:rPr>
                    <a:t>2</a:t>
                  </a:r>
                  <a:r>
                    <a:rPr lang="en-US" sz="1400" dirty="0" smtClean="0">
                      <a:solidFill>
                        <a:srgbClr val="0000FF"/>
                      </a:solidFill>
                    </a:rPr>
                    <a:t>/s</a:t>
                  </a:r>
                </a:p>
                <a:p>
                  <a:pPr marL="285750" indent="-285750">
                    <a:buFont typeface="Symbol" charset="0"/>
                    <a:buChar char=" "/>
                  </a:pPr>
                  <a:r>
                    <a:rPr lang="en-US" sz="1400" dirty="0" smtClean="0">
                      <a:solidFill>
                        <a:srgbClr val="FF0000"/>
                      </a:solidFill>
                    </a:rPr>
                    <a:t>D=0.04 m</a:t>
                  </a:r>
                  <a:r>
                    <a:rPr lang="en-US" sz="1400" baseline="30000" dirty="0" smtClean="0">
                      <a:solidFill>
                        <a:srgbClr val="FF0000"/>
                      </a:solidFill>
                    </a:rPr>
                    <a:t>2</a:t>
                  </a:r>
                </a:p>
                <a:p>
                  <a:pPr marL="285750" indent="-285750">
                    <a:buFont typeface="Symbol" charset="0"/>
                    <a:buChar char=" "/>
                  </a:pPr>
                  <a:r>
                    <a:rPr lang="en-US" sz="1400" dirty="0" smtClean="0">
                      <a:solidFill>
                        <a:srgbClr val="008000"/>
                      </a:solidFill>
                    </a:rPr>
                    <a:t>D=0.08 m</a:t>
                  </a:r>
                  <a:r>
                    <a:rPr lang="en-US" sz="1400" baseline="30000" dirty="0" smtClean="0">
                      <a:solidFill>
                        <a:srgbClr val="008000"/>
                      </a:solidFill>
                    </a:rPr>
                    <a:t>2</a:t>
                  </a:r>
                  <a:r>
                    <a:rPr lang="en-US" sz="1400" dirty="0" smtClean="0">
                      <a:solidFill>
                        <a:srgbClr val="008000"/>
                      </a:solidFill>
                    </a:rPr>
                    <a:t>/s</a:t>
                  </a:r>
                </a:p>
              </p:txBody>
            </p:sp>
          </p:grpSp>
          <p:pic>
            <p:nvPicPr>
              <p:cNvPr id="19" name="Shape 1135" descr="fig_CMOD_1.png"/>
              <p:cNvPicPr preferRelativeResize="0"/>
              <p:nvPr/>
            </p:nvPicPr>
            <p:blipFill rotWithShape="1">
              <a:blip r:embed="rId3">
                <a:alphaModFix/>
              </a:blip>
              <a:srcRect l="6010" r="91802" b="50937"/>
              <a:stretch/>
            </p:blipFill>
            <p:spPr>
              <a:xfrm>
                <a:off x="6820012" y="2410249"/>
                <a:ext cx="193375" cy="19597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049383" y="2835629"/>
                <a:ext cx="826557" cy="23144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1" dirty="0" smtClean="0"/>
                  <a:t>J</a:t>
                </a:r>
                <a:r>
                  <a:rPr lang="en-US" sz="1600" b="1" baseline="-25000" dirty="0" smtClean="0"/>
                  <a:t>//</a:t>
                </a:r>
                <a:r>
                  <a:rPr lang="en-US" sz="1600" b="1" dirty="0" smtClean="0"/>
                  <a:t> [MA/m</a:t>
                </a:r>
                <a:r>
                  <a:rPr lang="en-US" sz="1600" b="1" baseline="30000" dirty="0" smtClean="0"/>
                  <a:t>2</a:t>
                </a:r>
                <a:r>
                  <a:rPr lang="en-US" sz="1600" b="1" dirty="0" smtClean="0"/>
                  <a:t>]</a:t>
                </a:r>
                <a:endParaRPr lang="en-US" sz="1600" b="1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488993" y="4646787"/>
              <a:ext cx="46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r/a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64680" y="4007650"/>
            <a:ext cx="21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[</a:t>
            </a:r>
            <a:r>
              <a:rPr lang="en-US" i="1" dirty="0" smtClean="0">
                <a:solidFill>
                  <a:srgbClr val="008000"/>
                </a:solidFill>
              </a:rPr>
              <a:t>F. Poli, PPCF (2016)</a:t>
            </a:r>
            <a:r>
              <a:rPr lang="en-US" dirty="0" smtClean="0">
                <a:solidFill>
                  <a:srgbClr val="008000"/>
                </a:solidFill>
              </a:rPr>
              <a:t>]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16337" y="1052127"/>
            <a:ext cx="1502327" cy="276999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GENRAY/CQL3D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272" y="1094800"/>
            <a:ext cx="2823896" cy="2511829"/>
            <a:chOff x="79272" y="1094800"/>
            <a:chExt cx="2823896" cy="2511829"/>
          </a:xfrm>
        </p:grpSpPr>
        <p:grpSp>
          <p:nvGrpSpPr>
            <p:cNvPr id="31" name="Group 30"/>
            <p:cNvGrpSpPr/>
            <p:nvPr/>
          </p:nvGrpSpPr>
          <p:grpSpPr>
            <a:xfrm>
              <a:off x="79272" y="1094800"/>
              <a:ext cx="2823896" cy="2215360"/>
              <a:chOff x="6699969" y="808220"/>
              <a:chExt cx="2350107" cy="2082373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699969" y="808220"/>
                <a:ext cx="2350107" cy="2082373"/>
                <a:chOff x="6889925" y="1094800"/>
                <a:chExt cx="2160150" cy="1676108"/>
              </a:xfrm>
            </p:grpSpPr>
            <p:pic>
              <p:nvPicPr>
                <p:cNvPr id="37" name="Shape 1127" descr="fig_CMOD_2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10607" b="8587"/>
                <a:stretch/>
              </p:blipFill>
              <p:spPr>
                <a:xfrm>
                  <a:off x="6889925" y="1094800"/>
                  <a:ext cx="2160150" cy="16761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7366995" y="1150182"/>
                  <a:ext cx="1571363" cy="5239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bIns="0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                  </a:t>
                  </a:r>
                  <a:r>
                    <a:rPr lang="en-US" sz="1400" dirty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 </a:t>
                  </a:r>
                  <a:r>
                    <a:rPr lang="en-US" sz="1400" dirty="0" smtClean="0">
                      <a:solidFill>
                        <a:srgbClr val="0000FF"/>
                      </a:solidFill>
                      <a:latin typeface="Symbol" charset="2"/>
                      <a:cs typeface="Symbol" charset="2"/>
                    </a:rPr>
                    <a:t>  </a:t>
                  </a:r>
                  <a:r>
                    <a:rPr lang="en-US" sz="1400" dirty="0" smtClean="0">
                      <a:solidFill>
                        <a:srgbClr val="0000FF"/>
                      </a:solidFill>
                    </a:rPr>
                    <a:t>D=0.00 m</a:t>
                  </a:r>
                  <a:r>
                    <a:rPr lang="en-US" sz="1400" baseline="30000" dirty="0" smtClean="0">
                      <a:solidFill>
                        <a:srgbClr val="0000FF"/>
                      </a:solidFill>
                    </a:rPr>
                    <a:t>2</a:t>
                  </a:r>
                  <a:r>
                    <a:rPr lang="en-US" sz="1400" dirty="0" smtClean="0">
                      <a:solidFill>
                        <a:srgbClr val="0000FF"/>
                      </a:solidFill>
                    </a:rPr>
                    <a:t>/s</a:t>
                  </a:r>
                </a:p>
                <a:p>
                  <a:r>
                    <a:rPr lang="en-US" sz="1400" dirty="0" smtClean="0">
                      <a:solidFill>
                        <a:schemeClr val="accent2"/>
                      </a:solidFill>
                      <a:latin typeface="Symbol" charset="2"/>
                      <a:cs typeface="Symbol" charset="2"/>
                    </a:rPr>
                    <a:t>                  </a:t>
                  </a:r>
                  <a:r>
                    <a:rPr lang="en-US" sz="1400" dirty="0">
                      <a:solidFill>
                        <a:schemeClr val="accent2"/>
                      </a:solidFill>
                    </a:rPr>
                    <a:t> </a:t>
                  </a:r>
                  <a:r>
                    <a:rPr lang="en-US" sz="1400" dirty="0" smtClean="0">
                      <a:solidFill>
                        <a:schemeClr val="accent2"/>
                      </a:solidFill>
                    </a:rPr>
                    <a:t>  D=0.04 m</a:t>
                  </a:r>
                  <a:r>
                    <a:rPr lang="en-US" sz="1400" baseline="30000" dirty="0" smtClean="0">
                      <a:solidFill>
                        <a:schemeClr val="accent2"/>
                      </a:solidFill>
                    </a:rPr>
                    <a:t>2</a:t>
                  </a:r>
                  <a:r>
                    <a:rPr lang="en-US" sz="1400" dirty="0" smtClean="0">
                      <a:solidFill>
                        <a:schemeClr val="accent2"/>
                      </a:solidFill>
                    </a:rPr>
                    <a:t>/s</a:t>
                  </a:r>
                </a:p>
                <a:p>
                  <a:r>
                    <a:rPr lang="en-US" sz="1400" dirty="0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                    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D</a:t>
                  </a:r>
                  <a:r>
                    <a:rPr lang="en-US" sz="1400" dirty="0" smtClean="0">
                      <a:solidFill>
                        <a:srgbClr val="FF0000"/>
                      </a:solidFill>
                    </a:rPr>
                    <a:t>=0.08 m</a:t>
                  </a:r>
                  <a:r>
                    <a:rPr lang="en-US" sz="1400" baseline="30000" dirty="0" smtClean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400" dirty="0" smtClean="0">
                      <a:solidFill>
                        <a:srgbClr val="FF0000"/>
                      </a:solidFill>
                    </a:rPr>
                    <a:t>/s</a:t>
                  </a: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013387" y="816131"/>
                <a:ext cx="11778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J</a:t>
                </a:r>
                <a:r>
                  <a:rPr lang="en-US" sz="1600" b="1" baseline="-25000" dirty="0" smtClean="0"/>
                  <a:t>//</a:t>
                </a:r>
                <a:r>
                  <a:rPr lang="en-US" sz="1600" b="1" dirty="0" smtClean="0"/>
                  <a:t> [MA/m</a:t>
                </a:r>
                <a:r>
                  <a:rPr lang="en-US" sz="1600" b="1" baseline="30000" dirty="0" smtClean="0"/>
                  <a:t>2</a:t>
                </a:r>
                <a:r>
                  <a:rPr lang="en-US" sz="1600" b="1" dirty="0" smtClean="0"/>
                  <a:t>]</a:t>
                </a:r>
                <a:endParaRPr lang="en-US" sz="1600" b="1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480965" y="3237297"/>
              <a:ext cx="46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r/a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9599" y="2839724"/>
              <a:ext cx="22106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[</a:t>
              </a:r>
              <a:r>
                <a:rPr lang="en-US" sz="1600" i="1" dirty="0" smtClean="0">
                  <a:solidFill>
                    <a:srgbClr val="008000"/>
                  </a:solidFill>
                </a:rPr>
                <a:t>R. </a:t>
              </a:r>
              <a:r>
                <a:rPr lang="en-US" sz="1600" i="1" dirty="0" err="1" smtClean="0">
                  <a:solidFill>
                    <a:srgbClr val="008000"/>
                  </a:solidFill>
                </a:rPr>
                <a:t>Mumgaard</a:t>
              </a:r>
              <a:r>
                <a:rPr lang="en-US" sz="1600" i="1" dirty="0" smtClean="0">
                  <a:solidFill>
                    <a:srgbClr val="008000"/>
                  </a:solidFill>
                </a:rPr>
                <a:t>, APS 2014)</a:t>
              </a:r>
              <a:r>
                <a:rPr lang="en-US" sz="1600" dirty="0" smtClean="0">
                  <a:solidFill>
                    <a:srgbClr val="008000"/>
                  </a:solidFill>
                </a:rPr>
                <a:t>]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sp>
        <p:nvSpPr>
          <p:cNvPr id="43" name="Shape 1129"/>
          <p:cNvSpPr txBox="1">
            <a:spLocks/>
          </p:cNvSpPr>
          <p:nvPr/>
        </p:nvSpPr>
        <p:spPr>
          <a:xfrm>
            <a:off x="3070988" y="1203598"/>
            <a:ext cx="6073011" cy="1023994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" sz="2000" b="1" dirty="0" smtClean="0"/>
              <a:t>Standalone</a:t>
            </a:r>
            <a:r>
              <a:rPr lang="en" sz="2000" dirty="0" smtClean="0"/>
              <a:t> ray-tracing </a:t>
            </a:r>
            <a:r>
              <a:rPr lang="en-US" sz="2000" dirty="0" smtClean="0"/>
              <a:t>+</a:t>
            </a:r>
            <a:r>
              <a:rPr lang="en" sz="2000" dirty="0" smtClean="0"/>
              <a:t>Fokker-Planck solver</a:t>
            </a: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  <a:buFont typeface="Symbol" charset="0"/>
              <a:buChar char=""/>
            </a:pPr>
            <a:r>
              <a:rPr lang="en-US" sz="2000" dirty="0" smtClean="0"/>
              <a:t> </a:t>
            </a:r>
            <a:r>
              <a:rPr lang="en" sz="2000" dirty="0" smtClean="0"/>
              <a:t>large off-axis current, </a:t>
            </a:r>
            <a:r>
              <a:rPr lang="en-US" sz="2000" dirty="0" smtClean="0"/>
              <a:t>not seen in experiments</a:t>
            </a:r>
            <a:endParaRPr lang="en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64133" y="3627871"/>
            <a:ext cx="4572000" cy="1190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" sz="2000" b="1" dirty="0"/>
              <a:t>Time-dependent</a:t>
            </a:r>
            <a:r>
              <a:rPr lang="en" sz="2000" dirty="0"/>
              <a:t> </a:t>
            </a:r>
            <a:r>
              <a:rPr lang="en" sz="2000" dirty="0" smtClean="0"/>
              <a:t>simulation</a:t>
            </a:r>
            <a:endParaRPr lang="en-US" sz="2000" dirty="0" smtClean="0"/>
          </a:p>
          <a:p>
            <a:pPr marL="457200" indent="-342900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2000" dirty="0" smtClean="0"/>
              <a:t>=&gt; self-consistent evolution of wave field and magnetic equilibrium</a:t>
            </a: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78548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2800" dirty="0" smtClean="0"/>
              <a:t>Concluding remarks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3429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Increasing computing capabilities allow to solve bigger problems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Efficient workflows allow to solve complex problems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The path forward for an all-inclusive </a:t>
            </a:r>
            <a:r>
              <a:rPr lang="en-US" sz="2400" dirty="0" err="1"/>
              <a:t>tokamak</a:t>
            </a:r>
            <a:r>
              <a:rPr lang="en-US" sz="2400" dirty="0"/>
              <a:t> simulator should focus on reduced </a:t>
            </a:r>
            <a:r>
              <a:rPr lang="en-US" sz="2400" dirty="0" smtClean="0"/>
              <a:t>models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Validation against experiments and verification against extreme scale calculations are critical to retain fidelity while reducing computational time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Francesca Poli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1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injection</a:t>
            </a:r>
          </a:p>
          <a:p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6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Plasmas in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are in contact with the ‘wall’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8" name="Left Arrow 27"/>
          <p:cNvSpPr/>
          <p:nvPr/>
        </p:nvSpPr>
        <p:spPr>
          <a:xfrm rot="19542012">
            <a:off x="4505102" y="1869046"/>
            <a:ext cx="1161649" cy="214631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injection</a:t>
            </a:r>
          </a:p>
          <a:p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6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Plasmas in a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need to be ‘heated’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216971" y="2777285"/>
            <a:ext cx="667154" cy="214631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8D50E-4A1C-D745-8EB4-193C227A261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59th APS-DPP meeting, Milwaukee, WI, October 2017</a:t>
            </a:r>
            <a:endParaRPr lang="en-US" dirty="0"/>
          </a:p>
        </p:txBody>
      </p:sp>
      <p:pic>
        <p:nvPicPr>
          <p:cNvPr id="8" name="Picture 7" descr="pellet_inject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0"/>
          <a:stretch/>
        </p:blipFill>
        <p:spPr>
          <a:xfrm>
            <a:off x="3376839" y="1103626"/>
            <a:ext cx="2134329" cy="37513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66127" y="22882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External heating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28903" y="2662669"/>
            <a:ext cx="263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Radiofrequency waves</a:t>
            </a:r>
          </a:p>
          <a:p>
            <a:r>
              <a:rPr lang="en-US" dirty="0" smtClean="0"/>
              <a:t>Neutral beams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1733" y="3745051"/>
            <a:ext cx="87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dirty="0" smtClean="0"/>
              <a:t>ueling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46690" y="4166923"/>
            <a:ext cx="151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injection</a:t>
            </a:r>
          </a:p>
          <a:p>
            <a:r>
              <a:rPr lang="en-US" dirty="0"/>
              <a:t>P</a:t>
            </a:r>
            <a:r>
              <a:rPr lang="en-US" dirty="0" smtClean="0"/>
              <a:t>ellets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646690" y="4103244"/>
            <a:ext cx="1611942" cy="680712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15348" y="1148183"/>
            <a:ext cx="3091923" cy="91343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15347" y="1138288"/>
            <a:ext cx="3091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plasma is surrounded</a:t>
            </a:r>
          </a:p>
          <a:p>
            <a:r>
              <a:rPr lang="en-US" dirty="0" smtClean="0"/>
              <a:t>by solid structures:</a:t>
            </a:r>
          </a:p>
          <a:p>
            <a:r>
              <a:rPr lang="en-US" dirty="0" smtClean="0"/>
              <a:t>Plasma-material interactions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819" y="1949845"/>
            <a:ext cx="3035584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818" y="1171571"/>
            <a:ext cx="2789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Confined plasma</a:t>
            </a:r>
          </a:p>
          <a:p>
            <a:r>
              <a:rPr lang="en-US" dirty="0" smtClean="0"/>
              <a:t>(closed magnetic field lines)</a:t>
            </a:r>
          </a:p>
          <a:p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67817" y="3772622"/>
            <a:ext cx="253945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0" y="3139481"/>
            <a:ext cx="306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Scrape-Off Layer plasma (SOL)</a:t>
            </a:r>
          </a:p>
          <a:p>
            <a:r>
              <a:rPr lang="en-US" dirty="0" smtClean="0"/>
              <a:t>(open field lines)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67818" y="3772622"/>
            <a:ext cx="2662004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ionization, recombination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radiation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algn="ctr"/>
            <a:r>
              <a:rPr lang="en-US" sz="2800" dirty="0" smtClean="0"/>
              <a:t>Plasmas need frequent pit stops for ‘re-fueling’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167819" y="1920081"/>
            <a:ext cx="3035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MHD equilibrium/instabilities,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microturbulence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energetic </a:t>
            </a:r>
            <a:r>
              <a:rPr lang="en-US" dirty="0">
                <a:solidFill>
                  <a:srgbClr val="000000"/>
                </a:solidFill>
              </a:rPr>
              <a:t>particles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5550548" y="4310608"/>
            <a:ext cx="667154" cy="214631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9666616">
            <a:off x="5177591" y="1040867"/>
            <a:ext cx="667154" cy="214631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989917" y="2657566"/>
            <a:ext cx="2674923" cy="651434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aft_00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draft_00.thmx</Template>
  <TotalTime>5959</TotalTime>
  <Words>5055</Words>
  <Application>Microsoft Macintosh PowerPoint</Application>
  <PresentationFormat>On-screen Show (16:9)</PresentationFormat>
  <Paragraphs>1059</Paragraphs>
  <Slides>62</Slides>
  <Notes>39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draft_00</vt:lpstr>
      <vt:lpstr>Integrated Tokamak Modeling: when physics informs engineering and research planning</vt:lpstr>
      <vt:lpstr>For sending material for this tutorial, many thanks go to:</vt:lpstr>
      <vt:lpstr>Fusion plasma physics encompasses a wide range of spatial and temporal scales</vt:lpstr>
      <vt:lpstr>In a tokamak all temporal and spatial scales are coupled</vt:lpstr>
      <vt:lpstr>In a tokamak particles and energy are ‘confined’ by magnetic fields</vt:lpstr>
      <vt:lpstr> and they can also ‘flow’ along open magnetic field lines</vt:lpstr>
      <vt:lpstr>Plasmas in a tokamak are in contact with the ‘wall’</vt:lpstr>
      <vt:lpstr>Plasmas in a tokamak need to be ‘heated’</vt:lpstr>
      <vt:lpstr>Plasmas need frequent pit stops for ‘re-fueling’</vt:lpstr>
      <vt:lpstr>A different perspective on integrated modeling:                          looking at a tokamak with the eye of an engineer</vt:lpstr>
      <vt:lpstr>We model tokamaks to understand experiments and to design stable and reliable reactors</vt:lpstr>
      <vt:lpstr>A Whole Device Model (WDM) is a comprehensive picture of the complexity involved in modeling a tokamak</vt:lpstr>
      <vt:lpstr>A Whole Device Model (WDM) is a comprehensive picture of the complexity involved in modeling a tokamak</vt:lpstr>
      <vt:lpstr>PowerPoint Presentation</vt:lpstr>
      <vt:lpstr>PowerPoint Presentation</vt:lpstr>
      <vt:lpstr>A plasma in equilibrium can be described by ideal MHD </vt:lpstr>
      <vt:lpstr>PowerPoint Presentation</vt:lpstr>
      <vt:lpstr>Ignited (burning) plasmas are dominated by alpha heating … but they need a boost from external sources before they can burn </vt:lpstr>
      <vt:lpstr>External sources do more than providing heating and current: they can provide momentum and control of MHD instabilities</vt:lpstr>
      <vt:lpstr>Perturbation of equilibrium enables description of waves propagation by representing the plasma with a dielectric tensor</vt:lpstr>
      <vt:lpstr>Ray-tracing equations are accurate (and fast) approximations of high frequency wave propagation</vt:lpstr>
      <vt:lpstr>PowerPoint Presentation</vt:lpstr>
      <vt:lpstr>Plasmas develop instabilities that can degrade performance</vt:lpstr>
      <vt:lpstr>Self-consistent simulations of stabilization of magnetic islands can be done only in the framework of 3D nonlinear MHD</vt:lpstr>
      <vt:lpstr>Reduced models are based on a Modified Rutherford Equation</vt:lpstr>
      <vt:lpstr>PowerPoint Presentation</vt:lpstr>
      <vt:lpstr>Separation of scales enables representing (almost) any transport problem as a diffusion/convection-like problem</vt:lpstr>
      <vt:lpstr>Understanding and modeling tokamak turbulent transport requires theory-based prediction of flux-gradient relationships</vt:lpstr>
      <vt:lpstr>PowerPoint Presentation</vt:lpstr>
      <vt:lpstr>Steep gradient at the plasma edge drives MHD instabilities</vt:lpstr>
      <vt:lpstr>Efficient workflows allow combined solution of core transport and pedestal MHD stability</vt:lpstr>
      <vt:lpstr>Replacing MHD stability pedestal calculations with a lookup table advantageous in time-dependent simulations</vt:lpstr>
      <vt:lpstr>PowerPoint Presentation</vt:lpstr>
      <vt:lpstr>Where the plasma meets the wall: the Scrape-Off-Layer (SOL)</vt:lpstr>
      <vt:lpstr>Gyrokinetics simulations that extend the computation domain to the wall needed to develop reduced models for the edge plasma</vt:lpstr>
      <vt:lpstr>PowerPoint Presentation</vt:lpstr>
      <vt:lpstr>Edge transport and fuelling are critical ingredients to model the plasma evolution in burning plasma conditions</vt:lpstr>
      <vt:lpstr>PowerPoint Presentation</vt:lpstr>
      <vt:lpstr>Modular coupling of 1.5D core and 2D edge transport implemented and validated on DIII-D steady-state plasma</vt:lpstr>
      <vt:lpstr>Integrated modeling on single time-slice has led to great insight</vt:lpstr>
      <vt:lpstr>The other side of integrated tokamak modeling: an entire plasma discharge from startup to termination</vt:lpstr>
      <vt:lpstr>The basics …</vt:lpstr>
      <vt:lpstr>In a transformer the circuits are magnetically connected</vt:lpstr>
      <vt:lpstr>In a tokamak the secondary circuit is a conducting fluid …  … things get complicated</vt:lpstr>
      <vt:lpstr>A tokamak simulator needs to connect fast (transport)                    and slow (current diffusion) time scales</vt:lpstr>
      <vt:lpstr>All the steps we take when we model an ITER plasma discharge</vt:lpstr>
      <vt:lpstr>The first step is to get all coil currents and plasma shape right</vt:lpstr>
      <vt:lpstr>These simulations have been valuable to define and revise the ITER coil operational space and the plasma control capabilities</vt:lpstr>
      <vt:lpstr>PowerPoint Presentation</vt:lpstr>
      <vt:lpstr>PowerPoint Presentation</vt:lpstr>
      <vt:lpstr>Physics-based models for thermal transport and current evolution can move the operational point away from target</vt:lpstr>
      <vt:lpstr>Simulations with fully integrated 2D edge transport plasma have indicated the importance of fueling during ITER plasma termination </vt:lpstr>
      <vt:lpstr>The path forward to an all-inclusive tokamak simulator</vt:lpstr>
      <vt:lpstr>The path forward to an all-inclusive tokamak simulator</vt:lpstr>
      <vt:lpstr>Better models for prediction of plasma rotation needed for modeling plasma response to applied magnetic perturbations </vt:lpstr>
      <vt:lpstr>The path forward to an all-inclusive tokamak simulator</vt:lpstr>
      <vt:lpstr>Hybrid approach to modeling of RF wave propagation is a promising avenue towards implementation in tokamak simulator</vt:lpstr>
      <vt:lpstr>The path forward to an all-inclusive tokamak simulator</vt:lpstr>
      <vt:lpstr>Fast particles can drive instabilities, like Alfvenic modes</vt:lpstr>
      <vt:lpstr>Experimental validation is critical</vt:lpstr>
      <vt:lpstr>PowerPoint Presentation</vt:lpstr>
      <vt:lpstr>Concluding remarks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Francesca Poli</dc:creator>
  <cp:lastModifiedBy>Francesca Poli</cp:lastModifiedBy>
  <cp:revision>1927</cp:revision>
  <cp:lastPrinted>2017-10-26T14:50:53Z</cp:lastPrinted>
  <dcterms:created xsi:type="dcterms:W3CDTF">2017-10-04T12:51:08Z</dcterms:created>
  <dcterms:modified xsi:type="dcterms:W3CDTF">2017-10-27T16:01:23Z</dcterms:modified>
</cp:coreProperties>
</file>