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34"/>
  </p:notesMasterIdLst>
  <p:sldIdLst>
    <p:sldId id="256" r:id="rId2"/>
    <p:sldId id="281" r:id="rId3"/>
    <p:sldId id="305" r:id="rId4"/>
    <p:sldId id="306" r:id="rId5"/>
    <p:sldId id="293" r:id="rId6"/>
    <p:sldId id="307" r:id="rId7"/>
    <p:sldId id="298" r:id="rId8"/>
    <p:sldId id="299" r:id="rId9"/>
    <p:sldId id="284" r:id="rId10"/>
    <p:sldId id="282" r:id="rId11"/>
    <p:sldId id="285" r:id="rId12"/>
    <p:sldId id="292" r:id="rId13"/>
    <p:sldId id="304" r:id="rId14"/>
    <p:sldId id="300" r:id="rId15"/>
    <p:sldId id="295" r:id="rId16"/>
    <p:sldId id="287" r:id="rId17"/>
    <p:sldId id="271" r:id="rId18"/>
    <p:sldId id="289" r:id="rId19"/>
    <p:sldId id="273" r:id="rId20"/>
    <p:sldId id="308" r:id="rId21"/>
    <p:sldId id="301" r:id="rId22"/>
    <p:sldId id="290" r:id="rId23"/>
    <p:sldId id="286" r:id="rId24"/>
    <p:sldId id="291" r:id="rId25"/>
    <p:sldId id="260" r:id="rId26"/>
    <p:sldId id="296" r:id="rId27"/>
    <p:sldId id="288" r:id="rId28"/>
    <p:sldId id="270" r:id="rId29"/>
    <p:sldId id="277" r:id="rId30"/>
    <p:sldId id="309" r:id="rId31"/>
    <p:sldId id="310" r:id="rId32"/>
    <p:sldId id="311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D9DB"/>
    <a:srgbClr val="00FDFF"/>
    <a:srgbClr val="FF9300"/>
    <a:srgbClr val="FF66FF"/>
    <a:srgbClr val="339966"/>
    <a:srgbClr val="3366CC"/>
    <a:srgbClr val="003399"/>
    <a:srgbClr val="00F6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8A6BE9-7661-420D-A99B-9C36BF19C6C2}">
  <a:tblStyle styleId="{2B8A6BE9-7661-420D-A99B-9C36BF19C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7770"/>
  </p:normalViewPr>
  <p:slideViewPr>
    <p:cSldViewPr snapToGrid="0" snapToObjects="1">
      <p:cViewPr varScale="1">
        <p:scale>
          <a:sx n="136" d="100"/>
          <a:sy n="136" d="100"/>
        </p:scale>
        <p:origin x="88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1e60897f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21e60897f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4fac04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c4fac04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519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4fac04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c4fac04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446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4fac04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c4fac04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07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41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ace30810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ace30810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1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4fac04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c4fac04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059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4fac04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c4fac04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024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4fac04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c4fac04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11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0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9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4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1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4fac04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c4fac04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22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4fac04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c4fac04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9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02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c4fac04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c4fac04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37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PowerPoint_Template_Cover_2012_whi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311700" y="-4"/>
            <a:ext cx="85206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entury Gothic" charset="0"/>
                <a:ea typeface="Century Gothic" charset="0"/>
                <a:cs typeface="Century Gothic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311700" y="943967"/>
            <a:ext cx="2962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3825" y="669000"/>
            <a:ext cx="5280175" cy="38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0973" y="4583600"/>
            <a:ext cx="1370525" cy="4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01636C-2D06-4838-971D-1067D537F5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61048" y="4562374"/>
            <a:ext cx="429362" cy="490226"/>
          </a:xfrm>
          <a:prstGeom prst="rect">
            <a:avLst/>
          </a:prstGeom>
        </p:spPr>
      </p:pic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0" y="4864100"/>
            <a:ext cx="838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1D35E26-1BB1-294E-B0EC-564FBFF5059C}" type="slidenum">
              <a:rPr lang="en-US" altLang="x-none" sz="800" smtClean="0">
                <a:solidFill>
                  <a:srgbClr val="000090"/>
                </a:solidFill>
              </a:rPr>
              <a:pPr algn="ctr" eaLnBrk="1" hangingPunct="1">
                <a:defRPr/>
              </a:pPr>
              <a:t>‹#›</a:t>
            </a:fld>
            <a:endParaRPr lang="en-US" altLang="x-none" sz="800">
              <a:solidFill>
                <a:srgbClr val="000090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2890838" y="4918075"/>
            <a:ext cx="3359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600" b="0">
                <a:solidFill>
                  <a:srgbClr val="000090"/>
                </a:solidFill>
                <a:cs typeface="Century Gothic" charset="0"/>
              </a:rPr>
              <a:t>ZR Wang/APS-DPP/Nov</a:t>
            </a:r>
            <a:r>
              <a:rPr lang="en-US" sz="600" b="0" dirty="0">
                <a:solidFill>
                  <a:srgbClr val="000090"/>
                </a:solidFill>
                <a:cs typeface="Century Gothic" charset="0"/>
              </a:rPr>
              <a:t>.</a:t>
            </a:r>
            <a:r>
              <a:rPr lang="en-US" sz="600" b="0" baseline="0" dirty="0">
                <a:solidFill>
                  <a:srgbClr val="000090"/>
                </a:solidFill>
                <a:cs typeface="Century Gothic" charset="0"/>
              </a:rPr>
              <a:t> 2018</a:t>
            </a:r>
            <a:endParaRPr lang="en-US" sz="600" b="0" dirty="0">
              <a:solidFill>
                <a:srgbClr val="000090"/>
              </a:solidFill>
              <a:cs typeface="Century Gothic" charset="0"/>
            </a:endParaRPr>
          </a:p>
        </p:txBody>
      </p:sp>
      <p:pic>
        <p:nvPicPr>
          <p:cNvPr id="11" name="Picture 8" descr="D3D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603750"/>
            <a:ext cx="908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PowerPoint_Template_Cover_2012_whi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3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57199" y="162942"/>
            <a:ext cx="82296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4864100"/>
            <a:ext cx="838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61D35E26-1BB1-294E-B0EC-564FBFF5059C}" type="slidenum">
              <a:rPr lang="en-US" altLang="x-none" sz="800" smtClean="0">
                <a:solidFill>
                  <a:srgbClr val="000090"/>
                </a:solidFill>
              </a:rPr>
              <a:pPr algn="ctr" eaLnBrk="1" hangingPunct="1">
                <a:defRPr/>
              </a:pPr>
              <a:t>‹#›</a:t>
            </a:fld>
            <a:endParaRPr lang="en-US" altLang="x-none" sz="800">
              <a:solidFill>
                <a:srgbClr val="000090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2890838" y="4918075"/>
            <a:ext cx="3359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600" b="0">
                <a:solidFill>
                  <a:srgbClr val="000090"/>
                </a:solidFill>
                <a:cs typeface="Century Gothic" charset="0"/>
              </a:rPr>
              <a:t>ZR Wang/APS-DPP/Nov</a:t>
            </a:r>
            <a:r>
              <a:rPr lang="en-US" sz="600" b="0" dirty="0">
                <a:solidFill>
                  <a:srgbClr val="000090"/>
                </a:solidFill>
                <a:cs typeface="Century Gothic" charset="0"/>
              </a:rPr>
              <a:t>.</a:t>
            </a:r>
            <a:r>
              <a:rPr lang="en-US" sz="600" b="0" baseline="0" dirty="0">
                <a:solidFill>
                  <a:srgbClr val="000090"/>
                </a:solidFill>
                <a:cs typeface="Century Gothic" charset="0"/>
              </a:rPr>
              <a:t> 2018</a:t>
            </a:r>
            <a:endParaRPr lang="en-US" sz="600" b="0" dirty="0">
              <a:solidFill>
                <a:srgbClr val="000090"/>
              </a:solidFill>
              <a:cs typeface="Century Gothic" charset="0"/>
            </a:endParaRPr>
          </a:p>
        </p:txBody>
      </p:sp>
      <p:pic>
        <p:nvPicPr>
          <p:cNvPr id="14" name="Picture 8" descr="D3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603750"/>
            <a:ext cx="908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3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4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entury Gothic" charset="0"/>
          <a:ea typeface="Century Gothic" charset="0"/>
          <a:cs typeface="Century Gothic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entury Gothic" charset="0"/>
          <a:ea typeface="Century Gothic" charset="0"/>
          <a:cs typeface="Century Gothic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51.png"/><Relationship Id="rId18" Type="http://schemas.openxmlformats.org/officeDocument/2006/relationships/image" Target="../media/image48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12" Type="http://schemas.openxmlformats.org/officeDocument/2006/relationships/image" Target="../media/image151.png"/><Relationship Id="rId17" Type="http://schemas.openxmlformats.org/officeDocument/2006/relationships/image" Target="../media/image47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10.png"/><Relationship Id="rId5" Type="http://schemas.openxmlformats.org/officeDocument/2006/relationships/image" Target="../media/image360.png"/><Relationship Id="rId15" Type="http://schemas.openxmlformats.org/officeDocument/2006/relationships/image" Target="../media/image221.png"/><Relationship Id="rId19" Type="http://schemas.openxmlformats.org/officeDocument/2006/relationships/image" Target="../media/image280.png"/><Relationship Id="rId4" Type="http://schemas.openxmlformats.org/officeDocument/2006/relationships/image" Target="../media/image350.png"/><Relationship Id="rId14" Type="http://schemas.openxmlformats.org/officeDocument/2006/relationships/image" Target="../media/image4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00.png"/><Relationship Id="rId7" Type="http://schemas.openxmlformats.org/officeDocument/2006/relationships/image" Target="../media/image490.png"/><Relationship Id="rId12" Type="http://schemas.openxmlformats.org/officeDocument/2006/relationships/image" Target="../media/image45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3.png"/><Relationship Id="rId5" Type="http://schemas.openxmlformats.org/officeDocument/2006/relationships/image" Target="../media/image430.png"/><Relationship Id="rId10" Type="http://schemas.openxmlformats.org/officeDocument/2006/relationships/image" Target="../media/image52.png"/><Relationship Id="rId4" Type="http://schemas.openxmlformats.org/officeDocument/2006/relationships/image" Target="../media/image420.png"/><Relationship Id="rId9" Type="http://schemas.openxmlformats.org/officeDocument/2006/relationships/image" Target="../media/image5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7.png"/><Relationship Id="rId7" Type="http://schemas.openxmlformats.org/officeDocument/2006/relationships/image" Target="../media/image451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570.png"/><Relationship Id="rId5" Type="http://schemas.openxmlformats.org/officeDocument/2006/relationships/image" Target="../media/image231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691.png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1.png"/><Relationship Id="rId4" Type="http://schemas.openxmlformats.org/officeDocument/2006/relationships/image" Target="../media/image6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51.png"/><Relationship Id="rId3" Type="http://schemas.openxmlformats.org/officeDocument/2006/relationships/image" Target="../media/image63.png"/><Relationship Id="rId7" Type="http://schemas.openxmlformats.org/officeDocument/2006/relationships/image" Target="../media/image641.png"/><Relationship Id="rId12" Type="http://schemas.openxmlformats.org/officeDocument/2006/relationships/image" Target="../media/image7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1.png"/><Relationship Id="rId11" Type="http://schemas.openxmlformats.org/officeDocument/2006/relationships/image" Target="../media/image750.png"/><Relationship Id="rId5" Type="http://schemas.openxmlformats.org/officeDocument/2006/relationships/image" Target="../media/image65.png"/><Relationship Id="rId10" Type="http://schemas.openxmlformats.org/officeDocument/2006/relationships/image" Target="../media/image740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0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2.png"/><Relationship Id="rId7" Type="http://schemas.openxmlformats.org/officeDocument/2006/relationships/image" Target="../media/image891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1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73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2.png"/><Relationship Id="rId7" Type="http://schemas.openxmlformats.org/officeDocument/2006/relationships/image" Target="../media/image891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1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73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78.png"/><Relationship Id="rId18" Type="http://schemas.openxmlformats.org/officeDocument/2006/relationships/image" Target="../media/image139.png"/><Relationship Id="rId3" Type="http://schemas.openxmlformats.org/officeDocument/2006/relationships/image" Target="../media/image76.png"/><Relationship Id="rId21" Type="http://schemas.openxmlformats.org/officeDocument/2006/relationships/image" Target="../media/image80.png"/><Relationship Id="rId7" Type="http://schemas.openxmlformats.org/officeDocument/2006/relationships/image" Target="../media/image128.png"/><Relationship Id="rId12" Type="http://schemas.openxmlformats.org/officeDocument/2006/relationships/image" Target="../media/image102.png"/><Relationship Id="rId25" Type="http://schemas.openxmlformats.org/officeDocument/2006/relationships/image" Target="../media/image86.png"/><Relationship Id="rId2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08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9" Type="http://schemas.openxmlformats.org/officeDocument/2006/relationships/image" Target="../media/image130.png"/><Relationship Id="rId22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8" Type="http://schemas.openxmlformats.org/officeDocument/2006/relationships/image" Target="../media/image104.png"/><Relationship Id="rId3" Type="http://schemas.openxmlformats.org/officeDocument/2006/relationships/image" Target="../media/image85.png"/><Relationship Id="rId21" Type="http://schemas.openxmlformats.org/officeDocument/2006/relationships/image" Target="../media/image106.png"/><Relationship Id="rId7" Type="http://schemas.openxmlformats.org/officeDocument/2006/relationships/image" Target="../media/image96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61.png"/><Relationship Id="rId23" Type="http://schemas.openxmlformats.org/officeDocument/2006/relationships/image" Target="../media/image88.png"/><Relationship Id="rId19" Type="http://schemas.openxmlformats.org/officeDocument/2006/relationships/image" Target="../media/image105.png"/><Relationship Id="rId4" Type="http://schemas.openxmlformats.org/officeDocument/2006/relationships/image" Target="../media/image87.png"/><Relationship Id="rId9" Type="http://schemas.openxmlformats.org/officeDocument/2006/relationships/image" Target="../media/image99.png"/><Relationship Id="rId22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050.png"/><Relationship Id="rId18" Type="http://schemas.openxmlformats.org/officeDocument/2006/relationships/image" Target="../media/image114.png"/><Relationship Id="rId3" Type="http://schemas.openxmlformats.org/officeDocument/2006/relationships/image" Target="../media/image110.png"/><Relationship Id="rId7" Type="http://schemas.openxmlformats.org/officeDocument/2006/relationships/image" Target="../media/image801.png"/><Relationship Id="rId12" Type="http://schemas.openxmlformats.org/officeDocument/2006/relationships/image" Target="../media/image1120.png"/><Relationship Id="rId17" Type="http://schemas.openxmlformats.org/officeDocument/2006/relationships/image" Target="../media/image154.png"/><Relationship Id="rId2" Type="http://schemas.openxmlformats.org/officeDocument/2006/relationships/image" Target="../media/image113.png"/><Relationship Id="rId16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11" Type="http://schemas.openxmlformats.org/officeDocument/2006/relationships/image" Target="../media/image1030.png"/><Relationship Id="rId5" Type="http://schemas.openxmlformats.org/officeDocument/2006/relationships/image" Target="../media/image1090.png"/><Relationship Id="rId15" Type="http://schemas.openxmlformats.org/officeDocument/2006/relationships/image" Target="../media/image1070.png"/><Relationship Id="rId10" Type="http://schemas.openxmlformats.org/officeDocument/2006/relationships/image" Target="../media/image112.png"/><Relationship Id="rId19" Type="http://schemas.openxmlformats.org/officeDocument/2006/relationships/image" Target="../media/image117.png"/><Relationship Id="rId4" Type="http://schemas.openxmlformats.org/officeDocument/2006/relationships/image" Target="../media/image770.png"/><Relationship Id="rId9" Type="http://schemas.openxmlformats.org/officeDocument/2006/relationships/image" Target="../media/image820.png"/><Relationship Id="rId14" Type="http://schemas.openxmlformats.org/officeDocument/2006/relationships/image" Target="../media/image10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0.png"/><Relationship Id="rId7" Type="http://schemas.openxmlformats.org/officeDocument/2006/relationships/image" Target="../media/image11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3.jpg"/><Relationship Id="rId5" Type="http://schemas.openxmlformats.org/officeDocument/2006/relationships/image" Target="../media/image116.png"/><Relationship Id="rId10" Type="http://schemas.openxmlformats.org/officeDocument/2006/relationships/image" Target="../media/image134.png"/><Relationship Id="rId4" Type="http://schemas.openxmlformats.org/officeDocument/2006/relationships/image" Target="../media/image115.png"/><Relationship Id="rId9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136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900.png"/><Relationship Id="rId4" Type="http://schemas.openxmlformats.org/officeDocument/2006/relationships/image" Target="../media/image123.png"/><Relationship Id="rId9" Type="http://schemas.openxmlformats.org/officeDocument/2006/relationships/image" Target="../media/image8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135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0.png"/><Relationship Id="rId4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1.png"/><Relationship Id="rId7" Type="http://schemas.openxmlformats.org/officeDocument/2006/relationships/image" Target="../media/image147.png"/><Relationship Id="rId12" Type="http://schemas.openxmlformats.org/officeDocument/2006/relationships/image" Target="../media/image155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3.png"/><Relationship Id="rId5" Type="http://schemas.openxmlformats.org/officeDocument/2006/relationships/image" Target="../media/image145.png"/><Relationship Id="rId10" Type="http://schemas.openxmlformats.org/officeDocument/2006/relationships/image" Target="../media/image152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0.png"/><Relationship Id="rId13" Type="http://schemas.openxmlformats.org/officeDocument/2006/relationships/image" Target="../media/image1570.png"/><Relationship Id="rId18" Type="http://schemas.openxmlformats.org/officeDocument/2006/relationships/image" Target="../media/image164.png"/><Relationship Id="rId3" Type="http://schemas.openxmlformats.org/officeDocument/2006/relationships/image" Target="../media/image1440.png"/><Relationship Id="rId7" Type="http://schemas.openxmlformats.org/officeDocument/2006/relationships/image" Target="../media/image1480.png"/><Relationship Id="rId12" Type="http://schemas.openxmlformats.org/officeDocument/2006/relationships/image" Target="../media/image1560.png"/><Relationship Id="rId17" Type="http://schemas.openxmlformats.org/officeDocument/2006/relationships/image" Target="../media/image163.png"/><Relationship Id="rId2" Type="http://schemas.openxmlformats.org/officeDocument/2006/relationships/image" Target="../media/image143.png"/><Relationship Id="rId16" Type="http://schemas.openxmlformats.org/officeDocument/2006/relationships/image" Target="../media/image162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0.png"/><Relationship Id="rId11" Type="http://schemas.openxmlformats.org/officeDocument/2006/relationships/image" Target="../media/image157.png"/><Relationship Id="rId5" Type="http://schemas.openxmlformats.org/officeDocument/2006/relationships/image" Target="../media/image1460.png"/><Relationship Id="rId15" Type="http://schemas.openxmlformats.org/officeDocument/2006/relationships/image" Target="../media/image159.png"/><Relationship Id="rId10" Type="http://schemas.openxmlformats.org/officeDocument/2006/relationships/image" Target="../media/image156.png"/><Relationship Id="rId19" Type="http://schemas.openxmlformats.org/officeDocument/2006/relationships/image" Target="../media/image1411.png"/><Relationship Id="rId4" Type="http://schemas.openxmlformats.org/officeDocument/2006/relationships/image" Target="../media/image1450.png"/><Relationship Id="rId9" Type="http://schemas.openxmlformats.org/officeDocument/2006/relationships/image" Target="../media/image1520.png"/><Relationship Id="rId14" Type="http://schemas.openxmlformats.org/officeDocument/2006/relationships/image" Target="../media/image1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1210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31.png"/><Relationship Id="rId15" Type="http://schemas.openxmlformats.org/officeDocument/2006/relationships/image" Target="../media/image33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39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160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50.png"/><Relationship Id="rId18" Type="http://schemas.openxmlformats.org/officeDocument/2006/relationships/image" Target="../media/image311.png"/><Relationship Id="rId26" Type="http://schemas.openxmlformats.org/officeDocument/2006/relationships/image" Target="../media/image331.png"/><Relationship Id="rId3" Type="http://schemas.openxmlformats.org/officeDocument/2006/relationships/image" Target="../media/image510.png"/><Relationship Id="rId21" Type="http://schemas.openxmlformats.org/officeDocument/2006/relationships/image" Target="../media/image230.png"/><Relationship Id="rId7" Type="http://schemas.openxmlformats.org/officeDocument/2006/relationships/image" Target="../media/image94.png"/><Relationship Id="rId12" Type="http://schemas.openxmlformats.org/officeDocument/2006/relationships/image" Target="../media/image142.png"/><Relationship Id="rId17" Type="http://schemas.openxmlformats.org/officeDocument/2006/relationships/image" Target="../media/image190.png"/><Relationship Id="rId25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0.png"/><Relationship Id="rId20" Type="http://schemas.openxmlformats.org/officeDocument/2006/relationships/image" Target="../media/image220.png"/><Relationship Id="rId29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2.png"/><Relationship Id="rId24" Type="http://schemas.openxmlformats.org/officeDocument/2006/relationships/image" Target="../media/image260.png"/><Relationship Id="rId15" Type="http://schemas.openxmlformats.org/officeDocument/2006/relationships/image" Target="../media/image170.png"/><Relationship Id="rId23" Type="http://schemas.openxmlformats.org/officeDocument/2006/relationships/image" Target="../media/image250.png"/><Relationship Id="rId28" Type="http://schemas.openxmlformats.org/officeDocument/2006/relationships/image" Target="../media/image300.png"/><Relationship Id="rId10" Type="http://schemas.openxmlformats.org/officeDocument/2006/relationships/image" Target="../media/image122.png"/><Relationship Id="rId19" Type="http://schemas.openxmlformats.org/officeDocument/2006/relationships/image" Target="../media/image210.png"/><Relationship Id="rId31" Type="http://schemas.openxmlformats.org/officeDocument/2006/relationships/image" Target="../media/image330.png"/><Relationship Id="rId9" Type="http://schemas.openxmlformats.org/officeDocument/2006/relationships/image" Target="../media/image111.png"/><Relationship Id="rId14" Type="http://schemas.openxmlformats.org/officeDocument/2006/relationships/image" Target="../media/image161.png"/><Relationship Id="rId22" Type="http://schemas.openxmlformats.org/officeDocument/2006/relationships/image" Target="../media/image321.png"/><Relationship Id="rId27" Type="http://schemas.openxmlformats.org/officeDocument/2006/relationships/image" Target="../media/image290.png"/><Relationship Id="rId30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0" y="-39438"/>
            <a:ext cx="91440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Multi-</a:t>
            </a:r>
            <a:r>
              <a:rPr lang="en-US" altLang="zh-CN" sz="2400" dirty="0"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ode </a:t>
            </a:r>
            <a:r>
              <a:rPr lang="en-US" altLang="zh-CN" sz="2400" dirty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lasma </a:t>
            </a:r>
            <a:r>
              <a:rPr lang="en-US" altLang="zh-CN" sz="2400" dirty="0"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esponse and </a:t>
            </a:r>
            <a:r>
              <a:rPr lang="en-US" altLang="zh-CN" sz="2400" dirty="0"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xperimental </a:t>
            </a:r>
            <a:r>
              <a:rPr lang="en-US" altLang="zh-CN" sz="2400" dirty="0">
                <a:latin typeface="Century Gothic" charset="0"/>
                <a:ea typeface="Century Gothic" charset="0"/>
                <a:cs typeface="Century Gothic" charset="0"/>
              </a:rPr>
              <a:t>V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alidation</a:t>
            </a:r>
            <a:endParaRPr sz="2400" dirty="0">
              <a:solidFill>
                <a:schemeClr val="l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83100" y="719365"/>
            <a:ext cx="524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763" lvl="0" indent="0">
              <a:buClr>
                <a:schemeClr val="dk1"/>
              </a:buClr>
              <a:buSzPts val="1100"/>
            </a:pPr>
            <a:r>
              <a:rPr lang="en-US" sz="1200" dirty="0"/>
              <a:t>by</a:t>
            </a:r>
            <a:br>
              <a:rPr lang="en-US" sz="1400" dirty="0"/>
            </a:br>
            <a:r>
              <a:rPr lang="en" sz="1600" dirty="0"/>
              <a:t>Z.R. Wang</a:t>
            </a:r>
            <a:r>
              <a:rPr lang="en" sz="1600" baseline="30000" dirty="0"/>
              <a:t>1</a:t>
            </a:r>
            <a:r>
              <a:rPr lang="en" sz="1600" dirty="0"/>
              <a:t>, </a:t>
            </a:r>
            <a:br>
              <a:rPr lang="en-US" sz="1400" dirty="0"/>
            </a:br>
            <a:r>
              <a:rPr lang="en-US" sz="1400" dirty="0"/>
              <a:t>with </a:t>
            </a:r>
            <a:r>
              <a:rPr lang="en" sz="1400" dirty="0"/>
              <a:t>N.C. Logan</a:t>
            </a:r>
            <a:r>
              <a:rPr lang="en" sz="1400" baseline="30000" dirty="0"/>
              <a:t>1</a:t>
            </a:r>
            <a:r>
              <a:rPr lang="en" sz="1400" dirty="0"/>
              <a:t>, Y.Q. Liu</a:t>
            </a:r>
            <a:r>
              <a:rPr lang="en" sz="1400" baseline="30000" dirty="0"/>
              <a:t>2</a:t>
            </a:r>
            <a:r>
              <a:rPr lang="en-US" altLang="zh-CN" sz="1400" dirty="0"/>
              <a:t>,</a:t>
            </a:r>
          </a:p>
          <a:p>
            <a:pPr marL="4763" lvl="0" indent="0">
              <a:buClr>
                <a:schemeClr val="dk1"/>
              </a:buClr>
              <a:buSzPts val="1100"/>
            </a:pPr>
            <a:r>
              <a:rPr lang="en-US" altLang="zh-CN" sz="1400" dirty="0"/>
              <a:t>S.</a:t>
            </a:r>
            <a:r>
              <a:rPr lang="zh-CN" altLang="en-US" sz="1400" dirty="0"/>
              <a:t> </a:t>
            </a:r>
            <a:r>
              <a:rPr lang="en-US" altLang="zh-CN" sz="1400" dirty="0" err="1"/>
              <a:t>Munaretto</a:t>
            </a:r>
            <a:r>
              <a:rPr lang="en" sz="1400" baseline="30000" dirty="0"/>
              <a:t>2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/>
              <a:t>Y.W.</a:t>
            </a:r>
            <a:r>
              <a:rPr lang="zh-CN" altLang="en-US" sz="1400" dirty="0"/>
              <a:t> </a:t>
            </a:r>
            <a:r>
              <a:rPr lang="en-US" altLang="zh-CN" sz="1400" dirty="0"/>
              <a:t>Sun</a:t>
            </a:r>
            <a:r>
              <a:rPr lang="en-US" altLang="zh-CN" sz="1400" baseline="30000" dirty="0"/>
              <a:t>3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" sz="1400" dirty="0"/>
              <a:t>J.-K. Park</a:t>
            </a:r>
            <a:r>
              <a:rPr lang="en" sz="1400" baseline="30000" dirty="0"/>
              <a:t>1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/>
              <a:t>S.</a:t>
            </a:r>
            <a:r>
              <a:rPr lang="zh-CN" altLang="en-US" sz="1400" dirty="0"/>
              <a:t> </a:t>
            </a:r>
            <a:r>
              <a:rPr lang="en-US" altLang="zh-CN" sz="1400" dirty="0"/>
              <a:t>Gu</a:t>
            </a:r>
            <a:r>
              <a:rPr lang="en-US" altLang="zh-CN" sz="1400" baseline="30000" dirty="0"/>
              <a:t>3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/>
              <a:t>J.M.</a:t>
            </a:r>
            <a:r>
              <a:rPr lang="zh-CN" altLang="en-US" sz="1400" dirty="0"/>
              <a:t> </a:t>
            </a:r>
            <a:r>
              <a:rPr lang="en-US" altLang="zh-CN" sz="1400" dirty="0"/>
              <a:t>Hanson</a:t>
            </a:r>
            <a:r>
              <a:rPr lang="en-US" altLang="zh-CN" sz="1400" baseline="30000" dirty="0"/>
              <a:t>4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endParaRPr lang="en-US" altLang="zh-CN" sz="1400" dirty="0"/>
          </a:p>
          <a:p>
            <a:pPr marL="4763" lvl="0" indent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n-US" altLang="zh-CN" sz="1400" dirty="0"/>
              <a:t>Q.M.</a:t>
            </a:r>
            <a:r>
              <a:rPr lang="zh-CN" altLang="en-US" sz="1400" dirty="0"/>
              <a:t> </a:t>
            </a:r>
            <a:r>
              <a:rPr lang="en-US" altLang="zh-CN" sz="1400" dirty="0"/>
              <a:t>Hu</a:t>
            </a:r>
            <a:r>
              <a:rPr lang="en" sz="1400" baseline="30000" dirty="0"/>
              <a:t>1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/>
              <a:t>T.</a:t>
            </a:r>
            <a:r>
              <a:rPr lang="zh-CN" altLang="en-US" sz="1400" dirty="0"/>
              <a:t> </a:t>
            </a:r>
            <a:r>
              <a:rPr lang="en-US" altLang="zh-CN" sz="1400" dirty="0"/>
              <a:t>Strait</a:t>
            </a:r>
            <a:r>
              <a:rPr lang="en" sz="1400" baseline="30000" dirty="0"/>
              <a:t>2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/>
              <a:t>and</a:t>
            </a:r>
            <a:r>
              <a:rPr lang="zh-CN" altLang="en-US" sz="1400" dirty="0"/>
              <a:t> </a:t>
            </a:r>
            <a:r>
              <a:rPr lang="en-US" altLang="zh-CN" sz="1400" dirty="0"/>
              <a:t>J.E.</a:t>
            </a:r>
            <a:r>
              <a:rPr lang="zh-CN" altLang="en-US" sz="1400" dirty="0"/>
              <a:t> </a:t>
            </a:r>
            <a:r>
              <a:rPr lang="en-US" altLang="zh-CN" sz="1400" dirty="0"/>
              <a:t>Menard</a:t>
            </a:r>
            <a:r>
              <a:rPr lang="en" sz="1400" baseline="30000" dirty="0"/>
              <a:t>1</a:t>
            </a:r>
            <a:endParaRPr sz="1400" dirty="0"/>
          </a:p>
          <a:p>
            <a:pPr marL="4763" lvl="0" indent="0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aseline="30000" dirty="0"/>
              <a:t>1 </a:t>
            </a:r>
            <a:r>
              <a:rPr lang="en" sz="1100" dirty="0"/>
              <a:t>Princeton Plasma Physics Laboratory</a:t>
            </a:r>
            <a:endParaRPr sz="1100" dirty="0"/>
          </a:p>
          <a:p>
            <a:pPr marL="4763" lvl="0" indent="0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aseline="30000" dirty="0"/>
              <a:t>2 </a:t>
            </a:r>
            <a:r>
              <a:rPr lang="en" sz="1100" dirty="0"/>
              <a:t>General Atomics</a:t>
            </a:r>
            <a:endParaRPr lang="en-US" sz="1100" dirty="0"/>
          </a:p>
          <a:p>
            <a:pPr marL="4763" lvl="0" indent="0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1100" baseline="30000" dirty="0"/>
              <a:t>3</a:t>
            </a:r>
            <a:r>
              <a:rPr lang="zh-CN" altLang="en-US" sz="1100" dirty="0"/>
              <a:t> </a:t>
            </a:r>
            <a:r>
              <a:rPr lang="en-US" altLang="zh-CN" sz="1100" dirty="0"/>
              <a:t>ASIPP,</a:t>
            </a:r>
            <a:r>
              <a:rPr lang="zh-CN" altLang="en-US" sz="1100" dirty="0"/>
              <a:t> </a:t>
            </a:r>
            <a:r>
              <a:rPr lang="en-US" altLang="zh-CN" sz="1100" dirty="0"/>
              <a:t>China</a:t>
            </a:r>
          </a:p>
          <a:p>
            <a:pPr marL="4763" lvl="0" indent="0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1100" baseline="30000" dirty="0"/>
              <a:t>4</a:t>
            </a:r>
            <a:r>
              <a:rPr lang="zh-CN" altLang="en-US" sz="1100" baseline="30000" dirty="0"/>
              <a:t> </a:t>
            </a:r>
            <a:r>
              <a:rPr lang="en-US" altLang="zh-CN" sz="1100" dirty="0"/>
              <a:t>Columbia</a:t>
            </a:r>
            <a:r>
              <a:rPr lang="zh-CN" altLang="en-US" sz="1100" dirty="0"/>
              <a:t> </a:t>
            </a:r>
            <a:r>
              <a:rPr lang="en-US" altLang="zh-CN" sz="1100" dirty="0"/>
              <a:t>University</a:t>
            </a:r>
            <a:br>
              <a:rPr lang="en-US" altLang="zh-CN" sz="1100" dirty="0"/>
            </a:br>
            <a:endParaRPr lang="en-US" altLang="zh-CN" sz="1100" dirty="0"/>
          </a:p>
          <a:p>
            <a:pPr marL="4763" indent="0">
              <a:spcAft>
                <a:spcPts val="600"/>
              </a:spcAft>
            </a:pPr>
            <a:r>
              <a:rPr lang="en-US" altLang="x-none" sz="1200" dirty="0">
                <a:solidFill>
                  <a:srgbClr val="00217B"/>
                </a:solidFill>
              </a:rPr>
              <a:t>Presented at the</a:t>
            </a:r>
            <a:br>
              <a:rPr lang="en-US" altLang="x-none" sz="900" dirty="0">
                <a:solidFill>
                  <a:srgbClr val="00217B"/>
                </a:solidFill>
              </a:rPr>
            </a:br>
            <a:r>
              <a:rPr lang="en-US" sz="1600" dirty="0">
                <a:solidFill>
                  <a:srgbClr val="00217B"/>
                </a:solidFill>
              </a:rPr>
              <a:t>60</a:t>
            </a:r>
            <a:r>
              <a:rPr lang="en-US" sz="1600" baseline="30000" dirty="0">
                <a:solidFill>
                  <a:srgbClr val="00217B"/>
                </a:solidFill>
              </a:rPr>
              <a:t>th</a:t>
            </a:r>
            <a:r>
              <a:rPr lang="en-US" sz="1600" dirty="0">
                <a:solidFill>
                  <a:srgbClr val="00217B"/>
                </a:solidFill>
              </a:rPr>
              <a:t> </a:t>
            </a:r>
            <a:r>
              <a:rPr lang="en-US" altLang="zh-CN" sz="1600" dirty="0">
                <a:solidFill>
                  <a:srgbClr val="00217B"/>
                </a:solidFill>
              </a:rPr>
              <a:t>Annual APS Meeting </a:t>
            </a:r>
            <a:br>
              <a:rPr lang="en-US" altLang="zh-CN" sz="1600" dirty="0">
                <a:solidFill>
                  <a:srgbClr val="00217B"/>
                </a:solidFill>
              </a:rPr>
            </a:br>
            <a:r>
              <a:rPr lang="en-US" altLang="zh-CN" sz="1600" dirty="0">
                <a:solidFill>
                  <a:srgbClr val="00217B"/>
                </a:solidFill>
              </a:rPr>
              <a:t>Division of Plasma Physics</a:t>
            </a:r>
            <a:br>
              <a:rPr lang="en-US" altLang="zh-CN" sz="1600" dirty="0">
                <a:solidFill>
                  <a:srgbClr val="00217B"/>
                </a:solidFill>
              </a:rPr>
            </a:br>
            <a:r>
              <a:rPr lang="en-US" altLang="zh-CN" sz="1600" dirty="0">
                <a:solidFill>
                  <a:srgbClr val="00217B"/>
                </a:solidFill>
              </a:rPr>
              <a:t>Portland, Oregon</a:t>
            </a:r>
            <a:endParaRPr lang="en-US" altLang="en-US" sz="1600" dirty="0">
              <a:solidFill>
                <a:srgbClr val="00217B"/>
              </a:solidFill>
            </a:endParaRPr>
          </a:p>
          <a:p>
            <a:pPr marL="4763" indent="0" eaLnBrk="1" hangingPunct="1"/>
            <a:r>
              <a:rPr lang="en-US" altLang="en-US" sz="1600" dirty="0">
                <a:solidFill>
                  <a:srgbClr val="00217B"/>
                </a:solidFill>
              </a:rPr>
              <a:t>November 5–9, 2018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25"/>
    </mc:Choice>
    <mc:Fallback>
      <p:transition spd="slow" advTm="209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3AD490-2418-4B92-9379-B7FBDB7EE952}"/>
                  </a:ext>
                </a:extLst>
              </p:cNvPr>
              <p:cNvSpPr/>
              <p:nvPr/>
            </p:nvSpPr>
            <p:spPr>
              <a:xfrm>
                <a:off x="6973556" y="1905176"/>
                <a:ext cx="2066400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𝚲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𝜸</m:t>
                                        </m:r>
                                      </m:e>
                                      <m:sub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/>
                                  <m:e/>
                                </m:mr>
                                <m:mr>
                                  <m:e/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/>
                                </m:mr>
                                <m:mr>
                                  <m:e/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en-US" altLang="zh-CN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1" i="1">
                                            <a:latin typeface="Cambria Math" panose="02040503050406030204" pitchFamily="18" charset="0"/>
                                          </a:rPr>
                                          <m:t>𝜸</m:t>
                                        </m:r>
                                      </m:e>
                                      <m:sub>
                                        <m: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3AD490-2418-4B92-9379-B7FBDB7EE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556" y="1905176"/>
                <a:ext cx="2066400" cy="814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42" y="162942"/>
            <a:ext cx="8279657" cy="369600"/>
          </a:xfrm>
        </p:spPr>
        <p:txBody>
          <a:bodyPr/>
          <a:lstStyle/>
          <a:p>
            <a:r>
              <a:rPr lang="en-US" altLang="zh-CN" dirty="0">
                <a:latin typeface="Century Gothic" panose="020B0502020202020204" pitchFamily="34" charset="0"/>
              </a:rPr>
              <a:t>Multi-Mode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Plasma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Response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Model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is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Systematically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Derived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From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Generic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Linear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MHD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Formulation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64E5D9-DFD1-41CE-BB8A-6B26362904CA}"/>
              </a:ext>
            </a:extLst>
          </p:cNvPr>
          <p:cNvSpPr txBox="1"/>
          <p:nvPr/>
        </p:nvSpPr>
        <p:spPr>
          <a:xfrm>
            <a:off x="250518" y="685096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Matrix form of </a:t>
            </a:r>
            <a:r>
              <a:rPr lang="en-US" altLang="zh-CN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equations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DFA3C7-D574-4A70-8B1C-C4AF23242001}"/>
                  </a:ext>
                </a:extLst>
              </p:cNvPr>
              <p:cNvSpPr/>
              <p:nvPr/>
            </p:nvSpPr>
            <p:spPr>
              <a:xfrm>
                <a:off x="286821" y="941600"/>
                <a:ext cx="2156616" cy="341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a:rPr lang="en-US" sz="1200" b="1" i="0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𝐗</m:t>
                          </m:r>
                        </m:e>
                        <m:sub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𝑵</m:t>
                          </m:r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×</m:t>
                          </m:r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𝟏</m:t>
                          </m:r>
                        </m:sub>
                      </m:sSub>
                      <m:r>
                        <a:rPr lang="en-US" sz="1200" b="1" i="0" dirty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sz="1200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200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𝑴</m:t>
                                  </m:r>
                                </m:sup>
                              </m:sSubSup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,</m:t>
                              </m:r>
                              <m:r>
                                <a:rPr lang="en-US" sz="1200" b="1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⋯</m:t>
                              </m:r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1200" b="1" i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sz="1200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200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𝑴</m:t>
                                  </m:r>
                                </m:sup>
                              </m:sSubSup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,</m:t>
                              </m:r>
                              <m:r>
                                <a:rPr lang="en-US" sz="1200" b="1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⋯</m:t>
                              </m:r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1200" b="1" i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sz="1200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𝑳</m:t>
                                  </m:r>
                                </m:sub>
                                <m:sup>
                                  <m:r>
                                    <a:rPr lang="en-US" sz="1200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𝑴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200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DFA3C7-D574-4A70-8B1C-C4AF23242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21" y="941600"/>
                <a:ext cx="2156616" cy="3411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D7CF460-A197-4CD2-B58D-B02DEF2AC486}"/>
                  </a:ext>
                </a:extLst>
              </p:cNvPr>
              <p:cNvSpPr/>
              <p:nvPr/>
            </p:nvSpPr>
            <p:spPr>
              <a:xfrm>
                <a:off x="6876758" y="791110"/>
                <a:ext cx="19084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200" b="1" i="0" smtClean="0"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𝐀</m:t>
                    </m:r>
                    <m:r>
                      <a:rPr lang="en-US" altLang="zh-CN" sz="1200" b="1" i="0" smtClean="0">
                        <a:latin typeface="Cambria Math" charset="0"/>
                        <a:ea typeface="Century Gothic" charset="0"/>
                        <a:cs typeface="Century Gothic" charset="0"/>
                      </a:rPr>
                      <m:t>:</m:t>
                    </m:r>
                    <m:r>
                      <a:rPr lang="zh-CN" altLang="en-US" sz="1200" b="1" i="0" smtClean="0">
                        <a:latin typeface="Cambria Math" charset="0"/>
                        <a:ea typeface="Century Gothic" charset="0"/>
                        <a:cs typeface="Century Gothic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𝑁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×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𝑁</m:t>
                    </m:r>
                  </m:oMath>
                </a14:m>
                <a:r>
                  <a:rPr lang="en-US" sz="1200" dirty="0">
                    <a:latin typeface="Century Gothic" panose="020B0502020202020204" pitchFamily="34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200" dirty="0">
                    <a:latin typeface="Century Gothic" panose="020B0502020202020204" pitchFamily="34" charset="0"/>
                    <a:ea typeface="Century Gothic" charset="0"/>
                    <a:cs typeface="Century Gothic" charset="0"/>
                  </a:rPr>
                  <a:t>full</a:t>
                </a:r>
                <a:r>
                  <a:rPr lang="zh-CN" altLang="en-US" sz="1200" dirty="0">
                    <a:latin typeface="Century Gothic" panose="020B0502020202020204" pitchFamily="34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200" dirty="0">
                    <a:latin typeface="Century Gothic" panose="020B0502020202020204" pitchFamily="34" charset="0"/>
                    <a:ea typeface="Century Gothic" charset="0"/>
                    <a:cs typeface="Century Gothic" charset="0"/>
                  </a:rPr>
                  <a:t>rank</a:t>
                </a:r>
                <a:r>
                  <a:rPr lang="zh-CN" altLang="en-US" sz="1200" dirty="0">
                    <a:latin typeface="Century Gothic" panose="020B0502020202020204" pitchFamily="34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sz="1200" dirty="0">
                    <a:latin typeface="Century Gothic" panose="020B0502020202020204" pitchFamily="34" charset="0"/>
                    <a:ea typeface="Century Gothic" charset="0"/>
                    <a:cs typeface="Century Gothic" charset="0"/>
                  </a:rPr>
                  <a:t>matrix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D7CF460-A197-4CD2-B58D-B02DEF2AC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758" y="791110"/>
                <a:ext cx="1908471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779C6B3-A855-4BE5-B4E8-072E3D4D010D}"/>
                  </a:ext>
                </a:extLst>
              </p:cNvPr>
              <p:cNvSpPr/>
              <p:nvPr/>
            </p:nvSpPr>
            <p:spPr>
              <a:xfrm>
                <a:off x="7151391" y="1024777"/>
                <a:ext cx="11977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𝛾</m:t>
                      </m:r>
                      <m:r>
                        <a:rPr lang="en-US" altLang="zh-CN" sz="1800" b="1" i="0" smtClean="0"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𝐈</m:t>
                      </m:r>
                      <m:r>
                        <a:rPr lang="en-US" altLang="zh-CN" sz="1800" b="1" i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𝐗</m:t>
                      </m:r>
                      <m:r>
                        <a:rPr lang="el-GR" altLang="zh-CN" sz="180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r>
                        <a:rPr lang="en-US" altLang="zh-CN" sz="1800" b="1" i="0" smtClean="0"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𝐀</m:t>
                      </m:r>
                      <m:r>
                        <a:rPr lang="en-US" altLang="zh-CN" sz="1800" b="1" i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𝐗</m:t>
                      </m:r>
                    </m:oMath>
                  </m:oMathPara>
                </a14:m>
                <a:endParaRPr lang="en-US" sz="1800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779C6B3-A855-4BE5-B4E8-072E3D4D0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391" y="1024777"/>
                <a:ext cx="119776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24277" y="1331567"/>
            <a:ext cx="5256389" cy="1046697"/>
            <a:chOff x="-352763" y="3643980"/>
            <a:chExt cx="5256389" cy="1046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183038" y="3643980"/>
                  <a:ext cx="4720588" cy="1046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600" b="1" i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𝛄</m:t>
                      </m:r>
                      <m:d>
                        <m:dPr>
                          <m:ctrlPr>
                            <a:rPr lang="en-US" altLang="zh-CN" sz="1200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2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1200" b="1" i="0"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𝐈</m:t>
                                      </m:r>
                                    </m:e>
                                    <m:e/>
                                  </m:mr>
                                </m:m>
                              </m:e>
                              <m:e/>
                              <m:e/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2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CN" sz="1200" b="1" i="0"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  <m:e/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12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eqAr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200" b="1" i="1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200" b="1" i="1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2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200" b="1" i="0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  <m:t>𝐈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2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eqArrPr>
                                  <m:e/>
                                  <m:e>
                                    <m:r>
                                      <a:rPr lang="en-US" altLang="zh-CN" sz="1200" b="1" i="0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  <m:t>𝟎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mr-IN" altLang="zh-CN" sz="1200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zh-CN" sz="1200" b="1" i="1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200" b="1" i="0" smtClean="0">
                                        <a:latin typeface="Cambria Math" charset="0"/>
                                        <a:ea typeface="Century Gothic" charset="0"/>
                                        <a:cs typeface="Century Gothic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200" b="1" i="0" smtClean="0">
                                        <a:latin typeface="Cambria Math" charset="0"/>
                                        <a:ea typeface="Century Gothic" charset="0"/>
                                        <a:cs typeface="Century Gothic" charset="0"/>
                                      </a:rPr>
                                      <m:t>𝐩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altLang="zh-CN" sz="1200" b="1" i="1" smtClean="0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𝐗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𝐕</m:t>
                                        </m:r>
                                      </m:sub>
                                      <m:sup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𝐈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200" b="1" i="1" smtClean="0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𝐗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𝐰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zh-CN" sz="1200" b="1" i="1" smtClean="0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𝐗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𝐕</m:t>
                                        </m:r>
                                      </m:sub>
                                      <m:sup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𝐈𝐈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l-GR" altLang="zh-CN" sz="1600" b="1" i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200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200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2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200" b="1" i="1" smtClean="0"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200" b="1" i="0" smtClean="0">
                                              <a:latin typeface="Cambria Math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b="1" i="0" smtClean="0">
                                              <a:latin typeface="Cambria Math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𝐏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200" b="1" i="1"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200" b="1" i="0" smtClean="0">
                                              <a:latin typeface="Cambria Math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b="1" i="0" smtClean="0">
                                              <a:latin typeface="Cambria Math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𝐏𝐈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/>
                              <m:e/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2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200" b="1" i="1" smtClean="0"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200" b="1" i="0" smtClean="0">
                                              <a:latin typeface="Cambria Math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𝐋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200" b="1" i="0" smtClean="0">
                                              <a:latin typeface="Cambria Math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𝐈</m:t>
                                          </m:r>
                                          <m:r>
                                            <a:rPr lang="en-US" altLang="zh-CN" sz="1200" b="1" i="0" smtClean="0">
                                              <a:latin typeface="Cambria Math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𝐏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200" b="1" i="1"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200" b="1" i="0" smtClean="0">
                                              <a:latin typeface="Cambria Math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b="1" i="0" smtClean="0">
                                              <a:latin typeface="Cambria Math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𝐈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2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0" smtClean="0">
                                        <a:latin typeface="Cambria Math" charset="0"/>
                                        <a:ea typeface="Century Gothic" charset="0"/>
                                        <a:cs typeface="Century Gothic" charset="0"/>
                                      </a:rPr>
                                      <m:t>𝐋</m:t>
                                    </m:r>
                                  </m:e>
                                  <m:sub>
                                    <m:r>
                                      <a:rPr lang="en-US" altLang="zh-CN" sz="1200" b="1" i="0" smtClean="0">
                                        <a:latin typeface="Cambria Math" charset="0"/>
                                        <a:ea typeface="Century Gothic" charset="0"/>
                                        <a:cs typeface="Century Gothic" charset="0"/>
                                      </a:rPr>
                                      <m:t>𝐈𝐖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12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eqAr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1200" b="1" i="1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200" b="1" i="1" smtClean="0">
                                                  <a:latin typeface="Cambria Math" panose="02040503050406030204" pitchFamily="18" charset="0"/>
                                                  <a:ea typeface="Century Gothic" charset="0"/>
                                                  <a:cs typeface="Century Gothic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200" b="1" i="0" smtClean="0">
                                                  <a:latin typeface="Cambria Math" charset="0"/>
                                                  <a:ea typeface="Century Gothic" charset="0"/>
                                                  <a:cs typeface="Century Gothic" charset="0"/>
                                                </a:rPr>
                                                <m:t>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200" b="1" i="0" smtClean="0">
                                                  <a:latin typeface="Cambria Math" charset="0"/>
                                                  <a:ea typeface="Century Gothic" charset="0"/>
                                                  <a:cs typeface="Century Gothic" charset="0"/>
                                                </a:rPr>
                                                <m:t>𝐖𝐈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200" b="1" i="1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2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200" b="1" i="1" smtClean="0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𝐋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200" b="1" i="1" smtClean="0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𝐋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𝐈𝐈𝐖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2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200" b="1" i="1" smtClean="0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𝐋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𝐖𝐈𝐈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200" b="1" i="1" smtClean="0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𝐋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1" i="0" smtClean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𝐈𝐈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mr-IN" altLang="zh-CN" sz="1100" b="1" dirty="0">
                      <a:ea typeface="Century Gothic" charset="0"/>
                      <a:cs typeface="Century Gothic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mr-IN" altLang="zh-CN" sz="1100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zh-CN" sz="1100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1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100" b="1" i="0">
                                        <a:latin typeface="Cambria Math" charset="0"/>
                                        <a:ea typeface="Century Gothic" charset="0"/>
                                        <a:cs typeface="Century Gothic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100" b="1" i="0">
                                        <a:latin typeface="Cambria Math" charset="0"/>
                                        <a:ea typeface="Century Gothic" charset="0"/>
                                        <a:cs typeface="Century Gothic" charset="0"/>
                                      </a:rPr>
                                      <m:t>𝐩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1100" b="1" i="1"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altLang="zh-CN" sz="1100" b="1" i="1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100" b="1" i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𝐗</m:t>
                                        </m:r>
                                      </m:e>
                                      <m:sub>
                                        <m:r>
                                          <a:rPr lang="en-US" altLang="zh-CN" sz="1100" b="1" i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𝐕</m:t>
                                        </m:r>
                                      </m:sub>
                                      <m:sup>
                                        <m:r>
                                          <a:rPr lang="en-US" altLang="zh-CN" sz="1100" b="1" i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𝐈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100" b="1" i="1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100" b="1" i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𝐗</m:t>
                                        </m:r>
                                      </m:e>
                                      <m:sub>
                                        <m:r>
                                          <a:rPr lang="en-US" altLang="zh-CN" sz="1100" b="1" i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𝐰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zh-CN" sz="1100" b="1" i="1">
                                            <a:latin typeface="Cambria Math" panose="02040503050406030204" pitchFamily="18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100" b="1" i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𝐗</m:t>
                                        </m:r>
                                      </m:e>
                                      <m:sub>
                                        <m:r>
                                          <a:rPr lang="en-US" altLang="zh-CN" sz="1100" b="1" i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𝐕</m:t>
                                        </m:r>
                                      </m:sub>
                                      <m:sup>
                                        <m:r>
                                          <a:rPr lang="en-US" altLang="zh-CN" sz="1100" b="1" i="0">
                                            <a:latin typeface="Cambria Math" charset="0"/>
                                            <a:ea typeface="Century Gothic" charset="0"/>
                                            <a:cs typeface="Century Gothic" charset="0"/>
                                          </a:rPr>
                                          <m:t>𝐈𝐈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a14:m>
                  <a:endParaRPr lang="en-US" sz="1100" b="1" dirty="0">
                    <a:latin typeface="Century Gothic" panose="020B0502020202020204" pitchFamily="34" charset="0"/>
                    <a:ea typeface="Century Gothic" charset="0"/>
                    <a:cs typeface="Century Gothic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038" y="3643980"/>
                  <a:ext cx="4720588" cy="10466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-352763" y="3655335"/>
              <a:ext cx="5065608" cy="1022168"/>
              <a:chOff x="-352763" y="3655335"/>
              <a:chExt cx="5065608" cy="102216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1EED571-5714-4A0D-B5E1-78DE10639F4F}"/>
                  </a:ext>
                </a:extLst>
              </p:cNvPr>
              <p:cNvSpPr/>
              <p:nvPr/>
            </p:nvSpPr>
            <p:spPr>
              <a:xfrm>
                <a:off x="-352763" y="3655335"/>
                <a:ext cx="5065608" cy="283132"/>
              </a:xfrm>
              <a:prstGeom prst="rect">
                <a:avLst/>
              </a:prstGeom>
              <a:solidFill>
                <a:srgbClr val="FF000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B6A1CDB-C446-4916-A0A3-C893DBF1B76D}"/>
                  </a:ext>
                </a:extLst>
              </p:cNvPr>
              <p:cNvSpPr/>
              <p:nvPr/>
            </p:nvSpPr>
            <p:spPr>
              <a:xfrm>
                <a:off x="-352763" y="3938805"/>
                <a:ext cx="5065608" cy="227295"/>
              </a:xfrm>
              <a:prstGeom prst="rect">
                <a:avLst/>
              </a:prstGeom>
              <a:solidFill>
                <a:srgbClr val="00B0F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841EDC7-7C78-4E0F-ACB5-3A6AB4CA7076}"/>
                  </a:ext>
                </a:extLst>
              </p:cNvPr>
              <p:cNvSpPr/>
              <p:nvPr/>
            </p:nvSpPr>
            <p:spPr>
              <a:xfrm>
                <a:off x="-352763" y="4421971"/>
                <a:ext cx="5065608" cy="255532"/>
              </a:xfrm>
              <a:prstGeom prst="rect">
                <a:avLst/>
              </a:prstGeom>
              <a:solidFill>
                <a:srgbClr val="00B0F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2AF4695-A4F8-47E9-B8C9-E35DD1943024}"/>
                  </a:ext>
                </a:extLst>
              </p:cNvPr>
              <p:cNvSpPr/>
              <p:nvPr/>
            </p:nvSpPr>
            <p:spPr>
              <a:xfrm>
                <a:off x="-352763" y="4166101"/>
                <a:ext cx="5065608" cy="255532"/>
              </a:xfrm>
              <a:prstGeom prst="rect">
                <a:avLst/>
              </a:prstGeom>
              <a:solidFill>
                <a:srgbClr val="7030A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3A59CA2-A2D4-46B8-8AF6-5883E5D5DD82}"/>
              </a:ext>
            </a:extLst>
          </p:cNvPr>
          <p:cNvSpPr txBox="1"/>
          <p:nvPr/>
        </p:nvSpPr>
        <p:spPr>
          <a:xfrm>
            <a:off x="179651" y="1786251"/>
            <a:ext cx="1059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wall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AF1B5A-4C98-4595-8592-40E6A33C9C9D}"/>
              </a:ext>
            </a:extLst>
          </p:cNvPr>
          <p:cNvSpPr txBox="1"/>
          <p:nvPr/>
        </p:nvSpPr>
        <p:spPr>
          <a:xfrm>
            <a:off x="194142" y="1286565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plasma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A20ADC1-F5AA-4262-889D-381B47E59C59}"/>
              </a:ext>
            </a:extLst>
          </p:cNvPr>
          <p:cNvSpPr txBox="1"/>
          <p:nvPr/>
        </p:nvSpPr>
        <p:spPr>
          <a:xfrm>
            <a:off x="169294" y="1534136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vacuum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A20ADC1-F5AA-4262-889D-381B47E59C59}"/>
              </a:ext>
            </a:extLst>
          </p:cNvPr>
          <p:cNvSpPr txBox="1"/>
          <p:nvPr/>
        </p:nvSpPr>
        <p:spPr>
          <a:xfrm>
            <a:off x="186641" y="2057313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vacuum</a:t>
            </a:r>
          </a:p>
        </p:txBody>
      </p:sp>
      <p:sp>
        <p:nvSpPr>
          <p:cNvPr id="61" name="Arrow: Right 2">
            <a:extLst>
              <a:ext uri="{FF2B5EF4-FFF2-40B4-BE49-F238E27FC236}">
                <a16:creationId xmlns:a16="http://schemas.microsoft.com/office/drawing/2014/main" id="{556D66A3-7792-4ACA-8FD7-8A5E196E9B14}"/>
              </a:ext>
            </a:extLst>
          </p:cNvPr>
          <p:cNvSpPr/>
          <p:nvPr/>
        </p:nvSpPr>
        <p:spPr>
          <a:xfrm>
            <a:off x="5461363" y="1744480"/>
            <a:ext cx="1380715" cy="13897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3368C90-E9AB-4DC9-ACFC-AFB9849096C6}"/>
                  </a:ext>
                </a:extLst>
              </p:cNvPr>
              <p:cNvSpPr/>
              <p:nvPr/>
            </p:nvSpPr>
            <p:spPr>
              <a:xfrm>
                <a:off x="5702881" y="1454978"/>
                <a:ext cx="947888" cy="305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1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accPr>
                            <m:e>
                              <m:r>
                                <a:rPr lang="en-US" sz="12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sz="1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𝑠</m:t>
                          </m:r>
                          <m:r>
                            <a:rPr lang="en-US" altLang="zh-CN" sz="1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1</m:t>
                          </m:r>
                        </m:sub>
                        <m:sup>
                          <m:r>
                            <a:rPr lang="en-US" sz="12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𝑀</m:t>
                          </m:r>
                        </m:sup>
                      </m:sSubSup>
                      <m:r>
                        <a:rPr lang="en-US" sz="11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r>
                        <a:rPr lang="en-US" altLang="zh-CN" sz="1100" b="1" i="0" smtClean="0">
                          <a:solidFill>
                            <a:srgbClr val="00B0F0"/>
                          </a:solidFill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𝐓</m:t>
                      </m:r>
                      <m:sSubSup>
                        <m:sSubSupPr>
                          <m:ctrlPr>
                            <a:rPr lang="en-US" sz="12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1200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accPr>
                            <m:e>
                              <m:r>
                                <a:rPr lang="en-US" sz="1200" b="1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𝒃</m:t>
                              </m:r>
                            </m:e>
                          </m:acc>
                        </m:e>
                        <m:sub>
                          <m:r>
                            <a:rPr lang="en-US" altLang="zh-CN" sz="12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𝑠</m:t>
                          </m:r>
                          <m:r>
                            <a:rPr lang="en-US" altLang="zh-CN" sz="12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𝑀</m:t>
                          </m:r>
                        </m:sup>
                      </m:sSubSup>
                    </m:oMath>
                  </m:oMathPara>
                </a14:m>
                <a:endParaRPr lang="en-US" sz="1200" b="1" dirty="0">
                  <a:solidFill>
                    <a:srgbClr val="00B0F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3368C90-E9AB-4DC9-ACFC-AFB984909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881" y="1454978"/>
                <a:ext cx="947888" cy="3056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416135" y="1112731"/>
            <a:ext cx="1705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Vacuum transformation</a:t>
            </a:r>
          </a:p>
          <a:p>
            <a:r>
              <a:rPr lang="en-US" sz="1000" dirty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between two surfaces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C5E1D13-2569-44F8-9DD7-B7BF945D7B15}"/>
              </a:ext>
            </a:extLst>
          </p:cNvPr>
          <p:cNvSpPr txBox="1"/>
          <p:nvPr/>
        </p:nvSpPr>
        <p:spPr>
          <a:xfrm>
            <a:off x="251715" y="2527651"/>
            <a:ext cx="6011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3D Coil equations and inhomogeneous plasma response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ED8BE6B-F71C-462A-9485-C32B3F14024A}"/>
                  </a:ext>
                </a:extLst>
              </p:cNvPr>
              <p:cNvSpPr/>
              <p:nvPr/>
            </p:nvSpPr>
            <p:spPr>
              <a:xfrm>
                <a:off x="264312" y="2824661"/>
                <a:ext cx="1405962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𝛾</m:t>
                      </m:r>
                      <m:r>
                        <a:rPr lang="en-US" altLang="zh-CN" b="1" i="0" smtClean="0"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𝐈</m:t>
                      </m:r>
                      <m:r>
                        <a:rPr lang="en-US" altLang="zh-CN" b="1" i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𝐗</m:t>
                      </m:r>
                      <m:r>
                        <a:rPr lang="el-GR" altLang="zh-CN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𝐐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𝚲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𝐐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b="1" i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𝐗</m:t>
                      </m:r>
                    </m:oMath>
                  </m:oMathPara>
                </a14:m>
                <a:endParaRPr lang="en-US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ED8BE6B-F71C-462A-9485-C32B3F140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2" y="2824661"/>
                <a:ext cx="1405962" cy="312586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row: Right 12">
            <a:extLst>
              <a:ext uri="{FF2B5EF4-FFF2-40B4-BE49-F238E27FC236}">
                <a16:creationId xmlns:a16="http://schemas.microsoft.com/office/drawing/2014/main" id="{745DC5BC-693F-41A0-9F49-A7F7A740B0D0}"/>
              </a:ext>
            </a:extLst>
          </p:cNvPr>
          <p:cNvSpPr/>
          <p:nvPr/>
        </p:nvSpPr>
        <p:spPr>
          <a:xfrm>
            <a:off x="2856667" y="3241544"/>
            <a:ext cx="1517970" cy="14509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0A75991-D598-41E5-85D5-84873EAE1C56}"/>
                  </a:ext>
                </a:extLst>
              </p:cNvPr>
              <p:cNvSpPr/>
              <p:nvPr/>
            </p:nvSpPr>
            <p:spPr>
              <a:xfrm>
                <a:off x="3088103" y="2820967"/>
                <a:ext cx="12056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latin typeface="Century Gothic" panose="020B0502020202020204" pitchFamily="34" charset="0"/>
                  </a:rPr>
                  <a:t>coil frequency</a:t>
                </a:r>
                <a:endParaRPr lang="en-US" altLang="zh-CN" sz="1100" i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𝜸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𝒊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𝝎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𝒊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𝟐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𝝅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𝒇</m:t>
                      </m:r>
                    </m:oMath>
                  </m:oMathPara>
                </a14:m>
                <a:endParaRPr lang="en-US" sz="11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0A75991-D598-41E5-85D5-84873EAE1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103" y="2820967"/>
                <a:ext cx="120565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CB4028B-DED9-4832-835D-6F2137CEAD38}"/>
                  </a:ext>
                </a:extLst>
              </p:cNvPr>
              <p:cNvSpPr/>
              <p:nvPr/>
            </p:nvSpPr>
            <p:spPr>
              <a:xfrm>
                <a:off x="4840763" y="3092291"/>
                <a:ext cx="4001673" cy="343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𝜔</m:t>
                      </m:r>
                      <m:r>
                        <a:rPr lang="en-US" altLang="zh-CN" b="1" i="0" smtClean="0"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𝐈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−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𝚲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𝐐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b="1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𝐗</m:t>
                      </m:r>
                      <m:r>
                        <a:rPr lang="el-GR" altLang="zh-CN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𝐉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𝒖𝒑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I</m:t>
                          </m:r>
                        </m:e>
                        <m:sub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𝐮𝐩</m:t>
                          </m:r>
                        </m:sub>
                      </m:sSub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𝒖𝒑</m:t>
                              </m:r>
                            </m:sub>
                          </m:sSub>
                        </m:sup>
                      </m:sSup>
                      <m:r>
                        <a:rPr lang="en-US" altLang="zh-CN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𝐉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𝒍𝒐𝒘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I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𝒍𝒐𝒘</m:t>
                          </m:r>
                        </m:sub>
                      </m:sSub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𝒍𝒐𝒘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CB4028B-DED9-4832-835D-6F2137CEA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763" y="3092291"/>
                <a:ext cx="4001673" cy="3433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C7B79695-0F10-44BC-BFB1-3A2B3F9DA7C1}"/>
              </a:ext>
            </a:extLst>
          </p:cNvPr>
          <p:cNvSpPr txBox="1"/>
          <p:nvPr/>
        </p:nvSpPr>
        <p:spPr>
          <a:xfrm>
            <a:off x="264312" y="3138540"/>
            <a:ext cx="2066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Upper and lower coils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15ED73-0AC4-4340-AB39-815C9A11DE55}"/>
                  </a:ext>
                </a:extLst>
              </p:cNvPr>
              <p:cNvSpPr/>
              <p:nvPr/>
            </p:nvSpPr>
            <p:spPr>
              <a:xfrm>
                <a:off x="2615114" y="3400099"/>
                <a:ext cx="2082365" cy="307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SupPr>
                      <m:e>
                        <m:r>
                          <a:rPr lang="en-US" altLang="zh-CN" sz="1200" b="1" i="0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𝐉</m:t>
                        </m:r>
                      </m:e>
                      <m:sub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𝑵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×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𝒖𝒑</m:t>
                        </m:r>
                      </m:sup>
                    </m:sSubSup>
                    <m:sSup>
                      <m:sSupPr>
                        <m:ctrlP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200" b="1" i="1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200" b="0" i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altLang="zh-CN" sz="1200" b="1" i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𝐮𝐩</m:t>
                            </m:r>
                          </m:sub>
                        </m:sSub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𝒊</m:t>
                        </m:r>
                        <m:sSub>
                          <m:sSubPr>
                            <m:ctrlPr>
                              <a:rPr lang="en-US" altLang="zh-CN" sz="1200" b="1" i="1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Pr>
                          <m:e>
                            <m:r>
                              <a:rPr lang="en-US" altLang="zh-CN" sz="1200" b="1" i="1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CN" sz="1200" b="1" i="1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𝒖𝒑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200" dirty="0">
                    <a:latin typeface="Century Gothic" panose="020B0502020202020204" pitchFamily="34" charset="0"/>
                  </a:rPr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b="1" i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SupPr>
                      <m:e>
                        <m:r>
                          <a:rPr lang="en-US" altLang="zh-CN" sz="1200" b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𝐉</m:t>
                        </m:r>
                      </m:e>
                      <m:sub>
                        <m:r>
                          <a:rPr lang="en-US" altLang="zh-CN" sz="1200" b="1" i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𝑵</m:t>
                        </m:r>
                        <m:r>
                          <a:rPr lang="en-US" altLang="zh-CN" sz="1200" b="1" i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×</m:t>
                        </m:r>
                        <m:r>
                          <a:rPr lang="en-US" altLang="zh-CN" sz="1200" b="1" i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𝒍𝒐𝒘</m:t>
                        </m:r>
                      </m:sup>
                    </m:sSubSup>
                    <m:sSup>
                      <m:sSupPr>
                        <m:ctrlPr>
                          <a:rPr lang="en-US" altLang="zh-CN" sz="1200" b="1" i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200" b="1" i="1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200" b="0" i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altLang="zh-CN" sz="1200" b="1" i="1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𝒍𝒐𝒘</m:t>
                            </m:r>
                          </m:sub>
                        </m:sSub>
                        <m:r>
                          <a:rPr lang="en-US" altLang="zh-CN" sz="1200" b="1" i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200" b="1" i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𝒊</m:t>
                        </m:r>
                        <m:sSub>
                          <m:sSubPr>
                            <m:ctrlPr>
                              <a:rPr lang="en-US" altLang="zh-CN" sz="1200" b="1" i="1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Pr>
                          <m:e>
                            <m:r>
                              <a:rPr lang="en-US" altLang="zh-CN" sz="1200" b="1" i="1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CN" sz="1200" b="1" i="1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𝒍𝒐𝒘</m:t>
                            </m:r>
                          </m:sub>
                        </m:sSub>
                      </m:sup>
                    </m:sSup>
                  </m:oMath>
                </a14:m>
                <a:endParaRPr lang="en-US" sz="12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15ED73-0AC4-4340-AB39-815C9A11D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114" y="3400099"/>
                <a:ext cx="2082365" cy="307585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6D250EC-40B1-41C2-8EC4-C2DC0CC153CB}"/>
                  </a:ext>
                </a:extLst>
              </p:cNvPr>
              <p:cNvSpPr/>
              <p:nvPr/>
            </p:nvSpPr>
            <p:spPr>
              <a:xfrm>
                <a:off x="1277590" y="4068791"/>
                <a:ext cx="4183774" cy="343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𝐗</m:t>
                      </m:r>
                      <m:r>
                        <a:rPr lang="el-GR" altLang="zh-CN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𝐐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𝜔</m:t>
                              </m:r>
                              <m:r>
                                <a:rPr lang="en-US" altLang="zh-CN" b="1">
                                  <a:latin typeface="Cambria Math" charset="0"/>
                                  <a:ea typeface="Century Gothic" charset="0"/>
                                  <a:cs typeface="Century Gothic" charset="0"/>
                                </a:rPr>
                                <m:t>𝐈</m:t>
                              </m:r>
                              <m:r>
                                <a:rPr lang="en-US" altLang="zh-CN" b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−</m:t>
                              </m:r>
                              <m:r>
                                <a:rPr lang="en-US" altLang="zh-CN" b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𝚲</m:t>
                              </m:r>
                            </m:e>
                          </m:d>
                        </m:e>
                        <m:sup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𝐐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(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𝐉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𝒖𝒑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altLang="zh-CN" b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𝐮𝐩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𝒖𝒑</m:t>
                              </m:r>
                            </m:sub>
                          </m:sSub>
                        </m:sup>
                      </m:sSup>
                      <m:r>
                        <a:rPr lang="en-US" altLang="zh-CN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𝐉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𝒍𝒐𝒘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𝐥𝐨𝐰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𝒍𝒐𝒘</m:t>
                              </m:r>
                            </m:sub>
                          </m:sSub>
                        </m:sup>
                      </m:sSup>
                      <m:r>
                        <a:rPr lang="en-US" altLang="zh-CN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6D250EC-40B1-41C2-8EC4-C2DC0CC15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590" y="4068791"/>
                <a:ext cx="4183774" cy="343364"/>
              </a:xfrm>
              <a:prstGeom prst="rect">
                <a:avLst/>
              </a:prstGeom>
              <a:blipFill>
                <a:blip r:embed="rId1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32693" y="1347913"/>
                <a:ext cx="1146276" cy="312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smtClean="0"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𝐀</m:t>
                      </m:r>
                      <m:r>
                        <a:rPr lang="en-US" altLang="zh-CN" b="1" i="0" smtClean="0"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𝐐</m:t>
                      </m:r>
                      <m:r>
                        <a:rPr lang="en-US" altLang="zh-CN" b="1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𝚲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𝐐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693" y="1347913"/>
                <a:ext cx="1146276" cy="312586"/>
              </a:xfrm>
              <a:prstGeom prst="rect">
                <a:avLst/>
              </a:prstGeom>
              <a:blipFill>
                <a:blip r:embed="rId1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>
          <a:xfrm>
            <a:off x="6950937" y="1668015"/>
            <a:ext cx="12859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Eigenvalue</a:t>
            </a:r>
            <a:r>
              <a:rPr lang="zh-CN" altLang="en-US" sz="1000" dirty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1000" dirty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matrix</a:t>
            </a:r>
            <a:endParaRPr lang="en-US" sz="1000" dirty="0"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A777C2-9627-46DE-AB21-ECDC21FFD6CD}"/>
              </a:ext>
            </a:extLst>
          </p:cNvPr>
          <p:cNvSpPr/>
          <p:nvPr/>
        </p:nvSpPr>
        <p:spPr>
          <a:xfrm>
            <a:off x="5425433" y="1899091"/>
            <a:ext cx="1471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Reduce </a:t>
            </a:r>
          </a:p>
          <a:p>
            <a:pPr algn="ctr"/>
            <a:r>
              <a:rPr lang="en-US" sz="1100" dirty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vacuum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1F77B6-EC33-4B44-A3D6-706EB1C09436}"/>
                  </a:ext>
                </a:extLst>
              </p:cNvPr>
              <p:cNvSpPr/>
              <p:nvPr/>
            </p:nvSpPr>
            <p:spPr>
              <a:xfrm>
                <a:off x="242679" y="3397531"/>
                <a:ext cx="1197507" cy="339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1F77B6-EC33-4B44-A3D6-706EB1C09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79" y="3397531"/>
                <a:ext cx="1197507" cy="339837"/>
              </a:xfrm>
              <a:prstGeom prst="rect">
                <a:avLst/>
              </a:prstGeom>
              <a:blipFill>
                <a:blip r:embed="rId17"/>
                <a:stretch>
                  <a:fillRect t="-10714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BE54E2-0FD9-42B4-85F9-0631BE2A0F9D}"/>
                  </a:ext>
                </a:extLst>
              </p:cNvPr>
              <p:cNvSpPr/>
              <p:nvPr/>
            </p:nvSpPr>
            <p:spPr>
              <a:xfrm>
                <a:off x="1420005" y="3413560"/>
                <a:ext cx="11109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BE54E2-0FD9-42B4-85F9-0631BE2A0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05" y="3413560"/>
                <a:ext cx="1110945" cy="307777"/>
              </a:xfrm>
              <a:prstGeom prst="rect">
                <a:avLst/>
              </a:prstGeom>
              <a:blipFill>
                <a:blip r:embed="rId18"/>
                <a:stretch>
                  <a:fillRect t="-80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98A1BD-3543-48FE-B5F3-F13ED83FFAA9}"/>
                  </a:ext>
                </a:extLst>
              </p:cNvPr>
              <p:cNvSpPr/>
              <p:nvPr/>
            </p:nvSpPr>
            <p:spPr>
              <a:xfrm>
                <a:off x="5627864" y="3695212"/>
                <a:ext cx="3139386" cy="1021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𝜔</m:t>
                            </m:r>
                            <m:r>
                              <a:rPr lang="en-US" altLang="zh-CN" b="1"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𝐈</m:t>
                            </m:r>
                            <m:r>
                              <a:rPr lang="en-US" altLang="zh-CN" b="1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−</m:t>
                            </m:r>
                            <m:r>
                              <a:rPr lang="en-US" altLang="zh-CN" b="1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𝚲</m:t>
                            </m:r>
                          </m:e>
                        </m:d>
                      </m:e>
                      <m:sup>
                        <m:r>
                          <a:rPr lang="en-US" altLang="zh-CN" b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−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=</a:t>
                </a:r>
                <a:r>
                  <a:rPr lang="en-US" altLang="zh-CN" b="1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𝜔</m:t>
                                      </m:r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1" i="1" smtClean="0">
                                              <a:latin typeface="Cambria Math" panose="02040503050406030204" pitchFamily="18" charset="0"/>
                                            </a:rPr>
                                            <m:t>𝜸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/>
                                <m:e/>
                              </m:mr>
                              <m:mr>
                                <m:e/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/>
                              </m:mr>
                              <m:mr>
                                <m:e/>
                                <m:e/>
                                <m:e>
                                  <m:f>
                                    <m:f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𝜔</m:t>
                                      </m:r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 i="1" smtClean="0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98A1BD-3543-48FE-B5F3-F13ED83FF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64" y="3695212"/>
                <a:ext cx="3139386" cy="102194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94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48"/>
    </mc:Choice>
    <mc:Fallback>
      <p:transition spd="slow" advTm="7444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entury Gothic" panose="020B0502020202020204" pitchFamily="34" charset="0"/>
              </a:rPr>
              <a:t>Multi-Mode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Plasma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Response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Model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is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Systematically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Derived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From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Generic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Linear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MHD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Formulation</a:t>
            </a:r>
            <a:endParaRPr lang="en-US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29AF71-A44E-4F9D-AF2D-05899000B48F}"/>
                  </a:ext>
                </a:extLst>
              </p:cNvPr>
              <p:cNvSpPr/>
              <p:nvPr/>
            </p:nvSpPr>
            <p:spPr>
              <a:xfrm>
                <a:off x="622062" y="722075"/>
                <a:ext cx="4470711" cy="343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𝐗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𝑵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×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𝟏</m:t>
                          </m:r>
                        </m:sub>
                      </m:sSub>
                      <m:r>
                        <a:rPr lang="el-GR" altLang="zh-CN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𝐐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𝜔</m:t>
                                  </m:r>
                                  <m:r>
                                    <a:rPr lang="en-US" altLang="zh-CN" b="1" i="0" smtClean="0">
                                      <a:latin typeface="Cambria Math" charset="0"/>
                                      <a:ea typeface="Century Gothic" charset="0"/>
                                      <a:cs typeface="Century Gothic" charset="0"/>
                                    </a:rPr>
                                    <m:t>𝐈</m:t>
                                  </m:r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−</m:t>
                                  </m:r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𝚲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−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𝐐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(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𝐉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𝒖𝒑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I</m:t>
                          </m:r>
                        </m:e>
                        <m:sub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𝐮𝐩</m:t>
                          </m:r>
                        </m:sub>
                      </m:sSub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𝒖𝒑</m:t>
                              </m:r>
                            </m:sub>
                          </m:sSub>
                        </m:sup>
                      </m:sSup>
                      <m:r>
                        <a:rPr lang="en-US" altLang="zh-CN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𝐉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𝒍𝒐𝒘</m:t>
                          </m:r>
                        </m:sup>
                      </m:sSup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I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𝒍𝒐𝒘</m:t>
                          </m:r>
                        </m:sub>
                      </m:sSub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𝒍𝒐𝒘</m:t>
                              </m:r>
                            </m:sub>
                          </m:sSub>
                        </m:sup>
                      </m:sSup>
                      <m:r>
                        <a:rPr lang="en-US" altLang="zh-CN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29AF71-A44E-4F9D-AF2D-05899000B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2" y="722075"/>
                <a:ext cx="4470711" cy="3433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">
            <a:extLst>
              <a:ext uri="{FF2B5EF4-FFF2-40B4-BE49-F238E27FC236}">
                <a16:creationId xmlns:a16="http://schemas.microsoft.com/office/drawing/2014/main" id="{86EBA91E-1FCA-4E33-AB10-E97810F4B747}"/>
              </a:ext>
            </a:extLst>
          </p:cNvPr>
          <p:cNvSpPr/>
          <p:nvPr/>
        </p:nvSpPr>
        <p:spPr>
          <a:xfrm rot="5400000">
            <a:off x="575229" y="1233537"/>
            <a:ext cx="434501" cy="33727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67C61F8-DE44-42BF-9CF2-6AFAD658869A}"/>
                  </a:ext>
                </a:extLst>
              </p:cNvPr>
              <p:cNvSpPr/>
              <p:nvPr/>
            </p:nvSpPr>
            <p:spPr>
              <a:xfrm>
                <a:off x="961117" y="1198375"/>
                <a:ext cx="2794226" cy="300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𝛿</m:t>
                    </m:r>
                    <m:r>
                      <a:rPr lang="en-US" altLang="zh-CN" sz="120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𝐵</m:t>
                    </m:r>
                    <m:r>
                      <a:rPr lang="en-US" altLang="zh-CN" sz="1200" b="1" i="1" smtClean="0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altLang="zh-CN" sz="1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b="1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en-US" altLang="zh-CN" sz="1200" b="1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1200" b="1" i="1" smtClean="0"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+</m:t>
                        </m:r>
                        <m:r>
                          <a:rPr lang="en-US" altLang="zh-CN" sz="1200" b="1" i="1" smtClean="0"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𝒊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𝜔</m:t>
                        </m:r>
                        <m:sSup>
                          <m:sSupPr>
                            <m:ctrlPr>
                              <a:rPr lang="en-US" altLang="zh-CN" sz="1200" b="1" i="1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pPr>
                          <m:e>
                            <m:r>
                              <a:rPr lang="en-US" altLang="zh-CN" sz="1200" b="1" i="1" smtClean="0"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en-US" altLang="zh-CN" sz="1200" b="1" i="1" smtClean="0"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zh-CN" sz="1200" b="1" i="1" smtClean="0">
                        <a:latin typeface="Cambria Math" charset="0"/>
                        <a:ea typeface="Century Gothic" charset="0"/>
                        <a:cs typeface="Century Gothic" charset="0"/>
                      </a:rPr>
                      <m:t>𝑻𝑿</m:t>
                    </m:r>
                  </m:oMath>
                </a14:m>
                <a:r>
                  <a:rPr lang="en-US" sz="1200" dirty="0">
                    <a:latin typeface="Century Gothic" panose="020B0502020202020204" pitchFamily="34" charset="0"/>
                    <a:ea typeface="Century Gothic" charset="0"/>
                    <a:cs typeface="Century Gothic" charset="0"/>
                  </a:rPr>
                  <a:t>: sensor surface </a:t>
                </a:r>
                <a:endParaRPr lang="en-US" sz="1200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67C61F8-DE44-42BF-9CF2-6AFAD6588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17" y="1198375"/>
                <a:ext cx="2794226" cy="300788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28FCE7F-E2C6-450C-8B76-369C86F1B094}"/>
                  </a:ext>
                </a:extLst>
              </p:cNvPr>
              <p:cNvSpPr/>
              <p:nvPr/>
            </p:nvSpPr>
            <p:spPr>
              <a:xfrm>
                <a:off x="1484664" y="4236924"/>
                <a:ext cx="6517474" cy="611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Δ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𝜙</m:t>
                          </m:r>
                          <m: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12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𝑢𝑝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sz="12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2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Δ</m:t>
                                  </m:r>
                                  <m:r>
                                    <a:rPr lang="en-US" sz="1200" i="1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𝜙</m:t>
                                  </m:r>
                                </m:sup>
                              </m:s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𝑙𝑜𝑤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𝑢𝑝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200" i="1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i="1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1200" i="1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altLang="zh-CN" sz="1200" b="0" i="1" smtClean="0">
                              <a:solidFill>
                                <a:srgbClr val="FF93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200" i="1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i="1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200" i="1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Δ</m:t>
                              </m:r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𝑙𝑜𝑤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sz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zh-CN" altLang="en-US" sz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m:t>	</m:t>
                      </m:r>
                      <m:r>
                        <m:rPr>
                          <m:sty m:val="p"/>
                        </m:rPr>
                        <a:rPr lang="en-US" sz="110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Δ</m:t>
                      </m:r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𝜙</m:t>
                      </m:r>
                      <m:r>
                        <m:rPr>
                          <m:nor/>
                        </m:rPr>
                        <a:rPr lang="en-US" alt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𝑙𝑜𝑤</m:t>
                          </m:r>
                        </m:sub>
                      </m:sSub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𝑢𝑝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28FCE7F-E2C6-450C-8B76-369C86F1B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64" y="4236924"/>
                <a:ext cx="6517474" cy="611642"/>
              </a:xfrm>
              <a:prstGeom prst="rect">
                <a:avLst/>
              </a:prstGeom>
              <a:blipFill>
                <a:blip r:embed="rId4"/>
                <a:stretch>
                  <a:fillRect t="-89796" b="-1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38D66754-0DA8-4407-B0B0-E8F8084A86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371" y="3650489"/>
                <a:ext cx="8875059" cy="450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•"/>
                  <a:defRPr sz="2000" b="1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•"/>
                  <a:defRPr sz="1800" b="0" i="1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3pPr>
                <a:lvl4pPr marL="1828800" marR="0" lvl="3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4pPr>
                <a:lvl5pPr marL="2286000" marR="0" lvl="4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9pPr>
              </a:lstStyle>
              <a:p>
                <a:pPr marL="101600" indent="0">
                  <a:spcAft>
                    <a:spcPts val="600"/>
                  </a:spcAft>
                  <a:buNone/>
                </a:pPr>
                <a:r>
                  <a:rPr lang="en-US" altLang="zh-CN" sz="11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Sensor t</a:t>
                </a:r>
                <a:r>
                  <a:rPr lang="en-US" altLang="en-US" sz="11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ransfer function </a:t>
                </a:r>
                <a:r>
                  <a:rPr lang="en-US" altLang="zh-CN" sz="11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including</a:t>
                </a:r>
                <a:r>
                  <a:rPr lang="zh-CN" altLang="en-US" sz="11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1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coil</a:t>
                </a:r>
                <a:r>
                  <a:rPr lang="zh-CN" altLang="en-US" sz="11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1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frequency </a:t>
                </a:r>
                <a14:m>
                  <m:oMath xmlns:m="http://schemas.openxmlformats.org/officeDocument/2006/math">
                    <m:r>
                      <a:rPr lang="en-US" altLang="zh-CN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1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1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sz="11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1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and phasing</a:t>
                </a:r>
                <a:r>
                  <a:rPr lang="zh-CN" altLang="en-US" sz="11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b="0" smtClean="0">
                        <a:solidFill>
                          <a:schemeClr val="tx1"/>
                        </a:solidFill>
                        <a:latin typeface="Cambria Math" charset="0"/>
                      </a:rPr>
                      <m:t>Δ</m:t>
                    </m:r>
                    <m:r>
                      <a:rPr lang="en-US" sz="1100" b="0" i="1">
                        <a:solidFill>
                          <a:schemeClr val="tx1"/>
                        </a:solidFill>
                        <a:latin typeface="Cambria Math" charset="0"/>
                      </a:rPr>
                      <m:t>𝜙</m:t>
                    </m:r>
                  </m:oMath>
                </a14:m>
                <a:r>
                  <a:rPr lang="en-US" altLang="zh-CN" sz="1100" b="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1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38D66754-0DA8-4407-B0B0-E8F8084A8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1" y="3650489"/>
                <a:ext cx="8875059" cy="450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09673F-E4D6-4E83-A347-AC18D9CCA52E}"/>
                  </a:ext>
                </a:extLst>
              </p:cNvPr>
              <p:cNvSpPr/>
              <p:nvPr/>
            </p:nvSpPr>
            <p:spPr>
              <a:xfrm>
                <a:off x="959336" y="2402016"/>
                <a:ext cx="2778838" cy="288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SupPr>
                      <m:e>
                        <m:r>
                          <a:rPr lang="en-US" altLang="zh-CN" sz="1200" b="1" i="0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𝐅</m:t>
                        </m:r>
                      </m:e>
                      <m:sub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𝑵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×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𝑵</m:t>
                        </m:r>
                      </m:sub>
                      <m:sup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−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1200" dirty="0">
                    <a:latin typeface="Century Gothic" panose="020B0502020202020204" pitchFamily="34" charset="0"/>
                    <a:ea typeface="Century Gothic" charset="0"/>
                    <a:cs typeface="Century Gothic" charset="0"/>
                  </a:rPr>
                  <a:t>: inverse Fourier transformation</a:t>
                </a:r>
                <a:endParaRPr lang="en-US" sz="1200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09673F-E4D6-4E83-A347-AC18D9CCA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" y="2402016"/>
                <a:ext cx="2778838" cy="288092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083F8F-3A01-4A7D-994A-F3CAD7707E54}"/>
                  </a:ext>
                </a:extLst>
              </p:cNvPr>
              <p:cNvSpPr/>
              <p:nvPr/>
            </p:nvSpPr>
            <p:spPr>
              <a:xfrm>
                <a:off x="959336" y="2711937"/>
                <a:ext cx="21852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200" b="1" i="0" smtClean="0"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𝐌</m:t>
                        </m:r>
                      </m:e>
                      <m:sub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𝟏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×</m:t>
                        </m:r>
                        <m: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1200" dirty="0">
                    <a:latin typeface="Century Gothic" panose="020B0502020202020204" pitchFamily="34" charset="0"/>
                    <a:ea typeface="Century Gothic" charset="0"/>
                    <a:cs typeface="Century Gothic" charset="0"/>
                  </a:rPr>
                  <a:t>: </a:t>
                </a:r>
                <a:r>
                  <a:rPr lang="en-US" altLang="zh-CN" sz="1200" dirty="0">
                    <a:latin typeface="Century Gothic" panose="020B0502020202020204" pitchFamily="34" charset="0"/>
                    <a:ea typeface="Century Gothic" charset="0"/>
                    <a:cs typeface="Century Gothic" charset="0"/>
                  </a:rPr>
                  <a:t>sensor measurement</a:t>
                </a:r>
                <a:endParaRPr lang="en-US" sz="1200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083F8F-3A01-4A7D-994A-F3CAD7707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" y="2711937"/>
                <a:ext cx="2185214" cy="276999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189E57-64B8-4904-8755-9B4394BB7848}"/>
                  </a:ext>
                </a:extLst>
              </p:cNvPr>
              <p:cNvSpPr/>
              <p:nvPr/>
            </p:nvSpPr>
            <p:spPr>
              <a:xfrm>
                <a:off x="573691" y="3005330"/>
                <a:ext cx="7946534" cy="824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 i="1" smtClean="0"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𝛿</m:t>
                    </m:r>
                    <m:r>
                      <a:rPr lang="en-US" altLang="zh-CN" sz="1200" i="1" smtClean="0"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𝐵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=</m:t>
                    </m:r>
                  </m:oMath>
                </a14:m>
                <a:r>
                  <a:rPr lang="en-US" altLang="zh-CN" sz="1200" b="1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altLang="zh-CN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smtClean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(</m:t>
                        </m:r>
                        <m:r>
                          <a:rPr lang="en-US" altLang="zh-CN" sz="1200" b="1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𝐌</m:t>
                        </m:r>
                        <m:sSup>
                          <m:sSupPr>
                            <m:ctrlPr>
                              <a:rPr lang="en-US" altLang="zh-CN" sz="1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pPr>
                          <m:e>
                            <m:r>
                              <a:rPr lang="en-US" altLang="zh-CN" sz="1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en-US" altLang="zh-CN" sz="1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−</m:t>
                            </m:r>
                            <m:r>
                              <a:rPr lang="en-US" altLang="zh-CN" sz="1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𝟏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1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Pr>
                          <m:e>
                            <m:r>
                              <a:rPr lang="en-US" altLang="zh-CN" sz="1200" b="1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𝐑</m:t>
                            </m:r>
                            <m:r>
                              <a:rPr lang="en-US" altLang="zh-CN" sz="1200" b="1" i="1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1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𝟏</m:t>
                            </m:r>
                            <m:r>
                              <a:rPr lang="en-US" altLang="zh-CN" sz="1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×</m:t>
                            </m:r>
                            <m:r>
                              <a:rPr lang="en-US" altLang="zh-CN" sz="1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𝑵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1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altLang="zh-CN" sz="1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12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2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1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altLang="zh-CN" sz="12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𝜔</m:t>
                                      </m:r>
                                      <m:r>
                                        <a:rPr lang="en-US" altLang="zh-CN" sz="1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2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2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𝜸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2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  <m:e/>
                                <m:e/>
                              </m:mr>
                              <m:mr>
                                <m:e/>
                                <m:e>
                                  <m:r>
                                    <a:rPr lang="en-US" altLang="zh-CN" sz="12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/>
                              </m:mr>
                              <m:mr>
                                <m:e/>
                                <m:e/>
                                <m:e>
                                  <m:f>
                                    <m:fPr>
                                      <m:ctrlPr>
                                        <a:rPr lang="en-US" altLang="zh-CN" sz="1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12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2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charset="0"/>
                                            </a:rPr>
                                            <m:t>𝑵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1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altLang="zh-CN" sz="12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𝜔</m:t>
                                      </m:r>
                                      <m:r>
                                        <a:rPr lang="en-US" altLang="zh-CN" sz="1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2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2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  <m:r>
                          <a:rPr lang="en-US" altLang="zh-CN" sz="12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altLang="zh-CN" sz="1200" smtClean="0">
                            <a:solidFill>
                              <a:srgbClr val="FF93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(</m:t>
                        </m:r>
                        <m:r>
                          <a:rPr lang="en-US" altLang="zh-CN" sz="1200" b="1">
                            <a:solidFill>
                              <a:srgbClr val="FF93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𝐌</m:t>
                        </m:r>
                        <m:sSup>
                          <m:sSupPr>
                            <m:ctrlPr>
                              <a:rPr lang="en-US" altLang="zh-CN" sz="1200" b="1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pPr>
                          <m:e>
                            <m:r>
                              <a:rPr lang="en-US" altLang="zh-CN" sz="1200" b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en-US" altLang="zh-CN" sz="1200" b="1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−</m:t>
                            </m:r>
                            <m:r>
                              <a:rPr lang="en-US" altLang="zh-CN" sz="1200" b="1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𝟏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1200" b="1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Pr>
                          <m:e>
                            <m:r>
                              <a:rPr lang="en-US" altLang="zh-CN" sz="1200" b="1" i="1">
                                <a:solidFill>
                                  <a:srgbClr val="FF9300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1200" b="1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𝟏</m:t>
                            </m:r>
                            <m:r>
                              <a:rPr lang="en-US" altLang="zh-CN" sz="1200" b="1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×</m:t>
                            </m:r>
                            <m:r>
                              <a:rPr lang="en-US" altLang="zh-CN" sz="1200" b="1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𝑵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200" b="1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1200" b="1" i="1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sz="1200" b="1" i="1" smtClean="0">
                                          <a:solidFill>
                                            <a:srgbClr val="FF9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 b="1" i="1" smtClean="0">
                                          <a:solidFill>
                                            <a:srgbClr val="FF9300"/>
                                          </a:solidFill>
                                          <a:latin typeface="Cambria Math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CN" sz="1200" b="1" i="1" smtClean="0">
                                          <a:solidFill>
                                            <a:srgbClr val="FF9300"/>
                                          </a:solidFill>
                                          <a:latin typeface="Cambria Math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</m:mr>
                              <m:mr>
                                <m:e/>
                                <m:e>
                                  <m:r>
                                    <a:rPr lang="en-US" altLang="zh-CN" sz="1200" b="1" i="1">
                                      <a:solidFill>
                                        <a:srgbClr val="FF9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/>
                              </m:mr>
                              <m:mr>
                                <m:e/>
                                <m:e/>
                                <m:e>
                                  <m:sSub>
                                    <m:sSubPr>
                                      <m:ctrlPr>
                                        <a:rPr lang="en-US" altLang="zh-CN" sz="1200" b="1" i="1" smtClean="0">
                                          <a:solidFill>
                                            <a:srgbClr val="FF9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 b="1" i="1" smtClean="0">
                                          <a:solidFill>
                                            <a:srgbClr val="FF9300"/>
                                          </a:solidFill>
                                          <a:latin typeface="Cambria Math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CN" sz="1200" b="1" i="1" smtClean="0">
                                          <a:solidFill>
                                            <a:srgbClr val="FF9300"/>
                                          </a:solidFill>
                                          <a:latin typeface="Cambria Math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𝑢𝑝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𝑢𝑝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×1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𝑢𝑝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𝑙𝑜𝑤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12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𝑙𝑜𝑤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×1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𝑢𝑝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sz="12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189E57-64B8-4904-8755-9B4394BB7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91" y="3005330"/>
                <a:ext cx="7946534" cy="8242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C1D959-D6BE-4F9F-B159-071734601BDD}"/>
                  </a:ext>
                </a:extLst>
              </p:cNvPr>
              <p:cNvSpPr/>
              <p:nvPr/>
            </p:nvSpPr>
            <p:spPr>
              <a:xfrm>
                <a:off x="573691" y="1747447"/>
                <a:ext cx="4457374" cy="307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𝛿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𝐵</m:t>
                      </m:r>
                      <m:r>
                        <a:rPr lang="en-US" altLang="zh-CN" sz="12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=(</m:t>
                      </m:r>
                      <m:r>
                        <a:rPr lang="en-US" altLang="zh-CN" sz="1200" b="1" i="1" smtClean="0">
                          <a:solidFill>
                            <a:srgbClr val="0000FF"/>
                          </a:solidFill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𝑹</m:t>
                      </m:r>
                      <m:sSup>
                        <m:sSupPr>
                          <m:ctrlPr>
                            <a:rPr lang="en-US" altLang="zh-CN" sz="1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𝑖</m:t>
                              </m:r>
                              <m:r>
                                <a:rPr lang="en-US" altLang="zh-CN" sz="1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𝜔</m:t>
                              </m:r>
                              <m:r>
                                <a:rPr lang="en-US" altLang="zh-CN" sz="1200" b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</a:rPr>
                                <m:t>𝐈</m:t>
                              </m:r>
                              <m:r>
                                <a:rPr lang="en-US" altLang="zh-CN" sz="12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−</m:t>
                              </m:r>
                              <m:r>
                                <a:rPr lang="en-US" altLang="zh-CN" sz="12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𝚲</m:t>
                              </m:r>
                            </m:e>
                          </m:d>
                        </m:e>
                        <m:sup>
                          <m:r>
                            <a:rPr lang="en-US" altLang="zh-CN" sz="12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  <m:r>
                            <a:rPr lang="en-US" altLang="zh-CN" sz="12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sz="1200" b="1" i="1"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+</m:t>
                      </m:r>
                      <m:r>
                        <a:rPr lang="en-US" altLang="zh-CN" sz="1200" b="1" i="1" smtClean="0">
                          <a:solidFill>
                            <a:srgbClr val="FF9300"/>
                          </a:solidFill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𝑪</m:t>
                      </m:r>
                      <m:r>
                        <a:rPr lang="en-US" altLang="zh-CN" sz="1200" b="1" i="1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)(</m:t>
                      </m:r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1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𝐐</m:t>
                              </m:r>
                            </m:e>
                            <m:sup>
                              <m:r>
                                <a:rPr lang="en-US" altLang="zh-CN" sz="1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−</m:t>
                              </m:r>
                              <m:r>
                                <a:rPr lang="en-US" altLang="zh-CN" sz="1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altLang="zh-CN" sz="1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𝐉</m:t>
                          </m:r>
                        </m:e>
                        <m:sup>
                          <m:r>
                            <a:rPr lang="en-US" altLang="zh-CN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𝒖𝒑</m:t>
                          </m:r>
                        </m:sup>
                      </m:sSup>
                      <m:sSub>
                        <m:sSubPr>
                          <m:ctrlPr>
                            <a:rPr lang="en-US" altLang="zh-CN" sz="1200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200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I</m:t>
                          </m:r>
                        </m:e>
                        <m:sub>
                          <m:r>
                            <a:rPr lang="en-US" altLang="zh-CN" sz="1200" b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𝐮𝐩</m:t>
                          </m:r>
                        </m:sub>
                      </m:sSub>
                      <m:sSup>
                        <m:sSupPr>
                          <m:ctrlPr>
                            <a:rPr lang="en-US" altLang="zh-CN" sz="1200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sz="1200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200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sz="1200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1200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𝒖𝒑</m:t>
                              </m:r>
                            </m:sub>
                          </m:sSub>
                        </m:sup>
                      </m:sSup>
                      <m:r>
                        <a:rPr lang="en-US" altLang="zh-CN" sz="1200" b="1" i="1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sz="1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𝐐</m:t>
                          </m:r>
                        </m:e>
                        <m:sup>
                          <m:r>
                            <a:rPr lang="en-US" altLang="zh-CN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−</m:t>
                          </m:r>
                          <m:r>
                            <a:rPr lang="en-US" altLang="zh-CN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altLang="zh-CN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sz="1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𝐉</m:t>
                          </m:r>
                        </m:e>
                        <m:sup>
                          <m:r>
                            <a:rPr lang="en-US" altLang="zh-CN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𝒍𝒐𝒘</m:t>
                          </m:r>
                        </m:sup>
                      </m:sSup>
                      <m:sSub>
                        <m:sSubPr>
                          <m:ctrlPr>
                            <a:rPr lang="en-US" altLang="zh-CN" sz="1200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200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I</m:t>
                          </m:r>
                        </m:e>
                        <m:sub>
                          <m:r>
                            <a:rPr lang="en-US" altLang="zh-CN" sz="1200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𝒍𝒐𝒘</m:t>
                          </m:r>
                        </m:sub>
                      </m:sSub>
                      <m:sSup>
                        <m:sSupPr>
                          <m:ctrlPr>
                            <a:rPr lang="en-US" altLang="zh-CN" sz="1200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r>
                            <a:rPr lang="en-US" altLang="zh-CN" sz="1200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1200" b="1" i="1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CN" sz="1200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sz="1200" b="1" i="1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𝒍𝒐𝒘</m:t>
                              </m:r>
                            </m:sub>
                          </m:sSub>
                        </m:sup>
                      </m:sSup>
                      <m:r>
                        <a:rPr lang="en-US" altLang="zh-CN" sz="1200" b="1" i="1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)</m:t>
                      </m:r>
                    </m:oMath>
                  </m:oMathPara>
                </a14:m>
                <a:endParaRPr lang="en-US" sz="1200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C1D959-D6BE-4F9F-B159-071734601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91" y="1747447"/>
                <a:ext cx="4457374" cy="3075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2">
            <a:extLst>
              <a:ext uri="{FF2B5EF4-FFF2-40B4-BE49-F238E27FC236}">
                <a16:creationId xmlns:a16="http://schemas.microsoft.com/office/drawing/2014/main" id="{86EBA91E-1FCA-4E33-AB10-E97810F4B747}"/>
              </a:ext>
            </a:extLst>
          </p:cNvPr>
          <p:cNvSpPr/>
          <p:nvPr/>
        </p:nvSpPr>
        <p:spPr>
          <a:xfrm rot="5400000">
            <a:off x="485046" y="2537392"/>
            <a:ext cx="611304" cy="33727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7C61F8-DE44-42BF-9CF2-6AFAD658869A}"/>
                  </a:ext>
                </a:extLst>
              </p:cNvPr>
              <p:cNvSpPr/>
              <p:nvPr/>
            </p:nvSpPr>
            <p:spPr>
              <a:xfrm>
                <a:off x="6228231" y="754672"/>
                <a:ext cx="2751972" cy="1019831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CN" sz="1200" b="1" dirty="0">
                    <a:solidFill>
                      <a:prstClr val="black"/>
                    </a:solidFill>
                    <a:latin typeface="Century Gothic" panose="020B0502020202020204" pitchFamily="34" charset="0"/>
                    <a:ea typeface="Century Gothic" charset="0"/>
                    <a:cs typeface="Century Gothic" charset="0"/>
                  </a:rPr>
                  <a:t>Example of </a:t>
                </a:r>
                <a14:m>
                  <m:oMath xmlns:m="http://schemas.openxmlformats.org/officeDocument/2006/math">
                    <m:r>
                      <a:rPr lang="en-US" altLang="zh-CN" sz="1200" b="1" i="0" smtClean="0">
                        <a:solidFill>
                          <a:prstClr val="black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 </m:t>
                    </m:r>
                    <m:r>
                      <a:rPr lang="en-US" altLang="zh-CN" sz="1200" b="1" i="0" smtClean="0">
                        <a:solidFill>
                          <a:prstClr val="black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𝛅</m:t>
                    </m:r>
                    <m:r>
                      <a:rPr lang="en-US" altLang="zh-CN" sz="1200" b="1" i="0" smtClean="0">
                        <a:solidFill>
                          <a:prstClr val="black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𝐁</m:t>
                    </m:r>
                    <m:r>
                      <a:rPr lang="en-US" altLang="zh-CN" sz="1200" b="1" i="0" smtClean="0">
                        <a:solidFill>
                          <a:prstClr val="black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=(</m:t>
                    </m:r>
                    <m:sSup>
                      <m:sSupPr>
                        <m:ctrlPr>
                          <a:rPr lang="en-US" altLang="zh-CN" sz="1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pPr>
                      <m:e>
                        <m:r>
                          <a:rPr lang="en-US" altLang="zh-CN" sz="1200" b="1" i="0" smtClean="0">
                            <a:solidFill>
                              <a:prstClr val="black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𝐒</m:t>
                        </m:r>
                      </m:e>
                      <m:sup>
                        <m:r>
                          <a:rPr lang="en-US" altLang="zh-CN" sz="1200" b="1" i="0" smtClean="0">
                            <a:solidFill>
                              <a:prstClr val="black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𝟏</m:t>
                        </m:r>
                      </m:sup>
                    </m:sSup>
                    <m:r>
                      <a:rPr lang="en-US" altLang="zh-CN" sz="1200" b="1" i="0" smtClean="0">
                        <a:latin typeface="Cambria Math" charset="0"/>
                        <a:ea typeface="Century Gothic" charset="0"/>
                        <a:cs typeface="Century Gothic" charset="0"/>
                      </a:rPr>
                      <m:t>+</m:t>
                    </m:r>
                    <m:r>
                      <a:rPr lang="en-US" altLang="zh-CN" sz="1200" b="1" i="0" smtClean="0">
                        <a:latin typeface="Cambria Math" charset="0"/>
                        <a:ea typeface="Century Gothic" charset="0"/>
                        <a:cs typeface="Century Gothic" charset="0"/>
                      </a:rPr>
                      <m:t>𝐢</m:t>
                    </m:r>
                    <m:r>
                      <a:rPr lang="en-US" altLang="zh-CN" sz="1200" b="1" i="1"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𝝎</m:t>
                    </m:r>
                    <m:sSup>
                      <m:sSupPr>
                        <m:ctrlPr>
                          <a:rPr lang="en-US" altLang="zh-CN" sz="12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pPr>
                      <m:e>
                        <m:r>
                          <a:rPr lang="en-US" altLang="zh-CN" sz="1200" b="1" i="0" smtClean="0"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𝐒</m:t>
                        </m:r>
                      </m:e>
                      <m:sup>
                        <m:r>
                          <a:rPr lang="en-US" altLang="zh-CN" sz="1200" b="1" i="0" smtClean="0"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0" smtClean="0">
                        <a:latin typeface="Cambria Math" charset="0"/>
                        <a:ea typeface="Century Gothic" charset="0"/>
                        <a:cs typeface="Century Gothic" charset="0"/>
                      </a:rPr>
                      <m:t>)</m:t>
                    </m:r>
                    <m:r>
                      <a:rPr lang="en-US" altLang="zh-CN" sz="1200" b="1" i="0" smtClean="0">
                        <a:latin typeface="Cambria Math" charset="0"/>
                        <a:ea typeface="Century Gothic" charset="0"/>
                        <a:cs typeface="Century Gothic" charset="0"/>
                      </a:rPr>
                      <m:t>𝐗</m:t>
                    </m:r>
                  </m:oMath>
                </a14:m>
                <a:endParaRPr lang="en-US" sz="1200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  <a:p>
                <a:endParaRPr lang="en-US" sz="1200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  <a:p>
                <a:r>
                  <a:rPr lang="en-US" sz="1200" b="1" dirty="0">
                    <a:latin typeface="Century Gothic" panose="020B0502020202020204" pitchFamily="34" charset="0"/>
                    <a:ea typeface="Century Gothic" charset="0"/>
                    <a:cs typeface="Century Gothic" charset="0"/>
                  </a:rPr>
                  <a:t>Wall equation:  </a:t>
                </a:r>
                <a14:m>
                  <m:oMath xmlns:m="http://schemas.openxmlformats.org/officeDocument/2006/math">
                    <m:r>
                      <a:rPr lang="en-US" altLang="zh-CN" sz="1200" b="1" i="0">
                        <a:solidFill>
                          <a:prstClr val="black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𝐫</m:t>
                    </m:r>
                    <m:sSubSup>
                      <m:sSubSupPr>
                        <m:ctrlPr>
                          <a:rPr lang="en-US" altLang="zh-CN" sz="1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1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dPr>
                          <m:e>
                            <m:r>
                              <a:rPr lang="en-US" altLang="zh-CN" sz="1200" b="1" i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𝛅</m:t>
                            </m:r>
                            <m:sSubSup>
                              <m:sSubSupPr>
                                <m:ctrlPr>
                                  <a:rPr lang="en-US" altLang="zh-CN" sz="1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entury Gothic" charset="0"/>
                                    <a:cs typeface="Century Gothic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b="1" i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entury Gothic" charset="0"/>
                                    <a:cs typeface="Century Gothic" charset="0"/>
                                  </a:rPr>
                                  <m:t>𝐁</m:t>
                                </m:r>
                              </m:e>
                              <m:sub>
                                <m:r>
                                  <a:rPr lang="en-US" altLang="zh-CN" sz="1200" b="1" i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entury Gothic" charset="0"/>
                                    <a:cs typeface="Century Gothic" charset="0"/>
                                  </a:rPr>
                                  <m:t>𝐫</m:t>
                                </m:r>
                              </m:sub>
                              <m:sup>
                                <m:r>
                                  <a:rPr lang="en-US" altLang="zh-CN" sz="1200" b="1" i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  <a:ea typeface="Century Gothic" charset="0"/>
                                    <a:cs typeface="Century Gothic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zh-CN" sz="1200" b="1" i="0" smtClean="0">
                            <a:solidFill>
                              <a:prstClr val="black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−</m:t>
                        </m:r>
                      </m:sub>
                      <m:sup>
                        <m:r>
                          <a:rPr lang="en-US" altLang="zh-CN" sz="1200" b="1" i="0" smtClean="0">
                            <a:solidFill>
                              <a:prstClr val="black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+</m:t>
                        </m:r>
                      </m:sup>
                    </m:sSubSup>
                    <m:r>
                      <a:rPr lang="en-US" altLang="zh-CN" sz="1200" b="1" i="0" smtClean="0">
                        <a:solidFill>
                          <a:prstClr val="black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=</m:t>
                    </m:r>
                    <m:r>
                      <a:rPr lang="en-US" altLang="zh-CN" sz="1200" b="1" i="0" smtClean="0">
                        <a:solidFill>
                          <a:prstClr val="black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𝟐𝐢</m:t>
                    </m:r>
                    <m:r>
                      <a:rPr lang="en-US" altLang="zh-CN" sz="1200" b="1" i="1"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𝝎</m:t>
                    </m:r>
                    <m:sSub>
                      <m:sSubPr>
                        <m:ctrlPr>
                          <a:rPr lang="en-US" altLang="zh-CN" sz="1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200" b="1" i="0" smtClean="0">
                            <a:solidFill>
                              <a:prstClr val="black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𝛕</m:t>
                        </m:r>
                      </m:e>
                      <m:sub>
                        <m:r>
                          <a:rPr lang="en-US" altLang="zh-CN" sz="1200" b="1" i="0" smtClean="0">
                            <a:solidFill>
                              <a:prstClr val="black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𝐰</m:t>
                        </m:r>
                      </m:sub>
                    </m:sSub>
                    <m:r>
                      <a:rPr lang="en-US" altLang="zh-CN" sz="1200" b="1" i="0" smtClean="0">
                        <a:solidFill>
                          <a:prstClr val="black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𝛅</m:t>
                    </m:r>
                    <m:sSub>
                      <m:sSubPr>
                        <m:ctrlPr>
                          <a:rPr lang="en-US" altLang="zh-CN" sz="1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200" b="1" i="0" smtClean="0">
                            <a:solidFill>
                              <a:prstClr val="black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𝐁</m:t>
                        </m:r>
                      </m:e>
                      <m:sub>
                        <m:r>
                          <a:rPr lang="en-US" altLang="zh-CN" sz="1200" b="1" i="0" smtClean="0">
                            <a:solidFill>
                              <a:prstClr val="black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𝐫</m:t>
                        </m:r>
                      </m:sub>
                    </m:sSub>
                  </m:oMath>
                </a14:m>
                <a:endParaRPr lang="en-US" sz="1200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  <a:p>
                <a:endParaRPr lang="en-US" sz="1200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0" smtClean="0">
                          <a:solidFill>
                            <a:prstClr val="black"/>
                          </a:solidFill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𝛅</m:t>
                      </m:r>
                      <m:sSub>
                        <m:sSubPr>
                          <m:ctrlPr>
                            <a:rPr lang="en-US" altLang="zh-CN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a:rPr lang="en-US" altLang="zh-CN" sz="1200" b="1" i="0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  <m:t>𝐁</m:t>
                          </m:r>
                        </m:e>
                        <m:sub>
                          <m:r>
                            <a:rPr lang="en-US" altLang="zh-CN" sz="1200" b="1" i="0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  <m:t>𝛉</m:t>
                          </m:r>
                        </m:sub>
                      </m:sSub>
                      <m:r>
                        <a:rPr lang="en-US" altLang="zh-CN" sz="1200" b="1" i="0" smtClean="0">
                          <a:solidFill>
                            <a:prstClr val="black"/>
                          </a:solidFill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~</m:t>
                      </m:r>
                      <m:r>
                        <a:rPr lang="en-US" altLang="zh-CN" sz="1200" b="1" i="0" smtClean="0">
                          <a:solidFill>
                            <a:prstClr val="black"/>
                          </a:solidFill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𝛅</m:t>
                      </m:r>
                      <m:sSubSup>
                        <m:sSubSupPr>
                          <m:ctrlPr>
                            <a:rPr lang="en-US" altLang="zh-CN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SupPr>
                        <m:e>
                          <m:r>
                            <a:rPr lang="en-US" altLang="zh-CN" sz="1200" b="1" i="0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  <m:t>𝐁</m:t>
                          </m:r>
                        </m:e>
                        <m:sub>
                          <m:r>
                            <a:rPr lang="en-US" altLang="zh-CN" sz="1200" b="1" i="0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  <m:t>𝐫</m:t>
                          </m:r>
                        </m:sub>
                        <m:sup>
                          <m:r>
                            <a:rPr lang="en-US" altLang="zh-CN" sz="1200" b="1" i="0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200" b="1" i="0" smtClean="0">
                          <a:solidFill>
                            <a:prstClr val="black"/>
                          </a:solidFill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~</m:t>
                      </m:r>
                      <m:r>
                        <a:rPr lang="en-US" altLang="zh-CN" sz="1200" b="1" i="0" smtClean="0">
                          <a:solidFill>
                            <a:prstClr val="black"/>
                          </a:solidFill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𝐢</m:t>
                      </m:r>
                      <m:r>
                        <a:rPr lang="en-US" altLang="zh-CN" sz="1200" b="1" i="1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𝝎</m:t>
                      </m:r>
                      <m:r>
                        <a:rPr lang="en-US" altLang="zh-CN" sz="1200" b="1" i="0" smtClean="0">
                          <a:solidFill>
                            <a:prstClr val="black"/>
                          </a:solidFill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𝛅</m:t>
                      </m:r>
                      <m:sSub>
                        <m:sSubPr>
                          <m:ctrlPr>
                            <a:rPr lang="en-US" altLang="zh-CN" sz="1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a:rPr lang="en-US" altLang="zh-CN" sz="1200" b="1" i="0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  <m:t>𝐁</m:t>
                          </m:r>
                        </m:e>
                        <m:sub>
                          <m:r>
                            <a:rPr lang="en-US" altLang="zh-CN" sz="1200" b="1" i="0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  <m:t>𝐫</m:t>
                          </m:r>
                        </m:sub>
                      </m:sSub>
                    </m:oMath>
                  </m:oMathPara>
                </a14:m>
                <a:endParaRPr lang="en-US" sz="1200" b="1" dirty="0">
                  <a:latin typeface="Century Gothic" panose="020B0502020202020204" pitchFamily="34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7C61F8-DE44-42BF-9CF2-6AFAD6588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231" y="754672"/>
                <a:ext cx="2751972" cy="10198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EF945F7-79CB-AC4C-A1CF-41C78E344576}"/>
              </a:ext>
            </a:extLst>
          </p:cNvPr>
          <p:cNvSpPr txBox="1"/>
          <p:nvPr/>
        </p:nvSpPr>
        <p:spPr>
          <a:xfrm>
            <a:off x="1419725" y="1424713"/>
            <a:ext cx="2429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Plasma</a:t>
            </a:r>
            <a:r>
              <a:rPr lang="zh-CN" altLang="en-US" sz="11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mode</a:t>
            </a:r>
            <a:r>
              <a:rPr lang="zh-CN" altLang="en-US" sz="11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-</a:t>
            </a:r>
            <a:r>
              <a:rPr lang="zh-CN" altLang="en-US" sz="11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Coil</a:t>
            </a:r>
            <a:r>
              <a:rPr lang="zh-CN" altLang="en-US" sz="11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coupling</a:t>
            </a:r>
            <a:endParaRPr lang="en-US" sz="11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752AC7-F390-C84B-85A6-F956E1D9E867}"/>
                  </a:ext>
                </a:extLst>
              </p:cNvPr>
              <p:cNvSpPr txBox="1"/>
              <p:nvPr/>
            </p:nvSpPr>
            <p:spPr>
              <a:xfrm>
                <a:off x="2182847" y="2223129"/>
                <a:ext cx="23554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FF9300"/>
                    </a:solidFill>
                    <a:latin typeface="Century Gothic" panose="020B0502020202020204" pitchFamily="34" charset="0"/>
                  </a:rPr>
                  <a:t>Vacuum</a:t>
                </a:r>
                <a:r>
                  <a:rPr lang="en-US" altLang="zh-CN" sz="1100" b="1" dirty="0">
                    <a:solidFill>
                      <a:srgbClr val="FF9300"/>
                    </a:solidFill>
                    <a:latin typeface="Century Gothic" panose="020B0502020202020204" pitchFamily="34" charset="0"/>
                  </a:rPr>
                  <a:t>-</a:t>
                </a:r>
                <a:r>
                  <a:rPr lang="en-US" sz="1100" b="1" dirty="0">
                    <a:solidFill>
                      <a:srgbClr val="FF9300"/>
                    </a:solidFill>
                    <a:latin typeface="Century Gothic" panose="020B0502020202020204" pitchFamily="34" charset="0"/>
                  </a:rPr>
                  <a:t>Coil</a:t>
                </a:r>
                <a:r>
                  <a:rPr lang="zh-CN" altLang="en-US" sz="1100" b="1" dirty="0">
                    <a:solidFill>
                      <a:srgbClr val="FF93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b="1" dirty="0">
                    <a:solidFill>
                      <a:srgbClr val="FF9300"/>
                    </a:solidFill>
                    <a:latin typeface="Century Gothic" panose="020B0502020202020204" pitchFamily="34" charset="0"/>
                  </a:rPr>
                  <a:t>coupling</a:t>
                </a:r>
                <a:r>
                  <a:rPr lang="zh-CN" altLang="en-US" sz="1100" b="1" dirty="0">
                    <a:solidFill>
                      <a:srgbClr val="FF9300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100" b="1" i="1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𝝎</m:t>
                    </m:r>
                    <m:r>
                      <a:rPr lang="en-US" altLang="zh-CN" sz="1100" b="1" i="1" smtClean="0">
                        <a:solidFill>
                          <a:srgbClr val="FF9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 Gothic" charset="0"/>
                      </a:rPr>
                      <m:t>→∞</m:t>
                    </m:r>
                  </m:oMath>
                </a14:m>
                <a:r>
                  <a:rPr lang="zh-CN" altLang="en-US" sz="1100" b="1" dirty="0">
                    <a:solidFill>
                      <a:srgbClr val="FF9300"/>
                    </a:solidFill>
                    <a:latin typeface="Century Gothic" panose="020B0502020202020204" pitchFamily="34" charset="0"/>
                  </a:rPr>
                  <a:t>  </a:t>
                </a:r>
                <a:endParaRPr lang="en-US" sz="1100" b="1" dirty="0">
                  <a:solidFill>
                    <a:srgbClr val="FF93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752AC7-F390-C84B-85A6-F956E1D9E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847" y="2223129"/>
                <a:ext cx="2355465" cy="261610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>
            <a:extLst>
              <a:ext uri="{FF2B5EF4-FFF2-40B4-BE49-F238E27FC236}">
                <a16:creationId xmlns:a16="http://schemas.microsoft.com/office/drawing/2014/main" id="{242B52E2-0F91-EE44-BDB5-06B148AF084D}"/>
              </a:ext>
            </a:extLst>
          </p:cNvPr>
          <p:cNvSpPr/>
          <p:nvPr/>
        </p:nvSpPr>
        <p:spPr>
          <a:xfrm rot="5400000">
            <a:off x="2410164" y="820436"/>
            <a:ext cx="163280" cy="1816953"/>
          </a:xfrm>
          <a:prstGeom prst="leftBrace">
            <a:avLst>
              <a:gd name="adj1" fmla="val 8333"/>
              <a:gd name="adj2" fmla="val 49486"/>
            </a:avLst>
          </a:prstGeom>
          <a:ln w="19050">
            <a:gradFill>
              <a:gsLst>
                <a:gs pos="0">
                  <a:srgbClr val="7030A0"/>
                </a:gs>
                <a:gs pos="23000">
                  <a:srgbClr val="7030A0"/>
                </a:gs>
                <a:gs pos="100000">
                  <a:srgbClr val="0000FF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24191DBF-D24D-4740-97CC-24D3EAD33A5A}"/>
              </a:ext>
            </a:extLst>
          </p:cNvPr>
          <p:cNvSpPr/>
          <p:nvPr/>
        </p:nvSpPr>
        <p:spPr>
          <a:xfrm rot="16200000">
            <a:off x="2847329" y="1451254"/>
            <a:ext cx="163280" cy="1334057"/>
          </a:xfrm>
          <a:prstGeom prst="leftBrace">
            <a:avLst>
              <a:gd name="adj1" fmla="val 8333"/>
              <a:gd name="adj2" fmla="val 48956"/>
            </a:avLst>
          </a:prstGeom>
          <a:ln w="19050">
            <a:gradFill>
              <a:gsLst>
                <a:gs pos="0">
                  <a:srgbClr val="FF9300"/>
                </a:gs>
                <a:gs pos="7800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E3F1A4-02E8-214F-9A99-DA0071784221}"/>
              </a:ext>
            </a:extLst>
          </p:cNvPr>
          <p:cNvSpPr txBox="1"/>
          <p:nvPr/>
        </p:nvSpPr>
        <p:spPr>
          <a:xfrm>
            <a:off x="3251560" y="4042756"/>
            <a:ext cx="1190499" cy="21544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Mode</a:t>
            </a:r>
            <a:r>
              <a:rPr lang="en-US" altLang="zh-CN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-Coil</a:t>
            </a:r>
            <a:r>
              <a:rPr lang="zh-CN" altLang="en-US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coupling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CECE31-3712-E543-81E5-BFC125135609}"/>
              </a:ext>
            </a:extLst>
          </p:cNvPr>
          <p:cNvSpPr/>
          <p:nvPr/>
        </p:nvSpPr>
        <p:spPr>
          <a:xfrm>
            <a:off x="2405308" y="4928500"/>
            <a:ext cx="3126136" cy="20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7967AC-FDE6-4857-91F0-1CB3FA5DACB4}"/>
              </a:ext>
            </a:extLst>
          </p:cNvPr>
          <p:cNvSpPr/>
          <p:nvPr/>
        </p:nvSpPr>
        <p:spPr>
          <a:xfrm>
            <a:off x="3400281" y="4773543"/>
            <a:ext cx="1326004" cy="33855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mode</a:t>
            </a:r>
            <a:r>
              <a:rPr lang="en-US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eigenvalue</a:t>
            </a:r>
            <a:r>
              <a:rPr lang="en-US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altLang="zh-CN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(same</a:t>
            </a:r>
            <a:r>
              <a:rPr lang="zh-CN" altLang="en-US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each sensor</a:t>
            </a:r>
            <a:r>
              <a:rPr lang="en-US" altLang="zh-CN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3945B9-9601-5F45-B9D9-F30F56E00F66}"/>
                  </a:ext>
                </a:extLst>
              </p:cNvPr>
              <p:cNvSpPr txBox="1"/>
              <p:nvPr/>
            </p:nvSpPr>
            <p:spPr>
              <a:xfrm>
                <a:off x="4938883" y="4769004"/>
                <a:ext cx="1639986" cy="33855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Residual of vacuum response when</a:t>
                </a:r>
                <a:r>
                  <a:rPr lang="zh-CN" altLang="en-US" sz="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altLang="zh-CN" sz="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 Gothic" charset="0"/>
                      </a:rPr>
                      <m:t>→∞</m:t>
                    </m:r>
                  </m:oMath>
                </a14:m>
                <a:r>
                  <a:rPr lang="zh-CN" altLang="en-US" sz="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 </a:t>
                </a:r>
                <a:endParaRPr lang="en-US" sz="8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3945B9-9601-5F45-B9D9-F30F56E00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883" y="4769004"/>
                <a:ext cx="1639986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87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08"/>
    </mc:Choice>
    <mc:Fallback>
      <p:transition spd="slow" advTm="7290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48A99ED-B524-E440-B23D-D0B701ACFDED}"/>
              </a:ext>
            </a:extLst>
          </p:cNvPr>
          <p:cNvGrpSpPr/>
          <p:nvPr/>
        </p:nvGrpSpPr>
        <p:grpSpPr>
          <a:xfrm>
            <a:off x="5639348" y="1608630"/>
            <a:ext cx="1659620" cy="2459972"/>
            <a:chOff x="3595879" y="1275050"/>
            <a:chExt cx="2404586" cy="314548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610E2E-AEBC-4547-AE01-F776FB75DAB3}"/>
                </a:ext>
              </a:extLst>
            </p:cNvPr>
            <p:cNvGrpSpPr/>
            <p:nvPr/>
          </p:nvGrpSpPr>
          <p:grpSpPr>
            <a:xfrm>
              <a:off x="3595879" y="1275050"/>
              <a:ext cx="2404586" cy="3145482"/>
              <a:chOff x="3595879" y="1275050"/>
              <a:chExt cx="2404586" cy="3145482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20E8026E-802E-DA44-AB16-0202C10A50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5879" y="1275050"/>
                <a:ext cx="2404586" cy="314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4D5CC45-28DA-5043-9463-A35B5B2973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7626" y="2723177"/>
                <a:ext cx="0" cy="237987"/>
              </a:xfrm>
              <a:prstGeom prst="line">
                <a:avLst/>
              </a:prstGeom>
              <a:ln w="22225">
                <a:solidFill>
                  <a:srgbClr val="33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F7B8F2B-ACD7-3545-9A0E-604A495AA1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611" y="2769898"/>
                <a:ext cx="0" cy="14683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E595717-57A0-6C41-87BB-2B6C7A25170A}"/>
                    </a:ext>
                  </a:extLst>
                </p:cNvPr>
                <p:cNvSpPr txBox="1"/>
                <p:nvPr/>
              </p:nvSpPr>
              <p:spPr>
                <a:xfrm>
                  <a:off x="3749769" y="2532537"/>
                  <a:ext cx="1259986" cy="5453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50" b="1" i="1" dirty="0">
                              <a:solidFill>
                                <a:srgbClr val="33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1" dirty="0">
                              <a:solidFill>
                                <a:srgbClr val="3366CC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1050" b="1" i="1" dirty="0">
                              <a:solidFill>
                                <a:srgbClr val="3366CC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sz="105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05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105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a14:m>
                  <a:r>
                    <a:rPr lang="en-US" sz="1050" b="1" dirty="0">
                      <a:solidFill>
                        <a:srgbClr val="FF0000"/>
                      </a:solidFill>
                    </a:rPr>
                    <a:t> </a:t>
                  </a:r>
                  <a:endParaRPr lang="en-US" sz="900" b="1" dirty="0"/>
                </a:p>
                <a:p>
                  <a:pPr algn="ctr"/>
                  <a:r>
                    <a:rPr lang="en-US" sz="900" b="1" dirty="0"/>
                    <a:t>Sensor </a:t>
                  </a:r>
                </a:p>
                <a:p>
                  <a:pPr algn="ctr"/>
                  <a:r>
                    <a:rPr lang="en-US" sz="900" b="1" dirty="0"/>
                    <a:t>arrays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447AB63-6ACC-4684-AD82-80DC7B52E5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769" y="2532537"/>
                  <a:ext cx="1259986" cy="545341"/>
                </a:xfrm>
                <a:prstGeom prst="rect">
                  <a:avLst/>
                </a:prstGeom>
                <a:blipFill>
                  <a:blip r:embed="rId5"/>
                  <a:stretch>
                    <a:fillRect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0DA83CD-3198-234B-B46C-E1626233D7D7}"/>
                </a:ext>
              </a:extLst>
            </p:cNvPr>
            <p:cNvCxnSpPr>
              <a:cxnSpLocks/>
            </p:cNvCxnSpPr>
            <p:nvPr/>
          </p:nvCxnSpPr>
          <p:spPr>
            <a:xfrm>
              <a:off x="4618141" y="2819397"/>
              <a:ext cx="519756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: Shape 46">
              <a:extLst>
                <a:ext uri="{FF2B5EF4-FFF2-40B4-BE49-F238E27FC236}">
                  <a16:creationId xmlns:a16="http://schemas.microsoft.com/office/drawing/2014/main" id="{92C1C5FE-99C5-E34A-A6BC-EE3E0DF100A6}"/>
                </a:ext>
              </a:extLst>
            </p:cNvPr>
            <p:cNvSpPr/>
            <p:nvPr/>
          </p:nvSpPr>
          <p:spPr>
            <a:xfrm>
              <a:off x="5136356" y="2081213"/>
              <a:ext cx="859632" cy="1543050"/>
            </a:xfrm>
            <a:custGeom>
              <a:avLst/>
              <a:gdLst>
                <a:gd name="connsiteX0" fmla="*/ 0 w 859632"/>
                <a:gd name="connsiteY0" fmla="*/ 0 h 1543050"/>
                <a:gd name="connsiteX1" fmla="*/ 111919 w 859632"/>
                <a:gd name="connsiteY1" fmla="*/ 347662 h 1543050"/>
                <a:gd name="connsiteX2" fmla="*/ 102394 w 859632"/>
                <a:gd name="connsiteY2" fmla="*/ 388143 h 1543050"/>
                <a:gd name="connsiteX3" fmla="*/ 102394 w 859632"/>
                <a:gd name="connsiteY3" fmla="*/ 1221581 h 1543050"/>
                <a:gd name="connsiteX4" fmla="*/ 19050 w 859632"/>
                <a:gd name="connsiteY4" fmla="*/ 1478756 h 1543050"/>
                <a:gd name="connsiteX5" fmla="*/ 2382 w 859632"/>
                <a:gd name="connsiteY5" fmla="*/ 1543050 h 1543050"/>
                <a:gd name="connsiteX6" fmla="*/ 859632 w 859632"/>
                <a:gd name="connsiteY6" fmla="*/ 902493 h 1543050"/>
                <a:gd name="connsiteX7" fmla="*/ 840582 w 859632"/>
                <a:gd name="connsiteY7" fmla="*/ 409575 h 1543050"/>
                <a:gd name="connsiteX8" fmla="*/ 0 w 859632"/>
                <a:gd name="connsiteY8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632" h="1543050">
                  <a:moveTo>
                    <a:pt x="0" y="0"/>
                  </a:moveTo>
                  <a:lnTo>
                    <a:pt x="111919" y="347662"/>
                  </a:lnTo>
                  <a:lnTo>
                    <a:pt x="102394" y="388143"/>
                  </a:lnTo>
                  <a:lnTo>
                    <a:pt x="102394" y="1221581"/>
                  </a:lnTo>
                  <a:lnTo>
                    <a:pt x="19050" y="1478756"/>
                  </a:lnTo>
                  <a:lnTo>
                    <a:pt x="2382" y="1543050"/>
                  </a:lnTo>
                  <a:lnTo>
                    <a:pt x="859632" y="902493"/>
                  </a:lnTo>
                  <a:lnTo>
                    <a:pt x="840582" y="409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176776F-23D0-3343-9EBA-D6F52D285A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3095" y="2799283"/>
              <a:ext cx="393592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C1D7800-1403-164A-A7AE-A33645C3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98" y="162942"/>
            <a:ext cx="8751477" cy="369600"/>
          </a:xfrm>
        </p:spPr>
        <p:txBody>
          <a:bodyPr/>
          <a:lstStyle/>
          <a:p>
            <a:r>
              <a:rPr lang="en-US" altLang="zh-CN" sz="1800" dirty="0"/>
              <a:t>Proof of Principle Based on Simulated Response Data: Constructed Transfer</a:t>
            </a:r>
            <a:r>
              <a:rPr lang="zh-CN" altLang="en-US" sz="1800" dirty="0"/>
              <a:t> </a:t>
            </a:r>
            <a:r>
              <a:rPr lang="en-US" altLang="zh-CN" sz="1800" dirty="0"/>
              <a:t>Function</a:t>
            </a:r>
            <a:r>
              <a:rPr lang="zh-CN" altLang="en-US" sz="1800" dirty="0"/>
              <a:t> </a:t>
            </a:r>
            <a:r>
              <a:rPr lang="en-US" altLang="zh-CN" sz="1800" dirty="0"/>
              <a:t>Using Low-Frequency</a:t>
            </a:r>
            <a:r>
              <a:rPr lang="zh-CN" altLang="en-US" sz="1800" dirty="0"/>
              <a:t> </a:t>
            </a:r>
            <a:r>
              <a:rPr lang="en-US" altLang="zh-CN" sz="1800" dirty="0"/>
              <a:t>Data Recovers High-Frequency Data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891495" y="3910759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LFS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Bp</a:t>
            </a:r>
            <a:endParaRPr lang="en-US" altLang="zh-C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03E16D31-E17A-D34A-8C9D-EFF9CB3D2D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215" y="811309"/>
                <a:ext cx="3282249" cy="4055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•"/>
                  <a:defRPr sz="2000" b="1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•"/>
                  <a:defRPr sz="1800" b="0" i="1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3pPr>
                <a:lvl4pPr marL="1828800" marR="0" lvl="3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4pPr>
                <a:lvl5pPr marL="2286000" marR="0" lvl="4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9pPr>
              </a:lstStyle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altLang="zh-CN" sz="1400" dirty="0">
                    <a:latin typeface="Century Gothic" panose="020B0502020202020204" pitchFamily="34" charset="0"/>
                  </a:rPr>
                  <a:t>MARS-F solves linearized ideal MHD for plasma response and eigenvalue problem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altLang="zh-CN" sz="1400" dirty="0">
                    <a:latin typeface="Century Gothic" panose="020B0502020202020204" pitchFamily="34" charset="0"/>
                  </a:rPr>
                  <a:t>MARS-F simulates n=1 DIII-D plasma response by scanning  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0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1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00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000" dirty="0">
                    <a:latin typeface="Cambria Math" panose="02040503050406030204" pitchFamily="18" charset="0"/>
                  </a:rPr>
                  <a:t>[0deg, 60deg, 120deg, 180deg, 240deg, 300deg ]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sz="1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1000" dirty="0">
                    <a:latin typeface="Cambria Math" panose="02040503050406030204" pitchFamily="18" charset="0"/>
                  </a:rPr>
                  <a:t>= [-110Hz, -60Hz, -30Hz, -10Hz, 10Hz, 30Hz, 60Hz, 110Hz]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altLang="zh-CN" sz="1400" dirty="0">
                    <a:latin typeface="Century Gothic" panose="020B0502020202020204" pitchFamily="34" charset="0"/>
                  </a:rPr>
                  <a:t>Transfer function fits MARS-F simulated data points well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US" altLang="zh-CN" sz="1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𝜟𝝓</m:t>
                    </m:r>
                    <m:r>
                      <a:rPr lang="en-US" altLang="zh-C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400" dirty="0">
                    <a:latin typeface="Century Gothic" panose="020B0502020202020204" pitchFamily="34" charset="0"/>
                  </a:rPr>
                  <a:t>agrees</a:t>
                </a:r>
                <a:r>
                  <a:rPr lang="zh-CN" alt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400" dirty="0">
                    <a:latin typeface="Century Gothic" panose="020B0502020202020204" pitchFamily="34" charset="0"/>
                  </a:rPr>
                  <a:t>with</a:t>
                </a:r>
                <a:r>
                  <a:rPr lang="zh-CN" alt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400" dirty="0">
                    <a:latin typeface="Century Gothic" panose="020B0502020202020204" pitchFamily="34" charset="0"/>
                  </a:rPr>
                  <a:t>Nyquist</a:t>
                </a:r>
                <a:r>
                  <a:rPr lang="zh-CN" alt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400" dirty="0">
                    <a:latin typeface="Century Gothic" panose="020B0502020202020204" pitchFamily="34" charset="0"/>
                  </a:rPr>
                  <a:t>plot</a:t>
                </a:r>
                <a:r>
                  <a:rPr lang="zh-CN" alt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400" dirty="0">
                    <a:latin typeface="Century Gothic" panose="020B0502020202020204" pitchFamily="34" charset="0"/>
                  </a:rPr>
                  <a:t>which</a:t>
                </a:r>
                <a:r>
                  <a:rPr lang="zh-CN" alt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400" dirty="0">
                    <a:latin typeface="Century Gothic" panose="020B0502020202020204" pitchFamily="34" charset="0"/>
                  </a:rPr>
                  <a:t>is</a:t>
                </a:r>
                <a:r>
                  <a:rPr lang="zh-CN" alt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400" dirty="0">
                    <a:latin typeface="Century Gothic" panose="020B0502020202020204" pitchFamily="34" charset="0"/>
                  </a:rPr>
                  <a:t>simulated by MARS-F by</a:t>
                </a:r>
                <a:r>
                  <a:rPr lang="zh-CN" alt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400" dirty="0">
                    <a:latin typeface="Century Gothic" panose="020B0502020202020204" pitchFamily="34" charset="0"/>
                  </a:rPr>
                  <a:t>scanning</a:t>
                </a:r>
                <a:r>
                  <a:rPr lang="zh-CN" alt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400" dirty="0">
                    <a:latin typeface="Century Gothic" panose="020B0502020202020204" pitchFamily="34" charset="0"/>
                  </a:rPr>
                  <a:t>frequency</a:t>
                </a:r>
                <a:r>
                  <a:rPr lang="zh-CN" altLang="en-US" sz="14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400" dirty="0">
                    <a:latin typeface="Century Gothic" panose="020B0502020202020204" pitchFamily="34" charset="0"/>
                  </a:rPr>
                  <a:t>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Century Gothic" panose="020B0502020202020204" pitchFamily="34" charset="0"/>
                  </a:rPr>
                  <a:t>Hz  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endParaRPr lang="en-US" altLang="zh-CN" sz="1400" b="0" dirty="0">
                  <a:latin typeface="Century Gothic" panose="020B0502020202020204" pitchFamily="34" charset="0"/>
                </a:endParaRPr>
              </a:p>
              <a:p>
                <a:pPr marL="457200" lvl="1" indent="0">
                  <a:spcAft>
                    <a:spcPts val="600"/>
                  </a:spcAft>
                  <a:buNone/>
                </a:pPr>
                <a:endParaRPr lang="en-US" altLang="zh-CN" sz="1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3E16D31-E17A-D34A-8C9D-EFF9CB3D2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" y="811309"/>
                <a:ext cx="3282249" cy="4055778"/>
              </a:xfrm>
              <a:prstGeom prst="rect">
                <a:avLst/>
              </a:prstGeom>
              <a:blipFill rotWithShape="0">
                <a:blip r:embed="rId6"/>
                <a:stretch>
                  <a:fillRect l="-1673" r="-20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E503628-DE1B-EE4C-8AF5-E3B4861A0A69}"/>
                  </a:ext>
                </a:extLst>
              </p:cNvPr>
              <p:cNvSpPr txBox="1"/>
              <p:nvPr/>
            </p:nvSpPr>
            <p:spPr>
              <a:xfrm>
                <a:off x="3890974" y="3624153"/>
                <a:ext cx="1390061" cy="268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50" b="0" i="0" smtClean="0">
                        <a:latin typeface="Cambria Math" panose="02040503050406030204" pitchFamily="18" charset="0"/>
                      </a:rPr>
                      <m:t>Real</m:t>
                    </m:r>
                  </m:oMath>
                </a14:m>
                <a:r>
                  <a:rPr lang="en-US" sz="1050" b="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5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05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1050" b="0" i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5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050" b="0" i="0" smtClean="0">
                            <a:latin typeface="Cambria Math" panose="02040503050406030204" pitchFamily="18" charset="0"/>
                          </a:rPr>
                          <m:t>up</m:t>
                        </m:r>
                      </m:sub>
                    </m:sSub>
                  </m:oMath>
                </a14:m>
                <a:r>
                  <a:rPr lang="en-US" sz="1050" dirty="0"/>
                  <a:t>) (</a:t>
                </a:r>
                <a:r>
                  <a:rPr lang="en-US" sz="1050" dirty="0" err="1"/>
                  <a:t>a.u</a:t>
                </a:r>
                <a:r>
                  <a:rPr lang="en-US" sz="1050" dirty="0"/>
                  <a:t>.)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E503628-DE1B-EE4C-8AF5-E3B4861A0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974" y="3624153"/>
                <a:ext cx="1390061" cy="268343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8232D22-8FC1-AC40-A1CF-40B2E76A2953}"/>
              </a:ext>
            </a:extLst>
          </p:cNvPr>
          <p:cNvGrpSpPr/>
          <p:nvPr/>
        </p:nvGrpSpPr>
        <p:grpSpPr>
          <a:xfrm>
            <a:off x="3245535" y="1859561"/>
            <a:ext cx="2153327" cy="1792750"/>
            <a:chOff x="3383383" y="3012221"/>
            <a:chExt cx="2108319" cy="172453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D2FBDA-81FA-478D-B217-E54E7101F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74570" y="3075503"/>
              <a:ext cx="1917132" cy="16612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6D8E5A2-3F71-8F47-8FB1-F7D863E0F8AD}"/>
                    </a:ext>
                  </a:extLst>
                </p:cNvPr>
                <p:cNvSpPr txBox="1"/>
                <p:nvPr/>
              </p:nvSpPr>
              <p:spPr>
                <a:xfrm rot="16200000">
                  <a:off x="2786104" y="3609500"/>
                  <a:ext cx="1462901" cy="2683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Imag</m:t>
                      </m:r>
                    </m:oMath>
                  </a14:m>
                  <a:r>
                    <a:rPr lang="en-US" sz="1050" b="0" dirty="0"/>
                    <a:t> 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sz="1050" b="0" i="0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up</m:t>
                          </m:r>
                        </m:sub>
                      </m:sSub>
                    </m:oMath>
                  </a14:m>
                  <a:r>
                    <a:rPr lang="en-US" sz="1050" dirty="0"/>
                    <a:t>) (</a:t>
                  </a:r>
                  <a:r>
                    <a:rPr lang="en-US" sz="1050" dirty="0" err="1"/>
                    <a:t>a.u</a:t>
                  </a:r>
                  <a:r>
                    <a:rPr lang="en-US" sz="1050" dirty="0"/>
                    <a:t>.) 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6D8E5A2-3F71-8F47-8FB1-F7D863E0F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786104" y="3609500"/>
                  <a:ext cx="1462901" cy="2683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3500AC3-C4AC-EF4B-9F89-41934B59521A}"/>
                    </a:ext>
                  </a:extLst>
                </p:cNvPr>
                <p:cNvSpPr txBox="1"/>
                <p:nvPr/>
              </p:nvSpPr>
              <p:spPr>
                <a:xfrm>
                  <a:off x="3939576" y="3634406"/>
                  <a:ext cx="1478781" cy="577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000FF"/>
                      </a:solidFill>
                    </a:rPr>
                    <a:t>O </a:t>
                  </a:r>
                  <a:r>
                    <a:rPr lang="en-US" sz="1050" dirty="0">
                      <a:solidFill>
                        <a:srgbClr val="0000FF"/>
                      </a:solidFill>
                    </a:rPr>
                    <a:t>MARS-F</a:t>
                  </a:r>
                  <a:r>
                    <a:rPr lang="zh-CN" altLang="en-US" sz="1050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altLang="zh-CN" sz="1050" dirty="0">
                      <a:solidFill>
                        <a:srgbClr val="0000FF"/>
                      </a:solidFill>
                    </a:rPr>
                    <a:t>simulation</a:t>
                  </a:r>
                  <a:endParaRPr lang="en-US" sz="1050" dirty="0">
                    <a:solidFill>
                      <a:srgbClr val="FF0000"/>
                    </a:solidFill>
                  </a:endParaRPr>
                </a:p>
                <a:p>
                  <a:r>
                    <a:rPr lang="en-US" sz="1050" dirty="0">
                      <a:solidFill>
                        <a:srgbClr val="FF0000"/>
                      </a:solidFill>
                    </a:rPr>
                    <a:t>X Fitting points</a:t>
                  </a:r>
                </a:p>
                <a:p>
                  <a14:m>
                    <m:oMath xmlns:m="http://schemas.openxmlformats.org/officeDocument/2006/math">
                      <m:r>
                        <a:rPr lang="en-US" sz="105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1050" dirty="0">
                      <a:solidFill>
                        <a:schemeClr val="tx1"/>
                      </a:solidFill>
                    </a:rPr>
                    <a:t> Transfer function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3500AC3-C4AC-EF4B-9F89-41934B5952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576" y="3634406"/>
                  <a:ext cx="1478781" cy="577327"/>
                </a:xfrm>
                <a:prstGeom prst="rect">
                  <a:avLst/>
                </a:prstGeom>
                <a:blipFill>
                  <a:blip r:embed="rId10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079F2D4-9AB9-6E43-B908-C5AED2779743}"/>
                    </a:ext>
                  </a:extLst>
                </p:cNvPr>
                <p:cNvSpPr txBox="1"/>
                <p:nvPr/>
              </p:nvSpPr>
              <p:spPr>
                <a:xfrm>
                  <a:off x="3863098" y="3085893"/>
                  <a:ext cx="118494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900" b="1" dirty="0">
                      <a:solidFill>
                        <a:schemeClr val="tx1"/>
                      </a:solidFill>
                    </a:rPr>
                    <a:t>P(</a:t>
                  </a:r>
                  <a14:m>
                    <m:oMath xmlns:m="http://schemas.openxmlformats.org/officeDocument/2006/math">
                      <m:r>
                        <a:rPr lang="en-US" altLang="zh-CN" sz="9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𝟐𝟒𝟎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𝒅𝒆𝒈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a14:m>
                  <a:r>
                    <a:rPr lang="en-US" altLang="zh-CN" sz="900" b="1" dirty="0">
                      <a:solidFill>
                        <a:schemeClr val="tx1"/>
                      </a:solidFill>
                    </a:rPr>
                    <a:t>)</a:t>
                  </a:r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079F2D4-9AB9-6E43-B908-C5AED27797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3098" y="3085893"/>
                  <a:ext cx="1184940" cy="230832"/>
                </a:xfrm>
                <a:prstGeom prst="rect">
                  <a:avLst/>
                </a:prstGeom>
                <a:blipFill>
                  <a:blip r:embed="rId11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C05144-EE20-D043-8836-057C743D3B0C}"/>
              </a:ext>
            </a:extLst>
          </p:cNvPr>
          <p:cNvGrpSpPr/>
          <p:nvPr/>
        </p:nvGrpSpPr>
        <p:grpSpPr>
          <a:xfrm>
            <a:off x="6928131" y="1871467"/>
            <a:ext cx="2196584" cy="2104914"/>
            <a:chOff x="6984360" y="3060718"/>
            <a:chExt cx="2130863" cy="1975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71298FE-D576-1E4A-8675-0FEB6B511A8C}"/>
                    </a:ext>
                  </a:extLst>
                </p:cNvPr>
                <p:cNvSpPr txBox="1"/>
                <p:nvPr/>
              </p:nvSpPr>
              <p:spPr>
                <a:xfrm rot="16200000">
                  <a:off x="6379868" y="3665210"/>
                  <a:ext cx="1477328" cy="2683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Imag</m:t>
                      </m:r>
                    </m:oMath>
                  </a14:m>
                  <a:r>
                    <a:rPr lang="en-US" sz="1050" b="0" dirty="0"/>
                    <a:t> 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050" b="0" i="0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up</m:t>
                          </m:r>
                        </m:sub>
                      </m:sSub>
                    </m:oMath>
                  </a14:m>
                  <a:r>
                    <a:rPr lang="en-US" sz="1050" dirty="0"/>
                    <a:t>) (</a:t>
                  </a:r>
                  <a:r>
                    <a:rPr lang="en-US" sz="1050" dirty="0" err="1"/>
                    <a:t>a.u</a:t>
                  </a:r>
                  <a:r>
                    <a:rPr lang="en-US" sz="1050" dirty="0"/>
                    <a:t>.) </a:t>
                  </a: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71298FE-D576-1E4A-8675-0FEB6B511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379868" y="3665210"/>
                  <a:ext cx="1477328" cy="2683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213754B-AC0B-47D7-BD5B-40BD1986A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198090" y="3132025"/>
              <a:ext cx="1917133" cy="15997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EA59C79-E3D5-43CE-926D-7BC7C4E14F63}"/>
                    </a:ext>
                  </a:extLst>
                </p:cNvPr>
                <p:cNvSpPr txBox="1"/>
                <p:nvPr/>
              </p:nvSpPr>
              <p:spPr>
                <a:xfrm>
                  <a:off x="7466227" y="3109669"/>
                  <a:ext cx="118494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900" b="1" dirty="0">
                      <a:solidFill>
                        <a:schemeClr val="tx1"/>
                      </a:solidFill>
                    </a:rPr>
                    <a:t>P(</a:t>
                  </a:r>
                  <a14:m>
                    <m:oMath xmlns:m="http://schemas.openxmlformats.org/officeDocument/2006/math">
                      <m:r>
                        <a:rPr lang="en-US" altLang="zh-CN" sz="9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𝟐𝟒𝟎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𝒅𝒆𝒈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a14:m>
                  <a:r>
                    <a:rPr lang="en-US" altLang="zh-CN" sz="900" b="1" dirty="0">
                      <a:solidFill>
                        <a:schemeClr val="tx1"/>
                      </a:solidFill>
                    </a:rPr>
                    <a:t>)</a:t>
                  </a:r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EA59C79-E3D5-43CE-926D-7BC7C4E14F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6227" y="3109669"/>
                  <a:ext cx="1184940" cy="2308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2C93B38-CB8B-4C36-B836-5402FBAC7664}"/>
                    </a:ext>
                  </a:extLst>
                </p:cNvPr>
                <p:cNvSpPr txBox="1"/>
                <p:nvPr/>
              </p:nvSpPr>
              <p:spPr>
                <a:xfrm>
                  <a:off x="7634274" y="4767506"/>
                  <a:ext cx="1404487" cy="2683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Real</m:t>
                      </m:r>
                    </m:oMath>
                  </a14:m>
                  <a:r>
                    <a:rPr lang="en-US" sz="1050" b="0" dirty="0"/>
                    <a:t> 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050" b="0" i="0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up</m:t>
                          </m:r>
                        </m:sub>
                      </m:sSub>
                    </m:oMath>
                  </a14:m>
                  <a:r>
                    <a:rPr lang="en-US" sz="1050" dirty="0"/>
                    <a:t>) (</a:t>
                  </a:r>
                  <a:r>
                    <a:rPr lang="en-US" sz="1050" dirty="0" err="1"/>
                    <a:t>a.u</a:t>
                  </a:r>
                  <a:r>
                    <a:rPr lang="en-US" sz="1050" dirty="0"/>
                    <a:t>.) 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2C93B38-CB8B-4C36-B836-5402FBAC76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274" y="4767506"/>
                  <a:ext cx="1404487" cy="2683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9CDC2B-B8C8-B746-8BD5-41448641F9C3}"/>
                  </a:ext>
                </a:extLst>
              </p:cNvPr>
              <p:cNvSpPr txBox="1"/>
              <p:nvPr/>
            </p:nvSpPr>
            <p:spPr>
              <a:xfrm>
                <a:off x="3339463" y="1061429"/>
                <a:ext cx="57852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/>
                  <a:t>MARS-F simulation of n=1</a:t>
                </a:r>
                <a:r>
                  <a:rPr lang="zh-CN" altLang="en-US" sz="1200" b="1" dirty="0"/>
                  <a:t> </a:t>
                </a:r>
                <a:r>
                  <a:rPr lang="en-US" altLang="zh-CN" sz="1200" b="1" dirty="0"/>
                  <a:t>DIII-D</a:t>
                </a:r>
                <a:r>
                  <a:rPr lang="zh-CN" altLang="en-US" sz="1200" b="1" dirty="0"/>
                  <a:t> </a:t>
                </a:r>
                <a:r>
                  <a:rPr lang="en-US" altLang="zh-CN" sz="1200" b="1" dirty="0"/>
                  <a:t>plasma</a:t>
                </a:r>
                <a:r>
                  <a:rPr lang="zh-CN" altLang="en-US" sz="1200" b="1" dirty="0"/>
                  <a:t> </a:t>
                </a:r>
                <a:r>
                  <a:rPr lang="en-US" altLang="zh-CN" sz="1200" b="1" dirty="0"/>
                  <a:t>response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𝟎𝟑</m:t>
                    </m:r>
                  </m:oMath>
                </a14:m>
                <a:r>
                  <a:rPr lang="en-US" sz="12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𝟗𝟓</m:t>
                        </m:r>
                      </m:sub>
                    </m:sSub>
                    <m:r>
                      <a:rPr lang="en-US" sz="1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𝟎𝟔</m:t>
                    </m:r>
                  </m:oMath>
                </a14:m>
                <a:r>
                  <a:rPr lang="en-US" sz="12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sz="1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𝟕𝟑</m:t>
                    </m:r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9CDC2B-B8C8-B746-8BD5-41448641F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463" y="1061429"/>
                <a:ext cx="5785252" cy="461665"/>
              </a:xfrm>
              <a:prstGeom prst="rect">
                <a:avLst/>
              </a:prstGeom>
              <a:blipFill>
                <a:blip r:embed="rId16"/>
                <a:stretch>
                  <a:fillRect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17390" y="3863579"/>
            <a:ext cx="772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HFS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Br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B082340-EB12-C044-8FE3-932A4A4F57CF}"/>
              </a:ext>
            </a:extLst>
          </p:cNvPr>
          <p:cNvCxnSpPr>
            <a:cxnSpLocks/>
            <a:stCxn id="27" idx="1"/>
            <a:endCxn id="16" idx="3"/>
          </p:cNvCxnSpPr>
          <p:nvPr/>
        </p:nvCxnSpPr>
        <p:spPr>
          <a:xfrm flipH="1" flipV="1">
            <a:off x="5398862" y="2788829"/>
            <a:ext cx="240486" cy="4978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4CD4B8F-ABD1-F24C-9EF2-0135127EFBE8}"/>
              </a:ext>
            </a:extLst>
          </p:cNvPr>
          <p:cNvCxnSpPr>
            <a:cxnSpLocks/>
          </p:cNvCxnSpPr>
          <p:nvPr/>
        </p:nvCxnSpPr>
        <p:spPr>
          <a:xfrm flipV="1">
            <a:off x="6791011" y="2732349"/>
            <a:ext cx="238963" cy="110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8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890"/>
    </mc:Choice>
    <mc:Fallback>
      <p:transition spd="slow" advTm="1008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6A783-D8F4-B440-BCA9-77453A210CBA}"/>
              </a:ext>
            </a:extLst>
          </p:cNvPr>
          <p:cNvSpPr/>
          <p:nvPr/>
        </p:nvSpPr>
        <p:spPr>
          <a:xfrm>
            <a:off x="3022333" y="1659625"/>
            <a:ext cx="1617044" cy="152618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608776-E7C6-F340-AE86-F300D7734595}"/>
                  </a:ext>
                </a:extLst>
              </p:cNvPr>
              <p:cNvSpPr/>
              <p:nvPr/>
            </p:nvSpPr>
            <p:spPr>
              <a:xfrm>
                <a:off x="1473819" y="1016308"/>
                <a:ext cx="6517474" cy="611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Δ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𝜙</m:t>
                          </m:r>
                          <m: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12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𝑢𝑝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Δ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𝜙</m:t>
                                  </m:r>
                                </m:sup>
                              </m:s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𝑙𝑜𝑤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𝑢𝑝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200" b="0" i="1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altLang="zh-CN" sz="1200" b="0" i="1" smtClean="0">
                              <a:solidFill>
                                <a:srgbClr val="FF9300"/>
                              </a:solidFill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200" b="0" i="1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Δ</m:t>
                              </m:r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FF9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FF9300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FF9300"/>
                                      </a:solidFill>
                                      <a:latin typeface="Cambria Math" charset="0"/>
                                    </a:rPr>
                                    <m:t>𝑙𝑜𝑤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FF9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FF9300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FF9300"/>
                                      </a:solidFill>
                                      <a:latin typeface="Cambria Math" charset="0"/>
                                    </a:rPr>
                                    <m:t>𝑢𝑝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sz="1200" dirty="0">
                          <a:solidFill>
                            <a:prstClr val="black"/>
                          </a:solidFill>
                          <a:latin typeface="Century Gothic"/>
                        </a:rPr>
                        <m:t>,</m:t>
                      </m:r>
                      <m:r>
                        <m:rPr>
                          <m:nor/>
                        </m:rPr>
                        <a:rPr lang="zh-CN" altLang="en-US" sz="1200" dirty="0">
                          <a:solidFill>
                            <a:prstClr val="black"/>
                          </a:solidFill>
                          <a:latin typeface="Century Gothic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1200" dirty="0">
                          <a:solidFill>
                            <a:prstClr val="black"/>
                          </a:solidFill>
                          <a:latin typeface="Century Gothic"/>
                        </a:rPr>
                        <m:t>	</m:t>
                      </m:r>
                      <m:r>
                        <m:rPr>
                          <m:sty m:val="p"/>
                        </m:rPr>
                        <a:rPr lang="en-US" sz="110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Δ</m:t>
                      </m:r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𝜙</m:t>
                      </m:r>
                      <m:r>
                        <m:rPr>
                          <m:nor/>
                        </m:rPr>
                        <a:rPr lang="en-US" altLang="en-US" sz="1100" dirty="0">
                          <a:solidFill>
                            <a:schemeClr val="tx1"/>
                          </a:solidFill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𝑙𝑜𝑤</m:t>
                          </m:r>
                        </m:sub>
                      </m:sSub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𝑢𝑝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608776-E7C6-F340-AE86-F300D7734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819" y="1016308"/>
                <a:ext cx="6517474" cy="611642"/>
              </a:xfrm>
              <a:prstGeom prst="rect">
                <a:avLst/>
              </a:prstGeom>
              <a:blipFill>
                <a:blip r:embed="rId2"/>
                <a:stretch>
                  <a:fillRect t="-87755" b="-1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A4E32A1-F1BF-064D-A84E-3EF8960E9A65}"/>
              </a:ext>
            </a:extLst>
          </p:cNvPr>
          <p:cNvSpPr txBox="1">
            <a:spLocks/>
          </p:cNvSpPr>
          <p:nvPr/>
        </p:nvSpPr>
        <p:spPr>
          <a:xfrm>
            <a:off x="134469" y="636243"/>
            <a:ext cx="8875059" cy="45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01600" indent="0">
              <a:spcAft>
                <a:spcPts val="600"/>
              </a:spcAft>
              <a:buNone/>
            </a:pPr>
            <a:r>
              <a:rPr lang="en-US" altLang="zh-CN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Multi-pole t</a:t>
            </a:r>
            <a:r>
              <a:rPr lang="en-US" alt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ransfer function on 3D sensors is developed from generalized linear-MHD theory</a:t>
            </a:r>
            <a:r>
              <a:rPr lang="en-US" altLang="zh-CN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: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4EF6246-A671-CB4F-89EF-84AC86E0671A}"/>
              </a:ext>
            </a:extLst>
          </p:cNvPr>
          <p:cNvSpPr txBox="1"/>
          <p:nvPr/>
        </p:nvSpPr>
        <p:spPr>
          <a:xfrm>
            <a:off x="515948" y="3482602"/>
            <a:ext cx="2168687" cy="73866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Detailed comparison between experiment and numerical modelling.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756E37-5CF2-CB46-A793-D6B51E0C40E2}"/>
              </a:ext>
            </a:extLst>
          </p:cNvPr>
          <p:cNvSpPr txBox="1"/>
          <p:nvPr/>
        </p:nvSpPr>
        <p:spPr>
          <a:xfrm>
            <a:off x="515902" y="2630383"/>
            <a:ext cx="1111719" cy="43088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Experimental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100B12-5A39-6B49-BA49-6D22114CA1AB}"/>
                  </a:ext>
                </a:extLst>
              </p:cNvPr>
              <p:cNvSpPr txBox="1"/>
              <p:nvPr/>
            </p:nvSpPr>
            <p:spPr>
              <a:xfrm>
                <a:off x="1915059" y="2708268"/>
                <a:ext cx="747561" cy="275204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Δ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𝜙</m:t>
                          </m:r>
                          <m:r>
                            <a:rPr lang="en-US" altLang="zh-CN" sz="11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altLang="zh-CN" sz="11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100B12-5A39-6B49-BA49-6D22114C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59" y="2708268"/>
                <a:ext cx="747561" cy="275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86A2D172-FF32-D04F-B427-2947C1B148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>
            <a:off x="1627621" y="2845827"/>
            <a:ext cx="287438" cy="43"/>
          </a:xfrm>
          <a:prstGeom prst="bentConnector3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BE8755B-50B9-1B42-AF9D-F7C161B20C3F}"/>
              </a:ext>
            </a:extLst>
          </p:cNvPr>
          <p:cNvSpPr txBox="1"/>
          <p:nvPr/>
        </p:nvSpPr>
        <p:spPr>
          <a:xfrm>
            <a:off x="3250396" y="1809038"/>
            <a:ext cx="1210914" cy="600164"/>
          </a:xfrm>
          <a:prstGeom prst="rect">
            <a:avLst/>
          </a:prstGeom>
          <a:ln>
            <a:gradFill flip="none" rotWithShape="1">
              <a:gsLst>
                <a:gs pos="0">
                  <a:srgbClr val="00B0F0"/>
                </a:gs>
                <a:gs pos="51000">
                  <a:schemeClr val="accent3"/>
                </a:gs>
                <a:gs pos="50000">
                  <a:srgbClr val="00B0F0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mbria Math" panose="02040503050406030204" pitchFamily="18" charset="0"/>
              </a:rPr>
              <a:t>Eigenmode behavior at 3D sensors</a:t>
            </a:r>
            <a:endParaRPr lang="en-US" sz="1100" dirty="0"/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AAB2D1F1-02D5-C345-B427-C9B22C91A7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2662620" y="2109120"/>
            <a:ext cx="587776" cy="736750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E34250-F5B1-2B46-8A57-2DA59ECD6330}"/>
                  </a:ext>
                </a:extLst>
              </p:cNvPr>
              <p:cNvSpPr txBox="1"/>
              <p:nvPr/>
            </p:nvSpPr>
            <p:spPr>
              <a:xfrm>
                <a:off x="5320860" y="2705890"/>
                <a:ext cx="918212" cy="27520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Δ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𝜙</m:t>
                          </m:r>
                          <m:r>
                            <a:rPr lang="en-US" altLang="zh-CN" sz="11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altLang="zh-CN" sz="11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E34250-F5B1-2B46-8A57-2DA59ECD6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860" y="2705890"/>
                <a:ext cx="918212" cy="275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9E14158E-778E-354E-9D3E-4EADC1423A66}"/>
              </a:ext>
            </a:extLst>
          </p:cNvPr>
          <p:cNvSpPr txBox="1"/>
          <p:nvPr/>
        </p:nvSpPr>
        <p:spPr>
          <a:xfrm>
            <a:off x="6680933" y="3467596"/>
            <a:ext cx="1129966" cy="430887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Eigenvalue problem solver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85B0FD-B45A-4B40-B5A5-E7D84E343126}"/>
              </a:ext>
            </a:extLst>
          </p:cNvPr>
          <p:cNvSpPr txBox="1"/>
          <p:nvPr/>
        </p:nvSpPr>
        <p:spPr>
          <a:xfrm>
            <a:off x="5062883" y="4241064"/>
            <a:ext cx="1434164" cy="4154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Full solution of dominant eigenmode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E4DD2F-E1AE-074C-A100-2DF9FBC8B554}"/>
                  </a:ext>
                </a:extLst>
              </p:cNvPr>
              <p:cNvSpPr txBox="1"/>
              <p:nvPr/>
            </p:nvSpPr>
            <p:spPr>
              <a:xfrm>
                <a:off x="3249619" y="2625613"/>
                <a:ext cx="1211691" cy="430887"/>
              </a:xfrm>
              <a:prstGeom prst="rect">
                <a:avLst/>
              </a:prstGeom>
              <a:ln>
                <a:gradFill flip="none" rotWithShape="1">
                  <a:gsLst>
                    <a:gs pos="0">
                      <a:srgbClr val="00B0F0"/>
                    </a:gs>
                    <a:gs pos="51000">
                      <a:schemeClr val="accent3"/>
                    </a:gs>
                    <a:gs pos="50000">
                      <a:srgbClr val="00B0F0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ambria Math" panose="02040503050406030204" pitchFamily="18" charset="0"/>
                  </a:rPr>
                  <a:t>Eigenvalues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100" dirty="0">
                    <a:latin typeface="Cambria Math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1100" dirty="0">
                    <a:latin typeface="Cambria Math" panose="02040503050406030204" pitchFamily="18" charset="0"/>
                  </a:rPr>
                  <a:t>stability index</a:t>
                </a:r>
                <a:endParaRPr lang="en-US" sz="11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E4DD2F-E1AE-074C-A100-2DF9FBC8B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619" y="2625613"/>
                <a:ext cx="1211691" cy="430887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  <a:ln>
                <a:gradFill flip="none" rotWithShape="1">
                  <a:gsLst>
                    <a:gs pos="0">
                      <a:srgbClr val="00B0F0"/>
                    </a:gs>
                    <a:gs pos="51000">
                      <a:schemeClr val="accent3"/>
                    </a:gs>
                    <a:gs pos="50000">
                      <a:srgbClr val="00B0F0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CEB0F83B-290B-C646-809B-F44E8137AC1E}"/>
              </a:ext>
            </a:extLst>
          </p:cNvPr>
          <p:cNvSpPr txBox="1"/>
          <p:nvPr/>
        </p:nvSpPr>
        <p:spPr>
          <a:xfrm>
            <a:off x="3249618" y="3393555"/>
            <a:ext cx="1192439" cy="600164"/>
          </a:xfrm>
          <a:prstGeom prst="rect">
            <a:avLst/>
          </a:prstGeom>
          <a:ln>
            <a:gradFill flip="none" rotWithShape="1">
              <a:gsLst>
                <a:gs pos="0">
                  <a:srgbClr val="00B0F0"/>
                </a:gs>
                <a:gs pos="51000">
                  <a:schemeClr val="accent3"/>
                </a:gs>
                <a:gs pos="50000">
                  <a:srgbClr val="00B0F0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mbria Math" panose="02040503050406030204" pitchFamily="18" charset="0"/>
              </a:rPr>
              <a:t>Selective amplification of eigenmode</a:t>
            </a:r>
            <a:endParaRPr lang="en-US" sz="1100" dirty="0"/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97AA6559-9D04-9241-9D56-4A3877AA6D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  <a:stCxn id="35" idx="3"/>
            <a:endCxn id="47" idx="1"/>
          </p:cNvCxnSpPr>
          <p:nvPr/>
        </p:nvCxnSpPr>
        <p:spPr>
          <a:xfrm>
            <a:off x="2662620" y="2845870"/>
            <a:ext cx="586998" cy="847767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6780CB-D7EE-1B41-9183-34326DD041AD}"/>
              </a:ext>
            </a:extLst>
          </p:cNvPr>
          <p:cNvCxnSpPr>
            <a:stCxn id="35" idx="3"/>
            <a:endCxn id="45" idx="1"/>
          </p:cNvCxnSpPr>
          <p:nvPr/>
        </p:nvCxnSpPr>
        <p:spPr>
          <a:xfrm flipV="1">
            <a:off x="2662620" y="2841057"/>
            <a:ext cx="586999" cy="481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084BEF4A-170E-E347-BD26-7F4B9A8B16D7}"/>
              </a:ext>
            </a:extLst>
          </p:cNvPr>
          <p:cNvCxnSpPr>
            <a:cxnSpLocks/>
            <a:endCxn id="43" idx="3"/>
          </p:cNvCxnSpPr>
          <p:nvPr/>
        </p:nvCxnSpPr>
        <p:spPr>
          <a:xfrm rot="5400000">
            <a:off x="7694234" y="3131931"/>
            <a:ext cx="667774" cy="434444"/>
          </a:xfrm>
          <a:prstGeom prst="bent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5E3BD961-D072-5547-9283-D0D92768829A}"/>
              </a:ext>
            </a:extLst>
          </p:cNvPr>
          <p:cNvCxnSpPr>
            <a:cxnSpLocks/>
            <a:stCxn id="42" idx="1"/>
            <a:endCxn id="45" idx="3"/>
          </p:cNvCxnSpPr>
          <p:nvPr/>
        </p:nvCxnSpPr>
        <p:spPr>
          <a:xfrm rot="10800000">
            <a:off x="4461310" y="2841058"/>
            <a:ext cx="859550" cy="2435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CBEA01E0-8955-E24F-B6BF-B491E42B6645}"/>
              </a:ext>
            </a:extLst>
          </p:cNvPr>
          <p:cNvCxnSpPr>
            <a:cxnSpLocks/>
            <a:stCxn id="42" idx="1"/>
            <a:endCxn id="47" idx="3"/>
          </p:cNvCxnSpPr>
          <p:nvPr/>
        </p:nvCxnSpPr>
        <p:spPr>
          <a:xfrm rot="10800000" flipV="1">
            <a:off x="4442058" y="2843491"/>
            <a:ext cx="878803" cy="850145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7BEFDCD2-2B71-564A-9028-DEDD45CB02DB}"/>
              </a:ext>
            </a:extLst>
          </p:cNvPr>
          <p:cNvCxnSpPr>
            <a:cxnSpLocks/>
            <a:stCxn id="44" idx="1"/>
            <a:endCxn id="47" idx="2"/>
          </p:cNvCxnSpPr>
          <p:nvPr/>
        </p:nvCxnSpPr>
        <p:spPr>
          <a:xfrm rot="10800000">
            <a:off x="3845839" y="3993719"/>
            <a:ext cx="1217045" cy="455094"/>
          </a:xfrm>
          <a:prstGeom prst="bent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18BE3E06-5644-6B47-ADF0-D45B69763B88}"/>
              </a:ext>
            </a:extLst>
          </p:cNvPr>
          <p:cNvCxnSpPr>
            <a:cxnSpLocks/>
            <a:stCxn id="43" idx="2"/>
            <a:endCxn id="44" idx="3"/>
          </p:cNvCxnSpPr>
          <p:nvPr/>
        </p:nvCxnSpPr>
        <p:spPr>
          <a:xfrm rot="5400000">
            <a:off x="6596317" y="3799214"/>
            <a:ext cx="550330" cy="748869"/>
          </a:xfrm>
          <a:prstGeom prst="bent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B5378372-9BD5-0347-9836-DF1C169878B7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 rot="5400000">
            <a:off x="5149981" y="3611079"/>
            <a:ext cx="1259970" cy="1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15B543F0-AC66-CD4A-9972-C90E6757AF94}"/>
              </a:ext>
            </a:extLst>
          </p:cNvPr>
          <p:cNvCxnSpPr>
            <a:cxnSpLocks/>
            <a:stCxn id="43" idx="1"/>
            <a:endCxn id="44" idx="0"/>
          </p:cNvCxnSpPr>
          <p:nvPr/>
        </p:nvCxnSpPr>
        <p:spPr>
          <a:xfrm rot="10800000" flipV="1">
            <a:off x="5779965" y="3683040"/>
            <a:ext cx="900968" cy="558024"/>
          </a:xfrm>
          <a:prstGeom prst="bent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DA03CD0-A089-A241-A802-B2C7A039C311}"/>
              </a:ext>
            </a:extLst>
          </p:cNvPr>
          <p:cNvSpPr txBox="1"/>
          <p:nvPr/>
        </p:nvSpPr>
        <p:spPr>
          <a:xfrm>
            <a:off x="6542308" y="4175481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Difficult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4B66D1-15FF-3B4C-9500-8D7E56FEA949}"/>
              </a:ext>
            </a:extLst>
          </p:cNvPr>
          <p:cNvSpPr txBox="1"/>
          <p:nvPr/>
        </p:nvSpPr>
        <p:spPr>
          <a:xfrm>
            <a:off x="5207358" y="3787093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Easy</a:t>
            </a:r>
          </a:p>
        </p:txBody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911BD139-D382-314F-937C-05A73D868922}"/>
              </a:ext>
            </a:extLst>
          </p:cNvPr>
          <p:cNvCxnSpPr>
            <a:cxnSpLocks/>
            <a:stCxn id="42" idx="1"/>
            <a:endCxn id="38" idx="3"/>
          </p:cNvCxnSpPr>
          <p:nvPr/>
        </p:nvCxnSpPr>
        <p:spPr>
          <a:xfrm rot="10800000">
            <a:off x="4461310" y="2109120"/>
            <a:ext cx="859550" cy="734372"/>
          </a:xfrm>
          <a:prstGeom prst="bentConnector3">
            <a:avLst>
              <a:gd name="adj1" fmla="val 50560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2">
            <a:extLst>
              <a:ext uri="{FF2B5EF4-FFF2-40B4-BE49-F238E27FC236}">
                <a16:creationId xmlns:a16="http://schemas.microsoft.com/office/drawing/2014/main" id="{D2EE3D06-BDF4-EB41-AE28-E875B35D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23" y="162942"/>
            <a:ext cx="8751476" cy="369600"/>
          </a:xfrm>
        </p:spPr>
        <p:txBody>
          <a:bodyPr/>
          <a:lstStyle/>
          <a:p>
            <a:r>
              <a:rPr lang="en-US" altLang="zh-CN" sz="1800" dirty="0"/>
              <a:t>Multi-Pole</a:t>
            </a:r>
            <a:r>
              <a:rPr lang="zh-CN" altLang="en-US" sz="1800" dirty="0"/>
              <a:t> </a:t>
            </a:r>
            <a:r>
              <a:rPr lang="en-US" altLang="zh-CN" sz="1800" dirty="0"/>
              <a:t>Transfer</a:t>
            </a:r>
            <a:r>
              <a:rPr lang="zh-CN" altLang="en-US" sz="1800" dirty="0"/>
              <a:t> </a:t>
            </a:r>
            <a:r>
              <a:rPr lang="en-US" altLang="zh-CN" sz="1800" dirty="0"/>
              <a:t>Functions can be obtained from both  Experimental and Numerical Data</a:t>
            </a:r>
            <a:endParaRPr lang="en-US" sz="1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D386A9-F107-4E42-8021-9AE98B1ADE16}"/>
              </a:ext>
            </a:extLst>
          </p:cNvPr>
          <p:cNvSpPr txBox="1"/>
          <p:nvPr/>
        </p:nvSpPr>
        <p:spPr>
          <a:xfrm>
            <a:off x="6643458" y="1893174"/>
            <a:ext cx="918212" cy="60016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Plasma response simulation</a:t>
            </a: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1B8944F6-15E3-FA49-B1C9-2DB66CE3994C}"/>
              </a:ext>
            </a:extLst>
          </p:cNvPr>
          <p:cNvCxnSpPr>
            <a:cxnSpLocks/>
            <a:stCxn id="49" idx="0"/>
            <a:endCxn id="33" idx="3"/>
          </p:cNvCxnSpPr>
          <p:nvPr/>
        </p:nvCxnSpPr>
        <p:spPr>
          <a:xfrm rot="16200000" flipV="1">
            <a:off x="7673461" y="2081466"/>
            <a:ext cx="464487" cy="688068"/>
          </a:xfrm>
          <a:prstGeom prst="bent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7F294F6-B186-8240-BD03-ADAA004B9D96}"/>
              </a:ext>
            </a:extLst>
          </p:cNvPr>
          <p:cNvSpPr txBox="1"/>
          <p:nvPr/>
        </p:nvSpPr>
        <p:spPr>
          <a:xfrm>
            <a:off x="7578065" y="2657743"/>
            <a:ext cx="1343345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Simulation</a:t>
            </a:r>
          </a:p>
          <a:p>
            <a:pPr algn="ctr"/>
            <a:r>
              <a:rPr lang="en-US" sz="1100" dirty="0"/>
              <a:t>(</a:t>
            </a:r>
            <a:r>
              <a:rPr lang="en-US" altLang="zh-CN" sz="1100" dirty="0"/>
              <a:t>e.g.</a:t>
            </a:r>
            <a:r>
              <a:rPr lang="zh-CN" altLang="en-US" sz="1100" dirty="0"/>
              <a:t> </a:t>
            </a:r>
            <a:r>
              <a:rPr lang="en-US" sz="1100" dirty="0"/>
              <a:t>MARS</a:t>
            </a:r>
            <a:r>
              <a:rPr lang="zh-CN" altLang="en-US" sz="1100" dirty="0"/>
              <a:t> </a:t>
            </a:r>
            <a:r>
              <a:rPr lang="en-US" altLang="zh-CN" sz="1100" dirty="0"/>
              <a:t>code</a:t>
            </a:r>
            <a:r>
              <a:rPr lang="en-US" sz="1100" dirty="0"/>
              <a:t>)</a:t>
            </a: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D923CAD8-650B-DC40-99D3-31EA0C344D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39072" y="2193256"/>
            <a:ext cx="404386" cy="650236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31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611"/>
    </mc:Choice>
    <mc:Fallback>
      <p:transition spd="slow" advTm="9561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A913F-9351-3C42-9B83-C5A9EB406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Theory of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multi-mode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plasma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response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model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Detection of n=1 modes in stable DIII-D plasma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Multi-mode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plasma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response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model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helps to understand n=2 mode locking in L-mode DIII-D plasma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A9C6B0-B71F-D94D-A0D7-EA88D8C0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1380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8"/>
    </mc:Choice>
    <mc:Fallback>
      <p:transition spd="slow" advTm="381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FFAB771-1B60-4BD8-A2E4-1A0DE653923A}"/>
              </a:ext>
            </a:extLst>
          </p:cNvPr>
          <p:cNvGrpSpPr/>
          <p:nvPr/>
        </p:nvGrpSpPr>
        <p:grpSpPr>
          <a:xfrm>
            <a:off x="5381606" y="917467"/>
            <a:ext cx="3717040" cy="3036923"/>
            <a:chOff x="5299543" y="740838"/>
            <a:chExt cx="3717040" cy="30369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4715710-7EA6-4712-80DC-99F0CB3E2B82}"/>
                </a:ext>
              </a:extLst>
            </p:cNvPr>
            <p:cNvGrpSpPr/>
            <p:nvPr/>
          </p:nvGrpSpPr>
          <p:grpSpPr>
            <a:xfrm>
              <a:off x="5299543" y="740838"/>
              <a:ext cx="3717040" cy="3036923"/>
              <a:chOff x="-329071" y="693946"/>
              <a:chExt cx="4209428" cy="303692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425C28A-9373-436C-A575-72369A914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329071" y="693946"/>
                <a:ext cx="4209428" cy="303692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114B78B-7286-41FC-B06B-4CE68D546A77}"/>
                      </a:ext>
                    </a:extLst>
                  </p:cNvPr>
                  <p:cNvSpPr txBox="1"/>
                  <p:nvPr/>
                </p:nvSpPr>
                <p:spPr>
                  <a:xfrm>
                    <a:off x="141699" y="1857467"/>
                    <a:ext cx="997644" cy="4119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000" b="0" dirty="0">
                        <a:latin typeface="Century Gothic" panose="020B0502020202020204" pitchFamily="34" charset="0"/>
                      </a:rPr>
                      <a:t>Coil</a:t>
                    </a:r>
                    <a:r>
                      <a:rPr lang="zh-CN" altLang="en-US" sz="1000" b="0" dirty="0">
                        <a:latin typeface="Century Gothic" panose="020B0502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charset="0"/>
                              </a:rPr>
                              <m:t>𝑢𝑝</m:t>
                            </m:r>
                          </m:sub>
                        </m:sSub>
                      </m:oMath>
                    </a14:m>
                    <a:r>
                      <a:rPr lang="en-US" altLang="zh-CN" sz="1000" dirty="0">
                        <a:latin typeface="Century Gothic" panose="020B0502020202020204" pitchFamily="34" charset="0"/>
                      </a:rPr>
                      <a:t>(kA)</a:t>
                    </a:r>
                  </a:p>
                  <a:p>
                    <a:endParaRPr lang="en-US" sz="1000" dirty="0">
                      <a:latin typeface="Century Gothic" panose="020B0502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114B78B-7286-41FC-B06B-4CE68D546A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699" y="1857467"/>
                    <a:ext cx="997644" cy="41197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D826DBC-6B92-4673-BEF3-66CB2E7D59DB}"/>
                      </a:ext>
                    </a:extLst>
                  </p:cNvPr>
                  <p:cNvSpPr txBox="1"/>
                  <p:nvPr/>
                </p:nvSpPr>
                <p:spPr>
                  <a:xfrm>
                    <a:off x="229941" y="2760808"/>
                    <a:ext cx="68838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900" dirty="0">
                        <a:latin typeface="Century Gothic" panose="020B0502020202020204" pitchFamily="34" charset="0"/>
                      </a:rPr>
                      <a:t>MID-LFS</a:t>
                    </a:r>
                    <a:endParaRPr lang="en-US" altLang="zh-CN" sz="900" b="0" i="1" dirty="0">
                      <a:latin typeface="Century Gothic" panose="020B0502020202020204" pitchFamily="34" charset="0"/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altLang="zh-CN" sz="900" b="0" i="1" smtClean="0">
                            <a:latin typeface="Cambria Math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zh-CN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900" b="0" i="1" smtClean="0">
                                <a:latin typeface="Cambria Math" charset="0"/>
                              </a:rPr>
                              <m:t>𝑟</m:t>
                            </m:r>
                          </m:sub>
                        </m:sSub>
                      </m:oMath>
                    </a14:m>
                    <a:r>
                      <a:rPr lang="zh-CN" altLang="en-US" sz="900" dirty="0">
                        <a:latin typeface="Century Gothic" panose="020B0502020202020204" pitchFamily="34" charset="0"/>
                      </a:rPr>
                      <a:t> </a:t>
                    </a:r>
                    <a:r>
                      <a:rPr lang="en-US" altLang="zh-CN" sz="900" dirty="0">
                        <a:latin typeface="Century Gothic" panose="020B0502020202020204" pitchFamily="34" charset="0"/>
                      </a:rPr>
                      <a:t>(G)</a:t>
                    </a:r>
                    <a:endParaRPr lang="en-US" sz="900" dirty="0">
                      <a:latin typeface="Century Gothic" panose="020B0502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D826DBC-6B92-4673-BEF3-66CB2E7D5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941" y="2760808"/>
                    <a:ext cx="688381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DF9346D-2F89-4945-AF40-D910C65DD842}"/>
                </a:ext>
              </a:extLst>
            </p:cNvPr>
            <p:cNvCxnSpPr/>
            <p:nvPr/>
          </p:nvCxnSpPr>
          <p:spPr>
            <a:xfrm flipH="1" flipV="1">
              <a:off x="6619283" y="818300"/>
              <a:ext cx="17094" cy="2686127"/>
            </a:xfrm>
            <a:prstGeom prst="line">
              <a:avLst/>
            </a:prstGeom>
            <a:ln w="952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AFDF30-BCF2-432A-9F42-0AE6FFAD4F2D}"/>
                </a:ext>
              </a:extLst>
            </p:cNvPr>
            <p:cNvCxnSpPr/>
            <p:nvPr/>
          </p:nvCxnSpPr>
          <p:spPr>
            <a:xfrm flipH="1" flipV="1">
              <a:off x="8826473" y="818300"/>
              <a:ext cx="17094" cy="2686127"/>
            </a:xfrm>
            <a:prstGeom prst="line">
              <a:avLst/>
            </a:prstGeom>
            <a:ln w="9525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4225202-0079-4794-A1BA-EDB2284F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576" y="153417"/>
            <a:ext cx="9267825" cy="369600"/>
          </a:xfrm>
        </p:spPr>
        <p:txBody>
          <a:bodyPr/>
          <a:lstStyle/>
          <a:p>
            <a:r>
              <a:rPr lang="en-US" altLang="zh-CN" sz="2000" dirty="0">
                <a:latin typeface="Century Gothic" panose="020B0502020202020204" pitchFamily="34" charset="0"/>
              </a:rPr>
              <a:t>Combined 3D MHD Spectroscopy: Scanning</a:t>
            </a:r>
            <a:r>
              <a:rPr lang="zh-CN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zh-CN" sz="2000" dirty="0">
                <a:latin typeface="Century Gothic" panose="020B0502020202020204" pitchFamily="34" charset="0"/>
              </a:rPr>
              <a:t>both Coil</a:t>
            </a:r>
            <a:r>
              <a:rPr lang="zh-CN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zh-CN" sz="2000" dirty="0">
                <a:latin typeface="Century Gothic" panose="020B0502020202020204" pitchFamily="34" charset="0"/>
              </a:rPr>
              <a:t>Phasing</a:t>
            </a:r>
            <a:r>
              <a:rPr lang="zh-CN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zh-CN" sz="2000" dirty="0">
                <a:latin typeface="Century Gothic" panose="020B0502020202020204" pitchFamily="34" charset="0"/>
              </a:rPr>
              <a:t>and</a:t>
            </a:r>
            <a:r>
              <a:rPr lang="zh-CN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zh-CN" sz="2000" dirty="0">
                <a:latin typeface="Century Gothic" panose="020B0502020202020204" pitchFamily="34" charset="0"/>
              </a:rPr>
              <a:t>Frequency</a:t>
            </a:r>
            <a:r>
              <a:rPr lang="zh-CN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zh-CN" sz="2000" dirty="0">
                <a:latin typeface="Century Gothic" panose="020B0502020202020204" pitchFamily="34" charset="0"/>
              </a:rPr>
              <a:t>to</a:t>
            </a:r>
            <a:r>
              <a:rPr lang="zh-CN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zh-CN" sz="2000" dirty="0">
                <a:latin typeface="Century Gothic" panose="020B0502020202020204" pitchFamily="34" charset="0"/>
              </a:rPr>
              <a:t>Extract</a:t>
            </a:r>
            <a:r>
              <a:rPr lang="zh-CN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zh-CN" sz="2000" dirty="0">
                <a:latin typeface="Century Gothic" panose="020B0502020202020204" pitchFamily="34" charset="0"/>
              </a:rPr>
              <a:t>Multi-Pole Transfer</a:t>
            </a:r>
            <a:r>
              <a:rPr lang="zh-CN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zh-CN" sz="2000" dirty="0">
                <a:latin typeface="Century Gothic" panose="020B0502020202020204" pitchFamily="34" charset="0"/>
              </a:rPr>
              <a:t>Function from DIII-D Experiments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446BB854-2302-44FC-BF45-104624BD8A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896" y="642346"/>
                <a:ext cx="5405936" cy="3215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•"/>
                  <a:defRPr sz="2000" b="1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•"/>
                  <a:defRPr sz="1800" b="0" i="1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3pPr>
                <a:lvl4pPr marL="1828800" marR="0" lvl="3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4pPr>
                <a:lvl5pPr marL="2286000" marR="0" lvl="4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9pPr>
              </a:lstStyle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altLang="zh-CN" sz="1600" dirty="0">
                    <a:latin typeface="Century Gothic" panose="020B0502020202020204" pitchFamily="34" charset="0"/>
                  </a:rPr>
                  <a:t>Keep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equilibrium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parameters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stable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with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little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change.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altLang="zh-CN" sz="1600" dirty="0">
                    <a:latin typeface="Century Gothic" panose="020B0502020202020204" pitchFamily="34" charset="0"/>
                  </a:rPr>
                  <a:t>Repeat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same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discharge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and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scan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coil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phasing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and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frequency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to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measure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n=1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plasma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response.</a:t>
                </a:r>
              </a:p>
              <a:p>
                <a:pPr marL="733425" lvl="1" indent="-285750">
                  <a:spcAft>
                    <a:spcPts val="600"/>
                  </a:spcAft>
                  <a:buFont typeface=".AppleSystemUIFont" charset="-120"/>
                  <a:buChar char="-"/>
                </a:pPr>
                <a:r>
                  <a:rPr lang="en-US" altLang="zh-CN" sz="1100" dirty="0">
                    <a:latin typeface="Century Gothic" panose="020B0502020202020204" pitchFamily="34" charset="0"/>
                  </a:rPr>
                  <a:t>Change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coil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phasing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in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each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discharge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[</a:t>
                </a:r>
                <a:r>
                  <a:rPr lang="en-US" altLang="zh-CN" sz="1050" dirty="0">
                    <a:latin typeface="Century Gothic" panose="020B0502020202020204" pitchFamily="34" charset="0"/>
                  </a:rPr>
                  <a:t>170200</a:t>
                </a:r>
                <a:r>
                  <a:rPr lang="zh-CN" altLang="en-US" sz="105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050" dirty="0">
                    <a:latin typeface="Century Gothic" panose="020B0502020202020204" pitchFamily="34" charset="0"/>
                  </a:rPr>
                  <a:t>(0</a:t>
                </a:r>
                <a:r>
                  <a:rPr lang="zh-CN" altLang="en-US" sz="105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050" dirty="0" err="1">
                    <a:latin typeface="Century Gothic" panose="020B0502020202020204" pitchFamily="34" charset="0"/>
                  </a:rPr>
                  <a:t>deg</a:t>
                </a:r>
                <a:r>
                  <a:rPr lang="en-US" altLang="zh-CN" sz="1050" dirty="0">
                    <a:latin typeface="Century Gothic" panose="020B0502020202020204" pitchFamily="34" charset="0"/>
                  </a:rPr>
                  <a:t>), 170202</a:t>
                </a:r>
                <a:r>
                  <a:rPr lang="zh-CN" altLang="en-US" sz="105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050" dirty="0">
                    <a:latin typeface="Century Gothic" panose="020B0502020202020204" pitchFamily="34" charset="0"/>
                  </a:rPr>
                  <a:t>(60</a:t>
                </a:r>
                <a:r>
                  <a:rPr lang="zh-CN" altLang="en-US" sz="105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050" dirty="0" err="1">
                    <a:latin typeface="Century Gothic" panose="020B0502020202020204" pitchFamily="34" charset="0"/>
                  </a:rPr>
                  <a:t>deg</a:t>
                </a:r>
                <a:r>
                  <a:rPr lang="en-US" altLang="zh-CN" sz="1050" dirty="0">
                    <a:latin typeface="Century Gothic" panose="020B0502020202020204" pitchFamily="34" charset="0"/>
                  </a:rPr>
                  <a:t>), 170203 (120 </a:t>
                </a:r>
                <a:r>
                  <a:rPr lang="en-US" altLang="zh-CN" sz="1050" dirty="0" err="1">
                    <a:latin typeface="Century Gothic" panose="020B0502020202020204" pitchFamily="34" charset="0"/>
                  </a:rPr>
                  <a:t>deg</a:t>
                </a:r>
                <a:r>
                  <a:rPr lang="en-US" altLang="zh-CN" sz="1050" dirty="0">
                    <a:latin typeface="Century Gothic" panose="020B0502020202020204" pitchFamily="34" charset="0"/>
                  </a:rPr>
                  <a:t>), 170204 (180 </a:t>
                </a:r>
                <a:r>
                  <a:rPr lang="en-US" altLang="zh-CN" sz="1050" dirty="0" err="1">
                    <a:latin typeface="Century Gothic" panose="020B0502020202020204" pitchFamily="34" charset="0"/>
                  </a:rPr>
                  <a:t>deg</a:t>
                </a:r>
                <a:r>
                  <a:rPr lang="en-US" altLang="zh-CN" sz="1050" dirty="0">
                    <a:latin typeface="Century Gothic" panose="020B0502020202020204" pitchFamily="34" charset="0"/>
                  </a:rPr>
                  <a:t>), 170205 (240 </a:t>
                </a:r>
                <a:r>
                  <a:rPr lang="en-US" altLang="zh-CN" sz="1050" dirty="0" err="1">
                    <a:latin typeface="Century Gothic" panose="020B0502020202020204" pitchFamily="34" charset="0"/>
                  </a:rPr>
                  <a:t>deg</a:t>
                </a:r>
                <a:r>
                  <a:rPr lang="en-US" altLang="zh-CN" sz="1050" dirty="0">
                    <a:latin typeface="Century Gothic" panose="020B0502020202020204" pitchFamily="34" charset="0"/>
                  </a:rPr>
                  <a:t>),170220 (300 </a:t>
                </a:r>
                <a:r>
                  <a:rPr lang="en-US" altLang="zh-CN" sz="1050" dirty="0" err="1">
                    <a:latin typeface="Century Gothic" panose="020B0502020202020204" pitchFamily="34" charset="0"/>
                  </a:rPr>
                  <a:t>deg</a:t>
                </a:r>
                <a:r>
                  <a:rPr lang="en-US" altLang="zh-CN" sz="1050" dirty="0">
                    <a:latin typeface="Century Gothic" panose="020B0502020202020204" pitchFamily="34" charset="0"/>
                  </a:rPr>
                  <a:t>)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]</a:t>
                </a:r>
              </a:p>
              <a:p>
                <a:pPr marL="733425" lvl="1" indent="-285750">
                  <a:spcAft>
                    <a:spcPts val="600"/>
                  </a:spcAft>
                  <a:buFont typeface=".AppleSystemUIFont" charset="-120"/>
                  <a:buChar char="-"/>
                </a:pPr>
                <a:r>
                  <a:rPr lang="en-US" altLang="zh-CN" sz="1100" dirty="0">
                    <a:latin typeface="Century Gothic" panose="020B0502020202020204" pitchFamily="34" charset="0"/>
                  </a:rPr>
                  <a:t>Randomly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scan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coil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frequency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100" i="1">
                        <a:latin typeface="Cambria Math" charset="0"/>
                        <a:ea typeface="Cambria Math" charset="0"/>
                        <a:cs typeface="Cambria Math" charset="0"/>
                      </a:rPr>
                      <m:t>±10</m:t>
                    </m:r>
                  </m:oMath>
                </a14:m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Hz,</a:t>
                </a:r>
                <a:r>
                  <a:rPr lang="en-US" altLang="zh-CN" sz="1100" dirty="0">
                    <a:latin typeface="Century Gothic" panose="020B0502020202020204" pitchFamily="34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100" i="1">
                        <a:latin typeface="Cambria Math" charset="0"/>
                        <a:ea typeface="Cambria Math" charset="0"/>
                        <a:cs typeface="Cambria Math" charset="0"/>
                      </a:rPr>
                      <m:t>±30</m:t>
                    </m:r>
                  </m:oMath>
                </a14:m>
                <a:r>
                  <a:rPr lang="en-US" altLang="zh-CN" sz="1100" dirty="0">
                    <a:latin typeface="Century Gothic" panose="020B0502020202020204" pitchFamily="34" charset="0"/>
                  </a:rPr>
                  <a:t> Hz,</a:t>
                </a:r>
                <a:r>
                  <a:rPr lang="en-US" altLang="zh-CN" sz="1100" dirty="0">
                    <a:latin typeface="Century Gothic" panose="020B0502020202020204" pitchFamily="34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100" i="1">
                        <a:latin typeface="Cambria Math" charset="0"/>
                        <a:ea typeface="Cambria Math" charset="0"/>
                        <a:cs typeface="Cambria Math" charset="0"/>
                      </a:rPr>
                      <m:t>±60</m:t>
                    </m:r>
                  </m:oMath>
                </a14:m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Hz and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100" i="1">
                        <a:latin typeface="Cambria Math" charset="0"/>
                        <a:ea typeface="Cambria Math" charset="0"/>
                        <a:cs typeface="Cambria Math" charset="0"/>
                      </a:rPr>
                      <m:t>±110</m:t>
                    </m:r>
                    <m:r>
                      <a:rPr lang="zh-CN" altLang="en-US" sz="11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altLang="zh-CN" sz="1100" dirty="0">
                    <a:latin typeface="Century Gothic" panose="020B0502020202020204" pitchFamily="34" charset="0"/>
                  </a:rPr>
                  <a:t>Hz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in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each</a:t>
                </a:r>
                <a:r>
                  <a:rPr lang="zh-CN" altLang="en-US" sz="11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100" dirty="0">
                    <a:latin typeface="Century Gothic" panose="020B0502020202020204" pitchFamily="34" charset="0"/>
                  </a:rPr>
                  <a:t>shot</a:t>
                </a:r>
                <a:endParaRPr lang="en-US" altLang="zh-CN" sz="1200" dirty="0">
                  <a:latin typeface="Century Gothic" panose="020B0502020202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altLang="zh-CN" sz="1600" dirty="0">
                    <a:latin typeface="Century Gothic" panose="020B0502020202020204" pitchFamily="34" charset="0"/>
                  </a:rPr>
                  <a:t>Frequency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scan: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one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time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interval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mr-IN" altLang="zh-CN" sz="1600" dirty="0">
                    <a:latin typeface="Century Gothic" panose="020B0502020202020204" pitchFamily="34" charset="0"/>
                  </a:rPr>
                  <a:t>–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one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frequency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with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several</a:t>
                </a:r>
                <a:r>
                  <a:rPr lang="zh-CN" alt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600" dirty="0">
                    <a:latin typeface="Century Gothic" panose="020B0502020202020204" pitchFamily="34" charset="0"/>
                  </a:rPr>
                  <a:t>periods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altLang="zh-CN" sz="1600" dirty="0">
                  <a:latin typeface="Century Gothic" panose="020B0502020202020204" pitchFamily="34" charset="0"/>
                </a:endParaRPr>
              </a:p>
              <a:p>
                <a:pPr marL="733425" lvl="1" indent="-285750">
                  <a:spcAft>
                    <a:spcPts val="600"/>
                  </a:spcAft>
                  <a:buFont typeface=".AppleSystemUIFont" charset="-120"/>
                  <a:buChar char="-"/>
                </a:pPr>
                <a:endParaRPr lang="en-US" altLang="zh-CN" sz="14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446BB854-2302-44FC-BF45-104624BD8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6" y="642346"/>
                <a:ext cx="5405936" cy="3215279"/>
              </a:xfrm>
              <a:prstGeom prst="rect">
                <a:avLst/>
              </a:prstGeom>
              <a:blipFill>
                <a:blip r:embed="rId5"/>
                <a:stretch>
                  <a:fillRect l="-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E0A8E48-0CDB-4A6C-93BC-AE31C240DD54}"/>
                  </a:ext>
                </a:extLst>
              </p:cNvPr>
              <p:cNvSpPr/>
              <p:nvPr/>
            </p:nvSpPr>
            <p:spPr>
              <a:xfrm>
                <a:off x="107896" y="4048387"/>
                <a:ext cx="7716820" cy="694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Clr>
                    <a:srgbClr val="1F497D"/>
                  </a:buClr>
                  <a:buFont typeface="Arial" charset="0"/>
                  <a:buChar char="•"/>
                </a:pPr>
                <a:r>
                  <a:rPr lang="en-US" altLang="zh-CN" sz="1600" b="1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Questrial"/>
                    <a:cs typeface="Questrial"/>
                  </a:rPr>
                  <a:t>Extracted response at 3D sensor (Mid-LFS: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Questrial"/>
                        <a:cs typeface="Questrial"/>
                      </a:rPr>
                      <m:t>𝜹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Questrial"/>
                            <a:cs typeface="Questrial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Questrial"/>
                            <a:cs typeface="Questrial"/>
                          </a:rPr>
                          <m:t>𝑩</m:t>
                        </m:r>
                      </m:e>
                      <m:sub>
                        <m:r>
                          <a:rPr lang="en-US" sz="1600" b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Questrial"/>
                            <a:cs typeface="Questrial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Questrial"/>
                    <a:cs typeface="Quest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Questrial"/>
                        <a:cs typeface="Questrial"/>
                        <a:sym typeface="Questrial"/>
                      </a:rPr>
                      <m:t>𝜹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Questrial"/>
                            <a:cs typeface="Questrial"/>
                            <a:sym typeface="Questrial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Questrial"/>
                            <a:cs typeface="Questrial"/>
                            <a:sym typeface="Questrial"/>
                          </a:rPr>
                          <m:t>𝑩</m:t>
                        </m:r>
                      </m:e>
                      <m:sub>
                        <m:r>
                          <a:rPr lang="en-US" sz="1600" b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Questrial"/>
                            <a:cs typeface="Questrial"/>
                            <a:sym typeface="Questrial"/>
                          </a:rPr>
                          <m:t>𝐩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Questrial"/>
                    <a:cs typeface="Questrial"/>
                  </a:rPr>
                  <a:t>; Mid-HFS: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Questrial"/>
                        <a:cs typeface="Questrial"/>
                      </a:rPr>
                      <m:t>𝜹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Questrial"/>
                            <a:cs typeface="Questrial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Questrial"/>
                            <a:cs typeface="Questrial"/>
                          </a:rPr>
                          <m:t>𝑩</m:t>
                        </m:r>
                      </m:e>
                      <m:sub>
                        <m:r>
                          <a:rPr lang="en-US" sz="1600" b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Questrial"/>
                            <a:cs typeface="Questrial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Questrial"/>
                    <a:cs typeface="Quest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Questrial"/>
                        <a:cs typeface="Questrial"/>
                        <a:sym typeface="Questrial"/>
                      </a:rPr>
                      <m:t>𝜹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Questrial"/>
                            <a:cs typeface="Questrial"/>
                            <a:sym typeface="Questrial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Questrial"/>
                            <a:cs typeface="Questrial"/>
                            <a:sym typeface="Questrial"/>
                          </a:rPr>
                          <m:t>𝑩</m:t>
                        </m:r>
                      </m:e>
                      <m:sub>
                        <m:r>
                          <a:rPr lang="en-US" sz="1600" b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Questrial"/>
                            <a:cs typeface="Questrial"/>
                            <a:sym typeface="Questrial"/>
                          </a:rPr>
                          <m:t>𝐩</m:t>
                        </m:r>
                      </m:sub>
                    </m:sSub>
                    <m:r>
                      <a:rPr lang="en-US" sz="1600" b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Questrial"/>
                        <a:cs typeface="Questrial"/>
                        <a:sym typeface="Questrial"/>
                      </a:rPr>
                      <m:t> </m:t>
                    </m:r>
                  </m:oMath>
                </a14:m>
                <a:r>
                  <a:rPr lang="en-US" altLang="zh-CN" sz="1600" b="1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Questrial"/>
                    <a:cs typeface="Questrial"/>
                  </a:rPr>
                  <a:t>): </a:t>
                </a:r>
                <a:endParaRPr lang="en-US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Questrial"/>
                  <a:cs typeface="Questrial"/>
                </a:endParaRPr>
              </a:p>
              <a:p>
                <a:pPr marL="0" indent="0" algn="ctr">
                  <a:spcAft>
                    <a:spcPts val="600"/>
                  </a:spcAft>
                  <a:buNone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𝒇𝒕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𝒕𝒐𝒓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rgbClr val="00FA00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6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E0A8E48-0CDB-4A6C-93BC-AE31C240D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6" y="4048387"/>
                <a:ext cx="7716820" cy="694036"/>
              </a:xfrm>
              <a:prstGeom prst="rect">
                <a:avLst/>
              </a:prstGeom>
              <a:blipFill>
                <a:blip r:embed="rId6"/>
                <a:stretch>
                  <a:fillRect l="-164"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79158" y="675741"/>
                <a:ext cx="275101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b="1" dirty="0"/>
                  <a:t>DIII-D</a:t>
                </a:r>
                <a:r>
                  <a:rPr lang="zh-CN" altLang="en-US" sz="1050" b="1" dirty="0"/>
                  <a:t> </a:t>
                </a:r>
                <a:r>
                  <a:rPr lang="en-US" altLang="zh-CN" sz="1050" b="1" dirty="0"/>
                  <a:t>Shot</a:t>
                </a:r>
                <a:r>
                  <a:rPr lang="zh-CN" altLang="en-US" sz="1050" b="1" dirty="0"/>
                  <a:t> </a:t>
                </a:r>
                <a:r>
                  <a:rPr lang="en-US" altLang="zh-CN" sz="1050" b="1" dirty="0"/>
                  <a:t>No.</a:t>
                </a:r>
                <a:r>
                  <a:rPr lang="zh-CN" altLang="en-US" sz="1050" b="1" dirty="0"/>
                  <a:t> </a:t>
                </a:r>
                <a:r>
                  <a:rPr lang="en-US" altLang="zh-CN" sz="1050" b="1" dirty="0"/>
                  <a:t>170220,</a:t>
                </a:r>
                <a:r>
                  <a:rPr lang="zh-CN" altLang="en-US" sz="105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5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50" b="1" i="1" smtClean="0">
                            <a:latin typeface="Cambria Math" charset="0"/>
                          </a:rPr>
                          <m:t>𝜷</m:t>
                        </m:r>
                      </m:e>
                      <m:sub>
                        <m:r>
                          <a:rPr lang="en-US" altLang="zh-CN" sz="1050" b="1" i="1" smtClean="0">
                            <a:latin typeface="Cambria Math" charset="0"/>
                          </a:rPr>
                          <m:t>𝑵</m:t>
                        </m:r>
                      </m:sub>
                    </m:sSub>
                    <m:r>
                      <a:rPr lang="en-US" altLang="zh-CN" sz="1050" b="1" i="1" smtClean="0">
                        <a:latin typeface="Cambria Math" charset="0"/>
                      </a:rPr>
                      <m:t>~</m:t>
                    </m:r>
                    <m:r>
                      <a:rPr lang="en-US" altLang="zh-CN" sz="1050" b="1" i="1" smtClean="0">
                        <a:latin typeface="Cambria Math" charset="0"/>
                      </a:rPr>
                      <m:t>𝟏</m:t>
                    </m:r>
                    <m:r>
                      <a:rPr lang="en-US" altLang="zh-CN" sz="1050" b="1" i="1" smtClean="0">
                        <a:latin typeface="Cambria Math" charset="0"/>
                      </a:rPr>
                      <m:t>.</m:t>
                    </m:r>
                    <m:r>
                      <a:rPr lang="en-US" altLang="zh-CN" sz="1050" b="1" i="1" smtClean="0">
                        <a:latin typeface="Cambria Math" charset="0"/>
                      </a:rPr>
                      <m:t>𝟗</m:t>
                    </m:r>
                    <m:r>
                      <m:rPr>
                        <m:nor/>
                      </m:rPr>
                      <a:rPr lang="en-US" altLang="zh-CN" sz="1050" b="1" dirty="0"/>
                      <m:t>,</m:t>
                    </m:r>
                    <m:r>
                      <m:rPr>
                        <m:nor/>
                      </m:rPr>
                      <a:rPr lang="zh-CN" altLang="en-US" sz="1050" b="1" dirty="0"/>
                      <m:t> </m:t>
                    </m:r>
                    <m:sSub>
                      <m:sSubPr>
                        <m:ctrlPr>
                          <a:rPr lang="en-US" altLang="zh-CN" sz="105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50" b="1" i="1" smtClean="0">
                            <a:latin typeface="Cambria Math" charset="0"/>
                          </a:rPr>
                          <m:t>𝒒</m:t>
                        </m:r>
                      </m:e>
                      <m:sub>
                        <m:r>
                          <a:rPr lang="en-US" altLang="zh-CN" sz="1050" b="1" i="1" smtClean="0">
                            <a:latin typeface="Cambria Math" charset="0"/>
                          </a:rPr>
                          <m:t>𝟗𝟓</m:t>
                        </m:r>
                      </m:sub>
                    </m:sSub>
                    <m:r>
                      <a:rPr lang="en-US" altLang="zh-CN" sz="1050" b="1" i="1">
                        <a:latin typeface="Cambria Math" charset="0"/>
                      </a:rPr>
                      <m:t>~</m:t>
                    </m:r>
                    <m:r>
                      <a:rPr lang="en-US" altLang="zh-CN" sz="1050" b="1" i="1" smtClean="0">
                        <a:latin typeface="Cambria Math" charset="0"/>
                      </a:rPr>
                      <m:t>𝟑</m:t>
                    </m:r>
                    <m:r>
                      <a:rPr lang="en-US" altLang="zh-CN" sz="1050" b="1" i="1" smtClean="0">
                        <a:latin typeface="Cambria Math" charset="0"/>
                      </a:rPr>
                      <m:t>.</m:t>
                    </m:r>
                    <m:r>
                      <a:rPr lang="en-US" altLang="zh-CN" sz="1050" b="1" i="1" smtClean="0">
                        <a:latin typeface="Cambria Math" charset="0"/>
                      </a:rPr>
                      <m:t>𝟏</m:t>
                    </m:r>
                  </m:oMath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58" y="675741"/>
                <a:ext cx="2751010" cy="253916"/>
              </a:xfrm>
              <a:prstGeom prst="rect">
                <a:avLst/>
              </a:prstGeom>
              <a:blipFill rotWithShape="0"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99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69"/>
    </mc:Choice>
    <mc:Fallback>
      <p:transition spd="slow" advTm="4306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Combined 3D MHD Spectroscopy: </a:t>
            </a:r>
            <a:r>
              <a:rPr lang="en-US" altLang="zh-CN" sz="2000" dirty="0"/>
              <a:t>R</a:t>
            </a:r>
            <a:r>
              <a:rPr lang="en-US" sz="2000" dirty="0"/>
              <a:t>esponse Extracted by Simultaneous Fitting of DIII-D Data </a:t>
            </a:r>
            <a:r>
              <a:rPr lang="en-US" altLang="zh-CN" sz="2000" dirty="0"/>
              <a:t>from </a:t>
            </a:r>
            <a:r>
              <a:rPr lang="en-US" sz="2000" dirty="0"/>
              <a:t>Multiple </a:t>
            </a:r>
            <a:r>
              <a:rPr lang="en-US" altLang="zh-CN" sz="2000" dirty="0"/>
              <a:t>S</a:t>
            </a:r>
            <a:r>
              <a:rPr lang="en-US" sz="2000" dirty="0"/>
              <a:t>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7569" y="693203"/>
                <a:ext cx="8915400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Multi-</a:t>
                </a:r>
                <a:r>
                  <a:rPr lang="en-US" altLang="zh-CN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pole</a:t>
                </a:r>
                <a:r>
                  <a:rPr lang="en-US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response</a:t>
                </a:r>
                <a:r>
                  <a:rPr lang="zh-CN" altLang="en-US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transfer </a:t>
                </a:r>
                <a:r>
                  <a:rPr lang="en-US" dirty="0">
                    <a:solidFill>
                      <a:prstClr val="black"/>
                    </a:solidFill>
                    <a:latin typeface="Century Gothic" charset="0"/>
                  </a:rPr>
                  <a:t>functions fit to multiple sensor measurements</a:t>
                </a:r>
                <a:r>
                  <a:rPr lang="en-US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at </a:t>
                </a:r>
                <a:r>
                  <a:rPr lang="en-US" altLang="zh-CN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Mid-</a:t>
                </a:r>
                <a:r>
                  <a:rPr lang="en-US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HFS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entury Gothic" charset="0"/>
                    <a:cs typeface="Century Gothic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) and </a:t>
                </a:r>
                <a:r>
                  <a:rPr lang="en-US" altLang="zh-CN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Mid-</a:t>
                </a:r>
                <a:r>
                  <a:rPr lang="en-US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LFS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entury Gothic" charset="0"/>
                    <a:cs typeface="Century Gothic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) </a:t>
                </a:r>
                <a:endParaRPr lang="en-US" i="1" dirty="0">
                  <a:solidFill>
                    <a:prstClr val="black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69" y="693203"/>
                <a:ext cx="8915400" cy="556434"/>
              </a:xfrm>
              <a:prstGeom prst="rect">
                <a:avLst/>
              </a:prstGeom>
              <a:blipFill>
                <a:blip r:embed="rId3"/>
                <a:stretch>
                  <a:fillRect l="-142" t="-454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7A9544C-BA36-437C-AB28-1C75A136077C}"/>
                  </a:ext>
                </a:extLst>
              </p:cNvPr>
              <p:cNvSpPr/>
              <p:nvPr/>
            </p:nvSpPr>
            <p:spPr>
              <a:xfrm>
                <a:off x="457199" y="1575087"/>
                <a:ext cx="4055433" cy="2958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Nonlinear least square fitting is used to </a:t>
                </a:r>
                <a:r>
                  <a:rPr lang="en-US" altLang="zh-CN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find</a:t>
                </a:r>
                <a:r>
                  <a:rPr lang="zh-CN" altLang="en-US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b="1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300" b="1" i="1" smtClean="0"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300" b="1" i="1" smtClean="0"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,</a:t>
                </a:r>
                <a:r>
                  <a:rPr lang="zh-CN" altLang="en-US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b="1" i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300" b="1" i="1" smtClean="0"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𝒂</m:t>
                        </m:r>
                      </m:e>
                      <m:sub>
                        <m:r>
                          <a:rPr lang="en-US" altLang="zh-CN" sz="1300" b="1" i="1"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𝒊</m:t>
                        </m:r>
                      </m:sub>
                    </m:sSub>
                    <m:r>
                      <a:rPr lang="en-US" altLang="zh-CN" sz="1300" b="1" i="1">
                        <a:latin typeface="Cambria Math" charset="0"/>
                        <a:ea typeface="Century Gothic" charset="0"/>
                        <a:cs typeface="Century Gothic" charset="0"/>
                      </a:rPr>
                      <m:t> </m:t>
                    </m:r>
                  </m:oMath>
                </a14:m>
                <a:r>
                  <a:rPr lang="zh-CN" altLang="en-US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and</a:t>
                </a:r>
                <a:r>
                  <a:rPr lang="zh-CN" altLang="en-US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b="1" i="1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300" b="1" i="1" smtClean="0"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𝒃</m:t>
                        </m:r>
                      </m:e>
                      <m:sub>
                        <m:r>
                          <a:rPr lang="en-US" altLang="zh-CN" sz="1300" b="1" i="1"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𝒊</m:t>
                        </m:r>
                      </m:sub>
                    </m:sSub>
                    <m:r>
                      <a:rPr lang="en-US" altLang="zh-CN" sz="1300" b="1" i="1">
                        <a:latin typeface="Cambria Math" charset="0"/>
                        <a:ea typeface="Century Gothic" charset="0"/>
                        <a:cs typeface="Century Gothic" charset="0"/>
                      </a:rPr>
                      <m:t> </m:t>
                    </m:r>
                  </m:oMath>
                </a14:m>
                <a:r>
                  <a:rPr lang="en-US" altLang="zh-CN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by</a:t>
                </a:r>
                <a:r>
                  <a:rPr lang="zh-CN" altLang="en-US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minimizing</a:t>
                </a:r>
                <a:r>
                  <a:rPr lang="zh-CN" altLang="en-US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target</a:t>
                </a:r>
                <a:r>
                  <a:rPr lang="zh-CN" altLang="en-US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function:</a:t>
                </a:r>
                <a:endParaRPr lang="en-US" sz="1300" b="1" dirty="0"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altLang="zh-CN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entury Gothic" charset="0"/>
                                    <a:cs typeface="Century Gothic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entury Gothic" charset="0"/>
                                                <a:cs typeface="Century Gothic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entury Gothic" charset="0"/>
                                                <a:cs typeface="Century Gothic" charset="0"/>
                                              </a:rPr>
                                              <m:t>𝛿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CN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entury Gothic" charset="0"/>
                                                    <a:cs typeface="Century Gothic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altLang="zh-CN" i="1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entury Gothic" charset="0"/>
                                                        <a:cs typeface="Century Gothic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CN" i="1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entury Gothic" charset="0"/>
                                                        <a:cs typeface="Century Gothic" charset="0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p>
                                                <m:r>
                                                  <a:rPr lang="en-US" altLang="zh-CN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entury Gothic" charset="0"/>
                                                    <a:cs typeface="Century Gothic" charset="0"/>
                                                  </a:rPr>
                                                  <m:t>𝑒𝑥𝑝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entury Gothic" charset="0"/>
                                                <a:cs typeface="Century Gothic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entury Gothic" charset="0"/>
                                                    <a:cs typeface="Century Gothic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entury Gothic" charset="0"/>
                                                    <a:cs typeface="Century Gothic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entury Gothic" charset="0"/>
                                                    <a:cs typeface="Century Gothic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entury Gothic" charset="0"/>
                                                <a:cs typeface="Century Gothic" charset="0"/>
                                              </a:rPr>
                                              <m:t>𝛿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CN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entury Gothic" charset="0"/>
                                                    <a:cs typeface="Century Gothic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altLang="zh-CN" i="1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entury Gothic" charset="0"/>
                                                        <a:cs typeface="Century Gothic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CN" i="1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entury Gothic" charset="0"/>
                                                        <a:cs typeface="Century Gothic" charset="0"/>
                                                      </a:rPr>
                                                      <m:t>𝐵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p>
                                                <m:r>
                                                  <a:rPr lang="en-US" altLang="zh-CN" i="1" dirty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entury Gothic" charset="0"/>
                                                    <a:cs typeface="Century Gothic" charset="0"/>
                                                  </a:rPr>
                                                  <m:t>𝑒𝑥𝑝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func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,</m:t>
                    </m:r>
                  </m:oMath>
                </a14:m>
                <a:r>
                  <a:rPr lang="en-US" dirty="0">
                    <a:latin typeface="Century Gothic" charset="0"/>
                    <a:ea typeface="Century Gothic" charset="0"/>
                    <a:cs typeface="Century Gothic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1100" i="1" dirty="0">
                        <a:solidFill>
                          <a:schemeClr val="tx1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𝛿</m:t>
                    </m:r>
                    <m:sSup>
                      <m:sSupPr>
                        <m:ctrlPr>
                          <a:rPr lang="en-US" altLang="zh-CN" sz="11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11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accPr>
                          <m:e>
                            <m:r>
                              <a:rPr lang="en-US" altLang="zh-CN" sz="11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altLang="zh-CN" sz="1100" i="1" dirty="0">
                            <a:solidFill>
                              <a:schemeClr val="tx1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𝑒𝑥𝑝</m:t>
                        </m:r>
                      </m:sup>
                    </m:sSup>
                    <m:r>
                      <a:rPr lang="en-US" altLang="zh-CN" sz="11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=</m:t>
                    </m:r>
                    <m:f>
                      <m:fPr>
                        <m:ctrlPr>
                          <a:rPr lang="en-US" altLang="zh-CN" sz="1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fPr>
                      <m:num>
                        <m:r>
                          <a:rPr lang="en-US" altLang="zh-CN" sz="11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altLang="zh-CN" sz="1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pPr>
                          <m:e>
                            <m:r>
                              <a:rPr lang="en-US" altLang="zh-CN" sz="11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11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𝑒𝑥𝑝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CN" sz="1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1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𝑢𝑝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1300" b="1" dirty="0">
                    <a:latin typeface="Century Gothic" charset="0"/>
                    <a:ea typeface="Century Gothic" charset="0"/>
                    <a:cs typeface="Century Gothic" charset="0"/>
                  </a:rPr>
                  <a:t>Three stable dominant modes are extracted:</a:t>
                </a:r>
                <a:endParaRPr lang="en-US" altLang="zh-CN" sz="12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200" b="1" i="1" dirty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200" b="1" i="1" dirty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mr-IN" altLang="zh-CN" sz="1200" b="1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sz="1200" b="1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mr-IN" altLang="zh-CN" sz="12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–</a:t>
                </a:r>
                <a:r>
                  <a:rPr lang="zh-CN" altLang="en-US" sz="12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2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85.32</a:t>
                </a:r>
                <a:r>
                  <a:rPr lang="zh-CN" altLang="en-US" sz="12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mr-IN" altLang="zh-CN" sz="12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–</a:t>
                </a:r>
                <a:r>
                  <a:rPr lang="zh-CN" altLang="en-US" sz="12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2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23.12i</a:t>
                </a:r>
                <a:r>
                  <a:rPr lang="zh-CN" altLang="en-US" sz="12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2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rad/s </a:t>
                </a:r>
                <a:endParaRPr lang="en-US" altLang="zh-CN" sz="1200" b="1" dirty="0">
                  <a:solidFill>
                    <a:srgbClr val="0000FF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200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200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mr-IN" altLang="zh-CN" sz="1200" b="1" dirty="0">
                    <a:solidFill>
                      <a:srgbClr val="FF0000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sz="1200" b="1" dirty="0">
                    <a:solidFill>
                      <a:srgbClr val="FF0000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b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𝟏𝟗𝟗</m:t>
                    </m:r>
                    <m:r>
                      <a:rPr lang="en-US" altLang="zh-CN" sz="1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𝟗𝟑</m:t>
                    </m:r>
                    <m:r>
                      <a:rPr lang="en-US" altLang="zh-CN" sz="1200" b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𝟒𝟔</m:t>
                    </m:r>
                    <m:r>
                      <a:rPr lang="en-US" altLang="zh-CN" sz="1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𝟔𝟐</m:t>
                    </m:r>
                    <m:r>
                      <a:rPr lang="en-US" altLang="zh-CN" sz="1200" b="1" i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𝒊</m:t>
                    </m:r>
                  </m:oMath>
                </a14:m>
                <a:r>
                  <a:rPr lang="en-US" altLang="zh-CN" sz="1200" b="1" dirty="0">
                    <a:solidFill>
                      <a:srgbClr val="FF0000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rad/s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dirty="0">
                            <a:solidFill>
                              <a:srgbClr val="00D9DB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200" b="1" i="1" dirty="0">
                            <a:solidFill>
                              <a:srgbClr val="00D9DB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200" b="1" i="1" dirty="0">
                            <a:solidFill>
                              <a:srgbClr val="00D9DB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mr-IN" altLang="zh-CN" sz="1200" b="1" dirty="0">
                    <a:solidFill>
                      <a:srgbClr val="00D9DB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sz="1200" b="1" dirty="0">
                    <a:solidFill>
                      <a:srgbClr val="00D9DB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b="1" dirty="0">
                        <a:solidFill>
                          <a:srgbClr val="00D9DB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200" b="1" dirty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𝟐𝟕𝟕</m:t>
                    </m:r>
                    <m:r>
                      <a:rPr lang="en-US" altLang="zh-CN" sz="1200" b="1" dirty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200" b="1" dirty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𝟕𝟐</m:t>
                    </m:r>
                    <m:r>
                      <a:rPr lang="en-US" altLang="zh-CN" sz="1200" b="1" dirty="0">
                        <a:solidFill>
                          <a:srgbClr val="00D9DB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200" b="1" dirty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𝟏𝟖𝟏</m:t>
                    </m:r>
                    <m:r>
                      <a:rPr lang="en-US" altLang="zh-CN" sz="1200" b="1" dirty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200" b="1" dirty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𝟑𝟑</m:t>
                    </m:r>
                    <m:r>
                      <a:rPr lang="en-US" altLang="zh-CN" sz="1200" b="1" i="1" dirty="0">
                        <a:solidFill>
                          <a:srgbClr val="00D9DB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𝒊</m:t>
                    </m:r>
                  </m:oMath>
                </a14:m>
                <a:r>
                  <a:rPr lang="en-US" altLang="zh-CN" sz="1200" b="1" dirty="0">
                    <a:solidFill>
                      <a:srgbClr val="00D9DB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 rad/s</a:t>
                </a:r>
                <a:endParaRPr lang="en-US" altLang="zh-CN" sz="1200" b="1" dirty="0">
                  <a:solidFill>
                    <a:srgbClr val="00D9DB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zh-CN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Convergence test</a:t>
                </a:r>
                <a:r>
                  <a:rPr lang="zh-CN" altLang="en-US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of transfer function: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altLang="zh-CN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Randomly perturbing initial guess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altLang="zh-CN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Increase</a:t>
                </a:r>
                <a:r>
                  <a:rPr lang="zh-CN" altLang="en-US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pole</a:t>
                </a:r>
                <a:r>
                  <a:rPr lang="zh-CN" altLang="en-US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number</a:t>
                </a:r>
                <a:r>
                  <a:rPr lang="zh-CN" altLang="en-US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during</a:t>
                </a:r>
                <a:r>
                  <a:rPr lang="zh-CN" altLang="en-US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2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fitting</a:t>
                </a:r>
              </a:p>
              <a:p>
                <a:r>
                  <a:rPr lang="en-US" altLang="zh-CN" sz="1200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         </a:t>
                </a:r>
                <a:r>
                  <a:rPr lang="en-US" altLang="zh-CN" sz="1000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Contribution of 4th and 5th modes is negligible</a:t>
                </a:r>
                <a:endParaRPr lang="en-US" altLang="zh-CN" sz="1200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7A9544C-BA36-437C-AB28-1C75A1360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575087"/>
                <a:ext cx="4055433" cy="2958182"/>
              </a:xfrm>
              <a:prstGeom prst="rect">
                <a:avLst/>
              </a:prstGeom>
              <a:blipFill rotWithShape="0">
                <a:blip r:embed="rId4"/>
                <a:stretch>
                  <a:fillRect l="-150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7B70F56-591B-4B28-AA12-B2F2622E5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450" y="1575087"/>
            <a:ext cx="4596553" cy="35615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F2390FC-DA83-4304-97A5-21D39E04C297}"/>
              </a:ext>
            </a:extLst>
          </p:cNvPr>
          <p:cNvSpPr/>
          <p:nvPr/>
        </p:nvSpPr>
        <p:spPr>
          <a:xfrm>
            <a:off x="5333911" y="1623216"/>
            <a:ext cx="12349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entury Gothic" charset="0"/>
                <a:ea typeface="Century Gothic" charset="0"/>
                <a:cs typeface="Century Gothic" charset="0"/>
              </a:rPr>
              <a:t>Experiment </a:t>
            </a:r>
          </a:p>
          <a:p>
            <a:r>
              <a:rPr lang="en-US" sz="1100" dirty="0">
                <a:latin typeface="Century Gothic" charset="0"/>
                <a:ea typeface="Century Gothic" charset="0"/>
                <a:cs typeface="Century Gothic" charset="0"/>
              </a:rPr>
              <a:t>real (o) </a:t>
            </a:r>
          </a:p>
          <a:p>
            <a:r>
              <a:rPr lang="en-US" sz="1100" dirty="0" err="1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imag</a:t>
            </a:r>
            <a:r>
              <a:rPr lang="en-US" sz="1100" dirty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(◊)</a:t>
            </a:r>
            <a:endParaRPr lang="en-US" altLang="zh-CN" sz="1100" dirty="0">
              <a:solidFill>
                <a:srgbClr val="0000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1546" y="2746914"/>
                <a:ext cx="611899" cy="29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ea typeface="Century Gothic" charset="0"/>
                    <a:cs typeface="Century Gothic" charset="0"/>
                  </a:rPr>
                  <a:t>Re(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𝑃</m:t>
                        </m:r>
                      </m:e>
                      <m:sub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200" dirty="0"/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46" y="2746914"/>
                <a:ext cx="611899" cy="291875"/>
              </a:xfrm>
              <a:prstGeom prst="rect">
                <a:avLst/>
              </a:prstGeom>
              <a:blipFill rotWithShape="0">
                <a:blip r:embed="rId6"/>
                <a:stretch>
                  <a:fillRect t="-4255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23627" y="2259259"/>
                <a:ext cx="587853" cy="29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  <a:ea typeface="Century Gothic" charset="0"/>
                    <a:cs typeface="Century Gothic" charset="0"/>
                  </a:rPr>
                  <a:t>Im(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𝑃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00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627" y="2259259"/>
                <a:ext cx="587853" cy="291875"/>
              </a:xfrm>
              <a:prstGeom prst="rect">
                <a:avLst/>
              </a:prstGeom>
              <a:blipFill rotWithShape="0">
                <a:blip r:embed="rId7"/>
                <a:stretch>
                  <a:fillRect l="-1042" t="-4255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913194" y="1701421"/>
            <a:ext cx="286603" cy="21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77333" y="1699870"/>
            <a:ext cx="286603" cy="21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06364" y="3393884"/>
            <a:ext cx="286603" cy="21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38869" y="3393884"/>
            <a:ext cx="286603" cy="21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DE9FA24-2C4E-4ACD-B9B5-1FA54A0E3D04}"/>
                  </a:ext>
                </a:extLst>
              </p:cNvPr>
              <p:cNvSpPr/>
              <p:nvPr/>
            </p:nvSpPr>
            <p:spPr>
              <a:xfrm>
                <a:off x="1977062" y="980259"/>
                <a:ext cx="6517474" cy="611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Δ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𝜙</m:t>
                          </m:r>
                          <m: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12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𝑢𝑝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Δ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𝜙</m:t>
                                  </m:r>
                                </m:sup>
                              </m:s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𝑙𝑜𝑤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𝑢𝑝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Δ</m:t>
                              </m:r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𝑙𝑜𝑤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DE9FA24-2C4E-4ACD-B9B5-1FA54A0E3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062" y="980259"/>
                <a:ext cx="6517474" cy="611642"/>
              </a:xfrm>
              <a:prstGeom prst="rect">
                <a:avLst/>
              </a:prstGeom>
              <a:blipFill>
                <a:blip r:embed="rId8"/>
                <a:stretch>
                  <a:fillRect t="-87755" b="-1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2390FC-DA83-4304-97A5-21D39E04C297}"/>
                  </a:ext>
                </a:extLst>
              </p:cNvPr>
              <p:cNvSpPr/>
              <p:nvPr/>
            </p:nvSpPr>
            <p:spPr>
              <a:xfrm>
                <a:off x="4881004" y="2948321"/>
                <a:ext cx="1008994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050" b="1" dirty="0">
                    <a:solidFill>
                      <a:schemeClr val="tx1"/>
                    </a:solidFill>
                    <a:ea typeface="Century Gothic" charset="0"/>
                    <a:cs typeface="Century Gothic" charset="0"/>
                  </a:rPr>
                  <a:t>HFS</a:t>
                </a:r>
                <a14:m>
                  <m:oMath xmlns:m="http://schemas.openxmlformats.org/officeDocument/2006/math">
                    <m:r>
                      <a:rPr lang="zh-CN" altLang="en-US" sz="1050" b="1" i="0" smtClean="0">
                        <a:solidFill>
                          <a:schemeClr val="tx1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 </m:t>
                    </m:r>
                    <m:sSub>
                      <m:sSubPr>
                        <m:ctrlPr>
                          <a:rPr lang="en-US" altLang="zh-CN" sz="105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5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05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𝒓</m:t>
                        </m:r>
                      </m:sub>
                    </m:sSub>
                    <m:r>
                      <a:rPr lang="en-US" altLang="zh-CN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 </m:t>
                    </m:r>
                  </m:oMath>
                </a14:m>
                <a:r>
                  <a:rPr lang="en-US" altLang="zh-CN" sz="105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10Hz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2390FC-DA83-4304-97A5-21D39E04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004" y="2948321"/>
                <a:ext cx="1008994" cy="253916"/>
              </a:xfrm>
              <a:prstGeom prst="rect">
                <a:avLst/>
              </a:prstGeom>
              <a:blipFill>
                <a:blip r:embed="rId9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F2390FC-DA83-4304-97A5-21D39E04C297}"/>
                  </a:ext>
                </a:extLst>
              </p:cNvPr>
              <p:cNvSpPr/>
              <p:nvPr/>
            </p:nvSpPr>
            <p:spPr>
              <a:xfrm>
                <a:off x="7138868" y="2968940"/>
                <a:ext cx="1136673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050" b="1" dirty="0">
                    <a:solidFill>
                      <a:schemeClr val="tx1"/>
                    </a:solidFill>
                    <a:ea typeface="Century Gothic" charset="0"/>
                    <a:cs typeface="Century Gothic" charset="0"/>
                  </a:rPr>
                  <a:t>HFS</a:t>
                </a:r>
                <a14:m>
                  <m:oMath xmlns:m="http://schemas.openxmlformats.org/officeDocument/2006/math">
                    <m:r>
                      <a:rPr lang="zh-CN" altLang="en-US" sz="1050" b="1" i="0" smtClean="0">
                        <a:solidFill>
                          <a:schemeClr val="tx1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 </m:t>
                    </m:r>
                    <m:sSub>
                      <m:sSubPr>
                        <m:ctrlPr>
                          <a:rPr lang="en-US" altLang="zh-CN" sz="105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5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05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altLang="zh-CN" sz="105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110Hz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F2390FC-DA83-4304-97A5-21D39E04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868" y="2968940"/>
                <a:ext cx="1136673" cy="253916"/>
              </a:xfrm>
              <a:prstGeom prst="rect">
                <a:avLst/>
              </a:prstGeom>
              <a:blipFill rotWithShape="0">
                <a:blip r:embed="rId10"/>
                <a:stretch>
                  <a:fillRect t="-71429" b="-9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F2390FC-DA83-4304-97A5-21D39E04C297}"/>
                  </a:ext>
                </a:extLst>
              </p:cNvPr>
              <p:cNvSpPr/>
              <p:nvPr/>
            </p:nvSpPr>
            <p:spPr>
              <a:xfrm>
                <a:off x="4906364" y="4620032"/>
                <a:ext cx="936418" cy="2683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050" b="1" dirty="0">
                    <a:solidFill>
                      <a:schemeClr val="tx1"/>
                    </a:solidFill>
                    <a:ea typeface="Century Gothic" charset="0"/>
                    <a:cs typeface="Century Gothic" charset="0"/>
                  </a:rPr>
                  <a:t>LFS</a:t>
                </a:r>
                <a14:m>
                  <m:oMath xmlns:m="http://schemas.openxmlformats.org/officeDocument/2006/math">
                    <m:r>
                      <a:rPr lang="zh-CN" altLang="en-US" sz="1050" b="1" i="0" smtClean="0">
                        <a:solidFill>
                          <a:schemeClr val="tx1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 </m:t>
                    </m:r>
                    <m:sSub>
                      <m:sSubPr>
                        <m:ctrlPr>
                          <a:rPr lang="en-US" altLang="zh-CN" sz="105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5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05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zh-CN" sz="105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10Hz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BF2390FC-DA83-4304-97A5-21D39E04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364" y="4620032"/>
                <a:ext cx="936418" cy="268343"/>
              </a:xfrm>
              <a:prstGeom prst="rect">
                <a:avLst/>
              </a:prstGeom>
              <a:blipFill rotWithShape="0">
                <a:blip r:embed="rId11"/>
                <a:stretch>
                  <a:fillRect t="-68182" b="-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F2390FC-DA83-4304-97A5-21D39E04C297}"/>
                  </a:ext>
                </a:extLst>
              </p:cNvPr>
              <p:cNvSpPr/>
              <p:nvPr/>
            </p:nvSpPr>
            <p:spPr>
              <a:xfrm>
                <a:off x="7138868" y="4620032"/>
                <a:ext cx="1136674" cy="2683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050" b="1" dirty="0">
                    <a:solidFill>
                      <a:schemeClr val="tx1"/>
                    </a:solidFill>
                    <a:ea typeface="Century Gothic" charset="0"/>
                    <a:cs typeface="Century Gothic" charset="0"/>
                  </a:rPr>
                  <a:t>LFS</a:t>
                </a:r>
                <a14:m>
                  <m:oMath xmlns:m="http://schemas.openxmlformats.org/officeDocument/2006/math">
                    <m:r>
                      <a:rPr lang="zh-CN" altLang="en-US" sz="1050" b="1" i="0" smtClean="0">
                        <a:solidFill>
                          <a:schemeClr val="tx1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 </m:t>
                    </m:r>
                    <m:sSub>
                      <m:sSubPr>
                        <m:ctrlPr>
                          <a:rPr lang="en-US" altLang="zh-CN" sz="105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5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05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zh-CN" sz="105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110Hz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F2390FC-DA83-4304-97A5-21D39E04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868" y="4620032"/>
                <a:ext cx="1136674" cy="268343"/>
              </a:xfrm>
              <a:prstGeom prst="rect">
                <a:avLst/>
              </a:prstGeom>
              <a:blipFill rotWithShape="0">
                <a:blip r:embed="rId12"/>
                <a:stretch>
                  <a:fillRect t="-68182" b="-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9F9B08D-C723-5045-B89C-F51F0E338221}"/>
              </a:ext>
            </a:extLst>
          </p:cNvPr>
          <p:cNvSpPr txBox="1"/>
          <p:nvPr/>
        </p:nvSpPr>
        <p:spPr>
          <a:xfrm>
            <a:off x="3102643" y="2832905"/>
            <a:ext cx="1611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Qualitative index of MHD modes’ stabilities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39AB75A-BD50-7A46-BBF7-CF306BC2F080}"/>
              </a:ext>
            </a:extLst>
          </p:cNvPr>
          <p:cNvSpPr/>
          <p:nvPr/>
        </p:nvSpPr>
        <p:spPr>
          <a:xfrm rot="10800000">
            <a:off x="2691475" y="3023331"/>
            <a:ext cx="386914" cy="23329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D41A00-7260-4F45-919E-6A38A8B52D8E}"/>
                  </a:ext>
                </a:extLst>
              </p:cNvPr>
              <p:cNvSpPr txBox="1"/>
              <p:nvPr/>
            </p:nvSpPr>
            <p:spPr>
              <a:xfrm>
                <a:off x="7195980" y="1705237"/>
                <a:ext cx="6464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=16.5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D41A00-7260-4F45-919E-6A38A8B52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80" y="1705237"/>
                <a:ext cx="646459" cy="215444"/>
              </a:xfrm>
              <a:prstGeom prst="rect">
                <a:avLst/>
              </a:prstGeom>
              <a:blipFill>
                <a:blip r:embed="rId13"/>
                <a:stretch>
                  <a:fillRect l="-9615" t="-22222" r="-1346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37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89"/>
    </mc:Choice>
    <mc:Fallback>
      <p:transition spd="slow" advTm="7388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450F60-9BC5-394B-A9F8-EC5B66DFE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568" y="2370781"/>
            <a:ext cx="2743200" cy="2359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0DC0D-483B-6A41-AE85-28A98AE9A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444" y="2370781"/>
            <a:ext cx="2743200" cy="2389239"/>
          </a:xfrm>
          <a:prstGeom prst="rect">
            <a:avLst/>
          </a:prstGeom>
        </p:spPr>
      </p:pic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7F1A79F9-7F02-9B44-A679-F40525473A19}"/>
              </a:ext>
            </a:extLst>
          </p:cNvPr>
          <p:cNvSpPr txBox="1">
            <a:spLocks/>
          </p:cNvSpPr>
          <p:nvPr/>
        </p:nvSpPr>
        <p:spPr>
          <a:xfrm>
            <a:off x="76775" y="1030183"/>
            <a:ext cx="3002655" cy="364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altLang="zh-CN" sz="1400" dirty="0">
                <a:latin typeface="Century Gothic" panose="020B0502020202020204" pitchFamily="34" charset="0"/>
              </a:rPr>
              <a:t>Transfer function can be extracted from MARS-F simulation by performing same phasing and frequency scan as experiments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altLang="zh-CN" sz="1400" dirty="0">
                <a:latin typeface="Century Gothic" panose="020B0502020202020204" pitchFamily="34" charset="0"/>
              </a:rPr>
              <a:t>Each dominant eigenmode can be compared separately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between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experiments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and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simulations</a:t>
            </a:r>
          </a:p>
          <a:p>
            <a:pPr marL="287338" lvl="1" indent="0">
              <a:spcAft>
                <a:spcPts val="1200"/>
              </a:spcAft>
              <a:buNone/>
            </a:pPr>
            <a:r>
              <a:rPr lang="en-US" altLang="zh-CN" sz="1200" dirty="0">
                <a:latin typeface="Century Gothic" panose="020B0502020202020204" pitchFamily="34" charset="0"/>
              </a:rPr>
              <a:t>General behavior of each mode is similar between experiment and simulation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zh-CN" sz="1600" dirty="0">
              <a:latin typeface="Century Gothic" panose="020B0502020202020204" pitchFamily="34" charset="0"/>
            </a:endParaRPr>
          </a:p>
          <a:p>
            <a:pPr marL="733425" lvl="1" indent="-285750">
              <a:spcAft>
                <a:spcPts val="600"/>
              </a:spcAft>
              <a:buFont typeface=".AppleSystemUIFont" charset="-120"/>
              <a:buChar char="-"/>
            </a:pPr>
            <a:endParaRPr lang="en-US" altLang="zh-CN" sz="1400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Construction of Transfer Functions from Both Measured and Simulated Response Data Allows Direct Comparison of Each Individual Mode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C57AF-D7DC-411A-B85B-C3AE5E5FE6A8}"/>
              </a:ext>
            </a:extLst>
          </p:cNvPr>
          <p:cNvSpPr/>
          <p:nvPr/>
        </p:nvSpPr>
        <p:spPr>
          <a:xfrm>
            <a:off x="3749903" y="2537006"/>
            <a:ext cx="77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HFS</a:t>
            </a:r>
            <a:r>
              <a:rPr lang="zh-CN" altLang="en-US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Br</a:t>
            </a:r>
            <a:endParaRPr lang="en-US" sz="16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834898"/>
                  </p:ext>
                </p:extLst>
              </p:nvPr>
            </p:nvGraphicFramePr>
            <p:xfrm>
              <a:off x="4274402" y="871674"/>
              <a:ext cx="4412396" cy="1227726"/>
            </p:xfrm>
            <a:graphic>
              <a:graphicData uri="http://schemas.openxmlformats.org/drawingml/2006/table">
                <a:tbl>
                  <a:tblPr firstRow="1" bandRow="1">
                    <a:tableStyleId>{2B8A6BE9-7661-420D-A99B-9C36BF19C6C2}</a:tableStyleId>
                  </a:tblPr>
                  <a:tblGrid>
                    <a:gridCol w="23101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22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655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Experiment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MARS-F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65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1" i="1" u="none" strike="noStrike" cap="none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0" u="none" strike="noStrike" cap="none" dirty="0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Century Gothic" charset="0"/>
                                      <a:cs typeface="Century Gothic" charset="0"/>
                                      <a:sym typeface="Arial"/>
                                    </a:rPr>
                                    <m:t>𝛄</m:t>
                                  </m:r>
                                </m:e>
                                <m:sub>
                                  <m:r>
                                    <a:rPr lang="en-US" altLang="zh-CN" sz="1200" b="1" i="0" u="none" strike="noStrike" cap="none" dirty="0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Century Gothic" charset="0"/>
                                      <a:cs typeface="Century Gothic" charset="0"/>
                                      <a:sym typeface="Arial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mr-IN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=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mr-IN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–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85.32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mr-IN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–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23.12i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rad/s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–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45.18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mr-IN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–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2.95i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rad/s</a:t>
                          </a:r>
                          <a:endParaRPr lang="en-US" sz="1200" b="1" i="0" u="none" strike="noStrike" cap="none" dirty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  <a:sym typeface="Arial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188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1" i="1" u="none" strike="noStrike" cap="none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0" u="none" strike="noStrike" cap="none" dirty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entury Gothic" charset="0"/>
                                      <a:cs typeface="Century Gothic" charset="0"/>
                                      <a:sym typeface="Arial"/>
                                    </a:rPr>
                                    <m:t>𝛄</m:t>
                                  </m:r>
                                </m:e>
                                <m:sub>
                                  <m:r>
                                    <a:rPr lang="en-US" altLang="zh-CN" sz="1200" b="1" i="0" u="none" strike="noStrike" cap="none" dirty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entury Gothic" charset="0"/>
                                      <a:cs typeface="Century Gothic" charset="0"/>
                                      <a:sym typeface="Arial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mr-IN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=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1" i="0" u="none" strike="noStrike" cap="none" dirty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−</m:t>
                              </m:r>
                              <m:r>
                                <a:rPr lang="en-US" altLang="zh-CN" sz="1200" b="1" i="0" u="none" strike="noStrike" cap="non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𝟏𝟗𝟗</m:t>
                              </m:r>
                              <m:r>
                                <a:rPr lang="en-US" altLang="zh-CN" sz="1200" b="1" i="0" u="none" strike="noStrike" cap="non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.</m:t>
                              </m:r>
                              <m:r>
                                <a:rPr lang="en-US" altLang="zh-CN" sz="1200" b="1" i="0" u="none" strike="noStrike" cap="non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𝟗𝟑</m:t>
                              </m:r>
                              <m:r>
                                <a:rPr lang="en-US" altLang="zh-CN" sz="1200" b="1" i="0" u="none" strike="noStrike" cap="none" dirty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−</m:t>
                              </m:r>
                              <m:r>
                                <a:rPr lang="en-US" altLang="zh-CN" sz="1200" b="1" i="0" u="none" strike="noStrike" cap="non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𝟒𝟔</m:t>
                              </m:r>
                              <m:r>
                                <a:rPr lang="en-US" altLang="zh-CN" sz="1200" b="1" i="0" u="none" strike="noStrike" cap="non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.</m:t>
                              </m:r>
                              <m:r>
                                <a:rPr lang="en-US" altLang="zh-CN" sz="1200" b="1" i="0" u="none" strike="noStrike" cap="none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𝟔𝟐𝐢</m:t>
                              </m:r>
                            </m:oMath>
                          </a14:m>
                          <a:r>
                            <a:rPr lang="en-US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rad/s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mr-IN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–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101.22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mr-IN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–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0.75i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rad/s</a:t>
                          </a:r>
                          <a:endParaRPr lang="en-US" sz="1200" b="1" i="0" u="none" strike="noStrike" cap="none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  <a:sym typeface="Arial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450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1" i="1" u="none" strike="noStrike" cap="none" dirty="0" smtClean="0">
                                      <a:solidFill>
                                        <a:srgbClr val="00D9DB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0" u="none" strike="noStrike" cap="none" dirty="0">
                                      <a:solidFill>
                                        <a:srgbClr val="00D9DB"/>
                                      </a:solidFill>
                                      <a:latin typeface="Cambria Math" charset="0"/>
                                      <a:ea typeface="Century Gothic" charset="0"/>
                                      <a:cs typeface="Century Gothic" charset="0"/>
                                      <a:sym typeface="Arial"/>
                                    </a:rPr>
                                    <m:t>𝛄</m:t>
                                  </m:r>
                                </m:e>
                                <m:sub>
                                  <m:r>
                                    <a:rPr lang="en-US" altLang="zh-CN" sz="1200" b="1" i="0" u="none" strike="noStrike" cap="none" dirty="0">
                                      <a:solidFill>
                                        <a:srgbClr val="00D9DB"/>
                                      </a:solidFill>
                                      <a:latin typeface="Cambria Math" charset="0"/>
                                      <a:ea typeface="Century Gothic" charset="0"/>
                                      <a:cs typeface="Century Gothic" charset="0"/>
                                      <a:sym typeface="Arial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mr-IN" altLang="zh-CN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=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b="1" i="0" u="none" strike="noStrike" cap="none" dirty="0">
                                  <a:solidFill>
                                    <a:srgbClr val="00D9DB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−</m:t>
                              </m:r>
                              <m:r>
                                <a:rPr lang="en-US" altLang="zh-CN" sz="1200" b="1" i="0" u="none" strike="noStrike" cap="none" dirty="0" smtClean="0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𝟐𝟕𝟕</m:t>
                              </m:r>
                              <m:r>
                                <a:rPr lang="en-US" altLang="zh-CN" sz="1200" b="1" i="0" u="none" strike="noStrike" cap="none" dirty="0" smtClean="0">
                                  <a:solidFill>
                                    <a:srgbClr val="00D9DB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.</m:t>
                              </m:r>
                              <m:r>
                                <a:rPr lang="en-US" altLang="zh-CN" sz="1200" b="1" i="0" u="none" strike="noStrike" cap="none" dirty="0" smtClean="0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𝟕𝟐</m:t>
                              </m:r>
                              <m:r>
                                <a:rPr lang="en-US" altLang="zh-CN" sz="1200" b="1" i="0" u="none" strike="noStrike" cap="none" dirty="0">
                                  <a:solidFill>
                                    <a:srgbClr val="00D9DB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−</m:t>
                              </m:r>
                              <m:r>
                                <a:rPr lang="en-US" altLang="zh-CN" sz="1200" b="1" i="0" u="none" strike="noStrike" cap="none" dirty="0" smtClean="0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𝟏𝟖𝟏</m:t>
                              </m:r>
                              <m:r>
                                <a:rPr lang="en-US" altLang="zh-CN" sz="1200" b="1" i="0" u="none" strike="noStrike" cap="none" dirty="0" smtClean="0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.</m:t>
                              </m:r>
                              <m:r>
                                <a:rPr lang="en-US" altLang="zh-CN" sz="1200" b="1" i="0" u="none" strike="noStrike" cap="none" dirty="0" smtClean="0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𝟑𝟑𝐢</m:t>
                              </m:r>
                            </m:oMath>
                          </a14:m>
                          <a:r>
                            <a:rPr lang="en-US" altLang="zh-CN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 rad/s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mr-IN" altLang="zh-CN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–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365.99+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3.39</a:t>
                          </a:r>
                          <a:r>
                            <a:rPr lang="mr-IN" sz="1200" b="1" i="0" u="none" strike="noStrike" cap="none" dirty="0" err="1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i</a:t>
                          </a:r>
                          <a:r>
                            <a:rPr lang="en-US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rad/s</a:t>
                          </a:r>
                          <a:endParaRPr lang="en-US" sz="1200" b="1" i="0" u="none" strike="noStrike" cap="none" dirty="0">
                            <a:solidFill>
                              <a:srgbClr val="00D9DB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  <a:sym typeface="Arial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834898"/>
                  </p:ext>
                </p:extLst>
              </p:nvPr>
            </p:nvGraphicFramePr>
            <p:xfrm>
              <a:off x="4274402" y="871674"/>
              <a:ext cx="4412396" cy="1227726"/>
            </p:xfrm>
            <a:graphic>
              <a:graphicData uri="http://schemas.openxmlformats.org/drawingml/2006/table">
                <a:tbl>
                  <a:tblPr firstRow="1" bandRow="1">
                    <a:tableStyleId>{2B8A6BE9-7661-420D-A99B-9C36BF19C6C2}</a:tableStyleId>
                  </a:tblPr>
                  <a:tblGrid>
                    <a:gridCol w="23101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22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Experiment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MARS-F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6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00000" r="-91209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mr-IN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–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45.18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mr-IN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–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2.95i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rad/s</a:t>
                          </a:r>
                          <a:endParaRPr lang="en-US" sz="1200" b="1" i="0" u="none" strike="noStrike" cap="none" dirty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  <a:sym typeface="Arial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1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08333" r="-91209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mr-IN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–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101.22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mr-IN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–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0.75i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rad/s</a:t>
                          </a:r>
                          <a:endParaRPr lang="en-US" sz="1200" b="1" i="0" u="none" strike="noStrike" cap="none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  <a:sym typeface="Arial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45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96000" r="-91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mr-IN" altLang="zh-CN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–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365.99+</a:t>
                          </a:r>
                          <a:r>
                            <a:rPr lang="zh-CN" altLang="en-US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3.39</a:t>
                          </a:r>
                          <a:r>
                            <a:rPr lang="mr-IN" sz="1200" b="1" i="0" u="none" strike="noStrike" cap="none" dirty="0" err="1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i</a:t>
                          </a:r>
                          <a:r>
                            <a:rPr lang="en-US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200" b="1" i="0" u="none" strike="noStrike" cap="none" dirty="0">
                              <a:solidFill>
                                <a:srgbClr val="00D9DB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rad/s</a:t>
                          </a:r>
                          <a:endParaRPr lang="en-US" sz="1200" b="1" i="0" u="none" strike="noStrike" cap="none" dirty="0">
                            <a:solidFill>
                              <a:srgbClr val="00D9DB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  <a:sym typeface="Arial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84179" y="2413765"/>
                <a:ext cx="103804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𝑷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(</m:t>
                      </m:r>
                      <m:r>
                        <a:rPr lang="en-US" sz="1100" b="1" i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𝚫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𝝓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,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𝒇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𝟎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𝑯𝒛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)</m:t>
                      </m:r>
                    </m:oMath>
                  </m:oMathPara>
                </a14:m>
                <a:endParaRPr lang="en-US" sz="1100" b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79" y="2413765"/>
                <a:ext cx="1038041" cy="169277"/>
              </a:xfrm>
              <a:prstGeom prst="rect">
                <a:avLst/>
              </a:prstGeom>
              <a:blipFill>
                <a:blip r:embed="rId6"/>
                <a:stretch>
                  <a:fillRect l="-1205" r="-361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cxnSpLocks/>
            <a:stCxn id="23" idx="0"/>
          </p:cNvCxnSpPr>
          <p:nvPr/>
        </p:nvCxnSpPr>
        <p:spPr>
          <a:xfrm flipH="1" flipV="1">
            <a:off x="5522977" y="2883898"/>
            <a:ext cx="223430" cy="27232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C8C57AF-D7DC-411A-B85B-C3AE5E5FE6A8}"/>
              </a:ext>
            </a:extLst>
          </p:cNvPr>
          <p:cNvSpPr/>
          <p:nvPr/>
        </p:nvSpPr>
        <p:spPr>
          <a:xfrm>
            <a:off x="5165362" y="2498404"/>
            <a:ext cx="10182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Experiment</a:t>
            </a:r>
            <a:endParaRPr lang="en-US" sz="1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8C57AF-D7DC-411A-B85B-C3AE5E5FE6A8}"/>
              </a:ext>
            </a:extLst>
          </p:cNvPr>
          <p:cNvSpPr/>
          <p:nvPr/>
        </p:nvSpPr>
        <p:spPr>
          <a:xfrm>
            <a:off x="5374350" y="3156222"/>
            <a:ext cx="744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MARS-F</a:t>
            </a:r>
            <a:endParaRPr lang="en-US" sz="1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8C57AF-D7DC-411A-B85B-C3AE5E5FE6A8}"/>
              </a:ext>
            </a:extLst>
          </p:cNvPr>
          <p:cNvSpPr/>
          <p:nvPr/>
        </p:nvSpPr>
        <p:spPr>
          <a:xfrm>
            <a:off x="4111837" y="2815141"/>
            <a:ext cx="8370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Total</a:t>
            </a:r>
            <a:r>
              <a:rPr lang="zh-CN" altLang="en-US" sz="105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altLang="zh-CN" sz="105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altLang="zh-CN" sz="105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Response</a:t>
            </a:r>
            <a:endParaRPr lang="en-US" sz="105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8C57AF-D7DC-411A-B85B-C3AE5E5FE6A8}"/>
              </a:ext>
            </a:extLst>
          </p:cNvPr>
          <p:cNvSpPr/>
          <p:nvPr/>
        </p:nvSpPr>
        <p:spPr>
          <a:xfrm>
            <a:off x="4208818" y="3961769"/>
            <a:ext cx="896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altLang="zh-CN" sz="1200" b="1" baseline="30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nd</a:t>
            </a:r>
            <a:r>
              <a:rPr lang="en-US" altLang="zh-CN" sz="1200" b="1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mode</a:t>
            </a:r>
            <a:endParaRPr lang="en-US" sz="1200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8C57AF-D7DC-411A-B85B-C3AE5E5FE6A8}"/>
              </a:ext>
            </a:extLst>
          </p:cNvPr>
          <p:cNvSpPr/>
          <p:nvPr/>
        </p:nvSpPr>
        <p:spPr>
          <a:xfrm>
            <a:off x="7110640" y="2815141"/>
            <a:ext cx="838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r>
              <a:rPr lang="en-US" altLang="zh-CN" sz="1200" b="1" baseline="30000" dirty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st</a:t>
            </a:r>
            <a:r>
              <a:rPr lang="en-US" altLang="zh-CN" sz="1200" b="1" dirty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 mode</a:t>
            </a:r>
            <a:endParaRPr lang="en-US" sz="1200" b="1" dirty="0">
              <a:solidFill>
                <a:srgbClr val="0000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8C57AF-D7DC-411A-B85B-C3AE5E5FE6A8}"/>
              </a:ext>
            </a:extLst>
          </p:cNvPr>
          <p:cNvSpPr/>
          <p:nvPr/>
        </p:nvSpPr>
        <p:spPr>
          <a:xfrm>
            <a:off x="8214507" y="2927576"/>
            <a:ext cx="744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MARS-F</a:t>
            </a:r>
            <a:endParaRPr lang="en-US" sz="1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8C57AF-D7DC-411A-B85B-C3AE5E5FE6A8}"/>
              </a:ext>
            </a:extLst>
          </p:cNvPr>
          <p:cNvSpPr/>
          <p:nvPr/>
        </p:nvSpPr>
        <p:spPr>
          <a:xfrm>
            <a:off x="8438974" y="2462583"/>
            <a:ext cx="495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Exp.</a:t>
            </a:r>
            <a:endParaRPr lang="en-US" sz="1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C8C57AF-D7DC-411A-B85B-C3AE5E5FE6A8}"/>
              </a:ext>
            </a:extLst>
          </p:cNvPr>
          <p:cNvSpPr/>
          <p:nvPr/>
        </p:nvSpPr>
        <p:spPr>
          <a:xfrm>
            <a:off x="7294807" y="4162387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D9DB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en-US" altLang="zh-CN" sz="1200" b="1" baseline="30000" dirty="0">
                <a:solidFill>
                  <a:srgbClr val="00D9DB"/>
                </a:solidFill>
                <a:latin typeface="Century Gothic" charset="0"/>
                <a:ea typeface="Century Gothic" charset="0"/>
                <a:cs typeface="Century Gothic" charset="0"/>
              </a:rPr>
              <a:t>rd</a:t>
            </a:r>
            <a:r>
              <a:rPr lang="en-US" altLang="zh-CN" sz="1200" b="1" dirty="0">
                <a:solidFill>
                  <a:srgbClr val="00D9DB"/>
                </a:solidFill>
                <a:latin typeface="Century Gothic" charset="0"/>
                <a:ea typeface="Century Gothic" charset="0"/>
                <a:cs typeface="Century Gothic" charset="0"/>
              </a:rPr>
              <a:t> mode</a:t>
            </a:r>
            <a:endParaRPr lang="en-US" sz="1200" b="1" dirty="0">
              <a:solidFill>
                <a:srgbClr val="00D9D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0BDAF0-0F91-114C-AA24-504C851C23A4}"/>
              </a:ext>
            </a:extLst>
          </p:cNvPr>
          <p:cNvSpPr/>
          <p:nvPr/>
        </p:nvSpPr>
        <p:spPr>
          <a:xfrm>
            <a:off x="5042446" y="4332702"/>
            <a:ext cx="744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MARS-F</a:t>
            </a:r>
            <a:endParaRPr lang="en-US" sz="1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9CCE329-50A9-0740-A8B1-1F6D2E439D4A}"/>
              </a:ext>
            </a:extLst>
          </p:cNvPr>
          <p:cNvSpPr/>
          <p:nvPr/>
        </p:nvSpPr>
        <p:spPr>
          <a:xfrm>
            <a:off x="5523605" y="3705545"/>
            <a:ext cx="495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Exp.</a:t>
            </a:r>
            <a:endParaRPr lang="en-US" sz="1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7330E8-CBC9-2245-A835-50797BBBF25A}"/>
              </a:ext>
            </a:extLst>
          </p:cNvPr>
          <p:cNvSpPr/>
          <p:nvPr/>
        </p:nvSpPr>
        <p:spPr>
          <a:xfrm>
            <a:off x="6719767" y="4100268"/>
            <a:ext cx="495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Exp.</a:t>
            </a:r>
            <a:endParaRPr lang="en-US" sz="1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BDFB751-3D0C-7A48-ADB8-CDEF38951065}"/>
              </a:ext>
            </a:extLst>
          </p:cNvPr>
          <p:cNvSpPr/>
          <p:nvPr/>
        </p:nvSpPr>
        <p:spPr>
          <a:xfrm>
            <a:off x="8399886" y="4023887"/>
            <a:ext cx="744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MARS-F</a:t>
            </a:r>
            <a:endParaRPr lang="en-US" sz="1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2A8EDAD-4CF4-CC4E-9FED-664942D40210}"/>
              </a:ext>
            </a:extLst>
          </p:cNvPr>
          <p:cNvCxnSpPr>
            <a:cxnSpLocks/>
          </p:cNvCxnSpPr>
          <p:nvPr/>
        </p:nvCxnSpPr>
        <p:spPr>
          <a:xfrm>
            <a:off x="8770953" y="4238767"/>
            <a:ext cx="53007" cy="23243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7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54"/>
    </mc:Choice>
    <mc:Fallback>
      <p:transition spd="slow" advTm="5945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6D7F1D-2C73-324C-83B4-6C075375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Reconstructed </a:t>
            </a:r>
            <a:r>
              <a:rPr lang="en-US" altLang="zh-CN" sz="2000" dirty="0"/>
              <a:t>S</a:t>
            </a:r>
            <a:r>
              <a:rPr lang="en-US" sz="2000" dirty="0"/>
              <a:t>table </a:t>
            </a:r>
            <a:r>
              <a:rPr lang="en-US" altLang="zh-CN" sz="2000" dirty="0"/>
              <a:t>P</a:t>
            </a:r>
            <a:r>
              <a:rPr lang="en-US" sz="2000" dirty="0"/>
              <a:t>oles </a:t>
            </a:r>
            <a:r>
              <a:rPr lang="en-US" altLang="zh-CN" sz="2000" dirty="0"/>
              <a:t>A</a:t>
            </a:r>
            <a:r>
              <a:rPr lang="en-US" sz="2000" dirty="0"/>
              <a:t>re </a:t>
            </a:r>
            <a:r>
              <a:rPr lang="en-US" altLang="zh-CN" sz="2000" dirty="0"/>
              <a:t>U</a:t>
            </a:r>
            <a:r>
              <a:rPr lang="en-US" sz="2000" dirty="0"/>
              <a:t>sed to </a:t>
            </a:r>
            <a:r>
              <a:rPr lang="en-US" altLang="zh-CN" sz="2000" dirty="0"/>
              <a:t>G</a:t>
            </a:r>
            <a:r>
              <a:rPr lang="en-US" sz="2000" dirty="0"/>
              <a:t>uide </a:t>
            </a:r>
            <a:r>
              <a:rPr lang="en-US" altLang="zh-CN" sz="2000" dirty="0"/>
              <a:t>E</a:t>
            </a:r>
            <a:r>
              <a:rPr lang="en-US" sz="2000" dirty="0"/>
              <a:t>igenvalue </a:t>
            </a:r>
            <a:r>
              <a:rPr lang="en-US" altLang="zh-CN" sz="2000" dirty="0"/>
              <a:t>S</a:t>
            </a:r>
            <a:r>
              <a:rPr lang="en-US" sz="2000" dirty="0"/>
              <a:t>olver to </a:t>
            </a:r>
            <a:r>
              <a:rPr lang="en-US" altLang="zh-CN" sz="2000" dirty="0"/>
              <a:t>D</a:t>
            </a:r>
            <a:r>
              <a:rPr lang="en-US" sz="2000" dirty="0"/>
              <a:t>irectly </a:t>
            </a:r>
            <a:r>
              <a:rPr lang="en-US" altLang="zh-CN" sz="2000" dirty="0"/>
              <a:t>C</a:t>
            </a:r>
            <a:r>
              <a:rPr lang="en-US" sz="2000" dirty="0"/>
              <a:t>ompute </a:t>
            </a:r>
            <a:r>
              <a:rPr lang="en-US" altLang="zh-CN" sz="2000" dirty="0"/>
              <a:t>E</a:t>
            </a:r>
            <a:r>
              <a:rPr lang="en-US" sz="2000" dirty="0"/>
              <a:t>igenmode </a:t>
            </a:r>
            <a:r>
              <a:rPr lang="en-US" altLang="zh-CN" sz="2000" dirty="0"/>
              <a:t>S</a:t>
            </a:r>
            <a:r>
              <a:rPr lang="en-US" sz="2000" dirty="0"/>
              <a:t>tructure for 3 </a:t>
            </a:r>
            <a:r>
              <a:rPr lang="en-US" altLang="zh-CN" sz="2000" dirty="0"/>
              <a:t>D</a:t>
            </a:r>
            <a:r>
              <a:rPr lang="en-US" sz="2000" dirty="0"/>
              <a:t>ominant </a:t>
            </a:r>
            <a:r>
              <a:rPr lang="en-US" altLang="zh-CN" sz="2000" dirty="0"/>
              <a:t>M</a:t>
            </a:r>
            <a:r>
              <a:rPr lang="en-US" sz="2000" dirty="0"/>
              <a:t>odes  </a:t>
            </a:r>
          </a:p>
        </p:txBody>
      </p:sp>
      <p:sp>
        <p:nvSpPr>
          <p:cNvPr id="53" name="Content Placeholder 1">
            <a:extLst>
              <a:ext uri="{FF2B5EF4-FFF2-40B4-BE49-F238E27FC236}">
                <a16:creationId xmlns:a16="http://schemas.microsoft.com/office/drawing/2014/main" id="{C664E57B-7952-684C-913B-B6180A4A4C62}"/>
              </a:ext>
            </a:extLst>
          </p:cNvPr>
          <p:cNvSpPr txBox="1">
            <a:spLocks/>
          </p:cNvSpPr>
          <p:nvPr/>
        </p:nvSpPr>
        <p:spPr>
          <a:xfrm>
            <a:off x="107896" y="642347"/>
            <a:ext cx="9036104" cy="142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zh-CN" sz="1600" dirty="0">
                <a:latin typeface="Century Gothic" panose="020B0502020202020204" pitchFamily="34" charset="0"/>
              </a:rPr>
              <a:t>Eigenvalues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from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simulated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transfer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function,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as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initial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guess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of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eigenvalue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problem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solved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by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MARS-F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,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help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to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find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converged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solutions.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1600" dirty="0">
                <a:latin typeface="Century Gothic" panose="020B0502020202020204" pitchFamily="34" charset="0"/>
              </a:rPr>
              <a:t>Different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eigenmode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structure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has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potential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for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different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application</a:t>
            </a:r>
            <a:r>
              <a:rPr lang="zh-CN" altLang="en-US" sz="1600" dirty="0">
                <a:latin typeface="Century Gothic" panose="020B0502020202020204" pitchFamily="34" charset="0"/>
              </a:rPr>
              <a:t> </a:t>
            </a:r>
            <a:r>
              <a:rPr lang="en-US" altLang="zh-CN" sz="1600" dirty="0">
                <a:latin typeface="Century Gothic" panose="020B0502020202020204" pitchFamily="34" charset="0"/>
              </a:rPr>
              <a:t>purpose.</a:t>
            </a:r>
          </a:p>
          <a:p>
            <a:pPr marL="457200" lvl="1" indent="0">
              <a:buNone/>
            </a:pPr>
            <a:r>
              <a:rPr lang="en-US" altLang="zh-CN" sz="1400" dirty="0">
                <a:solidFill>
                  <a:srgbClr val="0000FF"/>
                </a:solidFill>
                <a:latin typeface="Century Gothic" panose="020B0502020202020204" pitchFamily="34" charset="0"/>
              </a:rPr>
              <a:t>1st</a:t>
            </a:r>
            <a:r>
              <a:rPr lang="zh-CN" altLang="en-US" sz="14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entury Gothic" panose="020B0502020202020204" pitchFamily="34" charset="0"/>
              </a:rPr>
              <a:t>mode</a:t>
            </a:r>
            <a:r>
              <a:rPr lang="en-US" altLang="zh-CN" sz="1400" dirty="0">
                <a:latin typeface="Century Gothic" panose="020B0502020202020204" pitchFamily="34" charset="0"/>
              </a:rPr>
              <a:t>: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core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rotation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control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through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NTV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torque</a:t>
            </a:r>
          </a:p>
          <a:p>
            <a:pPr marL="457200" lvl="1" indent="0">
              <a:buNone/>
            </a:pPr>
            <a:r>
              <a:rPr lang="en-US" altLang="zh-CN" sz="1400" dirty="0">
                <a:solidFill>
                  <a:srgbClr val="00D9DB"/>
                </a:solidFill>
                <a:latin typeface="Century Gothic" panose="020B0502020202020204" pitchFamily="34" charset="0"/>
              </a:rPr>
              <a:t>3</a:t>
            </a:r>
            <a:r>
              <a:rPr lang="en-US" altLang="zh-CN" sz="1400" baseline="30000" dirty="0">
                <a:solidFill>
                  <a:srgbClr val="00D9DB"/>
                </a:solidFill>
                <a:latin typeface="Century Gothic" panose="020B0502020202020204" pitchFamily="34" charset="0"/>
              </a:rPr>
              <a:t>rd</a:t>
            </a:r>
            <a:r>
              <a:rPr lang="zh-CN" altLang="en-US" sz="1400" dirty="0">
                <a:solidFill>
                  <a:srgbClr val="00D9DB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solidFill>
                  <a:srgbClr val="00D9DB"/>
                </a:solidFill>
                <a:latin typeface="Century Gothic" panose="020B0502020202020204" pitchFamily="34" charset="0"/>
              </a:rPr>
              <a:t>mode</a:t>
            </a:r>
            <a:r>
              <a:rPr lang="en-US" altLang="zh-CN" sz="1400" dirty="0">
                <a:latin typeface="Century Gothic" panose="020B0502020202020204" pitchFamily="34" charset="0"/>
              </a:rPr>
              <a:t>: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help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edge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island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open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for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ELM</a:t>
            </a:r>
            <a:r>
              <a:rPr lang="zh-CN" altLang="en-US" sz="1400" dirty="0">
                <a:latin typeface="Century Gothic" panose="020B0502020202020204" pitchFamily="34" charset="0"/>
              </a:rPr>
              <a:t> </a:t>
            </a:r>
            <a:r>
              <a:rPr lang="en-US" altLang="zh-CN" sz="1400" dirty="0">
                <a:latin typeface="Century Gothic" panose="020B0502020202020204" pitchFamily="34" charset="0"/>
              </a:rPr>
              <a:t>suppression</a:t>
            </a:r>
            <a:r>
              <a:rPr lang="zh-CN" altLang="en-US" sz="1400" dirty="0">
                <a:latin typeface="Century Gothic" panose="020B0502020202020204" pitchFamily="34" charset="0"/>
              </a:rPr>
              <a:t>  </a:t>
            </a:r>
            <a:endParaRPr lang="en-US" altLang="zh-CN" sz="1200" dirty="0"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B47EB2-796A-6541-B66B-041AAAE0DE20}"/>
              </a:ext>
            </a:extLst>
          </p:cNvPr>
          <p:cNvSpPr txBox="1"/>
          <p:nvPr/>
        </p:nvSpPr>
        <p:spPr>
          <a:xfrm>
            <a:off x="1402122" y="4608327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Core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dominant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418498-D9B4-CE4B-B6EB-1ED291519ECC}"/>
              </a:ext>
            </a:extLst>
          </p:cNvPr>
          <p:cNvSpPr txBox="1"/>
          <p:nvPr/>
        </p:nvSpPr>
        <p:spPr>
          <a:xfrm>
            <a:off x="7002874" y="4608327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Edge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dominant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7407" y="2208762"/>
            <a:ext cx="2904779" cy="2456798"/>
            <a:chOff x="393467" y="2208763"/>
            <a:chExt cx="2904779" cy="245679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4259CC-9DE2-814E-81FE-97EBA6778AAC}"/>
                </a:ext>
              </a:extLst>
            </p:cNvPr>
            <p:cNvSpPr txBox="1"/>
            <p:nvPr/>
          </p:nvSpPr>
          <p:spPr>
            <a:xfrm>
              <a:off x="1563465" y="2208763"/>
              <a:ext cx="873957" cy="29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</a:rPr>
                <a:t>1</a:t>
              </a:r>
              <a:r>
                <a:rPr lang="en-US" altLang="zh-CN" baseline="30000" dirty="0">
                  <a:solidFill>
                    <a:srgbClr val="0000FF"/>
                  </a:solidFill>
                </a:rPr>
                <a:t>st</a:t>
              </a:r>
              <a:r>
                <a:rPr lang="zh-CN" altLang="en-US" dirty="0">
                  <a:solidFill>
                    <a:srgbClr val="0000FF"/>
                  </a:solidFill>
                </a:rPr>
                <a:t> </a:t>
              </a:r>
              <a:r>
                <a:rPr lang="en-US" altLang="zh-CN" dirty="0">
                  <a:solidFill>
                    <a:srgbClr val="0000FF"/>
                  </a:solidFill>
                </a:rPr>
                <a:t>mode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13" y="2511174"/>
              <a:ext cx="2637233" cy="192024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B47EB2-796A-6541-B66B-041AAAE0DE20}"/>
                </a:ext>
              </a:extLst>
            </p:cNvPr>
            <p:cNvSpPr txBox="1"/>
            <p:nvPr/>
          </p:nvSpPr>
          <p:spPr>
            <a:xfrm>
              <a:off x="1618731" y="4388562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/>
                  </a:solidFill>
                </a:rPr>
                <a:t>R</a:t>
              </a:r>
              <a:r>
                <a:rPr lang="zh-CN" alt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altLang="zh-CN" sz="1200" b="1" dirty="0">
                  <a:solidFill>
                    <a:schemeClr val="tx1"/>
                  </a:solidFill>
                </a:rPr>
                <a:t>(m)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9B47EB2-796A-6541-B66B-041AAAE0DE20}"/>
                </a:ext>
              </a:extLst>
            </p:cNvPr>
            <p:cNvSpPr txBox="1"/>
            <p:nvPr/>
          </p:nvSpPr>
          <p:spPr>
            <a:xfrm rot="16200000">
              <a:off x="251281" y="3172232"/>
              <a:ext cx="5613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/>
                  </a:solidFill>
                </a:rPr>
                <a:t>Z</a:t>
              </a:r>
              <a:r>
                <a:rPr lang="zh-CN" alt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altLang="zh-CN" sz="1200" b="1" dirty="0">
                  <a:solidFill>
                    <a:schemeClr val="tx1"/>
                  </a:solidFill>
                </a:rPr>
                <a:t>(m)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B47EB2-796A-6541-B66B-041AAAE0DE20}"/>
                </a:ext>
              </a:extLst>
            </p:cNvPr>
            <p:cNvSpPr txBox="1"/>
            <p:nvPr/>
          </p:nvSpPr>
          <p:spPr>
            <a:xfrm>
              <a:off x="2744889" y="2240739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</a:rPr>
                <a:t>(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a.u</a:t>
              </a:r>
              <a:r>
                <a:rPr lang="en-US" altLang="zh-CN" sz="1200" dirty="0">
                  <a:solidFill>
                    <a:schemeClr val="tx1"/>
                  </a:solidFill>
                </a:rPr>
                <a:t>.)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34505" y="2208762"/>
            <a:ext cx="2535402" cy="2448703"/>
            <a:chOff x="3565793" y="2201585"/>
            <a:chExt cx="2535402" cy="244870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1D5882-F587-974D-B914-D886206D609E}"/>
                </a:ext>
              </a:extLst>
            </p:cNvPr>
            <p:cNvSpPr txBox="1"/>
            <p:nvPr/>
          </p:nvSpPr>
          <p:spPr>
            <a:xfrm>
              <a:off x="4354481" y="2212642"/>
              <a:ext cx="915635" cy="29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</a:t>
              </a:r>
              <a:r>
                <a:rPr lang="en-US" altLang="zh-CN" baseline="30000" dirty="0">
                  <a:solidFill>
                    <a:srgbClr val="FF0000"/>
                  </a:solidFill>
                </a:rPr>
                <a:t>nd</a:t>
              </a:r>
              <a:r>
                <a:rPr lang="en-US" altLang="zh-CN" dirty="0">
                  <a:solidFill>
                    <a:srgbClr val="FF0000"/>
                  </a:solidFill>
                </a:rPr>
                <a:t> mode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793" y="2471345"/>
              <a:ext cx="2535402" cy="192024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9B47EB2-796A-6541-B66B-041AAAE0DE20}"/>
                </a:ext>
              </a:extLst>
            </p:cNvPr>
            <p:cNvSpPr txBox="1"/>
            <p:nvPr/>
          </p:nvSpPr>
          <p:spPr>
            <a:xfrm>
              <a:off x="5547838" y="2201585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</a:rPr>
                <a:t>(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a.u</a:t>
              </a:r>
              <a:r>
                <a:rPr lang="en-US" altLang="zh-CN" sz="1200" dirty="0">
                  <a:solidFill>
                    <a:schemeClr val="tx1"/>
                  </a:solidFill>
                </a:rPr>
                <a:t>.)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B47EB2-796A-6541-B66B-041AAAE0DE20}"/>
                </a:ext>
              </a:extLst>
            </p:cNvPr>
            <p:cNvSpPr txBox="1"/>
            <p:nvPr/>
          </p:nvSpPr>
          <p:spPr>
            <a:xfrm>
              <a:off x="4532811" y="4373289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/>
                  </a:solidFill>
                </a:rPr>
                <a:t>R</a:t>
              </a:r>
              <a:r>
                <a:rPr lang="zh-CN" alt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altLang="zh-CN" sz="1200" b="1" dirty="0">
                  <a:solidFill>
                    <a:schemeClr val="tx1"/>
                  </a:solidFill>
                </a:rPr>
                <a:t>(m)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78917" y="2204672"/>
            <a:ext cx="2536959" cy="2414490"/>
            <a:chOff x="6378917" y="2204672"/>
            <a:chExt cx="2536959" cy="241449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2EFC59-2F67-7E4F-B883-BA916D89B80B}"/>
                </a:ext>
              </a:extLst>
            </p:cNvPr>
            <p:cNvSpPr txBox="1"/>
            <p:nvPr/>
          </p:nvSpPr>
          <p:spPr>
            <a:xfrm>
              <a:off x="7259189" y="2226998"/>
              <a:ext cx="888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D9DB"/>
                  </a:solidFill>
                </a:rPr>
                <a:t>3</a:t>
              </a:r>
              <a:r>
                <a:rPr lang="en-US" altLang="zh-CN" baseline="30000" dirty="0">
                  <a:solidFill>
                    <a:srgbClr val="00D9DB"/>
                  </a:solidFill>
                </a:rPr>
                <a:t>rd</a:t>
              </a:r>
              <a:r>
                <a:rPr lang="en-US" altLang="zh-CN" dirty="0">
                  <a:solidFill>
                    <a:srgbClr val="00D9DB"/>
                  </a:solidFill>
                </a:rPr>
                <a:t> mode</a:t>
              </a:r>
              <a:endParaRPr lang="en-US" dirty="0">
                <a:solidFill>
                  <a:srgbClr val="00D9D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917" y="2478584"/>
              <a:ext cx="2536959" cy="192024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9B47EB2-796A-6541-B66B-041AAAE0DE20}"/>
                </a:ext>
              </a:extLst>
            </p:cNvPr>
            <p:cNvSpPr txBox="1"/>
            <p:nvPr/>
          </p:nvSpPr>
          <p:spPr>
            <a:xfrm>
              <a:off x="7499583" y="4342163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/>
                  </a:solidFill>
                </a:rPr>
                <a:t>R</a:t>
              </a:r>
              <a:r>
                <a:rPr lang="zh-CN" alt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altLang="zh-CN" sz="1200" b="1" dirty="0">
                  <a:solidFill>
                    <a:schemeClr val="tx1"/>
                  </a:solidFill>
                </a:rPr>
                <a:t>(m)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9B47EB2-796A-6541-B66B-041AAAE0DE20}"/>
                </a:ext>
              </a:extLst>
            </p:cNvPr>
            <p:cNvSpPr txBox="1"/>
            <p:nvPr/>
          </p:nvSpPr>
          <p:spPr>
            <a:xfrm>
              <a:off x="8362519" y="2204672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</a:rPr>
                <a:t>(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a.u</a:t>
              </a:r>
              <a:r>
                <a:rPr lang="en-US" altLang="zh-CN" sz="1200" dirty="0">
                  <a:solidFill>
                    <a:schemeClr val="tx1"/>
                  </a:solidFill>
                </a:rPr>
                <a:t>.)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9B47EB2-796A-6541-B66B-041AAAE0DE20}"/>
              </a:ext>
            </a:extLst>
          </p:cNvPr>
          <p:cNvSpPr txBox="1"/>
          <p:nvPr/>
        </p:nvSpPr>
        <p:spPr>
          <a:xfrm>
            <a:off x="4094799" y="4619162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Divertor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dominant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0EF083-C10B-4336-89DA-32B9A0A9A6A3}"/>
                  </a:ext>
                </a:extLst>
              </p:cNvPr>
              <p:cNvSpPr txBox="1"/>
              <p:nvPr/>
            </p:nvSpPr>
            <p:spPr>
              <a:xfrm>
                <a:off x="2070881" y="2555108"/>
                <a:ext cx="6424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0EF083-C10B-4336-89DA-32B9A0A9A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81" y="2555108"/>
                <a:ext cx="642419" cy="215444"/>
              </a:xfrm>
              <a:prstGeom prst="rect">
                <a:avLst/>
              </a:prstGeom>
              <a:blipFill>
                <a:blip r:embed="rId5"/>
                <a:stretch>
                  <a:fillRect l="-7692" r="-7692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37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03"/>
    </mc:Choice>
    <mc:Fallback>
      <p:transition spd="slow" advTm="4910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89011" y="2514883"/>
            <a:ext cx="2713145" cy="2025018"/>
            <a:chOff x="489011" y="2514883"/>
            <a:chExt cx="2713145" cy="20250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11" y="2693127"/>
              <a:ext cx="2713145" cy="184677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EC518D-5CE6-694D-A941-E00FB8D34114}"/>
                </a:ext>
              </a:extLst>
            </p:cNvPr>
            <p:cNvSpPr txBox="1"/>
            <p:nvPr/>
          </p:nvSpPr>
          <p:spPr>
            <a:xfrm>
              <a:off x="2662642" y="2514883"/>
              <a:ext cx="4972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G/kA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81" y="162942"/>
            <a:ext cx="8865782" cy="369600"/>
          </a:xfrm>
        </p:spPr>
        <p:txBody>
          <a:bodyPr/>
          <a:lstStyle/>
          <a:p>
            <a:r>
              <a:rPr lang="en-US" sz="1800" dirty="0"/>
              <a:t>Transfer Function </a:t>
            </a:r>
            <a:r>
              <a:rPr lang="en-US" altLang="zh-CN" sz="1800" dirty="0"/>
              <a:t>R</a:t>
            </a:r>
            <a:r>
              <a:rPr lang="en-US" sz="1800" dirty="0"/>
              <a:t>econstructed </a:t>
            </a:r>
            <a:r>
              <a:rPr lang="en-US" altLang="zh-CN" sz="1800" dirty="0"/>
              <a:t>F</a:t>
            </a:r>
            <a:r>
              <a:rPr lang="en-US" sz="1800" dirty="0"/>
              <a:t>rom </a:t>
            </a:r>
            <a:r>
              <a:rPr lang="en-US" altLang="zh-CN" sz="1800" dirty="0"/>
              <a:t>E</a:t>
            </a:r>
            <a:r>
              <a:rPr lang="en-US" sz="1800" dirty="0"/>
              <a:t>xperimental </a:t>
            </a:r>
            <a:r>
              <a:rPr lang="en-US" altLang="zh-CN" sz="1800" dirty="0"/>
              <a:t>D</a:t>
            </a:r>
            <a:r>
              <a:rPr lang="en-US" sz="1800" dirty="0"/>
              <a:t>ata </a:t>
            </a:r>
            <a:r>
              <a:rPr lang="en-US" altLang="zh-CN" sz="1800" dirty="0"/>
              <a:t>Helps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Perform Selective Amplification of</a:t>
            </a:r>
            <a:r>
              <a:rPr lang="zh-CN" altLang="en-US" sz="1800" dirty="0"/>
              <a:t> </a:t>
            </a:r>
            <a:r>
              <a:rPr lang="en-US" altLang="zh-CN" sz="1800" dirty="0"/>
              <a:t>Mode</a:t>
            </a:r>
            <a:r>
              <a:rPr lang="zh-CN" altLang="en-US" sz="1800" dirty="0"/>
              <a:t> </a:t>
            </a:r>
            <a:r>
              <a:rPr lang="en-US" altLang="zh-CN" sz="1800" dirty="0"/>
              <a:t>in 2D Space of Coil</a:t>
            </a:r>
            <a:r>
              <a:rPr lang="zh-CN" altLang="en-US" sz="1800" dirty="0"/>
              <a:t> </a:t>
            </a:r>
            <a:r>
              <a:rPr lang="en-US" altLang="zh-CN" sz="1800" dirty="0"/>
              <a:t>Phasing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Frequency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110381" y="748331"/>
            <a:ext cx="90154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3399"/>
              </a:buClr>
              <a:buFont typeface="Arial" charset="0"/>
              <a:buChar char="•"/>
            </a:pPr>
            <a:r>
              <a:rPr lang="en-US" altLang="zh-CN" b="1" dirty="0">
                <a:latin typeface="Century Gothic" panose="020B0502020202020204" pitchFamily="34" charset="0"/>
              </a:rPr>
              <a:t>Phasing and frequency dependence of each dominant eigenmode can be evaluated by transfer function</a:t>
            </a:r>
          </a:p>
          <a:p>
            <a:pPr marL="285750" indent="-285750">
              <a:spcAft>
                <a:spcPts val="600"/>
              </a:spcAft>
              <a:buClr>
                <a:srgbClr val="003399"/>
              </a:buClr>
              <a:buFont typeface="Arial" charset="0"/>
              <a:buChar char="•"/>
            </a:pPr>
            <a:r>
              <a:rPr lang="en-US" altLang="zh-CN" b="1" dirty="0">
                <a:latin typeface="Century Gothic" panose="020B0502020202020204" pitchFamily="34" charset="0"/>
              </a:rPr>
              <a:t>2D</a:t>
            </a:r>
            <a:r>
              <a:rPr lang="zh-CN" altLang="en-US" b="1" dirty="0"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latin typeface="Century Gothic" panose="020B0502020202020204" pitchFamily="34" charset="0"/>
              </a:rPr>
              <a:t>scan</a:t>
            </a:r>
            <a:r>
              <a:rPr lang="zh-CN" altLang="en-US" b="1" dirty="0"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latin typeface="Century Gothic" panose="020B0502020202020204" pitchFamily="34" charset="0"/>
              </a:rPr>
              <a:t>of</a:t>
            </a:r>
            <a:r>
              <a:rPr lang="zh-CN" altLang="en-US" b="1" dirty="0"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latin typeface="Century Gothic" panose="020B0502020202020204" pitchFamily="34" charset="0"/>
              </a:rPr>
              <a:t>coil frequency</a:t>
            </a:r>
            <a:r>
              <a:rPr lang="zh-CN" altLang="en-US" b="1" dirty="0"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latin typeface="Century Gothic" panose="020B0502020202020204" pitchFamily="34" charset="0"/>
              </a:rPr>
              <a:t>and</a:t>
            </a:r>
            <a:r>
              <a:rPr lang="zh-CN" altLang="en-US" b="1" dirty="0"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latin typeface="Century Gothic" panose="020B0502020202020204" pitchFamily="34" charset="0"/>
              </a:rPr>
              <a:t>phasing could help to amplify preferred eigenmode.</a:t>
            </a:r>
          </a:p>
          <a:p>
            <a:pPr marL="285750" indent="-285750">
              <a:spcAft>
                <a:spcPts val="600"/>
              </a:spcAft>
              <a:buClr>
                <a:srgbClr val="003399"/>
              </a:buClr>
              <a:buFont typeface="Arial" charset="0"/>
              <a:buChar char="•"/>
            </a:pPr>
            <a:r>
              <a:rPr lang="en-US" altLang="zh-CN" b="1" dirty="0">
                <a:latin typeface="Century Gothic" panose="020B0502020202020204" pitchFamily="34" charset="0"/>
              </a:rPr>
              <a:t>Higher coil frequency makes stronger amplification of 2</a:t>
            </a:r>
            <a:r>
              <a:rPr lang="en-US" altLang="zh-CN" b="1" baseline="30000" dirty="0">
                <a:latin typeface="Century Gothic" panose="020B0502020202020204" pitchFamily="34" charset="0"/>
              </a:rPr>
              <a:t>nd</a:t>
            </a:r>
            <a:r>
              <a:rPr lang="en-US" altLang="zh-CN" b="1" dirty="0">
                <a:latin typeface="Century Gothic" panose="020B0502020202020204" pitchFamily="34" charset="0"/>
              </a:rPr>
              <a:t> and 3</a:t>
            </a:r>
            <a:r>
              <a:rPr lang="en-US" altLang="zh-CN" b="1" baseline="30000" dirty="0">
                <a:latin typeface="Century Gothic" panose="020B0502020202020204" pitchFamily="34" charset="0"/>
              </a:rPr>
              <a:t>rd</a:t>
            </a:r>
            <a:r>
              <a:rPr lang="en-US" altLang="zh-CN" b="1" dirty="0">
                <a:latin typeface="Century Gothic" panose="020B0502020202020204" pitchFamily="34" charset="0"/>
              </a:rPr>
              <a:t>  modes in concerned DIII-D experiment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23627" y="2514883"/>
            <a:ext cx="2729559" cy="2025018"/>
            <a:chOff x="6323627" y="2514883"/>
            <a:chExt cx="2729559" cy="20250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627" y="2692813"/>
              <a:ext cx="2714997" cy="184708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EC518D-5CE6-694D-A941-E00FB8D34114}"/>
                </a:ext>
              </a:extLst>
            </p:cNvPr>
            <p:cNvSpPr txBox="1"/>
            <p:nvPr/>
          </p:nvSpPr>
          <p:spPr>
            <a:xfrm>
              <a:off x="8555934" y="2514883"/>
              <a:ext cx="4972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G/kA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A95EBB-8CCF-FB40-B406-4546559B9508}"/>
                  </a:ext>
                </a:extLst>
              </p:cNvPr>
              <p:cNvSpPr txBox="1"/>
              <p:nvPr/>
            </p:nvSpPr>
            <p:spPr>
              <a:xfrm>
                <a:off x="1562813" y="4535844"/>
                <a:ext cx="282770" cy="203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A95EBB-8CCF-FB40-B406-4546559B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813" y="4535844"/>
                <a:ext cx="282770" cy="203948"/>
              </a:xfrm>
              <a:prstGeom prst="rect">
                <a:avLst/>
              </a:prstGeom>
              <a:blipFill>
                <a:blip r:embed="rId5"/>
                <a:stretch>
                  <a:fillRect l="-8696" r="-17391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C5F090-2EBD-534E-9127-C467CC71E251}"/>
                  </a:ext>
                </a:extLst>
              </p:cNvPr>
              <p:cNvSpPr txBox="1"/>
              <p:nvPr/>
            </p:nvSpPr>
            <p:spPr>
              <a:xfrm>
                <a:off x="4709451" y="4544510"/>
                <a:ext cx="282770" cy="203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C5F090-2EBD-534E-9127-C467CC71E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51" y="4544510"/>
                <a:ext cx="282770" cy="203948"/>
              </a:xfrm>
              <a:prstGeom prst="rect">
                <a:avLst/>
              </a:prstGeom>
              <a:blipFill rotWithShape="0">
                <a:blip r:embed="rId6"/>
                <a:stretch>
                  <a:fillRect l="-15217" r="-17391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FF3185-D578-A948-A7E8-2D237A7AF349}"/>
                  </a:ext>
                </a:extLst>
              </p:cNvPr>
              <p:cNvSpPr txBox="1"/>
              <p:nvPr/>
            </p:nvSpPr>
            <p:spPr>
              <a:xfrm>
                <a:off x="7681125" y="4535844"/>
                <a:ext cx="282770" cy="203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2FF3185-D578-A948-A7E8-2D237A7AF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5" y="4535844"/>
                <a:ext cx="282770" cy="203948"/>
              </a:xfrm>
              <a:prstGeom prst="rect">
                <a:avLst/>
              </a:prstGeom>
              <a:blipFill rotWithShape="0">
                <a:blip r:embed="rId7"/>
                <a:stretch>
                  <a:fillRect l="-13043" r="-19565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09F681E-C1F1-7B40-854B-5EFD82107810}"/>
              </a:ext>
            </a:extLst>
          </p:cNvPr>
          <p:cNvSpPr txBox="1"/>
          <p:nvPr/>
        </p:nvSpPr>
        <p:spPr>
          <a:xfrm>
            <a:off x="1366658" y="2289848"/>
            <a:ext cx="873957" cy="29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1</a:t>
            </a:r>
            <a:r>
              <a:rPr lang="en-US" altLang="zh-CN" baseline="30000" dirty="0">
                <a:solidFill>
                  <a:srgbClr val="0000FF"/>
                </a:solidFill>
              </a:rPr>
              <a:t>st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mode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2F8683-A0B8-824B-81C6-E9B7771A0C15}"/>
              </a:ext>
            </a:extLst>
          </p:cNvPr>
          <p:cNvSpPr txBox="1"/>
          <p:nvPr/>
        </p:nvSpPr>
        <p:spPr>
          <a:xfrm>
            <a:off x="7198363" y="2300831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D9DB"/>
                </a:solidFill>
              </a:rPr>
              <a:t>3</a:t>
            </a:r>
            <a:r>
              <a:rPr lang="en-US" altLang="zh-CN" baseline="30000" dirty="0">
                <a:solidFill>
                  <a:srgbClr val="00D9DB"/>
                </a:solidFill>
              </a:rPr>
              <a:t>rd</a:t>
            </a:r>
            <a:r>
              <a:rPr lang="en-US" altLang="zh-CN" dirty="0">
                <a:solidFill>
                  <a:srgbClr val="00D9DB"/>
                </a:solidFill>
              </a:rPr>
              <a:t> mode</a:t>
            </a:r>
            <a:endParaRPr lang="en-US" dirty="0">
              <a:solidFill>
                <a:srgbClr val="00D9D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2DE494D-4324-074D-84AF-76A2CA99032B}"/>
                  </a:ext>
                </a:extLst>
              </p:cNvPr>
              <p:cNvSpPr/>
              <p:nvPr/>
            </p:nvSpPr>
            <p:spPr>
              <a:xfrm>
                <a:off x="2872836" y="2034608"/>
                <a:ext cx="44651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rgbClr val="FF0000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dependence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of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mode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amplitude at HFS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𝜹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𝒓</m:t>
                        </m:r>
                      </m:sub>
                    </m:sSub>
                  </m:oMath>
                </a14:m>
                <a:endParaRPr lang="en-US" altLang="zh-CN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2DE494D-4324-074D-84AF-76A2CA990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36" y="2034608"/>
                <a:ext cx="4465133" cy="307777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4B9DEA9-FCB2-5A40-ACC7-591BE3FE6338}"/>
              </a:ext>
            </a:extLst>
          </p:cNvPr>
          <p:cNvSpPr txBox="1"/>
          <p:nvPr/>
        </p:nvSpPr>
        <p:spPr>
          <a:xfrm>
            <a:off x="4671925" y="364556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66FF"/>
                </a:solidFill>
              </a:rPr>
              <a:t>X</a:t>
            </a:r>
            <a:endParaRPr lang="en-US" b="1" dirty="0">
              <a:solidFill>
                <a:srgbClr val="FF66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473242" y="2542276"/>
            <a:ext cx="2713606" cy="1997625"/>
            <a:chOff x="3473242" y="2542276"/>
            <a:chExt cx="2713606" cy="1997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3242" y="2692813"/>
              <a:ext cx="2713606" cy="184708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EC518D-5CE6-694D-A941-E00FB8D34114}"/>
                </a:ext>
              </a:extLst>
            </p:cNvPr>
            <p:cNvSpPr txBox="1"/>
            <p:nvPr/>
          </p:nvSpPr>
          <p:spPr>
            <a:xfrm>
              <a:off x="5670261" y="2542276"/>
              <a:ext cx="4972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G/kA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FE96AFE-4E6D-7E43-A8A7-8CB8AA727CB3}"/>
              </a:ext>
            </a:extLst>
          </p:cNvPr>
          <p:cNvSpPr txBox="1"/>
          <p:nvPr/>
        </p:nvSpPr>
        <p:spPr>
          <a:xfrm>
            <a:off x="4427491" y="2326986"/>
            <a:ext cx="915635" cy="29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en-US" altLang="zh-CN" baseline="30000" dirty="0">
                <a:solidFill>
                  <a:srgbClr val="FF0000"/>
                </a:solidFill>
              </a:rPr>
              <a:t>nd</a:t>
            </a:r>
            <a:r>
              <a:rPr lang="en-US" altLang="zh-CN" dirty="0">
                <a:solidFill>
                  <a:srgbClr val="FF0000"/>
                </a:solidFill>
              </a:rPr>
              <a:t> mode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429901" y="3462469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Frequency (Hz)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9EED0D-7883-5043-921F-340A6765FA1C}"/>
                  </a:ext>
                </a:extLst>
              </p:cNvPr>
              <p:cNvSpPr/>
              <p:nvPr/>
            </p:nvSpPr>
            <p:spPr>
              <a:xfrm>
                <a:off x="1069328" y="2511399"/>
                <a:ext cx="227690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00" b="1" i="1" dirty="0" smtClean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000" b="1" i="1" dirty="0" smtClean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mr-IN" altLang="zh-CN" sz="1000" b="1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sz="1000" b="1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mr-IN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–</a:t>
                </a:r>
                <a:r>
                  <a:rPr lang="zh-CN" altLang="en-US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85.32</a:t>
                </a:r>
                <a:r>
                  <a:rPr lang="zh-CN" altLang="en-US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mr-IN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–</a:t>
                </a:r>
                <a:r>
                  <a:rPr lang="zh-CN" altLang="en-US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23.12i</a:t>
                </a:r>
                <a:r>
                  <a:rPr lang="zh-CN" altLang="en-US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rad/s </a:t>
                </a:r>
                <a:endParaRPr lang="en-US" altLang="zh-CN" sz="1000" b="1" dirty="0">
                  <a:solidFill>
                    <a:srgbClr val="0000FF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9EED0D-7883-5043-921F-340A6765F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28" y="2511399"/>
                <a:ext cx="2276904" cy="246221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12A55C8-3CEC-904F-B938-1085B2AAF58A}"/>
                  </a:ext>
                </a:extLst>
              </p:cNvPr>
              <p:cNvSpPr/>
              <p:nvPr/>
            </p:nvSpPr>
            <p:spPr>
              <a:xfrm>
                <a:off x="6703408" y="2519927"/>
                <a:ext cx="227275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1" i="1" dirty="0" smtClean="0">
                            <a:solidFill>
                              <a:srgbClr val="00D9DB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00" b="1" i="1" dirty="0">
                            <a:solidFill>
                              <a:srgbClr val="00D9DB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000" b="1" i="1" dirty="0">
                            <a:solidFill>
                              <a:srgbClr val="00D9DB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mr-IN" altLang="zh-CN" sz="1000" b="1" dirty="0">
                    <a:solidFill>
                      <a:srgbClr val="00D9DB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sz="1000" b="1" dirty="0">
                    <a:solidFill>
                      <a:srgbClr val="00D9DB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000" b="1" dirty="0">
                        <a:solidFill>
                          <a:srgbClr val="00D9DB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𝟐𝟕𝟕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𝟕𝟐</m:t>
                    </m:r>
                    <m:r>
                      <a:rPr lang="en-US" altLang="zh-CN" sz="1000" b="1" dirty="0">
                        <a:solidFill>
                          <a:srgbClr val="00D9DB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𝟏𝟖𝟏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𝟑𝟑</m:t>
                    </m:r>
                    <m:r>
                      <a:rPr lang="en-US" altLang="zh-CN" sz="1000" b="1" i="1" dirty="0">
                        <a:solidFill>
                          <a:srgbClr val="00D9DB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𝒊</m:t>
                    </m:r>
                  </m:oMath>
                </a14:m>
                <a:r>
                  <a:rPr lang="en-US" altLang="zh-CN" sz="1000" b="1" dirty="0">
                    <a:solidFill>
                      <a:srgbClr val="00D9DB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 rad/s</a:t>
                </a:r>
                <a:endParaRPr lang="en-US" altLang="zh-CN" sz="1000" b="1" dirty="0">
                  <a:solidFill>
                    <a:srgbClr val="00D9DB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12A55C8-3CEC-904F-B938-1085B2AAF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408" y="2519927"/>
                <a:ext cx="2272755" cy="246221"/>
              </a:xfrm>
              <a:prstGeom prst="rect">
                <a:avLst/>
              </a:prstGeom>
              <a:blipFill>
                <a:blip r:embed="rId1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FCCAC70-58C0-9645-B54E-9AAAB5F75F7C}"/>
                  </a:ext>
                </a:extLst>
              </p:cNvPr>
              <p:cNvSpPr/>
              <p:nvPr/>
            </p:nvSpPr>
            <p:spPr>
              <a:xfrm>
                <a:off x="3910931" y="2522657"/>
                <a:ext cx="187981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00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000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mr-IN" altLang="zh-CN" sz="1000" b="1" dirty="0">
                    <a:solidFill>
                      <a:srgbClr val="FF0000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sz="1000" b="1" dirty="0">
                    <a:solidFill>
                      <a:srgbClr val="FF0000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000" b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𝟏𝟗𝟗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𝟗𝟑</m:t>
                    </m:r>
                    <m:r>
                      <a:rPr lang="en-US" altLang="zh-CN" sz="1000" b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𝟒𝟔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𝟔𝟐</m:t>
                    </m:r>
                    <m:r>
                      <a:rPr lang="en-US" altLang="zh-CN" sz="1000" b="1" i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𝒊</m:t>
                    </m:r>
                  </m:oMath>
                </a14:m>
                <a:r>
                  <a:rPr lang="en-US" altLang="zh-CN" sz="1000" b="1" dirty="0">
                    <a:solidFill>
                      <a:srgbClr val="FF0000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rad/s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FCCAC70-58C0-9645-B54E-9AAAB5F75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31" y="2522657"/>
                <a:ext cx="1879810" cy="246221"/>
              </a:xfrm>
              <a:prstGeom prst="rect">
                <a:avLst/>
              </a:prstGeom>
              <a:blipFill>
                <a:blip r:embed="rId12"/>
                <a:stretch>
                  <a:fillRect t="-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2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63"/>
    </mc:Choice>
    <mc:Fallback>
      <p:transition spd="slow" advTm="4006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8836" y="697480"/>
                <a:ext cx="8918395" cy="4376170"/>
              </a:xfrm>
            </p:spPr>
            <p:txBody>
              <a:bodyPr/>
              <a:lstStyle/>
              <a:p>
                <a:r>
                  <a:rPr lang="en-US" sz="1600" dirty="0"/>
                  <a:t>Tokamak plasmas sensitively respond to non-axisymmetric (3D) magnetic fields</a:t>
                </a:r>
              </a:p>
              <a:p>
                <a:pPr lvl="1"/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Plasma response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charset="0"/>
                        <a:ea typeface="Century Gothic" charset="0"/>
                        <a:cs typeface="Century Gothic" charset="0"/>
                      </a:rPr>
                      <m:t>→</m:t>
                    </m:r>
                  </m:oMath>
                </a14:m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magnetic perturbation, plasma displacement, perturbed plasma current etc.</a:t>
                </a:r>
              </a:p>
              <a:p>
                <a:pPr lvl="1"/>
                <a:r>
                  <a:rPr lang="en-US" altLang="zh-CN" sz="1400" dirty="0">
                    <a:latin typeface="Century Gothic" charset="0"/>
                    <a:ea typeface="Century Gothic" charset="0"/>
                    <a:cs typeface="Century Gothic" charset="0"/>
                  </a:rPr>
                  <a:t>Linear theory: plasma response generally contributed by </a:t>
                </a:r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multiple stable MHD eigenmodes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charset="0"/>
                        <a:ea typeface="Century Gothic" charset="0"/>
                        <a:cs typeface="Century Gothic" charset="0"/>
                      </a:rPr>
                      <m:t>→</m:t>
                    </m:r>
                  </m:oMath>
                </a14:m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multi-mode plasma response</a:t>
                </a:r>
              </a:p>
              <a:p>
                <a:pPr lvl="1"/>
                <a:endParaRPr lang="en-US" sz="1600" dirty="0"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r>
                  <a:rPr lang="en-US" sz="1600" dirty="0"/>
                  <a:t>Behavior of stable modes in multi-mode plasma response can significantly affect performance of tokamak operations e.g.</a:t>
                </a:r>
              </a:p>
              <a:p>
                <a:pPr lvl="1"/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Am</a:t>
                </a:r>
                <a:r>
                  <a:rPr lang="en-US" altLang="zh-CN" sz="1400" dirty="0">
                    <a:latin typeface="Century Gothic" charset="0"/>
                    <a:ea typeface="Century Gothic" charset="0"/>
                    <a:cs typeface="Century Gothic" charset="0"/>
                  </a:rPr>
                  <a:t>plification</a:t>
                </a:r>
                <a:r>
                  <a:rPr lang="zh-CN" alt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400" dirty="0">
                    <a:latin typeface="Century Gothic" charset="0"/>
                    <a:ea typeface="Century Gothic" charset="0"/>
                    <a:cs typeface="Century Gothic" charset="0"/>
                  </a:rPr>
                  <a:t>of</a:t>
                </a:r>
                <a:r>
                  <a:rPr lang="zh-CN" alt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400" dirty="0">
                    <a:latin typeface="Century Gothic" charset="0"/>
                    <a:ea typeface="Century Gothic" charset="0"/>
                    <a:cs typeface="Century Gothic" charset="0"/>
                  </a:rPr>
                  <a:t>edge</a:t>
                </a:r>
                <a:r>
                  <a:rPr lang="zh-CN" alt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−</m:t>
                    </m:r>
                  </m:oMath>
                </a14:m>
                <a:r>
                  <a:rPr lang="zh-CN" alt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400" dirty="0">
                    <a:latin typeface="Century Gothic" charset="0"/>
                    <a:ea typeface="Century Gothic" charset="0"/>
                    <a:cs typeface="Century Gothic" charset="0"/>
                  </a:rPr>
                  <a:t>peeling</a:t>
                </a:r>
                <a:r>
                  <a:rPr lang="zh-CN" alt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400" dirty="0">
                    <a:latin typeface="Century Gothic" charset="0"/>
                    <a:ea typeface="Century Gothic" charset="0"/>
                    <a:cs typeface="Century Gothic" charset="0"/>
                  </a:rPr>
                  <a:t>response</a:t>
                </a:r>
                <a:r>
                  <a:rPr lang="zh-CN" alt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400" dirty="0">
                    <a:latin typeface="Century Gothic" charset="0"/>
                    <a:ea typeface="Century Gothic" charset="0"/>
                    <a:cs typeface="Century Gothic" charset="0"/>
                  </a:rPr>
                  <a:t>strongly</a:t>
                </a:r>
                <a:r>
                  <a:rPr lang="zh-CN" alt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400" dirty="0">
                    <a:latin typeface="Century Gothic" charset="0"/>
                    <a:ea typeface="Century Gothic" charset="0"/>
                    <a:cs typeface="Century Gothic" charset="0"/>
                  </a:rPr>
                  <a:t>couple</a:t>
                </a:r>
                <a:r>
                  <a:rPr lang="zh-CN" alt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400" dirty="0">
                    <a:latin typeface="Century Gothic" charset="0"/>
                    <a:ea typeface="Century Gothic" charset="0"/>
                    <a:cs typeface="Century Gothic" charset="0"/>
                  </a:rPr>
                  <a:t>to</a:t>
                </a:r>
                <a:r>
                  <a:rPr lang="zh-CN" alt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edge localized modes (</a:t>
                </a:r>
                <a:r>
                  <a:rPr lang="en-US" sz="1400" b="1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ELMs</a:t>
                </a:r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) control </a:t>
                </a:r>
                <a:r>
                  <a:rPr lang="en-US" sz="1400" dirty="0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[Y.Q. Liu NF 2011, </a:t>
                </a:r>
                <a:r>
                  <a:rPr lang="en-US" altLang="zh-CN" sz="1400" dirty="0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C. Paz-</a:t>
                </a:r>
                <a:r>
                  <a:rPr lang="en-US" altLang="zh-CN" sz="1400" dirty="0" err="1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Soldan</a:t>
                </a:r>
                <a:r>
                  <a:rPr lang="en-US" altLang="zh-CN" sz="1400" dirty="0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et al, PRL 2015, J.-K. Park et al, Nature Physics 2018]</a:t>
                </a:r>
                <a:endParaRPr lang="zh-CN" altLang="en-US" sz="1400" dirty="0">
                  <a:solidFill>
                    <a:srgbClr val="00B0F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lvl="1"/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Selective amplification of core/edge dominant modes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charset="0"/>
                        <a:ea typeface="Century Gothic" charset="0"/>
                        <a:cs typeface="Century Gothic" charset="0"/>
                      </a:rPr>
                      <m:t>→</m:t>
                    </m:r>
                  </m:oMath>
                </a14:m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control of plasma rotation through neoclassical toroidal viscosity (</a:t>
                </a:r>
                <a:r>
                  <a:rPr lang="en-US" sz="1400" b="1" dirty="0">
                    <a:latin typeface="Century Gothic" charset="0"/>
                    <a:ea typeface="Century Gothic" charset="0"/>
                    <a:cs typeface="Century Gothic" charset="0"/>
                  </a:rPr>
                  <a:t>NTV</a:t>
                </a:r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) </a:t>
                </a:r>
                <a:r>
                  <a:rPr lang="en-US" sz="1400" dirty="0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[W. Zhu et al, PRL 2006</a:t>
                </a:r>
                <a:r>
                  <a:rPr lang="en-US" altLang="zh-CN" sz="1400" dirty="0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]</a:t>
                </a:r>
                <a:endParaRPr lang="en-US" sz="1400" dirty="0"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lvl="1"/>
                <a:r>
                  <a:rPr lang="en-US" altLang="zh-CN" sz="1400" dirty="0">
                    <a:latin typeface="Century Gothic" charset="0"/>
                    <a:ea typeface="Century Gothic" charset="0"/>
                    <a:cs typeface="Century Gothic" charset="0"/>
                  </a:rPr>
                  <a:t>Detect marginally stable modes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charset="0"/>
                        <a:ea typeface="Century Gothic" charset="0"/>
                        <a:cs typeface="Century Gothic" charset="0"/>
                      </a:rPr>
                      <m:t>→</m:t>
                    </m:r>
                  </m:oMath>
                </a14:m>
                <a:r>
                  <a:rPr lang="en-US" altLang="zh-CN" sz="1400" dirty="0">
                    <a:latin typeface="Century Gothic" charset="0"/>
                    <a:ea typeface="Century Gothic" charset="0"/>
                    <a:cs typeface="Century Gothic" charset="0"/>
                  </a:rPr>
                  <a:t> predict and control MHD instabilities (much of previous work based on single mode approach) </a:t>
                </a:r>
                <a:r>
                  <a:rPr lang="en-US" altLang="zh-CN" sz="1400" dirty="0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[</a:t>
                </a:r>
                <a:r>
                  <a:rPr lang="en-US" altLang="zh-CN" sz="1400" dirty="0" err="1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Reimerdes</a:t>
                </a:r>
                <a:r>
                  <a:rPr lang="en-US" altLang="zh-CN" sz="1400" dirty="0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et al, PRL 2004]</a:t>
                </a:r>
                <a:endParaRPr lang="en-US" sz="1400" dirty="0">
                  <a:solidFill>
                    <a:srgbClr val="00B0F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endParaRPr lang="en-US" sz="1600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8836" y="697480"/>
                <a:ext cx="8918395" cy="437617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606" y="162942"/>
            <a:ext cx="8823625" cy="369600"/>
          </a:xfrm>
        </p:spPr>
        <p:txBody>
          <a:bodyPr/>
          <a:lstStyle/>
          <a:p>
            <a:r>
              <a:rPr lang="en-US" altLang="zh-CN" sz="1800" dirty="0"/>
              <a:t>Understanding and Identifying </a:t>
            </a:r>
            <a:r>
              <a:rPr lang="en-US" sz="1800" dirty="0"/>
              <a:t>Each Individual Eigenmode (Stability + Mode Structure) </a:t>
            </a:r>
            <a:r>
              <a:rPr lang="en-US" altLang="zh-CN" sz="1800" dirty="0"/>
              <a:t>in Multi-Mode Plasma Response i</a:t>
            </a:r>
            <a:r>
              <a:rPr lang="en-US" sz="1800" dirty="0"/>
              <a:t>s Important for Tokamak Operation</a:t>
            </a:r>
          </a:p>
        </p:txBody>
      </p:sp>
    </p:spTree>
    <p:extLst>
      <p:ext uri="{BB962C8B-B14F-4D97-AF65-F5344CB8AC3E}">
        <p14:creationId xmlns:p14="http://schemas.microsoft.com/office/powerpoint/2010/main" val="133953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562"/>
    </mc:Choice>
    <mc:Fallback>
      <p:transition spd="slow" advTm="9856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89011" y="2514883"/>
            <a:ext cx="2713145" cy="2025018"/>
            <a:chOff x="489011" y="2514883"/>
            <a:chExt cx="2713145" cy="20250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11" y="2693127"/>
              <a:ext cx="2713145" cy="184677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EC518D-5CE6-694D-A941-E00FB8D34114}"/>
                </a:ext>
              </a:extLst>
            </p:cNvPr>
            <p:cNvSpPr txBox="1"/>
            <p:nvPr/>
          </p:nvSpPr>
          <p:spPr>
            <a:xfrm>
              <a:off x="2662642" y="2514883"/>
              <a:ext cx="4972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G/kA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81" y="162942"/>
            <a:ext cx="8865782" cy="369600"/>
          </a:xfrm>
        </p:spPr>
        <p:txBody>
          <a:bodyPr/>
          <a:lstStyle/>
          <a:p>
            <a:r>
              <a:rPr lang="en-US" sz="1800" dirty="0"/>
              <a:t>Transfer Function </a:t>
            </a:r>
            <a:r>
              <a:rPr lang="en-US" altLang="zh-CN" sz="1800" dirty="0"/>
              <a:t>R</a:t>
            </a:r>
            <a:r>
              <a:rPr lang="en-US" sz="1800" dirty="0"/>
              <a:t>econstructed </a:t>
            </a:r>
            <a:r>
              <a:rPr lang="en-US" altLang="zh-CN" sz="1800" dirty="0"/>
              <a:t>F</a:t>
            </a:r>
            <a:r>
              <a:rPr lang="en-US" sz="1800" dirty="0"/>
              <a:t>rom </a:t>
            </a:r>
            <a:r>
              <a:rPr lang="en-US" altLang="zh-CN" sz="1800" dirty="0"/>
              <a:t>E</a:t>
            </a:r>
            <a:r>
              <a:rPr lang="en-US" sz="1800" dirty="0"/>
              <a:t>xperimental </a:t>
            </a:r>
            <a:r>
              <a:rPr lang="en-US" altLang="zh-CN" sz="1800" dirty="0"/>
              <a:t>D</a:t>
            </a:r>
            <a:r>
              <a:rPr lang="en-US" sz="1800" dirty="0"/>
              <a:t>ata </a:t>
            </a:r>
            <a:r>
              <a:rPr lang="en-US" altLang="zh-CN" sz="1800" dirty="0"/>
              <a:t>Helps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Perform Selective Amplification of</a:t>
            </a:r>
            <a:r>
              <a:rPr lang="zh-CN" altLang="en-US" sz="1800" dirty="0"/>
              <a:t> </a:t>
            </a:r>
            <a:r>
              <a:rPr lang="en-US" altLang="zh-CN" sz="1800" dirty="0"/>
              <a:t>Mode</a:t>
            </a:r>
            <a:r>
              <a:rPr lang="zh-CN" altLang="en-US" sz="1800" dirty="0"/>
              <a:t> </a:t>
            </a:r>
            <a:r>
              <a:rPr lang="en-US" altLang="zh-CN" sz="1800" dirty="0"/>
              <a:t>in 2D Space of Coil</a:t>
            </a:r>
            <a:r>
              <a:rPr lang="zh-CN" altLang="en-US" sz="1800" dirty="0"/>
              <a:t> </a:t>
            </a:r>
            <a:r>
              <a:rPr lang="en-US" altLang="zh-CN" sz="1800" dirty="0"/>
              <a:t>Phasing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Frequency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110381" y="748331"/>
            <a:ext cx="90154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3399"/>
              </a:buClr>
              <a:buFont typeface="Arial" charset="0"/>
              <a:buChar char="•"/>
            </a:pPr>
            <a:r>
              <a:rPr lang="en-US" altLang="zh-CN" b="1" dirty="0">
                <a:latin typeface="Century Gothic" panose="020B0502020202020204" pitchFamily="34" charset="0"/>
              </a:rPr>
              <a:t>Phasing and frequency dependence of each dominant eigenmode can be evaluated by transfer function</a:t>
            </a:r>
          </a:p>
          <a:p>
            <a:pPr marL="285750" indent="-285750">
              <a:spcAft>
                <a:spcPts val="600"/>
              </a:spcAft>
              <a:buClr>
                <a:srgbClr val="003399"/>
              </a:buClr>
              <a:buFont typeface="Arial" charset="0"/>
              <a:buChar char="•"/>
            </a:pPr>
            <a:r>
              <a:rPr lang="en-US" altLang="zh-CN" b="1" dirty="0">
                <a:latin typeface="Century Gothic" panose="020B0502020202020204" pitchFamily="34" charset="0"/>
              </a:rPr>
              <a:t>2D</a:t>
            </a:r>
            <a:r>
              <a:rPr lang="zh-CN" altLang="en-US" b="1" dirty="0"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latin typeface="Century Gothic" panose="020B0502020202020204" pitchFamily="34" charset="0"/>
              </a:rPr>
              <a:t>scan</a:t>
            </a:r>
            <a:r>
              <a:rPr lang="zh-CN" altLang="en-US" b="1" dirty="0"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latin typeface="Century Gothic" panose="020B0502020202020204" pitchFamily="34" charset="0"/>
              </a:rPr>
              <a:t>of</a:t>
            </a:r>
            <a:r>
              <a:rPr lang="zh-CN" altLang="en-US" b="1" dirty="0"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latin typeface="Century Gothic" panose="020B0502020202020204" pitchFamily="34" charset="0"/>
              </a:rPr>
              <a:t>coil frequency</a:t>
            </a:r>
            <a:r>
              <a:rPr lang="zh-CN" altLang="en-US" b="1" dirty="0"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latin typeface="Century Gothic" panose="020B0502020202020204" pitchFamily="34" charset="0"/>
              </a:rPr>
              <a:t>and</a:t>
            </a:r>
            <a:r>
              <a:rPr lang="zh-CN" altLang="en-US" b="1" dirty="0"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latin typeface="Century Gothic" panose="020B0502020202020204" pitchFamily="34" charset="0"/>
              </a:rPr>
              <a:t>phasing could help to amplify preferred eigenmode.</a:t>
            </a:r>
          </a:p>
          <a:p>
            <a:pPr marL="285750" indent="-285750">
              <a:spcAft>
                <a:spcPts val="600"/>
              </a:spcAft>
              <a:buClr>
                <a:srgbClr val="003399"/>
              </a:buClr>
              <a:buFont typeface="Arial" charset="0"/>
              <a:buChar char="•"/>
            </a:pPr>
            <a:r>
              <a:rPr lang="en-US" altLang="zh-CN" b="1" dirty="0">
                <a:latin typeface="Century Gothic" panose="020B0502020202020204" pitchFamily="34" charset="0"/>
              </a:rPr>
              <a:t>Higher coil frequency makes stronger amplification of 2</a:t>
            </a:r>
            <a:r>
              <a:rPr lang="en-US" altLang="zh-CN" b="1" baseline="30000" dirty="0">
                <a:latin typeface="Century Gothic" panose="020B0502020202020204" pitchFamily="34" charset="0"/>
              </a:rPr>
              <a:t>nd</a:t>
            </a:r>
            <a:r>
              <a:rPr lang="en-US" altLang="zh-CN" b="1" dirty="0">
                <a:latin typeface="Century Gothic" panose="020B0502020202020204" pitchFamily="34" charset="0"/>
              </a:rPr>
              <a:t> and 3</a:t>
            </a:r>
            <a:r>
              <a:rPr lang="en-US" altLang="zh-CN" b="1" baseline="30000" dirty="0">
                <a:latin typeface="Century Gothic" panose="020B0502020202020204" pitchFamily="34" charset="0"/>
              </a:rPr>
              <a:t>rd</a:t>
            </a:r>
            <a:r>
              <a:rPr lang="en-US" altLang="zh-CN" b="1" dirty="0">
                <a:latin typeface="Century Gothic" panose="020B0502020202020204" pitchFamily="34" charset="0"/>
              </a:rPr>
              <a:t>  modes in concerned DIII-D experiment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23627" y="2514883"/>
            <a:ext cx="2729559" cy="2025018"/>
            <a:chOff x="6323627" y="2514883"/>
            <a:chExt cx="2729559" cy="20250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627" y="2692813"/>
              <a:ext cx="2714997" cy="184708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EC518D-5CE6-694D-A941-E00FB8D34114}"/>
                </a:ext>
              </a:extLst>
            </p:cNvPr>
            <p:cNvSpPr txBox="1"/>
            <p:nvPr/>
          </p:nvSpPr>
          <p:spPr>
            <a:xfrm>
              <a:off x="8555934" y="2514883"/>
              <a:ext cx="4972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G/kA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A95EBB-8CCF-FB40-B406-4546559B9508}"/>
                  </a:ext>
                </a:extLst>
              </p:cNvPr>
              <p:cNvSpPr txBox="1"/>
              <p:nvPr/>
            </p:nvSpPr>
            <p:spPr>
              <a:xfrm>
                <a:off x="1562813" y="4535844"/>
                <a:ext cx="282770" cy="203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A95EBB-8CCF-FB40-B406-4546559B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813" y="4535844"/>
                <a:ext cx="282770" cy="203948"/>
              </a:xfrm>
              <a:prstGeom prst="rect">
                <a:avLst/>
              </a:prstGeom>
              <a:blipFill>
                <a:blip r:embed="rId5"/>
                <a:stretch>
                  <a:fillRect l="-8696" r="-17391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C5F090-2EBD-534E-9127-C467CC71E251}"/>
                  </a:ext>
                </a:extLst>
              </p:cNvPr>
              <p:cNvSpPr txBox="1"/>
              <p:nvPr/>
            </p:nvSpPr>
            <p:spPr>
              <a:xfrm>
                <a:off x="4709451" y="4544510"/>
                <a:ext cx="282770" cy="203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C5F090-2EBD-534E-9127-C467CC71E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51" y="4544510"/>
                <a:ext cx="282770" cy="203948"/>
              </a:xfrm>
              <a:prstGeom prst="rect">
                <a:avLst/>
              </a:prstGeom>
              <a:blipFill rotWithShape="0">
                <a:blip r:embed="rId6"/>
                <a:stretch>
                  <a:fillRect l="-15217" r="-17391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FF3185-D578-A948-A7E8-2D237A7AF349}"/>
                  </a:ext>
                </a:extLst>
              </p:cNvPr>
              <p:cNvSpPr txBox="1"/>
              <p:nvPr/>
            </p:nvSpPr>
            <p:spPr>
              <a:xfrm>
                <a:off x="7681125" y="4535844"/>
                <a:ext cx="282770" cy="203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2FF3185-D578-A948-A7E8-2D237A7AF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25" y="4535844"/>
                <a:ext cx="282770" cy="203948"/>
              </a:xfrm>
              <a:prstGeom prst="rect">
                <a:avLst/>
              </a:prstGeom>
              <a:blipFill rotWithShape="0">
                <a:blip r:embed="rId7"/>
                <a:stretch>
                  <a:fillRect l="-13043" r="-19565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09F681E-C1F1-7B40-854B-5EFD82107810}"/>
              </a:ext>
            </a:extLst>
          </p:cNvPr>
          <p:cNvSpPr txBox="1"/>
          <p:nvPr/>
        </p:nvSpPr>
        <p:spPr>
          <a:xfrm>
            <a:off x="1366658" y="2289848"/>
            <a:ext cx="873957" cy="29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1</a:t>
            </a:r>
            <a:r>
              <a:rPr lang="en-US" altLang="zh-CN" baseline="30000" dirty="0">
                <a:solidFill>
                  <a:srgbClr val="0000FF"/>
                </a:solidFill>
              </a:rPr>
              <a:t>st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mode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2F8683-A0B8-824B-81C6-E9B7771A0C15}"/>
              </a:ext>
            </a:extLst>
          </p:cNvPr>
          <p:cNvSpPr txBox="1"/>
          <p:nvPr/>
        </p:nvSpPr>
        <p:spPr>
          <a:xfrm>
            <a:off x="7198363" y="2300831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D9DB"/>
                </a:solidFill>
              </a:rPr>
              <a:t>3</a:t>
            </a:r>
            <a:r>
              <a:rPr lang="en-US" altLang="zh-CN" baseline="30000" dirty="0">
                <a:solidFill>
                  <a:srgbClr val="00D9DB"/>
                </a:solidFill>
              </a:rPr>
              <a:t>rd</a:t>
            </a:r>
            <a:r>
              <a:rPr lang="en-US" altLang="zh-CN" dirty="0">
                <a:solidFill>
                  <a:srgbClr val="00D9DB"/>
                </a:solidFill>
              </a:rPr>
              <a:t> mode</a:t>
            </a:r>
            <a:endParaRPr lang="en-US" dirty="0">
              <a:solidFill>
                <a:srgbClr val="00D9D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2DE494D-4324-074D-84AF-76A2CA99032B}"/>
                  </a:ext>
                </a:extLst>
              </p:cNvPr>
              <p:cNvSpPr/>
              <p:nvPr/>
            </p:nvSpPr>
            <p:spPr>
              <a:xfrm>
                <a:off x="2872836" y="2034608"/>
                <a:ext cx="44651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rgbClr val="FF0000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dependence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of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mode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amplitude at HFS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𝜹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𝒓</m:t>
                        </m:r>
                      </m:sub>
                    </m:sSub>
                  </m:oMath>
                </a14:m>
                <a:endParaRPr lang="en-US" altLang="zh-CN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2DE494D-4324-074D-84AF-76A2CA990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36" y="2034608"/>
                <a:ext cx="4465133" cy="307777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4B9DEA9-FCB2-5A40-ACC7-591BE3FE6338}"/>
              </a:ext>
            </a:extLst>
          </p:cNvPr>
          <p:cNvSpPr txBox="1"/>
          <p:nvPr/>
        </p:nvSpPr>
        <p:spPr>
          <a:xfrm>
            <a:off x="4671925" y="364556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66FF"/>
                </a:solidFill>
              </a:rPr>
              <a:t>X</a:t>
            </a:r>
            <a:endParaRPr lang="en-US" b="1" dirty="0">
              <a:solidFill>
                <a:srgbClr val="FF66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473242" y="2542276"/>
            <a:ext cx="2713606" cy="1997625"/>
            <a:chOff x="3473242" y="2542276"/>
            <a:chExt cx="2713606" cy="1997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3242" y="2692813"/>
              <a:ext cx="2713606" cy="184708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EC518D-5CE6-694D-A941-E00FB8D34114}"/>
                </a:ext>
              </a:extLst>
            </p:cNvPr>
            <p:cNvSpPr txBox="1"/>
            <p:nvPr/>
          </p:nvSpPr>
          <p:spPr>
            <a:xfrm>
              <a:off x="5670261" y="2542276"/>
              <a:ext cx="4972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G/kA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FE96AFE-4E6D-7E43-A8A7-8CB8AA727CB3}"/>
              </a:ext>
            </a:extLst>
          </p:cNvPr>
          <p:cNvSpPr txBox="1"/>
          <p:nvPr/>
        </p:nvSpPr>
        <p:spPr>
          <a:xfrm>
            <a:off x="4427491" y="2326986"/>
            <a:ext cx="915635" cy="29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en-US" altLang="zh-CN" baseline="30000" dirty="0">
                <a:solidFill>
                  <a:srgbClr val="FF0000"/>
                </a:solidFill>
              </a:rPr>
              <a:t>nd</a:t>
            </a:r>
            <a:r>
              <a:rPr lang="en-US" altLang="zh-CN" dirty="0">
                <a:solidFill>
                  <a:srgbClr val="FF0000"/>
                </a:solidFill>
              </a:rPr>
              <a:t> mode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429901" y="3462469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Frequency (Hz)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9EED0D-7883-5043-921F-340A6765FA1C}"/>
                  </a:ext>
                </a:extLst>
              </p:cNvPr>
              <p:cNvSpPr/>
              <p:nvPr/>
            </p:nvSpPr>
            <p:spPr>
              <a:xfrm>
                <a:off x="1069328" y="2511399"/>
                <a:ext cx="227690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00" b="1" i="1" dirty="0" smtClean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000" b="1" i="1" dirty="0" smtClean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mr-IN" altLang="zh-CN" sz="1000" b="1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sz="1000" b="1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mr-IN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–</a:t>
                </a:r>
                <a:r>
                  <a:rPr lang="zh-CN" altLang="en-US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85.32</a:t>
                </a:r>
                <a:r>
                  <a:rPr lang="zh-CN" altLang="en-US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mr-IN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–</a:t>
                </a:r>
                <a:r>
                  <a:rPr lang="zh-CN" altLang="en-US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23.12i</a:t>
                </a:r>
                <a:r>
                  <a:rPr lang="zh-CN" altLang="en-US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rad/s </a:t>
                </a:r>
                <a:endParaRPr lang="en-US" altLang="zh-CN" sz="1000" b="1" dirty="0">
                  <a:solidFill>
                    <a:srgbClr val="0000FF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9EED0D-7883-5043-921F-340A6765F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28" y="2511399"/>
                <a:ext cx="2276904" cy="246221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12A55C8-3CEC-904F-B938-1085B2AAF58A}"/>
                  </a:ext>
                </a:extLst>
              </p:cNvPr>
              <p:cNvSpPr/>
              <p:nvPr/>
            </p:nvSpPr>
            <p:spPr>
              <a:xfrm>
                <a:off x="6703408" y="2519927"/>
                <a:ext cx="227275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1" i="1" dirty="0" smtClean="0">
                            <a:solidFill>
                              <a:srgbClr val="00D9DB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00" b="1" i="1" dirty="0">
                            <a:solidFill>
                              <a:srgbClr val="00D9DB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000" b="1" i="1" dirty="0">
                            <a:solidFill>
                              <a:srgbClr val="00D9DB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mr-IN" altLang="zh-CN" sz="1000" b="1" dirty="0">
                    <a:solidFill>
                      <a:srgbClr val="00D9DB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sz="1000" b="1" dirty="0">
                    <a:solidFill>
                      <a:srgbClr val="00D9DB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000" b="1" dirty="0">
                        <a:solidFill>
                          <a:srgbClr val="00D9DB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𝟐𝟕𝟕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𝟕𝟐</m:t>
                    </m:r>
                    <m:r>
                      <a:rPr lang="en-US" altLang="zh-CN" sz="1000" b="1" dirty="0">
                        <a:solidFill>
                          <a:srgbClr val="00D9DB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𝟏𝟖𝟏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𝟑𝟑</m:t>
                    </m:r>
                    <m:r>
                      <a:rPr lang="en-US" altLang="zh-CN" sz="1000" b="1" i="1" dirty="0">
                        <a:solidFill>
                          <a:srgbClr val="00D9DB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𝒊</m:t>
                    </m:r>
                  </m:oMath>
                </a14:m>
                <a:r>
                  <a:rPr lang="en-US" altLang="zh-CN" sz="1000" b="1" dirty="0">
                    <a:solidFill>
                      <a:srgbClr val="00D9DB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 rad/s</a:t>
                </a:r>
                <a:endParaRPr lang="en-US" altLang="zh-CN" sz="1000" b="1" dirty="0">
                  <a:solidFill>
                    <a:srgbClr val="00D9DB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12A55C8-3CEC-904F-B938-1085B2AAF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408" y="2519927"/>
                <a:ext cx="2272755" cy="246221"/>
              </a:xfrm>
              <a:prstGeom prst="rect">
                <a:avLst/>
              </a:prstGeom>
              <a:blipFill>
                <a:blip r:embed="rId1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FCCAC70-58C0-9645-B54E-9AAAB5F75F7C}"/>
                  </a:ext>
                </a:extLst>
              </p:cNvPr>
              <p:cNvSpPr/>
              <p:nvPr/>
            </p:nvSpPr>
            <p:spPr>
              <a:xfrm>
                <a:off x="3910931" y="2522657"/>
                <a:ext cx="187981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00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000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mr-IN" altLang="zh-CN" sz="1000" b="1" dirty="0">
                    <a:solidFill>
                      <a:srgbClr val="FF0000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sz="1000" b="1" dirty="0">
                    <a:solidFill>
                      <a:srgbClr val="FF0000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000" b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𝟏𝟗𝟗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𝟗𝟑</m:t>
                    </m:r>
                    <m:r>
                      <a:rPr lang="en-US" altLang="zh-CN" sz="1000" b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𝟒𝟔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𝟔𝟐</m:t>
                    </m:r>
                    <m:r>
                      <a:rPr lang="en-US" altLang="zh-CN" sz="1000" b="1" i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𝒊</m:t>
                    </m:r>
                  </m:oMath>
                </a14:m>
                <a:r>
                  <a:rPr lang="en-US" altLang="zh-CN" sz="1000" b="1" dirty="0">
                    <a:solidFill>
                      <a:srgbClr val="FF0000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rad/s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FCCAC70-58C0-9645-B54E-9AAAB5F75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31" y="2522657"/>
                <a:ext cx="1879810" cy="246221"/>
              </a:xfrm>
              <a:prstGeom prst="rect">
                <a:avLst/>
              </a:prstGeom>
              <a:blipFill>
                <a:blip r:embed="rId12"/>
                <a:stretch>
                  <a:fillRect t="-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7AF720-D047-D342-9B21-E2E6429BE53C}"/>
              </a:ext>
            </a:extLst>
          </p:cNvPr>
          <p:cNvCxnSpPr/>
          <p:nvPr/>
        </p:nvCxnSpPr>
        <p:spPr>
          <a:xfrm flipH="1">
            <a:off x="830509" y="3266475"/>
            <a:ext cx="7801762" cy="83890"/>
          </a:xfrm>
          <a:prstGeom prst="line">
            <a:avLst/>
          </a:prstGeom>
          <a:ln w="127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0CBD4DC-C970-0648-A4D3-5F5F4DDA086A}"/>
              </a:ext>
            </a:extLst>
          </p:cNvPr>
          <p:cNvCxnSpPr>
            <a:cxnSpLocks/>
          </p:cNvCxnSpPr>
          <p:nvPr/>
        </p:nvCxnSpPr>
        <p:spPr>
          <a:xfrm flipV="1">
            <a:off x="8465500" y="2757621"/>
            <a:ext cx="0" cy="1635959"/>
          </a:xfrm>
          <a:prstGeom prst="line">
            <a:avLst/>
          </a:prstGeom>
          <a:ln w="127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98D1A4F-86F4-5D42-82D0-EBD19EBC71F8}"/>
              </a:ext>
            </a:extLst>
          </p:cNvPr>
          <p:cNvSpPr/>
          <p:nvPr/>
        </p:nvSpPr>
        <p:spPr>
          <a:xfrm>
            <a:off x="8426126" y="3238315"/>
            <a:ext cx="89210" cy="7287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649FC-198F-8745-A619-65C96AE58389}"/>
              </a:ext>
            </a:extLst>
          </p:cNvPr>
          <p:cNvSpPr txBox="1"/>
          <p:nvPr/>
        </p:nvSpPr>
        <p:spPr>
          <a:xfrm>
            <a:off x="7485966" y="3042340"/>
            <a:ext cx="10486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C00000"/>
                </a:solidFill>
              </a:rPr>
              <a:t>Amplify</a:t>
            </a:r>
            <a:r>
              <a:rPr lang="zh-CN" altLang="en-US" sz="900" dirty="0">
                <a:solidFill>
                  <a:srgbClr val="C00000"/>
                </a:solidFill>
              </a:rPr>
              <a:t> </a:t>
            </a:r>
            <a:r>
              <a:rPr lang="en-US" altLang="zh-CN" sz="900" dirty="0">
                <a:solidFill>
                  <a:srgbClr val="C00000"/>
                </a:solidFill>
              </a:rPr>
              <a:t>3</a:t>
            </a:r>
            <a:r>
              <a:rPr lang="en-US" altLang="zh-CN" sz="900" baseline="30000" dirty="0">
                <a:solidFill>
                  <a:srgbClr val="C00000"/>
                </a:solidFill>
              </a:rPr>
              <a:t>rd</a:t>
            </a:r>
            <a:r>
              <a:rPr lang="zh-CN" altLang="en-US" sz="900" dirty="0">
                <a:solidFill>
                  <a:srgbClr val="C00000"/>
                </a:solidFill>
              </a:rPr>
              <a:t> </a:t>
            </a:r>
            <a:r>
              <a:rPr lang="en-US" altLang="zh-CN" sz="900" dirty="0">
                <a:solidFill>
                  <a:srgbClr val="C00000"/>
                </a:solidFill>
              </a:rPr>
              <a:t>mode</a:t>
            </a:r>
            <a:endParaRPr lang="en-US" sz="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7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97"/>
    </mc:Choice>
    <mc:Fallback>
      <p:transition spd="slow" advTm="1029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A913F-9351-3C42-9B83-C5A9EB406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Theory of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multi-mode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plasma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response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model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Detection of n=1 modes in stable DIII-D plasma</a:t>
            </a:r>
          </a:p>
          <a:p>
            <a:endParaRPr lang="en-US" dirty="0"/>
          </a:p>
          <a:p>
            <a:r>
              <a:rPr lang="en-US" dirty="0"/>
              <a:t>Multi-mode </a:t>
            </a:r>
            <a:r>
              <a:rPr lang="en-US" altLang="zh-CN" dirty="0"/>
              <a:t>plasma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dirty="0"/>
              <a:t>helps to understand n=2 mode locking in L-mode DIII-D plasma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A9C6B0-B71F-D94D-A0D7-EA88D8C0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771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8"/>
    </mc:Choice>
    <mc:Fallback>
      <p:transition spd="slow" advTm="729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93B82B-22C6-7E45-A755-04F0D9CC3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6086"/>
            <a:ext cx="9144000" cy="845126"/>
          </a:xfrm>
        </p:spPr>
        <p:txBody>
          <a:bodyPr/>
          <a:lstStyle/>
          <a:p>
            <a:r>
              <a:rPr lang="en-US" sz="1600" dirty="0"/>
              <a:t>Efficiency of coil phasing and frequency scan </a:t>
            </a:r>
            <a:r>
              <a:rPr lang="en-US" altLang="zh-CN" sz="1600" dirty="0"/>
              <a:t>is</a:t>
            </a:r>
            <a:r>
              <a:rPr lang="en-US" sz="1600" dirty="0"/>
              <a:t> improved by applying multiple frequencies simultaneously .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C83051-DD14-0E4F-B0A3-86768B8D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More Efficient MHD Spectroscopy with </a:t>
            </a:r>
            <a:r>
              <a:rPr lang="en-US" altLang="zh-CN" sz="2000" dirty="0"/>
              <a:t>M</a:t>
            </a:r>
            <a:r>
              <a:rPr lang="en-US" sz="2000" dirty="0"/>
              <a:t>ulti-</a:t>
            </a:r>
            <a:r>
              <a:rPr lang="en-US" altLang="zh-CN" sz="2000" dirty="0"/>
              <a:t>F</a:t>
            </a:r>
            <a:r>
              <a:rPr lang="en-US" sz="2000" dirty="0"/>
              <a:t>requency </a:t>
            </a:r>
            <a:r>
              <a:rPr lang="en-US" altLang="zh-CN" sz="2000" dirty="0"/>
              <a:t>W</a:t>
            </a:r>
            <a:r>
              <a:rPr lang="en-US" sz="2000" dirty="0"/>
              <a:t>ave </a:t>
            </a:r>
            <a:r>
              <a:rPr lang="en-US" altLang="zh-CN" sz="2000" dirty="0"/>
              <a:t>P</a:t>
            </a:r>
            <a:r>
              <a:rPr lang="en-US" sz="2000" dirty="0"/>
              <a:t>ackage Applied in DIII-D L-Mode for n=2 </a:t>
            </a:r>
            <a:r>
              <a:rPr lang="en-US" altLang="zh-CN" sz="2000" dirty="0"/>
              <a:t>Mode Identification</a:t>
            </a:r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907726" y="1037524"/>
            <a:ext cx="4046490" cy="1954718"/>
            <a:chOff x="4548131" y="1110525"/>
            <a:chExt cx="4493227" cy="2119899"/>
          </a:xfrm>
        </p:grpSpPr>
        <p:grpSp>
          <p:nvGrpSpPr>
            <p:cNvPr id="8" name="Group 7"/>
            <p:cNvGrpSpPr/>
            <p:nvPr/>
          </p:nvGrpSpPr>
          <p:grpSpPr>
            <a:xfrm>
              <a:off x="4867588" y="1110525"/>
              <a:ext cx="3819211" cy="2042581"/>
              <a:chOff x="4867588" y="1201511"/>
              <a:chExt cx="3819211" cy="231628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458" y="1201511"/>
                <a:ext cx="3760341" cy="111406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7588" y="2362795"/>
                <a:ext cx="3819211" cy="115500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533351" y="1882516"/>
                    <a:ext cx="703334" cy="2616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dirty="0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1100" b="0" i="1" dirty="0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oMath>
                    </a14:m>
                    <a:r>
                      <a:rPr lang="en-US" altLang="zh-CN" sz="1100" dirty="0"/>
                      <a:t>~0.32</a:t>
                    </a:r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3351" y="1882516"/>
                    <a:ext cx="703334" cy="26161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703" r="-2703" b="-324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110676" y="1372011"/>
                    <a:ext cx="655821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1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95</m:t>
                            </m:r>
                          </m:sub>
                        </m:sSub>
                      </m:oMath>
                    </a14:m>
                    <a:r>
                      <a:rPr lang="en-US" altLang="zh-CN" sz="1100" dirty="0">
                        <a:solidFill>
                          <a:srgbClr val="FF0000"/>
                        </a:solidFill>
                      </a:rPr>
                      <a:t>~3.1</a:t>
                    </a:r>
                    <a:endParaRPr lang="en-US" sz="11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0676" y="1372011"/>
                    <a:ext cx="655821" cy="2616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6250" b="-470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696717" y="1713522"/>
                    <a:ext cx="827919" cy="2746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dirty="0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100" b="0" i="1" dirty="0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oMath>
                    </a14:m>
                    <a:r>
                      <a:rPr lang="en-US" altLang="zh-CN" sz="1100" dirty="0">
                        <a:solidFill>
                          <a:srgbClr val="0000FF"/>
                        </a:solidFill>
                      </a:rPr>
                      <a:t>~1.4</a:t>
                    </a:r>
                    <a:r>
                      <a:rPr lang="zh-CN" altLang="en-US" sz="1100" dirty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altLang="zh-CN" sz="1100" dirty="0">
                        <a:solidFill>
                          <a:srgbClr val="0000FF"/>
                        </a:solidFill>
                      </a:rPr>
                      <a:t>MA</a:t>
                    </a:r>
                    <a:endParaRPr lang="en-US" sz="11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717" y="1713522"/>
                    <a:ext cx="827919" cy="27462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2500" r="-2290" b="-2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Rectangle 15"/>
            <p:cNvSpPr/>
            <p:nvPr/>
          </p:nvSpPr>
          <p:spPr>
            <a:xfrm>
              <a:off x="5272584" y="2188191"/>
              <a:ext cx="451691" cy="862021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24275" y="2186910"/>
              <a:ext cx="435302" cy="862021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59577" y="2186911"/>
              <a:ext cx="424132" cy="862021"/>
            </a:xfrm>
            <a:prstGeom prst="rect">
              <a:avLst/>
            </a:prstGeom>
            <a:solidFill>
              <a:schemeClr val="accent5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83709" y="2186911"/>
              <a:ext cx="435301" cy="862021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119960" y="2768677"/>
                  <a:ext cx="75693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t"/>
                  <a14:m>
                    <m:oMath xmlns:m="http://schemas.openxmlformats.org/officeDocument/2006/math">
                      <m:r>
                        <a:rPr lang="en-US" sz="900" b="1" i="1" smtClean="0">
                          <a:latin typeface="Cambria Math" charset="0"/>
                        </a:rPr>
                        <m:t>𝚫𝛟</m:t>
                      </m:r>
                      <m:r>
                        <a:rPr lang="en-US" sz="900" b="1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altLang="zh-CN" sz="900" b="1" dirty="0">
                      <a:latin typeface="Times New Roman" charset="0"/>
                    </a:rPr>
                    <a:t>0</a:t>
                  </a:r>
                  <a:r>
                    <a:rPr lang="zh-CN" altLang="en-US" sz="900" b="1" dirty="0">
                      <a:latin typeface="Times New Roman" charset="0"/>
                    </a:rPr>
                    <a:t> </a:t>
                  </a:r>
                  <a:r>
                    <a:rPr lang="nb-NO" sz="900" b="1" dirty="0">
                      <a:latin typeface="Times New Roman" charset="0"/>
                    </a:rPr>
                    <a:t>deg </a:t>
                  </a: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9960" y="2768677"/>
                  <a:ext cx="756938" cy="2308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669148" y="2177982"/>
                  <a:ext cx="550151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t"/>
                  <a14:m>
                    <m:oMath xmlns:m="http://schemas.openxmlformats.org/officeDocument/2006/math">
                      <m:r>
                        <a:rPr lang="en-US" altLang="zh-CN" sz="900" b="1" i="1" smtClean="0">
                          <a:latin typeface="Cambria Math" charset="0"/>
                        </a:rPr>
                        <m:t>𝟗𝟎</m:t>
                      </m:r>
                      <m:r>
                        <a:rPr lang="zh-CN" altLang="en-US" sz="900" b="1" i="1" smtClean="0">
                          <a:latin typeface="Cambria Math" charset="0"/>
                        </a:rPr>
                        <m:t> </m:t>
                      </m:r>
                    </m:oMath>
                  </a14:m>
                  <a:r>
                    <a:rPr lang="nb-NO" sz="900" b="1" dirty="0">
                      <a:latin typeface="Times New Roman" charset="0"/>
                    </a:rPr>
                    <a:t>deg </a:t>
                  </a: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9148" y="2177982"/>
                  <a:ext cx="550151" cy="2308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65789" b="-8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079278" y="2776313"/>
                  <a:ext cx="609462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t"/>
                  <a:r>
                    <a:rPr lang="en-US" altLang="zh-CN" sz="900" b="1"/>
                    <a:t>18</a:t>
                  </a:r>
                  <a14:m>
                    <m:oMath xmlns:m="http://schemas.openxmlformats.org/officeDocument/2006/math">
                      <m:r>
                        <a:rPr lang="en-US" altLang="zh-CN" sz="900" b="1" i="1" smtClean="0">
                          <a:latin typeface="Cambria Math" charset="0"/>
                        </a:rPr>
                        <m:t>𝟎</m:t>
                      </m:r>
                      <m:r>
                        <a:rPr lang="zh-CN" altLang="en-US" sz="900" b="1" i="1" smtClean="0">
                          <a:latin typeface="Cambria Math" charset="0"/>
                        </a:rPr>
                        <m:t> </m:t>
                      </m:r>
                    </m:oMath>
                  </a14:m>
                  <a:r>
                    <a:rPr lang="nb-NO" sz="900" b="1" dirty="0">
                      <a:latin typeface="Times New Roman" charset="0"/>
                    </a:rPr>
                    <a:t>deg </a:t>
                  </a: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9278" y="2776313"/>
                  <a:ext cx="609462" cy="2308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65789" b="-8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6514439" y="2176045"/>
              <a:ext cx="61106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en-US" altLang="zh-CN" sz="900" b="1" dirty="0"/>
                <a:t>270</a:t>
              </a:r>
              <a:r>
                <a:rPr lang="zh-CN" altLang="en-US" sz="900" b="1" dirty="0"/>
                <a:t> </a:t>
              </a:r>
              <a:r>
                <a:rPr lang="nb-NO" sz="900" b="1" dirty="0">
                  <a:latin typeface="Times New Roman" charset="0"/>
                </a:rPr>
                <a:t>deg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28516" y="2796503"/>
              <a:ext cx="1112842" cy="4339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en-US" altLang="zh-CN" sz="1000" b="1" dirty="0"/>
                <a:t>Mode</a:t>
              </a:r>
              <a:r>
                <a:rPr lang="zh-CN" altLang="en-US" sz="1000" b="1" dirty="0"/>
                <a:t> </a:t>
              </a:r>
              <a:r>
                <a:rPr lang="en-US" altLang="zh-CN" sz="1000" b="1" dirty="0"/>
                <a:t>locking</a:t>
              </a:r>
            </a:p>
            <a:p>
              <a:pPr algn="ctr" fontAlgn="t"/>
              <a:endParaRPr lang="nb-NO" sz="1000" b="1" dirty="0">
                <a:latin typeface="Times New Roman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35591" y="1165049"/>
              <a:ext cx="298693" cy="187301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4332687" y="2446368"/>
              <a:ext cx="8002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en-US" altLang="zh-CN" sz="900" b="1" dirty="0"/>
                <a:t>Upper</a:t>
              </a:r>
              <a:r>
                <a:rPr lang="zh-CN" altLang="en-US" sz="900" b="1" dirty="0"/>
                <a:t> </a:t>
              </a:r>
              <a:r>
                <a:rPr lang="en-US" altLang="zh-CN" sz="900" b="1" dirty="0"/>
                <a:t>Coil</a:t>
              </a:r>
              <a:r>
                <a:rPr lang="zh-CN" altLang="en-US" sz="900" b="1" dirty="0"/>
                <a:t> </a:t>
              </a:r>
              <a:endParaRPr lang="en-US" altLang="zh-CN" sz="900" b="1" dirty="0"/>
            </a:p>
            <a:p>
              <a:pPr algn="ctr" fontAlgn="t"/>
              <a:r>
                <a:rPr lang="en-US" altLang="zh-CN" sz="900" b="1" dirty="0"/>
                <a:t>Current</a:t>
              </a:r>
              <a:endParaRPr lang="nb-NO" sz="900" b="1" dirty="0">
                <a:latin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7162097" y="2362829"/>
                  <a:ext cx="1228540" cy="4339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t"/>
                  <a:r>
                    <a:rPr lang="en-US" altLang="zh-CN" sz="1000" b="1" dirty="0">
                      <a:latin typeface="Cambria Math" charset="0"/>
                    </a:rPr>
                    <a:t>Current</a:t>
                  </a:r>
                  <a:r>
                    <a:rPr lang="zh-CN" altLang="en-US" sz="1000" b="1" dirty="0">
                      <a:latin typeface="Cambria Math" charset="0"/>
                    </a:rPr>
                    <a:t> </a:t>
                  </a:r>
                  <a:r>
                    <a:rPr lang="en-US" altLang="zh-CN" sz="1000" b="1" dirty="0">
                      <a:latin typeface="Cambria Math" charset="0"/>
                    </a:rPr>
                    <a:t>ramp</a:t>
                  </a:r>
                  <a:r>
                    <a:rPr lang="zh-CN" altLang="en-US" sz="1000" b="1" dirty="0">
                      <a:latin typeface="Cambria Math" charset="0"/>
                    </a:rPr>
                    <a:t> </a:t>
                  </a:r>
                  <a:r>
                    <a:rPr lang="en-US" altLang="zh-CN" sz="1000" b="1" dirty="0">
                      <a:latin typeface="Cambria Math" charset="0"/>
                    </a:rPr>
                    <a:t>up</a:t>
                  </a:r>
                  <a:endParaRPr lang="en-US" sz="1000" b="1" dirty="0">
                    <a:latin typeface="Cambria Math" charset="0"/>
                  </a:endParaRPr>
                </a:p>
                <a:p>
                  <a:pPr algn="ctr" fontAlgn="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1" i="1" smtClean="0">
                            <a:latin typeface="Cambria Math" charset="0"/>
                          </a:rPr>
                          <m:t>𝚫𝛟</m:t>
                        </m:r>
                        <m:r>
                          <a:rPr lang="en-US" sz="1000" b="1" smtClean="0">
                            <a:latin typeface="Cambria Math" charset="0"/>
                          </a:rPr>
                          <m:t>=</m:t>
                        </m:r>
                        <m:r>
                          <a:rPr lang="en-US" altLang="zh-CN" sz="10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zh-CN" altLang="en-US" sz="10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000" b="1" i="0" smtClean="0">
                            <a:latin typeface="Cambria Math" panose="02040503050406030204" pitchFamily="18" charset="0"/>
                          </a:rPr>
                          <m:t>𝐝𝐞𝐠</m:t>
                        </m:r>
                      </m:oMath>
                    </m:oMathPara>
                  </a14:m>
                  <a:endParaRPr lang="nb-NO" sz="1000" b="1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097" y="2362829"/>
                  <a:ext cx="1228540" cy="433921"/>
                </a:xfrm>
                <a:prstGeom prst="rect">
                  <a:avLst/>
                </a:prstGeom>
                <a:blipFill>
                  <a:blip r:embed="rId11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16200000">
                <a:off x="4662501" y="1358825"/>
                <a:ext cx="851965" cy="276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1" i="1" smtClean="0">
                              <a:latin typeface="Cambria Math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zh-CN" sz="1100" b="1" i="1" smtClean="0">
                              <a:latin typeface="Cambria Math" charset="0"/>
                            </a:rPr>
                            <m:t>𝑵</m:t>
                          </m:r>
                        </m:sub>
                      </m:sSub>
                      <m:r>
                        <a:rPr lang="en-US" altLang="zh-CN" sz="1100" b="1" i="1" smtClean="0">
                          <a:latin typeface="Cambria Math" charset="0"/>
                        </a:rPr>
                        <m:t>,</m:t>
                      </m:r>
                      <m:r>
                        <a:rPr lang="zh-CN" altLang="en-US" sz="1100" b="1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1" i="1" smtClean="0">
                              <a:latin typeface="Cambria Math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1100" b="1" i="1" smtClean="0">
                              <a:latin typeface="Cambria Math" charset="0"/>
                            </a:rPr>
                            <m:t>𝒑</m:t>
                          </m:r>
                        </m:sub>
                      </m:sSub>
                      <m:r>
                        <a:rPr lang="en-US" altLang="zh-CN" sz="1100" b="1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1" i="1" smtClean="0">
                              <a:latin typeface="Cambria Math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CN" sz="1100" b="1" i="1" smtClean="0">
                              <a:latin typeface="Cambria Math" charset="0"/>
                            </a:rPr>
                            <m:t>𝟗𝟓</m:t>
                          </m:r>
                        </m:sub>
                      </m:sSub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62501" y="1358825"/>
                <a:ext cx="851965" cy="276807"/>
              </a:xfrm>
              <a:prstGeom prst="rect">
                <a:avLst/>
              </a:prstGeom>
              <a:blipFill rotWithShape="0">
                <a:blip r:embed="rId12"/>
                <a:stretch>
                  <a:fillRect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D997AA2B-2989-7144-95F8-0FD23D39B87B}"/>
              </a:ext>
            </a:extLst>
          </p:cNvPr>
          <p:cNvGrpSpPr/>
          <p:nvPr/>
        </p:nvGrpSpPr>
        <p:grpSpPr>
          <a:xfrm>
            <a:off x="4394651" y="3239309"/>
            <a:ext cx="2276587" cy="1738716"/>
            <a:chOff x="4656236" y="3353664"/>
            <a:chExt cx="2114160" cy="16398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418965-18C3-A44E-92C8-B46E06E25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56236" y="3368324"/>
              <a:ext cx="2097401" cy="1625191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327FB19-F1D0-5A41-9852-60323D12BB0A}"/>
                </a:ext>
              </a:extLst>
            </p:cNvPr>
            <p:cNvGrpSpPr/>
            <p:nvPr/>
          </p:nvGrpSpPr>
          <p:grpSpPr>
            <a:xfrm>
              <a:off x="5022046" y="3353664"/>
              <a:ext cx="1748350" cy="1377951"/>
              <a:chOff x="5022046" y="3353664"/>
              <a:chExt cx="1748350" cy="137795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770F601-723D-0743-9749-9F15BD252D0B}"/>
                  </a:ext>
                </a:extLst>
              </p:cNvPr>
              <p:cNvSpPr txBox="1"/>
              <p:nvPr/>
            </p:nvSpPr>
            <p:spPr>
              <a:xfrm>
                <a:off x="5796531" y="4484880"/>
                <a:ext cx="973865" cy="246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LFS </a:t>
                </a:r>
                <a:r>
                  <a:rPr lang="en-US" sz="1100" b="1" dirty="0" err="1"/>
                  <a:t>Bp</a:t>
                </a:r>
                <a:r>
                  <a:rPr lang="en-US" sz="1100" b="1" dirty="0"/>
                  <a:t> 10Hz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CBC34D2-7553-C54D-9C20-67D0D0A07903}"/>
                  </a:ext>
                </a:extLst>
              </p:cNvPr>
              <p:cNvSpPr/>
              <p:nvPr/>
            </p:nvSpPr>
            <p:spPr>
              <a:xfrm>
                <a:off x="5022046" y="3353664"/>
                <a:ext cx="1234965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latin typeface="Century Gothic" charset="0"/>
                    <a:ea typeface="Century Gothic" charset="0"/>
                    <a:cs typeface="Century Gothic" charset="0"/>
                  </a:rPr>
                  <a:t>Experiment </a:t>
                </a:r>
              </a:p>
              <a:p>
                <a:r>
                  <a:rPr lang="en-US" sz="1100" dirty="0">
                    <a:latin typeface="Century Gothic" charset="0"/>
                    <a:ea typeface="Century Gothic" charset="0"/>
                    <a:cs typeface="Century Gothic" charset="0"/>
                  </a:rPr>
                  <a:t>real (o) </a:t>
                </a:r>
              </a:p>
              <a:p>
                <a:r>
                  <a:rPr lang="en-US" sz="1100" dirty="0" err="1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imag</a:t>
                </a:r>
                <a:r>
                  <a:rPr lang="en-US" sz="1100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(◊)</a:t>
                </a:r>
                <a:endParaRPr lang="en-US" altLang="zh-CN" sz="1100" dirty="0">
                  <a:solidFill>
                    <a:srgbClr val="0000FF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423A69E3-5C83-B344-A8AD-03838C8BDF1E}"/>
                      </a:ext>
                    </a:extLst>
                  </p:cNvPr>
                  <p:cNvSpPr/>
                  <p:nvPr/>
                </p:nvSpPr>
                <p:spPr>
                  <a:xfrm>
                    <a:off x="5704936" y="3969930"/>
                    <a:ext cx="611899" cy="2918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prstClr val="black"/>
                        </a:solidFill>
                        <a:ea typeface="Century Gothic" charset="0"/>
                        <a:cs typeface="Century Gothic" charset="0"/>
                      </a:rPr>
                      <a:t>Re(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𝑗</m:t>
                            </m:r>
                          </m:sub>
                        </m:sSub>
                      </m:oMath>
                    </a14:m>
                    <a:r>
                      <a:rPr lang="en-US" sz="12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423A69E3-5C83-B344-A8AD-03838C8BDF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4936" y="3969930"/>
                    <a:ext cx="611899" cy="29187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5FD87E03-509F-CC44-A758-3BC655E4DBBB}"/>
                      </a:ext>
                    </a:extLst>
                  </p:cNvPr>
                  <p:cNvSpPr/>
                  <p:nvPr/>
                </p:nvSpPr>
                <p:spPr>
                  <a:xfrm>
                    <a:off x="5858467" y="3661953"/>
                    <a:ext cx="587853" cy="2918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0000FF"/>
                        </a:solidFill>
                        <a:ea typeface="Century Gothic" charset="0"/>
                        <a:cs typeface="Century Gothic" charset="0"/>
                      </a:rPr>
                      <a:t>Im(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Century Gothic" charset="0"/>
                                <a:cs typeface="Century Gothic" charset="0"/>
                              </a:rPr>
                              <m:t>𝑗</m:t>
                            </m:r>
                          </m:sub>
                        </m:sSub>
                      </m:oMath>
                    </a14:m>
                    <a:r>
                      <a:rPr lang="en-US" sz="1200" dirty="0">
                        <a:solidFill>
                          <a:srgbClr val="0000FF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5FD87E03-509F-CC44-A758-3BC655E4DB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8467" y="3661953"/>
                    <a:ext cx="587853" cy="29187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t="-4000" b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A6614B9-6577-A444-BA6F-D1257F0CE3B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3637" y="3250173"/>
            <a:ext cx="2134809" cy="164491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BC7AF1A-C9C7-C042-B760-33F4595A0A09}"/>
              </a:ext>
            </a:extLst>
          </p:cNvPr>
          <p:cNvSpPr txBox="1"/>
          <p:nvPr/>
        </p:nvSpPr>
        <p:spPr>
          <a:xfrm>
            <a:off x="7120048" y="4355888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HFS </a:t>
            </a:r>
            <a:r>
              <a:rPr lang="en-US" sz="1100" b="1" dirty="0" err="1"/>
              <a:t>Bp</a:t>
            </a:r>
            <a:r>
              <a:rPr lang="en-US" sz="1100" b="1" dirty="0"/>
              <a:t> 110Hz</a:t>
            </a: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62042DCC-6034-FB42-98E5-EC987C139268}"/>
              </a:ext>
            </a:extLst>
          </p:cNvPr>
          <p:cNvSpPr txBox="1">
            <a:spLocks/>
          </p:cNvSpPr>
          <p:nvPr/>
        </p:nvSpPr>
        <p:spPr>
          <a:xfrm>
            <a:off x="110314" y="3460684"/>
            <a:ext cx="4347323" cy="84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entury Gothic" charset="0"/>
                <a:ea typeface="Century Gothic" charset="0"/>
                <a:cs typeface="Century Gothic" charset="0"/>
                <a:sym typeface="Quest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z="1600" dirty="0"/>
              <a:t>Two dominant modes are extracted from experiments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0DBE0F-9885-5B47-9A4D-D8E3E0D26F1B}"/>
              </a:ext>
            </a:extLst>
          </p:cNvPr>
          <p:cNvSpPr txBox="1"/>
          <p:nvPr/>
        </p:nvSpPr>
        <p:spPr>
          <a:xfrm>
            <a:off x="5359402" y="1042576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173359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" y="1322740"/>
            <a:ext cx="1949453" cy="12178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31" y="1344072"/>
            <a:ext cx="1788064" cy="1106257"/>
          </a:xfrm>
          <a:prstGeom prst="rect">
            <a:avLst/>
          </a:prstGeom>
        </p:spPr>
      </p:pic>
      <p:sp>
        <p:nvSpPr>
          <p:cNvPr id="49" name="Right Arrow 48"/>
          <p:cNvSpPr/>
          <p:nvPr/>
        </p:nvSpPr>
        <p:spPr>
          <a:xfrm>
            <a:off x="2186744" y="1732305"/>
            <a:ext cx="306566" cy="15879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7199" y="2623467"/>
                <a:ext cx="4174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ea typeface="Cambria Math" charset="0"/>
                    <a:cs typeface="Cambria Math" charset="0"/>
                  </a:rPr>
                  <a:t>Wave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packet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for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given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phasing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(0</a:t>
                </a:r>
                <a14:m>
                  <m:oMath xmlns:m="http://schemas.openxmlformats.org/officeDocument/2006/math">
                    <m:r>
                      <a:rPr lang="it-IT" altLang="zh-CN" sz="1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en-US" altLang="zh-CN" sz="1200" dirty="0">
                    <a:ea typeface="Cambria Math" charset="0"/>
                    <a:cs typeface="Cambria Math" charset="0"/>
                  </a:rPr>
                  <a:t>,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it-IT" altLang="zh-CN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en-US" altLang="zh-CN" sz="1200" dirty="0">
                    <a:ea typeface="Cambria Math" charset="0"/>
                    <a:cs typeface="Cambria Math" charset="0"/>
                  </a:rPr>
                  <a:t>,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180</a:t>
                </a:r>
                <a14:m>
                  <m:oMath xmlns:m="http://schemas.openxmlformats.org/officeDocument/2006/math">
                    <m:r>
                      <a:rPr lang="it-IT" altLang="zh-CN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en-US" altLang="zh-CN" sz="1200" dirty="0">
                    <a:ea typeface="Cambria Math" charset="0"/>
                    <a:cs typeface="Cambria Math" charset="0"/>
                  </a:rPr>
                  <a:t>,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270</a:t>
                </a:r>
                <a14:m>
                  <m:oMath xmlns:m="http://schemas.openxmlformats.org/officeDocument/2006/math">
                    <m:r>
                      <a:rPr lang="it-IT" altLang="zh-CN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en-US" altLang="zh-CN" sz="1200" dirty="0">
                    <a:ea typeface="Cambria Math" charset="0"/>
                    <a:cs typeface="Cambria Math" charset="0"/>
                  </a:rPr>
                  <a:t>)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is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carefully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designed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by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combining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multiple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waves</a:t>
                </a:r>
                <a:r>
                  <a:rPr lang="zh-CN" altLang="en-US" sz="1200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1200" dirty="0">
                    <a:ea typeface="Cambria Math" charset="0"/>
                    <a:cs typeface="Cambria Math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>
                      <a:rPr lang="en-US" altLang="zh-CN" sz="1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10</m:t>
                    </m:r>
                    <m:r>
                      <a:rPr lang="en-US" altLang="zh-CN" sz="1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𝐻𝑧</m:t>
                    </m:r>
                  </m:oMath>
                </a14:m>
                <a:r>
                  <a:rPr lang="en-US" altLang="zh-CN" sz="1200" dirty="0"/>
                  <a:t>,</a:t>
                </a:r>
                <a:r>
                  <a:rPr lang="en-US" sz="12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>
                      <a:rPr lang="en-US" altLang="zh-CN" sz="1200" b="0" i="1" smtClean="0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3</m:t>
                    </m:r>
                    <m:r>
                      <a:rPr lang="en-US" altLang="zh-CN" sz="1200" i="1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lang="en-US" altLang="zh-CN" sz="1200" i="1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𝐻𝑧</m:t>
                    </m:r>
                  </m:oMath>
                </a14:m>
                <a:r>
                  <a:rPr lang="en-US" altLang="zh-CN" sz="1200" dirty="0"/>
                  <a:t>,</a:t>
                </a:r>
                <a:r>
                  <a:rPr lang="en-US" sz="12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>
                      <a:rPr lang="en-US" altLang="zh-CN" sz="12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6</m:t>
                    </m:r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𝐻𝑧</m:t>
                    </m:r>
                  </m:oMath>
                </a14:m>
                <a:r>
                  <a:rPr lang="en-US" altLang="zh-CN" sz="1200" dirty="0"/>
                  <a:t>,</a:t>
                </a:r>
                <a:r>
                  <a:rPr lang="en-US" sz="12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66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>
                      <a:rPr lang="en-US" altLang="zh-CN" sz="1200" i="1">
                        <a:solidFill>
                          <a:srgbClr val="FF66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  <m:r>
                      <a:rPr lang="en-US" altLang="zh-CN" sz="1200" b="0" i="1" smtClean="0">
                        <a:solidFill>
                          <a:srgbClr val="FF66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  <m:r>
                      <a:rPr lang="en-US" altLang="zh-CN" sz="1200" i="1">
                        <a:solidFill>
                          <a:srgbClr val="FF66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lang="en-US" altLang="zh-CN" sz="1200" i="1">
                        <a:solidFill>
                          <a:srgbClr val="FF66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𝐻𝑧</m:t>
                    </m:r>
                  </m:oMath>
                </a14:m>
                <a:r>
                  <a:rPr lang="en-US" altLang="zh-CN" sz="1200" dirty="0">
                    <a:solidFill>
                      <a:schemeClr val="tx1"/>
                    </a:solidFill>
                  </a:rPr>
                  <a:t>).</a:t>
                </a:r>
                <a:r>
                  <a:rPr lang="zh-CN" altLang="en-US" sz="1200" dirty="0">
                    <a:solidFill>
                      <a:schemeClr val="tx1"/>
                    </a:solidFill>
                  </a:rPr>
                  <a:t>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623467"/>
                <a:ext cx="4174279" cy="646331"/>
              </a:xfrm>
              <a:prstGeom prst="rect">
                <a:avLst/>
              </a:prstGeom>
              <a:blipFill rotWithShape="0">
                <a:blip r:embed="rId24"/>
                <a:stretch>
                  <a:fillRect t="-943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Left Brace 50"/>
          <p:cNvSpPr/>
          <p:nvPr/>
        </p:nvSpPr>
        <p:spPr>
          <a:xfrm rot="16200000">
            <a:off x="5702242" y="2761526"/>
            <a:ext cx="122600" cy="406782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45139" y="2882635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Time</a:t>
            </a:r>
            <a:r>
              <a:rPr lang="zh-CN" altLang="en-US" sz="1200" b="1" dirty="0"/>
              <a:t> </a:t>
            </a:r>
            <a:r>
              <a:rPr lang="en-US" altLang="zh-CN" sz="1200" b="1" dirty="0"/>
              <a:t>(s)</a:t>
            </a:r>
            <a:endParaRPr lang="en-US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546975" y="2977699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FF0000"/>
                </a:solidFill>
              </a:rPr>
              <a:t>0.4s</a:t>
            </a:r>
            <a:endParaRPr lang="en-US" sz="11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9139F00-4547-9149-A617-5CD8C51B8A3B}"/>
                  </a:ext>
                </a:extLst>
              </p:cNvPr>
              <p:cNvSpPr/>
              <p:nvPr/>
            </p:nvSpPr>
            <p:spPr>
              <a:xfrm>
                <a:off x="1487376" y="4152387"/>
                <a:ext cx="2634648" cy="541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mr-IN" altLang="zh-CN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FF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212.81</m:t>
                    </m:r>
                    <m:r>
                      <a:rPr lang="en-US" altLang="zh-CN" dirty="0">
                        <a:solidFill>
                          <a:srgbClr val="0000FF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+</m:t>
                    </m:r>
                    <m:r>
                      <a:rPr lang="en-US" altLang="zh-CN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23.81</m:t>
                    </m:r>
                    <m:r>
                      <a:rPr lang="en-US" altLang="zh-CN" i="1" dirty="0">
                        <a:solidFill>
                          <a:srgbClr val="0000FF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𝑖</m:t>
                    </m:r>
                    <m:r>
                      <a:rPr lang="en-US" altLang="zh-CN" i="1" dirty="0">
                        <a:solidFill>
                          <a:srgbClr val="0000FF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rad/s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mr-IN" altLang="zh-CN" dirty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dirty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327.23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142.63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𝑖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rad/s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9139F00-4547-9149-A617-5CD8C51B8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376" y="4152387"/>
                <a:ext cx="2634648" cy="541623"/>
              </a:xfrm>
              <a:prstGeom prst="rect">
                <a:avLst/>
              </a:prstGeom>
              <a:blipFill>
                <a:blip r:embed="rId25"/>
                <a:stretch>
                  <a:fillRect t="-227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96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96"/>
    </mc:Choice>
    <mc:Fallback>
      <p:transition spd="slow" advTm="5189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16A4073-CC0B-9242-88D2-96C6A4DEC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43" y="2159491"/>
            <a:ext cx="2814594" cy="2423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EBB4B-277E-C14C-B193-4E15F8FA0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066" y="2161076"/>
            <a:ext cx="2997254" cy="224942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F063183-D891-2140-8D94-579F4164293A}"/>
              </a:ext>
            </a:extLst>
          </p:cNvPr>
          <p:cNvSpPr/>
          <p:nvPr/>
        </p:nvSpPr>
        <p:spPr>
          <a:xfrm>
            <a:off x="7051637" y="2223750"/>
            <a:ext cx="1008159" cy="1987377"/>
          </a:xfrm>
          <a:prstGeom prst="rect">
            <a:avLst/>
          </a:prstGeom>
          <a:solidFill>
            <a:schemeClr val="accent6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CCA9C4-5AD3-584B-91D6-EB505669772C}"/>
              </a:ext>
            </a:extLst>
          </p:cNvPr>
          <p:cNvSpPr/>
          <p:nvPr/>
        </p:nvSpPr>
        <p:spPr>
          <a:xfrm>
            <a:off x="5301537" y="4279921"/>
            <a:ext cx="2996002" cy="167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/>
              <a:t>n=2</a:t>
            </a:r>
            <a:r>
              <a:rPr lang="zh-CN" altLang="en-US" sz="1800" dirty="0"/>
              <a:t> </a:t>
            </a:r>
            <a:r>
              <a:rPr lang="en-US" altLang="zh-CN" sz="1800" dirty="0"/>
              <a:t>Combined MHD</a:t>
            </a:r>
            <a:r>
              <a:rPr lang="zh-CN" altLang="en-US" sz="1800" dirty="0"/>
              <a:t> </a:t>
            </a:r>
            <a:r>
              <a:rPr lang="en-US" altLang="zh-CN" sz="1800" dirty="0"/>
              <a:t>Spectroscopy</a:t>
            </a:r>
            <a:r>
              <a:rPr lang="zh-CN" altLang="en-US" sz="1800" dirty="0"/>
              <a:t> </a:t>
            </a:r>
            <a:r>
              <a:rPr lang="en-US" altLang="zh-CN" sz="1800" dirty="0"/>
              <a:t>Identifies</a:t>
            </a:r>
            <a:r>
              <a:rPr lang="zh-CN" altLang="en-US" sz="1800" dirty="0"/>
              <a:t> </a:t>
            </a:r>
            <a:r>
              <a:rPr lang="en-US" altLang="zh-CN" sz="1800" dirty="0"/>
              <a:t>Least</a:t>
            </a:r>
            <a:r>
              <a:rPr lang="zh-CN" altLang="en-US" sz="1800" dirty="0"/>
              <a:t> </a:t>
            </a:r>
            <a:r>
              <a:rPr lang="en-US" altLang="zh-CN" sz="1800" dirty="0"/>
              <a:t>Stable</a:t>
            </a:r>
            <a:r>
              <a:rPr lang="zh-CN" altLang="en-US" sz="1800" dirty="0"/>
              <a:t> </a:t>
            </a:r>
            <a:r>
              <a:rPr lang="en-US" altLang="zh-CN" sz="1800" dirty="0"/>
              <a:t>Mode</a:t>
            </a:r>
            <a:r>
              <a:rPr lang="zh-CN" altLang="en-US" sz="1800" dirty="0"/>
              <a:t> </a:t>
            </a:r>
            <a:r>
              <a:rPr lang="en-US" altLang="zh-CN" sz="1800" dirty="0"/>
              <a:t>as</a:t>
            </a:r>
            <a:r>
              <a:rPr lang="zh-CN" altLang="en-US" sz="1800" dirty="0"/>
              <a:t> </a:t>
            </a:r>
            <a:r>
              <a:rPr lang="en-US" altLang="zh-CN" sz="1800" dirty="0"/>
              <a:t>Stable</a:t>
            </a:r>
            <a:r>
              <a:rPr lang="zh-CN" altLang="en-US" sz="1800" dirty="0"/>
              <a:t> </a:t>
            </a:r>
            <a:r>
              <a:rPr lang="en-US" altLang="zh-CN" sz="1800" dirty="0"/>
              <a:t>Tearing</a:t>
            </a:r>
            <a:r>
              <a:rPr lang="zh-CN" altLang="en-US" sz="1800" dirty="0"/>
              <a:t> </a:t>
            </a:r>
            <a:r>
              <a:rPr lang="en-US" altLang="zh-CN" sz="1800" dirty="0"/>
              <a:t>Mode and Confirmed by MARS-F Eigenvalue Computation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24789" y="4671072"/>
                <a:ext cx="17203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charset="0"/>
                      </a:rPr>
                      <m:t>𝑺</m:t>
                    </m:r>
                  </m:oMath>
                </a14:m>
                <a:r>
                  <a:rPr lang="en-US" altLang="zh-CN" sz="1200" b="1" dirty="0"/>
                  <a:t>:</a:t>
                </a:r>
                <a:r>
                  <a:rPr lang="zh-CN" altLang="en-US" sz="1200" b="1" dirty="0"/>
                  <a:t> </a:t>
                </a:r>
                <a:r>
                  <a:rPr lang="en-US" altLang="zh-CN" sz="1200" b="1" dirty="0"/>
                  <a:t>Lundquist</a:t>
                </a:r>
                <a:r>
                  <a:rPr lang="zh-CN" altLang="en-US" sz="1200" b="1" dirty="0"/>
                  <a:t> </a:t>
                </a:r>
                <a:r>
                  <a:rPr lang="en-US" altLang="zh-CN" sz="1200" b="1" dirty="0"/>
                  <a:t>number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89" y="4671072"/>
                <a:ext cx="1720341" cy="276999"/>
              </a:xfrm>
              <a:prstGeom prst="rect">
                <a:avLst/>
              </a:prstGeom>
              <a:blipFill>
                <a:blip r:embed="rId5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124789" y="4447362"/>
            <a:ext cx="1646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Growth rates (rad/s)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144876" y="2295487"/>
            <a:ext cx="939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Unstable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014780" y="2573377"/>
                <a:ext cx="679994" cy="281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charset="0"/>
                      </a:rPr>
                      <m:t>𝑺</m:t>
                    </m:r>
                    <m:r>
                      <a:rPr lang="en-US" altLang="zh-CN" sz="1200" b="1" i="1" smtClean="0">
                        <a:latin typeface="Cambria Math" charset="0"/>
                      </a:rPr>
                      <m:t>~</m:t>
                    </m:r>
                    <m:r>
                      <a:rPr lang="en-US" altLang="zh-CN" sz="12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 smtClean="0">
                            <a:latin typeface="Cambria Math" charset="0"/>
                          </a:rPr>
                          <m:t>𝟎</m:t>
                        </m:r>
                      </m:e>
                      <m:sup>
                        <m:r>
                          <a:rPr lang="en-US" altLang="zh-CN" sz="1200" b="1" i="1" smtClean="0">
                            <a:latin typeface="Cambria Math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zh-CN" altLang="en-US" sz="1200" b="1" dirty="0"/>
                  <a:t> 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780" y="2573377"/>
                <a:ext cx="679994" cy="2811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506730" y="2368644"/>
                <a:ext cx="679994" cy="281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charset="0"/>
                      </a:rPr>
                      <m:t>𝑺</m:t>
                    </m:r>
                    <m:r>
                      <a:rPr lang="en-US" altLang="zh-CN" sz="1200" b="1" i="1" smtClean="0">
                        <a:latin typeface="Cambria Math" charset="0"/>
                      </a:rPr>
                      <m:t>~</m:t>
                    </m:r>
                    <m:r>
                      <a:rPr lang="en-US" altLang="zh-CN" sz="1200" b="1" i="1" smtClean="0">
                        <a:latin typeface="Cambria Math" charset="0"/>
                      </a:rPr>
                      <m:t>𝟏</m:t>
                    </m:r>
                    <m:sSup>
                      <m:sSupPr>
                        <m:ctrlP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 smtClean="0">
                            <a:latin typeface="Cambria Math" charset="0"/>
                          </a:rPr>
                          <m:t>𝟎</m:t>
                        </m:r>
                      </m:e>
                      <m:sup>
                        <m:r>
                          <a:rPr lang="en-US" altLang="zh-CN" sz="1200" b="1" i="1" smtClean="0">
                            <a:latin typeface="Cambria Math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zh-CN" altLang="en-US" sz="1200" b="1" dirty="0"/>
                  <a:t> 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730" y="2368644"/>
                <a:ext cx="679994" cy="2811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7530557" y="3299391"/>
            <a:ext cx="240835" cy="699417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V="1">
            <a:off x="6912552" y="2961198"/>
            <a:ext cx="108576" cy="732830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6F9B61-208B-ED4A-850A-92EFCAC2275D}"/>
              </a:ext>
            </a:extLst>
          </p:cNvPr>
          <p:cNvSpPr txBox="1"/>
          <p:nvPr/>
        </p:nvSpPr>
        <p:spPr>
          <a:xfrm>
            <a:off x="21390" y="740956"/>
            <a:ext cx="4550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Mode</a:t>
            </a:r>
            <a:r>
              <a:rPr lang="en-US" dirty="0"/>
              <a:t> comparison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Expt.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en-US" dirty="0"/>
              <a:t> 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E8EB14D2-86E3-ED4E-8F3F-B51E0CC3B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784" y="604138"/>
            <a:ext cx="5178498" cy="1471560"/>
          </a:xfrm>
        </p:spPr>
        <p:txBody>
          <a:bodyPr/>
          <a:lstStyle/>
          <a:p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mode computed by MARS-F similar to that extracted from experiment</a:t>
            </a:r>
          </a:p>
          <a:p>
            <a:r>
              <a:rPr lang="en-US" sz="1600" dirty="0"/>
              <a:t>MARS-F eigenvalue runs scanning plasma resistivity </a:t>
            </a:r>
            <a:r>
              <a:rPr lang="en-US" sz="1600" dirty="0">
                <a:sym typeface="Wingdings"/>
              </a:rPr>
              <a:t> </a:t>
            </a: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mode corresponds to an unstable TM at high resistivity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2DFF3F9-04C2-1A42-BB93-3EB0AAB06A48}"/>
              </a:ext>
            </a:extLst>
          </p:cNvPr>
          <p:cNvCxnSpPr>
            <a:cxnSpLocks/>
          </p:cNvCxnSpPr>
          <p:nvPr/>
        </p:nvCxnSpPr>
        <p:spPr>
          <a:xfrm flipV="1">
            <a:off x="6213898" y="2719768"/>
            <a:ext cx="561874" cy="56329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FE41242-D2D5-984F-AA6D-588C63F649B8}"/>
              </a:ext>
            </a:extLst>
          </p:cNvPr>
          <p:cNvSpPr/>
          <p:nvPr/>
        </p:nvSpPr>
        <p:spPr>
          <a:xfrm>
            <a:off x="5867814" y="3243856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Expt.</a:t>
            </a:r>
            <a:endParaRPr lang="en-US" sz="1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8A5309-0831-954E-BDC6-2209B45F9F48}"/>
              </a:ext>
            </a:extLst>
          </p:cNvPr>
          <p:cNvSpPr/>
          <p:nvPr/>
        </p:nvSpPr>
        <p:spPr>
          <a:xfrm>
            <a:off x="2952866" y="3554178"/>
            <a:ext cx="744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MARS-F</a:t>
            </a:r>
            <a:endParaRPr lang="en-US" sz="1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0B8567-546A-E241-A5EC-39DCAAA37D91}"/>
              </a:ext>
            </a:extLst>
          </p:cNvPr>
          <p:cNvCxnSpPr>
            <a:cxnSpLocks/>
          </p:cNvCxnSpPr>
          <p:nvPr/>
        </p:nvCxnSpPr>
        <p:spPr>
          <a:xfrm flipV="1">
            <a:off x="6293361" y="3111170"/>
            <a:ext cx="383508" cy="2711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B2520F6-6DD8-F34A-B6BC-CA1F92262872}"/>
              </a:ext>
            </a:extLst>
          </p:cNvPr>
          <p:cNvSpPr txBox="1"/>
          <p:nvPr/>
        </p:nvSpPr>
        <p:spPr>
          <a:xfrm>
            <a:off x="2223668" y="2207198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1</a:t>
            </a:r>
            <a:r>
              <a:rPr lang="en-US" altLang="zh-CN" baseline="30000" dirty="0">
                <a:solidFill>
                  <a:srgbClr val="0000FF"/>
                </a:solidFill>
              </a:rPr>
              <a:t>st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mode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9458BB-CA68-404F-A4B4-CF1C208A37A8}"/>
              </a:ext>
            </a:extLst>
          </p:cNvPr>
          <p:cNvSpPr/>
          <p:nvPr/>
        </p:nvSpPr>
        <p:spPr>
          <a:xfrm>
            <a:off x="1544947" y="2186226"/>
            <a:ext cx="697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f=0 Hz</a:t>
            </a:r>
            <a:endParaRPr lang="en-US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D6A16F-4559-A849-968D-E4AC92F47D9C}"/>
              </a:ext>
            </a:extLst>
          </p:cNvPr>
          <p:cNvSpPr/>
          <p:nvPr/>
        </p:nvSpPr>
        <p:spPr>
          <a:xfrm>
            <a:off x="1317205" y="3785704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LFS Br</a:t>
            </a:r>
            <a:endParaRPr lang="en-US" sz="16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BDF84-3C9F-9F48-A292-3883FC45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240" y="4908478"/>
            <a:ext cx="12747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000" i="0" dirty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Liu et al, </a:t>
            </a:r>
            <a:r>
              <a:rPr lang="en-US" altLang="zh-CN" sz="1000" i="0" dirty="0" err="1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PoP</a:t>
            </a:r>
            <a:r>
              <a:rPr lang="en-US" altLang="zh-CN" sz="1000" i="0" dirty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 2012</a:t>
            </a:r>
            <a:endParaRPr lang="zh-CN" altLang="en-US" sz="1000" i="0" dirty="0">
              <a:solidFill>
                <a:srgbClr val="00B0F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9AAF3C-6E42-4641-846E-9884DC875165}"/>
                  </a:ext>
                </a:extLst>
              </p:cNvPr>
              <p:cNvSpPr txBox="1"/>
              <p:nvPr/>
            </p:nvSpPr>
            <p:spPr>
              <a:xfrm>
                <a:off x="7881085" y="4230634"/>
                <a:ext cx="557268" cy="173124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9AAF3C-6E42-4641-846E-9884DC875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085" y="4230634"/>
                <a:ext cx="557268" cy="173124"/>
              </a:xfrm>
              <a:prstGeom prst="rect">
                <a:avLst/>
              </a:prstGeom>
              <a:blipFill>
                <a:blip r:embed="rId8"/>
                <a:stretch>
                  <a:fillRect l="-454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944F6D-5B99-6D41-9990-65D53AFF7452}"/>
              </a:ext>
            </a:extLst>
          </p:cNvPr>
          <p:cNvSpPr/>
          <p:nvPr/>
        </p:nvSpPr>
        <p:spPr>
          <a:xfrm rot="16200000">
            <a:off x="4229261" y="2980359"/>
            <a:ext cx="2221686" cy="3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82E9B6-2DE9-D244-B0DB-3B691124DB28}"/>
              </a:ext>
            </a:extLst>
          </p:cNvPr>
          <p:cNvSpPr txBox="1"/>
          <p:nvPr/>
        </p:nvSpPr>
        <p:spPr>
          <a:xfrm>
            <a:off x="7052439" y="4263245"/>
            <a:ext cx="78548" cy="169277"/>
          </a:xfrm>
          <a:prstGeom prst="rect">
            <a:avLst/>
          </a:prstGeom>
          <a:solidFill>
            <a:schemeClr val="l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00" b="1" dirty="0"/>
              <a:t>0</a:t>
            </a:r>
            <a:endParaRPr lang="en-US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D52AF49-8404-5A41-AE7D-18FFFCE1FF7D}"/>
                  </a:ext>
                </a:extLst>
              </p:cNvPr>
              <p:cNvSpPr txBox="1"/>
              <p:nvPr/>
            </p:nvSpPr>
            <p:spPr>
              <a:xfrm>
                <a:off x="6277209" y="4254057"/>
                <a:ext cx="663067" cy="173124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D52AF49-8404-5A41-AE7D-18FFFCE1F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09" y="4254057"/>
                <a:ext cx="663067" cy="173124"/>
              </a:xfrm>
              <a:prstGeom prst="rect">
                <a:avLst/>
              </a:prstGeom>
              <a:blipFill>
                <a:blip r:embed="rId9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5A9CBC9-2B39-D742-AF6B-7A4B89D888D1}"/>
                  </a:ext>
                </a:extLst>
              </p:cNvPr>
              <p:cNvSpPr txBox="1"/>
              <p:nvPr/>
            </p:nvSpPr>
            <p:spPr>
              <a:xfrm rot="16200000">
                <a:off x="5097938" y="3812250"/>
                <a:ext cx="663067" cy="173124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5A9CBC9-2B39-D742-AF6B-7A4B89D88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97938" y="3812250"/>
                <a:ext cx="663067" cy="173124"/>
              </a:xfrm>
              <a:prstGeom prst="rect">
                <a:avLst/>
              </a:prstGeom>
              <a:blipFill>
                <a:blip r:embed="rId17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B057E8-0E05-CC4E-A224-6385D431EE10}"/>
                  </a:ext>
                </a:extLst>
              </p:cNvPr>
              <p:cNvSpPr txBox="1"/>
              <p:nvPr/>
            </p:nvSpPr>
            <p:spPr>
              <a:xfrm rot="16200000">
                <a:off x="5140186" y="3178562"/>
                <a:ext cx="578107" cy="173124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B057E8-0E05-CC4E-A224-6385D431E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40186" y="3178562"/>
                <a:ext cx="578107" cy="173124"/>
              </a:xfrm>
              <a:prstGeom prst="rect">
                <a:avLst/>
              </a:prstGeom>
              <a:blipFill>
                <a:blip r:embed="rId18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42225D-DF24-5F46-9C1C-9C77C0349921}"/>
                  </a:ext>
                </a:extLst>
              </p:cNvPr>
              <p:cNvSpPr txBox="1"/>
              <p:nvPr/>
            </p:nvSpPr>
            <p:spPr>
              <a:xfrm rot="16200000">
                <a:off x="5309226" y="2688138"/>
                <a:ext cx="262819" cy="169277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42225D-DF24-5F46-9C1C-9C77C0349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9226" y="2688138"/>
                <a:ext cx="262819" cy="169277"/>
              </a:xfrm>
              <a:prstGeom prst="rect">
                <a:avLst/>
              </a:prstGeom>
              <a:blipFill>
                <a:blip r:embed="rId19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DF4D8A-2FBA-3545-8E65-0FA875FDB32F}"/>
                  </a:ext>
                </a:extLst>
              </p:cNvPr>
              <p:cNvSpPr txBox="1"/>
              <p:nvPr/>
            </p:nvSpPr>
            <p:spPr>
              <a:xfrm rot="16200000">
                <a:off x="5191444" y="2173341"/>
                <a:ext cx="472309" cy="173124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DF4D8A-2FBA-3545-8E65-0FA875FDB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91444" y="2173341"/>
                <a:ext cx="472309" cy="173124"/>
              </a:xfrm>
              <a:prstGeom prst="rect">
                <a:avLst/>
              </a:prstGeom>
              <a:blipFill>
                <a:blip r:embed="rId20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 rot="16200000">
            <a:off x="4224320" y="3060122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Mode frequency</a:t>
            </a:r>
            <a:r>
              <a:rPr lang="zh-CN" altLang="en-US" sz="1200" b="1" dirty="0"/>
              <a:t> </a:t>
            </a:r>
            <a:r>
              <a:rPr lang="en-US" altLang="zh-CN" sz="1200" b="1" dirty="0"/>
              <a:t>(rad/s)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62EDA06-25A2-D74E-9F0F-CFE457B425CE}"/>
                  </a:ext>
                </a:extLst>
              </p:cNvPr>
              <p:cNvSpPr txBox="1"/>
              <p:nvPr/>
            </p:nvSpPr>
            <p:spPr>
              <a:xfrm>
                <a:off x="7332746" y="4247989"/>
                <a:ext cx="512384" cy="173124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100" b="1" dirty="0"/>
                  <a:t>2</a:t>
                </a:r>
                <a14:m>
                  <m:oMath xmlns:m="http://schemas.openxmlformats.org/officeDocument/2006/math">
                    <m:r>
                      <a:rPr lang="en-US" altLang="zh-CN" sz="11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1100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1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1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11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62EDA06-25A2-D74E-9F0F-CFE457B42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746" y="4247989"/>
                <a:ext cx="512384" cy="173124"/>
              </a:xfrm>
              <a:prstGeom prst="rect">
                <a:avLst/>
              </a:prstGeom>
              <a:blipFill>
                <a:blip r:embed="rId21"/>
                <a:stretch>
                  <a:fillRect l="-14286" t="-13333" r="-2381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84AF0FF-5864-3D45-9D28-D6356456B789}"/>
                  </a:ext>
                </a:extLst>
              </p:cNvPr>
              <p:cNvSpPr txBox="1"/>
              <p:nvPr/>
            </p:nvSpPr>
            <p:spPr>
              <a:xfrm>
                <a:off x="5630294" y="4263245"/>
                <a:ext cx="663067" cy="173124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84AF0FF-5864-3D45-9D28-D6356456B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94" y="4263245"/>
                <a:ext cx="663067" cy="173124"/>
              </a:xfrm>
              <a:prstGeom prst="rect">
                <a:avLst/>
              </a:prstGeom>
              <a:blipFill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E8403D52-D46D-4349-90F7-108C2B52236B}"/>
              </a:ext>
            </a:extLst>
          </p:cNvPr>
          <p:cNvSpPr/>
          <p:nvPr/>
        </p:nvSpPr>
        <p:spPr>
          <a:xfrm>
            <a:off x="5600779" y="2285839"/>
            <a:ext cx="744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MARS-F</a:t>
            </a:r>
            <a:endParaRPr lang="en-US" sz="1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128BA53-EE5E-AD49-8E2E-BA9297E6031E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5801139" y="2562838"/>
            <a:ext cx="171697" cy="19249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A04739C-9779-E348-BE93-D3598F510959}"/>
              </a:ext>
            </a:extLst>
          </p:cNvPr>
          <p:cNvCxnSpPr>
            <a:cxnSpLocks/>
          </p:cNvCxnSpPr>
          <p:nvPr/>
        </p:nvCxnSpPr>
        <p:spPr>
          <a:xfrm>
            <a:off x="6142294" y="2527658"/>
            <a:ext cx="633478" cy="167866"/>
          </a:xfrm>
          <a:prstGeom prst="straightConnector1">
            <a:avLst/>
          </a:prstGeom>
          <a:ln w="190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39D57BB-E0C3-114B-8E3C-88FDC3C320F7}"/>
              </a:ext>
            </a:extLst>
          </p:cNvPr>
          <p:cNvSpPr/>
          <p:nvPr/>
        </p:nvSpPr>
        <p:spPr>
          <a:xfrm>
            <a:off x="2602683" y="2930512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Expt.</a:t>
            </a:r>
            <a:endParaRPr lang="en-US" sz="1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Table 59">
                <a:extLst>
                  <a:ext uri="{FF2B5EF4-FFF2-40B4-BE49-F238E27FC236}">
                    <a16:creationId xmlns:a16="http://schemas.microsoft.com/office/drawing/2014/main" id="{9C62E36F-414A-1F43-8DCB-DE1F2CBDF3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928457"/>
                  </p:ext>
                </p:extLst>
              </p:nvPr>
            </p:nvGraphicFramePr>
            <p:xfrm>
              <a:off x="69101" y="1103132"/>
              <a:ext cx="3912413" cy="913223"/>
            </p:xfrm>
            <a:graphic>
              <a:graphicData uri="http://schemas.openxmlformats.org/drawingml/2006/table">
                <a:tbl>
                  <a:tblPr firstRow="1" bandRow="1">
                    <a:tableStyleId>{2B8A6BE9-7661-420D-A99B-9C36BF19C6C2}</a:tableStyleId>
                  </a:tblPr>
                  <a:tblGrid>
                    <a:gridCol w="21145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9783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65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Experiment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MARS-F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65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altLang="zh-CN" sz="1050" b="0" dirty="0">
                              <a:solidFill>
                                <a:srgbClr val="0000FF"/>
                              </a:solidFill>
                              <a:ea typeface="Century Gothic" charset="0"/>
                              <a:cs typeface="Century Gothic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05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Century Gothic" charset="0"/>
                                      <a:cs typeface="Century Gothic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105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  <a:ea typeface="Century Gothic" charset="0"/>
                                      <a:cs typeface="Century Gothic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mr-IN" altLang="zh-CN" sz="1050" b="0" dirty="0">
                              <a:solidFill>
                                <a:srgbClr val="0000FF"/>
                              </a:solidFill>
                              <a:latin typeface="Century Gothic" charset="0"/>
                              <a:ea typeface="Century Gothic" charset="0"/>
                              <a:cs typeface="Century Gothic" charset="0"/>
                            </a:rPr>
                            <a:t> =</a:t>
                          </a:r>
                          <a:r>
                            <a:rPr lang="en-US" altLang="zh-CN" sz="1050" b="0" dirty="0">
                              <a:solidFill>
                                <a:srgbClr val="0000FF"/>
                              </a:solidFill>
                              <a:latin typeface="Century Gothic" charset="0"/>
                              <a:ea typeface="Century Gothic" charset="0"/>
                              <a:cs typeface="Century Gothic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050" b="0" dirty="0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</a:rPr>
                                <m:t>−</m:t>
                              </m:r>
                              <m:r>
                                <a:rPr lang="en-US" altLang="zh-CN" sz="105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212.81</m:t>
                              </m:r>
                              <m:r>
                                <a:rPr lang="en-US" altLang="zh-CN" sz="1050" b="0" dirty="0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</a:rPr>
                                <m:t>+</m:t>
                              </m:r>
                              <m:r>
                                <a:rPr lang="en-US" altLang="zh-CN" sz="105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23.81</m:t>
                              </m:r>
                              <m:r>
                                <a:rPr lang="en-US" altLang="zh-CN" sz="1050" b="0" i="1" dirty="0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</a:rPr>
                                <m:t>𝑖</m:t>
                              </m:r>
                              <m:r>
                                <a:rPr lang="en-US" altLang="zh-CN" sz="1050" b="0" i="1" dirty="0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050" b="0" dirty="0">
                              <a:solidFill>
                                <a:srgbClr val="0000FF"/>
                              </a:solidFill>
                              <a:latin typeface="Century Gothic" charset="0"/>
                              <a:ea typeface="Century Gothic" charset="0"/>
                              <a:cs typeface="Century Gothic" charset="0"/>
                            </a:rPr>
                            <a:t> rad/s</a:t>
                          </a:r>
                          <a:endParaRPr lang="en-US" altLang="zh-CN" sz="1600" b="0" dirty="0">
                            <a:solidFill>
                              <a:srgbClr val="0000FF"/>
                            </a:solidFill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altLang="zh-CN" sz="1050" b="0" i="1" u="none" strike="noStrike" cap="none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−205.46</m:t>
                              </m:r>
                              <m:r>
                                <a:rPr lang="en-US" sz="1050" b="0" i="1" u="none" strike="noStrike" cap="none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−</m:t>
                              </m:r>
                              <m:r>
                                <a:rPr lang="en-US" altLang="zh-CN" sz="1050" b="0" i="1" u="none" strike="noStrike" cap="none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7.29</m:t>
                              </m:r>
                              <m:r>
                                <a:rPr lang="mr-IN" sz="1050" b="0" i="1" u="none" strike="noStrike" cap="none" dirty="0" err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𝑖</m:t>
                              </m:r>
                              <m:r>
                                <a:rPr lang="en-US" sz="1050" b="0" i="1" u="none" strike="noStrike" cap="none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050" b="0" i="0" u="none" strike="noStrike" cap="none" dirty="0">
                              <a:solidFill>
                                <a:srgbClr val="0000FF"/>
                              </a:solidFill>
                              <a:latin typeface="Century Gothic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rad/s</a:t>
                          </a:r>
                          <a:endParaRPr lang="en-US" sz="1050" b="0" i="0" u="none" strike="noStrike" cap="none" dirty="0">
                            <a:solidFill>
                              <a:srgbClr val="0000FF"/>
                            </a:solidFill>
                            <a:latin typeface="Century Gothic" charset="0"/>
                            <a:ea typeface="Century Gothic" charset="0"/>
                            <a:cs typeface="Century Gothic" charset="0"/>
                            <a:sym typeface="Arial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18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050" b="0" dirty="0">
                              <a:solidFill>
                                <a:srgbClr val="FF0000"/>
                              </a:solidFill>
                              <a:ea typeface="Century Gothic" charset="0"/>
                              <a:cs typeface="Century Gothic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05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5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entury Gothic" charset="0"/>
                                      <a:cs typeface="Century Gothic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105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entury Gothic" charset="0"/>
                                      <a:cs typeface="Century Gothic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mr-IN" altLang="zh-CN" sz="1050" b="0" dirty="0">
                              <a:solidFill>
                                <a:srgbClr val="FF0000"/>
                              </a:solidFill>
                              <a:latin typeface="Century Gothic" charset="0"/>
                              <a:ea typeface="Century Gothic" charset="0"/>
                              <a:cs typeface="Century Gothic" charset="0"/>
                            </a:rPr>
                            <a:t> =</a:t>
                          </a:r>
                          <a:r>
                            <a:rPr lang="en-US" altLang="zh-CN" sz="1050" b="0" dirty="0">
                              <a:solidFill>
                                <a:srgbClr val="FF0000"/>
                              </a:solidFill>
                              <a:latin typeface="Century Gothic" charset="0"/>
                              <a:ea typeface="Century Gothic" charset="0"/>
                              <a:cs typeface="Century Gothic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050" b="0" i="1" dirty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</a:rPr>
                                <m:t>−</m:t>
                              </m:r>
                              <m:r>
                                <a:rPr lang="en-US" altLang="zh-CN" sz="105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327.23</m:t>
                              </m:r>
                              <m:r>
                                <a:rPr lang="en-US" altLang="zh-CN" sz="1050" b="0" i="1" dirty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</a:rPr>
                                <m:t>−</m:t>
                              </m:r>
                              <m:r>
                                <a:rPr lang="en-US" altLang="zh-CN" sz="105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142.63</m:t>
                              </m:r>
                              <m:r>
                                <a:rPr lang="en-US" altLang="zh-CN" sz="1050" b="0" i="1" dirty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entury Gothic" charset="0"/>
                                  <a:cs typeface="Century Gothic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sz="1050" b="0" dirty="0">
                              <a:solidFill>
                                <a:srgbClr val="FF0000"/>
                              </a:solidFill>
                              <a:latin typeface="Century Gothic" charset="0"/>
                              <a:ea typeface="Century Gothic" charset="0"/>
                              <a:cs typeface="Century Gothic" charset="0"/>
                            </a:rPr>
                            <a:t> rad/s</a:t>
                          </a:r>
                          <a:endParaRPr lang="en-US" altLang="zh-CN" sz="1600" b="0" dirty="0">
                            <a:solidFill>
                              <a:srgbClr val="FF0000"/>
                            </a:solidFill>
                            <a:latin typeface="Century Gothic" charset="0"/>
                            <a:ea typeface="Century Gothic" charset="0"/>
                            <a:cs typeface="Century Gothic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050" b="0" i="1" u="none" strike="noStrike" cap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−1.66×1</m:t>
                              </m:r>
                              <m:sSup>
                                <m:sSupPr>
                                  <m:ctrlPr>
                                    <a:rPr lang="en-US" altLang="zh-CN" sz="1050" b="0" i="1" u="none" strike="noStrike" cap="none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050" b="0" i="1" u="none" strike="noStrike" cap="none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  <a:sym typeface="Arial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sz="1050" b="0" i="1" u="none" strike="noStrike" cap="none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  <a:sym typeface="Arial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1050" b="0" i="1" u="none" strike="noStrike" cap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−15.02</m:t>
                              </m:r>
                              <m:r>
                                <a:rPr lang="en-US" altLang="zh-CN" sz="1050" b="0" i="1" u="none" strike="noStrike" cap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  <a:sym typeface="Arial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050" b="0" i="0" u="none" strike="noStrike" cap="none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 </a:t>
                          </a:r>
                          <a:r>
                            <a:rPr lang="en-US" altLang="zh-CN" sz="1050" b="0" i="0" u="none" strike="noStrike" cap="none" dirty="0">
                              <a:solidFill>
                                <a:srgbClr val="FF0000"/>
                              </a:solidFill>
                              <a:latin typeface="Century Gothic" charset="0"/>
                              <a:ea typeface="Century Gothic" charset="0"/>
                              <a:cs typeface="Century Gothic" charset="0"/>
                              <a:sym typeface="Arial"/>
                            </a:rPr>
                            <a:t>rad/s</a:t>
                          </a:r>
                          <a:endParaRPr lang="en-US" sz="1050" b="0" i="0" u="none" strike="noStrike" cap="none" dirty="0">
                            <a:solidFill>
                              <a:srgbClr val="FF0000"/>
                            </a:solidFill>
                            <a:latin typeface="Century Gothic" charset="0"/>
                            <a:ea typeface="Century Gothic" charset="0"/>
                            <a:cs typeface="Century Gothic" charset="0"/>
                            <a:sym typeface="Arial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Table 59">
                <a:extLst>
                  <a:ext uri="{FF2B5EF4-FFF2-40B4-BE49-F238E27FC236}">
                    <a16:creationId xmlns:a16="http://schemas.microsoft.com/office/drawing/2014/main" id="{9C62E36F-414A-1F43-8DCB-DE1F2CBDF3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928457"/>
                  </p:ext>
                </p:extLst>
              </p:nvPr>
            </p:nvGraphicFramePr>
            <p:xfrm>
              <a:off x="69101" y="1103132"/>
              <a:ext cx="3912413" cy="913223"/>
            </p:xfrm>
            <a:graphic>
              <a:graphicData uri="http://schemas.openxmlformats.org/drawingml/2006/table">
                <a:tbl>
                  <a:tblPr firstRow="1" bandRow="1">
                    <a:tableStyleId>{2B8A6BE9-7661-420D-A99B-9C36BF19C6C2}</a:tableStyleId>
                  </a:tblPr>
                  <a:tblGrid>
                    <a:gridCol w="21145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9783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Experiment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MARS-F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6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3"/>
                          <a:stretch>
                            <a:fillRect l="-287" t="-100000" r="-85057" b="-1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3"/>
                          <a:stretch>
                            <a:fillRect l="-118305" t="-100000" r="-339" b="-10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1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3"/>
                          <a:stretch>
                            <a:fillRect l="-287" t="-204000" r="-85057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3"/>
                          <a:stretch>
                            <a:fillRect l="-118305" t="-204000" r="-339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754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285"/>
    </mc:Choice>
    <mc:Fallback>
      <p:transition spd="slow" advTm="10328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83612BC0-E7F8-934C-8ED1-1225E8D7A9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6532"/>
                <a:ext cx="8229600" cy="369600"/>
              </a:xfrm>
            </p:spPr>
            <p:txBody>
              <a:bodyPr/>
              <a:lstStyle/>
              <a:p>
                <a:r>
                  <a:rPr lang="en-US" altLang="zh-CN" sz="2000" dirty="0"/>
                  <a:t>A</a:t>
                </a:r>
                <a:r>
                  <a:rPr lang="en-US" sz="2000" dirty="0"/>
                  <a:t>mplification of </a:t>
                </a:r>
                <a:r>
                  <a:rPr lang="en-US" altLang="zh-CN" sz="2000" dirty="0"/>
                  <a:t>S</a:t>
                </a:r>
                <a:r>
                  <a:rPr lang="en-US" sz="2000" dirty="0"/>
                  <a:t>table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Tearing Component</a:t>
                </a:r>
                <a:r>
                  <a:rPr lang="en-US" sz="2000" dirty="0"/>
                  <a:t> at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sz="2000" dirty="0"/>
                  <a:t>=0</a:t>
                </a:r>
                <a:r>
                  <a:rPr lang="en-US" sz="2000" baseline="30000" dirty="0"/>
                  <a:t>o</a:t>
                </a:r>
                <a:r>
                  <a:rPr lang="en-US" sz="2000" dirty="0"/>
                  <a:t> </a:t>
                </a:r>
                <a:r>
                  <a:rPr lang="en-US" altLang="zh-CN" sz="2000" dirty="0">
                    <a:sym typeface="Wingdings"/>
                  </a:rPr>
                  <a:t></a:t>
                </a:r>
                <a:r>
                  <a:rPr lang="en-US" sz="2000" dirty="0"/>
                  <a:t> </a:t>
                </a:r>
                <a:r>
                  <a:rPr lang="en-US" altLang="zh-CN" sz="2000" dirty="0"/>
                  <a:t>S</a:t>
                </a:r>
                <a:r>
                  <a:rPr lang="en-US" sz="2000" dirty="0"/>
                  <a:t>trong </a:t>
                </a:r>
                <a:r>
                  <a:rPr lang="en-US" altLang="zh-CN" sz="2000" dirty="0"/>
                  <a:t>R</a:t>
                </a:r>
                <a:r>
                  <a:rPr lang="en-US" sz="2000" dirty="0"/>
                  <a:t>esonant </a:t>
                </a:r>
                <a:r>
                  <a:rPr lang="en-US" altLang="zh-CN" sz="2000" dirty="0"/>
                  <a:t>P</a:t>
                </a:r>
                <a:r>
                  <a:rPr lang="en-US" sz="2000" dirty="0"/>
                  <a:t>erturbations </a:t>
                </a:r>
                <a:r>
                  <a:rPr lang="en-US" sz="2000" dirty="0">
                    <a:sym typeface="Wingdings"/>
                  </a:rPr>
                  <a:t></a:t>
                </a:r>
                <a:r>
                  <a:rPr lang="en-US" sz="2000" dirty="0"/>
                  <a:t> </a:t>
                </a:r>
                <a:r>
                  <a:rPr lang="en-US" altLang="zh-CN" sz="2000" dirty="0"/>
                  <a:t>Lower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Mode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Locking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Threshold</a:t>
                </a:r>
                <a:r>
                  <a:rPr lang="en-US" sz="2000" dirty="0"/>
                  <a:t> </a:t>
                </a:r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3612BC0-E7F8-934C-8ED1-1225E8D7A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6532"/>
                <a:ext cx="8229600" cy="369600"/>
              </a:xfrm>
              <a:blipFill rotWithShape="0">
                <a:blip r:embed="rId2"/>
                <a:stretch>
                  <a:fillRect l="-815" t="-9344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858AE01-BB99-9744-B203-09EA972FFA89}"/>
              </a:ext>
            </a:extLst>
          </p:cNvPr>
          <p:cNvGrpSpPr/>
          <p:nvPr/>
        </p:nvGrpSpPr>
        <p:grpSpPr>
          <a:xfrm>
            <a:off x="5839458" y="2533477"/>
            <a:ext cx="3115356" cy="2385853"/>
            <a:chOff x="4448889" y="1882446"/>
            <a:chExt cx="3937251" cy="30179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9F81C0-4802-B543-B583-EF6E2D8ED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2371" y="1882446"/>
              <a:ext cx="3559559" cy="27353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961EAE2-134F-6141-B8F8-1AD137ACAE5B}"/>
                    </a:ext>
                  </a:extLst>
                </p:cNvPr>
                <p:cNvSpPr txBox="1"/>
                <p:nvPr/>
              </p:nvSpPr>
              <p:spPr>
                <a:xfrm rot="16200000">
                  <a:off x="3865717" y="2927508"/>
                  <a:ext cx="141256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𝐫𝐞𝐚𝐥</m:t>
                        </m:r>
                        <m:d>
                          <m:d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𝛏</m:t>
                                </m:r>
                              </m:e>
                              <m:sub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sub>
                              <m:sup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p>
                            </m:sSubSup>
                          </m:e>
                        </m:d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.)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961EAE2-134F-6141-B8F8-1AD137ACA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65717" y="2927508"/>
                  <a:ext cx="1412566" cy="246221"/>
                </a:xfrm>
                <a:prstGeom prst="rect">
                  <a:avLst/>
                </a:prstGeom>
                <a:blipFill>
                  <a:blip r:embed="rId4"/>
                  <a:stretch>
                    <a:fillRect t="-4464" r="-42105"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80D3489-708C-864A-8AC1-69DADE6E7A60}"/>
                    </a:ext>
                  </a:extLst>
                </p:cNvPr>
                <p:cNvSpPr txBox="1"/>
                <p:nvPr/>
              </p:nvSpPr>
              <p:spPr>
                <a:xfrm>
                  <a:off x="6611131" y="4617763"/>
                  <a:ext cx="528033" cy="282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80D3489-708C-864A-8AC1-69DADE6E7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1131" y="4617763"/>
                  <a:ext cx="528033" cy="282664"/>
                </a:xfrm>
                <a:prstGeom prst="rect">
                  <a:avLst/>
                </a:prstGeom>
                <a:blipFill>
                  <a:blip r:embed="rId5"/>
                  <a:stretch>
                    <a:fillRect l="-15152" r="-303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EB9553-5D9C-E243-8377-79A7927DD433}"/>
                </a:ext>
              </a:extLst>
            </p:cNvPr>
            <p:cNvSpPr txBox="1"/>
            <p:nvPr/>
          </p:nvSpPr>
          <p:spPr>
            <a:xfrm>
              <a:off x="6578621" y="4065969"/>
              <a:ext cx="15869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521F0E8-0B38-5047-8149-5E167671DCFE}"/>
                    </a:ext>
                  </a:extLst>
                </p:cNvPr>
                <p:cNvSpPr txBox="1"/>
                <p:nvPr/>
              </p:nvSpPr>
              <p:spPr>
                <a:xfrm>
                  <a:off x="6345446" y="2097526"/>
                  <a:ext cx="78374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521F0E8-0B38-5047-8149-5E167671D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446" y="2097526"/>
                  <a:ext cx="783745" cy="215444"/>
                </a:xfrm>
                <a:prstGeom prst="rect">
                  <a:avLst/>
                </a:prstGeom>
                <a:blipFill>
                  <a:blip r:embed="rId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DD737A1-32F4-9442-BF66-8149B1C942AF}"/>
                    </a:ext>
                  </a:extLst>
                </p:cNvPr>
                <p:cNvSpPr txBox="1"/>
                <p:nvPr/>
              </p:nvSpPr>
              <p:spPr>
                <a:xfrm>
                  <a:off x="6595031" y="2837335"/>
                  <a:ext cx="40094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DD737A1-32F4-9442-BF66-8149B1C942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5031" y="2837335"/>
                  <a:ext cx="400943" cy="215444"/>
                </a:xfrm>
                <a:prstGeom prst="rect">
                  <a:avLst/>
                </a:prstGeom>
                <a:blipFill>
                  <a:blip r:embed="rId7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FEDB83-BF24-B249-B182-8A6ABEBA33E3}"/>
                    </a:ext>
                  </a:extLst>
                </p:cNvPr>
                <p:cNvSpPr txBox="1"/>
                <p:nvPr/>
              </p:nvSpPr>
              <p:spPr>
                <a:xfrm>
                  <a:off x="7361623" y="3217260"/>
                  <a:ext cx="40094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FEDB83-BF24-B249-B182-8A6ABEBA3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1623" y="3217260"/>
                  <a:ext cx="400943" cy="215444"/>
                </a:xfrm>
                <a:prstGeom prst="rect">
                  <a:avLst/>
                </a:prstGeom>
                <a:blipFill>
                  <a:blip r:embed="rId8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422910-AB34-714D-8A97-A665A9ECAC51}"/>
                </a:ext>
              </a:extLst>
            </p:cNvPr>
            <p:cNvSpPr txBox="1"/>
            <p:nvPr/>
          </p:nvSpPr>
          <p:spPr>
            <a:xfrm flipH="1">
              <a:off x="7762566" y="3786899"/>
              <a:ext cx="3519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AD7482-A0BF-5A45-89EA-FD24E930B2F3}"/>
                </a:ext>
              </a:extLst>
            </p:cNvPr>
            <p:cNvSpPr txBox="1"/>
            <p:nvPr/>
          </p:nvSpPr>
          <p:spPr>
            <a:xfrm>
              <a:off x="6295753" y="3756902"/>
              <a:ext cx="9938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F48F27A-463B-2541-8A72-6D5BD3CFD439}"/>
                    </a:ext>
                  </a:extLst>
                </p:cNvPr>
                <p:cNvSpPr txBox="1"/>
                <p:nvPr/>
              </p:nvSpPr>
              <p:spPr>
                <a:xfrm>
                  <a:off x="7985197" y="3142382"/>
                  <a:ext cx="400943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F48F27A-463B-2541-8A72-6D5BD3CFD4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197" y="3142382"/>
                  <a:ext cx="400943" cy="215444"/>
                </a:xfrm>
                <a:prstGeom prst="rect">
                  <a:avLst/>
                </a:prstGeom>
                <a:blipFill>
                  <a:blip r:embed="rId9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BECE54-C675-1B45-A38F-AABED94ABF1C}"/>
              </a:ext>
            </a:extLst>
          </p:cNvPr>
          <p:cNvGrpSpPr/>
          <p:nvPr/>
        </p:nvGrpSpPr>
        <p:grpSpPr>
          <a:xfrm>
            <a:off x="2725422" y="2545325"/>
            <a:ext cx="3308860" cy="2388251"/>
            <a:chOff x="2464202" y="2501947"/>
            <a:chExt cx="3308860" cy="2388251"/>
          </a:xfrm>
        </p:grpSpPr>
        <p:grpSp>
          <p:nvGrpSpPr>
            <p:cNvPr id="2" name="Group 1"/>
            <p:cNvGrpSpPr/>
            <p:nvPr/>
          </p:nvGrpSpPr>
          <p:grpSpPr>
            <a:xfrm>
              <a:off x="2464202" y="2501947"/>
              <a:ext cx="3103136" cy="2388251"/>
              <a:chOff x="578529" y="1808873"/>
              <a:chExt cx="3857202" cy="305732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6806DB1-AB09-EB4E-A17E-02B8BCEF4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4751" y="1808873"/>
                <a:ext cx="3501366" cy="277126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20A6525-27D6-8C45-B927-C359CA3157D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4643" y="2853935"/>
                    <a:ext cx="141256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𝐫𝐞𝐚𝐥</m:t>
                          </m:r>
                          <m:d>
                            <m:d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1" i="0" smtClean="0">
                                      <a:latin typeface="Cambria Math" panose="02040503050406030204" pitchFamily="18" charset="0"/>
                                    </a:rPr>
                                    <m:t>𝛏</m:t>
                                  </m:r>
                                </m:e>
                                <m:sub>
                                  <m:r>
                                    <a:rPr lang="en-US" sz="1600" b="1" i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sub>
                                <m:sup>
                                  <m:r>
                                    <a:rPr lang="en-US" sz="16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.)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20A6525-27D6-8C45-B927-C359CA3157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4643" y="2853935"/>
                    <a:ext cx="1412566" cy="246221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t="-22917" r="-64706" b="-67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301C0DD-83D6-2044-A37D-2C35CA8C72EE}"/>
                      </a:ext>
                    </a:extLst>
                  </p:cNvPr>
                  <p:cNvSpPr txBox="1"/>
                  <p:nvPr/>
                </p:nvSpPr>
                <p:spPr>
                  <a:xfrm>
                    <a:off x="2575434" y="4580134"/>
                    <a:ext cx="519335" cy="2860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301C0DD-83D6-2044-A37D-2C35CA8C72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5434" y="4580134"/>
                    <a:ext cx="519335" cy="28606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1765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0BE0EB5-AC95-D942-B759-DD12B8276FB3}"/>
                      </a:ext>
                    </a:extLst>
                  </p:cNvPr>
                  <p:cNvSpPr txBox="1"/>
                  <p:nvPr/>
                </p:nvSpPr>
                <p:spPr>
                  <a:xfrm>
                    <a:off x="2422665" y="2218738"/>
                    <a:ext cx="783745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0BE0EB5-AC95-D942-B759-DD12B8276F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2665" y="2218738"/>
                    <a:ext cx="783745" cy="21544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31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7B4692F0-7493-484F-8B14-02A181875CA3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335" y="3084345"/>
                    <a:ext cx="783745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7B4692F0-7493-484F-8B14-02A181875C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335" y="3084345"/>
                    <a:ext cx="783745" cy="215444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31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333F027-BB61-D447-B6A4-32CF6461FEA9}"/>
                      </a:ext>
                    </a:extLst>
                  </p:cNvPr>
                  <p:cNvSpPr txBox="1"/>
                  <p:nvPr/>
                </p:nvSpPr>
                <p:spPr>
                  <a:xfrm>
                    <a:off x="3452144" y="3084345"/>
                    <a:ext cx="783745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333F027-BB61-D447-B6A4-32CF6461FE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2144" y="3084345"/>
                    <a:ext cx="783745" cy="21544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31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61AF9CA-B646-C740-BA18-95D0417DD9BD}"/>
                      </a:ext>
                    </a:extLst>
                  </p:cNvPr>
                  <p:cNvSpPr txBox="1"/>
                  <p:nvPr/>
                </p:nvSpPr>
                <p:spPr>
                  <a:xfrm>
                    <a:off x="3651986" y="3212072"/>
                    <a:ext cx="783745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661AF9CA-B646-C740-BA18-95D0417DD9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1986" y="3212072"/>
                    <a:ext cx="783745" cy="215444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344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D2596FB-C589-4C40-A151-D47FC4DE62A5}"/>
                    </a:ext>
                  </a:extLst>
                </p:cNvPr>
                <p:cNvSpPr txBox="1"/>
                <p:nvPr/>
              </p:nvSpPr>
              <p:spPr>
                <a:xfrm>
                  <a:off x="5016226" y="3558866"/>
                  <a:ext cx="75683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D2596FB-C589-4C40-A151-D47FC4DE62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6226" y="3558866"/>
                  <a:ext cx="756836" cy="215444"/>
                </a:xfrm>
                <a:prstGeom prst="rect">
                  <a:avLst/>
                </a:prstGeom>
                <a:blipFill>
                  <a:blip r:embed="rId17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9FBCDBD-FC1F-7647-A139-0CBE2FD2DB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884" y="2512010"/>
            <a:ext cx="2496409" cy="21981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789E106-99FC-7849-8BB0-D842AF4E3AC4}"/>
              </a:ext>
            </a:extLst>
          </p:cNvPr>
          <p:cNvSpPr txBox="1"/>
          <p:nvPr/>
        </p:nvSpPr>
        <p:spPr>
          <a:xfrm>
            <a:off x="1244508" y="2896689"/>
            <a:ext cx="873957" cy="29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1</a:t>
            </a:r>
            <a:r>
              <a:rPr lang="en-US" altLang="zh-CN" baseline="30000" dirty="0">
                <a:solidFill>
                  <a:srgbClr val="0000FF"/>
                </a:solidFill>
              </a:rPr>
              <a:t>st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mode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FF7F44-4167-FD4B-AA65-C78060370442}"/>
              </a:ext>
            </a:extLst>
          </p:cNvPr>
          <p:cNvSpPr txBox="1"/>
          <p:nvPr/>
        </p:nvSpPr>
        <p:spPr>
          <a:xfrm>
            <a:off x="765851" y="3802024"/>
            <a:ext cx="915635" cy="291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en-US" altLang="zh-CN" baseline="30000" dirty="0">
                <a:solidFill>
                  <a:srgbClr val="FF0000"/>
                </a:solidFill>
              </a:rPr>
              <a:t>nd</a:t>
            </a:r>
            <a:r>
              <a:rPr lang="en-US" altLang="zh-CN" dirty="0">
                <a:solidFill>
                  <a:srgbClr val="FF0000"/>
                </a:solidFill>
              </a:rPr>
              <a:t> mode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C33040-25EB-1D48-A430-4B2874EBA0ED}"/>
              </a:ext>
            </a:extLst>
          </p:cNvPr>
          <p:cNvSpPr txBox="1"/>
          <p:nvPr/>
        </p:nvSpPr>
        <p:spPr>
          <a:xfrm>
            <a:off x="4036026" y="2208869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1</a:t>
            </a:r>
            <a:r>
              <a:rPr lang="en-US" altLang="zh-CN" sz="1600" baseline="30000" dirty="0">
                <a:solidFill>
                  <a:srgbClr val="0000FF"/>
                </a:solidFill>
              </a:rPr>
              <a:t>st</a:t>
            </a:r>
            <a:r>
              <a:rPr lang="zh-CN" altLang="en-US" sz="1600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mode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592C0E-956E-1146-88F0-46FC05477816}"/>
              </a:ext>
            </a:extLst>
          </p:cNvPr>
          <p:cNvSpPr txBox="1"/>
          <p:nvPr/>
        </p:nvSpPr>
        <p:spPr>
          <a:xfrm>
            <a:off x="7228528" y="2231661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en-US" altLang="zh-CN" sz="1600" baseline="30000" dirty="0">
                <a:solidFill>
                  <a:srgbClr val="FF0000"/>
                </a:solidFill>
              </a:rPr>
              <a:t>nd</a:t>
            </a:r>
            <a:r>
              <a:rPr lang="en-US" altLang="zh-CN" sz="1600" dirty="0">
                <a:solidFill>
                  <a:srgbClr val="FF0000"/>
                </a:solidFill>
              </a:rPr>
              <a:t> mode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Placeholder 1">
                <a:extLst>
                  <a:ext uri="{FF2B5EF4-FFF2-40B4-BE49-F238E27FC236}">
                    <a16:creationId xmlns:a16="http://schemas.microsoft.com/office/drawing/2014/main" id="{B6A23B44-805A-8C49-B4A9-AD2E07186F0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606085"/>
                <a:ext cx="9144000" cy="2020039"/>
              </a:xfrm>
            </p:spPr>
            <p:txBody>
              <a:bodyPr/>
              <a:lstStyle/>
              <a:p>
                <a:r>
                  <a:rPr lang="en-US" sz="1600" dirty="0"/>
                  <a:t>MARS-F solve</a:t>
                </a:r>
                <a:r>
                  <a:rPr lang="en-US" altLang="zh-CN" sz="1600" dirty="0"/>
                  <a:t>s</a:t>
                </a:r>
                <a:r>
                  <a:rPr lang="en-US" sz="1600" dirty="0"/>
                  <a:t> eigenvalue problem to find eigenmode structure of two dominant mode</a:t>
                </a:r>
                <a:r>
                  <a:rPr lang="en-US" altLang="zh-CN" sz="1600" dirty="0"/>
                  <a:t>s</a:t>
                </a:r>
                <a:endParaRPr lang="en-US" sz="1600" dirty="0"/>
              </a:p>
              <a:p>
                <a:pPr lvl="1"/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Least stable mode is resistive </a:t>
                </a:r>
                <a:r>
                  <a:rPr lang="en-US" sz="1400" dirty="0" err="1">
                    <a:latin typeface="Century Gothic" charset="0"/>
                    <a:ea typeface="Century Gothic" charset="0"/>
                    <a:cs typeface="Century Gothic" charset="0"/>
                  </a:rPr>
                  <a:t>eigenmode</a:t>
                </a:r>
                <a:endParaRPr lang="en-US" sz="1400" dirty="0"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lvl="1"/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Secondary mode </a:t>
                </a:r>
                <a:r>
                  <a:rPr lang="en-US" altLang="zh-CN" sz="1400" dirty="0">
                    <a:latin typeface="Century Gothic" charset="0"/>
                    <a:ea typeface="Century Gothic" charset="0"/>
                    <a:cs typeface="Century Gothic" charset="0"/>
                  </a:rPr>
                  <a:t>has</a:t>
                </a:r>
                <a:r>
                  <a:rPr lang="en-US" sz="1400" dirty="0">
                    <a:latin typeface="Century Gothic" charset="0"/>
                    <a:ea typeface="Century Gothic" charset="0"/>
                    <a:cs typeface="Century Gothic" charset="0"/>
                  </a:rPr>
                  <a:t> global kink structure</a:t>
                </a:r>
              </a:p>
              <a:p>
                <a:r>
                  <a:rPr lang="en-US" altLang="zh-CN" sz="1600" dirty="0"/>
                  <a:t>n=2 Least Stable Mode is Amplified at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zh-CN" sz="1600" dirty="0"/>
                  <a:t>=0 Degree Coil Phasing (Even Parity) with Clear Tearing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Structure</a:t>
                </a:r>
                <a:endParaRPr lang="en-US" sz="1600" dirty="0"/>
              </a:p>
            </p:txBody>
          </p:sp>
        </mc:Choice>
        <mc:Fallback xmlns="">
          <p:sp>
            <p:nvSpPr>
              <p:cNvPr id="33" name="Text Placeholder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6A23B44-805A-8C49-B4A9-AD2E07186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06085"/>
                <a:ext cx="9144000" cy="2020039"/>
              </a:xfr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9E8E363-F76F-264A-AD9D-6F82683DAD8F}"/>
              </a:ext>
            </a:extLst>
          </p:cNvPr>
          <p:cNvSpPr txBox="1"/>
          <p:nvPr/>
        </p:nvSpPr>
        <p:spPr>
          <a:xfrm>
            <a:off x="1616178" y="2557717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HFS </a:t>
            </a:r>
            <a:r>
              <a:rPr lang="en-US" altLang="zh-CN" dirty="0" err="1"/>
              <a:t>Bp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02326" y="3118225"/>
            <a:ext cx="101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Tearing </a:t>
            </a:r>
          </a:p>
          <a:p>
            <a:r>
              <a:rPr lang="en-US" dirty="0">
                <a:solidFill>
                  <a:schemeClr val="tx1"/>
                </a:solidFill>
              </a:rPr>
              <a:t>Odd parity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51765" y="3370246"/>
            <a:ext cx="271032" cy="1714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00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08"/>
    </mc:Choice>
    <mc:Fallback>
      <p:transition spd="slow" advTm="4750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" name="Google Shape;80;p1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-489215" y="703682"/>
                <a:ext cx="6486684" cy="386473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1" fontAlgn="base">
                  <a:buFont typeface="Arial" charset="0"/>
                  <a:buChar char="•"/>
                </a:pPr>
                <a:r>
                  <a:rPr lang="en-US" sz="1400" b="1" dirty="0">
                    <a:latin typeface="Century Gothic" panose="020B0502020202020204" pitchFamily="34" charset="0"/>
                  </a:rPr>
                  <a:t>Multi-mode plasma response model/plasma transfer function developed from linear MHD and control theory can identify:</a:t>
                </a:r>
                <a:endParaRPr lang="en-US" b="1" i="1" dirty="0">
                  <a:latin typeface="Century Gothic" panose="020B0502020202020204" pitchFamily="34" charset="0"/>
                </a:endParaRPr>
              </a:p>
              <a:p>
                <a:pPr lvl="2" fontAlgn="base">
                  <a:buFont typeface=".AppleSystemUIFont" charset="-120"/>
                  <a:buChar char="–"/>
                </a:pPr>
                <a:r>
                  <a:rPr lang="en-US" sz="1200" i="0" dirty="0">
                    <a:latin typeface="Century Gothic" panose="020B0502020202020204" pitchFamily="34" charset="0"/>
                  </a:rPr>
                  <a:t>Spatial structure of each dominant stable mode in multi-mode plasma response</a:t>
                </a:r>
              </a:p>
              <a:p>
                <a:pPr lvl="2" fontAlgn="base">
                  <a:buFont typeface=".AppleSystemUIFont" charset="-120"/>
                  <a:buChar char="–"/>
                </a:pPr>
                <a:r>
                  <a:rPr lang="en-US" sz="1200" i="0" dirty="0">
                    <a:latin typeface="Century Gothic" panose="020B0502020202020204" pitchFamily="34" charset="0"/>
                  </a:rPr>
                  <a:t>Damping rates of dominant modes as quantitative index of plasma stability</a:t>
                </a:r>
              </a:p>
              <a:p>
                <a:pPr lvl="1" fontAlgn="base">
                  <a:buFont typeface="Arial" charset="0"/>
                  <a:buChar char="•"/>
                </a:pPr>
                <a:r>
                  <a:rPr lang="en-US" sz="1400" b="1" dirty="0">
                    <a:latin typeface="Century Gothic" panose="020B0502020202020204" pitchFamily="34" charset="0"/>
                  </a:rPr>
                  <a:t>Extraction of stable eigenmodes, using multi-mode plasma response model, is validated in tokamak experiments</a:t>
                </a:r>
                <a:endParaRPr lang="en-US" b="1" dirty="0">
                  <a:latin typeface="Century Gothic" panose="020B0502020202020204" pitchFamily="34" charset="0"/>
                </a:endParaRPr>
              </a:p>
              <a:p>
                <a:pPr lvl="1" fontAlgn="base">
                  <a:buFont typeface="Arial" charset="0"/>
                  <a:buChar char="•"/>
                </a:pPr>
                <a:r>
                  <a:rPr lang="en-US" sz="1400" b="1" dirty="0">
                    <a:latin typeface="Century Gothic" panose="020B0502020202020204" pitchFamily="34" charset="0"/>
                  </a:rPr>
                  <a:t>Comparison between experimentally extracted multi-mode response and MARS-F simulations:</a:t>
                </a:r>
                <a:endParaRPr lang="en-US" b="1" dirty="0">
                  <a:latin typeface="Century Gothic" panose="020B0502020202020204" pitchFamily="34" charset="0"/>
                </a:endParaRPr>
              </a:p>
              <a:p>
                <a:pPr lvl="2" fontAlgn="base">
                  <a:buFont typeface=".AppleSystemUIFont" charset="-120"/>
                  <a:buChar char="–"/>
                </a:pPr>
                <a:r>
                  <a:rPr lang="en-US" sz="1200" i="0" dirty="0">
                    <a:latin typeface="Century Gothic" panose="020B0502020202020204" pitchFamily="34" charset="0"/>
                  </a:rPr>
                  <a:t>Identif</a:t>
                </a:r>
                <a:r>
                  <a:rPr lang="en-US" altLang="zh-CN" sz="1200" i="0" dirty="0">
                    <a:latin typeface="Century Gothic" panose="020B0502020202020204" pitchFamily="34" charset="0"/>
                  </a:rPr>
                  <a:t>y</a:t>
                </a:r>
                <a:r>
                  <a:rPr lang="en-US" sz="1200" i="0" dirty="0">
                    <a:latin typeface="Century Gothic" panose="020B0502020202020204" pitchFamily="34" charset="0"/>
                  </a:rPr>
                  <a:t> n=2 resistive eigenmode as least stable</a:t>
                </a:r>
                <a:r>
                  <a:rPr lang="zh-CN" altLang="en-US" sz="1200" i="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200" i="0" dirty="0">
                    <a:latin typeface="Century Gothic" panose="020B0502020202020204" pitchFamily="34" charset="0"/>
                  </a:rPr>
                  <a:t>and</a:t>
                </a:r>
                <a:r>
                  <a:rPr lang="zh-CN" altLang="en-US" sz="1200" i="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200" i="0" dirty="0">
                    <a:latin typeface="Century Gothic" panose="020B0502020202020204" pitchFamily="34" charset="0"/>
                  </a:rPr>
                  <a:t>amplified</a:t>
                </a:r>
                <a:r>
                  <a:rPr lang="zh-CN" altLang="en-US" sz="1200" i="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200" i="0" dirty="0">
                    <a:latin typeface="Century Gothic" panose="020B0502020202020204" pitchFamily="34" charset="0"/>
                  </a:rPr>
                  <a:t>at</a:t>
                </a:r>
                <a:r>
                  <a:rPr lang="zh-CN" altLang="en-US" sz="1200" i="0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1200" i="0" dirty="0">
                    <a:latin typeface="Century Gothic" panose="020B0502020202020204" pitchFamily="34" charset="0"/>
                  </a:rPr>
                  <a:t>=0</a:t>
                </a:r>
                <a:r>
                  <a:rPr lang="zh-CN" altLang="en-US" sz="1200" i="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200" i="0" dirty="0" err="1">
                    <a:latin typeface="Century Gothic" panose="020B0502020202020204" pitchFamily="34" charset="0"/>
                  </a:rPr>
                  <a:t>deg</a:t>
                </a:r>
                <a:r>
                  <a:rPr lang="en-US" altLang="zh-CN" sz="1200" i="0" dirty="0">
                    <a:latin typeface="Century Gothic" panose="020B0502020202020204" pitchFamily="34" charset="0"/>
                  </a:rPr>
                  <a:t>,</a:t>
                </a:r>
                <a:r>
                  <a:rPr lang="zh-CN" altLang="en-US" sz="1200" i="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200" i="0" dirty="0">
                    <a:latin typeface="Century Gothic" panose="020B0502020202020204" pitchFamily="34" charset="0"/>
                  </a:rPr>
                  <a:t>lead</a:t>
                </a:r>
                <a:r>
                  <a:rPr lang="zh-CN" altLang="en-US" sz="1200" i="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200" i="0" dirty="0">
                    <a:latin typeface="Century Gothic" panose="020B0502020202020204" pitchFamily="34" charset="0"/>
                  </a:rPr>
                  <a:t>to</a:t>
                </a:r>
                <a:r>
                  <a:rPr lang="zh-CN" altLang="en-US" sz="1200" i="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200" i="0" dirty="0">
                    <a:latin typeface="Century Gothic" panose="020B0502020202020204" pitchFamily="34" charset="0"/>
                  </a:rPr>
                  <a:t>lower</a:t>
                </a:r>
                <a:r>
                  <a:rPr lang="zh-CN" altLang="en-US" sz="1200" i="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200" i="0" dirty="0">
                    <a:latin typeface="Century Gothic" panose="020B0502020202020204" pitchFamily="34" charset="0"/>
                  </a:rPr>
                  <a:t>mode</a:t>
                </a:r>
                <a:r>
                  <a:rPr lang="zh-CN" altLang="en-US" sz="1200" i="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200" i="0" dirty="0">
                    <a:latin typeface="Century Gothic" panose="020B0502020202020204" pitchFamily="34" charset="0"/>
                  </a:rPr>
                  <a:t>locking</a:t>
                </a:r>
                <a:r>
                  <a:rPr lang="zh-CN" altLang="en-US" sz="1200" i="0" dirty="0">
                    <a:latin typeface="Century Gothic" panose="020B0502020202020204" pitchFamily="34" charset="0"/>
                  </a:rPr>
                  <a:t> </a:t>
                </a:r>
                <a:r>
                  <a:rPr lang="en-US" altLang="zh-CN" sz="1200" i="0" dirty="0">
                    <a:latin typeface="Century Gothic" panose="020B0502020202020204" pitchFamily="34" charset="0"/>
                  </a:rPr>
                  <a:t>threshold</a:t>
                </a:r>
                <a:endParaRPr lang="en-US" sz="1200" i="0" dirty="0">
                  <a:latin typeface="Century Gothic" panose="020B0502020202020204" pitchFamily="34" charset="0"/>
                </a:endParaRPr>
              </a:p>
              <a:p>
                <a:pPr lvl="1" fontAlgn="base">
                  <a:buFont typeface="Arial" charset="0"/>
                  <a:buChar char="•"/>
                </a:pPr>
                <a:r>
                  <a:rPr lang="en-US" sz="1400" b="1" dirty="0">
                    <a:latin typeface="Century Gothic" panose="020B0502020202020204" pitchFamily="34" charset="0"/>
                  </a:rPr>
                  <a:t>Multi-mode plasma response model is a powerful tool for</a:t>
                </a:r>
                <a:endParaRPr lang="en-US" b="1" dirty="0">
                  <a:latin typeface="Century Gothic" panose="020B0502020202020204" pitchFamily="34" charset="0"/>
                </a:endParaRPr>
              </a:p>
              <a:p>
                <a:pPr lvl="2" fontAlgn="base">
                  <a:buFont typeface=".AppleSystemUIFont" charset="-120"/>
                  <a:buChar char="–"/>
                </a:pPr>
                <a:r>
                  <a:rPr lang="en-US" sz="1200" i="0" dirty="0">
                    <a:latin typeface="Century Gothic" panose="020B0502020202020204" pitchFamily="34" charset="0"/>
                  </a:rPr>
                  <a:t>Optimizing RMP spectrum to amplify preferred eigenmode for ELM suppression</a:t>
                </a:r>
              </a:p>
              <a:p>
                <a:pPr lvl="2" fontAlgn="base">
                  <a:buFont typeface=".AppleSystemUIFont" charset="-120"/>
                  <a:buChar char="–"/>
                </a:pPr>
                <a:r>
                  <a:rPr lang="en-US" sz="1200" i="0" dirty="0">
                    <a:latin typeface="Century Gothic" panose="020B0502020202020204" pitchFamily="34" charset="0"/>
                  </a:rPr>
                  <a:t>Real-time quantitative monitoring plasma stability</a:t>
                </a:r>
              </a:p>
            </p:txBody>
          </p:sp>
        </mc:Choice>
        <mc:Fallback xmlns="">
          <p:sp>
            <p:nvSpPr>
              <p:cNvPr id="80" name="Google Shape;80;p1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489215" y="703682"/>
                <a:ext cx="6486684" cy="3864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65038" y="162942"/>
            <a:ext cx="8717705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CN" sz="1800" dirty="0"/>
              <a:t>Thesis: Multi-Mode</a:t>
            </a:r>
            <a:r>
              <a:rPr lang="zh-CN" altLang="en-US" sz="1800" dirty="0"/>
              <a:t> </a:t>
            </a:r>
            <a:r>
              <a:rPr lang="en-US" altLang="zh-CN" sz="1800" dirty="0"/>
              <a:t>Plasma Response Model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Combined 3D</a:t>
            </a:r>
            <a:r>
              <a:rPr lang="zh-CN" altLang="en-US" sz="1800" dirty="0"/>
              <a:t> </a:t>
            </a:r>
            <a:r>
              <a:rPr lang="en-US" altLang="zh-CN" sz="1800" dirty="0"/>
              <a:t>MHD</a:t>
            </a:r>
            <a:r>
              <a:rPr lang="zh-CN" altLang="en-US" sz="1800" dirty="0"/>
              <a:t> </a:t>
            </a:r>
            <a:r>
              <a:rPr lang="en-US" altLang="zh-CN" sz="1800" dirty="0"/>
              <a:t>Spectroscopy</a:t>
            </a:r>
            <a:r>
              <a:rPr lang="zh-CN" altLang="en-US" sz="1800" dirty="0"/>
              <a:t> </a:t>
            </a:r>
            <a:r>
              <a:rPr lang="en-US" altLang="zh-CN" sz="1800" dirty="0"/>
              <a:t>Provide Pertinent Tools to Study Stable MHD Modes</a:t>
            </a: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6" t="11233" r="34217" b="18504"/>
          <a:stretch/>
        </p:blipFill>
        <p:spPr>
          <a:xfrm>
            <a:off x="8157887" y="1152254"/>
            <a:ext cx="802696" cy="128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1" t="11613" r="32413" b="18630"/>
          <a:stretch/>
        </p:blipFill>
        <p:spPr>
          <a:xfrm>
            <a:off x="8157887" y="2470076"/>
            <a:ext cx="808522" cy="128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1" t="9340" r="33825" b="13753"/>
          <a:stretch/>
        </p:blipFill>
        <p:spPr>
          <a:xfrm>
            <a:off x="6889969" y="1152254"/>
            <a:ext cx="727603" cy="128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3" t="9212" r="33887" b="14388"/>
          <a:stretch/>
        </p:blipFill>
        <p:spPr>
          <a:xfrm>
            <a:off x="6882815" y="2470076"/>
            <a:ext cx="734553" cy="128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1" t="9088" r="33928" b="13626"/>
          <a:stretch/>
        </p:blipFill>
        <p:spPr>
          <a:xfrm>
            <a:off x="6889969" y="3802967"/>
            <a:ext cx="734517" cy="1280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2EFC59-2F67-7E4F-B883-BA916D89B80B}"/>
              </a:ext>
            </a:extLst>
          </p:cNvPr>
          <p:cNvSpPr txBox="1"/>
          <p:nvPr/>
        </p:nvSpPr>
        <p:spPr>
          <a:xfrm>
            <a:off x="5860906" y="4092542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FDFF"/>
                </a:solidFill>
              </a:rPr>
              <a:t>3</a:t>
            </a:r>
            <a:r>
              <a:rPr lang="en-US" altLang="zh-CN" baseline="30000" dirty="0">
                <a:solidFill>
                  <a:srgbClr val="00FDFF"/>
                </a:solidFill>
              </a:rPr>
              <a:t>rd</a:t>
            </a:r>
            <a:r>
              <a:rPr lang="en-US" altLang="zh-CN" dirty="0">
                <a:solidFill>
                  <a:srgbClr val="00FDFF"/>
                </a:solidFill>
              </a:rPr>
              <a:t> mode</a:t>
            </a:r>
            <a:endParaRPr lang="en-US" dirty="0">
              <a:solidFill>
                <a:srgbClr val="00FD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EFC59-2F67-7E4F-B883-BA916D89B80B}"/>
              </a:ext>
            </a:extLst>
          </p:cNvPr>
          <p:cNvSpPr txBox="1"/>
          <p:nvPr/>
        </p:nvSpPr>
        <p:spPr>
          <a:xfrm>
            <a:off x="5860906" y="2745580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en-US" altLang="zh-CN" baseline="30000" dirty="0">
                <a:solidFill>
                  <a:srgbClr val="FF0000"/>
                </a:solidFill>
              </a:rPr>
              <a:t>nd</a:t>
            </a:r>
            <a:r>
              <a:rPr lang="en-US" altLang="zh-CN" dirty="0">
                <a:solidFill>
                  <a:srgbClr val="FF0000"/>
                </a:solidFill>
              </a:rPr>
              <a:t> mode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2EFC59-2F67-7E4F-B883-BA916D89B80B}"/>
              </a:ext>
            </a:extLst>
          </p:cNvPr>
          <p:cNvSpPr txBox="1"/>
          <p:nvPr/>
        </p:nvSpPr>
        <p:spPr>
          <a:xfrm>
            <a:off x="5860906" y="1518383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1</a:t>
            </a:r>
            <a:r>
              <a:rPr lang="en-US" altLang="zh-CN" baseline="30000" dirty="0">
                <a:solidFill>
                  <a:srgbClr val="0000FF"/>
                </a:solidFill>
              </a:rPr>
              <a:t>st</a:t>
            </a:r>
            <a:r>
              <a:rPr lang="en-US" altLang="zh-CN" dirty="0">
                <a:solidFill>
                  <a:srgbClr val="0000FF"/>
                </a:solidFill>
              </a:rPr>
              <a:t> mode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2EFC59-2F67-7E4F-B883-BA916D89B80B}"/>
                  </a:ext>
                </a:extLst>
              </p:cNvPr>
              <p:cNvSpPr txBox="1"/>
              <p:nvPr/>
            </p:nvSpPr>
            <p:spPr>
              <a:xfrm>
                <a:off x="6616132" y="640206"/>
                <a:ext cx="1130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H-mode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n=1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2EFC59-2F67-7E4F-B883-BA916D89B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132" y="640206"/>
                <a:ext cx="1130054" cy="523220"/>
              </a:xfrm>
              <a:prstGeom prst="rect">
                <a:avLst/>
              </a:prstGeom>
              <a:blipFill>
                <a:blip r:embed="rId9"/>
                <a:stretch>
                  <a:fillRect l="-1111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2EFC59-2F67-7E4F-B883-BA916D89B80B}"/>
                  </a:ext>
                </a:extLst>
              </p:cNvPr>
              <p:cNvSpPr txBox="1"/>
              <p:nvPr/>
            </p:nvSpPr>
            <p:spPr>
              <a:xfrm>
                <a:off x="7982332" y="630492"/>
                <a:ext cx="11204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L-mode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n=2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2EFC59-2F67-7E4F-B883-BA916D89B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332" y="630492"/>
                <a:ext cx="1120435" cy="523220"/>
              </a:xfrm>
              <a:prstGeom prst="rect">
                <a:avLst/>
              </a:prstGeom>
              <a:blipFill>
                <a:blip r:embed="rId10"/>
                <a:stretch>
                  <a:fillRect l="-1124" t="-238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oogle Shape;22;p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0633" y="4739560"/>
            <a:ext cx="934507" cy="33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01636C-2D06-4838-971D-1067D537F5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287" y="4718334"/>
            <a:ext cx="292765" cy="334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779"/>
    </mc:Choice>
    <mc:Fallback>
      <p:transition spd="slow" advTm="9877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5A00F0-90AC-6647-AF81-AFCC30B0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</a:t>
            </a:r>
            <a:r>
              <a:rPr lang="en-US" altLang="zh-CN" dirty="0"/>
              <a:t>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1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6"/>
    </mc:Choice>
    <mc:Fallback>
      <p:transition spd="slow" advTm="101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926238"/>
            <a:ext cx="6000441" cy="2979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Extracted</a:t>
            </a:r>
            <a:r>
              <a:rPr lang="zh-CN" altLang="en-US" dirty="0"/>
              <a:t> </a:t>
            </a:r>
            <a:r>
              <a:rPr lang="en-US" altLang="zh-CN" dirty="0"/>
              <a:t>Plasma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Verified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Independent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711957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32FF"/>
                </a:solidFill>
                <a:latin typeface="Century Gothic" panose="020B0502020202020204" pitchFamily="34" charset="0"/>
              </a:rPr>
              <a:t>Experiment (shot No. 170196)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only uses upper I-coil to scan frequency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Transfer function, extracted </a:t>
            </a:r>
            <a:r>
              <a:rPr lang="en-US" b="1" dirty="0">
                <a:solidFill>
                  <a:srgbClr val="0432FF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from phasing and frequency scan of I-coils,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shows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good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agreement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with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sensor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measurements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in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independent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experiment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Experiment confirms lin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ear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approach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of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plasma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response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in</a:t>
            </a:r>
            <a:r>
              <a:rPr lang="zh-CN" alt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theory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7045C-A415-5247-9E38-1DFC77BF7735}"/>
              </a:ext>
            </a:extLst>
          </p:cNvPr>
          <p:cNvSpPr txBox="1"/>
          <p:nvPr/>
        </p:nvSpPr>
        <p:spPr>
          <a:xfrm>
            <a:off x="3658139" y="2084771"/>
            <a:ext cx="822487" cy="26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1</a:t>
            </a:r>
            <a:r>
              <a:rPr lang="en-US" altLang="zh-CN" baseline="30000" dirty="0">
                <a:solidFill>
                  <a:srgbClr val="0000FF"/>
                </a:solidFill>
              </a:rPr>
              <a:t>st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mode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DD824-5479-1C40-B3D7-3938A7C840B3}"/>
              </a:ext>
            </a:extLst>
          </p:cNvPr>
          <p:cNvSpPr txBox="1"/>
          <p:nvPr/>
        </p:nvSpPr>
        <p:spPr>
          <a:xfrm>
            <a:off x="5299117" y="2346275"/>
            <a:ext cx="861710" cy="26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en-US" altLang="zh-CN" baseline="30000" dirty="0">
                <a:solidFill>
                  <a:srgbClr val="FF0000"/>
                </a:solidFill>
              </a:rPr>
              <a:t>nd</a:t>
            </a:r>
            <a:r>
              <a:rPr lang="en-US" altLang="zh-CN" dirty="0">
                <a:solidFill>
                  <a:srgbClr val="FF0000"/>
                </a:solidFill>
              </a:rPr>
              <a:t> mode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C62C7-3BDE-AE4F-9BB8-1E08BBA2A2A5}"/>
              </a:ext>
            </a:extLst>
          </p:cNvPr>
          <p:cNvSpPr txBox="1"/>
          <p:nvPr/>
        </p:nvSpPr>
        <p:spPr>
          <a:xfrm>
            <a:off x="6196252" y="2702407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FDFF"/>
                </a:solidFill>
              </a:rPr>
              <a:t>3</a:t>
            </a:r>
            <a:r>
              <a:rPr lang="en-US" altLang="zh-CN" baseline="30000" dirty="0">
                <a:solidFill>
                  <a:srgbClr val="00FDFF"/>
                </a:solidFill>
              </a:rPr>
              <a:t>rd</a:t>
            </a:r>
            <a:r>
              <a:rPr lang="en-US" altLang="zh-CN" dirty="0">
                <a:solidFill>
                  <a:srgbClr val="00FDFF"/>
                </a:solidFill>
              </a:rPr>
              <a:t> mode</a:t>
            </a:r>
            <a:endParaRPr lang="en-US" dirty="0">
              <a:solidFill>
                <a:srgbClr val="00FD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FD8FB9-5398-1047-A4BF-822D7D468332}"/>
                  </a:ext>
                </a:extLst>
              </p:cNvPr>
              <p:cNvSpPr txBox="1"/>
              <p:nvPr/>
            </p:nvSpPr>
            <p:spPr>
              <a:xfrm>
                <a:off x="2505293" y="2343477"/>
                <a:ext cx="36093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FD8FB9-5398-1047-A4BF-822D7D468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93" y="2343477"/>
                <a:ext cx="360932" cy="184666"/>
              </a:xfrm>
              <a:prstGeom prst="rect">
                <a:avLst/>
              </a:prstGeom>
              <a:blipFill rotWithShape="0">
                <a:blip r:embed="rId4"/>
                <a:stretch>
                  <a:fillRect l="-8475" r="-13559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2777799" y="2555377"/>
            <a:ext cx="691978" cy="2008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88E0634-AB35-B241-AE47-73D412ADEC8A}"/>
              </a:ext>
            </a:extLst>
          </p:cNvPr>
          <p:cNvSpPr/>
          <p:nvPr/>
        </p:nvSpPr>
        <p:spPr>
          <a:xfrm>
            <a:off x="4069382" y="2420585"/>
            <a:ext cx="77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HFS</a:t>
            </a:r>
            <a:r>
              <a:rPr lang="zh-CN" altLang="en-US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Br</a:t>
            </a:r>
            <a:endParaRPr lang="en-US" sz="16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4EE803-7E7F-E04B-9EBD-659F9A1FCDF9}"/>
              </a:ext>
            </a:extLst>
          </p:cNvPr>
          <p:cNvSpPr/>
          <p:nvPr/>
        </p:nvSpPr>
        <p:spPr>
          <a:xfrm>
            <a:off x="7081438" y="2275333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LFS</a:t>
            </a:r>
            <a:r>
              <a:rPr lang="zh-CN" altLang="en-US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Br</a:t>
            </a:r>
            <a:endParaRPr lang="en-US" sz="16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49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Multi-Mode Response Transfer Function Reveals</a:t>
            </a:r>
            <a:r>
              <a:rPr lang="zh-CN" altLang="en-US" sz="1800" dirty="0"/>
              <a:t> </a:t>
            </a:r>
            <a:r>
              <a:rPr lang="en-US" altLang="zh-CN" sz="1800" dirty="0"/>
              <a:t>Contribution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Each</a:t>
            </a:r>
            <a:r>
              <a:rPr lang="zh-CN" altLang="en-US" sz="1800" dirty="0"/>
              <a:t> </a:t>
            </a:r>
            <a:r>
              <a:rPr lang="en-US" altLang="zh-CN" sz="1800" dirty="0"/>
              <a:t>Eigenmode While Applying Different Coil Frequency and Phasing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23" y="920829"/>
                <a:ext cx="3630468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This slides maybe not shown in talk</a:t>
                </a:r>
              </a:p>
              <a:p>
                <a:pPr algn="ctr"/>
                <a:endParaRPr lang="en-US" sz="1200" dirty="0"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r>
                  <a:rPr lang="en-US" dirty="0">
                    <a:latin typeface="Century Gothic" charset="0"/>
                    <a:ea typeface="Century Gothic" charset="0"/>
                    <a:cs typeface="Century Gothic" charset="0"/>
                  </a:rPr>
                  <a:t>Eigenvalue of three dominant modes:</a:t>
                </a:r>
              </a:p>
              <a:p>
                <a:endParaRPr lang="en-US" dirty="0"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lvl="1"/>
                <a:r>
                  <a:rPr lang="en-US" altLang="zh-CN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mr-IN" altLang="zh-CN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FF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−10.96+1.23</m:t>
                    </m:r>
                    <m:r>
                      <a:rPr lang="en-US" altLang="zh-CN" i="1" dirty="0">
                        <a:solidFill>
                          <a:srgbClr val="0000FF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𝑖</m:t>
                    </m:r>
                    <m:r>
                      <a:rPr lang="en-US" altLang="zh-CN" i="1" dirty="0">
                        <a:solidFill>
                          <a:srgbClr val="0000FF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Hz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mr-IN" altLang="zh-CN" dirty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dirty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−112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×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−14.93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𝑖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Hz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zh-CN" dirty="0">
                    <a:solidFill>
                      <a:srgbClr val="FF66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66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66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mr-IN" altLang="zh-CN" dirty="0">
                    <a:solidFill>
                      <a:srgbClr val="FF66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dirty="0">
                    <a:solidFill>
                      <a:srgbClr val="FF66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66FF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−1.45×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rgbClr val="FF66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rgbClr val="FF66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solidFill>
                          <a:srgbClr val="FF66FF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−2.32×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rgbClr val="FF66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rgbClr val="FF66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solidFill>
                          <a:srgbClr val="FF66FF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𝑖</m:t>
                    </m:r>
                  </m:oMath>
                </a14:m>
                <a:r>
                  <a:rPr lang="en-US" altLang="zh-CN" dirty="0">
                    <a:solidFill>
                      <a:srgbClr val="FF66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 Hz</a:t>
                </a:r>
              </a:p>
              <a:p>
                <a:endParaRPr lang="en-US" dirty="0"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marL="285750" indent="-285750">
                  <a:buClr>
                    <a:srgbClr val="003399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Century Gothic" charset="0"/>
                    <a:ea typeface="Century Gothic" charset="0"/>
                    <a:cs typeface="Century Gothic" charset="0"/>
                  </a:rPr>
                  <a:t>C</a:t>
                </a:r>
                <a:r>
                  <a:rPr lang="en-US" b="1" dirty="0">
                    <a:latin typeface="Century Gothic" charset="0"/>
                    <a:ea typeface="Century Gothic" charset="0"/>
                    <a:cs typeface="Century Gothic" charset="0"/>
                  </a:rPr>
                  <a:t>ontribution of each dominant</a:t>
                </a:r>
              </a:p>
              <a:p>
                <a:pPr>
                  <a:buClr>
                    <a:srgbClr val="003399"/>
                  </a:buClr>
                </a:pPr>
                <a:r>
                  <a:rPr lang="en-US" b="1" dirty="0">
                    <a:latin typeface="Century Gothic" charset="0"/>
                    <a:ea typeface="Century Gothic" charset="0"/>
                    <a:cs typeface="Century Gothic" charset="0"/>
                  </a:rPr>
                  <a:t>      mode can be separated at any </a:t>
                </a:r>
              </a:p>
              <a:p>
                <a:pPr>
                  <a:buClr>
                    <a:srgbClr val="003399"/>
                  </a:buClr>
                </a:pPr>
                <a:r>
                  <a:rPr lang="en-US" b="1" dirty="0">
                    <a:latin typeface="Century Gothic" charset="0"/>
                    <a:ea typeface="Century Gothic" charset="0"/>
                    <a:cs typeface="Century Gothic" charset="0"/>
                  </a:rPr>
                  <a:t>      frequency and phasing</a:t>
                </a:r>
              </a:p>
              <a:p>
                <a:pPr marL="285750" indent="-285750">
                  <a:buClr>
                    <a:srgbClr val="003399"/>
                  </a:buClr>
                  <a:buFont typeface="Arial" panose="020B0604020202020204" pitchFamily="34" charset="0"/>
                  <a:buChar char="•"/>
                </a:pPr>
                <a:endParaRPr lang="en-US" b="1" dirty="0"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marL="285750" indent="-285750">
                  <a:buClr>
                    <a:srgbClr val="003399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  <a:ea typeface="Century Gothic" charset="0"/>
                        <a:cs typeface="Century Gothic" charset="0"/>
                      </a:rPr>
                      <m:t>𝚫</m:t>
                    </m:r>
                    <m:r>
                      <a:rPr lang="en-US" b="1" i="1" smtClean="0">
                        <a:latin typeface="Cambria Math" charset="0"/>
                        <a:ea typeface="Century Gothic" charset="0"/>
                        <a:cs typeface="Century Gothic" charset="0"/>
                      </a:rPr>
                      <m:t>𝝓</m:t>
                    </m:r>
                  </m:oMath>
                </a14:m>
                <a:r>
                  <a:rPr lang="en-US" b="1" dirty="0">
                    <a:latin typeface="Century Gothic" charset="0"/>
                    <a:ea typeface="Century Gothic" charset="0"/>
                    <a:cs typeface="Century Gothic" charset="0"/>
                  </a:rPr>
                  <a:t>=100 </a:t>
                </a:r>
                <a:r>
                  <a:rPr lang="en-US" b="1" dirty="0" err="1">
                    <a:latin typeface="Century Gothic" charset="0"/>
                    <a:ea typeface="Century Gothic" charset="0"/>
                    <a:cs typeface="Century Gothic" charset="0"/>
                  </a:rPr>
                  <a:t>deg</a:t>
                </a:r>
                <a:r>
                  <a:rPr lang="en-US" b="1" dirty="0">
                    <a:latin typeface="Century Gothic" charset="0"/>
                    <a:ea typeface="Century Gothic" charset="0"/>
                    <a:cs typeface="Century Gothic" charset="0"/>
                  </a:rPr>
                  <a:t> has least stable mode dominant.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entury Gothic" charset="0"/>
                        <a:cs typeface="Century Gothic" charset="0"/>
                      </a:rPr>
                      <m:t>𝜟𝝓</m:t>
                    </m:r>
                  </m:oMath>
                </a14:m>
                <a:r>
                  <a:rPr lang="en-US" b="1" dirty="0">
                    <a:latin typeface="Century Gothic" charset="0"/>
                    <a:ea typeface="Century Gothic" charset="0"/>
                    <a:cs typeface="Century Gothic" charset="0"/>
                  </a:rPr>
                  <a:t>=240deg makes 2</a:t>
                </a:r>
                <a:r>
                  <a:rPr lang="en-US" b="1" baseline="30000" dirty="0">
                    <a:latin typeface="Century Gothic" charset="0"/>
                    <a:ea typeface="Century Gothic" charset="0"/>
                    <a:cs typeface="Century Gothic" charset="0"/>
                  </a:rPr>
                  <a:t>nd</a:t>
                </a:r>
                <a:r>
                  <a:rPr lang="en-US" b="1" dirty="0">
                    <a:latin typeface="Century Gothic" charset="0"/>
                    <a:ea typeface="Century Gothic" charset="0"/>
                    <a:cs typeface="Century Gothic" charset="0"/>
                  </a:rPr>
                  <a:t> and 3</a:t>
                </a:r>
                <a:r>
                  <a:rPr lang="en-US" b="1" baseline="30000" dirty="0">
                    <a:latin typeface="Century Gothic" charset="0"/>
                    <a:ea typeface="Century Gothic" charset="0"/>
                    <a:cs typeface="Century Gothic" charset="0"/>
                  </a:rPr>
                  <a:t>rd</a:t>
                </a:r>
                <a:r>
                  <a:rPr lang="en-US" b="1" dirty="0">
                    <a:latin typeface="Century Gothic" charset="0"/>
                    <a:ea typeface="Century Gothic" charset="0"/>
                    <a:cs typeface="Century Gothic" charset="0"/>
                  </a:rPr>
                  <a:t> modes more important</a:t>
                </a:r>
                <a:endParaRPr lang="en-US" altLang="zh-CN" b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3" y="920829"/>
                <a:ext cx="3630468" cy="3477875"/>
              </a:xfrm>
              <a:prstGeom prst="rect">
                <a:avLst/>
              </a:prstGeom>
              <a:blipFill rotWithShape="0">
                <a:blip r:embed="rId3"/>
                <a:stretch>
                  <a:fillRect l="-839" t="-525" b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698990" y="1057179"/>
            <a:ext cx="5360942" cy="3723083"/>
            <a:chOff x="3348106" y="1535715"/>
            <a:chExt cx="6172200" cy="48051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906" y="1535715"/>
              <a:ext cx="3200400" cy="25108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38639" y="1749485"/>
              <a:ext cx="801352" cy="3376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HFS</a:t>
              </a:r>
              <a:r>
                <a:rPr lang="zh-CN" altLang="en-US" sz="1100" b="1" dirty="0"/>
                <a:t> </a:t>
              </a:r>
              <a:r>
                <a:rPr lang="en-US" altLang="zh-CN" sz="1100" b="1" dirty="0" err="1"/>
                <a:t>Bp</a:t>
              </a:r>
              <a:endParaRPr lang="en-US" sz="11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106" y="1540253"/>
              <a:ext cx="3200400" cy="2510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906" y="3816316"/>
              <a:ext cx="3200400" cy="25110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877" y="3830049"/>
              <a:ext cx="3200400" cy="251080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95604" y="3003461"/>
              <a:ext cx="657552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432FF"/>
                  </a:solidFill>
                </a:rPr>
                <a:t>f=0Hz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cxnSp>
          <p:nvCxnSpPr>
            <p:cNvPr id="14" name="Straight Arrow Connector 13"/>
            <p:cNvCxnSpPr>
              <a:cxnSpLocks/>
              <a:stCxn id="13" idx="1"/>
            </p:cNvCxnSpPr>
            <p:nvPr/>
          </p:nvCxnSpPr>
          <p:spPr>
            <a:xfrm flipH="1" flipV="1">
              <a:off x="4829631" y="2813455"/>
              <a:ext cx="765974" cy="343895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  <a:stCxn id="13" idx="1"/>
            </p:cNvCxnSpPr>
            <p:nvPr/>
          </p:nvCxnSpPr>
          <p:spPr>
            <a:xfrm flipH="1" flipV="1">
              <a:off x="5087342" y="2327846"/>
              <a:ext cx="508263" cy="829504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flipH="1" flipV="1">
              <a:off x="5634274" y="2128129"/>
              <a:ext cx="28711" cy="1015488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473876" y="5515689"/>
              <a:ext cx="782896" cy="3376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LFS</a:t>
              </a:r>
              <a:r>
                <a:rPr lang="zh-CN" altLang="en-US" sz="1100" b="1" dirty="0"/>
                <a:t> </a:t>
              </a:r>
              <a:r>
                <a:rPr lang="en-US" altLang="zh-CN" sz="1100" b="1" dirty="0" err="1"/>
                <a:t>Bp</a:t>
              </a:r>
              <a:endParaRPr lang="en-US" sz="11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A40F2B4-F73D-6E41-80A4-559AFEE2C4CC}"/>
              </a:ext>
            </a:extLst>
          </p:cNvPr>
          <p:cNvSpPr txBox="1"/>
          <p:nvPr/>
        </p:nvSpPr>
        <p:spPr>
          <a:xfrm>
            <a:off x="4145080" y="1228020"/>
            <a:ext cx="6960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HFS</a:t>
            </a:r>
            <a:r>
              <a:rPr lang="zh-CN" altLang="en-US" sz="1100" b="1" dirty="0"/>
              <a:t> </a:t>
            </a:r>
            <a:r>
              <a:rPr lang="en-US" altLang="zh-CN" sz="1100" b="1" dirty="0" err="1"/>
              <a:t>Bp</a:t>
            </a:r>
            <a:endParaRPr lang="en-US" sz="11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DB772-7FF0-494F-AB73-E7F5FF0D0246}"/>
              </a:ext>
            </a:extLst>
          </p:cNvPr>
          <p:cNvSpPr txBox="1"/>
          <p:nvPr/>
        </p:nvSpPr>
        <p:spPr>
          <a:xfrm>
            <a:off x="6720793" y="4140913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/>
              <a:t>LFS</a:t>
            </a:r>
            <a:r>
              <a:rPr lang="zh-CN" altLang="en-US" sz="1100" b="1" dirty="0"/>
              <a:t> </a:t>
            </a:r>
            <a:r>
              <a:rPr lang="en-US" altLang="zh-CN" sz="1100" b="1" dirty="0" err="1"/>
              <a:t>Bp</a:t>
            </a:r>
            <a:endParaRPr lang="en-US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2BAC08-CEA2-4F46-AAE8-B038FAF97AB7}"/>
                  </a:ext>
                </a:extLst>
              </p:cNvPr>
              <p:cNvSpPr txBox="1"/>
              <p:nvPr/>
            </p:nvSpPr>
            <p:spPr>
              <a:xfrm>
                <a:off x="4234682" y="2506821"/>
                <a:ext cx="133889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𝜙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=100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𝑑𝑒𝑔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,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2BAC08-CEA2-4F46-AAE8-B038FAF97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82" y="2506821"/>
                <a:ext cx="1338893" cy="184666"/>
              </a:xfrm>
              <a:prstGeom prst="rect">
                <a:avLst/>
              </a:prstGeom>
              <a:blipFill>
                <a:blip r:embed="rId8"/>
                <a:stretch>
                  <a:fillRect l="-935" r="-2804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5DC48E-982B-AC4C-B838-93ACC8598458}"/>
                  </a:ext>
                </a:extLst>
              </p:cNvPr>
              <p:cNvSpPr txBox="1"/>
              <p:nvPr/>
            </p:nvSpPr>
            <p:spPr>
              <a:xfrm>
                <a:off x="6720793" y="2459067"/>
                <a:ext cx="133889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𝜙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=240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𝑑𝑒𝑔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,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5DC48E-982B-AC4C-B838-93ACC8598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793" y="2459067"/>
                <a:ext cx="1338893" cy="184666"/>
              </a:xfrm>
              <a:prstGeom prst="rect">
                <a:avLst/>
              </a:prstGeom>
              <a:blipFill>
                <a:blip r:embed="rId9"/>
                <a:stretch>
                  <a:fillRect l="-935" r="-186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713C30-BDB7-7A44-B256-A2708970B0A0}"/>
                  </a:ext>
                </a:extLst>
              </p:cNvPr>
              <p:cNvSpPr txBox="1"/>
              <p:nvPr/>
            </p:nvSpPr>
            <p:spPr>
              <a:xfrm>
                <a:off x="7645029" y="4217857"/>
                <a:ext cx="133889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𝜙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=240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𝑑𝑒𝑔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,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713C30-BDB7-7A44-B256-A2708970B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029" y="4217857"/>
                <a:ext cx="1338893" cy="184666"/>
              </a:xfrm>
              <a:prstGeom prst="rect">
                <a:avLst/>
              </a:prstGeom>
              <a:blipFill>
                <a:blip r:embed="rId10"/>
                <a:stretch>
                  <a:fillRect l="-943" r="-283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252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16319B-95A9-6F46-B952-52495AD24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4" y="1667935"/>
            <a:ext cx="5656586" cy="2960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Resistive Wall Effect is Important to Determine Plasma Response</a:t>
            </a:r>
            <a:r>
              <a:rPr lang="zh-CN" altLang="en-US" sz="2000" dirty="0"/>
              <a:t> </a:t>
            </a:r>
            <a:r>
              <a:rPr lang="en-US" altLang="zh-CN" sz="2000" dirty="0"/>
              <a:t>While</a:t>
            </a:r>
            <a:r>
              <a:rPr lang="zh-CN" altLang="en-US" sz="2000" dirty="0"/>
              <a:t> </a:t>
            </a:r>
            <a:r>
              <a:rPr lang="en-US" sz="2000" dirty="0"/>
              <a:t>Rotating</a:t>
            </a:r>
            <a:r>
              <a:rPr lang="zh-CN" altLang="en-US" sz="2000" dirty="0"/>
              <a:t> </a:t>
            </a:r>
            <a:r>
              <a:rPr lang="en-US" altLang="zh-CN" sz="2000" dirty="0"/>
              <a:t>3D</a:t>
            </a:r>
            <a:r>
              <a:rPr lang="zh-CN" altLang="en-US" sz="2000" dirty="0"/>
              <a:t> </a:t>
            </a:r>
            <a:r>
              <a:rPr lang="en-US" altLang="zh-CN" sz="2000" dirty="0"/>
              <a:t>Fields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Applied.</a:t>
            </a:r>
            <a:r>
              <a:rPr lang="zh-CN" altLang="en-US" sz="2000" dirty="0"/>
              <a:t> 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DE7B56-AE72-4680-BEE4-46A5AF79256E}"/>
              </a:ext>
            </a:extLst>
          </p:cNvPr>
          <p:cNvSpPr/>
          <p:nvPr/>
        </p:nvSpPr>
        <p:spPr>
          <a:xfrm>
            <a:off x="6145662" y="4051337"/>
            <a:ext cx="31146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00" dirty="0">
                <a:solidFill>
                  <a:srgbClr val="FF0000"/>
                </a:solidFill>
              </a:rPr>
              <a:t>2D wall with uniform resistivity is not sufficient to resolve spatial details of wall eddy current patterns to simulate local magnetic measurements.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E7B56-AE72-4680-BEE4-46A5AF79256E}"/>
              </a:ext>
            </a:extLst>
          </p:cNvPr>
          <p:cNvSpPr/>
          <p:nvPr/>
        </p:nvSpPr>
        <p:spPr>
          <a:xfrm>
            <a:off x="1369152" y="1881695"/>
            <a:ext cx="1688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</a:rPr>
              <a:t>Exp.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Transfer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function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1B6114-E69A-D741-ADE2-1F82968FAB4A}"/>
              </a:ext>
            </a:extLst>
          </p:cNvPr>
          <p:cNvSpPr/>
          <p:nvPr/>
        </p:nvSpPr>
        <p:spPr>
          <a:xfrm>
            <a:off x="3425531" y="2599698"/>
            <a:ext cx="1146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rgbClr val="0000FF"/>
                </a:solidFill>
              </a:rPr>
              <a:t>Wall</a:t>
            </a:r>
            <a:r>
              <a:rPr lang="zh-CN" altLang="en-US" sz="1000" b="1" dirty="0">
                <a:solidFill>
                  <a:srgbClr val="0000FF"/>
                </a:solidFill>
              </a:rPr>
              <a:t> </a:t>
            </a:r>
            <a:r>
              <a:rPr lang="en-US" altLang="zh-CN" sz="1000" b="1" dirty="0">
                <a:solidFill>
                  <a:srgbClr val="0000FF"/>
                </a:solidFill>
              </a:rPr>
              <a:t>time</a:t>
            </a:r>
            <a:r>
              <a:rPr lang="zh-CN" altLang="en-US" sz="1000" b="1" dirty="0">
                <a:solidFill>
                  <a:srgbClr val="0000FF"/>
                </a:solidFill>
              </a:rPr>
              <a:t> </a:t>
            </a:r>
            <a:r>
              <a:rPr lang="en-US" altLang="zh-CN" sz="1000" b="1" dirty="0">
                <a:solidFill>
                  <a:srgbClr val="0000FF"/>
                </a:solidFill>
              </a:rPr>
              <a:t>~</a:t>
            </a:r>
            <a:r>
              <a:rPr lang="zh-CN" altLang="en-US" sz="1000" b="1" dirty="0">
                <a:solidFill>
                  <a:srgbClr val="0000FF"/>
                </a:solidFill>
              </a:rPr>
              <a:t> </a:t>
            </a:r>
            <a:r>
              <a:rPr lang="en-US" altLang="zh-CN" sz="1000" b="1" dirty="0">
                <a:solidFill>
                  <a:srgbClr val="0000FF"/>
                </a:solidFill>
              </a:rPr>
              <a:t>9ms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A3E11D-4F89-B94E-8C19-BC209D82590E}"/>
              </a:ext>
            </a:extLst>
          </p:cNvPr>
          <p:cNvSpPr/>
          <p:nvPr/>
        </p:nvSpPr>
        <p:spPr>
          <a:xfrm>
            <a:off x="4112103" y="2380329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rgbClr val="FF0000"/>
                </a:solidFill>
              </a:rPr>
              <a:t>~</a:t>
            </a:r>
            <a:r>
              <a:rPr lang="zh-CN" altLang="en-US" sz="1000" b="1" dirty="0">
                <a:solidFill>
                  <a:srgbClr val="FF0000"/>
                </a:solidFill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</a:rPr>
              <a:t>6.75ms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30C17F-A513-E744-BA0A-D6944D8E7BFD}"/>
              </a:ext>
            </a:extLst>
          </p:cNvPr>
          <p:cNvSpPr/>
          <p:nvPr/>
        </p:nvSpPr>
        <p:spPr>
          <a:xfrm>
            <a:off x="5077222" y="1897085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rgbClr val="FF66FF"/>
                </a:solidFill>
              </a:rPr>
              <a:t>~</a:t>
            </a:r>
            <a:r>
              <a:rPr lang="zh-CN" altLang="en-US" sz="1000" b="1" dirty="0">
                <a:solidFill>
                  <a:srgbClr val="FF66FF"/>
                </a:solidFill>
              </a:rPr>
              <a:t> </a:t>
            </a:r>
            <a:r>
              <a:rPr lang="en-US" altLang="zh-CN" sz="1000" b="1" dirty="0">
                <a:solidFill>
                  <a:srgbClr val="FF66FF"/>
                </a:solidFill>
              </a:rPr>
              <a:t>5.63ms</a:t>
            </a:r>
            <a:endParaRPr lang="en-US" sz="1000" b="1" dirty="0">
              <a:solidFill>
                <a:srgbClr val="FF66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D3EED-140E-FD4A-8CDE-C51EDC31F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901" y="1749549"/>
            <a:ext cx="2384938" cy="22174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A6DF0F-A1F8-2848-A3C1-02AF6094F041}"/>
              </a:ext>
            </a:extLst>
          </p:cNvPr>
          <p:cNvSpPr/>
          <p:nvPr/>
        </p:nvSpPr>
        <p:spPr>
          <a:xfrm>
            <a:off x="6532042" y="4871401"/>
            <a:ext cx="21547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00" b="1" dirty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J.M. Hanson et al, </a:t>
            </a:r>
            <a:r>
              <a:rPr lang="en-US" altLang="zh-CN" sz="900" b="1" dirty="0" err="1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Nucl</a:t>
            </a:r>
            <a:r>
              <a:rPr lang="en-US" altLang="zh-CN" sz="900" b="1" dirty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. Fusion 2016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1F81D-057F-094F-AE73-3466DB916A7E}"/>
              </a:ext>
            </a:extLst>
          </p:cNvPr>
          <p:cNvSpPr/>
          <p:nvPr/>
        </p:nvSpPr>
        <p:spPr>
          <a:xfrm>
            <a:off x="2262790" y="2249343"/>
            <a:ext cx="6319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rgbClr val="339966"/>
                </a:solidFill>
              </a:rPr>
              <a:t>No wall</a:t>
            </a:r>
            <a:endParaRPr lang="en-US" sz="1000" b="1" dirty="0">
              <a:solidFill>
                <a:srgbClr val="3399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AF8805-F07E-9947-A301-F00874D03AD1}"/>
                  </a:ext>
                </a:extLst>
              </p:cNvPr>
              <p:cNvSpPr/>
              <p:nvPr/>
            </p:nvSpPr>
            <p:spPr>
              <a:xfrm>
                <a:off x="6713783" y="2380329"/>
                <a:ext cx="7562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/>
                    </a:solidFill>
                  </a:rPr>
                  <a:t>LFS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AF8805-F07E-9947-A301-F00874D03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783" y="2380329"/>
                <a:ext cx="756233" cy="276999"/>
              </a:xfrm>
              <a:prstGeom prst="rect">
                <a:avLst/>
              </a:prstGeom>
              <a:blipFill>
                <a:blip r:embed="rId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1CCE648-4426-514F-8DBF-83C198B44B93}"/>
                  </a:ext>
                </a:extLst>
              </p:cNvPr>
              <p:cNvSpPr/>
              <p:nvPr/>
            </p:nvSpPr>
            <p:spPr>
              <a:xfrm>
                <a:off x="6704807" y="2923598"/>
                <a:ext cx="765209" cy="291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/>
                    </a:solidFill>
                  </a:rPr>
                  <a:t>LFS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1CCE648-4426-514F-8DBF-83C198B44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807" y="2923598"/>
                <a:ext cx="765209" cy="291298"/>
              </a:xfrm>
              <a:prstGeom prst="rect">
                <a:avLst/>
              </a:prstGeom>
              <a:blipFill>
                <a:blip r:embed="rId7"/>
                <a:stretch>
                  <a:fillRect t="-4167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8198EA3-6AA1-4CDF-B397-B94503C3EAF3}"/>
              </a:ext>
            </a:extLst>
          </p:cNvPr>
          <p:cNvSpPr/>
          <p:nvPr/>
        </p:nvSpPr>
        <p:spPr>
          <a:xfrm>
            <a:off x="2412558" y="2488051"/>
            <a:ext cx="77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HFS</a:t>
            </a:r>
            <a:r>
              <a:rPr lang="zh-CN" altLang="en-US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Br</a:t>
            </a:r>
            <a:endParaRPr lang="en-US" sz="16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E3D4BD-06CC-4468-9C9F-DB5656B487B9}"/>
              </a:ext>
            </a:extLst>
          </p:cNvPr>
          <p:cNvSpPr/>
          <p:nvPr/>
        </p:nvSpPr>
        <p:spPr>
          <a:xfrm>
            <a:off x="5091813" y="283091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LFS</a:t>
            </a:r>
            <a:r>
              <a:rPr lang="zh-CN" altLang="en-US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Br</a:t>
            </a:r>
            <a:endParaRPr lang="en-US" sz="16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Placeholder 1">
                <a:extLst>
                  <a:ext uri="{FF2B5EF4-FFF2-40B4-BE49-F238E27FC236}">
                    <a16:creationId xmlns:a16="http://schemas.microsoft.com/office/drawing/2014/main" id="{24F64F46-FA40-C740-84E1-1D913E2B41A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882" y="625748"/>
                <a:ext cx="9143999" cy="1615217"/>
              </a:xfrm>
            </p:spPr>
            <p:txBody>
              <a:bodyPr/>
              <a:lstStyle/>
              <a:p>
                <a:r>
                  <a:rPr lang="en-US" sz="1400" dirty="0"/>
                  <a:t>In coil frequency scan, simulated LFS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 with different wall time decays faster than experimental transfer function.</a:t>
                </a:r>
              </a:p>
              <a:p>
                <a:r>
                  <a:rPr lang="en-US" sz="1400" dirty="0"/>
                  <a:t>An sophisticated wall modelling is important to AC plasma response simulation.</a:t>
                </a:r>
              </a:p>
            </p:txBody>
          </p:sp>
        </mc:Choice>
        <mc:Fallback xmlns="">
          <p:sp>
            <p:nvSpPr>
              <p:cNvPr id="22" name="Text Placeholder 1">
                <a:extLst>
                  <a:ext uri="{FF2B5EF4-FFF2-40B4-BE49-F238E27FC236}">
                    <a16:creationId xmlns:a16="http://schemas.microsoft.com/office/drawing/2014/main" id="{24F64F46-FA40-C740-84E1-1D913E2B4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882" y="625748"/>
                <a:ext cx="9143999" cy="1615217"/>
              </a:xfr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3977422" y="2249973"/>
            <a:ext cx="206312" cy="2281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85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ED08D9A-0CFA-5148-BCB7-53D001618056}"/>
              </a:ext>
            </a:extLst>
          </p:cNvPr>
          <p:cNvGrpSpPr/>
          <p:nvPr/>
        </p:nvGrpSpPr>
        <p:grpSpPr>
          <a:xfrm>
            <a:off x="439822" y="1757291"/>
            <a:ext cx="1966690" cy="2121783"/>
            <a:chOff x="3595879" y="1275050"/>
            <a:chExt cx="2411045" cy="32150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76A551-E82A-C94F-885C-2361D054B9D2}"/>
                </a:ext>
              </a:extLst>
            </p:cNvPr>
            <p:cNvGrpSpPr/>
            <p:nvPr/>
          </p:nvGrpSpPr>
          <p:grpSpPr>
            <a:xfrm>
              <a:off x="3595879" y="1275050"/>
              <a:ext cx="2404586" cy="3215088"/>
              <a:chOff x="3595879" y="1275050"/>
              <a:chExt cx="2404586" cy="3215088"/>
            </a:xfrm>
          </p:grpSpPr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DD9A3007-FB5E-B746-8205-25E88C64E5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5879" y="1275050"/>
                <a:ext cx="2404586" cy="3215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D65B428-FD0E-B143-B83F-DB66879C0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7626" y="2723177"/>
                <a:ext cx="0" cy="237987"/>
              </a:xfrm>
              <a:prstGeom prst="line">
                <a:avLst/>
              </a:prstGeom>
              <a:ln w="22225">
                <a:solidFill>
                  <a:srgbClr val="33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C7A89B4-61CF-7744-8AF0-312F1181E8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611" y="2769898"/>
                <a:ext cx="0" cy="14683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FF3162-0119-224F-BD00-053A7D5A94EF}"/>
                    </a:ext>
                  </a:extLst>
                </p:cNvPr>
                <p:cNvSpPr txBox="1"/>
                <p:nvPr/>
              </p:nvSpPr>
              <p:spPr>
                <a:xfrm>
                  <a:off x="3760704" y="2431165"/>
                  <a:ext cx="1259986" cy="804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dirty="0">
                                <a:solidFill>
                                  <a:srgbClr val="33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dirty="0">
                                <a:solidFill>
                                  <a:srgbClr val="3366CC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1050" b="1" i="1" dirty="0">
                                <a:solidFill>
                                  <a:srgbClr val="3366C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oMath>
                    </m:oMathPara>
                  </a14:m>
                  <a:endParaRPr lang="en-US" sz="900" b="1" dirty="0"/>
                </a:p>
                <a:p>
                  <a:pPr algn="ctr"/>
                  <a:r>
                    <a:rPr lang="en-US" sz="900" b="1" dirty="0"/>
                    <a:t>Sensor </a:t>
                  </a:r>
                </a:p>
                <a:p>
                  <a:pPr algn="ctr"/>
                  <a:r>
                    <a:rPr lang="en-US" sz="900" b="1" dirty="0"/>
                    <a:t>arrays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FF3162-0119-224F-BD00-053A7D5A9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704" y="2431165"/>
                  <a:ext cx="1259986" cy="804483"/>
                </a:xfrm>
                <a:prstGeom prst="rect">
                  <a:avLst/>
                </a:prstGeom>
                <a:blipFill>
                  <a:blip r:embed="rId4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6B30139-3882-784B-A8BC-491E3FFE1FD9}"/>
                </a:ext>
              </a:extLst>
            </p:cNvPr>
            <p:cNvCxnSpPr>
              <a:cxnSpLocks/>
            </p:cNvCxnSpPr>
            <p:nvPr/>
          </p:nvCxnSpPr>
          <p:spPr>
            <a:xfrm>
              <a:off x="4629077" y="2859946"/>
              <a:ext cx="519756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: Shape 46">
              <a:extLst>
                <a:ext uri="{FF2B5EF4-FFF2-40B4-BE49-F238E27FC236}">
                  <a16:creationId xmlns:a16="http://schemas.microsoft.com/office/drawing/2014/main" id="{E32D8AD6-5753-9E4D-A31D-8D1895F5CC95}"/>
                </a:ext>
              </a:extLst>
            </p:cNvPr>
            <p:cNvSpPr/>
            <p:nvPr/>
          </p:nvSpPr>
          <p:spPr>
            <a:xfrm>
              <a:off x="5147292" y="2115004"/>
              <a:ext cx="859632" cy="1543050"/>
            </a:xfrm>
            <a:custGeom>
              <a:avLst/>
              <a:gdLst>
                <a:gd name="connsiteX0" fmla="*/ 0 w 859632"/>
                <a:gd name="connsiteY0" fmla="*/ 0 h 1543050"/>
                <a:gd name="connsiteX1" fmla="*/ 111919 w 859632"/>
                <a:gd name="connsiteY1" fmla="*/ 347662 h 1543050"/>
                <a:gd name="connsiteX2" fmla="*/ 102394 w 859632"/>
                <a:gd name="connsiteY2" fmla="*/ 388143 h 1543050"/>
                <a:gd name="connsiteX3" fmla="*/ 102394 w 859632"/>
                <a:gd name="connsiteY3" fmla="*/ 1221581 h 1543050"/>
                <a:gd name="connsiteX4" fmla="*/ 19050 w 859632"/>
                <a:gd name="connsiteY4" fmla="*/ 1478756 h 1543050"/>
                <a:gd name="connsiteX5" fmla="*/ 2382 w 859632"/>
                <a:gd name="connsiteY5" fmla="*/ 1543050 h 1543050"/>
                <a:gd name="connsiteX6" fmla="*/ 859632 w 859632"/>
                <a:gd name="connsiteY6" fmla="*/ 902493 h 1543050"/>
                <a:gd name="connsiteX7" fmla="*/ 840582 w 859632"/>
                <a:gd name="connsiteY7" fmla="*/ 409575 h 1543050"/>
                <a:gd name="connsiteX8" fmla="*/ 0 w 859632"/>
                <a:gd name="connsiteY8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632" h="1543050">
                  <a:moveTo>
                    <a:pt x="0" y="0"/>
                  </a:moveTo>
                  <a:lnTo>
                    <a:pt x="111919" y="347662"/>
                  </a:lnTo>
                  <a:lnTo>
                    <a:pt x="102394" y="388143"/>
                  </a:lnTo>
                  <a:lnTo>
                    <a:pt x="102394" y="1221581"/>
                  </a:lnTo>
                  <a:lnTo>
                    <a:pt x="19050" y="1478756"/>
                  </a:lnTo>
                  <a:lnTo>
                    <a:pt x="2382" y="1543050"/>
                  </a:lnTo>
                  <a:lnTo>
                    <a:pt x="859632" y="902493"/>
                  </a:lnTo>
                  <a:lnTo>
                    <a:pt x="840582" y="409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130542-ACDE-5F40-A1E1-BECDB838AEC7}"/>
                </a:ext>
              </a:extLst>
            </p:cNvPr>
            <p:cNvSpPr txBox="1"/>
            <p:nvPr/>
          </p:nvSpPr>
          <p:spPr>
            <a:xfrm>
              <a:off x="4525323" y="2523423"/>
              <a:ext cx="452368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LFS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B72D36-04B4-2F4B-9FA0-C0DF00C998B3}"/>
                </a:ext>
              </a:extLst>
            </p:cNvPr>
            <p:cNvSpPr txBox="1"/>
            <p:nvPr/>
          </p:nvSpPr>
          <p:spPr>
            <a:xfrm>
              <a:off x="3694928" y="2548388"/>
              <a:ext cx="468397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HFS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8D7CA53-3861-D045-807E-D88D70D19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1224" y="2866865"/>
              <a:ext cx="393592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730668"/>
            <a:ext cx="9143999" cy="1615217"/>
          </a:xfrm>
        </p:spPr>
        <p:txBody>
          <a:bodyPr/>
          <a:lstStyle/>
          <a:p>
            <a:r>
              <a:rPr lang="en-US" sz="1600" dirty="0"/>
              <a:t>Multi-mode plasma response has been qualitatively identified in DIII-D and EAST experiments.</a:t>
            </a:r>
          </a:p>
          <a:p>
            <a:pPr marL="101600" indent="0">
              <a:buNone/>
            </a:pPr>
            <a:endParaRPr lang="en-US" sz="16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606" y="162942"/>
            <a:ext cx="8823625" cy="369600"/>
          </a:xfrm>
        </p:spPr>
        <p:txBody>
          <a:bodyPr/>
          <a:lstStyle/>
          <a:p>
            <a:r>
              <a:rPr lang="en-US" altLang="zh-CN" sz="1800" dirty="0"/>
              <a:t>Understanding and Identifying </a:t>
            </a:r>
            <a:r>
              <a:rPr lang="en-US" sz="1800" dirty="0"/>
              <a:t>Each Individual Eigenmode (Stability + Mode Structure) </a:t>
            </a:r>
            <a:r>
              <a:rPr lang="en-US" altLang="zh-CN" sz="1800" dirty="0"/>
              <a:t>in Multi-Mode Plasma Response i</a:t>
            </a:r>
            <a:r>
              <a:rPr lang="en-US" sz="1800" dirty="0"/>
              <a:t>s Important for Tokamak 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AE798-BCAA-4E46-8720-C4C3FF5F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974" y="1177748"/>
            <a:ext cx="2172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000" i="0" dirty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C. Paz-</a:t>
            </a:r>
            <a:r>
              <a:rPr lang="en-US" altLang="zh-CN" sz="1000" i="0" dirty="0" err="1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Soldan</a:t>
            </a:r>
            <a:r>
              <a:rPr lang="en-US" altLang="zh-CN" sz="1000" i="0" dirty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 et al, PRL 2015</a:t>
            </a:r>
          </a:p>
          <a:p>
            <a:pPr eaLnBrk="1" hangingPunct="1"/>
            <a:r>
              <a:rPr lang="en-US" altLang="zh-CN" sz="1000" i="0" dirty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N. Logan et al, </a:t>
            </a:r>
            <a:r>
              <a:rPr lang="en-US" altLang="zh-CN" sz="1000" i="0" dirty="0" err="1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Nucl</a:t>
            </a:r>
            <a:r>
              <a:rPr lang="en-US" altLang="zh-CN" sz="1000" i="0" dirty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. Fusion 2018</a:t>
            </a:r>
            <a:endParaRPr lang="zh-CN" altLang="en-US" sz="1000" i="0" dirty="0">
              <a:solidFill>
                <a:srgbClr val="00B0F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4966B1-7334-E147-BE7D-37966B66363D}"/>
              </a:ext>
            </a:extLst>
          </p:cNvPr>
          <p:cNvCxnSpPr>
            <a:cxnSpLocks/>
          </p:cNvCxnSpPr>
          <p:nvPr/>
        </p:nvCxnSpPr>
        <p:spPr>
          <a:xfrm flipV="1">
            <a:off x="1718650" y="2423722"/>
            <a:ext cx="492487" cy="266369"/>
          </a:xfrm>
          <a:prstGeom prst="straightConnector1">
            <a:avLst/>
          </a:prstGeom>
          <a:ln w="2222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89D164-9796-9340-8F6C-44C64F7BD8F2}"/>
              </a:ext>
            </a:extLst>
          </p:cNvPr>
          <p:cNvCxnSpPr>
            <a:cxnSpLocks/>
          </p:cNvCxnSpPr>
          <p:nvPr/>
        </p:nvCxnSpPr>
        <p:spPr>
          <a:xfrm>
            <a:off x="559907" y="2869152"/>
            <a:ext cx="1651230" cy="650811"/>
          </a:xfrm>
          <a:prstGeom prst="straightConnector1">
            <a:avLst/>
          </a:prstGeom>
          <a:ln w="2222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35A11D-F249-9344-A2DD-01C29C2F9603}"/>
                  </a:ext>
                </a:extLst>
              </p:cNvPr>
              <p:cNvSpPr txBox="1"/>
              <p:nvPr/>
            </p:nvSpPr>
            <p:spPr>
              <a:xfrm>
                <a:off x="2747526" y="4072651"/>
                <a:ext cx="1073948" cy="176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5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1050" b="1" i="1" smtClean="0"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sz="105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zh-CN" sz="1050" b="1" i="1" smtClean="0">
                              <a:latin typeface="Cambria Math" panose="02040503050406030204" pitchFamily="18" charset="0"/>
                            </a:rPr>
                            <m:t>𝒖𝒑</m:t>
                          </m:r>
                        </m:sub>
                      </m:sSub>
                      <m:r>
                        <a:rPr lang="en-US" altLang="zh-CN" sz="105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zh-CN" sz="1050" b="1" i="1" smtClean="0">
                              <a:latin typeface="Cambria Math" panose="02040503050406030204" pitchFamily="18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35A11D-F249-9344-A2DD-01C29C2F9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526" y="4072651"/>
                <a:ext cx="1073948" cy="176010"/>
              </a:xfrm>
              <a:prstGeom prst="rect">
                <a:avLst/>
              </a:prstGeom>
              <a:blipFill>
                <a:blip r:embed="rId5"/>
                <a:stretch>
                  <a:fillRect l="-235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660EC41-9AD5-144E-9719-25DDB2B75447}"/>
              </a:ext>
            </a:extLst>
          </p:cNvPr>
          <p:cNvSpPr txBox="1"/>
          <p:nvPr/>
        </p:nvSpPr>
        <p:spPr>
          <a:xfrm>
            <a:off x="1363241" y="1513080"/>
            <a:ext cx="2198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DIII-D</a:t>
            </a:r>
            <a:r>
              <a:rPr lang="zh-CN" alt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n=1</a:t>
            </a:r>
            <a:r>
              <a:rPr lang="zh-CN" alt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plasma</a:t>
            </a:r>
            <a:r>
              <a:rPr lang="zh-CN" alt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response</a:t>
            </a:r>
            <a:endParaRPr lang="en-US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FE5173-CC8E-B140-B36A-FABFF20705B4}"/>
              </a:ext>
            </a:extLst>
          </p:cNvPr>
          <p:cNvSpPr txBox="1"/>
          <p:nvPr/>
        </p:nvSpPr>
        <p:spPr>
          <a:xfrm>
            <a:off x="4856514" y="1944949"/>
            <a:ext cx="3962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How</a:t>
            </a:r>
            <a:r>
              <a:rPr lang="zh-CN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many dominant modes contribute to multi-mode plasma response</a:t>
            </a:r>
            <a:r>
              <a:rPr lang="en-US" altLang="zh-CN" dirty="0">
                <a:solidFill>
                  <a:schemeClr val="tx1"/>
                </a:solidFill>
                <a:latin typeface="+mj-lt"/>
              </a:rPr>
              <a:t>?</a:t>
            </a:r>
          </a:p>
          <a:p>
            <a:endParaRPr lang="en-US" altLang="zh-CN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How about stability and behavior of dominant modes in multi-mode plasma response</a:t>
            </a:r>
            <a:r>
              <a:rPr lang="en-US" altLang="zh-CN" dirty="0">
                <a:solidFill>
                  <a:schemeClr val="tx1"/>
                </a:solidFill>
                <a:latin typeface="+mj-lt"/>
              </a:rPr>
              <a:t>?</a:t>
            </a:r>
            <a:r>
              <a:rPr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E69B8-1A05-D64E-987F-63ADD22A7E78}"/>
              </a:ext>
            </a:extLst>
          </p:cNvPr>
          <p:cNvSpPr txBox="1"/>
          <p:nvPr/>
        </p:nvSpPr>
        <p:spPr>
          <a:xfrm>
            <a:off x="4856514" y="3600069"/>
            <a:ext cx="396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Multi-pole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transfer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function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model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developed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 reveal characters of stable dominant modes.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97FA319-FA90-A54E-A0AA-5CE5460BD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769" y="2935532"/>
            <a:ext cx="1693072" cy="11060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E2FAA5F-43C8-DC4D-AB9F-A33E9F7E8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609" y="1803336"/>
            <a:ext cx="1685232" cy="1094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55CE19D-DF14-5A46-A792-3010F8C47967}"/>
                  </a:ext>
                </a:extLst>
              </p:cNvPr>
              <p:cNvSpPr/>
              <p:nvPr/>
            </p:nvSpPr>
            <p:spPr>
              <a:xfrm>
                <a:off x="2911194" y="1813715"/>
                <a:ext cx="106207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 dirty="0"/>
                  <a:t>LFS</a:t>
                </a:r>
                <a:r>
                  <a:rPr lang="zh-CN" altLang="en-US" sz="11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1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55CE19D-DF14-5A46-A792-3010F8C47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194" y="1813715"/>
                <a:ext cx="1062074" cy="261610"/>
              </a:xfrm>
              <a:prstGeom prst="rect">
                <a:avLst/>
              </a:prstGeom>
              <a:blipFill>
                <a:blip r:embed="rId8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7F6CC52-CF66-864C-AB31-22556DD20DF5}"/>
                  </a:ext>
                </a:extLst>
              </p:cNvPr>
              <p:cNvSpPr/>
              <p:nvPr/>
            </p:nvSpPr>
            <p:spPr>
              <a:xfrm>
                <a:off x="2514540" y="2950794"/>
                <a:ext cx="145652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 dirty="0"/>
                  <a:t>HFS</a:t>
                </a:r>
                <a:r>
                  <a:rPr lang="zh-CN" altLang="en-US" sz="11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1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7F6CC52-CF66-864C-AB31-22556DD20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40" y="2950794"/>
                <a:ext cx="1456523" cy="2616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E62A6F96-8074-7E4C-B36C-E386DB560EE9}"/>
              </a:ext>
            </a:extLst>
          </p:cNvPr>
          <p:cNvSpPr/>
          <p:nvPr/>
        </p:nvSpPr>
        <p:spPr>
          <a:xfrm>
            <a:off x="2878035" y="1978240"/>
            <a:ext cx="9867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/>
              <a:t> </a:t>
            </a:r>
            <a:r>
              <a:rPr lang="en-US" altLang="zh-CN" sz="1100" dirty="0"/>
              <a:t>o</a:t>
            </a:r>
            <a:r>
              <a:rPr lang="zh-CN" altLang="en-US" sz="1100" dirty="0"/>
              <a:t> </a:t>
            </a:r>
            <a:r>
              <a:rPr lang="en-US" altLang="zh-CN" sz="1100" dirty="0"/>
              <a:t>Exp.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C94E23-8FAC-AA4A-87E0-409C383FB8D6}"/>
                  </a:ext>
                </a:extLst>
              </p:cNvPr>
              <p:cNvSpPr txBox="1"/>
              <p:nvPr/>
            </p:nvSpPr>
            <p:spPr>
              <a:xfrm>
                <a:off x="3272802" y="2623055"/>
                <a:ext cx="70294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zh-CN" alt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𝒅𝒆𝒈</m:t>
                      </m:r>
                    </m:oMath>
                  </m:oMathPara>
                </a14:m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C94E23-8FAC-AA4A-87E0-409C383FB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02" y="2623055"/>
                <a:ext cx="702949" cy="123111"/>
              </a:xfrm>
              <a:prstGeom prst="rect">
                <a:avLst/>
              </a:prstGeom>
              <a:blipFill>
                <a:blip r:embed="rId10"/>
                <a:stretch>
                  <a:fillRect l="-1786" t="-10000" r="-357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71D0CDA-BBDB-CE43-8C45-33837D8DA3EE}"/>
                  </a:ext>
                </a:extLst>
              </p:cNvPr>
              <p:cNvSpPr txBox="1"/>
              <p:nvPr/>
            </p:nvSpPr>
            <p:spPr>
              <a:xfrm>
                <a:off x="3101674" y="3800124"/>
                <a:ext cx="70294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𝟏𝟏𝟎</m:t>
                      </m:r>
                      <m:r>
                        <a:rPr lang="zh-CN" altLang="en-US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𝒅𝒆𝒈</m:t>
                      </m:r>
                    </m:oMath>
                  </m:oMathPara>
                </a14:m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71D0CDA-BBDB-CE43-8C45-33837D8DA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674" y="3800124"/>
                <a:ext cx="702949" cy="123111"/>
              </a:xfrm>
              <a:prstGeom prst="rect">
                <a:avLst/>
              </a:prstGeom>
              <a:blipFill>
                <a:blip r:embed="rId11"/>
                <a:stretch>
                  <a:fillRect l="-1754" r="-350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CDD9B5C-2A0C-2441-8FAC-124E318B60C4}"/>
              </a:ext>
            </a:extLst>
          </p:cNvPr>
          <p:cNvCxnSpPr>
            <a:cxnSpLocks/>
          </p:cNvCxnSpPr>
          <p:nvPr/>
        </p:nvCxnSpPr>
        <p:spPr>
          <a:xfrm flipV="1">
            <a:off x="3231727" y="2781393"/>
            <a:ext cx="0" cy="3570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CE9C4A-C388-8C44-B568-6B675921B617}"/>
              </a:ext>
            </a:extLst>
          </p:cNvPr>
          <p:cNvCxnSpPr>
            <a:cxnSpLocks/>
          </p:cNvCxnSpPr>
          <p:nvPr/>
        </p:nvCxnSpPr>
        <p:spPr>
          <a:xfrm flipH="1">
            <a:off x="3039042" y="3449785"/>
            <a:ext cx="139403" cy="3503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835B368-6C10-E44F-ADD9-B914B5772411}"/>
              </a:ext>
            </a:extLst>
          </p:cNvPr>
          <p:cNvSpPr txBox="1"/>
          <p:nvPr/>
        </p:nvSpPr>
        <p:spPr>
          <a:xfrm>
            <a:off x="2911194" y="3124647"/>
            <a:ext cx="985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solidFill>
                  <a:srgbClr val="FF0000"/>
                </a:solidFill>
              </a:rPr>
              <a:t>Multi-mode</a:t>
            </a:r>
            <a:r>
              <a:rPr lang="zh-CN" altLang="en-US" sz="800" b="1" dirty="0">
                <a:solidFill>
                  <a:srgbClr val="FF0000"/>
                </a:solidFill>
              </a:rPr>
              <a:t> </a:t>
            </a:r>
            <a:r>
              <a:rPr lang="en-US" altLang="zh-CN" sz="800" b="1" dirty="0">
                <a:solidFill>
                  <a:srgbClr val="FF0000"/>
                </a:solidFill>
              </a:rPr>
              <a:t>response</a:t>
            </a:r>
            <a:endParaRPr 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9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650"/>
    </mc:Choice>
    <mc:Fallback>
      <p:transition spd="slow" advTm="6465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AC3408-51EC-F041-991B-06DCEE0A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Well Restore</a:t>
            </a:r>
            <a:r>
              <a:rPr lang="zh-CN" altLang="en-US" dirty="0"/>
              <a:t> </a:t>
            </a:r>
            <a:r>
              <a:rPr lang="en-US" altLang="zh-CN" dirty="0"/>
              <a:t>Magnetic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57F20-36F0-4145-A5DD-58052A69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971" y="1028468"/>
            <a:ext cx="5151453" cy="3426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36376-7CB5-8B4F-AEE9-E7D48A6AA2F0}"/>
              </a:ext>
            </a:extLst>
          </p:cNvPr>
          <p:cNvSpPr txBox="1"/>
          <p:nvPr/>
        </p:nvSpPr>
        <p:spPr>
          <a:xfrm>
            <a:off x="5515761" y="3410108"/>
            <a:ext cx="15263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Raw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data</a:t>
            </a:r>
          </a:p>
          <a:p>
            <a:endParaRPr lang="en-US" dirty="0"/>
          </a:p>
          <a:p>
            <a:r>
              <a:rPr lang="en-US" altLang="zh-CN" dirty="0">
                <a:solidFill>
                  <a:srgbClr val="FF0000"/>
                </a:solidFill>
              </a:rPr>
              <a:t>Band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pass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filter</a:t>
            </a:r>
          </a:p>
          <a:p>
            <a:endParaRPr lang="en-US" dirty="0"/>
          </a:p>
          <a:p>
            <a:r>
              <a:rPr lang="en-US" altLang="zh-CN" dirty="0">
                <a:solidFill>
                  <a:srgbClr val="00B050"/>
                </a:solidFill>
              </a:rPr>
              <a:t>Transfer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function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B5D54-87B4-BA40-8D1A-D15A537DD0FB}"/>
              </a:ext>
            </a:extLst>
          </p:cNvPr>
          <p:cNvSpPr txBox="1"/>
          <p:nvPr/>
        </p:nvSpPr>
        <p:spPr>
          <a:xfrm>
            <a:off x="6170103" y="3110333"/>
            <a:ext cx="620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Time(s)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DDF6C-B494-4845-9FD8-B902740B83CD}"/>
              </a:ext>
            </a:extLst>
          </p:cNvPr>
          <p:cNvSpPr txBox="1"/>
          <p:nvPr/>
        </p:nvSpPr>
        <p:spPr>
          <a:xfrm>
            <a:off x="3155659" y="4504303"/>
            <a:ext cx="620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Time(s)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378190-F0F1-C644-A811-E7699F09F0E6}"/>
                  </a:ext>
                </a:extLst>
              </p:cNvPr>
              <p:cNvSpPr txBox="1"/>
              <p:nvPr/>
            </p:nvSpPr>
            <p:spPr>
              <a:xfrm>
                <a:off x="4381850" y="732481"/>
                <a:ext cx="14695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/>
                  <a:t>HFS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Br,</a:t>
                </a:r>
                <a:r>
                  <a:rPr lang="zh-CN" altLang="en-US" sz="1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=240 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𝑑𝑒𝑔</m:t>
                    </m:r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378190-F0F1-C644-A811-E7699F09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850" y="732481"/>
                <a:ext cx="1469569" cy="246221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728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AEED4090-9E50-4740-A349-C99034EC0D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Single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Response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Also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Leads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Different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Minimum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Amplitude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LFS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HFS</a:t>
                </a:r>
                <a:r>
                  <a:rPr lang="zh-CN" altLang="en-US" dirty="0"/>
                  <a:t> （</a:t>
                </a:r>
                <a:r>
                  <a:rPr lang="en-US" altLang="zh-CN" dirty="0"/>
                  <a:t>Toy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）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AEED4090-9E50-4740-A349-C99034EC0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85" t="-75000" b="-10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EB91B2-4068-6249-B661-7A6CA798AD86}"/>
                  </a:ext>
                </a:extLst>
              </p:cNvPr>
              <p:cNvSpPr txBox="1"/>
              <p:nvPr/>
            </p:nvSpPr>
            <p:spPr>
              <a:xfrm>
                <a:off x="91764" y="837347"/>
                <a:ext cx="8976036" cy="320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Consider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two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driving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terms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𝒖𝒑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𝒍𝒐𝒘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response measured by sensor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EB91B2-4068-6249-B661-7A6CA798A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4" y="837347"/>
                <a:ext cx="8976036" cy="320344"/>
              </a:xfrm>
              <a:prstGeom prst="rect">
                <a:avLst/>
              </a:prstGeom>
              <a:blipFill>
                <a:blip r:embed="rId3"/>
                <a:stretch>
                  <a:fillRect l="-141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2769D1-7B56-4A15-A319-28E7DF356657}"/>
                  </a:ext>
                </a:extLst>
              </p:cNvPr>
              <p:cNvSpPr txBox="1"/>
              <p:nvPr/>
            </p:nvSpPr>
            <p:spPr>
              <a:xfrm>
                <a:off x="2332277" y="1199266"/>
                <a:ext cx="4283673" cy="574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2769D1-7B56-4A15-A319-28E7DF356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277" y="1199266"/>
                <a:ext cx="4283673" cy="5748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59CB1D-A61A-2C4E-A96A-AEF2F034380C}"/>
                  </a:ext>
                </a:extLst>
              </p:cNvPr>
              <p:cNvSpPr/>
              <p:nvPr/>
            </p:nvSpPr>
            <p:spPr>
              <a:xfrm>
                <a:off x="1695035" y="1862521"/>
                <a:ext cx="2552750" cy="368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𝑢𝑝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59CB1D-A61A-2C4E-A96A-AEF2F0343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35" y="1862521"/>
                <a:ext cx="2552750" cy="368049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018BF0-A044-9649-8912-4BEE151DF528}"/>
                  </a:ext>
                </a:extLst>
              </p:cNvPr>
              <p:cNvSpPr/>
              <p:nvPr/>
            </p:nvSpPr>
            <p:spPr>
              <a:xfrm>
                <a:off x="4628200" y="1853314"/>
                <a:ext cx="2677592" cy="3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𝑙𝑜𝑤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018BF0-A044-9649-8912-4BEE151DF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200" y="1853314"/>
                <a:ext cx="2677592" cy="370358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FE33AF-655F-FF4C-B084-431B7C2D9F8B}"/>
                  </a:ext>
                </a:extLst>
              </p:cNvPr>
              <p:cNvSpPr txBox="1"/>
              <p:nvPr/>
            </p:nvSpPr>
            <p:spPr>
              <a:xfrm>
                <a:off x="1768795" y="2535231"/>
                <a:ext cx="5943487" cy="5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𝑢𝑝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𝑙𝑜𝑤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𝑙𝑜𝑤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𝑢𝑝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FE33AF-655F-FF4C-B084-431B7C2D9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95" y="2535231"/>
                <a:ext cx="5943487" cy="538994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7A7B9D-78E9-8B43-87A8-4D7A1901414B}"/>
              </a:ext>
            </a:extLst>
          </p:cNvPr>
          <p:cNvCxnSpPr/>
          <p:nvPr/>
        </p:nvCxnSpPr>
        <p:spPr>
          <a:xfrm>
            <a:off x="5300915" y="2906830"/>
            <a:ext cx="65451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5BC8E5D-BF81-5546-A8E0-01D45560DF7B}"/>
                  </a:ext>
                </a:extLst>
              </p:cNvPr>
              <p:cNvSpPr/>
              <p:nvPr/>
            </p:nvSpPr>
            <p:spPr>
              <a:xfrm>
                <a:off x="5394455" y="2929730"/>
                <a:ext cx="4674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5BC8E5D-BF81-5546-A8E0-01D45560D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55" y="2929730"/>
                <a:ext cx="467436" cy="307777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D0AE7E-E6C2-1A41-AF54-882C9C811A20}"/>
              </a:ext>
            </a:extLst>
          </p:cNvPr>
          <p:cNvCxnSpPr>
            <a:cxnSpLocks/>
          </p:cNvCxnSpPr>
          <p:nvPr/>
        </p:nvCxnSpPr>
        <p:spPr>
          <a:xfrm>
            <a:off x="6193657" y="2906830"/>
            <a:ext cx="12200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6FF30A-6EE1-3240-BEDC-5383B49B5434}"/>
                  </a:ext>
                </a:extLst>
              </p:cNvPr>
              <p:cNvSpPr/>
              <p:nvPr/>
            </p:nvSpPr>
            <p:spPr>
              <a:xfrm>
                <a:off x="6307698" y="2929730"/>
                <a:ext cx="9980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6FF30A-6EE1-3240-BEDC-5383B49B5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98" y="2929730"/>
                <a:ext cx="998094" cy="307777"/>
              </a:xfrm>
              <a:prstGeom prst="rect">
                <a:avLst/>
              </a:prstGeom>
              <a:blipFill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E4A9604-B955-554D-BE75-C5CF7958C8B6}"/>
                  </a:ext>
                </a:extLst>
              </p:cNvPr>
              <p:cNvSpPr/>
              <p:nvPr/>
            </p:nvSpPr>
            <p:spPr>
              <a:xfrm>
                <a:off x="2155251" y="3378886"/>
                <a:ext cx="17911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E4A9604-B955-554D-BE75-C5CF7958C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251" y="3378886"/>
                <a:ext cx="1791195" cy="307777"/>
              </a:xfrm>
              <a:prstGeom prst="rect">
                <a:avLst/>
              </a:prstGeom>
              <a:blipFill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169DAAC-F710-E444-8ABD-3F77DF19925A}"/>
                  </a:ext>
                </a:extLst>
              </p:cNvPr>
              <p:cNvSpPr/>
              <p:nvPr/>
            </p:nvSpPr>
            <p:spPr>
              <a:xfrm>
                <a:off x="4896702" y="3378885"/>
                <a:ext cx="80842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169DAAC-F710-E444-8ABD-3F77DF199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702" y="3378885"/>
                <a:ext cx="80842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Arrow 37">
            <a:extLst>
              <a:ext uri="{FF2B5EF4-FFF2-40B4-BE49-F238E27FC236}">
                <a16:creationId xmlns:a16="http://schemas.microsoft.com/office/drawing/2014/main" id="{3F4FC588-3163-C648-9436-B829F2032AB2}"/>
              </a:ext>
            </a:extLst>
          </p:cNvPr>
          <p:cNvSpPr/>
          <p:nvPr/>
        </p:nvSpPr>
        <p:spPr>
          <a:xfrm>
            <a:off x="4103540" y="3482300"/>
            <a:ext cx="741145" cy="10094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6075FCD-98CD-124F-A354-F1F9C79A905C}"/>
                  </a:ext>
                </a:extLst>
              </p:cNvPr>
              <p:cNvSpPr txBox="1"/>
              <p:nvPr/>
            </p:nvSpPr>
            <p:spPr>
              <a:xfrm>
                <a:off x="2768159" y="3968907"/>
                <a:ext cx="39563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even for single mode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6075FCD-98CD-124F-A354-F1F9C79A9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159" y="3968907"/>
                <a:ext cx="3956339" cy="307777"/>
              </a:xfrm>
              <a:prstGeom prst="rect">
                <a:avLst/>
              </a:prstGeom>
              <a:blipFill>
                <a:blip r:embed="rId12"/>
                <a:stretch>
                  <a:fillRect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0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AEED4090-9E50-4740-A349-C99034EC0D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Single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Response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Also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Leads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Different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Minimum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Amplitude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LFS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HFS</a:t>
                </a:r>
                <a:r>
                  <a:rPr lang="zh-CN" altLang="en-US" dirty="0"/>
                  <a:t> （</a:t>
                </a:r>
                <a:r>
                  <a:rPr lang="en-US" altLang="zh-CN" dirty="0"/>
                  <a:t>Toy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）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AEED4090-9E50-4740-A349-C99034EC0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85" t="-75000" b="-10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8A9736-D594-1345-8314-6DEB2DD7C1B6}"/>
              </a:ext>
            </a:extLst>
          </p:cNvPr>
          <p:cNvSpPr txBox="1"/>
          <p:nvPr/>
        </p:nvSpPr>
        <p:spPr>
          <a:xfrm>
            <a:off x="66311" y="794297"/>
            <a:ext cx="2137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Consider</a:t>
            </a:r>
            <a:r>
              <a:rPr lang="zh-CN" altLang="en-US" sz="1000" dirty="0"/>
              <a:t> </a:t>
            </a:r>
            <a:r>
              <a:rPr lang="en-US" altLang="ja-JP" sz="1000" dirty="0"/>
              <a:t>a</a:t>
            </a:r>
            <a:r>
              <a:rPr lang="zh-CN" altLang="en-US" sz="1000" dirty="0"/>
              <a:t> </a:t>
            </a:r>
            <a:r>
              <a:rPr lang="en-US" altLang="zh-CN" sz="1000" dirty="0"/>
              <a:t>complex linear</a:t>
            </a:r>
            <a:r>
              <a:rPr lang="zh-CN" altLang="en-US" sz="1000" dirty="0"/>
              <a:t> </a:t>
            </a:r>
            <a:r>
              <a:rPr lang="en-US" altLang="zh-CN" sz="1000" dirty="0"/>
              <a:t>system: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B35774-9426-F443-A1E3-CECCA8964FF3}"/>
                  </a:ext>
                </a:extLst>
              </p:cNvPr>
              <p:cNvSpPr txBox="1"/>
              <p:nvPr/>
            </p:nvSpPr>
            <p:spPr>
              <a:xfrm>
                <a:off x="2596171" y="840463"/>
                <a:ext cx="61702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B35774-9426-F443-A1E3-CECCA8964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171" y="840463"/>
                <a:ext cx="617027" cy="153888"/>
              </a:xfrm>
              <a:prstGeom prst="rect">
                <a:avLst/>
              </a:prstGeom>
              <a:blipFill>
                <a:blip r:embed="rId3"/>
                <a:stretch>
                  <a:fillRect l="-4950" t="-4000" r="-396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E0AF77-BE3A-0740-A7FB-36BB77CFBEE8}"/>
                  </a:ext>
                </a:extLst>
              </p:cNvPr>
              <p:cNvSpPr txBox="1"/>
              <p:nvPr/>
            </p:nvSpPr>
            <p:spPr>
              <a:xfrm>
                <a:off x="3856574" y="736051"/>
                <a:ext cx="3708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Eigen functions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(span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solution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space)</a:t>
                </a:r>
                <a:r>
                  <a:rPr lang="en-US" sz="1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>, …</a:t>
                </a:r>
                <a:r>
                  <a:rPr lang="en-US" altLang="zh-CN" sz="1000" dirty="0"/>
                  <a:t>,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E0AF77-BE3A-0740-A7FB-36BB77CFB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74" y="736051"/>
                <a:ext cx="3708387" cy="246221"/>
              </a:xfrm>
              <a:prstGeom prst="rect">
                <a:avLst/>
              </a:prstGeom>
              <a:blipFill>
                <a:blip r:embed="rId4"/>
                <a:stretch>
                  <a:fillRect t="-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5E253E-2DAA-8849-8507-DBD0EC1E65AF}"/>
              </a:ext>
            </a:extLst>
          </p:cNvPr>
          <p:cNvSpPr txBox="1"/>
          <p:nvPr/>
        </p:nvSpPr>
        <p:spPr>
          <a:xfrm>
            <a:off x="66311" y="1363828"/>
            <a:ext cx="1744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Response </a:t>
            </a:r>
            <a:r>
              <a:rPr lang="en-US" altLang="zh-CN" sz="1000" dirty="0"/>
              <a:t>to</a:t>
            </a:r>
            <a:r>
              <a:rPr lang="zh-CN" altLang="en-US" sz="1000" dirty="0"/>
              <a:t> </a:t>
            </a:r>
            <a:r>
              <a:rPr lang="en-US" altLang="zh-CN" sz="1000" dirty="0"/>
              <a:t>a</a:t>
            </a:r>
            <a:r>
              <a:rPr lang="zh-CN" altLang="en-US" sz="1000" dirty="0"/>
              <a:t> </a:t>
            </a:r>
            <a:r>
              <a:rPr lang="en-US" altLang="zh-CN" sz="1000" dirty="0"/>
              <a:t>driving</a:t>
            </a:r>
            <a:r>
              <a:rPr lang="zh-CN" altLang="en-US" sz="1000" dirty="0"/>
              <a:t> </a:t>
            </a:r>
            <a:r>
              <a:rPr lang="en-US" altLang="zh-CN" sz="1000" dirty="0"/>
              <a:t>term</a:t>
            </a:r>
            <a:r>
              <a:rPr lang="en-US" sz="1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B2E8AA-DEEB-564F-BD65-A64FB1C1637C}"/>
                  </a:ext>
                </a:extLst>
              </p:cNvPr>
              <p:cNvSpPr txBox="1"/>
              <p:nvPr/>
            </p:nvSpPr>
            <p:spPr>
              <a:xfrm>
                <a:off x="3856574" y="1004367"/>
                <a:ext cx="184717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Eigen </a:t>
                </a:r>
                <a:r>
                  <a:rPr lang="en-US" altLang="zh-CN" sz="1000" dirty="0"/>
                  <a:t>values</a:t>
                </a:r>
                <a:r>
                  <a:rPr lang="en-US" sz="1000" dirty="0"/>
                  <a:t>: </a:t>
                </a:r>
                <a:r>
                  <a:rPr lang="zh-CN" altLang="en-US" sz="10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000" dirty="0"/>
                  <a:t>,</a:t>
                </a:r>
                <a:r>
                  <a:rPr lang="zh-CN" altLang="en-US" sz="1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000" dirty="0"/>
                  <a:t>,</a:t>
                </a:r>
                <a:r>
                  <a:rPr lang="zh-CN" altLang="en-US" sz="1000" dirty="0"/>
                  <a:t> </a:t>
                </a:r>
                <a:r>
                  <a:rPr lang="en-US" sz="1000" dirty="0"/>
                  <a:t>…</a:t>
                </a:r>
                <a:r>
                  <a:rPr lang="en-US" altLang="zh-CN" sz="1000" dirty="0"/>
                  <a:t>,</a:t>
                </a:r>
                <a:r>
                  <a:rPr lang="zh-CN" altLang="en-US" sz="1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B2E8AA-DEEB-564F-BD65-A64FB1C16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74" y="1004367"/>
                <a:ext cx="1847172" cy="246221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C46B29-546E-944B-841E-250ADB35070C}"/>
                  </a:ext>
                </a:extLst>
              </p:cNvPr>
              <p:cNvSpPr txBox="1"/>
              <p:nvPr/>
            </p:nvSpPr>
            <p:spPr>
              <a:xfrm>
                <a:off x="3856574" y="1363828"/>
                <a:ext cx="4195187" cy="33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/>
                  <a:t>Multi-mode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solution</a:t>
                </a:r>
                <a:r>
                  <a:rPr lang="en-US" sz="1000" dirty="0"/>
                  <a:t>: </a:t>
                </a:r>
                <a:r>
                  <a:rPr lang="zh-CN" altLang="en-US" sz="1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1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10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+…</m:t>
                    </m:r>
                    <m:r>
                      <a:rPr lang="en-US" altLang="zh-CN" sz="1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C46B29-546E-944B-841E-250ADB350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74" y="1363828"/>
                <a:ext cx="4195187" cy="337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F68174-EE41-7840-A1EC-FE077A388778}"/>
                  </a:ext>
                </a:extLst>
              </p:cNvPr>
              <p:cNvSpPr txBox="1"/>
              <p:nvPr/>
            </p:nvSpPr>
            <p:spPr>
              <a:xfrm>
                <a:off x="91764" y="1747510"/>
                <a:ext cx="3559629" cy="336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>
                    <a:solidFill>
                      <a:srgbClr val="FF0000"/>
                    </a:solidFill>
                  </a:rPr>
                  <a:t>If</a:t>
                </a:r>
                <a:r>
                  <a:rPr lang="zh-CN" altLang="en-US" sz="1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000" dirty="0">
                    <a:solidFill>
                      <a:srgbClr val="FF0000"/>
                    </a:solidFill>
                  </a:rPr>
                  <a:t>only</a:t>
                </a:r>
                <a:r>
                  <a:rPr lang="zh-CN" altLang="en-US" sz="1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000" dirty="0">
                    <a:solidFill>
                      <a:srgbClr val="FF0000"/>
                    </a:solidFill>
                  </a:rPr>
                  <a:t>one</a:t>
                </a:r>
                <a:r>
                  <a:rPr lang="zh-CN" altLang="en-US" sz="1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000" dirty="0">
                    <a:solidFill>
                      <a:srgbClr val="FF0000"/>
                    </a:solidFill>
                  </a:rPr>
                  <a:t>mode,</a:t>
                </a:r>
                <a:r>
                  <a:rPr lang="zh-CN" altLang="en-US" sz="1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000" dirty="0">
                    <a:solidFill>
                      <a:srgbClr val="FF0000"/>
                    </a:solidFill>
                  </a:rPr>
                  <a:t>single-mode</a:t>
                </a:r>
                <a:r>
                  <a:rPr lang="zh-CN" altLang="en-US" sz="1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000" dirty="0">
                    <a:solidFill>
                      <a:srgbClr val="FF0000"/>
                    </a:solidFill>
                  </a:rPr>
                  <a:t>solution</a:t>
                </a:r>
                <a:r>
                  <a:rPr lang="en-US" sz="1000" dirty="0">
                    <a:solidFill>
                      <a:srgbClr val="FF0000"/>
                    </a:solidFill>
                  </a:rPr>
                  <a:t>: </a:t>
                </a:r>
                <a:r>
                  <a:rPr lang="zh-CN" altLang="en-US" sz="1000" dirty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1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F68174-EE41-7840-A1EC-FE077A388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4" y="1747510"/>
                <a:ext cx="3559629" cy="336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F15308-04F2-D244-A0C3-CB0D4E9AE3DA}"/>
                  </a:ext>
                </a:extLst>
              </p:cNvPr>
              <p:cNvSpPr txBox="1"/>
              <p:nvPr/>
            </p:nvSpPr>
            <p:spPr>
              <a:xfrm>
                <a:off x="91764" y="2079244"/>
                <a:ext cx="3671839" cy="336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/>
                  <a:t>Response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measured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by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sensor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S</a:t>
                </a:r>
                <a:r>
                  <a:rPr lang="zh-CN" altLang="en-US" sz="1000" dirty="0"/>
                  <a:t> </a:t>
                </a:r>
                <a:r>
                  <a:rPr lang="en-US" sz="1000" dirty="0"/>
                  <a:t>: </a:t>
                </a:r>
                <a:r>
                  <a:rPr lang="zh-CN" altLang="en-US" sz="1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𝑆𝑥</m:t>
                    </m:r>
                    <m:d>
                      <m:d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F15308-04F2-D244-A0C3-CB0D4E9AE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4" y="2079244"/>
                <a:ext cx="3671839" cy="3363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EB91B2-4068-6249-B661-7A6CA798AD86}"/>
                  </a:ext>
                </a:extLst>
              </p:cNvPr>
              <p:cNvSpPr txBox="1"/>
              <p:nvPr/>
            </p:nvSpPr>
            <p:spPr>
              <a:xfrm>
                <a:off x="91764" y="2394658"/>
                <a:ext cx="8976036" cy="255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Consider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two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driving</a:t>
                </a:r>
                <a:r>
                  <a:rPr lang="zh-CN" altLang="en-US" sz="1000" dirty="0"/>
                  <a:t> </a:t>
                </a:r>
                <a:r>
                  <a:rPr lang="en-US" altLang="zh-CN" sz="1000" dirty="0"/>
                  <a:t>terms</a:t>
                </a:r>
                <a:r>
                  <a:rPr lang="zh-CN" altLang="en-US" sz="1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altLang="zh-CN" sz="1000" b="1" i="1" smtClean="0">
                            <a:latin typeface="Cambria Math" panose="02040503050406030204" pitchFamily="18" charset="0"/>
                          </a:rPr>
                          <m:t>𝒖𝒑</m:t>
                        </m:r>
                      </m:sup>
                    </m:sSup>
                    <m:sSup>
                      <m:sSupPr>
                        <m:ctrlP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sup>
                    </m:sSup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sz="1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altLang="zh-CN" sz="1000" b="1" i="1" smtClean="0">
                            <a:latin typeface="Cambria Math" panose="02040503050406030204" pitchFamily="18" charset="0"/>
                          </a:rPr>
                          <m:t>𝒍𝒐𝒘</m:t>
                        </m:r>
                      </m:sup>
                    </m:sSup>
                    <m:sSup>
                      <m:s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000" dirty="0"/>
                  <a:t>, response measured by sensor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𝐿𝐹𝑆</m:t>
                        </m:r>
                      </m:sup>
                    </m:sSup>
                  </m:oMath>
                </a14:m>
                <a:r>
                  <a:rPr lang="en-US" sz="1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𝐻𝐹𝑆</m:t>
                        </m:r>
                      </m:sup>
                    </m:sSup>
                  </m:oMath>
                </a14:m>
                <a:r>
                  <a:rPr lang="en-US" sz="1000" dirty="0"/>
                  <a:t> at mid-plane of LFS </a:t>
                </a:r>
                <a14:m>
                  <m:oMath xmlns:m="http://schemas.openxmlformats.org/officeDocument/2006/math"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1000" dirty="0"/>
                  <a:t> and HFS </a:t>
                </a:r>
                <a14:m>
                  <m:oMath xmlns:m="http://schemas.openxmlformats.org/officeDocument/2006/math">
                    <m:r>
                      <a:rPr lang="en-US" sz="1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000" dirty="0"/>
                  <a:t>respectively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EB91B2-4068-6249-B661-7A6CA798A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4" y="2394658"/>
                <a:ext cx="8976036" cy="255198"/>
              </a:xfrm>
              <a:prstGeom prst="rect">
                <a:avLst/>
              </a:prstGeom>
              <a:blipFill>
                <a:blip r:embed="rId9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2769D1-7B56-4A15-A319-28E7DF356657}"/>
                  </a:ext>
                </a:extLst>
              </p:cNvPr>
              <p:cNvSpPr txBox="1"/>
              <p:nvPr/>
            </p:nvSpPr>
            <p:spPr>
              <a:xfrm>
                <a:off x="464590" y="2670862"/>
                <a:ext cx="3176639" cy="43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𝐿𝐹𝑆</m:t>
                          </m:r>
                        </m:sup>
                      </m:sSup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𝐿𝐹𝑆</m:t>
                              </m:r>
                            </m:sup>
                          </m:sSup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1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10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0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altLang="zh-CN" sz="1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2769D1-7B56-4A15-A319-28E7DF356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0" y="2670862"/>
                <a:ext cx="3176639" cy="4362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C225CE-C36B-4765-B315-242AF207B5F1}"/>
                  </a:ext>
                </a:extLst>
              </p:cNvPr>
              <p:cNvSpPr txBox="1"/>
              <p:nvPr/>
            </p:nvSpPr>
            <p:spPr>
              <a:xfrm>
                <a:off x="4719090" y="2649856"/>
                <a:ext cx="3499291" cy="43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𝐻𝐹𝑆</m:t>
                          </m:r>
                        </m:sup>
                      </m:sSup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𝐻𝐹𝑆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</m:sub>
                              </m:s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1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1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0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altLang="zh-CN" sz="1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C225CE-C36B-4765-B315-242AF207B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090" y="2649856"/>
                <a:ext cx="3499291" cy="4362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0AE6C4-3D85-4024-AD98-C5223CBC8535}"/>
                  </a:ext>
                </a:extLst>
              </p:cNvPr>
              <p:cNvSpPr txBox="1"/>
              <p:nvPr/>
            </p:nvSpPr>
            <p:spPr>
              <a:xfrm>
                <a:off x="6280230" y="1809891"/>
                <a:ext cx="25590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>,</a:t>
                </a:r>
                <a:r>
                  <a:rPr lang="en-US" altLang="zh-CN" sz="1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>,…,</a:t>
                </a:r>
                <a:r>
                  <a:rPr lang="en-US" altLang="zh-CN" sz="1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> are complex coupling coefficients of coil current to each mode.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0AE6C4-3D85-4024-AD98-C5223CBC8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230" y="1809891"/>
                <a:ext cx="2559050" cy="553998"/>
              </a:xfrm>
              <a:prstGeom prst="rect">
                <a:avLst/>
              </a:prstGeom>
              <a:blipFill>
                <a:blip r:embed="rId12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529ADF-B4F1-46C5-9D7E-8AE13FF26606}"/>
              </a:ext>
            </a:extLst>
          </p:cNvPr>
          <p:cNvCxnSpPr>
            <a:cxnSpLocks/>
          </p:cNvCxnSpPr>
          <p:nvPr/>
        </p:nvCxnSpPr>
        <p:spPr>
          <a:xfrm flipH="1" flipV="1">
            <a:off x="5873750" y="1544551"/>
            <a:ext cx="488950" cy="306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CE616AF-57E5-4CF8-A801-107E70238307}"/>
                  </a:ext>
                </a:extLst>
              </p:cNvPr>
              <p:cNvSpPr/>
              <p:nvPr/>
            </p:nvSpPr>
            <p:spPr>
              <a:xfrm>
                <a:off x="2515475" y="1374599"/>
                <a:ext cx="78367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altLang="zh-CN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1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000" b="1" i="1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CE616AF-57E5-4CF8-A801-107E70238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75" y="1374599"/>
                <a:ext cx="783676" cy="2462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E55B8D-2229-4FA6-B743-341716A4577F}"/>
              </a:ext>
            </a:extLst>
          </p:cNvPr>
          <p:cNvCxnSpPr>
            <a:endCxn id="5" idx="1"/>
          </p:cNvCxnSpPr>
          <p:nvPr/>
        </p:nvCxnSpPr>
        <p:spPr>
          <a:xfrm flipV="1">
            <a:off x="3404157" y="859162"/>
            <a:ext cx="452417" cy="73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D3DF46-ADC8-4D76-9511-8E409D7455CC}"/>
              </a:ext>
            </a:extLst>
          </p:cNvPr>
          <p:cNvCxnSpPr>
            <a:endCxn id="7" idx="1"/>
          </p:cNvCxnSpPr>
          <p:nvPr/>
        </p:nvCxnSpPr>
        <p:spPr>
          <a:xfrm>
            <a:off x="3404157" y="954548"/>
            <a:ext cx="452417" cy="17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29C66A-751A-4AE6-BC39-5B2DECEBE49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515845" y="1532400"/>
            <a:ext cx="340729" cy="1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D802B0-BF2F-4728-943B-B4B52B24C788}"/>
                  </a:ext>
                </a:extLst>
              </p:cNvPr>
              <p:cNvSpPr txBox="1"/>
              <p:nvPr/>
            </p:nvSpPr>
            <p:spPr>
              <a:xfrm>
                <a:off x="66311" y="3238647"/>
                <a:ext cx="6899068" cy="260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Here, single mode is amplified by upper and lower coils respectively. It can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𝑢𝑝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𝑙𝑜𝑤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𝑢𝑝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altLang="zh-CN" sz="1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𝑙𝑜𝑤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1000" dirty="0"/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D802B0-BF2F-4728-943B-B4B52B24C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1" y="3238647"/>
                <a:ext cx="6899068" cy="260712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3FA382-9355-41FA-8047-F3E8D0E820FE}"/>
                  </a:ext>
                </a:extLst>
              </p:cNvPr>
              <p:cNvSpPr txBox="1"/>
              <p:nvPr/>
            </p:nvSpPr>
            <p:spPr>
              <a:xfrm>
                <a:off x="66311" y="3480380"/>
                <a:ext cx="9123780" cy="260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At LFS and HFS, the coupling between mode and coil can be different,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𝑢𝑝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𝑢𝑝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1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𝑙𝑜𝑤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𝑙𝑜𝑤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1000" dirty="0"/>
                  <a:t>. Therefore,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𝑢𝑝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𝑢𝑝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𝑙𝑜𝑤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𝑙𝑜𝑤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1000" dirty="0"/>
                  <a:t>.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3FA382-9355-41FA-8047-F3E8D0E82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1" y="3480380"/>
                <a:ext cx="9123780" cy="260712"/>
              </a:xfrm>
              <a:prstGeom prst="rect">
                <a:avLst/>
              </a:prstGeom>
              <a:blipFill>
                <a:blip r:embed="rId1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814AA72-AB4E-406D-84D5-18842B16D1C4}"/>
                  </a:ext>
                </a:extLst>
              </p:cNvPr>
              <p:cNvSpPr/>
              <p:nvPr/>
            </p:nvSpPr>
            <p:spPr>
              <a:xfrm>
                <a:off x="64419" y="2998941"/>
                <a:ext cx="8153961" cy="260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</a:rPr>
                  <a:t>The minimum point is determined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1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zh-CN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𝑎𝑛𝑔</m:t>
                        </m:r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𝑢𝑝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Sup>
                      <m:sSubSup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𝑎𝑛𝑔</m:t>
                        </m:r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𝑙𝑜𝑤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</a:rPr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altLang="zh-CN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𝑎𝑛𝑔</m:t>
                        </m:r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𝑢𝑝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altLang="zh-CN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Sup>
                      <m:sSubSup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𝑎𝑛𝑔</m:t>
                        </m:r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𝑙𝑜𝑤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altLang="zh-CN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1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zh-CN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0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814AA72-AB4E-406D-84D5-18842B16D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9" y="2998941"/>
                <a:ext cx="8153961" cy="2607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FCDD30-A4DD-46B5-A0A3-8DA793E74D9E}"/>
                  </a:ext>
                </a:extLst>
              </p:cNvPr>
              <p:cNvSpPr txBox="1"/>
              <p:nvPr/>
            </p:nvSpPr>
            <p:spPr>
              <a:xfrm>
                <a:off x="64420" y="3721588"/>
                <a:ext cx="25457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It is possible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1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CN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1000" dirty="0"/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FCDD30-A4DD-46B5-A0A3-8DA793E74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0" y="3721588"/>
                <a:ext cx="2545762" cy="246221"/>
              </a:xfrm>
              <a:prstGeom prst="rect">
                <a:avLst/>
              </a:prstGeom>
              <a:blipFill>
                <a:blip r:embed="rId17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834A75-7BE0-4A76-B680-36C014DF2DC6}"/>
                  </a:ext>
                </a:extLst>
              </p:cNvPr>
              <p:cNvSpPr txBox="1"/>
              <p:nvPr/>
            </p:nvSpPr>
            <p:spPr>
              <a:xfrm>
                <a:off x="91764" y="3982300"/>
                <a:ext cx="9052236" cy="589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Physical understanding: single mode is amplified twice by upper and lower coils respectively. </a:t>
                </a:r>
                <a:r>
                  <a:rPr lang="en-US" altLang="zh-CN" sz="1000" dirty="0"/>
                  <a:t>T</a:t>
                </a:r>
                <a:r>
                  <a:rPr lang="en-US" sz="1000" dirty="0"/>
                  <a:t>he coupling of single mode to upper and lower coils can be different at LFS and HFS. While changing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</m:sub>
                        </m:sSub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000" dirty="0"/>
                  <a:t>, the combination of two amplifications can be different at LFS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𝑢𝑝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lit/>
                      </m:rP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𝑙𝑜𝑤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p>
                      <m:sSup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</m:sub>
                        </m:sSub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000" dirty="0"/>
                  <a:t>) and HFS(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𝑢𝑝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m:rPr>
                        <m:lit/>
                      </m:rPr>
                      <a:rPr lang="en-US" sz="1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𝑙𝑜𝑤</m:t>
                        </m:r>
                      </m:sup>
                    </m:sSubSup>
                    <m:d>
                      <m:dPr>
                        <m:ctrlPr>
                          <a:rPr lang="en-US" altLang="zh-CN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sSup>
                      <m:sSup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</m:sub>
                        </m:sSub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000" dirty="0"/>
                  <a:t>).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834A75-7BE0-4A76-B680-36C014DF2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4" y="3982300"/>
                <a:ext cx="9052236" cy="589649"/>
              </a:xfrm>
              <a:prstGeom prst="rect">
                <a:avLst/>
              </a:prstGeom>
              <a:blipFill>
                <a:blip r:embed="rId1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225A39-EF9E-434E-A455-E35F44145E3E}"/>
                  </a:ext>
                </a:extLst>
              </p:cNvPr>
              <p:cNvSpPr txBox="1"/>
              <p:nvPr/>
            </p:nvSpPr>
            <p:spPr>
              <a:xfrm>
                <a:off x="2126939" y="1037252"/>
                <a:ext cx="1086259" cy="157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altLang="zh-CN" sz="1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zh-CN" sz="1000" b="1" i="0" smtClean="0">
                          <a:latin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altLang="zh-CN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CN" sz="1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225A39-EF9E-434E-A455-E35F44145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939" y="1037252"/>
                <a:ext cx="1086259" cy="157351"/>
              </a:xfrm>
              <a:prstGeom prst="rect">
                <a:avLst/>
              </a:prstGeom>
              <a:blipFill>
                <a:blip r:embed="rId19"/>
                <a:stretch>
                  <a:fillRect l="-1124" r="-2247"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0A7F29-6899-417A-BEF5-E1ACFDB58941}"/>
                  </a:ext>
                </a:extLst>
              </p:cNvPr>
              <p:cNvSpPr txBox="1"/>
              <p:nvPr/>
            </p:nvSpPr>
            <p:spPr>
              <a:xfrm>
                <a:off x="2124372" y="1577694"/>
                <a:ext cx="1086259" cy="157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altLang="zh-CN" sz="1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altLang="zh-CN" sz="1000" b="1" i="0" smtClean="0">
                          <a:latin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altLang="zh-CN" sz="1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CN" sz="1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000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1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0A7F29-6899-417A-BEF5-E1ACFDB58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72" y="1577694"/>
                <a:ext cx="1086259" cy="157351"/>
              </a:xfrm>
              <a:prstGeom prst="rect">
                <a:avLst/>
              </a:prstGeom>
              <a:blipFill>
                <a:blip r:embed="rId20"/>
                <a:stretch>
                  <a:fillRect r="-1117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61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CAC859-A0ED-BA46-B5B0-9E16E97D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2942"/>
            <a:ext cx="8229600" cy="369600"/>
          </a:xfrm>
        </p:spPr>
        <p:txBody>
          <a:bodyPr/>
          <a:lstStyle/>
          <a:p>
            <a:r>
              <a:rPr lang="en-US" sz="2000" dirty="0"/>
              <a:t>Multi-Pole Response Transfer Function is Developed to Extract Stable MHD Eigenmodes from </a:t>
            </a:r>
            <a:r>
              <a:rPr lang="en-US" altLang="zh-CN" sz="2000" dirty="0"/>
              <a:t>Plasma</a:t>
            </a:r>
            <a:r>
              <a:rPr lang="zh-CN" altLang="en-US" sz="2000" dirty="0"/>
              <a:t> </a:t>
            </a:r>
            <a:r>
              <a:rPr lang="en-US" altLang="zh-CN" sz="2000" dirty="0"/>
              <a:t>Response</a:t>
            </a:r>
            <a:endParaRPr lang="en-US" sz="2000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DD71FD-C426-A74F-B5DC-98BA99ADDE2B}"/>
              </a:ext>
            </a:extLst>
          </p:cNvPr>
          <p:cNvGrpSpPr/>
          <p:nvPr/>
        </p:nvGrpSpPr>
        <p:grpSpPr>
          <a:xfrm>
            <a:off x="170798" y="2228454"/>
            <a:ext cx="3466973" cy="2735581"/>
            <a:chOff x="462030" y="2305840"/>
            <a:chExt cx="3466973" cy="27355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6792B1E-8D52-A741-BC2B-C933F852F539}"/>
                </a:ext>
              </a:extLst>
            </p:cNvPr>
            <p:cNvGrpSpPr/>
            <p:nvPr/>
          </p:nvGrpSpPr>
          <p:grpSpPr>
            <a:xfrm>
              <a:off x="462030" y="2550051"/>
              <a:ext cx="1966690" cy="2121783"/>
              <a:chOff x="3595879" y="1275050"/>
              <a:chExt cx="2411045" cy="321508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31581A9-F481-8F4B-8A3D-12FEE383F22F}"/>
                  </a:ext>
                </a:extLst>
              </p:cNvPr>
              <p:cNvGrpSpPr/>
              <p:nvPr/>
            </p:nvGrpSpPr>
            <p:grpSpPr>
              <a:xfrm>
                <a:off x="3595879" y="1275050"/>
                <a:ext cx="2404586" cy="3215088"/>
                <a:chOff x="3595879" y="1275050"/>
                <a:chExt cx="2404586" cy="3215088"/>
              </a:xfrm>
            </p:grpSpPr>
            <p:pic>
              <p:nvPicPr>
                <p:cNvPr id="58" name="Picture 2">
                  <a:extLst>
                    <a:ext uri="{FF2B5EF4-FFF2-40B4-BE49-F238E27FC236}">
                      <a16:creationId xmlns:a16="http://schemas.microsoft.com/office/drawing/2014/main" id="{24A034F2-5FBB-F54C-91DA-B2EAB163EF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5879" y="1275050"/>
                  <a:ext cx="2404586" cy="3215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437CA193-1169-B34D-A1E4-811EBAAA2E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77626" y="2723177"/>
                  <a:ext cx="0" cy="237987"/>
                </a:xfrm>
                <a:prstGeom prst="line">
                  <a:avLst/>
                </a:prstGeom>
                <a:ln w="22225">
                  <a:solidFill>
                    <a:srgbClr val="3366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42327C3F-902C-6947-A402-21CC999BE9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7611" y="2769898"/>
                  <a:ext cx="0" cy="14683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E267761-462E-D446-BC98-511E193C07EF}"/>
                      </a:ext>
                    </a:extLst>
                  </p:cNvPr>
                  <p:cNvSpPr txBox="1"/>
                  <p:nvPr/>
                </p:nvSpPr>
                <p:spPr>
                  <a:xfrm>
                    <a:off x="3760704" y="2431165"/>
                    <a:ext cx="1259986" cy="8044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b="1" i="1" dirty="0">
                                  <a:solidFill>
                                    <a:srgbClr val="33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1" i="1" dirty="0">
                                  <a:solidFill>
                                    <a:srgbClr val="3366CC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050" b="1" i="1" dirty="0">
                                  <a:solidFill>
                                    <a:srgbClr val="3366CC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oMath>
                      </m:oMathPara>
                    </a14:m>
                    <a:endParaRPr lang="en-US" sz="900" b="1" dirty="0"/>
                  </a:p>
                  <a:p>
                    <a:pPr algn="ctr"/>
                    <a:r>
                      <a:rPr lang="en-US" sz="900" b="1" dirty="0"/>
                      <a:t>Sensor </a:t>
                    </a:r>
                  </a:p>
                  <a:p>
                    <a:pPr algn="ctr"/>
                    <a:r>
                      <a:rPr lang="en-US" sz="900" b="1" dirty="0"/>
                      <a:t>arrays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E267761-462E-D446-BC98-511E193C07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0704" y="2431165"/>
                    <a:ext cx="1259986" cy="80448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3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B8EE08C8-E13A-0B47-86BA-12221973A5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9077" y="2859946"/>
                <a:ext cx="519756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eform: Shape 46">
                <a:extLst>
                  <a:ext uri="{FF2B5EF4-FFF2-40B4-BE49-F238E27FC236}">
                    <a16:creationId xmlns:a16="http://schemas.microsoft.com/office/drawing/2014/main" id="{FF39565B-29A1-BA44-9A91-CB597EBCD890}"/>
                  </a:ext>
                </a:extLst>
              </p:cNvPr>
              <p:cNvSpPr/>
              <p:nvPr/>
            </p:nvSpPr>
            <p:spPr>
              <a:xfrm>
                <a:off x="5147292" y="2115004"/>
                <a:ext cx="859632" cy="1543050"/>
              </a:xfrm>
              <a:custGeom>
                <a:avLst/>
                <a:gdLst>
                  <a:gd name="connsiteX0" fmla="*/ 0 w 859632"/>
                  <a:gd name="connsiteY0" fmla="*/ 0 h 1543050"/>
                  <a:gd name="connsiteX1" fmla="*/ 111919 w 859632"/>
                  <a:gd name="connsiteY1" fmla="*/ 347662 h 1543050"/>
                  <a:gd name="connsiteX2" fmla="*/ 102394 w 859632"/>
                  <a:gd name="connsiteY2" fmla="*/ 388143 h 1543050"/>
                  <a:gd name="connsiteX3" fmla="*/ 102394 w 859632"/>
                  <a:gd name="connsiteY3" fmla="*/ 1221581 h 1543050"/>
                  <a:gd name="connsiteX4" fmla="*/ 19050 w 859632"/>
                  <a:gd name="connsiteY4" fmla="*/ 1478756 h 1543050"/>
                  <a:gd name="connsiteX5" fmla="*/ 2382 w 859632"/>
                  <a:gd name="connsiteY5" fmla="*/ 1543050 h 1543050"/>
                  <a:gd name="connsiteX6" fmla="*/ 859632 w 859632"/>
                  <a:gd name="connsiteY6" fmla="*/ 902493 h 1543050"/>
                  <a:gd name="connsiteX7" fmla="*/ 840582 w 859632"/>
                  <a:gd name="connsiteY7" fmla="*/ 409575 h 1543050"/>
                  <a:gd name="connsiteX8" fmla="*/ 0 w 859632"/>
                  <a:gd name="connsiteY8" fmla="*/ 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632" h="1543050">
                    <a:moveTo>
                      <a:pt x="0" y="0"/>
                    </a:moveTo>
                    <a:lnTo>
                      <a:pt x="111919" y="347662"/>
                    </a:lnTo>
                    <a:lnTo>
                      <a:pt x="102394" y="388143"/>
                    </a:lnTo>
                    <a:lnTo>
                      <a:pt x="102394" y="1221581"/>
                    </a:lnTo>
                    <a:lnTo>
                      <a:pt x="19050" y="1478756"/>
                    </a:lnTo>
                    <a:lnTo>
                      <a:pt x="2382" y="1543050"/>
                    </a:lnTo>
                    <a:lnTo>
                      <a:pt x="859632" y="902493"/>
                    </a:lnTo>
                    <a:lnTo>
                      <a:pt x="840582" y="4095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A4633C-81EC-E548-B34B-B3BB8E75A293}"/>
                  </a:ext>
                </a:extLst>
              </p:cNvPr>
              <p:cNvSpPr txBox="1"/>
              <p:nvPr/>
            </p:nvSpPr>
            <p:spPr>
              <a:xfrm>
                <a:off x="4560356" y="2559032"/>
                <a:ext cx="452368" cy="26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LFS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CFAE142-FDC8-074A-9236-D29EB7E7FD0C}"/>
                  </a:ext>
                </a:extLst>
              </p:cNvPr>
              <p:cNvSpPr txBox="1"/>
              <p:nvPr/>
            </p:nvSpPr>
            <p:spPr>
              <a:xfrm>
                <a:off x="3694928" y="2548388"/>
                <a:ext cx="468397" cy="26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HFS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98A7BDE5-E967-8F4E-8214-7CF9207D65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21224" y="2866865"/>
                <a:ext cx="393592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A8B6DF0-6919-8045-8094-D87DC9498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7021" y="3677292"/>
              <a:ext cx="1693072" cy="110608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F02757E-CC96-334C-9153-823B4FA1C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34861" y="2545096"/>
              <a:ext cx="1685232" cy="10940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1E2D648-4FC2-9B45-9437-3F71349A2F37}"/>
                    </a:ext>
                  </a:extLst>
                </p:cNvPr>
                <p:cNvSpPr/>
                <p:nvPr/>
              </p:nvSpPr>
              <p:spPr>
                <a:xfrm>
                  <a:off x="2864446" y="2555475"/>
                  <a:ext cx="1062074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100" b="1" dirty="0"/>
                    <a:t>LFS</a:t>
                  </a:r>
                  <a:r>
                    <a:rPr lang="zh-CN" altLang="en-US" sz="1100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1E2D648-4FC2-9B45-9437-3F71349A2F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4446" y="2555475"/>
                  <a:ext cx="1062074" cy="261610"/>
                </a:xfrm>
                <a:prstGeom prst="rect">
                  <a:avLst/>
                </a:prstGeom>
                <a:blipFill>
                  <a:blip r:embed="rId7"/>
                  <a:stretch>
                    <a:fillRect t="-2381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B32DC39A-B527-CF46-A17C-16D9794AC0BD}"/>
                    </a:ext>
                  </a:extLst>
                </p:cNvPr>
                <p:cNvSpPr/>
                <p:nvPr/>
              </p:nvSpPr>
              <p:spPr>
                <a:xfrm>
                  <a:off x="2467792" y="3692554"/>
                  <a:ext cx="1456523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100" b="1" dirty="0"/>
                    <a:t>HFS</a:t>
                  </a:r>
                  <a:r>
                    <a:rPr lang="zh-CN" altLang="en-US" sz="1100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B32DC39A-B527-CF46-A17C-16D9794AC0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792" y="3692554"/>
                  <a:ext cx="1456523" cy="261610"/>
                </a:xfrm>
                <a:prstGeom prst="rect">
                  <a:avLst/>
                </a:prstGeom>
                <a:blipFill>
                  <a:blip r:embed="rId8"/>
                  <a:stretch>
                    <a:fillRect t="-2326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1709628-0859-0049-B12A-CF936A6E4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0858" y="3216482"/>
              <a:ext cx="492487" cy="266369"/>
            </a:xfrm>
            <a:prstGeom prst="straightConnector1">
              <a:avLst/>
            </a:prstGeom>
            <a:ln w="22225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F363B31-E14F-9A4F-BC8F-964F46136CC6}"/>
                </a:ext>
              </a:extLst>
            </p:cNvPr>
            <p:cNvCxnSpPr>
              <a:cxnSpLocks/>
            </p:cNvCxnSpPr>
            <p:nvPr/>
          </p:nvCxnSpPr>
          <p:spPr>
            <a:xfrm>
              <a:off x="582115" y="3661912"/>
              <a:ext cx="1651230" cy="650811"/>
            </a:xfrm>
            <a:prstGeom prst="straightConnector1">
              <a:avLst/>
            </a:prstGeom>
            <a:ln w="22225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D5E821-5399-D649-943E-7B4D36757E0A}"/>
                </a:ext>
              </a:extLst>
            </p:cNvPr>
            <p:cNvSpPr/>
            <p:nvPr/>
          </p:nvSpPr>
          <p:spPr>
            <a:xfrm>
              <a:off x="2831287" y="2720000"/>
              <a:ext cx="98673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 </a:t>
              </a:r>
              <a:r>
                <a:rPr lang="en-US" altLang="zh-CN" sz="1100" dirty="0"/>
                <a:t>o</a:t>
              </a:r>
              <a:r>
                <a:rPr lang="zh-CN" altLang="en-US" sz="1100" dirty="0"/>
                <a:t> </a:t>
              </a:r>
              <a:r>
                <a:rPr lang="en-US" altLang="zh-CN" sz="1100" dirty="0"/>
                <a:t>Exp.</a:t>
              </a:r>
              <a:endParaRPr 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8C73784-7B85-1841-98A4-FA1E49EA1052}"/>
                    </a:ext>
                  </a:extLst>
                </p:cNvPr>
                <p:cNvSpPr txBox="1"/>
                <p:nvPr/>
              </p:nvSpPr>
              <p:spPr>
                <a:xfrm>
                  <a:off x="2769734" y="4865411"/>
                  <a:ext cx="1073948" cy="1760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zh-CN" sz="105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altLang="zh-CN" sz="105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b="1" i="1" smtClean="0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CN" sz="1050" b="1" i="1" smtClean="0">
                                <a:latin typeface="Cambria Math" panose="02040503050406030204" pitchFamily="18" charset="0"/>
                              </a:rPr>
                              <m:t>𝒖𝒑</m:t>
                            </m:r>
                          </m:sub>
                        </m:sSub>
                        <m:r>
                          <a:rPr lang="en-US" altLang="zh-CN" sz="105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b="1" i="1" smtClean="0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CN" sz="1050" b="1" i="1" smtClean="0">
                                <a:latin typeface="Cambria Math" panose="02040503050406030204" pitchFamily="18" charset="0"/>
                              </a:rPr>
                              <m:t>𝒍𝒐𝒘</m:t>
                            </m:r>
                          </m:sub>
                        </m:sSub>
                      </m:oMath>
                    </m:oMathPara>
                  </a14:m>
                  <a:endParaRPr lang="en-US" sz="1050" b="1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8C73784-7B85-1841-98A4-FA1E49EA1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9734" y="4865411"/>
                  <a:ext cx="1073948" cy="176010"/>
                </a:xfrm>
                <a:prstGeom prst="rect">
                  <a:avLst/>
                </a:prstGeom>
                <a:blipFill>
                  <a:blip r:embed="rId9"/>
                  <a:stretch>
                    <a:fillRect l="-116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D7C54CA-A88C-8742-BEE9-5A7362B23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5114" y="3505736"/>
              <a:ext cx="0" cy="36849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583FE71-4FFA-CE4A-A751-C09BF5CCAC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6918" y="4185572"/>
              <a:ext cx="184913" cy="3610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748DE1E-CB6F-D145-86CF-04B522D7B4AF}"/>
                </a:ext>
              </a:extLst>
            </p:cNvPr>
            <p:cNvSpPr txBox="1"/>
            <p:nvPr/>
          </p:nvSpPr>
          <p:spPr>
            <a:xfrm>
              <a:off x="1385449" y="2305840"/>
              <a:ext cx="21980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DIII-D</a:t>
              </a:r>
              <a:r>
                <a:rPr lang="zh-CN" altLang="en-US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n=1</a:t>
              </a:r>
              <a:r>
                <a:rPr lang="zh-CN" altLang="en-US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plasma</a:t>
              </a:r>
              <a:r>
                <a:rPr lang="zh-CN" altLang="en-US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response</a:t>
              </a:r>
              <a:endParaRPr lang="en-US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D56B65B-04FF-CA49-B15A-DAFB5A2F0BD1}"/>
                </a:ext>
              </a:extLst>
            </p:cNvPr>
            <p:cNvSpPr txBox="1"/>
            <p:nvPr/>
          </p:nvSpPr>
          <p:spPr>
            <a:xfrm>
              <a:off x="2921160" y="3860434"/>
              <a:ext cx="9856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solidFill>
                    <a:srgbClr val="FF0000"/>
                  </a:solidFill>
                </a:rPr>
                <a:t>Multi-mode</a:t>
              </a:r>
              <a:r>
                <a:rPr lang="zh-CN" altLang="en-US" sz="800" b="1" dirty="0">
                  <a:solidFill>
                    <a:srgbClr val="FF0000"/>
                  </a:solidFill>
                </a:rPr>
                <a:t> </a:t>
              </a:r>
              <a:r>
                <a:rPr lang="en-US" altLang="zh-CN" sz="800" b="1" dirty="0">
                  <a:solidFill>
                    <a:srgbClr val="FF0000"/>
                  </a:solidFill>
                </a:rPr>
                <a:t>response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94E6491-C08F-334B-95D1-1C2B8F263AE7}"/>
                    </a:ext>
                  </a:extLst>
                </p:cNvPr>
                <p:cNvSpPr txBox="1"/>
                <p:nvPr/>
              </p:nvSpPr>
              <p:spPr>
                <a:xfrm>
                  <a:off x="3226054" y="3364815"/>
                  <a:ext cx="702949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zh-CN" sz="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altLang="zh-CN" sz="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zh-CN" altLang="en-US" sz="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𝒅𝒆𝒈</m:t>
                        </m:r>
                      </m:oMath>
                    </m:oMathPara>
                  </a14:m>
                  <a:endParaRPr lang="en-US" sz="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94E6491-C08F-334B-95D1-1C2B8F263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6054" y="3364815"/>
                  <a:ext cx="702949" cy="123111"/>
                </a:xfrm>
                <a:prstGeom prst="rect">
                  <a:avLst/>
                </a:prstGeom>
                <a:blipFill>
                  <a:blip r:embed="rId10"/>
                  <a:stretch>
                    <a:fillRect l="-1786" r="-5357" b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73A175D-93EB-5742-A779-24761D65FEE0}"/>
                    </a:ext>
                  </a:extLst>
                </p:cNvPr>
                <p:cNvSpPr txBox="1"/>
                <p:nvPr/>
              </p:nvSpPr>
              <p:spPr>
                <a:xfrm>
                  <a:off x="3054926" y="4541884"/>
                  <a:ext cx="702949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zh-CN" sz="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altLang="zh-CN" sz="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𝟏𝟏𝟎</m:t>
                        </m:r>
                        <m:r>
                          <a:rPr lang="zh-CN" altLang="en-US" sz="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𝒅𝒆𝒈</m:t>
                        </m:r>
                      </m:oMath>
                    </m:oMathPara>
                  </a14:m>
                  <a:endParaRPr lang="en-US" sz="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73A175D-93EB-5742-A779-24761D65FE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926" y="4541884"/>
                  <a:ext cx="702949" cy="123111"/>
                </a:xfrm>
                <a:prstGeom prst="rect">
                  <a:avLst/>
                </a:prstGeom>
                <a:blipFill>
                  <a:blip r:embed="rId11"/>
                  <a:stretch>
                    <a:fillRect l="-1786" t="-10000" r="-3571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B5D2D782-20C9-1641-8509-8F280609B13A}"/>
              </a:ext>
            </a:extLst>
          </p:cNvPr>
          <p:cNvSpPr txBox="1">
            <a:spLocks/>
          </p:cNvSpPr>
          <p:nvPr/>
        </p:nvSpPr>
        <p:spPr>
          <a:xfrm>
            <a:off x="-110659" y="566348"/>
            <a:ext cx="8875059" cy="45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01600" indent="0">
              <a:spcAft>
                <a:spcPts val="600"/>
              </a:spcAft>
              <a:buNone/>
            </a:pPr>
            <a:r>
              <a:rPr lang="en-U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Multi-pole t</a:t>
            </a:r>
            <a:r>
              <a:rPr lang="en-US" altLang="en-US" sz="1400" b="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ransfer function on 3D magnetic sensor measurement is </a:t>
            </a:r>
            <a:r>
              <a:rPr lang="en-US" altLang="zh-CN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systematically</a:t>
            </a:r>
            <a:r>
              <a:rPr lang="zh-CN" alt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developed from generalized linear-MHD equation</a:t>
            </a:r>
            <a:r>
              <a:rPr lang="en-US" altLang="zh-CN" sz="1400" b="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: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91049CE-5B0D-DB4F-88F3-0FFA27B09C8E}"/>
              </a:ext>
            </a:extLst>
          </p:cNvPr>
          <p:cNvGrpSpPr/>
          <p:nvPr/>
        </p:nvGrpSpPr>
        <p:grpSpPr>
          <a:xfrm>
            <a:off x="766246" y="967105"/>
            <a:ext cx="7821752" cy="1700564"/>
            <a:chOff x="240466" y="976534"/>
            <a:chExt cx="7821752" cy="1700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537A153-BC1D-814D-B62F-2384739D0CDC}"/>
                    </a:ext>
                  </a:extLst>
                </p:cNvPr>
                <p:cNvSpPr/>
                <p:nvPr/>
              </p:nvSpPr>
              <p:spPr>
                <a:xfrm>
                  <a:off x="857771" y="1231368"/>
                  <a:ext cx="6517474" cy="5682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1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1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𝑓</m:t>
                            </m:r>
                            <m:r>
                              <a:rPr lang="en-US" altLang="zh-CN" sz="11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110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Δ</m:t>
                            </m:r>
                            <m:r>
                              <a:rPr lang="en-US" sz="11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𝜙</m:t>
                            </m:r>
                            <m:r>
                              <a:rPr lang="en-US" altLang="zh-CN" sz="11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CN" sz="11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1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𝛿</m:t>
                            </m:r>
                            <m:r>
                              <a:rPr lang="en-US" altLang="zh-CN" sz="11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𝑢𝑝</m:t>
                                </m:r>
                              </m:sub>
                            </m:sSub>
                          </m:den>
                        </m:f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Δ</m:t>
                                    </m:r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𝜙</m:t>
                                    </m:r>
                                  </m:sup>
                                </m:sSup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𝑙𝑜𝑤</m:t>
                                    </m:r>
                                  </m:sub>
                                </m:s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𝑢𝑝</m:t>
                                    </m:r>
                                  </m:sub>
                                </m:s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altLang="zh-CN" sz="11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1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1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1100" b="0" i="1" smtClean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100" b="0" i="1" smtClean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zh-CN" sz="1100" b="0" i="1" smtClean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altLang="zh-CN" sz="1100" b="0" i="1" smtClean="0">
                                <a:solidFill>
                                  <a:srgbClr val="FF9300"/>
                                </a:solidFill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1100" b="0" i="1" smtClean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100" b="0" i="1" smtClean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1100" b="0" i="1" smtClean="0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100" i="1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100" i="1">
                                    <a:solidFill>
                                      <a:srgbClr val="FF93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100" i="1">
                                    <a:solidFill>
                                      <a:srgbClr val="FF93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100" i="1">
                                    <a:solidFill>
                                      <a:srgbClr val="FF93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100">
                                    <a:solidFill>
                                      <a:srgbClr val="FF9300"/>
                                    </a:solidFill>
                                    <a:latin typeface="Cambria Math" charset="0"/>
                                  </a:rPr>
                                  <m:t>Δ</m:t>
                                </m:r>
                                <m:r>
                                  <a:rPr lang="en-US" sz="1100" i="1">
                                    <a:solidFill>
                                      <a:srgbClr val="FF9300"/>
                                    </a:solidFill>
                                    <a:latin typeface="Cambria Math" charset="0"/>
                                  </a:rPr>
                                  <m:t>𝜙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100" i="1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solidFill>
                                          <a:srgbClr val="FF93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solidFill>
                                          <a:srgbClr val="FF9300"/>
                                        </a:solidFill>
                                        <a:latin typeface="Cambria Math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solidFill>
                                          <a:srgbClr val="FF9300"/>
                                        </a:solidFill>
                                        <a:latin typeface="Cambria Math" charset="0"/>
                                      </a:rPr>
                                      <m:t>𝑙𝑜𝑤</m:t>
                                    </m:r>
                                  </m:sub>
                                </m:sSub>
                                <m:r>
                                  <a:rPr lang="en-US" sz="1100" i="1">
                                    <a:solidFill>
                                      <a:srgbClr val="FF9300"/>
                                    </a:solidFill>
                                    <a:latin typeface="Cambria Math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100" i="1">
                                        <a:solidFill>
                                          <a:srgbClr val="FF93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solidFill>
                                          <a:srgbClr val="FF9300"/>
                                        </a:solidFill>
                                        <a:latin typeface="Cambria Math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solidFill>
                                          <a:srgbClr val="FF9300"/>
                                        </a:solidFill>
                                        <a:latin typeface="Cambria Math" charset="0"/>
                                      </a:rPr>
                                      <m:t>𝑢𝑝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537A153-BC1D-814D-B62F-2384739D0C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771" y="1231368"/>
                  <a:ext cx="6517474" cy="568297"/>
                </a:xfrm>
                <a:prstGeom prst="rect">
                  <a:avLst/>
                </a:prstGeom>
                <a:blipFill>
                  <a:blip r:embed="rId12"/>
                  <a:stretch>
                    <a:fillRect t="-84783" b="-1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B2F91C-507C-6F48-84B9-242F2A3CF363}"/>
                </a:ext>
              </a:extLst>
            </p:cNvPr>
            <p:cNvSpPr txBox="1"/>
            <p:nvPr/>
          </p:nvSpPr>
          <p:spPr>
            <a:xfrm>
              <a:off x="3126424" y="2029214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B127CF-0746-F043-A125-DC92B82B93AE}"/>
                </a:ext>
              </a:extLst>
            </p:cNvPr>
            <p:cNvSpPr txBox="1"/>
            <p:nvPr/>
          </p:nvSpPr>
          <p:spPr>
            <a:xfrm>
              <a:off x="2580244" y="976534"/>
              <a:ext cx="2441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Represent</a:t>
              </a:r>
              <a:r>
                <a:rPr lang="zh-CN" altLang="en-US" sz="1200" dirty="0">
                  <a:solidFill>
                    <a:srgbClr val="C00000"/>
                  </a:solidFill>
                </a:rPr>
                <a:t> </a:t>
              </a:r>
              <a:r>
                <a:rPr lang="en-US" altLang="zh-CN" sz="1200" dirty="0">
                  <a:solidFill>
                    <a:srgbClr val="C00000"/>
                  </a:solidFill>
                </a:rPr>
                <a:t>d</a:t>
              </a:r>
              <a:r>
                <a:rPr lang="en-US" sz="1200" dirty="0">
                  <a:solidFill>
                    <a:srgbClr val="C00000"/>
                  </a:solidFill>
                </a:rPr>
                <a:t>ominant eigenmodes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B1DC54-4D29-7C40-93D3-9D711E2EAD90}"/>
                </a:ext>
              </a:extLst>
            </p:cNvPr>
            <p:cNvSpPr/>
            <p:nvPr/>
          </p:nvSpPr>
          <p:spPr>
            <a:xfrm>
              <a:off x="3072141" y="1259384"/>
              <a:ext cx="1665914" cy="56829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095E873-F6B3-C142-B989-D5A0A53997D7}"/>
                    </a:ext>
                  </a:extLst>
                </p:cNvPr>
                <p:cNvSpPr txBox="1"/>
                <p:nvPr/>
              </p:nvSpPr>
              <p:spPr>
                <a:xfrm>
                  <a:off x="3764053" y="1907657"/>
                  <a:ext cx="1665166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rgbClr val="FF0000"/>
                      </a:solidFill>
                    </a:rPr>
                    <a:t>Eigenvalue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1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</m:t>
                      </m:r>
                    </m:oMath>
                  </a14:m>
                  <a:r>
                    <a:rPr lang="en-US" sz="1100" dirty="0">
                      <a:solidFill>
                        <a:srgbClr val="FF0000"/>
                      </a:solidFill>
                    </a:rPr>
                    <a:t> mode </a:t>
                  </a:r>
                </a:p>
                <a:p>
                  <a:r>
                    <a:rPr lang="en-US" altLang="zh-CN" sz="1100" dirty="0">
                      <a:solidFill>
                        <a:srgbClr val="FF0000"/>
                      </a:solidFill>
                    </a:rPr>
                    <a:t>S</a:t>
                  </a:r>
                  <a:r>
                    <a:rPr lang="en-US" sz="1100" dirty="0">
                      <a:solidFill>
                        <a:srgbClr val="FF0000"/>
                      </a:solidFill>
                    </a:rPr>
                    <a:t>ame at any sensor</a:t>
                  </a:r>
                </a:p>
                <a:p>
                  <a:r>
                    <a:rPr lang="en-US" altLang="zh-CN" sz="1100" dirty="0">
                      <a:solidFill>
                        <a:srgbClr val="FF0000"/>
                      </a:solidFill>
                    </a:rPr>
                    <a:t>Re(</a:t>
                  </a:r>
                  <a14:m>
                    <m:oMath xmlns:m="http://schemas.openxmlformats.org/officeDocument/2006/math">
                      <m:r>
                        <a:rPr lang="en-US" altLang="zh-CN" sz="1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1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11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100" dirty="0">
                      <a:solidFill>
                        <a:srgbClr val="FF0000"/>
                      </a:solidFill>
                    </a:rPr>
                    <a:t>stability index</a:t>
                  </a:r>
                </a:p>
                <a:p>
                  <a:r>
                    <a:rPr lang="en-US" altLang="zh-CN" sz="1100" dirty="0" err="1">
                      <a:solidFill>
                        <a:srgbClr val="FF0000"/>
                      </a:solidFill>
                    </a:rPr>
                    <a:t>Im</a:t>
                  </a:r>
                  <a:r>
                    <a:rPr lang="en-US" altLang="zh-CN" sz="1100" dirty="0">
                      <a:solidFill>
                        <a:srgbClr val="FF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altLang="zh-CN" sz="1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1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sz="11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1100" dirty="0">
                      <a:solidFill>
                        <a:srgbClr val="FF0000"/>
                      </a:solidFill>
                    </a:rPr>
                    <a:t>mode</a:t>
                  </a:r>
                  <a:r>
                    <a:rPr lang="zh-CN" altLang="en-US" sz="11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1100" dirty="0">
                      <a:solidFill>
                        <a:srgbClr val="FF0000"/>
                      </a:solidFill>
                    </a:rPr>
                    <a:t>frequency</a:t>
                  </a:r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095E873-F6B3-C142-B989-D5A0A5399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053" y="1907657"/>
                  <a:ext cx="1665166" cy="769441"/>
                </a:xfrm>
                <a:prstGeom prst="rect">
                  <a:avLst/>
                </a:prstGeom>
                <a:blipFill>
                  <a:blip r:embed="rId13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A60C43B-3787-9848-9EB3-68E0318909A0}"/>
                </a:ext>
              </a:extLst>
            </p:cNvPr>
            <p:cNvCxnSpPr/>
            <p:nvPr/>
          </p:nvCxnSpPr>
          <p:spPr>
            <a:xfrm flipH="1" flipV="1">
              <a:off x="4246564" y="1713004"/>
              <a:ext cx="174936" cy="2489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B5F55EB-1534-9F44-9B4D-79A940B21BD9}"/>
                    </a:ext>
                  </a:extLst>
                </p:cNvPr>
                <p:cNvSpPr txBox="1"/>
                <p:nvPr/>
              </p:nvSpPr>
              <p:spPr>
                <a:xfrm>
                  <a:off x="2125981" y="1882788"/>
                  <a:ext cx="171630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Coupling between coil and mode at </a:t>
                  </a:r>
                  <a14:m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𝑗𝑡h</m:t>
                      </m:r>
                    </m:oMath>
                  </a14:m>
                  <a:r>
                    <a:rPr lang="en-US" sz="1100" dirty="0"/>
                    <a:t> sensor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B5F55EB-1534-9F44-9B4D-79A940B21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5981" y="1882788"/>
                  <a:ext cx="1716302" cy="430887"/>
                </a:xfrm>
                <a:prstGeom prst="rect">
                  <a:avLst/>
                </a:prstGeom>
                <a:blipFill>
                  <a:blip r:embed="rId14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93B2995-58BB-1D48-ABA4-0ABFE6E34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3626" y="1499499"/>
              <a:ext cx="275141" cy="4416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8B85572-9903-4241-B16D-727889147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5872" y="1495879"/>
              <a:ext cx="68235" cy="4428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B5C241CC-3899-9F45-91D9-86EA5BB447BB}"/>
                    </a:ext>
                  </a:extLst>
                </p:cNvPr>
                <p:cNvSpPr txBox="1"/>
                <p:nvPr/>
              </p:nvSpPr>
              <p:spPr>
                <a:xfrm>
                  <a:off x="5446145" y="1905437"/>
                  <a:ext cx="19290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FF9300"/>
                      </a:solidFill>
                    </a:rPr>
                    <a:t>Residual of vacuum response when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rgbClr val="FF93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200" b="0" i="1" smtClean="0">
                          <a:solidFill>
                            <a:srgbClr val="FF93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200" b="0" i="1" smtClean="0">
                          <a:solidFill>
                            <a:srgbClr val="FF9300"/>
                          </a:solidFill>
                          <a:latin typeface="Cambria Math" panose="02040503050406030204" pitchFamily="18" charset="0"/>
                        </a:rPr>
                        <m:t>|→∞ </m:t>
                      </m:r>
                    </m:oMath>
                  </a14:m>
                  <a:endParaRPr lang="en-US" sz="1200" dirty="0">
                    <a:solidFill>
                      <a:srgbClr val="FF93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B5C241CC-3899-9F45-91D9-86EA5BB447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145" y="1905437"/>
                  <a:ext cx="1929099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316" t="-1316"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14BC944-1A8B-D146-8221-6EC05FD73E97}"/>
                </a:ext>
              </a:extLst>
            </p:cNvPr>
            <p:cNvCxnSpPr/>
            <p:nvPr/>
          </p:nvCxnSpPr>
          <p:spPr>
            <a:xfrm flipH="1" flipV="1">
              <a:off x="5509579" y="1617734"/>
              <a:ext cx="491490" cy="313438"/>
            </a:xfrm>
            <a:prstGeom prst="straightConnector1">
              <a:avLst/>
            </a:prstGeom>
            <a:ln>
              <a:solidFill>
                <a:srgbClr val="FF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C2C8597-E95B-9041-B50E-73FC65C8BF93}"/>
                    </a:ext>
                  </a:extLst>
                </p:cNvPr>
                <p:cNvSpPr txBox="1"/>
                <p:nvPr/>
              </p:nvSpPr>
              <p:spPr>
                <a:xfrm>
                  <a:off x="6722057" y="1257460"/>
                  <a:ext cx="134016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1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𝑓</m:t>
                      </m:r>
                    </m:oMath>
                  </a14:m>
                  <a:r>
                    <a:rPr lang="en-US" sz="1100" dirty="0"/>
                    <a:t>: coil frequency</a:t>
                  </a: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C2C8597-E95B-9041-B50E-73FC65C8B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057" y="1257460"/>
                  <a:ext cx="1340161" cy="261610"/>
                </a:xfrm>
                <a:prstGeom prst="rect">
                  <a:avLst/>
                </a:prstGeom>
                <a:blipFill>
                  <a:blip r:embed="rId16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BED85FC-9714-C14C-ABDE-23D6C8B6A149}"/>
                    </a:ext>
                  </a:extLst>
                </p:cNvPr>
                <p:cNvSpPr/>
                <p:nvPr/>
              </p:nvSpPr>
              <p:spPr>
                <a:xfrm>
                  <a:off x="6722057" y="1465598"/>
                  <a:ext cx="1169551" cy="2746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Δ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en-US" altLang="en-US" sz="1100" dirty="0">
                            <a:solidFill>
                              <a:schemeClr val="tx1"/>
                            </a:solidFill>
                            <a:cs typeface="Arial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𝑙𝑜𝑤</m:t>
                            </m:r>
                          </m:sub>
                        </m:sSub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𝑢𝑝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BED85FC-9714-C14C-ABDE-23D6C8B6A1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057" y="1465598"/>
                  <a:ext cx="1169551" cy="27462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9A3D42F-09B8-5C41-A825-F13258644A36}"/>
                    </a:ext>
                  </a:extLst>
                </p:cNvPr>
                <p:cNvSpPr txBox="1"/>
                <p:nvPr/>
              </p:nvSpPr>
              <p:spPr>
                <a:xfrm>
                  <a:off x="240466" y="1343471"/>
                  <a:ext cx="15887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Measured response at </a:t>
                  </a:r>
                  <a14:m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𝑗𝑡h</m:t>
                      </m:r>
                    </m:oMath>
                  </a14:m>
                  <a:r>
                    <a:rPr lang="en-US" sz="1200" dirty="0"/>
                    <a:t> 3D sensor</a:t>
                  </a: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9A3D42F-09B8-5C41-A825-F13258644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66" y="1343471"/>
                  <a:ext cx="158875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1">
                <a:extLst>
                  <a:ext uri="{FF2B5EF4-FFF2-40B4-BE49-F238E27FC236}">
                    <a16:creationId xmlns:a16="http://schemas.microsoft.com/office/drawing/2014/main" id="{56825774-9D55-E043-A5F6-916A021101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6976" y="2875982"/>
                <a:ext cx="4832265" cy="1415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•"/>
                  <a:defRPr sz="2000" b="1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•"/>
                  <a:defRPr sz="1800" b="0" i="1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3pPr>
                <a:lvl4pPr marL="1828800" marR="0" lvl="3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4pPr>
                <a:lvl5pPr marL="2286000" marR="0" lvl="4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Combined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3D MHD spectroscopy</a:t>
                </a:r>
                <a:r>
                  <a:rPr lang="en-US" altLang="zh-CN" sz="14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uses 3D coils to perform active detection (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scan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solidFill>
                          <a:prstClr val="black"/>
                        </a:solidFill>
                        <a:latin typeface="Cambria Math" charset="0"/>
                      </a:rPr>
                      <m:t>𝒇</m:t>
                    </m:r>
                  </m:oMath>
                </a14:m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and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prstClr val="black"/>
                        </a:solidFill>
                        <a:latin typeface="Cambria Math" charset="0"/>
                      </a:rPr>
                      <m:t>𝚫</m:t>
                    </m:r>
                    <m:r>
                      <a:rPr lang="en-US" sz="1400" b="1" i="1">
                        <a:solidFill>
                          <a:prstClr val="black"/>
                        </a:solidFill>
                        <a:latin typeface="Cambria Math" charset="0"/>
                      </a:rPr>
                      <m:t>𝝓</m:t>
                    </m:r>
                  </m:oMath>
                </a14:m>
                <a:r>
                  <a:rPr lang="en-US" altLang="zh-CN" sz="14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)</a:t>
                </a:r>
                <a:r>
                  <a:rPr lang="zh-CN" altLang="en-US" sz="14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to extract transfer function and stable </a:t>
                </a:r>
                <a:r>
                  <a:rPr lang="en-US" altLang="zh-CN" sz="1400" b="0" dirty="0" err="1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eigenmodes</a:t>
                </a:r>
                <a:endParaRPr lang="en-US" altLang="zh-CN" sz="1400" b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zh-CN" sz="12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Conventional passive</a:t>
                </a:r>
                <a:r>
                  <a:rPr lang="zh-CN" altLang="en-US" sz="12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2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spectroscopy</a:t>
                </a:r>
                <a:r>
                  <a:rPr lang="zh-CN" altLang="en-US" sz="12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2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detects unstable mode</a:t>
                </a:r>
                <a:endParaRPr lang="en-US" altLang="zh-CN" sz="1400" b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5" name="Content Placeholder 1">
                <a:extLst>
                  <a:ext uri="{FF2B5EF4-FFF2-40B4-BE49-F238E27FC236}">
                    <a16:creationId xmlns:a16="http://schemas.microsoft.com/office/drawing/2014/main" id="{56825774-9D55-E043-A5F6-916A02110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976" y="2875982"/>
                <a:ext cx="4832265" cy="14150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81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393"/>
    </mc:Choice>
    <mc:Fallback>
      <p:transition spd="slow" advTm="1143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CAC859-A0ED-BA46-B5B0-9E16E97D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6" y="162942"/>
            <a:ext cx="8915858" cy="369600"/>
          </a:xfrm>
        </p:spPr>
        <p:txBody>
          <a:bodyPr/>
          <a:lstStyle/>
          <a:p>
            <a:r>
              <a:rPr lang="en-US" sz="2000" dirty="0"/>
              <a:t>Multi-Pole Response Transfer Function Extracted from Experimental Data </a:t>
            </a:r>
            <a:r>
              <a:rPr lang="en-US" altLang="zh-CN" sz="2000" dirty="0"/>
              <a:t>Reveals</a:t>
            </a:r>
            <a:r>
              <a:rPr lang="zh-CN" altLang="en-US" sz="2000" dirty="0"/>
              <a:t> </a:t>
            </a:r>
            <a:r>
              <a:rPr lang="en-US" altLang="zh-CN" sz="2000" dirty="0"/>
              <a:t>Three</a:t>
            </a:r>
            <a:r>
              <a:rPr lang="zh-CN" altLang="en-US" sz="2000" dirty="0"/>
              <a:t> </a:t>
            </a:r>
            <a:r>
              <a:rPr lang="en-US" altLang="zh-CN" sz="2000" dirty="0"/>
              <a:t>Dominant</a:t>
            </a:r>
            <a:r>
              <a:rPr lang="zh-CN" altLang="en-US" sz="2000" dirty="0"/>
              <a:t> </a:t>
            </a:r>
            <a:r>
              <a:rPr lang="en-US" altLang="zh-CN" sz="2000" dirty="0"/>
              <a:t>n=1 Modes</a:t>
            </a:r>
            <a:r>
              <a:rPr lang="en-US" sz="2000" dirty="0"/>
              <a:t> in </a:t>
            </a:r>
            <a:r>
              <a:rPr lang="en-US" altLang="zh-CN" sz="2000" dirty="0"/>
              <a:t>DIII-D</a:t>
            </a:r>
            <a:r>
              <a:rPr lang="zh-CN" altLang="en-US" sz="2000" dirty="0"/>
              <a:t> </a:t>
            </a:r>
            <a:r>
              <a:rPr lang="en-US" altLang="zh-CN" sz="2000" dirty="0"/>
              <a:t>Experiments</a:t>
            </a:r>
            <a:endParaRPr lang="en-US" sz="2000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1C48FACF-51C6-4B86-A29A-110D4CA26BFA}"/>
              </a:ext>
            </a:extLst>
          </p:cNvPr>
          <p:cNvSpPr txBox="1">
            <a:spLocks/>
          </p:cNvSpPr>
          <p:nvPr/>
        </p:nvSpPr>
        <p:spPr>
          <a:xfrm>
            <a:off x="361216" y="1714348"/>
            <a:ext cx="4081383" cy="31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01600" indent="0">
              <a:spcBef>
                <a:spcPts val="0"/>
              </a:spcBef>
              <a:buNone/>
            </a:pPr>
            <a:r>
              <a:rPr lang="en-US" altLang="zh-CN" sz="1200" dirty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n=1 Transfer function extracted in DIII-D experiment</a:t>
            </a:r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B5D2D782-20C9-1641-8509-8F280609B13A}"/>
              </a:ext>
            </a:extLst>
          </p:cNvPr>
          <p:cNvSpPr txBox="1">
            <a:spLocks/>
          </p:cNvSpPr>
          <p:nvPr/>
        </p:nvSpPr>
        <p:spPr>
          <a:xfrm>
            <a:off x="-9651" y="550370"/>
            <a:ext cx="8875059" cy="45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01600" indent="0">
              <a:spcAft>
                <a:spcPts val="600"/>
              </a:spcAft>
              <a:buNone/>
            </a:pPr>
            <a:r>
              <a:rPr lang="en-US" altLang="zh-CN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Multi-pole t</a:t>
            </a:r>
            <a:r>
              <a:rPr lang="en-US" alt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ransfer function</a:t>
            </a:r>
            <a:r>
              <a:rPr lang="zh-CN" alt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at</a:t>
            </a:r>
            <a:r>
              <a:rPr lang="en-US" alt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3D sensor is </a:t>
            </a:r>
            <a:r>
              <a:rPr lang="en-US" altLang="zh-CN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extracted</a:t>
            </a:r>
            <a:r>
              <a:rPr lang="en-US" alt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in </a:t>
            </a:r>
            <a:r>
              <a:rPr lang="en-US" altLang="zh-CN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DIII-D</a:t>
            </a:r>
            <a:r>
              <a:rPr lang="zh-CN" alt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experiments</a:t>
            </a:r>
            <a:r>
              <a:rPr lang="zh-CN" alt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(Shot</a:t>
            </a:r>
            <a:r>
              <a:rPr lang="zh-CN" alt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No.</a:t>
            </a:r>
            <a:r>
              <a:rPr lang="zh-CN" alt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170195-170220):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491DB1-58EA-2B4F-9604-B969DBE0EF09}"/>
              </a:ext>
            </a:extLst>
          </p:cNvPr>
          <p:cNvGrpSpPr/>
          <p:nvPr/>
        </p:nvGrpSpPr>
        <p:grpSpPr>
          <a:xfrm>
            <a:off x="318454" y="2052524"/>
            <a:ext cx="2232366" cy="2449731"/>
            <a:chOff x="290580" y="2065731"/>
            <a:chExt cx="2232366" cy="244973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FF10A71-C8CA-4440-B3EB-3D5FA4C91DFC}"/>
                </a:ext>
              </a:extLst>
            </p:cNvPr>
            <p:cNvGrpSpPr/>
            <p:nvPr/>
          </p:nvGrpSpPr>
          <p:grpSpPr>
            <a:xfrm>
              <a:off x="290580" y="2065731"/>
              <a:ext cx="2232366" cy="2449731"/>
              <a:chOff x="3595879" y="1275050"/>
              <a:chExt cx="2404586" cy="314548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820BDB6-F343-4E12-8210-AA80602E29AD}"/>
                  </a:ext>
                </a:extLst>
              </p:cNvPr>
              <p:cNvGrpSpPr/>
              <p:nvPr/>
            </p:nvGrpSpPr>
            <p:grpSpPr>
              <a:xfrm>
                <a:off x="3595879" y="1275050"/>
                <a:ext cx="2404586" cy="3145482"/>
                <a:chOff x="3595879" y="1275050"/>
                <a:chExt cx="2404586" cy="3145482"/>
              </a:xfrm>
            </p:grpSpPr>
            <p:pic>
              <p:nvPicPr>
                <p:cNvPr id="51" name="Picture 2">
                  <a:extLst>
                    <a:ext uri="{FF2B5EF4-FFF2-40B4-BE49-F238E27FC236}">
                      <a16:creationId xmlns:a16="http://schemas.microsoft.com/office/drawing/2014/main" id="{C0EB0B27-8036-4566-8066-3F88591360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5879" y="1275050"/>
                  <a:ext cx="2404586" cy="3145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8BC75331-C710-4C3C-B2ED-5D2A09BBA7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77626" y="2723177"/>
                  <a:ext cx="0" cy="237987"/>
                </a:xfrm>
                <a:prstGeom prst="line">
                  <a:avLst/>
                </a:prstGeom>
                <a:ln w="22225">
                  <a:solidFill>
                    <a:srgbClr val="3366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E33DEA3-1948-4EB4-A1C8-F7D63B1E44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7611" y="2769898"/>
                  <a:ext cx="0" cy="14683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447AB63-6ACC-4684-AD82-80DC7B52E5F9}"/>
                      </a:ext>
                    </a:extLst>
                  </p:cNvPr>
                  <p:cNvSpPr txBox="1"/>
                  <p:nvPr/>
                </p:nvSpPr>
                <p:spPr>
                  <a:xfrm>
                    <a:off x="3749769" y="2532537"/>
                    <a:ext cx="1259986" cy="5453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dirty="0">
                                <a:solidFill>
                                  <a:srgbClr val="33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dirty="0">
                                <a:solidFill>
                                  <a:srgbClr val="3366CC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1050" b="1" i="1" dirty="0">
                                <a:solidFill>
                                  <a:srgbClr val="3366C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en-US" sz="105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05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105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oMath>
                    </a14:m>
                    <a:r>
                      <a:rPr lang="en-US" sz="1050" b="1" dirty="0">
                        <a:solidFill>
                          <a:srgbClr val="FF0000"/>
                        </a:solidFill>
                      </a:rPr>
                      <a:t> </a:t>
                    </a:r>
                    <a:endParaRPr lang="en-US" sz="900" b="1" dirty="0"/>
                  </a:p>
                  <a:p>
                    <a:pPr algn="ctr"/>
                    <a:r>
                      <a:rPr lang="en-US" sz="900" b="1" dirty="0"/>
                      <a:t>Sensor </a:t>
                    </a:r>
                  </a:p>
                  <a:p>
                    <a:pPr algn="ctr"/>
                    <a:r>
                      <a:rPr lang="en-US" sz="900" b="1" dirty="0"/>
                      <a:t>arrays</a:t>
                    </a: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447AB63-6ACC-4684-AD82-80DC7B52E5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9769" y="2532537"/>
                    <a:ext cx="1259986" cy="54534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B6F9091D-7DFC-4A94-9665-1AC89C2F0C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8141" y="2819397"/>
                <a:ext cx="519756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F127222-9819-4A74-A461-0DA88B3A32F9}"/>
                  </a:ext>
                </a:extLst>
              </p:cNvPr>
              <p:cNvSpPr/>
              <p:nvPr/>
            </p:nvSpPr>
            <p:spPr>
              <a:xfrm>
                <a:off x="5136356" y="2081213"/>
                <a:ext cx="859632" cy="1543050"/>
              </a:xfrm>
              <a:custGeom>
                <a:avLst/>
                <a:gdLst>
                  <a:gd name="connsiteX0" fmla="*/ 0 w 859632"/>
                  <a:gd name="connsiteY0" fmla="*/ 0 h 1543050"/>
                  <a:gd name="connsiteX1" fmla="*/ 111919 w 859632"/>
                  <a:gd name="connsiteY1" fmla="*/ 347662 h 1543050"/>
                  <a:gd name="connsiteX2" fmla="*/ 102394 w 859632"/>
                  <a:gd name="connsiteY2" fmla="*/ 388143 h 1543050"/>
                  <a:gd name="connsiteX3" fmla="*/ 102394 w 859632"/>
                  <a:gd name="connsiteY3" fmla="*/ 1221581 h 1543050"/>
                  <a:gd name="connsiteX4" fmla="*/ 19050 w 859632"/>
                  <a:gd name="connsiteY4" fmla="*/ 1478756 h 1543050"/>
                  <a:gd name="connsiteX5" fmla="*/ 2382 w 859632"/>
                  <a:gd name="connsiteY5" fmla="*/ 1543050 h 1543050"/>
                  <a:gd name="connsiteX6" fmla="*/ 859632 w 859632"/>
                  <a:gd name="connsiteY6" fmla="*/ 902493 h 1543050"/>
                  <a:gd name="connsiteX7" fmla="*/ 840582 w 859632"/>
                  <a:gd name="connsiteY7" fmla="*/ 409575 h 1543050"/>
                  <a:gd name="connsiteX8" fmla="*/ 0 w 859632"/>
                  <a:gd name="connsiteY8" fmla="*/ 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632" h="1543050">
                    <a:moveTo>
                      <a:pt x="0" y="0"/>
                    </a:moveTo>
                    <a:lnTo>
                      <a:pt x="111919" y="347662"/>
                    </a:lnTo>
                    <a:lnTo>
                      <a:pt x="102394" y="388143"/>
                    </a:lnTo>
                    <a:lnTo>
                      <a:pt x="102394" y="1221581"/>
                    </a:lnTo>
                    <a:lnTo>
                      <a:pt x="19050" y="1478756"/>
                    </a:lnTo>
                    <a:lnTo>
                      <a:pt x="2382" y="1543050"/>
                    </a:lnTo>
                    <a:lnTo>
                      <a:pt x="859632" y="902493"/>
                    </a:lnTo>
                    <a:lnTo>
                      <a:pt x="840582" y="4095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FD1C977-44FF-43D5-9F75-D6D345A9F85F}"/>
                  </a:ext>
                </a:extLst>
              </p:cNvPr>
              <p:cNvSpPr txBox="1"/>
              <p:nvPr/>
            </p:nvSpPr>
            <p:spPr>
              <a:xfrm>
                <a:off x="4618141" y="2559031"/>
                <a:ext cx="4523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LFS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532492F-AC71-40D8-8FF3-94268E99B8A0}"/>
                  </a:ext>
                </a:extLst>
              </p:cNvPr>
              <p:cNvSpPr txBox="1"/>
              <p:nvPr/>
            </p:nvSpPr>
            <p:spPr>
              <a:xfrm>
                <a:off x="3733202" y="2548388"/>
                <a:ext cx="4683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HFS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17700DBC-180F-4BEE-AB4E-1090D3217A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43095" y="2799283"/>
                <a:ext cx="393592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896B0F0-8446-F845-A5BF-BE126DA373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6060" y="2964186"/>
              <a:ext cx="445184" cy="197089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C8C1778-D471-324D-83D8-6206EDB8AFE9}"/>
                </a:ext>
              </a:extLst>
            </p:cNvPr>
            <p:cNvCxnSpPr>
              <a:cxnSpLocks/>
            </p:cNvCxnSpPr>
            <p:nvPr/>
          </p:nvCxnSpPr>
          <p:spPr>
            <a:xfrm>
              <a:off x="427252" y="3372587"/>
              <a:ext cx="1763992" cy="560597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D7EA564-0C7C-044A-8C5F-9CFD4E74222B}"/>
                  </a:ext>
                </a:extLst>
              </p:cNvPr>
              <p:cNvSpPr/>
              <p:nvPr/>
            </p:nvSpPr>
            <p:spPr>
              <a:xfrm>
                <a:off x="1253844" y="1407917"/>
                <a:ext cx="227690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00" b="1" i="1" dirty="0" smtClean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000" b="1" i="1" dirty="0" smtClean="0">
                            <a:solidFill>
                              <a:srgbClr val="0000FF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mr-IN" altLang="zh-CN" sz="1000" b="1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sz="1000" b="1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mr-IN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–</a:t>
                </a:r>
                <a:r>
                  <a:rPr lang="zh-CN" altLang="en-US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85.32</a:t>
                </a:r>
                <a:r>
                  <a:rPr lang="zh-CN" altLang="en-US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mr-IN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–</a:t>
                </a:r>
                <a:r>
                  <a:rPr lang="zh-CN" altLang="en-US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23.12i</a:t>
                </a:r>
                <a:r>
                  <a:rPr lang="zh-CN" altLang="en-US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US" altLang="zh-CN" sz="1000" b="1" dirty="0">
                    <a:solidFill>
                      <a:srgbClr val="0000FF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rad/s </a:t>
                </a:r>
                <a:endParaRPr lang="en-US" altLang="zh-CN" sz="1000" b="1" dirty="0">
                  <a:solidFill>
                    <a:srgbClr val="0000FF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D7EA564-0C7C-044A-8C5F-9CFD4E742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44" y="1407917"/>
                <a:ext cx="2276904" cy="246221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8C4DC36-0E14-6D49-9E32-AAFCC55CC501}"/>
              </a:ext>
            </a:extLst>
          </p:cNvPr>
          <p:cNvGrpSpPr/>
          <p:nvPr/>
        </p:nvGrpSpPr>
        <p:grpSpPr>
          <a:xfrm>
            <a:off x="2293670" y="2045780"/>
            <a:ext cx="2604644" cy="3010605"/>
            <a:chOff x="3013940" y="2058987"/>
            <a:chExt cx="2604644" cy="30106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923B4D-784A-42F3-880F-2B05B68CD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13940" y="2086495"/>
              <a:ext cx="2140210" cy="15883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DCCA8C-643A-4A76-B863-C4A065048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6682" y="3549042"/>
              <a:ext cx="2131467" cy="152055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A1B7F3-6419-CB4C-8393-C062D54F2356}"/>
                </a:ext>
              </a:extLst>
            </p:cNvPr>
            <p:cNvSpPr txBox="1"/>
            <p:nvPr/>
          </p:nvSpPr>
          <p:spPr>
            <a:xfrm>
              <a:off x="3122178" y="2548619"/>
              <a:ext cx="840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FF0000"/>
                  </a:solidFill>
                </a:rPr>
                <a:t>2</a:t>
              </a:r>
              <a:r>
                <a:rPr lang="en-US" altLang="zh-CN" sz="1100" baseline="30000" dirty="0">
                  <a:solidFill>
                    <a:srgbClr val="FF0000"/>
                  </a:solidFill>
                </a:rPr>
                <a:t>nd</a:t>
              </a:r>
              <a:r>
                <a:rPr lang="zh-CN" altLang="en-US" sz="1100" dirty="0">
                  <a:solidFill>
                    <a:srgbClr val="FF0000"/>
                  </a:solidFill>
                </a:rPr>
                <a:t> </a:t>
              </a:r>
              <a:r>
                <a:rPr lang="en-US" altLang="zh-CN" sz="1100" dirty="0">
                  <a:solidFill>
                    <a:srgbClr val="FF0000"/>
                  </a:solidFill>
                </a:rPr>
                <a:t>mode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AAE063-D91B-7D4D-844C-E60E776131F9}"/>
                </a:ext>
              </a:extLst>
            </p:cNvPr>
            <p:cNvSpPr txBox="1"/>
            <p:nvPr/>
          </p:nvSpPr>
          <p:spPr>
            <a:xfrm>
              <a:off x="4606343" y="2636896"/>
              <a:ext cx="8461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rgbClr val="0000FF"/>
                  </a:solidFill>
                </a:rPr>
                <a:t> </a:t>
              </a:r>
              <a:r>
                <a:rPr lang="en-US" altLang="zh-CN" sz="1100" dirty="0">
                  <a:solidFill>
                    <a:srgbClr val="0000FF"/>
                  </a:solidFill>
                </a:rPr>
                <a:t>1</a:t>
              </a:r>
              <a:r>
                <a:rPr lang="en-US" altLang="zh-CN" sz="1100" baseline="30000" dirty="0">
                  <a:solidFill>
                    <a:srgbClr val="0000FF"/>
                  </a:solidFill>
                </a:rPr>
                <a:t>st</a:t>
              </a:r>
              <a:r>
                <a:rPr lang="zh-CN" altLang="en-US" sz="1100" dirty="0">
                  <a:solidFill>
                    <a:srgbClr val="0000FF"/>
                  </a:solidFill>
                </a:rPr>
                <a:t> </a:t>
              </a:r>
              <a:r>
                <a:rPr lang="en-US" altLang="zh-CN" sz="1100" dirty="0">
                  <a:solidFill>
                    <a:srgbClr val="0000FF"/>
                  </a:solidFill>
                </a:rPr>
                <a:t>mode</a:t>
              </a:r>
              <a:endParaRPr lang="en-US" sz="1100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1B0040-24EE-B844-AF5C-B0059A70F94E}"/>
                </a:ext>
              </a:extLst>
            </p:cNvPr>
            <p:cNvSpPr txBox="1"/>
            <p:nvPr/>
          </p:nvSpPr>
          <p:spPr>
            <a:xfrm>
              <a:off x="4571998" y="3154480"/>
              <a:ext cx="7393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00D9DB"/>
                  </a:solidFill>
                </a:rPr>
                <a:t>3</a:t>
              </a:r>
              <a:r>
                <a:rPr lang="en-US" altLang="zh-CN" sz="1100" baseline="30000" dirty="0">
                  <a:solidFill>
                    <a:srgbClr val="00D9DB"/>
                  </a:solidFill>
                </a:rPr>
                <a:t>rd</a:t>
              </a:r>
              <a:r>
                <a:rPr lang="en-US" altLang="zh-CN" sz="1100" dirty="0">
                  <a:solidFill>
                    <a:srgbClr val="00D9DB"/>
                  </a:solidFill>
                </a:rPr>
                <a:t> mode</a:t>
              </a:r>
              <a:endParaRPr lang="en-US" sz="1100" dirty="0">
                <a:solidFill>
                  <a:srgbClr val="00D9DB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DBFFC46-69A4-0642-9B97-1C4975B68822}"/>
                    </a:ext>
                  </a:extLst>
                </p:cNvPr>
                <p:cNvSpPr/>
                <p:nvPr/>
              </p:nvSpPr>
              <p:spPr>
                <a:xfrm>
                  <a:off x="3920340" y="2227689"/>
                  <a:ext cx="653769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b="1" dirty="0"/>
                    <a:t>LFS</a:t>
                  </a:r>
                  <a:r>
                    <a:rPr lang="zh-CN" altLang="en-US" sz="1100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DBFFC46-69A4-0642-9B97-1C4975B688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0340" y="2227689"/>
                  <a:ext cx="653769" cy="261610"/>
                </a:xfrm>
                <a:prstGeom prst="rect">
                  <a:avLst/>
                </a:prstGeom>
                <a:blipFill>
                  <a:blip r:embed="rId9"/>
                  <a:stretch>
                    <a:fillRect t="-2326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7B5DC4F-1DC1-CA4B-919F-5D9E8F9B1DE7}"/>
                    </a:ext>
                  </a:extLst>
                </p:cNvPr>
                <p:cNvSpPr/>
                <p:nvPr/>
              </p:nvSpPr>
              <p:spPr>
                <a:xfrm>
                  <a:off x="3384468" y="3652885"/>
                  <a:ext cx="669799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b="1" dirty="0"/>
                    <a:t>HFS</a:t>
                  </a:r>
                  <a:r>
                    <a:rPr lang="zh-CN" altLang="en-US" sz="1100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7B5DC4F-1DC1-CA4B-919F-5D9E8F9B1D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468" y="3652885"/>
                  <a:ext cx="669799" cy="261610"/>
                </a:xfrm>
                <a:prstGeom prst="rect">
                  <a:avLst/>
                </a:prstGeom>
                <a:blipFill>
                  <a:blip r:embed="rId10"/>
                  <a:stretch>
                    <a:fillRect t="-2326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290C22B-368F-4209-8A09-F0B2F86BACC8}"/>
                </a:ext>
              </a:extLst>
            </p:cNvPr>
            <p:cNvSpPr/>
            <p:nvPr/>
          </p:nvSpPr>
          <p:spPr>
            <a:xfrm>
              <a:off x="3893301" y="2417814"/>
              <a:ext cx="62228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/>
                <a:t> </a:t>
              </a:r>
              <a:r>
                <a:rPr lang="en-US" altLang="zh-CN" sz="1100" dirty="0"/>
                <a:t>o</a:t>
              </a:r>
              <a:r>
                <a:rPr lang="zh-CN" altLang="en-US" sz="1100" dirty="0"/>
                <a:t> </a:t>
              </a:r>
              <a:r>
                <a:rPr lang="en-US" altLang="zh-CN" sz="1100" dirty="0"/>
                <a:t>Exp.</a:t>
              </a:r>
              <a:endParaRPr lang="en-US" sz="11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7CFEB9-BFA4-3C43-A2F0-AC4357B02484}"/>
                </a:ext>
              </a:extLst>
            </p:cNvPr>
            <p:cNvSpPr txBox="1"/>
            <p:nvPr/>
          </p:nvSpPr>
          <p:spPr>
            <a:xfrm>
              <a:off x="4916148" y="2895680"/>
              <a:ext cx="7024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FFC000"/>
                  </a:solidFill>
                </a:rPr>
                <a:t>Vacuum</a:t>
              </a:r>
              <a:endParaRPr lang="en-US" sz="1100" dirty="0">
                <a:solidFill>
                  <a:srgbClr val="FFC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6B830D8-EC8F-E240-866F-F748F9F45ED2}"/>
                    </a:ext>
                  </a:extLst>
                </p:cNvPr>
                <p:cNvSpPr txBox="1"/>
                <p:nvPr/>
              </p:nvSpPr>
              <p:spPr>
                <a:xfrm>
                  <a:off x="3554124" y="2058987"/>
                  <a:ext cx="1140512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900" b="1" dirty="0">
                      <a:solidFill>
                        <a:schemeClr val="tx1"/>
                      </a:solidFill>
                    </a:rPr>
                    <a:t>P(</a:t>
                  </a:r>
                  <a14:m>
                    <m:oMath xmlns:m="http://schemas.openxmlformats.org/officeDocument/2006/math">
                      <m:r>
                        <a:rPr lang="en-US" altLang="zh-CN" sz="9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9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m:rPr>
                          <m:sty m:val="p"/>
                        </m:rPr>
                        <a:rPr lang="en-US" altLang="zh-CN" sz="9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Hz</m:t>
                      </m:r>
                    </m:oMath>
                  </a14:m>
                  <a:r>
                    <a:rPr lang="en-US" altLang="zh-CN" sz="900" b="1" dirty="0">
                      <a:solidFill>
                        <a:schemeClr val="tx1"/>
                      </a:solidFill>
                    </a:rPr>
                    <a:t>)</a:t>
                  </a:r>
                  <a:endParaRPr lang="en-US" sz="9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6B830D8-EC8F-E240-866F-F748F9F45E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4124" y="2058987"/>
                  <a:ext cx="1140512" cy="230832"/>
                </a:xfrm>
                <a:prstGeom prst="rect">
                  <a:avLst/>
                </a:prstGeom>
                <a:blipFill>
                  <a:blip r:embed="rId11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362C49-37E6-F844-A515-72890B2D5B17}"/>
                  </a:ext>
                </a:extLst>
              </p:cNvPr>
              <p:cNvSpPr/>
              <p:nvPr/>
            </p:nvSpPr>
            <p:spPr>
              <a:xfrm>
                <a:off x="865190" y="900791"/>
                <a:ext cx="8816020" cy="543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en-US" altLang="zh-CN" sz="1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Δ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𝜙</m:t>
                          </m:r>
                          <m:r>
                            <a:rPr lang="en-US" altLang="zh-CN" sz="12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12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altLang="zh-CN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sz="12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1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Δ</m:t>
                              </m:r>
                              <m:r>
                                <a:rPr lang="en-US" sz="12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2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en-US" sz="12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   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Δ</m:t>
                              </m:r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altLang="zh-CN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     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rgbClr val="00D9D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200" i="1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CN" sz="1200" i="1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sz="1200" i="1">
                              <a:solidFill>
                                <a:srgbClr val="00D9DB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1200" i="1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CN" sz="1200" i="1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D9DB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D9DB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solidFill>
                                    <a:srgbClr val="00D9DB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00D9DB"/>
                                  </a:solidFill>
                                  <a:latin typeface="Cambria Math" charset="0"/>
                                </a:rPr>
                                <m:t>Δ</m:t>
                              </m:r>
                              <m:r>
                                <a:rPr lang="en-US" sz="1200" i="1">
                                  <a:solidFill>
                                    <a:srgbClr val="00D9DB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solidFill>
                                <a:srgbClr val="00D9DB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sz="1200" i="1">
                              <a:solidFill>
                                <a:srgbClr val="00D9D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200" i="1">
                              <a:solidFill>
                                <a:srgbClr val="00D9DB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200" i="1">
                              <a:solidFill>
                                <a:srgbClr val="00D9DB"/>
                              </a:solidFill>
                              <a:latin typeface="Cambria Math" charset="0"/>
                            </a:rPr>
                            <m:t>𝑓</m:t>
                          </m:r>
                          <m:r>
                            <a:rPr lang="en-US" sz="1200" i="1">
                              <a:solidFill>
                                <a:srgbClr val="00D9DB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b="1" i="1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rgbClr val="00D9DB"/>
                                  </a:solidFill>
                                  <a:latin typeface="Cambria Math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rgbClr val="00D9DB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en-US" altLang="zh-CN" sz="1200" b="0" i="1" smtClean="0">
                          <a:solidFill>
                            <a:srgbClr val="00D9DB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200" i="1">
                              <a:solidFill>
                                <a:srgbClr val="FF9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>
                              <a:solidFill>
                                <a:srgbClr val="FF93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1200" i="1">
                              <a:solidFill>
                                <a:srgbClr val="FF93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CN" sz="1200" i="1">
                          <a:solidFill>
                            <a:srgbClr val="FF9300"/>
                          </a:solidFill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1200" i="1">
                              <a:solidFill>
                                <a:srgbClr val="FF9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>
                              <a:solidFill>
                                <a:srgbClr val="FF93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sz="1200" i="1">
                              <a:solidFill>
                                <a:srgbClr val="FF93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en-US" sz="1200" i="1">
                              <a:solidFill>
                                <a:srgbClr val="FF9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FF9300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FF93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rgbClr val="FF930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FF9300"/>
                              </a:solidFill>
                              <a:latin typeface="Cambria Math" charset="0"/>
                            </a:rPr>
                            <m:t>Δ</m:t>
                          </m:r>
                          <m:r>
                            <a:rPr lang="en-US" sz="1200" i="1">
                              <a:solidFill>
                                <a:srgbClr val="FF9300"/>
                              </a:solidFill>
                              <a:latin typeface="Cambria Math" charset="0"/>
                            </a:rPr>
                            <m:t>𝜙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solidFill>
                                <a:srgbClr val="FF9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𝑙𝑜𝑤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rgbClr val="FF9300"/>
                              </a:solidFill>
                              <a:latin typeface="Cambria Math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FF9300"/>
                                  </a:solidFill>
                                  <a:latin typeface="Cambria Math" charset="0"/>
                                </a:rPr>
                                <m:t>𝑢𝑝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1200" dirty="0">
                          <a:solidFill>
                            <a:prstClr val="black"/>
                          </a:solidFill>
                          <a:latin typeface="Century Gothic"/>
                        </a:rPr>
                        <m:t>,</m:t>
                      </m:r>
                      <m:r>
                        <m:rPr>
                          <m:nor/>
                        </m:rPr>
                        <a:rPr lang="zh-CN" altLang="en-US" sz="1200" dirty="0">
                          <a:solidFill>
                            <a:prstClr val="black"/>
                          </a:solidFill>
                          <a:latin typeface="Century Gothic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1200" dirty="0">
                          <a:solidFill>
                            <a:prstClr val="black"/>
                          </a:solidFill>
                          <a:latin typeface="Century Gothic"/>
                        </a:rPr>
                        <m:t>	</m:t>
                      </m:r>
                      <m:r>
                        <m:rPr>
                          <m:sty m:val="p"/>
                        </m:rPr>
                        <a:rPr lang="en-US" sz="110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Δ</m:t>
                      </m:r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𝜙</m:t>
                      </m:r>
                      <m:r>
                        <m:rPr>
                          <m:nor/>
                        </m:rPr>
                        <a:rPr lang="en-US" altLang="en-US" sz="1100" dirty="0">
                          <a:solidFill>
                            <a:schemeClr val="tx1"/>
                          </a:solidFill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𝑙𝑜𝑤</m:t>
                          </m:r>
                        </m:sub>
                      </m:sSub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𝑢𝑝</m:t>
                          </m:r>
                        </m:sub>
                      </m:sSub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𝑙𝑜𝑤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𝑢𝑝</m:t>
                              </m:r>
                            </m:sub>
                          </m:sSub>
                        </m:den>
                      </m:f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362C49-37E6-F844-A515-72890B2D5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90" y="900791"/>
                <a:ext cx="8816020" cy="5438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824DC11-114E-2541-97BF-8115FF566D35}"/>
                  </a:ext>
                </a:extLst>
              </p:cNvPr>
              <p:cNvSpPr/>
              <p:nvPr/>
            </p:nvSpPr>
            <p:spPr>
              <a:xfrm>
                <a:off x="4690065" y="1395887"/>
                <a:ext cx="227275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1" i="1" dirty="0" smtClean="0">
                            <a:solidFill>
                              <a:srgbClr val="00D9DB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00" b="1" i="1" dirty="0">
                            <a:solidFill>
                              <a:srgbClr val="00D9DB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000" b="1" i="1" dirty="0">
                            <a:solidFill>
                              <a:srgbClr val="00D9DB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mr-IN" altLang="zh-CN" sz="1000" b="1" dirty="0">
                    <a:solidFill>
                      <a:srgbClr val="00D9DB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sz="1000" b="1" dirty="0">
                    <a:solidFill>
                      <a:srgbClr val="00D9DB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000" b="1" dirty="0">
                        <a:solidFill>
                          <a:srgbClr val="00D9DB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𝟐𝟕𝟕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𝟕𝟐</m:t>
                    </m:r>
                    <m:r>
                      <a:rPr lang="en-US" altLang="zh-CN" sz="1000" b="1" dirty="0">
                        <a:solidFill>
                          <a:srgbClr val="00D9DB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𝟏𝟖𝟏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000" b="1" i="0" dirty="0" smtClean="0">
                        <a:solidFill>
                          <a:srgbClr val="00D9DB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𝟑𝟑</m:t>
                    </m:r>
                    <m:r>
                      <a:rPr lang="en-US" altLang="zh-CN" sz="1000" b="1" i="1" dirty="0">
                        <a:solidFill>
                          <a:srgbClr val="00D9DB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𝒊</m:t>
                    </m:r>
                  </m:oMath>
                </a14:m>
                <a:r>
                  <a:rPr lang="en-US" altLang="zh-CN" sz="1000" b="1" dirty="0">
                    <a:solidFill>
                      <a:srgbClr val="00D9DB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 rad/s</a:t>
                </a:r>
                <a:endParaRPr lang="en-US" altLang="zh-CN" sz="1000" b="1" dirty="0">
                  <a:solidFill>
                    <a:srgbClr val="00D9DB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824DC11-114E-2541-97BF-8115FF566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065" y="1395887"/>
                <a:ext cx="2272755" cy="246221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8C9920-B63F-9E4B-BC8F-E9B4566EA372}"/>
                  </a:ext>
                </a:extLst>
              </p:cNvPr>
              <p:cNvSpPr/>
              <p:nvPr/>
            </p:nvSpPr>
            <p:spPr>
              <a:xfrm>
                <a:off x="2911823" y="1402046"/>
                <a:ext cx="187981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</m:ctrlPr>
                      </m:sSubPr>
                      <m:e>
                        <m:r>
                          <a:rPr lang="en-US" altLang="zh-CN" sz="1000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000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entury Gothic" charset="0"/>
                            <a:cs typeface="Century Gothic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mr-IN" altLang="zh-CN" sz="1000" b="1" dirty="0">
                    <a:solidFill>
                      <a:srgbClr val="FF0000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=</a:t>
                </a:r>
                <a:r>
                  <a:rPr lang="en-US" altLang="zh-CN" sz="1000" b="1" dirty="0">
                    <a:solidFill>
                      <a:srgbClr val="FF0000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000" b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𝟏𝟗𝟗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𝟗𝟑</m:t>
                    </m:r>
                    <m:r>
                      <a:rPr lang="en-US" altLang="zh-CN" sz="1000" b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−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𝟒𝟔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.</m:t>
                    </m:r>
                    <m:r>
                      <a:rPr lang="en-US" altLang="zh-CN" sz="1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𝟔𝟐</m:t>
                    </m:r>
                    <m:r>
                      <a:rPr lang="en-US" altLang="zh-CN" sz="1000" b="1" i="1" dirty="0">
                        <a:solidFill>
                          <a:srgbClr val="FF0000"/>
                        </a:solidFill>
                        <a:latin typeface="Cambria Math" charset="0"/>
                        <a:ea typeface="Century Gothic" charset="0"/>
                        <a:cs typeface="Century Gothic" charset="0"/>
                      </a:rPr>
                      <m:t>𝒊</m:t>
                    </m:r>
                  </m:oMath>
                </a14:m>
                <a:r>
                  <a:rPr lang="en-US" altLang="zh-CN" sz="1000" b="1" dirty="0">
                    <a:solidFill>
                      <a:srgbClr val="FF0000"/>
                    </a:solidFill>
                    <a:latin typeface="Cambria Math" charset="0"/>
                    <a:ea typeface="Century Gothic" charset="0"/>
                    <a:cs typeface="Century Gothic" charset="0"/>
                  </a:rPr>
                  <a:t> rad/s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8C9920-B63F-9E4B-BC8F-E9B4566EA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823" y="1402046"/>
                <a:ext cx="1879810" cy="246221"/>
              </a:xfrm>
              <a:prstGeom prst="rect">
                <a:avLst/>
              </a:prstGeom>
              <a:blipFill>
                <a:blip r:embed="rId1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1">
                <a:extLst>
                  <a:ext uri="{FF2B5EF4-FFF2-40B4-BE49-F238E27FC236}">
                    <a16:creationId xmlns:a16="http://schemas.microsoft.com/office/drawing/2014/main" id="{EC8C589E-7F97-BF44-B8A4-20AEE8B99C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2993" y="2214718"/>
                <a:ext cx="4072655" cy="2602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•"/>
                  <a:defRPr sz="2000" b="1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•"/>
                  <a:defRPr sz="1800" b="0" i="1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3pPr>
                <a:lvl4pPr marL="1828800" marR="0" lvl="3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4pPr>
                <a:lvl5pPr marL="2286000" marR="0" lvl="4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Plasma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MHD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stability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can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be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quantified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by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eigenvalue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of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least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stable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mode,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Re(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𝜸</m:t>
                        </m:r>
                      </m:e>
                      <m:sub>
                        <m:r>
                          <a:rPr lang="en-US" altLang="zh-CN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)</a:t>
                </a:r>
              </a:p>
              <a:p>
                <a:pPr>
                  <a:spcAft>
                    <a:spcPts val="600"/>
                  </a:spcAft>
                </a:pPr>
                <a:endParaRPr lang="en-US" altLang="zh-CN" sz="14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For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any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𝒇</m:t>
                    </m:r>
                  </m:oMath>
                </a14:m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,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𝚫</m:t>
                    </m:r>
                    <m:r>
                      <a:rPr lang="en-US" altLang="zh-CN" sz="1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𝝓</m:t>
                    </m:r>
                  </m:oMath>
                </a14:m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),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multi-pole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transfer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function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reveals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contribution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of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each dominant mode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at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different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poloidal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locations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of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3D</a:t>
                </a:r>
                <a:r>
                  <a:rPr lang="zh-CN" altLang="en-US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4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sensors</a:t>
                </a:r>
                <a:endParaRPr lang="en-US" altLang="zh-CN" sz="1200" b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4" name="Content Placeholder 1">
                <a:extLst>
                  <a:ext uri="{FF2B5EF4-FFF2-40B4-BE49-F238E27FC236}">
                    <a16:creationId xmlns:a16="http://schemas.microsoft.com/office/drawing/2014/main" id="{EC8C589E-7F97-BF44-B8A4-20AEE8B99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993" y="2214718"/>
                <a:ext cx="4072655" cy="260260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51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31"/>
    </mc:Choice>
    <mc:Fallback>
      <p:transition spd="slow" advTm="670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CAC859-A0ED-BA46-B5B0-9E16E97D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6" y="162942"/>
            <a:ext cx="8915858" cy="369600"/>
          </a:xfrm>
        </p:spPr>
        <p:txBody>
          <a:bodyPr/>
          <a:lstStyle/>
          <a:p>
            <a:r>
              <a:rPr lang="en-US" sz="2000" dirty="0"/>
              <a:t>Multi-Mode Response Analysis for </a:t>
            </a:r>
            <a:r>
              <a:rPr lang="en-US" altLang="zh-CN" sz="2000" dirty="0"/>
              <a:t>EAST</a:t>
            </a:r>
            <a:r>
              <a:rPr lang="zh-CN" altLang="en-US" sz="2000" dirty="0"/>
              <a:t> </a:t>
            </a:r>
            <a:r>
              <a:rPr lang="en-US" altLang="zh-CN" sz="2000" dirty="0"/>
              <a:t>Experiments Identifies Two Dominant n=1 Contributions</a:t>
            </a:r>
            <a:endParaRPr lang="en-US" sz="2000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B5D2D782-20C9-1641-8509-8F280609B13A}"/>
              </a:ext>
            </a:extLst>
          </p:cNvPr>
          <p:cNvSpPr txBox="1">
            <a:spLocks/>
          </p:cNvSpPr>
          <p:nvPr/>
        </p:nvSpPr>
        <p:spPr>
          <a:xfrm>
            <a:off x="127216" y="675423"/>
            <a:ext cx="8875059" cy="45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01600" indent="0">
              <a:buNone/>
            </a:pPr>
            <a:r>
              <a:rPr lang="en-US" altLang="zh-CN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Experimental</a:t>
            </a:r>
            <a:r>
              <a:rPr lang="zh-CN" alt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transfer</a:t>
            </a:r>
            <a:r>
              <a:rPr lang="zh-CN" alt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function</a:t>
            </a:r>
            <a:r>
              <a:rPr lang="zh-CN" alt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indicates</a:t>
            </a:r>
            <a:r>
              <a:rPr lang="zh-CN" alt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two</a:t>
            </a:r>
            <a:r>
              <a:rPr lang="zh-CN" alt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dominant</a:t>
            </a:r>
            <a:r>
              <a:rPr lang="zh-CN" alt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eigenmodes</a:t>
            </a:r>
            <a:r>
              <a:rPr lang="zh-CN" alt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in</a:t>
            </a:r>
            <a:r>
              <a:rPr lang="zh-CN" alt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EAST</a:t>
            </a:r>
            <a:r>
              <a:rPr lang="zh-CN" alt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experiment (</a:t>
            </a:r>
            <a:r>
              <a:rPr lang="en-US" altLang="zh-CN" sz="1200" dirty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shot No. 70617-70633)</a:t>
            </a:r>
            <a:r>
              <a:rPr lang="en-US" altLang="zh-CN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C2FBA7-7533-3142-8389-D35930281852}"/>
              </a:ext>
            </a:extLst>
          </p:cNvPr>
          <p:cNvGrpSpPr/>
          <p:nvPr/>
        </p:nvGrpSpPr>
        <p:grpSpPr>
          <a:xfrm>
            <a:off x="835162" y="1034105"/>
            <a:ext cx="8216363" cy="769796"/>
            <a:chOff x="865190" y="963231"/>
            <a:chExt cx="8216363" cy="769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D7EA564-0C7C-044A-8C5F-9CFD4E74222B}"/>
                    </a:ext>
                  </a:extLst>
                </p:cNvPr>
                <p:cNvSpPr/>
                <p:nvPr/>
              </p:nvSpPr>
              <p:spPr>
                <a:xfrm>
                  <a:off x="1420431" y="1485627"/>
                  <a:ext cx="2276904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0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a:rPr lang="en-US" altLang="zh-CN" sz="1000" b="1" i="1" dirty="0" smtClean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CN" sz="1000" b="1" i="1" dirty="0" smtClean="0">
                              <a:solidFill>
                                <a:srgbClr val="0000FF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mr-IN" altLang="zh-CN" sz="1000" b="1" dirty="0">
                      <a:solidFill>
                        <a:srgbClr val="0000FF"/>
                      </a:solidFill>
                      <a:latin typeface="Century Gothic" charset="0"/>
                      <a:ea typeface="Century Gothic" charset="0"/>
                      <a:cs typeface="Century Gothic" charset="0"/>
                    </a:rPr>
                    <a:t> =</a:t>
                  </a:r>
                  <a:r>
                    <a:rPr lang="en-US" altLang="zh-CN" sz="1000" b="1" dirty="0">
                      <a:solidFill>
                        <a:srgbClr val="0000FF"/>
                      </a:solidFill>
                      <a:latin typeface="Century Gothic" charset="0"/>
                      <a:ea typeface="Century Gothic" charset="0"/>
                      <a:cs typeface="Century Gothic" charset="0"/>
                    </a:rPr>
                    <a:t> </a:t>
                  </a:r>
                  <a:r>
                    <a:rPr lang="mr-IN" altLang="zh-CN" sz="1000" b="1" dirty="0">
                      <a:solidFill>
                        <a:srgbClr val="0000FF"/>
                      </a:solidFill>
                      <a:latin typeface="Cambria Math" charset="0"/>
                      <a:ea typeface="Century Gothic" charset="0"/>
                      <a:cs typeface="Century Gothic" charset="0"/>
                    </a:rPr>
                    <a:t>–</a:t>
                  </a:r>
                  <a:r>
                    <a:rPr lang="zh-CN" altLang="en-US" sz="1000" b="1" dirty="0">
                      <a:solidFill>
                        <a:srgbClr val="0000FF"/>
                      </a:solidFill>
                      <a:latin typeface="Cambria Math" charset="0"/>
                      <a:ea typeface="Century Gothic" charset="0"/>
                      <a:cs typeface="Century Gothic" charset="0"/>
                    </a:rPr>
                    <a:t> </a:t>
                  </a:r>
                  <a:r>
                    <a:rPr lang="en-US" altLang="zh-CN" sz="1000" b="1" dirty="0">
                      <a:solidFill>
                        <a:srgbClr val="0000FF"/>
                      </a:solidFill>
                      <a:latin typeface="Cambria Math" charset="0"/>
                      <a:ea typeface="Century Gothic" charset="0"/>
                      <a:cs typeface="Century Gothic" charset="0"/>
                    </a:rPr>
                    <a:t>66.65</a:t>
                  </a:r>
                  <a:r>
                    <a:rPr lang="zh-CN" altLang="en-US" sz="1000" b="1" dirty="0">
                      <a:solidFill>
                        <a:srgbClr val="0000FF"/>
                      </a:solidFill>
                      <a:latin typeface="Cambria Math" charset="0"/>
                      <a:ea typeface="Century Gothic" charset="0"/>
                      <a:cs typeface="Century Gothic" charset="0"/>
                    </a:rPr>
                    <a:t> </a:t>
                  </a:r>
                  <a:r>
                    <a:rPr lang="en-US" altLang="zh-CN" sz="1000" b="1" dirty="0">
                      <a:solidFill>
                        <a:srgbClr val="0000FF"/>
                      </a:solidFill>
                      <a:latin typeface="Cambria Math" charset="0"/>
                      <a:ea typeface="Century Gothic" charset="0"/>
                      <a:cs typeface="Century Gothic" charset="0"/>
                    </a:rPr>
                    <a:t>+0.06i</a:t>
                  </a:r>
                  <a:r>
                    <a:rPr lang="zh-CN" altLang="en-US" sz="1000" b="1" dirty="0">
                      <a:solidFill>
                        <a:srgbClr val="0000FF"/>
                      </a:solidFill>
                      <a:latin typeface="Cambria Math" charset="0"/>
                      <a:ea typeface="Century Gothic" charset="0"/>
                      <a:cs typeface="Century Gothic" charset="0"/>
                    </a:rPr>
                    <a:t> </a:t>
                  </a:r>
                  <a:r>
                    <a:rPr lang="en-US" altLang="zh-CN" sz="1000" b="1" dirty="0">
                      <a:solidFill>
                        <a:srgbClr val="0000FF"/>
                      </a:solidFill>
                      <a:latin typeface="Cambria Math" charset="0"/>
                      <a:ea typeface="Century Gothic" charset="0"/>
                      <a:cs typeface="Century Gothic" charset="0"/>
                    </a:rPr>
                    <a:t>rad/s </a:t>
                  </a:r>
                  <a:endParaRPr lang="en-US" altLang="zh-CN" sz="1000" b="1" dirty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D7EA564-0C7C-044A-8C5F-9CFD4E7422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431" y="1485627"/>
                  <a:ext cx="2276904" cy="246221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B362C49-37E6-F844-A515-72890B2D5B17}"/>
                    </a:ext>
                  </a:extLst>
                </p:cNvPr>
                <p:cNvSpPr/>
                <p:nvPr/>
              </p:nvSpPr>
              <p:spPr>
                <a:xfrm>
                  <a:off x="865190" y="963231"/>
                  <a:ext cx="8216363" cy="5438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𝑓</m:t>
                            </m:r>
                            <m:r>
                              <a:rPr lang="en-US" altLang="zh-CN" sz="12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120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Δ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𝜙</m:t>
                            </m:r>
                            <m:r>
                              <a:rPr lang="en-US" altLang="zh-CN" sz="12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CN" sz="1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altLang="zh-CN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1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1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sz="12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1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Δ</m:t>
                                </m:r>
                                <m:r>
                                  <a:rPr lang="en-US" sz="12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𝜙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2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altLang="zh-CN" sz="1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𝑓</m:t>
                            </m:r>
                            <m:r>
                              <a:rPr lang="en-US" sz="12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altLang="zh-CN" sz="12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   </m:t>
                        </m:r>
                        <m:f>
                          <m:f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Δ</m:t>
                                </m:r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𝜙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𝑓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altLang="zh-CN" sz="12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12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altLang="zh-CN" sz="1200" i="1">
                            <a:solidFill>
                              <a:srgbClr val="FF930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2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12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9300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930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1200" i="1">
                                <a:solidFill>
                                  <a:srgbClr val="FF930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1200">
                                <a:solidFill>
                                  <a:srgbClr val="FF9300"/>
                                </a:solidFill>
                                <a:latin typeface="Cambria Math" charset="0"/>
                              </a:rPr>
                              <m:t>Δ</m:t>
                            </m:r>
                            <m:r>
                              <a:rPr lang="en-US" sz="1200" i="1">
                                <a:solidFill>
                                  <a:srgbClr val="FF9300"/>
                                </a:solidFill>
                                <a:latin typeface="Cambria Math" charset="0"/>
                              </a:rPr>
                              <m:t>𝜙</m:t>
                            </m:r>
                          </m:sup>
                        </m:sSup>
                        <m:d>
                          <m:dPr>
                            <m:ctrlPr>
                              <a:rPr lang="en-US" sz="12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FF9300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FF9300"/>
                                    </a:solidFill>
                                    <a:latin typeface="Cambria Math" charset="0"/>
                                  </a:rPr>
                                  <m:t>𝑙𝑜𝑤</m:t>
                                </m:r>
                              </m:sub>
                            </m:sSub>
                            <m:r>
                              <a:rPr lang="en-US" sz="1200" i="1">
                                <a:solidFill>
                                  <a:srgbClr val="FF9300"/>
                                </a:solidFill>
                                <a:latin typeface="Cambria Math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FF9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FF9300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FF9300"/>
                                    </a:solidFill>
                                    <a:latin typeface="Cambria Math" charset="0"/>
                                  </a:rPr>
                                  <m:t>𝑢𝑝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prstClr val="black"/>
                            </a:solidFill>
                            <a:latin typeface="Century Gothic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zh-CN" altLang="en-US" sz="1200" dirty="0">
                            <a:solidFill>
                              <a:prstClr val="black"/>
                            </a:solidFill>
                            <a:latin typeface="Century Gothic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prstClr val="black"/>
                            </a:solidFill>
                            <a:latin typeface="Century Gothic"/>
                          </a:rPr>
                          <m:t>	</m:t>
                        </m:r>
                        <m:r>
                          <m:rPr>
                            <m:sty m:val="p"/>
                          </m:rPr>
                          <a:rPr lang="en-US" sz="110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Δ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en-US" altLang="en-US" sz="1100" dirty="0">
                            <a:solidFill>
                              <a:schemeClr val="tx1"/>
                            </a:solidFill>
                            <a:cs typeface="Arial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𝑙𝑜𝑤</m:t>
                            </m:r>
                          </m:sub>
                        </m:sSub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𝑢𝑝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𝑙𝑜𝑤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𝑢𝑝</m:t>
                                </m:r>
                              </m:sub>
                            </m:sSub>
                          </m:den>
                        </m:f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B362C49-37E6-F844-A515-72890B2D5B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190" y="963231"/>
                  <a:ext cx="8216363" cy="5438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08C9920-B63F-9E4B-BC8F-E9B4566EA372}"/>
                    </a:ext>
                  </a:extLst>
                </p:cNvPr>
                <p:cNvSpPr/>
                <p:nvPr/>
              </p:nvSpPr>
              <p:spPr>
                <a:xfrm>
                  <a:off x="3155789" y="1486806"/>
                  <a:ext cx="1945533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a:rPr lang="en-US" altLang="zh-CN" sz="1000" b="1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  <m:t>𝛄</m:t>
                          </m:r>
                        </m:e>
                        <m:sub>
                          <m:r>
                            <a:rPr lang="en-US" altLang="zh-CN" sz="1000" b="1" dirty="0">
                              <a:solidFill>
                                <a:srgbClr val="FF0000"/>
                              </a:solidFill>
                              <a:latin typeface="Cambria Math" charset="0"/>
                              <a:ea typeface="Century Gothic" charset="0"/>
                              <a:cs typeface="Century Gothic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mr-IN" altLang="zh-CN" sz="1000" b="1" dirty="0">
                      <a:solidFill>
                        <a:srgbClr val="FF0000"/>
                      </a:solidFill>
                      <a:latin typeface="Cambria Math" charset="0"/>
                      <a:ea typeface="Century Gothic" charset="0"/>
                      <a:cs typeface="Century Gothic" charset="0"/>
                    </a:rPr>
                    <a:t> =</a:t>
                  </a:r>
                  <a:r>
                    <a:rPr lang="en-US" altLang="zh-CN" sz="1000" b="1" dirty="0">
                      <a:solidFill>
                        <a:srgbClr val="FF0000"/>
                      </a:solidFill>
                      <a:latin typeface="Cambria Math" charset="0"/>
                      <a:ea typeface="Century Gothic" charset="0"/>
                      <a:cs typeface="Century Gothic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1000" b="1" dirty="0">
                          <a:solidFill>
                            <a:srgbClr val="FF0000"/>
                          </a:solidFill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−</m:t>
                      </m:r>
                      <m:r>
                        <a:rPr lang="en-US" altLang="zh-CN" sz="1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𝟗𝟏𝟕</m:t>
                      </m:r>
                      <m:r>
                        <a:rPr lang="en-US" altLang="zh-CN" sz="1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.</m:t>
                      </m:r>
                      <m:r>
                        <a:rPr lang="en-US" altLang="zh-CN" sz="1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𝟑𝟓</m:t>
                      </m:r>
                      <m:r>
                        <a:rPr lang="en-US" altLang="zh-CN" sz="1000" b="1" dirty="0">
                          <a:solidFill>
                            <a:srgbClr val="FF0000"/>
                          </a:solidFill>
                          <a:latin typeface="Cambria Math" charset="0"/>
                          <a:ea typeface="Century Gothic" charset="0"/>
                          <a:cs typeface="Century Gothic" charset="0"/>
                        </a:rPr>
                        <m:t>−</m:t>
                      </m:r>
                      <m:r>
                        <a:rPr lang="en-US" altLang="zh-CN" sz="1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𝟏𝟎𝟖</m:t>
                      </m:r>
                      <m:r>
                        <a:rPr lang="en-US" altLang="zh-CN" sz="1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.</m:t>
                      </m:r>
                      <m:r>
                        <a:rPr lang="en-US" altLang="zh-CN" sz="1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𝟏𝟗𝐢</m:t>
                      </m:r>
                    </m:oMath>
                  </a14:m>
                  <a:r>
                    <a:rPr lang="en-US" altLang="zh-CN" sz="1000" b="1" dirty="0">
                      <a:solidFill>
                        <a:srgbClr val="FF0000"/>
                      </a:solidFill>
                      <a:latin typeface="Cambria Math" charset="0"/>
                      <a:ea typeface="Century Gothic" charset="0"/>
                      <a:cs typeface="Century Gothic" charset="0"/>
                    </a:rPr>
                    <a:t> rad/s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08C9920-B63F-9E4B-BC8F-E9B4566EA3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5789" y="1486806"/>
                  <a:ext cx="1945533" cy="246221"/>
                </a:xfrm>
                <a:prstGeom prst="rect">
                  <a:avLst/>
                </a:prstGeom>
                <a:blipFill>
                  <a:blip r:embed="rId5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9814EB0-ED55-4A47-8052-412554D40F74}"/>
              </a:ext>
            </a:extLst>
          </p:cNvPr>
          <p:cNvGrpSpPr/>
          <p:nvPr/>
        </p:nvGrpSpPr>
        <p:grpSpPr>
          <a:xfrm>
            <a:off x="127216" y="1801885"/>
            <a:ext cx="4294528" cy="3271004"/>
            <a:chOff x="4815189" y="1709446"/>
            <a:chExt cx="4294528" cy="327100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2C909B2-AD5B-524F-9899-A23C3039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064" y="2068275"/>
              <a:ext cx="1920915" cy="146459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CD4CB16-3E66-AA43-949C-0A75BF6D8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614" y="3515377"/>
              <a:ext cx="1939365" cy="1465073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C166CE7-EAA9-6248-A08C-BAAD6980A2E1}"/>
                </a:ext>
              </a:extLst>
            </p:cNvPr>
            <p:cNvGrpSpPr/>
            <p:nvPr/>
          </p:nvGrpSpPr>
          <p:grpSpPr>
            <a:xfrm>
              <a:off x="5243535" y="2033895"/>
              <a:ext cx="1307083" cy="2082721"/>
              <a:chOff x="4572000" y="1816216"/>
              <a:chExt cx="1986140" cy="3079844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3B273A5-A321-E64E-82AD-026DBF6458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47" t="10354" r="34200" b="9962"/>
              <a:stretch/>
            </p:blipFill>
            <p:spPr>
              <a:xfrm>
                <a:off x="4572000" y="1816216"/>
                <a:ext cx="1986140" cy="3079844"/>
              </a:xfrm>
              <a:prstGeom prst="rect">
                <a:avLst/>
              </a:prstGeom>
            </p:spPr>
          </p:pic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A9E6102-AA21-034D-8C25-238E3B3CA5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4583" y="2382714"/>
                <a:ext cx="373770" cy="36709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FE7882A-CBD8-234F-87DC-7183B3DC03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1023" y="4006973"/>
                <a:ext cx="327048" cy="30146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Content Placeholder 1">
              <a:extLst>
                <a:ext uri="{FF2B5EF4-FFF2-40B4-BE49-F238E27FC236}">
                  <a16:creationId xmlns:a16="http://schemas.microsoft.com/office/drawing/2014/main" id="{C5BB0728-8828-D544-89AD-9A8F8ADBF9EC}"/>
                </a:ext>
              </a:extLst>
            </p:cNvPr>
            <p:cNvSpPr txBox="1">
              <a:spLocks/>
            </p:cNvSpPr>
            <p:nvPr/>
          </p:nvSpPr>
          <p:spPr>
            <a:xfrm>
              <a:off x="4815189" y="1709446"/>
              <a:ext cx="4294528" cy="27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Arial"/>
                <a:buChar char="•"/>
                <a:defRPr sz="2000" b="1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defRPr>
              </a:lvl1pPr>
              <a:lvl2pPr marL="914400" marR="0" lvl="1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–"/>
                <a:defRPr sz="18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•"/>
                <a:defRPr sz="1800" b="0" i="1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defRPr>
              </a:lvl3pPr>
              <a:lvl4pPr marL="1828800" marR="0" lvl="3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Arial"/>
                <a:buChar char="–"/>
                <a:defRPr sz="20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defRPr>
              </a:lvl4pPr>
              <a:lvl5pPr marL="2286000" marR="0" lvl="4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Arial"/>
                <a:buChar char="»"/>
                <a:defRPr sz="20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defRPr>
              </a:lvl9pPr>
            </a:lstStyle>
            <a:p>
              <a:pPr marL="101600" indent="0" algn="ctr">
                <a:spcBef>
                  <a:spcPts val="0"/>
                </a:spcBef>
                <a:buNone/>
              </a:pPr>
              <a:r>
                <a:rPr lang="en-US" altLang="zh-CN" sz="12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n=1 Transfer function extracted</a:t>
              </a:r>
              <a:r>
                <a:rPr lang="zh-CN" altLang="en-US" sz="12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 </a:t>
              </a:r>
              <a:r>
                <a:rPr lang="en-US" altLang="zh-CN" sz="12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rPr>
                <a:t>in EAST experiment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10467F8-80A2-AE47-BDCA-A7C02DDCB895}"/>
                </a:ext>
              </a:extLst>
            </p:cNvPr>
            <p:cNvGrpSpPr/>
            <p:nvPr/>
          </p:nvGrpSpPr>
          <p:grpSpPr>
            <a:xfrm>
              <a:off x="6962453" y="2093379"/>
              <a:ext cx="1449339" cy="1218916"/>
              <a:chOff x="7139963" y="3470789"/>
              <a:chExt cx="1310238" cy="1218916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7742C79-03C8-DE42-9879-6FF5ABB65A5D}"/>
                  </a:ext>
                </a:extLst>
              </p:cNvPr>
              <p:cNvSpPr txBox="1"/>
              <p:nvPr/>
            </p:nvSpPr>
            <p:spPr>
              <a:xfrm>
                <a:off x="7655488" y="4081415"/>
                <a:ext cx="7601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zh-CN" sz="1100" baseline="30000" dirty="0">
                    <a:solidFill>
                      <a:srgbClr val="FF0000"/>
                    </a:solidFill>
                  </a:rPr>
                  <a:t>nd</a:t>
                </a:r>
                <a:r>
                  <a:rPr lang="zh-CN" altLang="en-US" sz="11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FF0000"/>
                    </a:solidFill>
                  </a:rPr>
                  <a:t>mode</a:t>
                </a:r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E00CAE7-9307-744C-9B3F-9AE1D2C6780F}"/>
                  </a:ext>
                </a:extLst>
              </p:cNvPr>
              <p:cNvSpPr txBox="1"/>
              <p:nvPr/>
            </p:nvSpPr>
            <p:spPr>
              <a:xfrm>
                <a:off x="7685248" y="4428095"/>
                <a:ext cx="76495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1</a:t>
                </a:r>
                <a:r>
                  <a:rPr lang="en-US" altLang="zh-CN" sz="1100" baseline="30000" dirty="0">
                    <a:solidFill>
                      <a:srgbClr val="0000FF"/>
                    </a:solidFill>
                  </a:rPr>
                  <a:t>st</a:t>
                </a:r>
                <a:r>
                  <a:rPr lang="zh-CN" altLang="en-US" sz="11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0000FF"/>
                    </a:solidFill>
                  </a:rPr>
                  <a:t>mode</a:t>
                </a:r>
                <a:endParaRPr lang="en-US" sz="1100" dirty="0">
                  <a:solidFill>
                    <a:srgbClr val="0000FF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5411452B-040C-544E-94DD-AA48D1C3DF8E}"/>
                      </a:ext>
                    </a:extLst>
                  </p:cNvPr>
                  <p:cNvSpPr txBox="1"/>
                  <p:nvPr/>
                </p:nvSpPr>
                <p:spPr>
                  <a:xfrm>
                    <a:off x="7139963" y="3470789"/>
                    <a:ext cx="1031051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900" b="1" dirty="0">
                        <a:solidFill>
                          <a:schemeClr val="tx1"/>
                        </a:solidFill>
                      </a:rPr>
                      <a:t>P(</a:t>
                    </a:r>
                    <a14:m>
                      <m:oMath xmlns:m="http://schemas.openxmlformats.org/officeDocument/2006/math">
                        <m:r>
                          <a:rPr lang="en-US" altLang="zh-CN" sz="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zh-CN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altLang="zh-CN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CN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m:rPr>
                            <m:sty m:val="p"/>
                          </m:rPr>
                          <a:rPr lang="en-US" altLang="zh-CN" sz="9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Hz</m:t>
                        </m:r>
                      </m:oMath>
                    </a14:m>
                    <a:r>
                      <a:rPr lang="en-US" altLang="zh-CN" sz="900" b="1" dirty="0">
                        <a:solidFill>
                          <a:schemeClr val="tx1"/>
                        </a:solidFill>
                      </a:rPr>
                      <a:t>)</a:t>
                    </a:r>
                    <a:endParaRPr lang="en-US" sz="9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EBF10899-6921-DC47-81D0-5B2DE61D56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9963" y="3470789"/>
                    <a:ext cx="1031051" cy="2308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86D9A3E4-304F-154A-B5E2-0BD765125C8B}"/>
                  </a:ext>
                </a:extLst>
              </p:cNvPr>
              <p:cNvCxnSpPr/>
              <p:nvPr/>
            </p:nvCxnSpPr>
            <p:spPr>
              <a:xfrm>
                <a:off x="7543131" y="3701621"/>
                <a:ext cx="212781" cy="2343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873A6B7-5675-4B4D-95F3-734737BE8A12}"/>
                    </a:ext>
                  </a:extLst>
                </p:cNvPr>
                <p:cNvSpPr txBox="1"/>
                <p:nvPr/>
              </p:nvSpPr>
              <p:spPr>
                <a:xfrm rot="16200000">
                  <a:off x="6100464" y="4060664"/>
                  <a:ext cx="1258678" cy="2432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900" b="1" dirty="0"/>
                    <a:t>Amp</a:t>
                  </a:r>
                  <a:r>
                    <a:rPr lang="zh-CN" altLang="en-US" sz="900" b="1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900" b="1" i="1" smtClean="0">
                          <a:latin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en-US" altLang="zh-CN" sz="9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9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altLang="zh-CN" sz="900" b="1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9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900" b="1" i="1" smtClean="0">
                              <a:latin typeface="Cambria Math" panose="02040503050406030204" pitchFamily="18" charset="0"/>
                            </a:rPr>
                            <m:t>𝒖𝒑</m:t>
                          </m:r>
                        </m:sub>
                      </m:sSub>
                      <m:r>
                        <a:rPr lang="en-US" altLang="zh-CN" sz="9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9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9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900" b="1" i="1" smtClean="0">
                          <a:latin typeface="Cambria Math" panose="02040503050406030204" pitchFamily="18" charset="0"/>
                        </a:rPr>
                        <m:t>𝒌𝑨</m:t>
                      </m:r>
                    </m:oMath>
                  </a14:m>
                  <a:r>
                    <a:rPr lang="en-US" altLang="zh-CN" sz="900" b="1" dirty="0"/>
                    <a:t>)</a:t>
                  </a:r>
                  <a:endParaRPr lang="en-US" sz="900" b="1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873A6B7-5675-4B4D-95F3-734737BE8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100464" y="4060664"/>
                  <a:ext cx="1258678" cy="243208"/>
                </a:xfrm>
                <a:prstGeom prst="rect">
                  <a:avLst/>
                </a:prstGeom>
                <a:blipFill>
                  <a:blip r:embed="rId10"/>
                  <a:stretch>
                    <a:fillRect r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89ECA10-CD85-E04D-B9EA-86360A629B5C}"/>
                    </a:ext>
                  </a:extLst>
                </p:cNvPr>
                <p:cNvSpPr txBox="1"/>
                <p:nvPr/>
              </p:nvSpPr>
              <p:spPr>
                <a:xfrm rot="16200000">
                  <a:off x="6066829" y="2649471"/>
                  <a:ext cx="1290738" cy="2432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900" b="1" dirty="0"/>
                    <a:t>Amp</a:t>
                  </a:r>
                  <a:r>
                    <a:rPr lang="zh-CN" altLang="en-US" sz="900" b="1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900" b="1" i="1" smtClean="0">
                          <a:latin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en-US" altLang="zh-CN" sz="9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9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altLang="zh-CN" sz="900" b="1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9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zh-CN" sz="900" b="1" i="1" smtClean="0">
                              <a:latin typeface="Cambria Math" panose="02040503050406030204" pitchFamily="18" charset="0"/>
                            </a:rPr>
                            <m:t>𝒖𝒑</m:t>
                          </m:r>
                        </m:sub>
                      </m:sSub>
                      <m:r>
                        <a:rPr lang="en-US" altLang="zh-CN" sz="9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9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9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900" b="1" i="1" smtClean="0">
                          <a:latin typeface="Cambria Math" panose="02040503050406030204" pitchFamily="18" charset="0"/>
                        </a:rPr>
                        <m:t>𝒌𝑨</m:t>
                      </m:r>
                    </m:oMath>
                  </a14:m>
                  <a:r>
                    <a:rPr lang="en-US" altLang="zh-CN" sz="900" b="1" dirty="0"/>
                    <a:t>)</a:t>
                  </a:r>
                  <a:endParaRPr lang="en-US" sz="900" b="1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89ECA10-CD85-E04D-B9EA-86360A629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066829" y="2649471"/>
                  <a:ext cx="1290738" cy="2432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2B72653F-B1F8-DC46-9997-E465404911AD}"/>
                    </a:ext>
                  </a:extLst>
                </p:cNvPr>
                <p:cNvSpPr/>
                <p:nvPr/>
              </p:nvSpPr>
              <p:spPr>
                <a:xfrm>
                  <a:off x="6947519" y="2480531"/>
                  <a:ext cx="663387" cy="276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b="1" dirty="0"/>
                    <a:t>LFS</a:t>
                  </a:r>
                  <a:r>
                    <a:rPr lang="zh-CN" altLang="en-US" sz="1100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11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2B72653F-B1F8-DC46-9997-E465404911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519" y="2480531"/>
                  <a:ext cx="663387" cy="276807"/>
                </a:xfrm>
                <a:prstGeom prst="rect">
                  <a:avLst/>
                </a:prstGeom>
                <a:blipFill>
                  <a:blip r:embed="rId12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3CC4DAAE-5BC7-AE4E-84FD-5A0EFF6022AD}"/>
                    </a:ext>
                  </a:extLst>
                </p:cNvPr>
                <p:cNvSpPr/>
                <p:nvPr/>
              </p:nvSpPr>
              <p:spPr>
                <a:xfrm>
                  <a:off x="6985527" y="3531712"/>
                  <a:ext cx="653769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b="1" dirty="0"/>
                    <a:t>LFS</a:t>
                  </a:r>
                  <a:r>
                    <a:rPr lang="zh-CN" altLang="en-US" sz="1100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11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3CC4DAAE-5BC7-AE4E-84FD-5A0EFF6022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527" y="3531712"/>
                  <a:ext cx="653769" cy="261610"/>
                </a:xfrm>
                <a:prstGeom prst="rect">
                  <a:avLst/>
                </a:prstGeom>
                <a:blipFill>
                  <a:blip r:embed="rId13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377685C-4A98-FB46-BFB3-890C3DEE46D2}"/>
                </a:ext>
              </a:extLst>
            </p:cNvPr>
            <p:cNvCxnSpPr/>
            <p:nvPr/>
          </p:nvCxnSpPr>
          <p:spPr>
            <a:xfrm>
              <a:off x="6178907" y="3156458"/>
              <a:ext cx="494466" cy="506059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D780998-B873-344E-8601-14D68B3F8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6140" y="2910385"/>
              <a:ext cx="193326" cy="149708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33D9D8D-F884-1942-BF10-3DF4F3DA2E43}"/>
                </a:ext>
              </a:extLst>
            </p:cNvPr>
            <p:cNvSpPr txBox="1"/>
            <p:nvPr/>
          </p:nvSpPr>
          <p:spPr>
            <a:xfrm>
              <a:off x="5392577" y="2725499"/>
              <a:ext cx="6880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Upper coil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821ED0C-FCF2-4D49-AD6A-740A5D00C4B8}"/>
                </a:ext>
              </a:extLst>
            </p:cNvPr>
            <p:cNvSpPr txBox="1"/>
            <p:nvPr/>
          </p:nvSpPr>
          <p:spPr>
            <a:xfrm>
              <a:off x="5410923" y="3237841"/>
              <a:ext cx="69442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Lower coil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B100A4B-9B8F-1A42-A135-1E7587B2A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8810" y="2541107"/>
              <a:ext cx="96165" cy="2823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5475003-22E1-F142-AC48-36A8BE4E1106}"/>
                </a:ext>
              </a:extLst>
            </p:cNvPr>
            <p:cNvCxnSpPr>
              <a:cxnSpLocks/>
            </p:cNvCxnSpPr>
            <p:nvPr/>
          </p:nvCxnSpPr>
          <p:spPr>
            <a:xfrm>
              <a:off x="5883696" y="3405013"/>
              <a:ext cx="70239" cy="210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ACDC2A5-5249-8941-804D-A8ADE509CFC6}"/>
                </a:ext>
              </a:extLst>
            </p:cNvPr>
            <p:cNvCxnSpPr/>
            <p:nvPr/>
          </p:nvCxnSpPr>
          <p:spPr>
            <a:xfrm>
              <a:off x="6161871" y="2752867"/>
              <a:ext cx="2345" cy="70041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A5B7875-BAAE-3F41-B2E4-9B134E41FBD3}"/>
                </a:ext>
              </a:extLst>
            </p:cNvPr>
            <p:cNvCxnSpPr/>
            <p:nvPr/>
          </p:nvCxnSpPr>
          <p:spPr>
            <a:xfrm flipH="1">
              <a:off x="6388033" y="2996441"/>
              <a:ext cx="1030" cy="13468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08ACF33-B549-D744-B4F6-0406E8DA20ED}"/>
                </a:ext>
              </a:extLst>
            </p:cNvPr>
            <p:cNvSpPr/>
            <p:nvPr/>
          </p:nvSpPr>
          <p:spPr>
            <a:xfrm>
              <a:off x="8044829" y="2090077"/>
              <a:ext cx="62228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dirty="0"/>
                <a:t> </a:t>
              </a:r>
              <a:r>
                <a:rPr lang="en-US" altLang="zh-CN" sz="1100" dirty="0"/>
                <a:t>o</a:t>
              </a:r>
              <a:r>
                <a:rPr lang="zh-CN" altLang="en-US" sz="1100" dirty="0"/>
                <a:t> </a:t>
              </a:r>
              <a:r>
                <a:rPr lang="en-US" altLang="zh-CN" sz="1100" dirty="0"/>
                <a:t>Exp.</a:t>
              </a:r>
              <a:endParaRPr lang="en-US" sz="110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DCECE31-3712-E543-81E5-BFC125135609}"/>
              </a:ext>
            </a:extLst>
          </p:cNvPr>
          <p:cNvSpPr/>
          <p:nvPr/>
        </p:nvSpPr>
        <p:spPr>
          <a:xfrm>
            <a:off x="457124" y="4518617"/>
            <a:ext cx="1047321" cy="580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3F47FFD-C874-184E-AB7E-777702C9E6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655" y="4535097"/>
            <a:ext cx="406579" cy="464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1">
                <a:extLst>
                  <a:ext uri="{FF2B5EF4-FFF2-40B4-BE49-F238E27FC236}">
                    <a16:creationId xmlns:a16="http://schemas.microsoft.com/office/drawing/2014/main" id="{A43325B3-2F6C-144E-900D-AE6B589650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2779" y="1770555"/>
                <a:ext cx="4137686" cy="29060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•"/>
                  <a:defRPr sz="2000" b="1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–"/>
                  <a:defRPr sz="18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•"/>
                  <a:defRPr sz="1800" b="0" i="1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3pPr>
                <a:lvl4pPr marL="1828800" marR="0" lvl="3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4pPr>
                <a:lvl5pPr marL="2286000" marR="0" lvl="4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Arial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defRPr>
                </a:lvl9pPr>
              </a:lstStyle>
              <a:p>
                <a:pPr marL="101600" indent="0">
                  <a:spcAft>
                    <a:spcPts val="600"/>
                  </a:spcAft>
                  <a:buNone/>
                </a:pPr>
                <a:r>
                  <a:rPr lang="en-US" altLang="zh-CN" sz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Advantage of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𝚫</m:t>
                        </m:r>
                        <m:r>
                          <a:rPr lang="en-US" sz="12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𝝓</m:t>
                        </m:r>
                        <m:r>
                          <a:rPr lang="en-US" altLang="zh-CN" sz="12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altLang="zh-CN" sz="12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𝒇</m:t>
                        </m:r>
                      </m:e>
                    </m:d>
                    <m:r>
                      <a:rPr lang="en-US" altLang="zh-CN" sz="1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to extract stable MHD modes: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Inclusion of phase dependence</a:t>
                </a:r>
                <a:endParaRPr lang="en-US" altLang="zh-CN" sz="110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zh-CN" sz="10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Reduce requirement of noisy high frequency scan in conventional Nyquist method</a:t>
                </a:r>
                <a:r>
                  <a:rPr lang="zh-CN" altLang="en-US" sz="10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</a:t>
                </a:r>
                <a:r>
                  <a:rPr lang="en-US" altLang="zh-CN" sz="10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[</a:t>
                </a:r>
                <a:r>
                  <a:rPr lang="en-US" altLang="zh-CN" sz="1000" dirty="0" err="1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Reimerdes</a:t>
                </a:r>
                <a:r>
                  <a:rPr lang="en-US" altLang="zh-CN" sz="1000" dirty="0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et al, PRL 2004</a:t>
                </a:r>
                <a:r>
                  <a:rPr lang="en-US" altLang="zh-CN" sz="10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]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zh-CN" sz="10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Better chance to observe significant eigenmode response</a:t>
                </a:r>
                <a:endParaRPr lang="en-US" altLang="zh-CN" sz="1000" b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zh-CN" sz="12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Extract transfer functions from multiple locations of 3D sensors simultaneously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zh-CN" sz="10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Strong constrains on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sz="1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0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 and compensate </a:t>
                </a:r>
                <a:r>
                  <a:rPr lang="en-US" altLang="zh-CN" sz="10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for potential measurement errors</a:t>
                </a:r>
                <a:endParaRPr lang="en-US" altLang="zh-CN" sz="1000" b="0" dirty="0">
                  <a:solidFill>
                    <a:prstClr val="black"/>
                  </a:solidFill>
                  <a:latin typeface="Century Gothic" panose="020B0502020202020204" pitchFamily="34" charset="0"/>
                  <a:cs typeface="Arial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zh-CN" sz="1000" b="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charset="0"/>
                  </a:rPr>
                  <a:t>Observe more aspects of eigenmode</a:t>
                </a:r>
              </a:p>
            </p:txBody>
          </p:sp>
        </mc:Choice>
        <mc:Fallback xmlns="">
          <p:sp>
            <p:nvSpPr>
              <p:cNvPr id="83" name="Content Placeholder 1">
                <a:extLst>
                  <a:ext uri="{FF2B5EF4-FFF2-40B4-BE49-F238E27FC236}">
                    <a16:creationId xmlns:a16="http://schemas.microsoft.com/office/drawing/2014/main" id="{A43325B3-2F6C-144E-900D-AE6B58965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779" y="1770555"/>
                <a:ext cx="4137686" cy="2906021"/>
              </a:xfrm>
              <a:prstGeom prst="rect">
                <a:avLst/>
              </a:prstGeom>
              <a:blipFill>
                <a:blip r:embed="rId15"/>
                <a:stretch>
                  <a:fillRect b="-9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6A67128-74C4-6140-A510-92FBC0E29575}"/>
              </a:ext>
            </a:extLst>
          </p:cNvPr>
          <p:cNvSpPr txBox="1"/>
          <p:nvPr/>
        </p:nvSpPr>
        <p:spPr>
          <a:xfrm>
            <a:off x="3719308" y="3123066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C000"/>
                </a:solidFill>
              </a:rPr>
              <a:t>Vacuum</a:t>
            </a:r>
            <a:endParaRPr lang="en-US" sz="11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2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987"/>
    </mc:Choice>
    <mc:Fallback>
      <p:transition spd="slow" advTm="10098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A913F-9351-3C42-9B83-C5A9EB406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Theory of </a:t>
            </a:r>
            <a:r>
              <a:rPr lang="en-US" altLang="zh-CN" dirty="0"/>
              <a:t>multi-mode</a:t>
            </a:r>
            <a:r>
              <a:rPr lang="zh-CN" altLang="en-US" dirty="0"/>
              <a:t> </a:t>
            </a:r>
            <a:r>
              <a:rPr lang="en-US" altLang="zh-CN" dirty="0"/>
              <a:t>plasma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  <a:p>
            <a:endParaRPr lang="en-US" dirty="0"/>
          </a:p>
          <a:p>
            <a:r>
              <a:rPr lang="en-US" dirty="0"/>
              <a:t>Detection of n=1 modes in stable DIII-D plasma</a:t>
            </a:r>
          </a:p>
          <a:p>
            <a:endParaRPr lang="en-US" dirty="0"/>
          </a:p>
          <a:p>
            <a:r>
              <a:rPr lang="en-US" dirty="0"/>
              <a:t>Multi-mode </a:t>
            </a:r>
            <a:r>
              <a:rPr lang="en-US" altLang="zh-CN" dirty="0"/>
              <a:t>plasma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dirty="0"/>
              <a:t>helps to understand n=2 mode locking in L-mode DIII-D plasma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A9C6B0-B71F-D94D-A0D7-EA88D8C0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4399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47"/>
    </mc:Choice>
    <mc:Fallback>
      <p:transition spd="slow" advTm="2464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A913F-9351-3C42-9B83-C5A9EB406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Theory of </a:t>
            </a:r>
            <a:r>
              <a:rPr lang="en-US" altLang="zh-CN" dirty="0"/>
              <a:t>multi-mode</a:t>
            </a:r>
            <a:r>
              <a:rPr lang="zh-CN" altLang="en-US" dirty="0"/>
              <a:t> </a:t>
            </a:r>
            <a:r>
              <a:rPr lang="en-US" altLang="zh-CN" dirty="0"/>
              <a:t>plasma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Detection of n=1 modes in stable DIII-D plasma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Multi-mode plasma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response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model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helps to understand n=2 mode locking in L-mode DIII-D plasma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A9C6B0-B71F-D94D-A0D7-EA88D8C0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7688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9"/>
    </mc:Choice>
    <mc:Fallback>
      <p:transition spd="slow" advTm="25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42" y="162942"/>
            <a:ext cx="8279657" cy="369600"/>
          </a:xfrm>
        </p:spPr>
        <p:txBody>
          <a:bodyPr/>
          <a:lstStyle/>
          <a:p>
            <a:r>
              <a:rPr lang="en-US" altLang="zh-CN" dirty="0">
                <a:latin typeface="Century Gothic" panose="020B0502020202020204" pitchFamily="34" charset="0"/>
              </a:rPr>
              <a:t>Multi-Mode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Plasma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Response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Model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is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Systematically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Derived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From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Generic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Linear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MHD</a:t>
            </a:r>
            <a:r>
              <a:rPr lang="zh-CN" altLang="en-US" dirty="0">
                <a:latin typeface="Century Gothic" panose="020B0502020202020204" pitchFamily="34" charset="0"/>
              </a:rPr>
              <a:t> </a:t>
            </a:r>
            <a:r>
              <a:rPr lang="en-US" altLang="zh-CN" dirty="0">
                <a:latin typeface="Century Gothic" panose="020B0502020202020204" pitchFamily="34" charset="0"/>
              </a:rPr>
              <a:t>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DE7B8F-D9A8-435D-B1F8-CED4D4BF7AED}"/>
                  </a:ext>
                </a:extLst>
              </p:cNvPr>
              <p:cNvSpPr/>
              <p:nvPr/>
            </p:nvSpPr>
            <p:spPr>
              <a:xfrm>
                <a:off x="4862358" y="4367046"/>
                <a:ext cx="2488310" cy="378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𝑵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×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𝟏</m:t>
                          </m:r>
                        </m:sub>
                      </m:sSub>
                      <m:r>
                        <a:rPr lang="en-US" b="1" i="0" dirty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𝑴</m:t>
                                  </m:r>
                                </m:sup>
                              </m:sSub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,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entury Gothic" charset="0"/>
                                </a:rPr>
                                <m:t>⋯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𝑴</m:t>
                                  </m:r>
                                </m:sup>
                              </m:sSubSup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,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entury Gothic" charset="0"/>
                                </a:rPr>
                                <m:t>⋯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𝑳</m:t>
                                  </m:r>
                                </m:sub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𝑴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DE7B8F-D9A8-435D-B1F8-CED4D4BF7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358" y="4367046"/>
                <a:ext cx="2488310" cy="3781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50A9C36-7CB8-471E-A47A-6800C2EB9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168666"/>
              </p:ext>
            </p:extLst>
          </p:nvPr>
        </p:nvGraphicFramePr>
        <p:xfrm>
          <a:off x="5371279" y="3690261"/>
          <a:ext cx="2888704" cy="138978"/>
        </p:xfrm>
        <a:graphic>
          <a:graphicData uri="http://schemas.openxmlformats.org/drawingml/2006/table">
            <a:tbl>
              <a:tblPr firstRow="1" bandRow="1">
                <a:tableStyleId>{2B8A6BE9-7661-420D-A99B-9C36BF19C6C2}</a:tableStyleId>
              </a:tblPr>
              <a:tblGrid>
                <a:gridCol w="722176">
                  <a:extLst>
                    <a:ext uri="{9D8B030D-6E8A-4147-A177-3AD203B41FA5}">
                      <a16:colId xmlns:a16="http://schemas.microsoft.com/office/drawing/2014/main" val="2897062838"/>
                    </a:ext>
                  </a:extLst>
                </a:gridCol>
                <a:gridCol w="722176">
                  <a:extLst>
                    <a:ext uri="{9D8B030D-6E8A-4147-A177-3AD203B41FA5}">
                      <a16:colId xmlns:a16="http://schemas.microsoft.com/office/drawing/2014/main" val="3991781616"/>
                    </a:ext>
                  </a:extLst>
                </a:gridCol>
                <a:gridCol w="722176">
                  <a:extLst>
                    <a:ext uri="{9D8B030D-6E8A-4147-A177-3AD203B41FA5}">
                      <a16:colId xmlns:a16="http://schemas.microsoft.com/office/drawing/2014/main" val="3250193475"/>
                    </a:ext>
                  </a:extLst>
                </a:gridCol>
                <a:gridCol w="722176">
                  <a:extLst>
                    <a:ext uri="{9D8B030D-6E8A-4147-A177-3AD203B41FA5}">
                      <a16:colId xmlns:a16="http://schemas.microsoft.com/office/drawing/2014/main" val="2487279463"/>
                    </a:ext>
                  </a:extLst>
                </a:gridCol>
              </a:tblGrid>
              <a:tr h="138978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99262745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FC64E5D9-DFD1-41CE-BB8A-6B26362904CA}"/>
              </a:ext>
            </a:extLst>
          </p:cNvPr>
          <p:cNvSpPr txBox="1"/>
          <p:nvPr/>
        </p:nvSpPr>
        <p:spPr>
          <a:xfrm>
            <a:off x="255695" y="3149642"/>
            <a:ext cx="3384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Discretization of computation domain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3203CB-4AD2-4789-936F-4BABC05093EF}"/>
              </a:ext>
            </a:extLst>
          </p:cNvPr>
          <p:cNvGrpSpPr/>
          <p:nvPr/>
        </p:nvGrpSpPr>
        <p:grpSpPr>
          <a:xfrm>
            <a:off x="5206142" y="3365406"/>
            <a:ext cx="3289712" cy="783700"/>
            <a:chOff x="243124" y="3212001"/>
            <a:chExt cx="3289712" cy="783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DC2ABFB-3464-43F3-AB33-3D84185B15F2}"/>
                    </a:ext>
                  </a:extLst>
                </p:cNvPr>
                <p:cNvSpPr/>
                <p:nvPr/>
              </p:nvSpPr>
              <p:spPr>
                <a:xfrm>
                  <a:off x="243124" y="3258707"/>
                  <a:ext cx="519693" cy="3206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𝑴</m:t>
                            </m:r>
                          </m:sup>
                        </m:sSubSup>
                        <m:r>
                          <a:rPr lang="en-US" b="1" i="1" dirty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DC2ABFB-3464-43F3-AB33-3D84185B15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124" y="3258707"/>
                  <a:ext cx="519693" cy="3206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846D409-370C-4342-BF08-4842A5F5E0FD}"/>
                    </a:ext>
                  </a:extLst>
                </p:cNvPr>
                <p:cNvSpPr/>
                <p:nvPr/>
              </p:nvSpPr>
              <p:spPr>
                <a:xfrm>
                  <a:off x="1593390" y="3254360"/>
                  <a:ext cx="519693" cy="3222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𝑴</m:t>
                            </m:r>
                          </m:sup>
                        </m:sSubSup>
                        <m:r>
                          <a:rPr lang="en-US" b="1" i="1" dirty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846D409-370C-4342-BF08-4842A5F5E0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3390" y="3254360"/>
                  <a:ext cx="519693" cy="322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6743B88-333F-4681-9F8B-286504AB2AF0}"/>
                    </a:ext>
                  </a:extLst>
                </p:cNvPr>
                <p:cNvSpPr/>
                <p:nvPr/>
              </p:nvSpPr>
              <p:spPr>
                <a:xfrm>
                  <a:off x="3011705" y="3212001"/>
                  <a:ext cx="519693" cy="3195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b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𝑳</m:t>
                            </m:r>
                          </m:sub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𝑴</m:t>
                            </m:r>
                          </m:sup>
                        </m:sSubSup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6743B88-333F-4681-9F8B-286504AB2A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705" y="3212001"/>
                  <a:ext cx="519693" cy="3195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A2141D3-C95D-4415-97D3-FE4DEA5BD781}"/>
                    </a:ext>
                  </a:extLst>
                </p:cNvPr>
                <p:cNvSpPr/>
                <p:nvPr/>
              </p:nvSpPr>
              <p:spPr>
                <a:xfrm>
                  <a:off x="910079" y="3254361"/>
                  <a:ext cx="38824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entury Gothic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A2141D3-C95D-4415-97D3-FE4DEA5BD7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079" y="3254361"/>
                  <a:ext cx="388247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A47D02A-EB4D-402B-AD09-282E3A6127FE}"/>
                    </a:ext>
                  </a:extLst>
                </p:cNvPr>
                <p:cNvSpPr/>
                <p:nvPr/>
              </p:nvSpPr>
              <p:spPr>
                <a:xfrm>
                  <a:off x="250863" y="3687924"/>
                  <a:ext cx="48699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0" i="1" dirty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A47D02A-EB4D-402B-AD09-282E3A6127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63" y="3687924"/>
                  <a:ext cx="4869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ABF3F00-D03D-4C52-941B-0C47EA2BD606}"/>
                    </a:ext>
                  </a:extLst>
                </p:cNvPr>
                <p:cNvSpPr/>
                <p:nvPr/>
              </p:nvSpPr>
              <p:spPr>
                <a:xfrm>
                  <a:off x="1677835" y="3675834"/>
                  <a:ext cx="466474" cy="314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dirty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ABF3F00-D03D-4C52-941B-0C47EA2BD6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835" y="3675834"/>
                  <a:ext cx="466474" cy="314702"/>
                </a:xfrm>
                <a:prstGeom prst="rect">
                  <a:avLst/>
                </a:prstGeom>
                <a:blipFill>
                  <a:blip r:embed="rId12"/>
                  <a:stretch>
                    <a:fillRect b="-9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3B8DFBC-FB55-4DE2-B22F-7800760923CA}"/>
                    </a:ext>
                  </a:extLst>
                </p:cNvPr>
                <p:cNvSpPr/>
                <p:nvPr/>
              </p:nvSpPr>
              <p:spPr>
                <a:xfrm>
                  <a:off x="3041676" y="3675834"/>
                  <a:ext cx="49116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𝐿</m:t>
                            </m:r>
                          </m:sup>
                        </m:sSup>
                        <m:r>
                          <a:rPr lang="en-US" b="0" i="1" dirty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3B8DFBC-FB55-4DE2-B22F-7800760923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676" y="3675834"/>
                  <a:ext cx="491160" cy="307777"/>
                </a:xfrm>
                <a:prstGeom prst="rect">
                  <a:avLst/>
                </a:prstGeom>
                <a:blipFill>
                  <a:blip r:embed="rId1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475502A0-5703-4FDE-88C2-B9D3F369997F}"/>
                    </a:ext>
                  </a:extLst>
                </p:cNvPr>
                <p:cNvSpPr/>
                <p:nvPr/>
              </p:nvSpPr>
              <p:spPr>
                <a:xfrm>
                  <a:off x="910567" y="3673758"/>
                  <a:ext cx="38824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entury Gothic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475502A0-5703-4FDE-88C2-B9D3F36999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67" y="3673758"/>
                  <a:ext cx="388247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82BE1D1-008E-4F7B-BBB9-1A6C92104F2E}"/>
                    </a:ext>
                  </a:extLst>
                </p:cNvPr>
                <p:cNvSpPr/>
                <p:nvPr/>
              </p:nvSpPr>
              <p:spPr>
                <a:xfrm>
                  <a:off x="2375084" y="3672269"/>
                  <a:ext cx="38824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entury Gothic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82BE1D1-008E-4F7B-BBB9-1A6C92104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5084" y="3672269"/>
                  <a:ext cx="388247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C227F12A-9D78-489A-BFBE-3095B44BB257}"/>
                    </a:ext>
                  </a:extLst>
                </p:cNvPr>
                <p:cNvSpPr/>
                <p:nvPr/>
              </p:nvSpPr>
              <p:spPr>
                <a:xfrm>
                  <a:off x="2387650" y="3222154"/>
                  <a:ext cx="38824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entury Gothic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C227F12A-9D78-489A-BFBE-3095B44BB2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650" y="3222154"/>
                  <a:ext cx="388247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404E217-4E4F-4C5A-AE60-99D2662A8756}"/>
                  </a:ext>
                </a:extLst>
              </p:cNvPr>
              <p:cNvSpPr/>
              <p:nvPr/>
            </p:nvSpPr>
            <p:spPr>
              <a:xfrm>
                <a:off x="251348" y="3667177"/>
                <a:ext cx="3340979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𝐗</m:t>
                          </m:r>
                        </m:e>
                      </m:acc>
                      <m:r>
                        <a:rPr lang="en-US" b="1" i="1" dirty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𝝍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,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𝜽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)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𝛏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dirty="0">
                                  <a:ea typeface="Century Gothic" charset="0"/>
                                  <a:cs typeface="Century Gothic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𝜃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𝐯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dirty="0">
                                  <a:ea typeface="Century Gothic" charset="0"/>
                                  <a:cs typeface="Century Gothic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𝜃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𝐛</m:t>
                                  </m:r>
                                </m:e>
                              </m:acc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𝜃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404E217-4E4F-4C5A-AE60-99D2662A8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8" y="3667177"/>
                <a:ext cx="3340979" cy="404278"/>
              </a:xfrm>
              <a:prstGeom prst="rect">
                <a:avLst/>
              </a:prstGeom>
              <a:blipFill>
                <a:blip r:embed="rId1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877EBB-A1C9-418D-AFEE-029B7AAA706A}"/>
              </a:ext>
            </a:extLst>
          </p:cNvPr>
          <p:cNvCxnSpPr/>
          <p:nvPr/>
        </p:nvCxnSpPr>
        <p:spPr>
          <a:xfrm>
            <a:off x="1401594" y="4041941"/>
            <a:ext cx="120054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CE6915A-6EAD-4851-8486-C68FA2217227}"/>
              </a:ext>
            </a:extLst>
          </p:cNvPr>
          <p:cNvSpPr txBox="1"/>
          <p:nvPr/>
        </p:nvSpPr>
        <p:spPr>
          <a:xfrm>
            <a:off x="1205599" y="4064173"/>
            <a:ext cx="1619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6"/>
                </a:solidFill>
              </a:rPr>
              <a:t>Only in plasma domain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56D66A3-7792-4ACA-8FD7-8A5E196E9B14}"/>
              </a:ext>
            </a:extLst>
          </p:cNvPr>
          <p:cNvSpPr/>
          <p:nvPr/>
        </p:nvSpPr>
        <p:spPr>
          <a:xfrm>
            <a:off x="3684868" y="3792217"/>
            <a:ext cx="1216421" cy="13897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7448E5C-6F33-4521-A409-1796D3AE7B07}"/>
                  </a:ext>
                </a:extLst>
              </p:cNvPr>
              <p:cNvSpPr txBox="1"/>
              <p:nvPr/>
            </p:nvSpPr>
            <p:spPr>
              <a:xfrm>
                <a:off x="3569528" y="3542378"/>
                <a:ext cx="151721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tx1"/>
                    </a:solidFill>
                  </a:rPr>
                  <a:t>Discretize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𝜓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 direction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7448E5C-6F33-4521-A409-1796D3AE7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28" y="3542378"/>
                <a:ext cx="1517210" cy="261610"/>
              </a:xfrm>
              <a:prstGeom prst="rect">
                <a:avLst/>
              </a:prstGeom>
              <a:blipFill>
                <a:blip r:embed="rId17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D7598BD-DF02-4BCB-8F79-44F462B69D2E}"/>
                  </a:ext>
                </a:extLst>
              </p:cNvPr>
              <p:cNvSpPr txBox="1"/>
              <p:nvPr/>
            </p:nvSpPr>
            <p:spPr>
              <a:xfrm>
                <a:off x="3577447" y="3927913"/>
                <a:ext cx="16459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tx1"/>
                    </a:solidFill>
                  </a:rPr>
                  <a:t>Fourier transformation </a:t>
                </a:r>
              </a:p>
              <a:p>
                <a:r>
                  <a:rPr lang="en-US" sz="1100" dirty="0">
                    <a:ea typeface="Century Gothic" charset="0"/>
                    <a:cs typeface="Century Gothic" charset="0"/>
                  </a:rPr>
                  <a:t>o</a:t>
                </a:r>
                <a:r>
                  <a:rPr lang="en-US" sz="1100" b="0" dirty="0">
                    <a:ea typeface="Century Gothic" charset="0"/>
                    <a:cs typeface="Century Gothic" charset="0"/>
                  </a:rPr>
                  <a:t>f</a:t>
                </a:r>
                <a:r>
                  <a:rPr lang="zh-CN" altLang="en-US" sz="1100" b="0" dirty="0">
                    <a:ea typeface="Century Gothic" charset="0"/>
                    <a:cs typeface="Century Gothic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b="0" i="1" dirty="0" smtClean="0"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rPr>
                      <m:t>𝜃</m:t>
                    </m:r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 (poloidal direction)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D7598BD-DF02-4BCB-8F79-44F462B69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447" y="3927913"/>
                <a:ext cx="1645900" cy="430887"/>
              </a:xfrm>
              <a:prstGeom prst="rect">
                <a:avLst/>
              </a:prstGeom>
              <a:blipFill>
                <a:blip r:embed="rId1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54E5BC4-8DCF-4CD4-80EB-93B6413D6BCD}"/>
                  </a:ext>
                </a:extLst>
              </p:cNvPr>
              <p:cNvSpPr/>
              <p:nvPr/>
            </p:nvSpPr>
            <p:spPr>
              <a:xfrm>
                <a:off x="7305085" y="4348828"/>
                <a:ext cx="1768433" cy="404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bSup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dirty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𝑴</m:t>
                          </m:r>
                        </m:sup>
                      </m:sSubSup>
                      <m:r>
                        <a:rPr lang="en-US" b="1" i="1" dirty="0" smtClean="0">
                          <a:latin typeface="Cambria Math" panose="02040503050406030204" pitchFamily="18" charset="0"/>
                          <a:ea typeface="Century Gothic" charset="0"/>
                          <a:cs typeface="Century Gothic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𝑀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0" dirty="0" smtClean="0">
                                          <a:latin typeface="Cambria Math" panose="02040503050406030204" pitchFamily="18" charset="0"/>
                                        </a:rPr>
                                        <m:t>𝐯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𝑀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𝑀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54E5BC4-8DCF-4CD4-80EB-93B6413D6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85" y="4348828"/>
                <a:ext cx="1768433" cy="404085"/>
              </a:xfrm>
              <a:prstGeom prst="rect">
                <a:avLst/>
              </a:prstGeom>
              <a:blipFill>
                <a:blip r:embed="rId1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F7B236E3-EEA2-4C11-8CB5-13948CA60AD4}"/>
              </a:ext>
            </a:extLst>
          </p:cNvPr>
          <p:cNvGrpSpPr/>
          <p:nvPr/>
        </p:nvGrpSpPr>
        <p:grpSpPr>
          <a:xfrm>
            <a:off x="-83647" y="631807"/>
            <a:ext cx="9150647" cy="2259204"/>
            <a:chOff x="-83647" y="631807"/>
            <a:chExt cx="9150647" cy="2259204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789EACA-BB5A-472E-B190-5F9F025B3AC1}"/>
                </a:ext>
              </a:extLst>
            </p:cNvPr>
            <p:cNvGrpSpPr/>
            <p:nvPr/>
          </p:nvGrpSpPr>
          <p:grpSpPr>
            <a:xfrm>
              <a:off x="-83647" y="1143740"/>
              <a:ext cx="9150647" cy="858339"/>
              <a:chOff x="12815" y="974157"/>
              <a:chExt cx="9150647" cy="8583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085EC456-4A16-43A7-984F-574C23DD8258}"/>
                      </a:ext>
                    </a:extLst>
                  </p:cNvPr>
                  <p:cNvSpPr txBox="1"/>
                  <p:nvPr/>
                </p:nvSpPr>
                <p:spPr>
                  <a:xfrm>
                    <a:off x="180632" y="974157"/>
                    <a:ext cx="2393732" cy="3193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solidFill>
                                <a:srgbClr val="339966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𝛾</m:t>
                          </m:r>
                          <m:acc>
                            <m:accPr>
                              <m:chr m:val="⃗"/>
                              <m:ctrlPr>
                                <a:rPr kumimoji="0" lang="en-US" sz="12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accPr>
                            <m:e>
                              <m:r>
                                <a:rPr kumimoji="0" lang="en-US" sz="12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𝛏</m:t>
                              </m:r>
                            </m:e>
                          </m:acc>
                          <m:r>
                            <a:rPr kumimoji="0" lang="en-US" sz="12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=−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1200" dirty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nΩ</m:t>
                          </m:r>
                          <m:acc>
                            <m:accPr>
                              <m:chr m:val="⃗"/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accPr>
                            <m:e>
                              <m:r>
                                <a:rPr lang="en-US" sz="1200" b="1" dirty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𝛏</m:t>
                              </m:r>
                            </m:e>
                          </m:acc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kumimoji="0" lang="en-US" sz="12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accPr>
                            <m:e>
                              <m:r>
                                <a:rPr kumimoji="0" lang="en-US" sz="1200" b="1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𝐯</m:t>
                              </m:r>
                            </m:e>
                          </m:acc>
                          <m:r>
                            <a:rPr kumimoji="0" lang="en-US" sz="12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12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12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200" b="1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𝛏</m:t>
                                  </m:r>
                                </m:e>
                              </m:acc>
                              <m:r>
                                <a:rPr kumimoji="0" lang="en-US" sz="12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⋅</m:t>
                              </m:r>
                              <m:r>
                                <a:rPr lang="en-US" altLang="zh-CN" sz="12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𝛻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12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Ω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12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kumimoji="0" lang="en-US" sz="12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kumimoji="0" lang="en-US" sz="12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ϕ</m:t>
                          </m:r>
                        </m:oMath>
                      </m:oMathPara>
                    </a14:m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085EC456-4A16-43A7-984F-574C23DD82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632" y="974157"/>
                    <a:ext cx="2393732" cy="31938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t="-1923" b="-1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9BCCB76E-E644-4423-AE69-E1053310B529}"/>
                      </a:ext>
                    </a:extLst>
                  </p:cNvPr>
                  <p:cNvSpPr txBox="1"/>
                  <p:nvPr/>
                </p:nvSpPr>
                <p:spPr>
                  <a:xfrm>
                    <a:off x="236346" y="1513241"/>
                    <a:ext cx="4458208" cy="3192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14:m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rgbClr val="339966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𝛾</m:t>
                        </m:r>
                        <m:acc>
                          <m:accPr>
                            <m:chr m:val="⃗"/>
                            <m:ctrlPr>
                              <a:rPr kumimoji="0" lang="en-US" sz="12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accPr>
                          <m:e>
                            <m:r>
                              <a:rPr kumimoji="0" lang="en-US" sz="12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𝐛</m:t>
                            </m:r>
                          </m:e>
                        </m:acc>
                        <m:r>
                          <a:rPr kumimoji="0" lang="en-US" sz="1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=−</m:t>
                        </m:r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nΩ</m:t>
                        </m:r>
                        <m:acc>
                          <m:accPr>
                            <m:chr m:val="⃗"/>
                            <m:ctrlPr>
                              <a:rPr lang="en-US" sz="1200" i="1" dirty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accPr>
                          <m:e>
                            <m:r>
                              <a:rPr lang="en-US" sz="1200" b="1" dirty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𝐛</m:t>
                            </m:r>
                          </m:e>
                        </m:acc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+</m:t>
                        </m:r>
                        <m:r>
                          <a:rPr lang="en-US" altLang="zh-CN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𝛻</m:t>
                        </m:r>
                        <m:r>
                          <a:rPr kumimoji="0" lang="en-US" sz="1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×</m:t>
                        </m:r>
                        <m:d>
                          <m:dPr>
                            <m:ctrlPr>
                              <a:rPr kumimoji="0" lang="en-US" sz="12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2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entury Gothic" charset="0"/>
                                    <a:cs typeface="Century Gothic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2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entury Gothic" charset="0"/>
                                    <a:cs typeface="Century Gothic" charset="0"/>
                                  </a:rPr>
                                  <m:t>𝐯</m:t>
                                </m:r>
                              </m:e>
                            </m:acc>
                            <m:r>
                              <a:rPr kumimoji="0" lang="en-US" sz="1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kumimoji="0" lang="en-US" sz="12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entury Gothic" charset="0"/>
                                    <a:cs typeface="Century Gothic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200" b="1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200" b="1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entury Gothic" charset="0"/>
                                        <a:cs typeface="Century Gothic" charset="0"/>
                                      </a:rPr>
                                      <m:t>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2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entury Gothic" charset="0"/>
                                    <a:cs typeface="Century Gothic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2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dPr>
                          <m:e>
                            <m:r>
                              <a:rPr lang="en-US" altLang="zh-CN" sz="12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𝛻</m:t>
                            </m:r>
                            <m:r>
                              <a:rPr lang="en-US" sz="1200" dirty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×</m:t>
                            </m:r>
                            <m:acc>
                              <m:accPr>
                                <m:chr m:val="⃗"/>
                                <m:ctrlPr>
                                  <a:rPr lang="en-US" sz="1200" i="1" dirty="0">
                                    <a:latin typeface="Cambria Math" panose="02040503050406030204" pitchFamily="18" charset="0"/>
                                    <a:ea typeface="Century Gothic" charset="0"/>
                                    <a:cs typeface="Century Gothic" charset="0"/>
                                  </a:rPr>
                                </m:ctrlPr>
                              </m:accPr>
                              <m:e>
                                <m:r>
                                  <a:rPr lang="en-US" sz="1200" b="1" dirty="0">
                                    <a:latin typeface="Cambria Math" panose="02040503050406030204" pitchFamily="18" charset="0"/>
                                    <a:ea typeface="Century Gothic" charset="0"/>
                                    <a:cs typeface="Century Gothic" charset="0"/>
                                  </a:rPr>
                                  <m:t>𝐛</m:t>
                                </m:r>
                              </m:e>
                            </m:acc>
                            <m:r>
                              <a:rPr kumimoji="0" lang="en-US" sz="1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⋅</m:t>
                            </m:r>
                            <m:r>
                              <a:rPr lang="en-US" altLang="zh-CN" sz="12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𝛻</m:t>
                            </m:r>
                            <m:r>
                              <m:rPr>
                                <m:sty m:val="p"/>
                              </m:rPr>
                              <a:rPr kumimoji="0" lang="en-US" sz="1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Ω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2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R</m:t>
                            </m:r>
                          </m:e>
                          <m:sup>
                            <m:r>
                              <a:rPr kumimoji="0" lang="en-US" sz="1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kumimoji="0" lang="en-US" sz="1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ϕ</m:t>
                        </m:r>
                        <m:r>
                          <a:rPr kumimoji="0" lang="en-US" altLang="zh-CN" sz="1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−</m:t>
                        </m:r>
                        <m:r>
                          <a:rPr kumimoji="0" lang="en-US" altLang="zh-CN" sz="1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𝛻</m:t>
                        </m:r>
                        <m:r>
                          <a:rPr kumimoji="0" lang="en-US" altLang="zh-CN" sz="1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×(</m:t>
                        </m:r>
                        <m:r>
                          <a:rPr kumimoji="0" lang="en-US" altLang="zh-CN" sz="1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accent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𝜂</m:t>
                        </m:r>
                        <m:r>
                          <a:rPr lang="en-US" altLang="zh-CN" sz="120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𝛻</m:t>
                        </m:r>
                        <m:r>
                          <a:rPr lang="en-US" sz="120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12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accPr>
                          <m:e>
                            <m:r>
                              <a:rPr lang="en-US" sz="1200" b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𝐛</m:t>
                            </m:r>
                          </m:e>
                        </m:acc>
                      </m:oMath>
                    </a14:m>
                    <a:r>
                      <a:rPr kumimoji="0" lang="en-US" altLang="zh-CN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entury Gothic" charset="0"/>
                        <a:ea typeface="Century Gothic" charset="0"/>
                        <a:cs typeface="Century Gothic" charset="0"/>
                      </a:rPr>
                      <a:t>)</a:t>
                    </a: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</mc:Choice>
            <mc:Fallback xmlns="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9BCCB76E-E644-4423-AE69-E1053310B5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346" y="1513241"/>
                    <a:ext cx="4458208" cy="31925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t="-3846" b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EB16CB38-C28E-44C8-95AE-3FDF0A9A732C}"/>
                      </a:ext>
                    </a:extLst>
                  </p:cNvPr>
                  <p:cNvSpPr txBox="1"/>
                  <p:nvPr/>
                </p:nvSpPr>
                <p:spPr>
                  <a:xfrm>
                    <a:off x="12815" y="1228265"/>
                    <a:ext cx="9150647" cy="3193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L="0" indent="0" defTabSz="914400" eaLnBrk="1" fontAlgn="auto" latinLnBrk="0" hangingPunct="1">
                      <a:buClrTx/>
                      <a:buSzTx/>
                      <a:buFontTx/>
                      <a:buNone/>
                      <a:tabLst/>
                      <a:defRPr kumimoji="0" sz="1700" kern="0" spc="0" normalizeH="0" baseline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entury Gothic" charset="0"/>
                        <a:cs typeface="Century Gothic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solidFill>
                                <a:srgbClr val="339966"/>
                              </a:solidFill>
                              <a:latin typeface="Cambria Math" charset="0"/>
                            </a:rPr>
                            <m:t>𝛾</m:t>
                          </m:r>
                          <m:acc>
                            <m:accPr>
                              <m:chr m:val="⃗"/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dirty="0">
                                  <a:latin typeface="Cambria Math" charset="0"/>
                                </a:rPr>
                                <m:t>𝐯</m:t>
                              </m:r>
                            </m:e>
                          </m:acc>
                          <m:r>
                            <a:rPr lang="en-US" sz="1200" dirty="0">
                              <a:latin typeface="Cambria Math" charset="0"/>
                            </a:rPr>
                            <m:t>=</m:t>
                          </m:r>
                          <m: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1200" dirty="0">
                              <a:latin typeface="Cambria Math" charset="0"/>
                            </a:rPr>
                            <m:t>nΩ</m:t>
                          </m:r>
                          <m:acc>
                            <m:accPr>
                              <m:chr m:val="⃗"/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dirty="0">
                                  <a:latin typeface="Cambria Math" charset="0"/>
                                </a:rPr>
                                <m:t>𝐯</m:t>
                              </m:r>
                            </m:e>
                          </m:acc>
                          <m:r>
                            <a:rPr lang="en-US" sz="1200" dirty="0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𝛻</m:t>
                          </m:r>
                          <m:r>
                            <a:rPr lang="en-US" sz="1200" dirty="0">
                              <a:latin typeface="Cambria Math" charset="0"/>
                            </a:rPr>
                            <m:t>⋅</m:t>
                          </m:r>
                          <m:r>
                            <a:rPr lang="en-US" sz="1200" b="0" i="0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acc>
                            <m:accPr>
                              <m:chr m:val="⃗"/>
                              <m:ctrlPr>
                                <a:rPr lang="en-US" sz="12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</m:acc>
                          <m:r>
                            <a:rPr lang="en-US" sz="1200" dirty="0">
                              <a:latin typeface="Cambria Math" charset="0"/>
                            </a:rPr>
                            <m:t>⋅</m:t>
                          </m:r>
                          <m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dirty="0">
                                  <a:latin typeface="Cambria Math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1200" dirty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⃡"/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dirty="0">
                                  <a:latin typeface="Cambria Math" charset="0"/>
                                </a:rPr>
                                <m:t>𝐈</m:t>
                              </m:r>
                            </m:e>
                          </m:acc>
                          <m:r>
                            <a:rPr lang="en-US" sz="120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𝐛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𝐛</m:t>
                              </m:r>
                            </m:e>
                          </m:acc>
                          <m:r>
                            <a:rPr lang="en-US" sz="120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12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⃡"/>
                              <m:ctrlPr>
                                <a:rPr lang="en-US" sz="12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dirty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𝐈</m:t>
                              </m:r>
                            </m:e>
                          </m:acc>
                          <m:r>
                            <a:rPr lang="en-US" sz="1200" dirty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𝐛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𝐛</m:t>
                              </m:r>
                            </m:e>
                          </m:acc>
                          <m:r>
                            <a:rPr lang="en-US" sz="12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1200" dirty="0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sz="1200" dirty="0">
                              <a:latin typeface="Cambria Math" charset="0"/>
                            </a:rPr>
                            <m:t>(</m:t>
                          </m:r>
                          <m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𝛻</m:t>
                          </m:r>
                          <m:r>
                            <a:rPr lang="en-US" sz="1200" dirty="0">
                              <a:latin typeface="Cambria Math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dirty="0">
                                  <a:latin typeface="Cambria Math" charset="0"/>
                                </a:rPr>
                                <m:t>𝐛</m:t>
                              </m:r>
                            </m:e>
                          </m:acc>
                          <m:r>
                            <a:rPr lang="en-US" altLang="zh-CN" sz="1200" dirty="0">
                              <a:latin typeface="Cambria Math" charset="0"/>
                            </a:rPr>
                            <m:t>)</m:t>
                          </m:r>
                          <m:r>
                            <a:rPr lang="en-US" sz="1200" dirty="0">
                              <a:latin typeface="Cambria Math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dirty="0">
                                      <a:latin typeface="Cambria Math" charset="0"/>
                                    </a:rPr>
                                    <m:t>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dirty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200" dirty="0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dirty="0">
                                      <a:latin typeface="Cambria Math" charset="0"/>
                                    </a:rPr>
                                    <m:t>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dirty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200" dirty="0">
                              <a:latin typeface="Cambria Math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dirty="0">
                                  <a:latin typeface="Cambria Math" charset="0"/>
                                </a:rPr>
                                <m:t>𝐛</m:t>
                              </m:r>
                            </m:e>
                          </m:acc>
                          <m:r>
                            <a:rPr lang="en-US" sz="1200" dirty="0"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dirty="0">
                                  <a:latin typeface="Cambria Math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1200" dirty="0">
                                  <a:latin typeface="Cambria Math" charset="0"/>
                                </a:rPr>
                                <m:t>Ω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dirty="0">
                                      <a:latin typeface="Cambria Math" charset="0"/>
                                    </a:rPr>
                                    <m:t>𝐙</m:t>
                                  </m:r>
                                </m:e>
                              </m:acc>
                              <m:r>
                                <a:rPr lang="en-US" sz="1200" dirty="0">
                                  <a:latin typeface="Cambria Math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dirty="0">
                                      <a:latin typeface="Cambria Math" charset="0"/>
                                    </a:rPr>
                                    <m:t>𝐯</m:t>
                                  </m:r>
                                </m:e>
                              </m:acc>
                              <m:r>
                                <a:rPr lang="en-US" sz="1200" dirty="0">
                                  <a:latin typeface="Cambria Math" charset="0"/>
                                </a:rPr>
                                <m:t> −</m:t>
                              </m:r>
                              <m:d>
                                <m:dPr>
                                  <m:ctrlP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dirty="0">
                                          <a:latin typeface="Cambria Math" charset="0"/>
                                        </a:rPr>
                                        <m:t>𝐯</m:t>
                                      </m:r>
                                    </m:e>
                                  </m:acc>
                                  <m:r>
                                    <a:rPr lang="en-US" sz="1200" dirty="0">
                                      <a:latin typeface="Cambria Math" charset="0"/>
                                    </a:rPr>
                                    <m:t>⋅</m:t>
                                  </m:r>
                                  <m:r>
                                    <a:rPr lang="en-US" altLang="zh-CN" sz="1200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𝛻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 dirty="0">
                                      <a:latin typeface="Cambria Math" charset="0"/>
                                    </a:rPr>
                                    <m:t>Ω</m:t>
                                  </m:r>
                                  <m:r>
                                    <a:rPr lang="en-US" sz="1200" dirty="0">
                                      <a:latin typeface="Cambria Math" charset="0"/>
                                    </a:rPr>
                                    <m:t>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dirty="0">
                                      <a:latin typeface="Cambria Math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US" sz="1200" dirty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dirty="0">
                                      <a:latin typeface="Cambria Math" charset="0"/>
                                    </a:rPr>
                                    <m:t>𝛁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sz="1200" dirty="0">
                                  <a:latin typeface="Cambria Math" charset="0"/>
                                </a:rPr>
                                <m:t>ϕ</m:t>
                              </m:r>
                            </m:e>
                          </m:d>
                          <m:r>
                            <a:rPr lang="en-US" sz="1200" dirty="0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charset="0"/>
                                </a:rPr>
                                <m:t>ρ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sz="1200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𝛻</m:t>
                          </m:r>
                          <m:r>
                            <a:rPr lang="en-US" sz="1200" dirty="0">
                              <a:latin typeface="Cambria Math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200" dirty="0">
                                  <a:latin typeface="Cambria Math" charset="0"/>
                                </a:rPr>
                                <m:t>ρ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dirty="0">
                                      <a:latin typeface="Cambria Math" charset="0"/>
                                    </a:rPr>
                                    <m:t>𝛏</m:t>
                                  </m:r>
                                </m:e>
                              </m:acc>
                            </m:e>
                          </m:d>
                          <m:r>
                            <m:rPr>
                              <m:sty m:val="p"/>
                            </m:rPr>
                            <a:rPr lang="en-US" sz="1200" dirty="0">
                              <a:latin typeface="Cambria Math" charset="0"/>
                            </a:rPr>
                            <m:t>Ω</m:t>
                          </m:r>
                          <m:acc>
                            <m:accPr>
                              <m:chr m:val="̂"/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dirty="0">
                                  <a:latin typeface="Cambria Math" charset="0"/>
                                </a:rPr>
                                <m:t>𝐙</m:t>
                              </m:r>
                            </m:e>
                          </m:acc>
                          <m:r>
                            <a:rPr lang="en-US" sz="1200" dirty="0">
                              <a:latin typeface="Cambria Math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dirty="0">
                                      <a:latin typeface="Cambria Math" charset="0"/>
                                    </a:rPr>
                                    <m:t>𝐕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200" dirty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EB16CB38-C28E-44C8-95AE-3FDF0A9A73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15" y="1228265"/>
                    <a:ext cx="9150647" cy="319383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t="-3846"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4366979-C7D1-4D7B-A6CB-9C8189901CE8}"/>
                </a:ext>
              </a:extLst>
            </p:cNvPr>
            <p:cNvGrpSpPr/>
            <p:nvPr/>
          </p:nvGrpSpPr>
          <p:grpSpPr>
            <a:xfrm>
              <a:off x="84170" y="631807"/>
              <a:ext cx="8899998" cy="2259204"/>
              <a:chOff x="84170" y="631807"/>
              <a:chExt cx="8899998" cy="2259204"/>
            </a:xfrm>
          </p:grpSpPr>
          <p:sp>
            <p:nvSpPr>
              <p:cNvPr id="89" name="Text Box 25">
                <a:extLst>
                  <a:ext uri="{FF2B5EF4-FFF2-40B4-BE49-F238E27FC236}">
                    <a16:creationId xmlns:a16="http://schemas.microsoft.com/office/drawing/2014/main" id="{39B70EC6-F079-4606-9A38-1BA383C6B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70" y="631807"/>
                <a:ext cx="481093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9pPr>
              </a:lstStyle>
              <a:p>
                <a:pPr eaLnBrk="1" hangingPunct="1"/>
                <a:r>
                  <a:rPr lang="en-GB" altLang="zh-CN" sz="1400" i="0" dirty="0">
                    <a:solidFill>
                      <a:schemeClr val="tx1"/>
                    </a:solidFill>
                    <a:latin typeface="Century Gothic" charset="0"/>
                    <a:ea typeface="Century Gothic" charset="0"/>
                    <a:cs typeface="Century Gothic" charset="0"/>
                    <a:sym typeface="Questrial"/>
                  </a:rPr>
                  <a:t>Linearized MHD equations including non-ideal effects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CA303C4D-71A0-4224-84FB-9FEB94EC1986}"/>
                  </a:ext>
                </a:extLst>
              </p:cNvPr>
              <p:cNvGrpSpPr/>
              <p:nvPr/>
            </p:nvGrpSpPr>
            <p:grpSpPr>
              <a:xfrm>
                <a:off x="4841477" y="2071048"/>
                <a:ext cx="4142691" cy="776357"/>
                <a:chOff x="4949614" y="1904198"/>
                <a:chExt cx="4142691" cy="77635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矩形 2">
                      <a:extLst>
                        <a:ext uri="{FF2B5EF4-FFF2-40B4-BE49-F238E27FC236}">
                          <a16:creationId xmlns:a16="http://schemas.microsoft.com/office/drawing/2014/main" id="{ABE853C0-6CA5-49C9-9818-5F20B3D72B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31996" y="1965375"/>
                      <a:ext cx="2005401" cy="257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1200" b="1" i="1">
                          <a:solidFill>
                            <a:srgbClr val="1822CD"/>
                          </a:solidFill>
                          <a:latin typeface="Helvetica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defRPr sz="1200" b="1" i="1">
                          <a:solidFill>
                            <a:srgbClr val="1822CD"/>
                          </a:solidFill>
                          <a:latin typeface="Helvetica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defRPr sz="1200" b="1" i="1">
                          <a:solidFill>
                            <a:srgbClr val="1822CD"/>
                          </a:solidFill>
                          <a:latin typeface="Helvetica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defRPr sz="1200" b="1" i="1">
                          <a:solidFill>
                            <a:srgbClr val="1822CD"/>
                          </a:solidFill>
                          <a:latin typeface="Helvetica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defRPr sz="1200" b="1" i="1">
                          <a:solidFill>
                            <a:srgbClr val="1822CD"/>
                          </a:solidFill>
                          <a:latin typeface="Helvetica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 i="1">
                          <a:solidFill>
                            <a:srgbClr val="1822CD"/>
                          </a:solidFill>
                          <a:latin typeface="Helvetica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 i="1">
                          <a:solidFill>
                            <a:srgbClr val="1822CD"/>
                          </a:solidFill>
                          <a:latin typeface="Helvetica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 i="1">
                          <a:solidFill>
                            <a:srgbClr val="1822CD"/>
                          </a:solidFill>
                          <a:latin typeface="Helvetica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 b="1" i="1">
                          <a:solidFill>
                            <a:srgbClr val="1822CD"/>
                          </a:solidFill>
                          <a:latin typeface="Helvetica" charset="0"/>
                          <a:ea typeface="SimSun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1050" i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Kinetic pressure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altLang="zh-CN" sz="105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∥</m:t>
                              </m:r>
                            </m:sub>
                          </m:sSub>
                        </m:oMath>
                      </a14:m>
                      <a:r>
                        <a:rPr lang="en-US" altLang="zh-CN" sz="1050" i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and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altLang="zh-CN" sz="105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⊥</m:t>
                              </m:r>
                            </m:sub>
                          </m:sSub>
                        </m:oMath>
                      </a14:m>
                      <a:endParaRPr lang="en-US" altLang="zh-CN" sz="1050" i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矩形 2">
                      <a:extLst>
                        <a:ext uri="{FF2B5EF4-FFF2-40B4-BE49-F238E27FC236}">
                          <a16:creationId xmlns:a16="http://schemas.microsoft.com/office/drawing/2014/main" id="{ABE853C0-6CA5-49C9-9818-5F20B3D72B0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031996" y="1965375"/>
                      <a:ext cx="2005401" cy="257315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190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3F30137-A347-41F7-B9DE-F1D8038D884E}"/>
                    </a:ext>
                  </a:extLst>
                </p:cNvPr>
                <p:cNvGrpSpPr/>
                <p:nvPr/>
              </p:nvGrpSpPr>
              <p:grpSpPr>
                <a:xfrm>
                  <a:off x="4949614" y="1904198"/>
                  <a:ext cx="4142691" cy="776357"/>
                  <a:chOff x="4949614" y="1911022"/>
                  <a:chExt cx="4142691" cy="776357"/>
                </a:xfrm>
              </p:grpSpPr>
              <p:sp>
                <p:nvSpPr>
                  <p:cNvPr id="104" name="圆角矩形 36">
                    <a:extLst>
                      <a:ext uri="{FF2B5EF4-FFF2-40B4-BE49-F238E27FC236}">
                        <a16:creationId xmlns:a16="http://schemas.microsoft.com/office/drawing/2014/main" id="{23CB0A0A-55F9-4232-B47C-1B1E34C6F762}"/>
                      </a:ext>
                    </a:extLst>
                  </p:cNvPr>
                  <p:cNvSpPr/>
                  <p:nvPr/>
                </p:nvSpPr>
                <p:spPr>
                  <a:xfrm>
                    <a:off x="4949614" y="1911022"/>
                    <a:ext cx="4142691" cy="776357"/>
                  </a:xfrm>
                  <a:prstGeom prst="roundRect">
                    <a:avLst/>
                  </a:prstGeom>
                  <a:noFill/>
                  <a:ln w="19050" cap="flat" cmpd="sng" algn="ctr">
                    <a:solidFill>
                      <a:schemeClr val="accent6"/>
                    </a:solidFill>
                    <a:prstDash val="lgDash"/>
                    <a:round/>
                  </a:ln>
                  <a:effectLst/>
                </p:spPr>
                <p:txBody>
                  <a:bodyPr anchor="ctr"/>
                  <a:lstStyle>
                    <a:lvl1pPr eaLnBrk="0" hangingPunct="0">
                      <a:defRPr sz="1200" b="1" i="1">
                        <a:solidFill>
                          <a:srgbClr val="1822CD"/>
                        </a:solidFill>
                        <a:latin typeface="Helvetica" charset="0"/>
                        <a:ea typeface="SimSun" pitchFamily="2" charset="-122"/>
                      </a:defRPr>
                    </a:lvl1pPr>
                    <a:lvl2pPr marL="742950" indent="-285750" eaLnBrk="0" hangingPunct="0">
                      <a:defRPr sz="1200" b="1" i="1">
                        <a:solidFill>
                          <a:srgbClr val="1822CD"/>
                        </a:solidFill>
                        <a:latin typeface="Helvetica" charset="0"/>
                        <a:ea typeface="SimSun" pitchFamily="2" charset="-122"/>
                      </a:defRPr>
                    </a:lvl2pPr>
                    <a:lvl3pPr marL="1143000" indent="-228600" eaLnBrk="0" hangingPunct="0">
                      <a:defRPr sz="1200" b="1" i="1">
                        <a:solidFill>
                          <a:srgbClr val="1822CD"/>
                        </a:solidFill>
                        <a:latin typeface="Helvetica" charset="0"/>
                        <a:ea typeface="SimSun" pitchFamily="2" charset="-122"/>
                      </a:defRPr>
                    </a:lvl3pPr>
                    <a:lvl4pPr marL="1600200" indent="-228600" eaLnBrk="0" hangingPunct="0">
                      <a:defRPr sz="1200" b="1" i="1">
                        <a:solidFill>
                          <a:srgbClr val="1822CD"/>
                        </a:solidFill>
                        <a:latin typeface="Helvetica" charset="0"/>
                        <a:ea typeface="SimSun" pitchFamily="2" charset="-122"/>
                      </a:defRPr>
                    </a:lvl4pPr>
                    <a:lvl5pPr marL="2057400" indent="-228600" eaLnBrk="0" hangingPunct="0">
                      <a:defRPr sz="1200" b="1" i="1">
                        <a:solidFill>
                          <a:srgbClr val="1822CD"/>
                        </a:solidFill>
                        <a:latin typeface="Helvetica" charset="0"/>
                        <a:ea typeface="SimSun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 i="1">
                        <a:solidFill>
                          <a:srgbClr val="1822CD"/>
                        </a:solidFill>
                        <a:latin typeface="Helvetica" charset="0"/>
                        <a:ea typeface="SimSun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 i="1">
                        <a:solidFill>
                          <a:srgbClr val="1822CD"/>
                        </a:solidFill>
                        <a:latin typeface="Helvetica" charset="0"/>
                        <a:ea typeface="SimSun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 i="1">
                        <a:solidFill>
                          <a:srgbClr val="1822CD"/>
                        </a:solidFill>
                        <a:latin typeface="Helvetica" charset="0"/>
                        <a:ea typeface="SimSun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 i="1">
                        <a:solidFill>
                          <a:srgbClr val="1822CD"/>
                        </a:solidFill>
                        <a:latin typeface="Helvetica" charset="0"/>
                        <a:ea typeface="SimSun" pitchFamily="2" charset="-122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0E2BDD7E-3F88-4A59-9B79-39A16BBC456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90312" y="2135753"/>
                        <a:ext cx="1929503" cy="5161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eaLnBrk="1" hangingPunct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∥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−</m:t>
                                  </m:r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𝑖</m:t>
                                  </m:r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𝜔</m:t>
                                  </m:r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𝑡</m:t>
                                  </m:r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+</m:t>
                                  </m:r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𝑖𝑛</m:t>
                                  </m:r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𝜙</m:t>
                                  </m:r>
                                </m:sup>
                              </m:sSup>
                              <m:r>
                                <a:rPr lang="en-US" sz="105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𝑒</m:t>
                                  </m:r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,</m:t>
                                  </m:r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sz="10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0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𝑑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05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Γ</m:t>
                                      </m:r>
                                      <m:r>
                                        <a:rPr lang="en-US" sz="10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𝑀</m:t>
                                      </m:r>
                                      <m:sSubSup>
                                        <m:sSubSupPr>
                                          <m:ctrlPr>
                                            <a:rPr lang="en-US" sz="10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0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0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∥</m:t>
                                          </m:r>
                                        </m:sub>
                                        <m:sup>
                                          <m:r>
                                            <a:rPr lang="en-US" sz="10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10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0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0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𝐿</m:t>
                                          </m:r>
                                        </m:sub>
                                        <m:sup>
                                          <m:r>
                                            <a:rPr lang="en-US" sz="105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nary>
                            </m:oMath>
                          </m:oMathPara>
                        </a14:m>
                        <a:endParaRPr lang="en-US" sz="1050" b="1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0E2BDD7E-3F88-4A59-9B79-39A16BBC456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90312" y="2135753"/>
                        <a:ext cx="1929503" cy="516167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 t="-121429" r="-11356" b="-17142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6" name="TextBox 105">
                        <a:extLst>
                          <a:ext uri="{FF2B5EF4-FFF2-40B4-BE49-F238E27FC236}">
                            <a16:creationId xmlns:a16="http://schemas.microsoft.com/office/drawing/2014/main" id="{70859486-AB23-4FB6-9C3C-3E47395895C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19815" y="2123863"/>
                        <a:ext cx="2072490" cy="5161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eaLnBrk="1" hangingPunct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⊥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−</m:t>
                                  </m:r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𝑖</m:t>
                                  </m:r>
                                  <m:r>
                                    <a:rPr lang="en-US" sz="10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𝜔</m:t>
                                  </m:r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𝑡</m:t>
                                  </m:r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+</m:t>
                                  </m:r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𝑖𝑛</m:t>
                                  </m:r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𝜙</m:t>
                                  </m:r>
                                </m:sup>
                              </m:sSup>
                              <m:r>
                                <a:rPr lang="en-US" sz="105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𝑒</m:t>
                                  </m:r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,</m:t>
                                  </m:r>
                                  <m:r>
                                    <a:rPr lang="en-US" sz="105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entury Gothic" charset="0"/>
                                      <a:cs typeface="Century Gothic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sz="105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05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𝑑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05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Γ</m:t>
                                      </m:r>
                                      <m:f>
                                        <m:fPr>
                                          <m:ctrlPr>
                                            <a:rPr lang="en-US" sz="105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05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05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sz="105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entury Gothic" charset="0"/>
                                          <a:cs typeface="Century Gothic" charset="0"/>
                                        </a:rPr>
                                        <m:t>𝑀</m:t>
                                      </m:r>
                                      <m:sSubSup>
                                        <m:sSubSupPr>
                                          <m:ctrlPr>
                                            <a:rPr lang="en-US" sz="105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05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05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⊥</m:t>
                                          </m:r>
                                        </m:sub>
                                        <m:sup>
                                          <m:r>
                                            <a:rPr lang="en-US" sz="105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105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05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05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𝐿</m:t>
                                          </m:r>
                                        </m:sub>
                                        <m:sup>
                                          <m:r>
                                            <a:rPr lang="en-US" sz="105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entury Gothic" charset="0"/>
                                              <a:cs typeface="Century Gothic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nary>
                            </m:oMath>
                          </m:oMathPara>
                        </a14:m>
                        <a:endParaRPr lang="en-US" sz="1050" b="1" dirty="0">
                          <a:solidFill>
                            <a:srgbClr val="000000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6" name="TextBox 105">
                        <a:extLst>
                          <a:ext uri="{FF2B5EF4-FFF2-40B4-BE49-F238E27FC236}">
                            <a16:creationId xmlns:a16="http://schemas.microsoft.com/office/drawing/2014/main" id="{70859486-AB23-4FB6-9C3C-3E47395895C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19815" y="2123863"/>
                        <a:ext cx="2072490" cy="516167"/>
                      </a:xfrm>
                      <a:prstGeom prst="rect">
                        <a:avLst/>
                      </a:prstGeom>
                      <a:blipFill>
                        <a:blip r:embed="rId25"/>
                        <a:stretch>
                          <a:fillRect t="-121429" r="-4706" b="-17142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227A3E80-5D07-4B83-B899-EC1FF5199ED4}"/>
                      </a:ext>
                    </a:extLst>
                  </p:cNvPr>
                  <p:cNvSpPr txBox="1"/>
                  <p:nvPr/>
                </p:nvSpPr>
                <p:spPr>
                  <a:xfrm>
                    <a:off x="111586" y="907306"/>
                    <a:ext cx="1890278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buClrTx/>
                      <a:defRPr/>
                    </a:pPr>
                    <a14:m>
                      <m:oMath xmlns:m="http://schemas.openxmlformats.org/officeDocument/2006/math">
                        <m:r>
                          <a:rPr lang="en-US" sz="11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𝝏</m:t>
                        </m:r>
                        <m:r>
                          <a:rPr lang="en-US" sz="11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/</m:t>
                        </m:r>
                        <m:r>
                          <a:rPr lang="en-US" sz="11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𝝏</m:t>
                        </m:r>
                        <m:r>
                          <a:rPr lang="en-US" sz="11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𝒕</m:t>
                        </m:r>
                        <m:r>
                          <a:rPr kumimoji="0" lang="en-US" sz="11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entury Gothic" charset="0"/>
                          </a:rPr>
                          <m:t>→</m:t>
                        </m:r>
                        <m:r>
                          <a:rPr kumimoji="0" lang="en-US" sz="11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entury Gothic" charset="0"/>
                          </a:rPr>
                          <m:t>𝜸</m:t>
                        </m:r>
                      </m:oMath>
                    </a14:m>
                    <a:r>
                      <a: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charset="0"/>
                        <a:ea typeface="Century Gothic" charset="0"/>
                        <a:cs typeface="Century Gothic" charset="0"/>
                      </a:rPr>
                      <a:t> </a:t>
                    </a:r>
                    <a:r>
                      <a: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charset="0"/>
                        <a:ea typeface="Century Gothic" charset="0"/>
                        <a:cs typeface="Century Gothic" charset="0"/>
                      </a:rPr>
                      <a:t>eigenvalue</a:t>
                    </a:r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27A3E80-5D07-4B83-B899-EC1FF5199E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86" y="907306"/>
                    <a:ext cx="1890278" cy="261610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2" name="Text Box 47">
                <a:extLst>
                  <a:ext uri="{FF2B5EF4-FFF2-40B4-BE49-F238E27FC236}">
                    <a16:creationId xmlns:a16="http://schemas.microsoft.com/office/drawing/2014/main" id="{A2010370-29DE-4349-80CF-37E41A83E8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5231" y="1705023"/>
                <a:ext cx="1482146" cy="292388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rgbClr val="007A5C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300" kern="0" dirty="0">
                    <a:solidFill>
                      <a:schemeClr val="accent6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Resistive term</a:t>
                </a:r>
                <a:endParaRPr kumimoji="0" lang="en-US" altLang="zh-CN" sz="130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EEB515D-A9F4-49A8-BD44-0B882E2872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4526" y="2627475"/>
                <a:ext cx="1428596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9pPr>
              </a:lstStyle>
              <a:p>
                <a:pPr eaLnBrk="1" hangingPunct="1"/>
                <a:r>
                  <a:rPr lang="en-US" altLang="zh-CN" sz="900" i="0" dirty="0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Y.Q. Liu et al, </a:t>
                </a:r>
                <a:r>
                  <a:rPr lang="en-US" altLang="zh-CN" sz="900" i="0" dirty="0" err="1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PoP</a:t>
                </a:r>
                <a:r>
                  <a:rPr lang="en-US" altLang="zh-CN" sz="900" i="0" dirty="0">
                    <a:solidFill>
                      <a:srgbClr val="00B0F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2008</a:t>
                </a:r>
                <a:endParaRPr lang="zh-CN" altLang="en-US" sz="900" i="0" dirty="0">
                  <a:solidFill>
                    <a:srgbClr val="00B0F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BEDFF91D-1E51-4B81-BE75-E0D744EEF191}"/>
                      </a:ext>
                    </a:extLst>
                  </p:cNvPr>
                  <p:cNvSpPr/>
                  <p:nvPr/>
                </p:nvSpPr>
                <p:spPr>
                  <a:xfrm>
                    <a:off x="2644457" y="2257146"/>
                    <a:ext cx="877163" cy="3044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𝛻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200" dirty="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BEDFF91D-1E51-4B81-BE75-E0D744EEF1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4457" y="2257146"/>
                    <a:ext cx="877163" cy="30444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t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D8A2A19-467C-497A-818B-64EE0449AE71}"/>
                      </a:ext>
                    </a:extLst>
                  </p:cNvPr>
                  <p:cNvSpPr/>
                  <p:nvPr/>
                </p:nvSpPr>
                <p:spPr>
                  <a:xfrm>
                    <a:off x="3457872" y="2267649"/>
                    <a:ext cx="809837" cy="3044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𝛻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acc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200" dirty="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D8A2A19-467C-497A-818B-64EE0449AE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7872" y="2267649"/>
                    <a:ext cx="809837" cy="30444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t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262F472-CC0E-4E16-832F-3A439A354591}"/>
                  </a:ext>
                </a:extLst>
              </p:cNvPr>
              <p:cNvSpPr txBox="1"/>
              <p:nvPr/>
            </p:nvSpPr>
            <p:spPr>
              <a:xfrm>
                <a:off x="213904" y="2036342"/>
                <a:ext cx="11063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Resistive wall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C9B4150-3E1D-4992-AF93-4A64344B803A}"/>
                  </a:ext>
                </a:extLst>
              </p:cNvPr>
              <p:cNvSpPr txBox="1"/>
              <p:nvPr/>
            </p:nvSpPr>
            <p:spPr>
              <a:xfrm>
                <a:off x="2644457" y="2030890"/>
                <a:ext cx="7344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Vacuum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22EB7B5E-3BC0-4ECF-8136-EBD5E08D89CF}"/>
                      </a:ext>
                    </a:extLst>
                  </p:cNvPr>
                  <p:cNvSpPr/>
                  <p:nvPr/>
                </p:nvSpPr>
                <p:spPr>
                  <a:xfrm>
                    <a:off x="5660721" y="942087"/>
                    <a:ext cx="2355196" cy="2851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𝒙</m:t>
                          </m:r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(</m:t>
                          </m:r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𝝍</m:t>
                          </m:r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,</m:t>
                          </m:r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𝜽</m:t>
                          </m:r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,</m:t>
                          </m:r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𝝓</m:t>
                          </m:r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)=</m:t>
                          </m:r>
                          <m:sSup>
                            <m:sSupPr>
                              <m:ctrlP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𝒎</m:t>
                              </m:r>
                            </m:sup>
                          </m:sSup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(</m:t>
                          </m:r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𝝍</m:t>
                          </m:r>
                          <m:r>
                            <a:rPr lang="en-US" sz="1200" b="1" i="1" dirty="0" smtClean="0"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𝜸</m:t>
                              </m:r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𝒕</m:t>
                              </m:r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+</m:t>
                              </m:r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𝒊𝒎</m:t>
                              </m:r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𝜽</m:t>
                              </m:r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+</m:t>
                              </m:r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𝒊𝒏</m:t>
                              </m:r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𝝓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1200" b="1" dirty="0">
                              <a:ea typeface="Century Gothic" charset="0"/>
                              <a:cs typeface="Century Gothic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b="1" dirty="0"/>
                  </a:p>
                </p:txBody>
              </p:sp>
            </mc:Choice>
            <mc:Fallback xmlns=""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22EB7B5E-3BC0-4ECF-8136-EBD5E08D89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0721" y="942087"/>
                    <a:ext cx="2355196" cy="285143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b="-108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65C8F7A-C7E7-42C3-A6B3-6C49E51DFB51}"/>
                  </a:ext>
                </a:extLst>
              </p:cNvPr>
              <p:cNvSpPr txBox="1"/>
              <p:nvPr/>
            </p:nvSpPr>
            <p:spPr>
              <a:xfrm>
                <a:off x="5352306" y="684090"/>
                <a:ext cx="19527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Any perturbations have form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A1FCB1-E3B4-476B-9D48-6B07C1868583}"/>
                      </a:ext>
                    </a:extLst>
                  </p:cNvPr>
                  <p:cNvSpPr/>
                  <p:nvPr/>
                </p:nvSpPr>
                <p:spPr>
                  <a:xfrm>
                    <a:off x="243124" y="2630940"/>
                    <a:ext cx="2578061" cy="26007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sSupPr>
                          <m:e>
                            <m:r>
                              <a:rPr lang="en-US" sz="900" b="0" i="1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smtClean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900" b="0" i="1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900" i="1" dirty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</m:ctrlPr>
                          </m:accPr>
                          <m:e>
                            <m:r>
                              <a:rPr lang="en-US" sz="900" b="1" dirty="0">
                                <a:latin typeface="Cambria Math" panose="02040503050406030204" pitchFamily="18" charset="0"/>
                                <a:ea typeface="Century Gothic" charset="0"/>
                                <a:cs typeface="Century Gothic" charset="0"/>
                              </a:rPr>
                              <m:t>𝐛</m:t>
                            </m:r>
                          </m:e>
                        </m:acc>
                        <m:r>
                          <a:rPr lang="en-US" sz="900" b="0" i="1" dirty="0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⋅</m:t>
                        </m:r>
                        <m:r>
                          <a:rPr lang="en-US" sz="900" b="0" i="0" dirty="0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𝛻</m:t>
                        </m:r>
                        <m:r>
                          <a:rPr lang="en-US" sz="900" b="0" i="1" dirty="0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𝜓</m:t>
                        </m:r>
                      </m:oMath>
                    </a14:m>
                    <a:r>
                      <a:rPr lang="en-US" sz="900" dirty="0">
                        <a:latin typeface="Century Gothic" charset="0"/>
                        <a:ea typeface="Century Gothic" charset="0"/>
                        <a:cs typeface="Century Gothic" charset="0"/>
                      </a:rPr>
                      <a:t> ,</a:t>
                    </a:r>
                    <a14:m>
                      <m:oMath xmlns:m="http://schemas.openxmlformats.org/officeDocument/2006/math">
                        <m:r>
                          <a:rPr lang="en-US" sz="9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900" b="0" i="0" smtClean="0">
                            <a:latin typeface="Cambria Math" panose="02040503050406030204" pitchFamily="18" charset="0"/>
                            <a:ea typeface="Century Gothic" charset="0"/>
                            <a:cs typeface="Century Gothic" charset="0"/>
                          </a:rPr>
                          <m:t>Δ</m:t>
                        </m:r>
                      </m:oMath>
                    </a14:m>
                    <a:r>
                      <a:rPr lang="en-US" sz="900" dirty="0">
                        <a:latin typeface="Century Gothic" charset="0"/>
                        <a:ea typeface="Century Gothic" charset="0"/>
                        <a:cs typeface="Century Gothic" charset="0"/>
                      </a:rPr>
                      <a:t> ~ wall jump</a:t>
                    </a: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4A1FCB1-E3B4-476B-9D48-6B07C18685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124" y="2630940"/>
                    <a:ext cx="2578061" cy="260071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t="-7143" b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37B0463B-6E2D-4D25-820F-330B9CFCBC50}"/>
                      </a:ext>
                    </a:extLst>
                  </p:cNvPr>
                  <p:cNvSpPr/>
                  <p:nvPr/>
                </p:nvSpPr>
                <p:spPr>
                  <a:xfrm>
                    <a:off x="213904" y="2207293"/>
                    <a:ext cx="2332241" cy="48314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i="1" smtClean="0">
                              <a:solidFill>
                                <a:srgbClr val="339966"/>
                              </a:solidFill>
                              <a:latin typeface="Cambria Math" panose="02040503050406030204" pitchFamily="18" charset="0"/>
                              <a:ea typeface="Century Gothic" charset="0"/>
                              <a:cs typeface="Century Gothic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entury Gothic" charset="0"/>
                                  <a:cs typeface="Century Gothic" charset="0"/>
                                </a:rPr>
                                <m:t>𝜓</m:t>
                              </m:r>
                            </m:sup>
                          </m:s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b="0" i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f>
                                <m:f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𝜕𝜓</m:t>
                                  </m:r>
                                </m:den>
                              </m:f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1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1100" dirty="0">
                      <a:latin typeface="Century Gothic" charset="0"/>
                      <a:ea typeface="Century Gothic" charset="0"/>
                      <a:cs typeface="Century Gothic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37B0463B-6E2D-4D25-820F-330B9CFCBC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904" y="2207293"/>
                    <a:ext cx="2332241" cy="483146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b="-12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55737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35374</TotalTime>
  <Words>4016</Words>
  <Application>Microsoft Macintosh PowerPoint</Application>
  <PresentationFormat>On-screen Show (16:9)</PresentationFormat>
  <Paragraphs>582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.AppleSystemUIFont</vt:lpstr>
      <vt:lpstr>ＭＳ Ｐゴシック</vt:lpstr>
      <vt:lpstr>Questrial</vt:lpstr>
      <vt:lpstr>宋体</vt:lpstr>
      <vt:lpstr>Arial</vt:lpstr>
      <vt:lpstr>Cambria Math</vt:lpstr>
      <vt:lpstr>Century Gothic</vt:lpstr>
      <vt:lpstr>Times New Roman</vt:lpstr>
      <vt:lpstr>Wingdings</vt:lpstr>
      <vt:lpstr>Office Theme</vt:lpstr>
      <vt:lpstr>Multi-Mode Plasma Response and Experimental Validation</vt:lpstr>
      <vt:lpstr>Understanding and Identifying Each Individual Eigenmode (Stability + Mode Structure) in Multi-Mode Plasma Response is Important for Tokamak Operation</vt:lpstr>
      <vt:lpstr>Understanding and Identifying Each Individual Eigenmode (Stability + Mode Structure) in Multi-Mode Plasma Response is Important for Tokamak Operation</vt:lpstr>
      <vt:lpstr>Multi-Pole Response Transfer Function is Developed to Extract Stable MHD Eigenmodes from Plasma Response</vt:lpstr>
      <vt:lpstr>Multi-Pole Response Transfer Function Extracted from Experimental Data Reveals Three Dominant n=1 Modes in DIII-D Experiments</vt:lpstr>
      <vt:lpstr>Multi-Mode Response Analysis for EAST Experiments Identifies Two Dominant n=1 Contributions</vt:lpstr>
      <vt:lpstr>Outline</vt:lpstr>
      <vt:lpstr>Outline</vt:lpstr>
      <vt:lpstr>Multi-Mode Plasma Response Model is Systematically Derived From Generic Linear MHD Formulation</vt:lpstr>
      <vt:lpstr>Multi-Mode Plasma Response Model is Systematically Derived From Generic Linear MHD Formulation</vt:lpstr>
      <vt:lpstr>Multi-Mode Plasma Response Model is Systematically Derived From Generic Linear MHD Formulation</vt:lpstr>
      <vt:lpstr>Proof of Principle Based on Simulated Response Data: Constructed Transfer Function Using Low-Frequency Data Recovers High-Frequency Data</vt:lpstr>
      <vt:lpstr>Multi-Pole Transfer Functions can be obtained from both  Experimental and Numerical Data</vt:lpstr>
      <vt:lpstr>Outline</vt:lpstr>
      <vt:lpstr>Combined 3D MHD Spectroscopy: Scanning both Coil Phasing and Frequency to Extract Multi-Pole Transfer Function from DIII-D Experiments</vt:lpstr>
      <vt:lpstr>Combined 3D MHD Spectroscopy: Response Extracted by Simultaneous Fitting of DIII-D Data from Multiple Sensors</vt:lpstr>
      <vt:lpstr>Construction of Transfer Functions from Both Measured and Simulated Response Data Allows Direct Comparison of Each Individual Mode</vt:lpstr>
      <vt:lpstr>Reconstructed Stable Poles Are Used to Guide Eigenvalue Solver to Directly Compute Eigenmode Structure for 3 Dominant Modes  </vt:lpstr>
      <vt:lpstr>Transfer Function Reconstructed From Experimental Data Helps to Perform Selective Amplification of Mode in 2D Space of Coil Phasing and Frequency</vt:lpstr>
      <vt:lpstr>Transfer Function Reconstructed From Experimental Data Helps to Perform Selective Amplification of Mode in 2D Space of Coil Phasing and Frequency</vt:lpstr>
      <vt:lpstr>Outline</vt:lpstr>
      <vt:lpstr>More Efficient MHD Spectroscopy with Multi-Frequency Wave Package Applied in DIII-D L-Mode for n=2 Mode Identification</vt:lpstr>
      <vt:lpstr>n=2 Combined MHD Spectroscopy Identifies Least Stable Mode as Stable Tearing Mode and Confirmed by MARS-F Eigenvalue Computation</vt:lpstr>
      <vt:lpstr>Amplification of Stable Tearing Component at Δϕ=0o  Strong Resonant Perturbations  Lower Mode Locking Threshold  </vt:lpstr>
      <vt:lpstr>Thesis: Multi-Mode Plasma Response Model and Combined 3D MHD Spectroscopy Provide Pertinent Tools to Study Stable MHD Modes</vt:lpstr>
      <vt:lpstr>Backup slides</vt:lpstr>
      <vt:lpstr>Experimental Extracted Plasma Response Model is Verified with Independent Experiment</vt:lpstr>
      <vt:lpstr>Multi-Mode Response Transfer Function Reveals Contribution of Each Eigenmode While Applying Different Coil Frequency and Phasing</vt:lpstr>
      <vt:lpstr>Resistive Wall Effect is Important to Determine Plasma Response While Rotating 3D Fields are Applied. </vt:lpstr>
      <vt:lpstr>Well Restore Magnetic Response in Time Domain</vt:lpstr>
      <vt:lpstr>Single Mode Response Also Leads to Different Δϕ of Minimum Amplitude at LFS and HFS （Toy model）</vt:lpstr>
      <vt:lpstr>Single Mode Response Also Leads to Different Δϕ of Minimum Amplitude at LFS and HFS （Toy model）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Multi-mode plasma response and experimental validation</dc:title>
  <cp:lastModifiedBy>Microsoft Office User</cp:lastModifiedBy>
  <cp:revision>701</cp:revision>
  <cp:lastPrinted>2018-11-06T23:29:37Z</cp:lastPrinted>
  <dcterms:modified xsi:type="dcterms:W3CDTF">2018-11-07T15:19:22Z</dcterms:modified>
</cp:coreProperties>
</file>