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68" r:id="rId2"/>
    <p:sldId id="559" r:id="rId3"/>
    <p:sldId id="562" r:id="rId4"/>
    <p:sldId id="587" r:id="rId5"/>
    <p:sldId id="458" r:id="rId6"/>
    <p:sldId id="583" r:id="rId7"/>
    <p:sldId id="537" r:id="rId8"/>
    <p:sldId id="530" r:id="rId9"/>
    <p:sldId id="506" r:id="rId10"/>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920000"/>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50"/>
    <p:restoredTop sz="94032" autoAdjust="0"/>
  </p:normalViewPr>
  <p:slideViewPr>
    <p:cSldViewPr showGuides="1">
      <p:cViewPr varScale="1">
        <p:scale>
          <a:sx n="149" d="100"/>
          <a:sy n="149" d="100"/>
        </p:scale>
        <p:origin x="816" y="176"/>
      </p:cViewPr>
      <p:guideLst>
        <p:guide orient="horz" pos="1620"/>
        <p:guide pos="2880"/>
      </p:guideLst>
    </p:cSldViewPr>
  </p:slideViewPr>
  <p:notesTextViewPr>
    <p:cViewPr>
      <p:scale>
        <a:sx n="1" d="1"/>
        <a:sy n="1" d="1"/>
      </p:scale>
      <p:origin x="0" y="0"/>
    </p:cViewPr>
  </p:notesTextViewPr>
  <p:notesViewPr>
    <p:cSldViewPr showGuides="1">
      <p:cViewPr varScale="1">
        <p:scale>
          <a:sx n="80" d="100"/>
          <a:sy n="80" d="100"/>
        </p:scale>
        <p:origin x="-388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3C68E72-7118-4BB6-BC0C-A067E02A39FA}" type="datetimeFigureOut">
              <a:rPr lang="en-US"/>
              <a:pPr>
                <a:defRPr/>
              </a:pPr>
              <a:t>1/17/19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7BF9A66-EF9C-4423-829B-6D9627B95F0A}" type="slidenum">
              <a:rPr lang="en-US"/>
              <a:pPr>
                <a:defRPr/>
              </a:pPr>
              <a:t>‹#›</a:t>
            </a:fld>
            <a:endParaRPr lang="en-US"/>
          </a:p>
        </p:txBody>
      </p:sp>
    </p:spTree>
    <p:extLst>
      <p:ext uri="{BB962C8B-B14F-4D97-AF65-F5344CB8AC3E}">
        <p14:creationId xmlns:p14="http://schemas.microsoft.com/office/powerpoint/2010/main" val="3086465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E9CBF51-4AB4-460D-93D3-226BBE47090E}" type="datetimeFigureOut">
              <a:rPr lang="en-US"/>
              <a:pPr>
                <a:defRPr/>
              </a:pPr>
              <a:t>1/17/19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36400B2-87AA-4DB1-B67D-2C60F6396601}" type="slidenum">
              <a:rPr lang="en-US"/>
              <a:pPr>
                <a:defRPr/>
              </a:pPr>
              <a:t>‹#›</a:t>
            </a:fld>
            <a:endParaRPr lang="en-US"/>
          </a:p>
        </p:txBody>
      </p:sp>
    </p:spTree>
    <p:extLst>
      <p:ext uri="{BB962C8B-B14F-4D97-AF65-F5344CB8AC3E}">
        <p14:creationId xmlns:p14="http://schemas.microsoft.com/office/powerpoint/2010/main" val="37000983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diagnostic neutral beam line (DNB) [5], which shares the port with the HNB-1 and delivers 100 </a:t>
            </a:r>
            <a:r>
              <a:rPr lang="en-US" sz="1200" dirty="0" err="1"/>
              <a:t>keV</a:t>
            </a:r>
            <a:r>
              <a:rPr lang="en-US" sz="1200" dirty="0"/>
              <a:t> H beams to the machine.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past a large number of injectors around the world used positive ion sources to produce accelerated ion beams which were subsequently </a:t>
            </a:r>
            <a:r>
              <a:rPr lang="en-US" sz="1200" kern="1200" dirty="0" err="1">
                <a:solidFill>
                  <a:schemeClr val="tx1"/>
                </a:solidFill>
                <a:effectLst/>
                <a:latin typeface="+mn-lt"/>
                <a:ea typeface="+mn-ea"/>
                <a:cs typeface="+mn-cs"/>
              </a:rPr>
              <a:t>neutralised</a:t>
            </a:r>
            <a:r>
              <a:rPr lang="en-US" sz="1200" kern="1200" dirty="0">
                <a:solidFill>
                  <a:schemeClr val="tx1"/>
                </a:solidFill>
                <a:effectLst/>
                <a:latin typeface="+mn-lt"/>
                <a:ea typeface="+mn-ea"/>
                <a:cs typeface="+mn-cs"/>
              </a:rPr>
              <a:t> using gas </a:t>
            </a:r>
            <a:r>
              <a:rPr lang="en-US" sz="1200" kern="1200" dirty="0" err="1">
                <a:solidFill>
                  <a:schemeClr val="tx1"/>
                </a:solidFill>
                <a:effectLst/>
                <a:latin typeface="+mn-lt"/>
                <a:ea typeface="+mn-ea"/>
                <a:cs typeface="+mn-cs"/>
              </a:rPr>
              <a:t>neutralisers</a:t>
            </a:r>
            <a:r>
              <a:rPr lang="en-US" sz="1200" kern="1200" dirty="0">
                <a:solidFill>
                  <a:schemeClr val="tx1"/>
                </a:solidFill>
                <a:effectLst/>
                <a:latin typeface="+mn-lt"/>
                <a:ea typeface="+mn-ea"/>
                <a:cs typeface="+mn-cs"/>
              </a:rPr>
              <a:t> in the range of energies, ENBI &lt; 120 </a:t>
            </a:r>
            <a:r>
              <a:rPr lang="en-US" sz="1200" kern="1200" dirty="0" err="1">
                <a:solidFill>
                  <a:schemeClr val="tx1"/>
                </a:solidFill>
                <a:effectLst/>
                <a:latin typeface="+mn-lt"/>
                <a:ea typeface="+mn-ea"/>
                <a:cs typeface="+mn-cs"/>
              </a:rPr>
              <a:t>keV</a:t>
            </a:r>
            <a:r>
              <a:rPr lang="en-US" sz="1200" kern="1200" dirty="0">
                <a:solidFill>
                  <a:schemeClr val="tx1"/>
                </a:solidFill>
                <a:effectLst/>
                <a:latin typeface="+mn-lt"/>
                <a:ea typeface="+mn-ea"/>
                <a:cs typeface="+mn-cs"/>
              </a:rPr>
              <a:t>, where such </a:t>
            </a:r>
            <a:r>
              <a:rPr lang="en-US" sz="1200" kern="1200" dirty="0" err="1">
                <a:solidFill>
                  <a:schemeClr val="tx1"/>
                </a:solidFill>
                <a:effectLst/>
                <a:latin typeface="+mn-lt"/>
                <a:ea typeface="+mn-ea"/>
                <a:cs typeface="+mn-cs"/>
              </a:rPr>
              <a:t>neutralisation</a:t>
            </a:r>
            <a:r>
              <a:rPr lang="en-US" sz="1200" kern="1200" dirty="0">
                <a:solidFill>
                  <a:schemeClr val="tx1"/>
                </a:solidFill>
                <a:effectLst/>
                <a:latin typeface="+mn-lt"/>
                <a:ea typeface="+mn-ea"/>
                <a:cs typeface="+mn-cs"/>
              </a:rPr>
              <a:t> is sufficiently efficient. However with an increasing demand on the beam energy due to the increase in the plasma size and density, injectors based on positive ion sources are less efficient because of the steep reduction in </a:t>
            </a:r>
            <a:r>
              <a:rPr lang="en-US" sz="1200" kern="1200" dirty="0" err="1">
                <a:solidFill>
                  <a:schemeClr val="tx1"/>
                </a:solidFill>
                <a:effectLst/>
                <a:latin typeface="+mn-lt"/>
                <a:ea typeface="+mn-ea"/>
                <a:cs typeface="+mn-cs"/>
              </a:rPr>
              <a:t>neutralisation</a:t>
            </a:r>
            <a:r>
              <a:rPr lang="en-US" sz="1200" kern="1200" dirty="0">
                <a:solidFill>
                  <a:schemeClr val="tx1"/>
                </a:solidFill>
                <a:effectLst/>
                <a:latin typeface="+mn-lt"/>
                <a:ea typeface="+mn-ea"/>
                <a:cs typeface="+mn-cs"/>
              </a:rPr>
              <a:t> cross sections resulting in reduced power deposited by the beams in the plasma. Note that the NBI penetration depth drops with the increase in plasma size and density, </a:t>
            </a:r>
            <a:r>
              <a:rPr lang="el-GR" sz="1200" kern="1200" dirty="0">
                <a:solidFill>
                  <a:schemeClr val="tx1"/>
                </a:solidFill>
                <a:effectLst/>
                <a:latin typeface="+mn-lt"/>
                <a:ea typeface="+mn-ea"/>
                <a:cs typeface="+mn-cs"/>
              </a:rPr>
              <a:t>λ</a:t>
            </a:r>
            <a:r>
              <a:rPr lang="en-US" sz="1200" kern="1200" dirty="0">
                <a:solidFill>
                  <a:schemeClr val="tx1"/>
                </a:solidFill>
                <a:effectLst/>
                <a:latin typeface="+mn-lt"/>
                <a:ea typeface="+mn-ea"/>
                <a:cs typeface="+mn-cs"/>
              </a:rPr>
              <a:t>NB ∼ (ENBI/ANBI)1/2 (n a)−1. ‘ANBI’ corresponds to the mass of the neutral beam species used, ‘n’ corresponds to the plasma density and ‘a’ corresponds to the minor radius. Thus, for the reactor size ITER-like machines penetration of the NBI to the plasma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requires NBI energies of ENBI ∼ 1 MeV (0.5–1 MeV/</a:t>
            </a:r>
            <a:r>
              <a:rPr lang="en-US" sz="1200" kern="1200" dirty="0" err="1">
                <a:solidFill>
                  <a:schemeClr val="tx1"/>
                </a:solidFill>
                <a:effectLst/>
                <a:latin typeface="+mn-lt"/>
                <a:ea typeface="+mn-ea"/>
                <a:cs typeface="+mn-cs"/>
              </a:rPr>
              <a:t>amu</a:t>
            </a:r>
            <a:r>
              <a:rPr lang="en-US" sz="1200" kern="1200" dirty="0">
                <a:solidFill>
                  <a:schemeClr val="tx1"/>
                </a:solidFill>
                <a:effectLst/>
                <a:latin typeface="+mn-lt"/>
                <a:ea typeface="+mn-ea"/>
                <a:cs typeface="+mn-cs"/>
              </a:rPr>
              <a:t>). This limitation requires injectors based on negative ion sources, for which the </a:t>
            </a:r>
            <a:r>
              <a:rPr lang="en-US" sz="1200" kern="1200" dirty="0" err="1">
                <a:solidFill>
                  <a:schemeClr val="tx1"/>
                </a:solidFill>
                <a:effectLst/>
                <a:latin typeface="+mn-lt"/>
                <a:ea typeface="+mn-ea"/>
                <a:cs typeface="+mn-cs"/>
              </a:rPr>
              <a:t>neutralisation</a:t>
            </a:r>
            <a:r>
              <a:rPr lang="en-US" sz="1200" kern="1200" dirty="0">
                <a:solidFill>
                  <a:schemeClr val="tx1"/>
                </a:solidFill>
                <a:effectLst/>
                <a:latin typeface="+mn-lt"/>
                <a:ea typeface="+mn-ea"/>
                <a:cs typeface="+mn-cs"/>
              </a:rPr>
              <a:t> efficiencies are as large as 60% at the energies of interest.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other words, higher energies are required by bigger tokamaks so that penetration is satisfactory. The neutralization cross section at those higher energies is more effective if negative ions are employed. If a charged beam is injected, it does not penetrate to the core.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br>
              <a:rPr lang="en-US" sz="1200" dirty="0"/>
            </a:br>
            <a:endParaRPr lang="en-US" dirty="0"/>
          </a:p>
        </p:txBody>
      </p:sp>
      <p:sp>
        <p:nvSpPr>
          <p:cNvPr id="4" name="Slide Number Placeholder 3"/>
          <p:cNvSpPr>
            <a:spLocks noGrp="1"/>
          </p:cNvSpPr>
          <p:nvPr>
            <p:ph type="sldNum" sz="quarter" idx="5"/>
          </p:nvPr>
        </p:nvSpPr>
        <p:spPr/>
        <p:txBody>
          <a:bodyPr/>
          <a:lstStyle/>
          <a:p>
            <a:fld id="{0B440411-0765-4B77-A095-21B1B557CD86}" type="slidenum">
              <a:rPr lang="en-US" smtClean="0"/>
              <a:t>2</a:t>
            </a:fld>
            <a:endParaRPr lang="en-US"/>
          </a:p>
        </p:txBody>
      </p:sp>
    </p:spTree>
    <p:extLst>
      <p:ext uri="{BB962C8B-B14F-4D97-AF65-F5344CB8AC3E}">
        <p14:creationId xmlns:p14="http://schemas.microsoft.com/office/powerpoint/2010/main" val="201647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440411-0765-4B77-A095-21B1B557CD86}" type="slidenum">
              <a:rPr lang="en-US" smtClean="0"/>
              <a:t>3</a:t>
            </a:fld>
            <a:endParaRPr lang="en-US"/>
          </a:p>
        </p:txBody>
      </p:sp>
    </p:spTree>
    <p:extLst>
      <p:ext uri="{BB962C8B-B14F-4D97-AF65-F5344CB8AC3E}">
        <p14:creationId xmlns:p14="http://schemas.microsoft.com/office/powerpoint/2010/main" val="372208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TCV results showed that the </a:t>
            </a:r>
            <a:r>
              <a:rPr lang="en-US" sz="1200" b="0" i="0" kern="1200" dirty="0" err="1">
                <a:solidFill>
                  <a:schemeClr val="tx1"/>
                </a:solidFill>
                <a:effectLst/>
                <a:latin typeface="+mn-lt"/>
                <a:ea typeface="+mn-ea"/>
                <a:cs typeface="+mn-cs"/>
              </a:rPr>
              <a:t>eigenmodes</a:t>
            </a:r>
            <a:r>
              <a:rPr lang="en-US" sz="1200" b="0" i="0" kern="1200" dirty="0">
                <a:solidFill>
                  <a:schemeClr val="tx1"/>
                </a:solidFill>
                <a:effectLst/>
                <a:latin typeface="+mn-lt"/>
                <a:ea typeface="+mn-ea"/>
                <a:cs typeface="+mn-cs"/>
              </a:rPr>
              <a:t> are more sheared and that contributes to reduce turbulence</a:t>
            </a:r>
          </a:p>
          <a:p>
            <a:r>
              <a:rPr lang="en-US" sz="1200" b="0" i="0" kern="1200" dirty="0">
                <a:solidFill>
                  <a:schemeClr val="tx1"/>
                </a:solidFill>
                <a:effectLst/>
                <a:latin typeface="+mn-lt"/>
                <a:ea typeface="+mn-ea"/>
                <a:cs typeface="+mn-cs"/>
              </a:rPr>
              <a:t>zoom the chirping and the fixed-</a:t>
            </a:r>
            <a:r>
              <a:rPr lang="en-US" sz="1200" b="0" i="0" kern="1200" dirty="0" err="1">
                <a:solidFill>
                  <a:schemeClr val="tx1"/>
                </a:solidFill>
                <a:effectLst/>
                <a:latin typeface="+mn-lt"/>
                <a:ea typeface="+mn-ea"/>
                <a:cs typeface="+mn-cs"/>
              </a:rPr>
              <a:t>freq</a:t>
            </a:r>
            <a:endParaRPr lang="en-US" dirty="0"/>
          </a:p>
        </p:txBody>
      </p:sp>
      <p:sp>
        <p:nvSpPr>
          <p:cNvPr id="4" name="Slide Number Placeholder 3"/>
          <p:cNvSpPr>
            <a:spLocks noGrp="1"/>
          </p:cNvSpPr>
          <p:nvPr>
            <p:ph type="sldNum" sz="quarter" idx="10"/>
          </p:nvPr>
        </p:nvSpPr>
        <p:spPr/>
        <p:txBody>
          <a:bodyPr/>
          <a:lstStyle/>
          <a:p>
            <a:fld id="{0B440411-0765-4B77-A095-21B1B557CD86}" type="slidenum">
              <a:rPr lang="en-US" smtClean="0"/>
              <a:t>6</a:t>
            </a:fld>
            <a:endParaRPr lang="en-US"/>
          </a:p>
        </p:txBody>
      </p:sp>
    </p:spTree>
    <p:extLst>
      <p:ext uri="{BB962C8B-B14F-4D97-AF65-F5344CB8AC3E}">
        <p14:creationId xmlns:p14="http://schemas.microsoft.com/office/powerpoint/2010/main" val="3225839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440411-0765-4B77-A095-21B1B557CD86}" type="slidenum">
              <a:rPr lang="en-US" smtClean="0"/>
              <a:t>7</a:t>
            </a:fld>
            <a:endParaRPr lang="en-US"/>
          </a:p>
        </p:txBody>
      </p:sp>
    </p:spTree>
    <p:extLst>
      <p:ext uri="{BB962C8B-B14F-4D97-AF65-F5344CB8AC3E}">
        <p14:creationId xmlns:p14="http://schemas.microsoft.com/office/powerpoint/2010/main" val="2522689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Ratio</a:t>
            </a:r>
          </a:p>
        </p:txBody>
      </p:sp>
      <p:sp>
        <p:nvSpPr>
          <p:cNvPr id="4" name="Slide Number Placeholder 3"/>
          <p:cNvSpPr>
            <a:spLocks noGrp="1"/>
          </p:cNvSpPr>
          <p:nvPr>
            <p:ph type="sldNum" sz="quarter" idx="10"/>
          </p:nvPr>
        </p:nvSpPr>
        <p:spPr/>
        <p:txBody>
          <a:bodyPr/>
          <a:lstStyle/>
          <a:p>
            <a:fld id="{0B440411-0765-4B77-A095-21B1B557CD86}" type="slidenum">
              <a:rPr lang="en-US" smtClean="0"/>
              <a:t>8</a:t>
            </a:fld>
            <a:endParaRPr lang="en-US"/>
          </a:p>
        </p:txBody>
      </p:sp>
    </p:spTree>
    <p:extLst>
      <p:ext uri="{BB962C8B-B14F-4D97-AF65-F5344CB8AC3E}">
        <p14:creationId xmlns:p14="http://schemas.microsoft.com/office/powerpoint/2010/main" val="40330436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4914900"/>
            <a:ext cx="9144000" cy="2286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38450" y="3714750"/>
            <a:ext cx="3467100" cy="135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http://nstx.pppl.gov/DragNDrop/Presentation_Template/NSTX-U_cutaway_low_res.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86600" y="3662363"/>
            <a:ext cx="13557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33400" y="1771650"/>
            <a:ext cx="8077200" cy="8001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9"/>
          <p:cNvSpPr>
            <a:spLocks noGrp="1"/>
          </p:cNvSpPr>
          <p:nvPr>
            <p:ph type="title"/>
          </p:nvPr>
        </p:nvSpPr>
        <p:spPr>
          <a:xfrm>
            <a:off x="152400" y="857250"/>
            <a:ext cx="8839200" cy="857250"/>
          </a:xfrm>
          <a:prstGeom prst="rect">
            <a:avLst/>
          </a:prstGeom>
        </p:spPr>
        <p:txBody>
          <a:bodyPr lIns="0" rIns="0"/>
          <a:lstStyle>
            <a:lvl1pPr>
              <a:defRPr/>
            </a:lvl1pPr>
          </a:lstStyle>
          <a:p>
            <a:r>
              <a:rPr lang="en-US"/>
              <a:t>Click to edit Master title style</a:t>
            </a:r>
            <a:endParaRPr lang="en-US" dirty="0"/>
          </a:p>
        </p:txBody>
      </p:sp>
      <p:sp>
        <p:nvSpPr>
          <p:cNvPr id="7" name="Text Placeholder 6"/>
          <p:cNvSpPr>
            <a:spLocks noGrp="1"/>
          </p:cNvSpPr>
          <p:nvPr>
            <p:ph type="body" sz="quarter" idx="10"/>
          </p:nvPr>
        </p:nvSpPr>
        <p:spPr>
          <a:xfrm>
            <a:off x="533400" y="2628900"/>
            <a:ext cx="8077200" cy="9144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a:t>Click to edit Master text styles</a:t>
            </a:r>
          </a:p>
        </p:txBody>
      </p:sp>
      <p:sp>
        <p:nvSpPr>
          <p:cNvPr id="21" name="Text Placeholder 20"/>
          <p:cNvSpPr>
            <a:spLocks noGrp="1"/>
          </p:cNvSpPr>
          <p:nvPr>
            <p:ph type="body" sz="quarter" idx="12"/>
          </p:nvPr>
        </p:nvSpPr>
        <p:spPr>
          <a:xfrm>
            <a:off x="76200" y="3733800"/>
            <a:ext cx="2514600" cy="285750"/>
          </a:xfrm>
        </p:spPr>
        <p:txBody>
          <a:bodyPr>
            <a:noAutofit/>
          </a:bodyPr>
          <a:lstStyle>
            <a:lvl1pPr marL="0" indent="0" algn="ctr">
              <a:buNone/>
              <a:defRPr sz="1100"/>
            </a:lvl1pPr>
          </a:lstStyle>
          <a:p>
            <a:pPr lvl="0"/>
            <a:r>
              <a:rPr lang="en-US"/>
              <a:t>Click to edit Master text styles</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62"/>
            <a:ext cx="9144000" cy="788112"/>
          </a:xfrm>
          <a:prstGeom prst="rect">
            <a:avLst/>
          </a:prstGeom>
        </p:spPr>
      </p:pic>
    </p:spTree>
    <p:extLst>
      <p:ext uri="{BB962C8B-B14F-4D97-AF65-F5344CB8AC3E}">
        <p14:creationId xmlns:p14="http://schemas.microsoft.com/office/powerpoint/2010/main" val="3159309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Images">
    <p:spTree>
      <p:nvGrpSpPr>
        <p:cNvPr id="1" name=""/>
        <p:cNvGrpSpPr/>
        <p:nvPr/>
      </p:nvGrpSpPr>
      <p:grpSpPr>
        <a:xfrm>
          <a:off x="0" y="0"/>
          <a:ext cx="0" cy="0"/>
          <a:chOff x="0" y="0"/>
          <a:chExt cx="0" cy="0"/>
        </a:xfrm>
      </p:grpSpPr>
      <p:sp>
        <p:nvSpPr>
          <p:cNvPr id="6" name="Rectangle 5"/>
          <p:cNvSpPr/>
          <p:nvPr userDrawn="1"/>
        </p:nvSpPr>
        <p:spPr>
          <a:xfrm>
            <a:off x="0" y="4914900"/>
            <a:ext cx="9144000" cy="2286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533400" y="2000250"/>
            <a:ext cx="8077200" cy="8001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9"/>
          <p:cNvSpPr>
            <a:spLocks noGrp="1"/>
          </p:cNvSpPr>
          <p:nvPr>
            <p:ph type="title"/>
          </p:nvPr>
        </p:nvSpPr>
        <p:spPr>
          <a:xfrm>
            <a:off x="152400" y="857250"/>
            <a:ext cx="8839200" cy="857250"/>
          </a:xfrm>
          <a:prstGeom prst="rect">
            <a:avLst/>
          </a:prstGeom>
        </p:spPr>
        <p:txBody>
          <a:bodyPr lIns="0" rIns="0"/>
          <a:lstStyle>
            <a:lvl1pPr>
              <a:defRPr/>
            </a:lvl1pPr>
          </a:lstStyle>
          <a:p>
            <a:r>
              <a:rPr lang="en-US"/>
              <a:t>Click to edit Master title style</a:t>
            </a:r>
            <a:endParaRPr lang="en-US" dirty="0"/>
          </a:p>
        </p:txBody>
      </p:sp>
      <p:sp>
        <p:nvSpPr>
          <p:cNvPr id="7" name="Text Placeholder 6"/>
          <p:cNvSpPr>
            <a:spLocks noGrp="1"/>
          </p:cNvSpPr>
          <p:nvPr>
            <p:ph type="body" sz="quarter" idx="10"/>
          </p:nvPr>
        </p:nvSpPr>
        <p:spPr>
          <a:xfrm>
            <a:off x="914400" y="3028950"/>
            <a:ext cx="7315200" cy="9144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a:t>Click to edit Master text styles</a:t>
            </a:r>
          </a:p>
        </p:txBody>
      </p:sp>
      <p:sp>
        <p:nvSpPr>
          <p:cNvPr id="11" name="Text Placeholder 20"/>
          <p:cNvSpPr>
            <a:spLocks noGrp="1"/>
          </p:cNvSpPr>
          <p:nvPr>
            <p:ph type="body" sz="quarter" idx="12"/>
          </p:nvPr>
        </p:nvSpPr>
        <p:spPr>
          <a:xfrm>
            <a:off x="76200" y="4171950"/>
            <a:ext cx="2080200" cy="457200"/>
          </a:xfrm>
        </p:spPr>
        <p:txBody>
          <a:bodyPr>
            <a:noAutofit/>
          </a:bodyPr>
          <a:lstStyle>
            <a:lvl1pPr marL="0" indent="0" algn="ctr">
              <a:buNone/>
              <a:defRPr sz="1400"/>
            </a:lvl1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62"/>
            <a:ext cx="9144000" cy="788112"/>
          </a:xfrm>
          <a:prstGeom prst="rect">
            <a:avLst/>
          </a:prstGeom>
        </p:spPr>
      </p:pic>
    </p:spTree>
    <p:extLst>
      <p:ext uri="{BB962C8B-B14F-4D97-AF65-F5344CB8AC3E}">
        <p14:creationId xmlns:p14="http://schemas.microsoft.com/office/powerpoint/2010/main" val="851158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800100"/>
            <a:ext cx="8991600" cy="4057650"/>
          </a:xfrm>
          <a:prstGeom prst="rect">
            <a:avLst/>
          </a:prstGeom>
        </p:spPr>
        <p:txBody>
          <a:bodyPr rtlCol="0">
            <a:norm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65776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idx="1"/>
          </p:nvPr>
        </p:nvSpPr>
        <p:spPr>
          <a:xfrm>
            <a:off x="76200" y="800100"/>
            <a:ext cx="4419600" cy="4057650"/>
          </a:xfrm>
          <a:prstGeom prst="rect">
            <a:avLst/>
          </a:prstGeom>
        </p:spPr>
        <p:txBody>
          <a:bodyPr rtlCol="0">
            <a:norm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idx="10"/>
          </p:nvPr>
        </p:nvSpPr>
        <p:spPr>
          <a:xfrm>
            <a:off x="4648200" y="800100"/>
            <a:ext cx="4419600" cy="4057650"/>
          </a:xfrm>
          <a:prstGeom prst="rect">
            <a:avLst/>
          </a:prstGeom>
        </p:spPr>
        <p:txBody>
          <a:bodyPr rtlCol="0">
            <a:norm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7885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278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800100"/>
            <a:ext cx="8991600" cy="4057650"/>
          </a:xfrm>
          <a:prstGeom prst="rect">
            <a:avLst/>
          </a:prstGeom>
        </p:spPr>
        <p:txBody>
          <a:bodyPr rtlCol="0">
            <a:norm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6063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8"/>
            <a:ext cx="8229600" cy="857250"/>
          </a:xfrm>
          <a:prstGeom prst="rect">
            <a:avLst/>
          </a:prstGeom>
        </p:spPr>
        <p:txBody>
          <a:bodyPr/>
          <a:lstStyle/>
          <a:p>
            <a:r>
              <a:rPr lang="pt-BR"/>
              <a:t>Clique para editar o título mestre</a:t>
            </a:r>
            <a:endParaRPr lang="en-US"/>
          </a:p>
        </p:txBody>
      </p:sp>
    </p:spTree>
    <p:extLst>
      <p:ext uri="{BB962C8B-B14F-4D97-AF65-F5344CB8AC3E}">
        <p14:creationId xmlns:p14="http://schemas.microsoft.com/office/powerpoint/2010/main" val="322726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379497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76200" y="800100"/>
            <a:ext cx="89916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27" name="Picture 2" descr="C:\Users\jmenard\My Files\PPPL\Projects\NSTX-U\Presentation template\2015 - New template\logo and banner source\Gray_banner_red_line.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91440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0" y="0"/>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lvl="0"/>
            <a:r>
              <a:rPr lang="en-US" altLang="en-US"/>
              <a:t>Click to edit Master title style</a:t>
            </a:r>
          </a:p>
        </p:txBody>
      </p:sp>
      <p:grpSp>
        <p:nvGrpSpPr>
          <p:cNvPr id="1029" name="Group 4"/>
          <p:cNvGrpSpPr>
            <a:grpSpLocks/>
          </p:cNvGrpSpPr>
          <p:nvPr userDrawn="1"/>
        </p:nvGrpSpPr>
        <p:grpSpPr bwMode="auto">
          <a:xfrm>
            <a:off x="0" y="4916488"/>
            <a:ext cx="9144000" cy="227012"/>
            <a:chOff x="0" y="4324350"/>
            <a:chExt cx="9144000" cy="227176"/>
          </a:xfrm>
        </p:grpSpPr>
        <p:pic>
          <p:nvPicPr>
            <p:cNvPr id="1032" name="Picture 4" descr="C:\Users\jmenard\My Files\PPPL\Projects\NSTX-U\Presentation template\2015 - New template\logo and banner source\Gray_banner_red_line_bottom_NSTXU_logo.png"/>
            <p:cNvPicPr preferRelativeResize="0">
              <a:picLocks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286000" y="4324350"/>
              <a:ext cx="6858000" cy="2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4" descr="C:\Users\jmenard\My Files\PPPL\Projects\NSTX-U\Presentation template\2015 - New template\logo and banner source\Gray_banner_red_line_bottom_NSTXU_logo.png"/>
            <p:cNvPicPr preferRelativeResize="0">
              <a:picLocks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0" y="4324350"/>
              <a:ext cx="6858000" cy="2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0" name="TextBox 11"/>
          <p:cNvSpPr txBox="1">
            <a:spLocks noChangeArrowheads="1"/>
          </p:cNvSpPr>
          <p:nvPr userDrawn="1"/>
        </p:nvSpPr>
        <p:spPr bwMode="auto">
          <a:xfrm>
            <a:off x="8458200" y="4933950"/>
            <a:ext cx="609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576" rIns="0" bIns="3657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fld id="{B68F388F-2EF6-4AC8-9EE8-B087E0ED7117}" type="slidenum">
              <a:rPr lang="en-US" altLang="en-US" sz="900" b="1" smtClean="0">
                <a:solidFill>
                  <a:srgbClr val="336699"/>
                </a:solidFill>
              </a:rPr>
              <a:pPr algn="r">
                <a:defRPr/>
              </a:pPr>
              <a:t>‹#›</a:t>
            </a:fld>
            <a:endParaRPr lang="en-US" altLang="en-US" sz="900" b="1">
              <a:solidFill>
                <a:srgbClr val="336699"/>
              </a:solidFill>
            </a:endParaRPr>
          </a:p>
        </p:txBody>
      </p:sp>
      <p:sp>
        <p:nvSpPr>
          <p:cNvPr id="1031" name="TextBox 12"/>
          <p:cNvSpPr txBox="1">
            <a:spLocks noChangeArrowheads="1"/>
          </p:cNvSpPr>
          <p:nvPr userDrawn="1"/>
        </p:nvSpPr>
        <p:spPr bwMode="auto">
          <a:xfrm>
            <a:off x="914400" y="4933950"/>
            <a:ext cx="7315200" cy="21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576" rIns="0" bIns="3657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en-US" sz="900" b="1" dirty="0">
                <a:solidFill>
                  <a:srgbClr val="0070C0"/>
                </a:solidFill>
              </a:rPr>
              <a:t>APS DPP Meeting, </a:t>
            </a:r>
            <a:r>
              <a:rPr lang="en-US" sz="900" b="1" dirty="0">
                <a:solidFill>
                  <a:srgbClr val="0070C0"/>
                </a:solidFill>
              </a:rPr>
              <a:t>Prediction of the likelihood of </a:t>
            </a:r>
            <a:r>
              <a:rPr lang="en-US" sz="900" b="1" dirty="0" err="1">
                <a:solidFill>
                  <a:srgbClr val="0070C0"/>
                </a:solidFill>
              </a:rPr>
              <a:t>Alfvénic</a:t>
            </a:r>
            <a:r>
              <a:rPr lang="en-US" sz="900" b="1" dirty="0">
                <a:solidFill>
                  <a:srgbClr val="0070C0"/>
                </a:solidFill>
              </a:rPr>
              <a:t> mode chirping in ITER baseline scenarios</a:t>
            </a:r>
            <a:r>
              <a:rPr lang="en-US" altLang="en-US" sz="900" b="1" dirty="0">
                <a:solidFill>
                  <a:srgbClr val="0070C0"/>
                </a:solidFill>
              </a:rPr>
              <a:t>, </a:t>
            </a:r>
            <a:r>
              <a:rPr lang="en-US" altLang="en-US" sz="900" b="1" dirty="0" err="1">
                <a:solidFill>
                  <a:srgbClr val="0070C0"/>
                </a:solidFill>
              </a:rPr>
              <a:t>Vinícius</a:t>
            </a:r>
            <a:r>
              <a:rPr lang="en-US" altLang="en-US" sz="900" b="1" dirty="0">
                <a:solidFill>
                  <a:srgbClr val="0070C0"/>
                </a:solidFill>
              </a:rPr>
              <a:t> Duarte, 2018</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2" r:id="rId3"/>
    <p:sldLayoutId id="2147483703" r:id="rId4"/>
    <p:sldLayoutId id="2147483704" r:id="rId5"/>
    <p:sldLayoutId id="2147483705" r:id="rId6"/>
    <p:sldLayoutId id="2147483709" r:id="rId7"/>
    <p:sldLayoutId id="2147483710" r:id="rId8"/>
  </p:sldLayoutIdLst>
  <p:hf hdr="0" dt="0"/>
  <p:txStyles>
    <p:title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p:titleStyle>
    <p:bodyStyle>
      <a:lvl1pPr marL="228600" indent="-2286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rtl="0" eaLnBrk="0" fontAlgn="base" hangingPunct="0">
        <a:spcBef>
          <a:spcPct val="20000"/>
        </a:spcBef>
        <a:spcAft>
          <a:spcPct val="0"/>
        </a:spcAft>
        <a:buFont typeface="Arial"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rtl="0" eaLnBrk="0" fontAlgn="base" hangingPunct="0">
        <a:spcBef>
          <a:spcPct val="20000"/>
        </a:spcBef>
        <a:spcAft>
          <a:spcPct val="0"/>
        </a:spcAft>
        <a:buFont typeface="Wingdings"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rtl="0" eaLnBrk="0" fontAlgn="base" hangingPunct="0">
        <a:spcBef>
          <a:spcPct val="20000"/>
        </a:spcBef>
        <a:spcAft>
          <a:spcPct val="0"/>
        </a:spcAft>
        <a:buFont typeface="Arial" charset="0"/>
        <a:buChar char="•"/>
        <a:defRPr kern="1200">
          <a:solidFill>
            <a:srgbClr val="008080"/>
          </a:solidFill>
          <a:latin typeface="Arial" panose="020B0604020202020204" pitchFamily="34" charset="0"/>
          <a:ea typeface="+mn-ea"/>
          <a:cs typeface="Arial" panose="020B0604020202020204" pitchFamily="34" charset="0"/>
        </a:defRPr>
      </a:lvl4pPr>
      <a:lvl5pPr marL="1028700" indent="-171450" algn="l" rtl="0" eaLnBrk="0" fontAlgn="base" hangingPunct="0">
        <a:spcBef>
          <a:spcPct val="20000"/>
        </a:spcBef>
        <a:spcAft>
          <a:spcPct val="0"/>
        </a:spcAft>
        <a:buFont typeface="Arial"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emf"/><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emf"/><Relationship Id="rId4" Type="http://schemas.openxmlformats.org/officeDocument/2006/relationships/image" Target="../media/image15.png"/><Relationship Id="rId9"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1"/>
          <p:cNvSpPr>
            <a:spLocks noGrp="1"/>
          </p:cNvSpPr>
          <p:nvPr>
            <p:ph type="subTitle" idx="1"/>
          </p:nvPr>
        </p:nvSpPr>
        <p:spPr>
          <a:xfrm>
            <a:off x="381000" y="2334917"/>
            <a:ext cx="8458200" cy="800100"/>
          </a:xfrm>
        </p:spPr>
        <p:txBody>
          <a:bodyPr/>
          <a:lstStyle/>
          <a:p>
            <a:r>
              <a:rPr lang="pt-BR" sz="1800" u="sng" dirty="0"/>
              <a:t>Vinícius Duarte</a:t>
            </a:r>
            <a:r>
              <a:rPr lang="pt-BR" sz="1800" dirty="0"/>
              <a:t> </a:t>
            </a:r>
            <a:r>
              <a:rPr lang="pt-BR" sz="1800" dirty="0" err="1"/>
              <a:t>and</a:t>
            </a:r>
            <a:r>
              <a:rPr lang="pt-BR" sz="1800" dirty="0"/>
              <a:t> Nikolai </a:t>
            </a:r>
            <a:r>
              <a:rPr lang="pt-BR" sz="1800" dirty="0" err="1"/>
              <a:t>Gorelenkov</a:t>
            </a:r>
            <a:endParaRPr lang="pt-BR" sz="1800" dirty="0"/>
          </a:p>
          <a:p>
            <a:r>
              <a:rPr lang="pt-BR" sz="1800" dirty="0"/>
              <a:t>Princeton Plasma </a:t>
            </a:r>
            <a:r>
              <a:rPr lang="pt-BR" sz="1800" dirty="0" err="1"/>
              <a:t>Physics</a:t>
            </a:r>
            <a:r>
              <a:rPr lang="pt-BR" sz="1800" dirty="0"/>
              <a:t> </a:t>
            </a:r>
            <a:r>
              <a:rPr lang="pt-BR" sz="1800" dirty="0" err="1"/>
              <a:t>Laboratory</a:t>
            </a:r>
            <a:r>
              <a:rPr lang="pt-BR" sz="1800" dirty="0"/>
              <a:t>, Princeton, NJ, USA</a:t>
            </a:r>
          </a:p>
          <a:p>
            <a:endParaRPr lang="pt-BR" sz="1800" dirty="0"/>
          </a:p>
          <a:p>
            <a:r>
              <a:rPr lang="pt-BR" sz="1600" dirty="0">
                <a:solidFill>
                  <a:srgbClr val="008080"/>
                </a:solidFill>
              </a:rPr>
              <a:t>In </a:t>
            </a:r>
            <a:r>
              <a:rPr lang="pt-BR" sz="1600" dirty="0" err="1">
                <a:solidFill>
                  <a:srgbClr val="008080"/>
                </a:solidFill>
              </a:rPr>
              <a:t>collaboration</a:t>
            </a:r>
            <a:r>
              <a:rPr lang="pt-BR" sz="1600" dirty="0">
                <a:solidFill>
                  <a:srgbClr val="008080"/>
                </a:solidFill>
              </a:rPr>
              <a:t> </a:t>
            </a:r>
            <a:r>
              <a:rPr lang="pt-BR" sz="1600" dirty="0" err="1">
                <a:solidFill>
                  <a:srgbClr val="008080"/>
                </a:solidFill>
              </a:rPr>
              <a:t>with</a:t>
            </a:r>
            <a:r>
              <a:rPr lang="pt-BR" sz="1600" dirty="0">
                <a:solidFill>
                  <a:srgbClr val="008080"/>
                </a:solidFill>
              </a:rPr>
              <a:t> M. </a:t>
            </a:r>
            <a:r>
              <a:rPr lang="pt-BR" sz="1600" dirty="0" err="1">
                <a:solidFill>
                  <a:srgbClr val="008080"/>
                </a:solidFill>
              </a:rPr>
              <a:t>Podestà</a:t>
            </a:r>
            <a:r>
              <a:rPr lang="pt-BR" sz="1600" dirty="0">
                <a:solidFill>
                  <a:srgbClr val="008080"/>
                </a:solidFill>
              </a:rPr>
              <a:t>, E. </a:t>
            </a:r>
            <a:r>
              <a:rPr lang="pt-BR" sz="1600" dirty="0" err="1">
                <a:solidFill>
                  <a:srgbClr val="008080"/>
                </a:solidFill>
              </a:rPr>
              <a:t>Fredrickson</a:t>
            </a:r>
            <a:r>
              <a:rPr lang="pt-BR" sz="1600" dirty="0">
                <a:solidFill>
                  <a:srgbClr val="008080"/>
                </a:solidFill>
              </a:rPr>
              <a:t>, M. Van </a:t>
            </a:r>
            <a:r>
              <a:rPr lang="pt-BR" sz="1600" dirty="0" err="1">
                <a:solidFill>
                  <a:srgbClr val="008080"/>
                </a:solidFill>
              </a:rPr>
              <a:t>Zeeland</a:t>
            </a:r>
            <a:r>
              <a:rPr lang="pt-BR" sz="1600" dirty="0">
                <a:solidFill>
                  <a:srgbClr val="008080"/>
                </a:solidFill>
              </a:rPr>
              <a:t>, </a:t>
            </a:r>
          </a:p>
          <a:p>
            <a:r>
              <a:rPr lang="pt-BR" sz="1600" dirty="0">
                <a:solidFill>
                  <a:srgbClr val="008080"/>
                </a:solidFill>
              </a:rPr>
              <a:t>W. </a:t>
            </a:r>
            <a:r>
              <a:rPr lang="pt-BR" sz="1600" dirty="0" err="1">
                <a:solidFill>
                  <a:srgbClr val="008080"/>
                </a:solidFill>
              </a:rPr>
              <a:t>Heidbrink</a:t>
            </a:r>
            <a:r>
              <a:rPr lang="pt-BR" sz="1600" dirty="0">
                <a:solidFill>
                  <a:srgbClr val="008080"/>
                </a:solidFill>
              </a:rPr>
              <a:t>, M. </a:t>
            </a:r>
            <a:r>
              <a:rPr lang="pt-BR" sz="1600" dirty="0" err="1">
                <a:solidFill>
                  <a:srgbClr val="008080"/>
                </a:solidFill>
              </a:rPr>
              <a:t>Schneller</a:t>
            </a:r>
            <a:r>
              <a:rPr lang="pt-BR" sz="1600" dirty="0">
                <a:solidFill>
                  <a:srgbClr val="008080"/>
                </a:solidFill>
              </a:rPr>
              <a:t> </a:t>
            </a:r>
            <a:r>
              <a:rPr lang="pt-BR" sz="1600" dirty="0" err="1">
                <a:solidFill>
                  <a:srgbClr val="008080"/>
                </a:solidFill>
              </a:rPr>
              <a:t>and</a:t>
            </a:r>
            <a:r>
              <a:rPr lang="pt-BR" sz="1600" dirty="0">
                <a:solidFill>
                  <a:srgbClr val="008080"/>
                </a:solidFill>
              </a:rPr>
              <a:t> H. </a:t>
            </a:r>
            <a:r>
              <a:rPr lang="pt-BR" sz="1600" dirty="0" err="1">
                <a:solidFill>
                  <a:srgbClr val="008080"/>
                </a:solidFill>
              </a:rPr>
              <a:t>Berk</a:t>
            </a:r>
            <a:endParaRPr lang="pt-BR" sz="1600" dirty="0">
              <a:solidFill>
                <a:srgbClr val="008080"/>
              </a:solidFill>
            </a:endParaRPr>
          </a:p>
          <a:p>
            <a:endParaRPr lang="pt-BR" sz="1800" dirty="0"/>
          </a:p>
        </p:txBody>
      </p:sp>
      <p:sp>
        <p:nvSpPr>
          <p:cNvPr id="4099" name="Title 2"/>
          <p:cNvSpPr>
            <a:spLocks noGrp="1"/>
          </p:cNvSpPr>
          <p:nvPr>
            <p:ph type="title"/>
          </p:nvPr>
        </p:nvSpPr>
        <p:spPr/>
        <p:txBody>
          <a:bodyPr/>
          <a:lstStyle/>
          <a:p>
            <a:pPr eaLnBrk="1" hangingPunct="1"/>
            <a:r>
              <a:rPr lang="en-US" sz="3200" b="1" dirty="0"/>
              <a:t>Prediction of the likelihood of </a:t>
            </a:r>
            <a:r>
              <a:rPr lang="en-US" sz="3200" b="1" dirty="0" err="1"/>
              <a:t>Alfvénic</a:t>
            </a:r>
            <a:r>
              <a:rPr lang="en-US" sz="3200" b="1" dirty="0"/>
              <a:t> mode chirping in ITER baseline scenarios</a:t>
            </a:r>
            <a:endParaRPr lang="en-US" altLang="en-US" sz="3200" dirty="0">
              <a:latin typeface="Arial" charset="0"/>
              <a:cs typeface="Arial" charset="0"/>
            </a:endParaRPr>
          </a:p>
        </p:txBody>
      </p:sp>
      <p:sp>
        <p:nvSpPr>
          <p:cNvPr id="4" name="Text Placeholder 3"/>
          <p:cNvSpPr>
            <a:spLocks noGrp="1"/>
          </p:cNvSpPr>
          <p:nvPr>
            <p:ph type="body" sz="quarter" idx="10"/>
          </p:nvPr>
        </p:nvSpPr>
        <p:spPr>
          <a:xfrm>
            <a:off x="533400" y="3333750"/>
            <a:ext cx="8077200" cy="504825"/>
          </a:xfrm>
        </p:spPr>
        <p:txBody>
          <a:bodyPr rtlCol="0">
            <a:normAutofit/>
          </a:bodyPr>
          <a:lstStyle/>
          <a:p>
            <a:pPr>
              <a:lnSpc>
                <a:spcPct val="85000"/>
              </a:lnSpc>
              <a:defRPr/>
            </a:pPr>
            <a:r>
              <a:rPr lang="en-US" sz="1200" dirty="0"/>
              <a:t>APS DPP Meeting, Portland, OR, November 8</a:t>
            </a:r>
            <a:r>
              <a:rPr lang="en-US" sz="1200" baseline="30000" dirty="0"/>
              <a:t>th</a:t>
            </a:r>
            <a:r>
              <a:rPr lang="en-US" sz="1200" dirty="0"/>
              <a:t> 2018</a:t>
            </a:r>
          </a:p>
        </p:txBody>
      </p:sp>
      <p:pic>
        <p:nvPicPr>
          <p:cNvPr id="4101" name="Picture 4" descr="PPP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 y="4152900"/>
            <a:ext cx="14414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2072-68BC-3A4D-ACEA-C66202F65F36}"/>
              </a:ext>
            </a:extLst>
          </p:cNvPr>
          <p:cNvSpPr>
            <a:spLocks noGrp="1"/>
          </p:cNvSpPr>
          <p:nvPr>
            <p:ph type="title"/>
          </p:nvPr>
        </p:nvSpPr>
        <p:spPr>
          <a:xfrm>
            <a:off x="2895600" y="1203598"/>
            <a:ext cx="6084168" cy="3445892"/>
          </a:xfrm>
        </p:spPr>
        <p:txBody>
          <a:bodyPr/>
          <a:lstStyle/>
          <a:p>
            <a:pPr algn="l"/>
            <a:r>
              <a:rPr lang="en-US" sz="1400" dirty="0"/>
              <a:t>ITER burning plasma design specification tolerates 5% of fast ion losses</a:t>
            </a:r>
            <a:r>
              <a:rPr lang="en-US" sz="1400" baseline="30000" dirty="0"/>
              <a:t>1</a:t>
            </a:r>
            <a:br>
              <a:rPr lang="en-US" sz="1400" dirty="0"/>
            </a:br>
            <a:br>
              <a:rPr lang="en-US" sz="1400" dirty="0"/>
            </a:br>
            <a:r>
              <a:rPr lang="en-US" sz="1400" dirty="0"/>
              <a:t>In ITER, two negative-ion-based neutral beam injection sources, which will account for 33MW of injected power (up to 50MW after upgrade installation of third beam). </a:t>
            </a:r>
            <a:br>
              <a:rPr lang="en-US" sz="1400" dirty="0"/>
            </a:br>
            <a:br>
              <a:rPr lang="en-US" sz="1400" dirty="0"/>
            </a:br>
            <a:r>
              <a:rPr lang="en-US" sz="1400" dirty="0"/>
              <a:t>In ITER, both the 3.5MeV fusion-born alpha particles and the tangentially injected 1MeV NBI ions will have </a:t>
            </a:r>
            <a:r>
              <a:rPr lang="en-US" sz="1400" i="1" dirty="0"/>
              <a:t>supra-</a:t>
            </a:r>
            <a:r>
              <a:rPr lang="en-US" sz="1400" i="1" dirty="0" err="1"/>
              <a:t>Alfvénic</a:t>
            </a:r>
            <a:r>
              <a:rPr lang="en-US" sz="1400" i="1" dirty="0"/>
              <a:t> velocities: </a:t>
            </a:r>
            <a:br>
              <a:rPr lang="en-US" sz="1400" i="1" dirty="0"/>
            </a:br>
            <a:r>
              <a:rPr lang="en-US" sz="1400" dirty="0"/>
              <a:t>fast ions will interact with TAEs via their main resonance.</a:t>
            </a:r>
            <a:br>
              <a:rPr lang="en-US" sz="1400" dirty="0"/>
            </a:br>
            <a:br>
              <a:rPr lang="en-US" sz="1400" dirty="0"/>
            </a:br>
            <a:r>
              <a:rPr lang="en-US" sz="1400" b="1" dirty="0"/>
              <a:t>In this presentation: a study of the likely nonlinear evolution scenario of </a:t>
            </a:r>
            <a:r>
              <a:rPr lang="en-US" sz="1400" b="1" dirty="0" err="1"/>
              <a:t>Alfvénic</a:t>
            </a:r>
            <a:r>
              <a:rPr lang="en-US" sz="1400" b="1" dirty="0"/>
              <a:t> instabilities upon their interaction with fast ions in ITER is addressed</a:t>
            </a:r>
            <a:br>
              <a:rPr lang="en-US" sz="1400" dirty="0"/>
            </a:br>
            <a:br>
              <a:rPr lang="en-US" sz="1400" dirty="0"/>
            </a:br>
            <a:r>
              <a:rPr lang="en-US" sz="1400" dirty="0"/>
              <a:t>The prediction of the conditions that lead to each type of nonlinear scenario helps to understand the applicability of reduced models</a:t>
            </a:r>
            <a:br>
              <a:rPr lang="en-US" sz="1400" dirty="0"/>
            </a:br>
            <a:br>
              <a:rPr lang="en-US" sz="1400" dirty="0"/>
            </a:br>
            <a:br>
              <a:rPr lang="en-US" sz="1400" dirty="0"/>
            </a:br>
            <a:r>
              <a:rPr lang="en-US" sz="1000" baseline="30000" dirty="0"/>
              <a:t>1</a:t>
            </a:r>
            <a:r>
              <a:rPr lang="en-US" sz="1000" dirty="0">
                <a:latin typeface="Calibri" panose="020F0502020204030204" pitchFamily="34" charset="0"/>
                <a:cs typeface="Calibri" panose="020F0502020204030204" pitchFamily="34" charset="0"/>
              </a:rPr>
              <a:t>ITER Physics Expert Group on Energetic Particles, Heating, Current Drive and ITER Physics Basis Editors 1999 </a:t>
            </a:r>
            <a:r>
              <a:rPr lang="en-US" sz="1000" dirty="0" err="1">
                <a:latin typeface="Calibri" panose="020F0502020204030204" pitchFamily="34" charset="0"/>
                <a:cs typeface="Calibri" panose="020F0502020204030204" pitchFamily="34" charset="0"/>
              </a:rPr>
              <a:t>Nucl</a:t>
            </a:r>
            <a:r>
              <a:rPr lang="en-US" sz="1000" dirty="0">
                <a:latin typeface="Calibri" panose="020F0502020204030204" pitchFamily="34" charset="0"/>
                <a:cs typeface="Calibri" panose="020F0502020204030204" pitchFamily="34" charset="0"/>
              </a:rPr>
              <a:t>. Fusion 39 2471</a:t>
            </a:r>
            <a:br>
              <a:rPr lang="en-US" sz="1400" dirty="0">
                <a:latin typeface="Calibri" panose="020F0502020204030204" pitchFamily="34" charset="0"/>
                <a:cs typeface="Calibri" panose="020F0502020204030204" pitchFamily="34" charset="0"/>
              </a:rPr>
            </a:br>
            <a:endParaRPr lang="en-US" sz="14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1204B09-64C3-5D46-BF30-92B86500FF5C}"/>
              </a:ext>
            </a:extLst>
          </p:cNvPr>
          <p:cNvPicPr>
            <a:picLocks noChangeAspect="1"/>
          </p:cNvPicPr>
          <p:nvPr/>
        </p:nvPicPr>
        <p:blipFill>
          <a:blip r:embed="rId3"/>
          <a:stretch>
            <a:fillRect/>
          </a:stretch>
        </p:blipFill>
        <p:spPr>
          <a:xfrm>
            <a:off x="297870" y="2063109"/>
            <a:ext cx="2427578" cy="2733109"/>
          </a:xfrm>
          <a:prstGeom prst="rect">
            <a:avLst/>
          </a:prstGeom>
        </p:spPr>
      </p:pic>
      <p:sp>
        <p:nvSpPr>
          <p:cNvPr id="4" name="Title 1">
            <a:extLst>
              <a:ext uri="{FF2B5EF4-FFF2-40B4-BE49-F238E27FC236}">
                <a16:creationId xmlns:a16="http://schemas.microsoft.com/office/drawing/2014/main" id="{0E3088ED-987B-FF46-897D-E2B25B3D7E0B}"/>
              </a:ext>
            </a:extLst>
          </p:cNvPr>
          <p:cNvSpPr txBox="1">
            <a:spLocks/>
          </p:cNvSpPr>
          <p:nvPr/>
        </p:nvSpPr>
        <p:spPr>
          <a:xfrm>
            <a:off x="-76200" y="193849"/>
            <a:ext cx="9258965" cy="5240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300" dirty="0">
                <a:solidFill>
                  <a:srgbClr val="0070C0"/>
                </a:solidFill>
              </a:rPr>
              <a:t>The confinement of fast ions is a crucial issue for the success of ITER</a:t>
            </a:r>
          </a:p>
        </p:txBody>
      </p:sp>
      <p:sp>
        <p:nvSpPr>
          <p:cNvPr id="5" name="TextBox 4">
            <a:extLst>
              <a:ext uri="{FF2B5EF4-FFF2-40B4-BE49-F238E27FC236}">
                <a16:creationId xmlns:a16="http://schemas.microsoft.com/office/drawing/2014/main" id="{E6AAF55A-CEBE-B740-843C-52B3D777FC22}"/>
              </a:ext>
            </a:extLst>
          </p:cNvPr>
          <p:cNvSpPr txBox="1"/>
          <p:nvPr/>
        </p:nvSpPr>
        <p:spPr>
          <a:xfrm>
            <a:off x="179511" y="1203598"/>
            <a:ext cx="2664296" cy="723275"/>
          </a:xfrm>
          <a:prstGeom prst="rect">
            <a:avLst/>
          </a:prstGeom>
          <a:noFill/>
        </p:spPr>
        <p:txBody>
          <a:bodyPr wrap="square" rtlCol="0">
            <a:spAutoFit/>
          </a:bodyPr>
          <a:lstStyle/>
          <a:p>
            <a:r>
              <a:rPr lang="en-US" sz="1600" dirty="0"/>
              <a:t>Neutral beam injection geometry in ITER</a:t>
            </a:r>
          </a:p>
          <a:p>
            <a:pPr algn="r"/>
            <a:r>
              <a:rPr lang="en-US" sz="900" dirty="0">
                <a:latin typeface="CMR10"/>
              </a:rPr>
              <a:t>Singh et al, New J. Phys., 2017</a:t>
            </a:r>
            <a:endParaRPr lang="en-US" sz="900" dirty="0"/>
          </a:p>
        </p:txBody>
      </p:sp>
      <p:pic>
        <p:nvPicPr>
          <p:cNvPr id="7" name="Picture 6">
            <a:extLst>
              <a:ext uri="{FF2B5EF4-FFF2-40B4-BE49-F238E27FC236}">
                <a16:creationId xmlns:a16="http://schemas.microsoft.com/office/drawing/2014/main" id="{37C03A89-C4A0-BF4B-A8D6-02AE36AAD022}"/>
              </a:ext>
            </a:extLst>
          </p:cNvPr>
          <p:cNvPicPr>
            <a:picLocks noChangeAspect="1"/>
          </p:cNvPicPr>
          <p:nvPr/>
        </p:nvPicPr>
        <p:blipFill>
          <a:blip r:embed="rId4"/>
          <a:stretch>
            <a:fillRect/>
          </a:stretch>
        </p:blipFill>
        <p:spPr>
          <a:xfrm>
            <a:off x="7543800" y="2331720"/>
            <a:ext cx="1058092" cy="182880"/>
          </a:xfrm>
          <a:prstGeom prst="rect">
            <a:avLst/>
          </a:prstGeom>
        </p:spPr>
      </p:pic>
    </p:spTree>
    <p:extLst>
      <p:ext uri="{BB962C8B-B14F-4D97-AF65-F5344CB8AC3E}">
        <p14:creationId xmlns:p14="http://schemas.microsoft.com/office/powerpoint/2010/main" val="373078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2070" y="4091782"/>
            <a:ext cx="9195081" cy="523220"/>
          </a:xfrm>
          <a:prstGeom prst="rect">
            <a:avLst/>
          </a:prstGeom>
          <a:noFill/>
        </p:spPr>
        <p:txBody>
          <a:bodyPr wrap="none" rtlCol="0">
            <a:spAutoFit/>
          </a:bodyPr>
          <a:lstStyle/>
          <a:p>
            <a:r>
              <a:rPr lang="en-US" sz="1400" b="1" dirty="0">
                <a:solidFill>
                  <a:srgbClr val="002060"/>
                </a:solidFill>
              </a:rPr>
              <a:t>Major question in the field: why chirping is common in STs and rare in conventional tokamaks?</a:t>
            </a:r>
          </a:p>
          <a:p>
            <a:r>
              <a:rPr lang="en-US" sz="1400" b="1" dirty="0">
                <a:solidFill>
                  <a:srgbClr val="002060"/>
                </a:solidFill>
              </a:rPr>
              <a:t>We develop and validate a criterion that indicates the likelihood of chirping in terms of plasma parameters</a:t>
            </a:r>
          </a:p>
        </p:txBody>
      </p:sp>
      <p:pic>
        <p:nvPicPr>
          <p:cNvPr id="8" name="Picture 7"/>
          <p:cNvPicPr>
            <a:picLocks noChangeAspect="1"/>
          </p:cNvPicPr>
          <p:nvPr/>
        </p:nvPicPr>
        <p:blipFill>
          <a:blip r:embed="rId3"/>
          <a:stretch>
            <a:fillRect/>
          </a:stretch>
        </p:blipFill>
        <p:spPr>
          <a:xfrm>
            <a:off x="5917727" y="1207243"/>
            <a:ext cx="2974753" cy="2452994"/>
          </a:xfrm>
          <a:prstGeom prst="rect">
            <a:avLst/>
          </a:prstGeom>
        </p:spPr>
      </p:pic>
      <p:sp>
        <p:nvSpPr>
          <p:cNvPr id="15" name="TextBox 14"/>
          <p:cNvSpPr txBox="1"/>
          <p:nvPr/>
        </p:nvSpPr>
        <p:spPr>
          <a:xfrm>
            <a:off x="7252111" y="3568993"/>
            <a:ext cx="1845377" cy="430887"/>
          </a:xfrm>
          <a:prstGeom prst="rect">
            <a:avLst/>
          </a:prstGeom>
          <a:noFill/>
        </p:spPr>
        <p:txBody>
          <a:bodyPr wrap="none" rtlCol="0">
            <a:spAutoFit/>
          </a:bodyPr>
          <a:lstStyle/>
          <a:p>
            <a:r>
              <a:rPr lang="en-US" sz="1100" dirty="0"/>
              <a:t>DIII-D, </a:t>
            </a:r>
            <a:r>
              <a:rPr lang="en-US" sz="1100" dirty="0" err="1"/>
              <a:t>Heidbrink</a:t>
            </a:r>
            <a:r>
              <a:rPr lang="en-US" sz="1100" dirty="0"/>
              <a:t>, NF 1995</a:t>
            </a:r>
          </a:p>
          <a:p>
            <a:endParaRPr lang="en-US" sz="1100" dirty="0"/>
          </a:p>
        </p:txBody>
      </p:sp>
      <p:sp>
        <p:nvSpPr>
          <p:cNvPr id="16" name="TextBox 15"/>
          <p:cNvSpPr txBox="1"/>
          <p:nvPr/>
        </p:nvSpPr>
        <p:spPr>
          <a:xfrm>
            <a:off x="6034753" y="894334"/>
            <a:ext cx="2882520" cy="523220"/>
          </a:xfrm>
          <a:prstGeom prst="rect">
            <a:avLst/>
          </a:prstGeom>
          <a:noFill/>
        </p:spPr>
        <p:txBody>
          <a:bodyPr wrap="none" rtlCol="0">
            <a:spAutoFit/>
          </a:bodyPr>
          <a:lstStyle/>
          <a:p>
            <a:r>
              <a:rPr lang="en-US" sz="1400" dirty="0">
                <a:solidFill>
                  <a:srgbClr val="336699"/>
                </a:solidFill>
              </a:rPr>
              <a:t>Each chirp induces fast ion losses</a:t>
            </a:r>
          </a:p>
          <a:p>
            <a:endParaRPr lang="en-US" sz="1400" dirty="0"/>
          </a:p>
        </p:txBody>
      </p:sp>
      <p:sp>
        <p:nvSpPr>
          <p:cNvPr id="17" name="TextBox 16"/>
          <p:cNvSpPr txBox="1"/>
          <p:nvPr/>
        </p:nvSpPr>
        <p:spPr>
          <a:xfrm>
            <a:off x="3507423" y="845498"/>
            <a:ext cx="2560578" cy="523220"/>
          </a:xfrm>
          <a:prstGeom prst="rect">
            <a:avLst/>
          </a:prstGeom>
          <a:noFill/>
        </p:spPr>
        <p:txBody>
          <a:bodyPr wrap="square" rtlCol="0">
            <a:spAutoFit/>
          </a:bodyPr>
          <a:lstStyle/>
          <a:p>
            <a:r>
              <a:rPr lang="en-US" sz="1400" dirty="0">
                <a:solidFill>
                  <a:srgbClr val="336699"/>
                </a:solidFill>
              </a:rPr>
              <a:t>Chirping is a gateway to avalanches</a:t>
            </a:r>
          </a:p>
        </p:txBody>
      </p:sp>
      <p:sp>
        <p:nvSpPr>
          <p:cNvPr id="18" name="Title 1"/>
          <p:cNvSpPr txBox="1">
            <a:spLocks/>
          </p:cNvSpPr>
          <p:nvPr/>
        </p:nvSpPr>
        <p:spPr>
          <a:xfrm>
            <a:off x="-54387" y="-19050"/>
            <a:ext cx="9296400" cy="5240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300" dirty="0" err="1">
                <a:solidFill>
                  <a:srgbClr val="0070C0"/>
                </a:solidFill>
              </a:rPr>
              <a:t>Alfvén</a:t>
            </a:r>
            <a:r>
              <a:rPr lang="en-US" sz="2300" dirty="0">
                <a:solidFill>
                  <a:srgbClr val="0070C0"/>
                </a:solidFill>
              </a:rPr>
              <a:t> waves can exhibit a range of bifurcations upon their interaction with fast ions in present day devices (≤40% of fast ion loss)</a:t>
            </a:r>
          </a:p>
        </p:txBody>
      </p:sp>
      <p:pic>
        <p:nvPicPr>
          <p:cNvPr id="2" name="Picture 1">
            <a:extLst>
              <a:ext uri="{FF2B5EF4-FFF2-40B4-BE49-F238E27FC236}">
                <a16:creationId xmlns:a16="http://schemas.microsoft.com/office/drawing/2014/main" id="{3EDD3F79-8246-E44B-9E4C-B53EC610E862}"/>
              </a:ext>
            </a:extLst>
          </p:cNvPr>
          <p:cNvPicPr>
            <a:picLocks noChangeAspect="1"/>
          </p:cNvPicPr>
          <p:nvPr/>
        </p:nvPicPr>
        <p:blipFill>
          <a:blip r:embed="rId4"/>
          <a:stretch>
            <a:fillRect/>
          </a:stretch>
        </p:blipFill>
        <p:spPr>
          <a:xfrm>
            <a:off x="25143" y="742950"/>
            <a:ext cx="3482280" cy="3148562"/>
          </a:xfrm>
          <a:prstGeom prst="rect">
            <a:avLst/>
          </a:prstGeom>
        </p:spPr>
      </p:pic>
      <p:pic>
        <p:nvPicPr>
          <p:cNvPr id="3" name="Picture 2">
            <a:extLst>
              <a:ext uri="{FF2B5EF4-FFF2-40B4-BE49-F238E27FC236}">
                <a16:creationId xmlns:a16="http://schemas.microsoft.com/office/drawing/2014/main" id="{6A6776C1-E41F-7846-9964-728715953279}"/>
              </a:ext>
            </a:extLst>
          </p:cNvPr>
          <p:cNvPicPr>
            <a:picLocks noChangeAspect="1"/>
          </p:cNvPicPr>
          <p:nvPr/>
        </p:nvPicPr>
        <p:blipFill>
          <a:blip r:embed="rId5"/>
          <a:stretch>
            <a:fillRect/>
          </a:stretch>
        </p:blipFill>
        <p:spPr>
          <a:xfrm>
            <a:off x="3688810" y="1646340"/>
            <a:ext cx="1882078" cy="1574800"/>
          </a:xfrm>
          <a:prstGeom prst="rect">
            <a:avLst/>
          </a:prstGeom>
        </p:spPr>
      </p:pic>
      <p:sp>
        <p:nvSpPr>
          <p:cNvPr id="19" name="TextBox 18">
            <a:extLst>
              <a:ext uri="{FF2B5EF4-FFF2-40B4-BE49-F238E27FC236}">
                <a16:creationId xmlns:a16="http://schemas.microsoft.com/office/drawing/2014/main" id="{7BDF1762-92AC-E440-961E-6B4EC79490FC}"/>
              </a:ext>
            </a:extLst>
          </p:cNvPr>
          <p:cNvSpPr txBox="1"/>
          <p:nvPr/>
        </p:nvSpPr>
        <p:spPr>
          <a:xfrm>
            <a:off x="76200" y="3714750"/>
            <a:ext cx="1776448" cy="430887"/>
          </a:xfrm>
          <a:prstGeom prst="rect">
            <a:avLst/>
          </a:prstGeom>
          <a:noFill/>
        </p:spPr>
        <p:txBody>
          <a:bodyPr wrap="none" rtlCol="0">
            <a:spAutoFit/>
          </a:bodyPr>
          <a:lstStyle/>
          <a:p>
            <a:r>
              <a:rPr lang="en-US" sz="1100" dirty="0"/>
              <a:t>NSTX, </a:t>
            </a:r>
            <a:r>
              <a:rPr lang="en-US" sz="1100" dirty="0" err="1"/>
              <a:t>Podestà</a:t>
            </a:r>
            <a:r>
              <a:rPr lang="en-US" sz="1100" dirty="0"/>
              <a:t>, NF 2011</a:t>
            </a:r>
          </a:p>
          <a:p>
            <a:endParaRPr lang="en-US" sz="1100" dirty="0"/>
          </a:p>
        </p:txBody>
      </p:sp>
      <p:sp>
        <p:nvSpPr>
          <p:cNvPr id="20" name="Rectangle 19">
            <a:extLst>
              <a:ext uri="{FF2B5EF4-FFF2-40B4-BE49-F238E27FC236}">
                <a16:creationId xmlns:a16="http://schemas.microsoft.com/office/drawing/2014/main" id="{DE5A60DC-8276-534B-B9B3-FAA5D24A9FCC}"/>
              </a:ext>
            </a:extLst>
          </p:cNvPr>
          <p:cNvSpPr/>
          <p:nvPr/>
        </p:nvSpPr>
        <p:spPr>
          <a:xfrm>
            <a:off x="2362200" y="1498139"/>
            <a:ext cx="59613" cy="235411"/>
          </a:xfrm>
          <a:prstGeom prst="rect">
            <a:avLst/>
          </a:prstGeom>
          <a:noFill/>
          <a:ln w="38100">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D8C7EBE9-411D-0F49-87D8-6895D2BCE341}"/>
              </a:ext>
            </a:extLst>
          </p:cNvPr>
          <p:cNvCxnSpPr>
            <a:cxnSpLocks/>
            <a:stCxn id="20" idx="2"/>
          </p:cNvCxnSpPr>
          <p:nvPr/>
        </p:nvCxnSpPr>
        <p:spPr>
          <a:xfrm>
            <a:off x="2392007" y="1733550"/>
            <a:ext cx="1462255" cy="128537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77C8E5-256A-634D-889D-2E510F700184}"/>
              </a:ext>
            </a:extLst>
          </p:cNvPr>
          <p:cNvCxnSpPr>
            <a:cxnSpLocks/>
          </p:cNvCxnSpPr>
          <p:nvPr/>
        </p:nvCxnSpPr>
        <p:spPr>
          <a:xfrm>
            <a:off x="2413239" y="1494466"/>
            <a:ext cx="1396761" cy="15187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38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91" y="-5148"/>
            <a:ext cx="9233258" cy="857250"/>
          </a:xfrm>
        </p:spPr>
        <p:txBody>
          <a:bodyPr/>
          <a:lstStyle/>
          <a:p>
            <a:r>
              <a:rPr lang="en-US" sz="2400" dirty="0"/>
              <a:t>Chirping is supported by phase-space structures: holes and clumps</a:t>
            </a:r>
          </a:p>
        </p:txBody>
      </p:sp>
      <p:sp>
        <p:nvSpPr>
          <p:cNvPr id="3" name="TextBox 2"/>
          <p:cNvSpPr txBox="1"/>
          <p:nvPr/>
        </p:nvSpPr>
        <p:spPr>
          <a:xfrm>
            <a:off x="112490" y="2495550"/>
            <a:ext cx="8851998" cy="1255728"/>
          </a:xfrm>
          <a:prstGeom prst="rect">
            <a:avLst/>
          </a:prstGeom>
          <a:noFill/>
        </p:spPr>
        <p:txBody>
          <a:bodyPr wrap="square" rtlCol="0">
            <a:spAutoFit/>
          </a:bodyPr>
          <a:lstStyle/>
          <a:p>
            <a:r>
              <a:rPr lang="en-US" sz="1400" b="1" dirty="0"/>
              <a:t>Two typical scenarios for fast ion losses:</a:t>
            </a:r>
            <a:endParaRPr lang="en-US" altLang="en-US" sz="1400" dirty="0"/>
          </a:p>
          <a:p>
            <a:pPr lvl="1" indent="-228600">
              <a:spcBef>
                <a:spcPct val="20000"/>
              </a:spcBef>
              <a:buFont typeface="Arial" charset="0"/>
              <a:buChar char="–"/>
            </a:pPr>
            <a:r>
              <a:rPr lang="en-US" sz="1400" b="1" dirty="0">
                <a:solidFill>
                  <a:srgbClr val="0070C0"/>
                </a:solidFill>
              </a:rPr>
              <a:t>Diffusive transport (typical for fixed-frequency modes): </a:t>
            </a:r>
            <a:r>
              <a:rPr lang="en-US" sz="1400" dirty="0">
                <a:solidFill>
                  <a:srgbClr val="0070C0"/>
                </a:solidFill>
              </a:rPr>
              <a:t>can be modeled using reduced theories, such as quasilinear</a:t>
            </a:r>
          </a:p>
          <a:p>
            <a:pPr lvl="1" indent="-228600">
              <a:spcBef>
                <a:spcPct val="20000"/>
              </a:spcBef>
              <a:buFont typeface="Arial" charset="0"/>
              <a:buChar char="–"/>
            </a:pPr>
            <a:r>
              <a:rPr lang="en-US" sz="1400" b="1" dirty="0">
                <a:solidFill>
                  <a:srgbClr val="0070C0"/>
                </a:solidFill>
              </a:rPr>
              <a:t>Convective transport (typical for chirping frequency modes): </a:t>
            </a:r>
            <a:r>
              <a:rPr lang="en-US" sz="1400" dirty="0">
                <a:solidFill>
                  <a:srgbClr val="0070C0"/>
                </a:solidFill>
              </a:rPr>
              <a:t>needs to retain full nonlinear features of the wave, is sustained by nonlinear phase-space structures (numerically costly)</a:t>
            </a:r>
          </a:p>
        </p:txBody>
      </p:sp>
      <p:pic>
        <p:nvPicPr>
          <p:cNvPr id="8" name="Picture 7"/>
          <p:cNvPicPr>
            <a:picLocks noChangeAspect="1"/>
          </p:cNvPicPr>
          <p:nvPr/>
        </p:nvPicPr>
        <p:blipFill>
          <a:blip r:embed="rId2"/>
          <a:stretch>
            <a:fillRect/>
          </a:stretch>
        </p:blipFill>
        <p:spPr>
          <a:xfrm>
            <a:off x="457200" y="857084"/>
            <a:ext cx="5197580" cy="1714666"/>
          </a:xfrm>
          <a:prstGeom prst="rect">
            <a:avLst/>
          </a:prstGeom>
        </p:spPr>
      </p:pic>
      <p:sp>
        <p:nvSpPr>
          <p:cNvPr id="9" name="TextBox 8"/>
          <p:cNvSpPr txBox="1"/>
          <p:nvPr/>
        </p:nvSpPr>
        <p:spPr>
          <a:xfrm>
            <a:off x="6012160" y="981108"/>
            <a:ext cx="2952328" cy="830997"/>
          </a:xfrm>
          <a:prstGeom prst="rect">
            <a:avLst/>
          </a:prstGeom>
          <a:noFill/>
        </p:spPr>
        <p:txBody>
          <a:bodyPr wrap="square" rtlCol="0">
            <a:spAutoFit/>
          </a:bodyPr>
          <a:lstStyle/>
          <a:p>
            <a:r>
              <a:rPr lang="en-US" sz="1200" dirty="0"/>
              <a:t>Stochasticity prevents the formation of holes and clumps. Multiple sources for it: RF fields, collisions, NTMs, 3D fields, resonance overlap,</a:t>
            </a:r>
            <a:r>
              <a:rPr lang="is-IS" sz="1200" dirty="0"/>
              <a:t>…</a:t>
            </a:r>
            <a:r>
              <a:rPr lang="en-US" sz="1200" dirty="0"/>
              <a:t> </a:t>
            </a:r>
          </a:p>
        </p:txBody>
      </p:sp>
      <p:sp>
        <p:nvSpPr>
          <p:cNvPr id="16" name="TextBox 15"/>
          <p:cNvSpPr txBox="1"/>
          <p:nvPr/>
        </p:nvSpPr>
        <p:spPr>
          <a:xfrm>
            <a:off x="762000" y="683453"/>
            <a:ext cx="1814920" cy="400110"/>
          </a:xfrm>
          <a:prstGeom prst="rect">
            <a:avLst/>
          </a:prstGeom>
          <a:noFill/>
        </p:spPr>
        <p:txBody>
          <a:bodyPr wrap="none" rtlCol="0">
            <a:spAutoFit/>
          </a:bodyPr>
          <a:lstStyle/>
          <a:p>
            <a:r>
              <a:rPr lang="en-US" sz="1000" dirty="0"/>
              <a:t>Lilley and </a:t>
            </a:r>
            <a:r>
              <a:rPr lang="en-US" sz="1000" dirty="0" err="1"/>
              <a:t>Nyqvist</a:t>
            </a:r>
            <a:r>
              <a:rPr lang="en-US" sz="1000" dirty="0"/>
              <a:t>, PRL 2014</a:t>
            </a:r>
          </a:p>
          <a:p>
            <a:endParaRPr lang="en-US" sz="1000" dirty="0"/>
          </a:p>
        </p:txBody>
      </p:sp>
      <p:sp>
        <p:nvSpPr>
          <p:cNvPr id="10" name="CaixaDeTexto 4"/>
          <p:cNvSpPr txBox="1"/>
          <p:nvPr/>
        </p:nvSpPr>
        <p:spPr>
          <a:xfrm>
            <a:off x="4237415" y="895350"/>
            <a:ext cx="550151" cy="338554"/>
          </a:xfrm>
          <a:prstGeom prst="rect">
            <a:avLst/>
          </a:prstGeom>
          <a:noFill/>
        </p:spPr>
        <p:txBody>
          <a:bodyPr wrap="none" rtlCol="0">
            <a:spAutoFit/>
          </a:bodyPr>
          <a:lstStyle/>
          <a:p>
            <a:r>
              <a:rPr lang="pt-BR" sz="1600" dirty="0" err="1">
                <a:solidFill>
                  <a:srgbClr val="002060"/>
                </a:solidFill>
              </a:rPr>
              <a:t>hole</a:t>
            </a:r>
            <a:endParaRPr lang="en-US" sz="1600" dirty="0">
              <a:solidFill>
                <a:srgbClr val="002060"/>
              </a:solidFill>
            </a:endParaRPr>
          </a:p>
        </p:txBody>
      </p:sp>
      <p:sp>
        <p:nvSpPr>
          <p:cNvPr id="11" name="CaixaDeTexto 4"/>
          <p:cNvSpPr txBox="1"/>
          <p:nvPr/>
        </p:nvSpPr>
        <p:spPr>
          <a:xfrm>
            <a:off x="4256976" y="1885950"/>
            <a:ext cx="696024" cy="338554"/>
          </a:xfrm>
          <a:prstGeom prst="rect">
            <a:avLst/>
          </a:prstGeom>
          <a:noFill/>
        </p:spPr>
        <p:txBody>
          <a:bodyPr wrap="none" rtlCol="0">
            <a:spAutoFit/>
          </a:bodyPr>
          <a:lstStyle/>
          <a:p>
            <a:r>
              <a:rPr lang="pt-BR" sz="1600" dirty="0" err="1">
                <a:solidFill>
                  <a:srgbClr val="002060"/>
                </a:solidFill>
              </a:rPr>
              <a:t>clump</a:t>
            </a:r>
            <a:endParaRPr lang="en-US" sz="1600" dirty="0">
              <a:solidFill>
                <a:srgbClr val="002060"/>
              </a:solidFill>
            </a:endParaRPr>
          </a:p>
        </p:txBody>
      </p:sp>
      <p:sp>
        <p:nvSpPr>
          <p:cNvPr id="14" name="CaixaDeTexto 22"/>
          <p:cNvSpPr txBox="1"/>
          <p:nvPr/>
        </p:nvSpPr>
        <p:spPr>
          <a:xfrm>
            <a:off x="3718297" y="4095750"/>
            <a:ext cx="4694184" cy="584775"/>
          </a:xfrm>
          <a:prstGeom prst="rect">
            <a:avLst/>
          </a:prstGeom>
          <a:noFill/>
        </p:spPr>
        <p:txBody>
          <a:bodyPr wrap="square" rtlCol="0">
            <a:spAutoFit/>
          </a:bodyPr>
          <a:lstStyle/>
          <a:p>
            <a:r>
              <a:rPr lang="pt-BR" sz="1600" dirty="0">
                <a:solidFill>
                  <a:srgbClr val="00B050"/>
                </a:solidFill>
              </a:rPr>
              <a:t>&gt;0: </a:t>
            </a:r>
            <a:r>
              <a:rPr lang="pt-BR" sz="1600" dirty="0" err="1">
                <a:solidFill>
                  <a:srgbClr val="00B050"/>
                </a:solidFill>
              </a:rPr>
              <a:t>fixed-frequency</a:t>
            </a:r>
            <a:r>
              <a:rPr lang="pt-BR" sz="1600" dirty="0">
                <a:solidFill>
                  <a:srgbClr val="00B050"/>
                </a:solidFill>
              </a:rPr>
              <a:t> </a:t>
            </a:r>
            <a:r>
              <a:rPr lang="pt-BR" sz="1600" dirty="0" err="1">
                <a:solidFill>
                  <a:srgbClr val="00B050"/>
                </a:solidFill>
              </a:rPr>
              <a:t>solution</a:t>
            </a:r>
            <a:r>
              <a:rPr lang="pt-BR" sz="1600" dirty="0">
                <a:solidFill>
                  <a:srgbClr val="00B050"/>
                </a:solidFill>
              </a:rPr>
              <a:t> </a:t>
            </a:r>
            <a:r>
              <a:rPr lang="pt-BR" sz="1600" dirty="0" err="1">
                <a:solidFill>
                  <a:srgbClr val="00B050"/>
                </a:solidFill>
              </a:rPr>
              <a:t>likely</a:t>
            </a:r>
            <a:r>
              <a:rPr lang="pt-BR" sz="1600" dirty="0">
                <a:solidFill>
                  <a:srgbClr val="00B050"/>
                </a:solidFill>
              </a:rPr>
              <a:t> </a:t>
            </a:r>
          </a:p>
          <a:p>
            <a:r>
              <a:rPr lang="pt-BR" sz="1600" dirty="0">
                <a:solidFill>
                  <a:srgbClr val="FF0000"/>
                </a:solidFill>
              </a:rPr>
              <a:t>&lt;0: </a:t>
            </a:r>
            <a:r>
              <a:rPr lang="pt-BR" sz="1600" dirty="0" err="1">
                <a:solidFill>
                  <a:srgbClr val="FF0000"/>
                </a:solidFill>
              </a:rPr>
              <a:t>chirping</a:t>
            </a:r>
            <a:r>
              <a:rPr lang="pt-BR" sz="1600" dirty="0">
                <a:solidFill>
                  <a:srgbClr val="FF0000"/>
                </a:solidFill>
              </a:rPr>
              <a:t> </a:t>
            </a:r>
            <a:r>
              <a:rPr lang="pt-BR" sz="1600" dirty="0" err="1">
                <a:solidFill>
                  <a:srgbClr val="FF0000"/>
                </a:solidFill>
              </a:rPr>
              <a:t>likely</a:t>
            </a:r>
            <a:r>
              <a:rPr lang="pt-BR" sz="1600" dirty="0">
                <a:solidFill>
                  <a:srgbClr val="FF0000"/>
                </a:solidFill>
              </a:rPr>
              <a:t> </a:t>
            </a:r>
            <a:r>
              <a:rPr lang="pt-BR" sz="1600" dirty="0" err="1">
                <a:solidFill>
                  <a:srgbClr val="FF0000"/>
                </a:solidFill>
              </a:rPr>
              <a:t>to</a:t>
            </a:r>
            <a:r>
              <a:rPr lang="pt-BR" sz="1600" dirty="0">
                <a:solidFill>
                  <a:srgbClr val="FF0000"/>
                </a:solidFill>
              </a:rPr>
              <a:t> </a:t>
            </a:r>
            <a:r>
              <a:rPr lang="pt-BR" sz="1600" dirty="0" err="1">
                <a:solidFill>
                  <a:srgbClr val="FF0000"/>
                </a:solidFill>
              </a:rPr>
              <a:t>occur</a:t>
            </a:r>
            <a:endParaRPr lang="en-US" sz="1600" dirty="0">
              <a:solidFill>
                <a:srgbClr val="FF0000"/>
              </a:solidFill>
            </a:endParaRPr>
          </a:p>
        </p:txBody>
      </p:sp>
      <p:sp>
        <p:nvSpPr>
          <p:cNvPr id="15" name="TextBox 14"/>
          <p:cNvSpPr txBox="1"/>
          <p:nvPr/>
        </p:nvSpPr>
        <p:spPr>
          <a:xfrm>
            <a:off x="76199" y="4595755"/>
            <a:ext cx="8005601" cy="369332"/>
          </a:xfrm>
          <a:prstGeom prst="rect">
            <a:avLst/>
          </a:prstGeom>
          <a:noFill/>
        </p:spPr>
        <p:txBody>
          <a:bodyPr wrap="square" rtlCol="0">
            <a:spAutoFit/>
          </a:bodyPr>
          <a:lstStyle/>
          <a:p>
            <a:r>
              <a:rPr lang="en-US" b="1" dirty="0"/>
              <a:t>Turbulence is predicted to be a major chirping prevention mechanism</a:t>
            </a:r>
          </a:p>
        </p:txBody>
      </p:sp>
      <p:pic>
        <p:nvPicPr>
          <p:cNvPr id="18" name="Picture 17"/>
          <p:cNvPicPr>
            <a:picLocks noChangeAspect="1"/>
          </p:cNvPicPr>
          <p:nvPr/>
        </p:nvPicPr>
        <p:blipFill>
          <a:blip r:embed="rId3"/>
          <a:stretch>
            <a:fillRect/>
          </a:stretch>
        </p:blipFill>
        <p:spPr>
          <a:xfrm>
            <a:off x="193972" y="4019550"/>
            <a:ext cx="3492873" cy="675417"/>
          </a:xfrm>
          <a:prstGeom prst="rect">
            <a:avLst/>
          </a:prstGeom>
        </p:spPr>
      </p:pic>
      <p:sp>
        <p:nvSpPr>
          <p:cNvPr id="19" name="TextBox 18"/>
          <p:cNvSpPr txBox="1"/>
          <p:nvPr/>
        </p:nvSpPr>
        <p:spPr>
          <a:xfrm>
            <a:off x="76198" y="3762694"/>
            <a:ext cx="8005602" cy="307777"/>
          </a:xfrm>
          <a:prstGeom prst="rect">
            <a:avLst/>
          </a:prstGeom>
          <a:noFill/>
        </p:spPr>
        <p:txBody>
          <a:bodyPr wrap="square" rtlCol="0">
            <a:spAutoFit/>
          </a:bodyPr>
          <a:lstStyle/>
          <a:p>
            <a:r>
              <a:rPr lang="en-US" sz="1400" b="1" dirty="0"/>
              <a:t>Chirping criterion </a:t>
            </a:r>
            <a:r>
              <a:rPr lang="en-US" sz="1400" dirty="0"/>
              <a:t>(</a:t>
            </a:r>
            <a:r>
              <a:rPr lang="pt-BR" sz="1400" dirty="0" err="1"/>
              <a:t>nonlinear</a:t>
            </a:r>
            <a:r>
              <a:rPr lang="pt-BR" sz="1400" dirty="0"/>
              <a:t> </a:t>
            </a:r>
            <a:r>
              <a:rPr lang="pt-BR" sz="1400" dirty="0" err="1"/>
              <a:t>prediction</a:t>
            </a:r>
            <a:r>
              <a:rPr lang="pt-BR" sz="1400" dirty="0"/>
              <a:t> </a:t>
            </a:r>
            <a:r>
              <a:rPr lang="pt-BR" sz="1400" dirty="0" err="1"/>
              <a:t>from</a:t>
            </a:r>
            <a:r>
              <a:rPr lang="pt-BR" sz="1400" dirty="0"/>
              <a:t> linear </a:t>
            </a:r>
            <a:r>
              <a:rPr lang="pt-BR" sz="1400" dirty="0" err="1"/>
              <a:t>physics</a:t>
            </a:r>
            <a:r>
              <a:rPr lang="pt-BR" sz="1400" dirty="0"/>
              <a:t> </a:t>
            </a:r>
            <a:r>
              <a:rPr lang="pt-BR" sz="1400" dirty="0" err="1"/>
              <a:t>elements</a:t>
            </a:r>
            <a:r>
              <a:rPr lang="pt-BR" sz="1400" dirty="0">
                <a:solidFill>
                  <a:srgbClr val="002060"/>
                </a:solidFill>
              </a:rPr>
              <a:t>) </a:t>
            </a:r>
            <a:r>
              <a:rPr lang="en-US" sz="1400" b="1" dirty="0"/>
              <a:t>:</a:t>
            </a:r>
          </a:p>
        </p:txBody>
      </p:sp>
      <p:sp>
        <p:nvSpPr>
          <p:cNvPr id="21" name="Chave esquerda 9"/>
          <p:cNvSpPr/>
          <p:nvPr/>
        </p:nvSpPr>
        <p:spPr>
          <a:xfrm>
            <a:off x="3718297" y="4220833"/>
            <a:ext cx="45719" cy="37616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888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50"/>
            <a:ext cx="9036496" cy="1050363"/>
          </a:xfrm>
        </p:spPr>
        <p:txBody>
          <a:bodyPr/>
          <a:lstStyle/>
          <a:p>
            <a:r>
              <a:rPr lang="en-US" sz="2600" dirty="0"/>
              <a:t>Marked reductions of the turbulent activity causes chirping onset  in DIII-D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843558"/>
            <a:ext cx="6589693" cy="3706702"/>
          </a:xfrm>
          <a:prstGeom prst="rect">
            <a:avLst/>
          </a:prstGeom>
        </p:spPr>
      </p:pic>
      <p:sp>
        <p:nvSpPr>
          <p:cNvPr id="5" name="CaixaDeTexto 22"/>
          <p:cNvSpPr txBox="1"/>
          <p:nvPr/>
        </p:nvSpPr>
        <p:spPr>
          <a:xfrm>
            <a:off x="7315200" y="4665412"/>
            <a:ext cx="1580242" cy="261610"/>
          </a:xfrm>
          <a:prstGeom prst="rect">
            <a:avLst/>
          </a:prstGeom>
          <a:noFill/>
        </p:spPr>
        <p:txBody>
          <a:bodyPr wrap="square" rtlCol="0">
            <a:spAutoFit/>
          </a:bodyPr>
          <a:lstStyle/>
          <a:p>
            <a:r>
              <a:rPr lang="pt-BR" sz="1100" dirty="0"/>
              <a:t>Duarte et al, NF 2017.</a:t>
            </a:r>
            <a:endParaRPr lang="en-US" sz="1100" dirty="0"/>
          </a:p>
        </p:txBody>
      </p:sp>
      <p:sp>
        <p:nvSpPr>
          <p:cNvPr id="3" name="TextBox 2"/>
          <p:cNvSpPr txBox="1"/>
          <p:nvPr/>
        </p:nvSpPr>
        <p:spPr>
          <a:xfrm>
            <a:off x="7094046" y="1109248"/>
            <a:ext cx="1835696" cy="1169551"/>
          </a:xfrm>
          <a:prstGeom prst="rect">
            <a:avLst/>
          </a:prstGeom>
          <a:noFill/>
        </p:spPr>
        <p:txBody>
          <a:bodyPr wrap="square" rtlCol="0">
            <a:spAutoFit/>
          </a:bodyPr>
          <a:lstStyle/>
          <a:p>
            <a:r>
              <a:rPr lang="en-US" sz="1400" dirty="0"/>
              <a:t>The thermal ion heat conductivity is used as a proxy for the fast ion anomalous transport</a:t>
            </a:r>
            <a:endParaRPr lang="en-US" sz="1600" dirty="0"/>
          </a:p>
        </p:txBody>
      </p:sp>
      <p:sp>
        <p:nvSpPr>
          <p:cNvPr id="8" name="TextBox 7"/>
          <p:cNvSpPr txBox="1"/>
          <p:nvPr/>
        </p:nvSpPr>
        <p:spPr>
          <a:xfrm>
            <a:off x="525651" y="4642329"/>
            <a:ext cx="6264696" cy="307777"/>
          </a:xfrm>
          <a:prstGeom prst="rect">
            <a:avLst/>
          </a:prstGeom>
          <a:noFill/>
        </p:spPr>
        <p:txBody>
          <a:bodyPr wrap="square" rtlCol="0">
            <a:spAutoFit/>
          </a:bodyPr>
          <a:lstStyle/>
          <a:p>
            <a:r>
              <a:rPr lang="pt-BR" sz="1400" dirty="0" err="1"/>
              <a:t>These</a:t>
            </a:r>
            <a:r>
              <a:rPr lang="pt-BR" sz="1400" dirty="0"/>
              <a:t> </a:t>
            </a:r>
            <a:r>
              <a:rPr lang="pt-BR" sz="1400" dirty="0" err="1"/>
              <a:t>observations</a:t>
            </a:r>
            <a:r>
              <a:rPr lang="pt-BR" sz="1400" dirty="0"/>
              <a:t> are </a:t>
            </a:r>
            <a:r>
              <a:rPr lang="pt-BR" sz="1400" dirty="0" err="1"/>
              <a:t>consistent</a:t>
            </a:r>
            <a:r>
              <a:rPr lang="pt-BR" sz="1400" dirty="0"/>
              <a:t> </a:t>
            </a:r>
            <a:r>
              <a:rPr lang="pt-BR" sz="1400" dirty="0" err="1"/>
              <a:t>with</a:t>
            </a:r>
            <a:r>
              <a:rPr lang="pt-BR" sz="1400" dirty="0"/>
              <a:t> </a:t>
            </a:r>
            <a:r>
              <a:rPr lang="pt-BR" sz="1400" dirty="0" err="1"/>
              <a:t>the</a:t>
            </a:r>
            <a:r>
              <a:rPr lang="pt-BR" sz="1400" dirty="0"/>
              <a:t> </a:t>
            </a:r>
            <a:r>
              <a:rPr lang="pt-BR" sz="1400" dirty="0" err="1"/>
              <a:t>proposed</a:t>
            </a:r>
            <a:r>
              <a:rPr lang="pt-BR" sz="1400" dirty="0"/>
              <a:t> </a:t>
            </a:r>
            <a:r>
              <a:rPr lang="pt-BR" sz="1400" dirty="0" err="1"/>
              <a:t>criterion</a:t>
            </a:r>
            <a:r>
              <a:rPr lang="pt-BR" sz="1400" dirty="0"/>
              <a:t> for </a:t>
            </a:r>
            <a:r>
              <a:rPr lang="pt-BR" sz="1400" dirty="0" err="1"/>
              <a:t>chirping</a:t>
            </a:r>
            <a:r>
              <a:rPr lang="pt-BR" sz="1400" dirty="0"/>
              <a:t> </a:t>
            </a:r>
            <a:r>
              <a:rPr lang="pt-BR" sz="1400" dirty="0" err="1"/>
              <a:t>onset</a:t>
            </a:r>
            <a:endParaRPr lang="en-US" sz="1600" dirty="0"/>
          </a:p>
        </p:txBody>
      </p:sp>
    </p:spTree>
    <p:extLst>
      <p:ext uri="{BB962C8B-B14F-4D97-AF65-F5344CB8AC3E}">
        <p14:creationId xmlns:p14="http://schemas.microsoft.com/office/powerpoint/2010/main" val="99275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23478"/>
            <a:ext cx="8916002" cy="592984"/>
          </a:xfrm>
        </p:spPr>
        <p:txBody>
          <a:bodyPr/>
          <a:lstStyle/>
          <a:p>
            <a:pPr algn="l"/>
            <a:r>
              <a:rPr lang="en-US" sz="1800" dirty="0"/>
              <a:t>Experimental scenario developed based on the theory: dedicated experiments showed that chirping is more prevalent in negative </a:t>
            </a:r>
            <a:r>
              <a:rPr lang="en-US" sz="1800" dirty="0" err="1"/>
              <a:t>triangularity</a:t>
            </a:r>
            <a:r>
              <a:rPr lang="en-US" sz="1800" dirty="0"/>
              <a:t> DIII-D shots</a:t>
            </a:r>
          </a:p>
        </p:txBody>
      </p:sp>
      <p:sp>
        <p:nvSpPr>
          <p:cNvPr id="3" name="TextBox 2"/>
          <p:cNvSpPr txBox="1"/>
          <p:nvPr/>
        </p:nvSpPr>
        <p:spPr>
          <a:xfrm>
            <a:off x="107504" y="965471"/>
            <a:ext cx="4241455" cy="738664"/>
          </a:xfrm>
          <a:prstGeom prst="rect">
            <a:avLst/>
          </a:prstGeom>
          <a:noFill/>
        </p:spPr>
        <p:txBody>
          <a:bodyPr wrap="square" rtlCol="0">
            <a:spAutoFit/>
          </a:bodyPr>
          <a:lstStyle/>
          <a:p>
            <a:pPr marL="285750" indent="-285750">
              <a:buFont typeface="Arial" charset="0"/>
              <a:buChar char="•"/>
            </a:pPr>
            <a:r>
              <a:rPr lang="en-US" sz="1400" dirty="0"/>
              <a:t>Transport coefficients calculated in TRANSP are 2-3 times lower in negative </a:t>
            </a:r>
            <a:r>
              <a:rPr lang="en-US" sz="1400" dirty="0" err="1"/>
              <a:t>triangularity</a:t>
            </a:r>
            <a:r>
              <a:rPr lang="en-US" sz="1400" dirty="0"/>
              <a:t>, as compared to the the usual positive/oval </a:t>
            </a:r>
            <a:r>
              <a:rPr lang="en-US" sz="1400" dirty="0" err="1"/>
              <a:t>triangularity</a:t>
            </a:r>
            <a:endParaRPr lang="en-US" sz="1400" dirty="0"/>
          </a:p>
        </p:txBody>
      </p:sp>
      <p:sp>
        <p:nvSpPr>
          <p:cNvPr id="12" name="CaixaDeTexto 22"/>
          <p:cNvSpPr txBox="1"/>
          <p:nvPr/>
        </p:nvSpPr>
        <p:spPr>
          <a:xfrm>
            <a:off x="3342819" y="1716014"/>
            <a:ext cx="2780872" cy="523220"/>
          </a:xfrm>
          <a:prstGeom prst="rect">
            <a:avLst/>
          </a:prstGeom>
          <a:noFill/>
        </p:spPr>
        <p:txBody>
          <a:bodyPr wrap="square" rtlCol="0">
            <a:spAutoFit/>
          </a:bodyPr>
          <a:lstStyle/>
          <a:p>
            <a:r>
              <a:rPr lang="pt-BR" sz="1400" dirty="0">
                <a:solidFill>
                  <a:srgbClr val="00B050"/>
                </a:solidFill>
              </a:rPr>
              <a:t>&gt;0: </a:t>
            </a:r>
            <a:r>
              <a:rPr lang="pt-BR" sz="1400" dirty="0" err="1">
                <a:solidFill>
                  <a:srgbClr val="00B050"/>
                </a:solidFill>
              </a:rPr>
              <a:t>fixed-frequency</a:t>
            </a:r>
            <a:r>
              <a:rPr lang="pt-BR" sz="1400" dirty="0">
                <a:solidFill>
                  <a:srgbClr val="00B050"/>
                </a:solidFill>
              </a:rPr>
              <a:t> </a:t>
            </a:r>
          </a:p>
          <a:p>
            <a:r>
              <a:rPr lang="pt-BR" sz="1400" dirty="0">
                <a:solidFill>
                  <a:srgbClr val="FF0000"/>
                </a:solidFill>
              </a:rPr>
              <a:t>&lt;0: </a:t>
            </a:r>
            <a:r>
              <a:rPr lang="pt-BR" sz="1400" dirty="0" err="1">
                <a:solidFill>
                  <a:srgbClr val="FF0000"/>
                </a:solidFill>
              </a:rPr>
              <a:t>chirping</a:t>
            </a:r>
            <a:endParaRPr lang="en-US" sz="1400" dirty="0">
              <a:solidFill>
                <a:srgbClr val="FF0000"/>
              </a:solidFill>
            </a:endParaRPr>
          </a:p>
        </p:txBody>
      </p:sp>
      <p:pic>
        <p:nvPicPr>
          <p:cNvPr id="13" name="Picture 12"/>
          <p:cNvPicPr>
            <a:picLocks noChangeAspect="1"/>
          </p:cNvPicPr>
          <p:nvPr/>
        </p:nvPicPr>
        <p:blipFill>
          <a:blip r:embed="rId3"/>
          <a:stretch>
            <a:fillRect/>
          </a:stretch>
        </p:blipFill>
        <p:spPr>
          <a:xfrm>
            <a:off x="107505" y="1651965"/>
            <a:ext cx="3184386" cy="615765"/>
          </a:xfrm>
          <a:prstGeom prst="rect">
            <a:avLst/>
          </a:prstGeom>
        </p:spPr>
      </p:pic>
      <p:sp>
        <p:nvSpPr>
          <p:cNvPr id="14" name="Chave esquerda 9"/>
          <p:cNvSpPr/>
          <p:nvPr/>
        </p:nvSpPr>
        <p:spPr>
          <a:xfrm>
            <a:off x="3329441" y="1793973"/>
            <a:ext cx="45719" cy="37616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433" y="806299"/>
            <a:ext cx="2821692" cy="407868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110" y="2012591"/>
            <a:ext cx="1463890" cy="635359"/>
          </a:xfrm>
          <a:prstGeom prst="rect">
            <a:avLst/>
          </a:prstGeom>
        </p:spPr>
      </p:pic>
      <p:pic>
        <p:nvPicPr>
          <p:cNvPr id="2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83430" y="3075546"/>
            <a:ext cx="650956" cy="126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31030" y="1030798"/>
            <a:ext cx="666169" cy="130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182318" y="1650539"/>
            <a:ext cx="59613" cy="387811"/>
          </a:xfrm>
          <a:prstGeom prst="rect">
            <a:avLst/>
          </a:prstGeom>
          <a:noFill/>
          <a:ln w="38100">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2940" y="2771409"/>
            <a:ext cx="1322545" cy="674254"/>
          </a:xfrm>
          <a:prstGeom prst="rect">
            <a:avLst/>
          </a:prstGeom>
        </p:spPr>
      </p:pic>
      <p:sp>
        <p:nvSpPr>
          <p:cNvPr id="24" name="Rectangle 23"/>
          <p:cNvSpPr/>
          <p:nvPr/>
        </p:nvSpPr>
        <p:spPr>
          <a:xfrm>
            <a:off x="7010400" y="3943350"/>
            <a:ext cx="58110" cy="208973"/>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cxnSpLocks/>
          </p:cNvCxnSpPr>
          <p:nvPr/>
        </p:nvCxnSpPr>
        <p:spPr>
          <a:xfrm flipV="1">
            <a:off x="7068510" y="3333750"/>
            <a:ext cx="611600" cy="609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cxnSpLocks/>
          </p:cNvCxnSpPr>
          <p:nvPr/>
        </p:nvCxnSpPr>
        <p:spPr>
          <a:xfrm>
            <a:off x="8262830" y="1863362"/>
            <a:ext cx="271570" cy="174988"/>
          </a:xfrm>
          <a:prstGeom prst="bentConnector3">
            <a:avLst>
              <a:gd name="adj1" fmla="val 9329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98317"/>
            <a:ext cx="2507495" cy="2286000"/>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2086" y="2409291"/>
            <a:ext cx="2468880" cy="2296059"/>
          </a:xfrm>
          <a:prstGeom prst="rect">
            <a:avLst/>
          </a:prstGeom>
        </p:spPr>
      </p:pic>
      <p:sp>
        <p:nvSpPr>
          <p:cNvPr id="27" name="CaixaDeTexto 22"/>
          <p:cNvSpPr txBox="1"/>
          <p:nvPr/>
        </p:nvSpPr>
        <p:spPr>
          <a:xfrm>
            <a:off x="4531458" y="4708401"/>
            <a:ext cx="3131482" cy="246221"/>
          </a:xfrm>
          <a:prstGeom prst="rect">
            <a:avLst/>
          </a:prstGeom>
          <a:noFill/>
        </p:spPr>
        <p:txBody>
          <a:bodyPr wrap="square" rtlCol="0">
            <a:spAutoFit/>
          </a:bodyPr>
          <a:lstStyle/>
          <a:p>
            <a:r>
              <a:rPr lang="pt-BR" sz="1000" dirty="0"/>
              <a:t>M. Van </a:t>
            </a:r>
            <a:r>
              <a:rPr lang="pt-BR" sz="1000" dirty="0" err="1"/>
              <a:t>Zeeland</a:t>
            </a:r>
            <a:r>
              <a:rPr lang="pt-BR" sz="1000" dirty="0"/>
              <a:t>, IAEA </a:t>
            </a:r>
            <a:r>
              <a:rPr lang="pt-BR" sz="1000" dirty="0" err="1"/>
              <a:t>Energetic</a:t>
            </a:r>
            <a:r>
              <a:rPr lang="pt-BR" sz="1000" dirty="0"/>
              <a:t> </a:t>
            </a:r>
            <a:r>
              <a:rPr lang="pt-BR" sz="1000" dirty="0" err="1"/>
              <a:t>Particles</a:t>
            </a:r>
            <a:r>
              <a:rPr lang="pt-BR" sz="1000" dirty="0"/>
              <a:t>, 2017.</a:t>
            </a:r>
            <a:endParaRPr lang="en-US" sz="1000" dirty="0"/>
          </a:p>
        </p:txBody>
      </p:sp>
    </p:spTree>
    <p:extLst>
      <p:ext uri="{BB962C8B-B14F-4D97-AF65-F5344CB8AC3E}">
        <p14:creationId xmlns:p14="http://schemas.microsoft.com/office/powerpoint/2010/main" val="111442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419600" y="1701846"/>
            <a:ext cx="4736331" cy="2308801"/>
          </a:xfrm>
          <a:prstGeom prst="rect">
            <a:avLst/>
          </a:prstGeom>
        </p:spPr>
      </p:pic>
      <p:sp>
        <p:nvSpPr>
          <p:cNvPr id="26" name="TextBox 25"/>
          <p:cNvSpPr txBox="1"/>
          <p:nvPr/>
        </p:nvSpPr>
        <p:spPr>
          <a:xfrm>
            <a:off x="5434139" y="1521780"/>
            <a:ext cx="3075395" cy="307777"/>
          </a:xfrm>
          <a:prstGeom prst="rect">
            <a:avLst/>
          </a:prstGeom>
          <a:noFill/>
        </p:spPr>
        <p:txBody>
          <a:bodyPr wrap="square" rtlCol="0">
            <a:spAutoFit/>
          </a:bodyPr>
          <a:lstStyle/>
          <a:p>
            <a:r>
              <a:rPr lang="en-US" sz="1400" dirty="0"/>
              <a:t>Electrostatic turbulence fluctuation</a:t>
            </a:r>
          </a:p>
        </p:txBody>
      </p:sp>
      <p:sp>
        <p:nvSpPr>
          <p:cNvPr id="28" name="Title 1"/>
          <p:cNvSpPr txBox="1">
            <a:spLocks/>
          </p:cNvSpPr>
          <p:nvPr/>
        </p:nvSpPr>
        <p:spPr>
          <a:xfrm>
            <a:off x="-32649" y="-55414"/>
            <a:ext cx="8805664" cy="4935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0070C0"/>
                </a:solidFill>
              </a:rPr>
              <a:t>GTS global </a:t>
            </a:r>
            <a:r>
              <a:rPr lang="en-US" sz="2400" dirty="0" err="1">
                <a:solidFill>
                  <a:srgbClr val="0070C0"/>
                </a:solidFill>
              </a:rPr>
              <a:t>gyrokinetics</a:t>
            </a:r>
            <a:r>
              <a:rPr lang="en-US" sz="2400" dirty="0">
                <a:solidFill>
                  <a:srgbClr val="0070C0"/>
                </a:solidFill>
              </a:rPr>
              <a:t> analyses show turbulence reduction for rare </a:t>
            </a:r>
            <a:r>
              <a:rPr lang="en-US" sz="2400">
                <a:solidFill>
                  <a:srgbClr val="0070C0"/>
                </a:solidFill>
              </a:rPr>
              <a:t>NSTX TAE </a:t>
            </a:r>
            <a:r>
              <a:rPr lang="en-US" sz="2400" dirty="0">
                <a:solidFill>
                  <a:srgbClr val="0070C0"/>
                </a:solidFill>
              </a:rPr>
              <a:t>transitions from fixed-frequency to chirping</a:t>
            </a:r>
          </a:p>
        </p:txBody>
      </p:sp>
      <p:sp>
        <p:nvSpPr>
          <p:cNvPr id="50" name="TextBox 49"/>
          <p:cNvSpPr txBox="1"/>
          <p:nvPr/>
        </p:nvSpPr>
        <p:spPr>
          <a:xfrm>
            <a:off x="6517642" y="2013254"/>
            <a:ext cx="1991892" cy="323165"/>
          </a:xfrm>
          <a:prstGeom prst="rect">
            <a:avLst/>
          </a:prstGeom>
          <a:noFill/>
        </p:spPr>
        <p:txBody>
          <a:bodyPr wrap="none" rtlCol="0">
            <a:spAutoFit/>
          </a:bodyPr>
          <a:lstStyle/>
          <a:p>
            <a:r>
              <a:rPr lang="en-US" sz="1500" dirty="0">
                <a:solidFill>
                  <a:srgbClr val="0070C0"/>
                </a:solidFill>
              </a:rPr>
              <a:t>Before chirping, 265ms</a:t>
            </a:r>
          </a:p>
        </p:txBody>
      </p:sp>
      <p:sp>
        <p:nvSpPr>
          <p:cNvPr id="52" name="TextBox 51"/>
          <p:cNvSpPr txBox="1"/>
          <p:nvPr/>
        </p:nvSpPr>
        <p:spPr>
          <a:xfrm>
            <a:off x="5780188" y="3357590"/>
            <a:ext cx="2270633" cy="323165"/>
          </a:xfrm>
          <a:prstGeom prst="rect">
            <a:avLst/>
          </a:prstGeom>
          <a:noFill/>
        </p:spPr>
        <p:txBody>
          <a:bodyPr wrap="square" rtlCol="0">
            <a:spAutoFit/>
          </a:bodyPr>
          <a:lstStyle/>
          <a:p>
            <a:r>
              <a:rPr lang="en-US" sz="1500" dirty="0">
                <a:solidFill>
                  <a:srgbClr val="C00000"/>
                </a:solidFill>
              </a:rPr>
              <a:t>During chirping, 300ms</a:t>
            </a:r>
          </a:p>
        </p:txBody>
      </p:sp>
      <p:cxnSp>
        <p:nvCxnSpPr>
          <p:cNvPr id="84" name="Straight Connector 83"/>
          <p:cNvCxnSpPr/>
          <p:nvPr/>
        </p:nvCxnSpPr>
        <p:spPr>
          <a:xfrm flipV="1">
            <a:off x="5719063" y="2105446"/>
            <a:ext cx="8793" cy="1562981"/>
          </a:xfrm>
          <a:prstGeom prst="line">
            <a:avLst/>
          </a:prstGeom>
          <a:ln w="635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6971837" y="2474770"/>
            <a:ext cx="1592275" cy="523220"/>
          </a:xfrm>
          <a:prstGeom prst="rect">
            <a:avLst/>
          </a:prstGeom>
          <a:noFill/>
        </p:spPr>
        <p:txBody>
          <a:bodyPr wrap="square" rtlCol="0">
            <a:spAutoFit/>
          </a:bodyPr>
          <a:lstStyle/>
          <a:p>
            <a:r>
              <a:rPr lang="en-US" sz="1400"/>
              <a:t>Peak of the most intense mode</a:t>
            </a:r>
            <a:endParaRPr lang="en-US" sz="1400" dirty="0"/>
          </a:p>
        </p:txBody>
      </p:sp>
      <p:cxnSp>
        <p:nvCxnSpPr>
          <p:cNvPr id="88" name="Straight Arrow Connector 87"/>
          <p:cNvCxnSpPr/>
          <p:nvPr/>
        </p:nvCxnSpPr>
        <p:spPr>
          <a:xfrm flipH="1">
            <a:off x="5804288" y="2650540"/>
            <a:ext cx="1233206" cy="377158"/>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8" name="Picture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1829350"/>
            <a:ext cx="3441856" cy="1936044"/>
          </a:xfrm>
          <a:prstGeom prst="rect">
            <a:avLst/>
          </a:prstGeom>
        </p:spPr>
      </p:pic>
      <p:cxnSp>
        <p:nvCxnSpPr>
          <p:cNvPr id="99" name="Elbow Connector 98"/>
          <p:cNvCxnSpPr/>
          <p:nvPr/>
        </p:nvCxnSpPr>
        <p:spPr>
          <a:xfrm>
            <a:off x="777240" y="2080408"/>
            <a:ext cx="4802872" cy="269510"/>
          </a:xfrm>
          <a:prstGeom prst="bentConnector3">
            <a:avLst>
              <a:gd name="adj1" fmla="val 50000"/>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2286000" y="2349918"/>
            <a:ext cx="1" cy="1143646"/>
          </a:xfrm>
          <a:prstGeom prst="line">
            <a:avLst/>
          </a:prstGeom>
          <a:ln w="635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flipV="1">
            <a:off x="769507" y="2061886"/>
            <a:ext cx="7733" cy="1440162"/>
          </a:xfrm>
          <a:prstGeom prst="line">
            <a:avLst/>
          </a:prstGeom>
          <a:ln w="635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02" name="Elbow Connector 101"/>
          <p:cNvCxnSpPr/>
          <p:nvPr/>
        </p:nvCxnSpPr>
        <p:spPr>
          <a:xfrm>
            <a:off x="2286000" y="3429971"/>
            <a:ext cx="3356631" cy="89202"/>
          </a:xfrm>
          <a:prstGeom prst="bentConnector3">
            <a:avLst>
              <a:gd name="adj1" fmla="val 50000"/>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C94C97D-0379-9646-BD98-7933161617F5}"/>
              </a:ext>
            </a:extLst>
          </p:cNvPr>
          <p:cNvSpPr txBox="1"/>
          <p:nvPr/>
        </p:nvSpPr>
        <p:spPr>
          <a:xfrm>
            <a:off x="3508652" y="4472163"/>
            <a:ext cx="1571264" cy="246221"/>
          </a:xfrm>
          <a:prstGeom prst="rect">
            <a:avLst/>
          </a:prstGeom>
          <a:noFill/>
        </p:spPr>
        <p:txBody>
          <a:bodyPr wrap="none" rtlCol="0">
            <a:spAutoFit/>
          </a:bodyPr>
          <a:lstStyle/>
          <a:p>
            <a:r>
              <a:rPr lang="nb-NO" sz="1000" dirty="0"/>
              <a:t>V. N. </a:t>
            </a:r>
            <a:r>
              <a:rPr lang="nb-NO" sz="1000" dirty="0" err="1"/>
              <a:t>Duarte</a:t>
            </a:r>
            <a:r>
              <a:rPr lang="nb-NO" sz="1000" dirty="0"/>
              <a:t> et al, NF 2018</a:t>
            </a:r>
            <a:endParaRPr lang="en-US" sz="1000" dirty="0"/>
          </a:p>
        </p:txBody>
      </p:sp>
    </p:spTree>
    <p:extLst>
      <p:ext uri="{BB962C8B-B14F-4D97-AF65-F5344CB8AC3E}">
        <p14:creationId xmlns:p14="http://schemas.microsoft.com/office/powerpoint/2010/main" val="248770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0"/>
            <a:ext cx="9144000" cy="857250"/>
          </a:xfrm>
        </p:spPr>
        <p:txBody>
          <a:bodyPr/>
          <a:lstStyle/>
          <a:p>
            <a:r>
              <a:rPr lang="en-US" sz="2400" dirty="0"/>
              <a:t>Predictions for the most unstable n=7-11 TAEs and RSAEs</a:t>
            </a:r>
            <a:r>
              <a:rPr lang="en-US" sz="2400" baseline="30000" dirty="0"/>
              <a:t>1</a:t>
            </a:r>
            <a:r>
              <a:rPr lang="en-US" sz="2400" dirty="0"/>
              <a:t> in ITER are near boundary between fixed frequency and chirping</a:t>
            </a:r>
          </a:p>
        </p:txBody>
      </p:sp>
      <p:sp>
        <p:nvSpPr>
          <p:cNvPr id="4" name="TextBox 3"/>
          <p:cNvSpPr txBox="1"/>
          <p:nvPr/>
        </p:nvSpPr>
        <p:spPr>
          <a:xfrm>
            <a:off x="104960" y="1353308"/>
            <a:ext cx="9219568" cy="307777"/>
          </a:xfrm>
          <a:prstGeom prst="rect">
            <a:avLst/>
          </a:prstGeom>
          <a:noFill/>
        </p:spPr>
        <p:txBody>
          <a:bodyPr wrap="square" rtlCol="0">
            <a:spAutoFit/>
          </a:bodyPr>
          <a:lstStyle/>
          <a:p>
            <a:r>
              <a:rPr lang="en-US" sz="1400" dirty="0"/>
              <a:t>Arrows show how radial turbulence diffusion</a:t>
            </a:r>
            <a:r>
              <a:rPr lang="en-US" sz="1400" baseline="30000" dirty="0"/>
              <a:t>2,3</a:t>
            </a:r>
            <a:r>
              <a:rPr lang="en-US" sz="1400" dirty="0"/>
              <a:t> changes the prediction with respect to the purely collisional dynamics</a:t>
            </a:r>
          </a:p>
        </p:txBody>
      </p:sp>
      <p:sp>
        <p:nvSpPr>
          <p:cNvPr id="9" name="TextBox 8"/>
          <p:cNvSpPr txBox="1"/>
          <p:nvPr/>
        </p:nvSpPr>
        <p:spPr>
          <a:xfrm>
            <a:off x="174375" y="4476750"/>
            <a:ext cx="8795250" cy="230832"/>
          </a:xfrm>
          <a:prstGeom prst="rect">
            <a:avLst/>
          </a:prstGeom>
          <a:noFill/>
        </p:spPr>
        <p:txBody>
          <a:bodyPr wrap="square" rtlCol="0">
            <a:spAutoFit/>
          </a:bodyPr>
          <a:lstStyle/>
          <a:p>
            <a:r>
              <a:rPr lang="en-US" sz="900" baseline="30000" dirty="0"/>
              <a:t>1 </a:t>
            </a:r>
            <a:r>
              <a:rPr lang="en-US" sz="900" dirty="0"/>
              <a:t>DOE OFES Theory Joule Milestone FY2007, </a:t>
            </a:r>
            <a:r>
              <a:rPr lang="en-US" sz="900" dirty="0" err="1"/>
              <a:t>Gorelenkov</a:t>
            </a:r>
            <a:r>
              <a:rPr lang="en-US" sz="900" dirty="0"/>
              <a:t> et al, PPPL Preprint number </a:t>
            </a:r>
            <a:r>
              <a:rPr lang="is-IS" sz="900" dirty="0"/>
              <a:t>4287 </a:t>
            </a:r>
            <a:r>
              <a:rPr lang="en-US" sz="900" dirty="0"/>
              <a:t>(2008), </a:t>
            </a:r>
            <a:r>
              <a:rPr lang="en-US" sz="900" baseline="30000" dirty="0"/>
              <a:t>2</a:t>
            </a:r>
            <a:r>
              <a:rPr lang="pt-BR" sz="900" dirty="0"/>
              <a:t>Lang &amp; Fu, </a:t>
            </a:r>
            <a:r>
              <a:rPr lang="pt-BR" sz="900" dirty="0" err="1"/>
              <a:t>PoP</a:t>
            </a:r>
            <a:r>
              <a:rPr lang="pt-BR" sz="900" dirty="0"/>
              <a:t> 2011, </a:t>
            </a:r>
            <a:r>
              <a:rPr lang="en-US" sz="900" baseline="30000" dirty="0"/>
              <a:t>3</a:t>
            </a:r>
            <a:r>
              <a:rPr lang="pt-BR" sz="900" dirty="0"/>
              <a:t>Duarte et al, NF 2018.</a:t>
            </a:r>
            <a:endParaRPr lang="en-US" sz="900" dirty="0"/>
          </a:p>
        </p:txBody>
      </p:sp>
      <p:sp>
        <p:nvSpPr>
          <p:cNvPr id="10" name="TextBox 9"/>
          <p:cNvSpPr txBox="1"/>
          <p:nvPr/>
        </p:nvSpPr>
        <p:spPr>
          <a:xfrm>
            <a:off x="2780016" y="870613"/>
            <a:ext cx="5100114" cy="369332"/>
          </a:xfrm>
          <a:prstGeom prst="rect">
            <a:avLst/>
          </a:prstGeom>
          <a:noFill/>
        </p:spPr>
        <p:txBody>
          <a:bodyPr wrap="none" rtlCol="0">
            <a:spAutoFit/>
          </a:bodyPr>
          <a:lstStyle/>
          <a:p>
            <a:r>
              <a:rPr lang="en-US" dirty="0"/>
              <a:t>Analysis based on TRANSP modeling, requiring Q&gt;10</a:t>
            </a:r>
          </a:p>
        </p:txBody>
      </p:sp>
      <p:pic>
        <p:nvPicPr>
          <p:cNvPr id="11" name="Picture 10">
            <a:extLst>
              <a:ext uri="{FF2B5EF4-FFF2-40B4-BE49-F238E27FC236}">
                <a16:creationId xmlns:a16="http://schemas.microsoft.com/office/drawing/2014/main" id="{A02A00FC-174E-6F49-A961-F9E713116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789" y="1854653"/>
            <a:ext cx="2333829" cy="2228807"/>
          </a:xfrm>
          <a:prstGeom prst="rect">
            <a:avLst/>
          </a:prstGeom>
        </p:spPr>
      </p:pic>
      <p:pic>
        <p:nvPicPr>
          <p:cNvPr id="15" name="Picture 14">
            <a:extLst>
              <a:ext uri="{FF2B5EF4-FFF2-40B4-BE49-F238E27FC236}">
                <a16:creationId xmlns:a16="http://schemas.microsoft.com/office/drawing/2014/main" id="{2987B643-D180-8644-A9A9-42A47CF3D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098" y="1809750"/>
            <a:ext cx="2302665" cy="2256612"/>
          </a:xfrm>
          <a:prstGeom prst="rect">
            <a:avLst/>
          </a:prstGeom>
        </p:spPr>
      </p:pic>
      <p:pic>
        <p:nvPicPr>
          <p:cNvPr id="17" name="Picture 16">
            <a:extLst>
              <a:ext uri="{FF2B5EF4-FFF2-40B4-BE49-F238E27FC236}">
                <a16:creationId xmlns:a16="http://schemas.microsoft.com/office/drawing/2014/main" id="{572D3CB1-9EAA-AD4C-BC04-7505FF8C2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1854875"/>
            <a:ext cx="2308698" cy="2231741"/>
          </a:xfrm>
          <a:prstGeom prst="rect">
            <a:avLst/>
          </a:prstGeom>
        </p:spPr>
      </p:pic>
      <p:sp>
        <p:nvSpPr>
          <p:cNvPr id="3" name="TextBox 2"/>
          <p:cNvSpPr txBox="1"/>
          <p:nvPr/>
        </p:nvSpPr>
        <p:spPr>
          <a:xfrm>
            <a:off x="-26096" y="4128280"/>
            <a:ext cx="8481809" cy="338554"/>
          </a:xfrm>
          <a:prstGeom prst="rect">
            <a:avLst/>
          </a:prstGeom>
          <a:noFill/>
        </p:spPr>
        <p:txBody>
          <a:bodyPr wrap="none" rtlCol="0">
            <a:spAutoFit/>
          </a:bodyPr>
          <a:lstStyle/>
          <a:p>
            <a:r>
              <a:rPr lang="en-US" sz="1600" dirty="0"/>
              <a:t>Chirping can occur in ITER. New theoretical and numerical tools need to be developed for modeling. </a:t>
            </a:r>
          </a:p>
        </p:txBody>
      </p:sp>
      <p:pic>
        <p:nvPicPr>
          <p:cNvPr id="5" name="Picture 4">
            <a:extLst>
              <a:ext uri="{FF2B5EF4-FFF2-40B4-BE49-F238E27FC236}">
                <a16:creationId xmlns:a16="http://schemas.microsoft.com/office/drawing/2014/main" id="{75EDE43A-4676-3A40-86C7-B14CA8165B7A}"/>
              </a:ext>
            </a:extLst>
          </p:cNvPr>
          <p:cNvPicPr>
            <a:picLocks noChangeAspect="1"/>
          </p:cNvPicPr>
          <p:nvPr/>
        </p:nvPicPr>
        <p:blipFill>
          <a:blip r:embed="rId6"/>
          <a:stretch>
            <a:fillRect/>
          </a:stretch>
        </p:blipFill>
        <p:spPr>
          <a:xfrm>
            <a:off x="0" y="1839138"/>
            <a:ext cx="2026897" cy="2256612"/>
          </a:xfrm>
          <a:prstGeom prst="rect">
            <a:avLst/>
          </a:prstGeom>
        </p:spPr>
      </p:pic>
    </p:spTree>
    <p:extLst>
      <p:ext uri="{BB962C8B-B14F-4D97-AF65-F5344CB8AC3E}">
        <p14:creationId xmlns:p14="http://schemas.microsoft.com/office/powerpoint/2010/main" val="210223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68" y="6002"/>
            <a:ext cx="8520600" cy="572700"/>
          </a:xfrm>
        </p:spPr>
        <p:txBody>
          <a:bodyPr/>
          <a:lstStyle/>
          <a:p>
            <a:r>
              <a:rPr lang="en-US" sz="3600" dirty="0"/>
              <a:t>Summary</a:t>
            </a:r>
          </a:p>
        </p:txBody>
      </p:sp>
      <p:sp>
        <p:nvSpPr>
          <p:cNvPr id="3" name="Text Placeholder 2"/>
          <p:cNvSpPr>
            <a:spLocks noGrp="1"/>
          </p:cNvSpPr>
          <p:nvPr>
            <p:ph type="body" idx="1"/>
          </p:nvPr>
        </p:nvSpPr>
        <p:spPr>
          <a:xfrm>
            <a:off x="254942" y="979260"/>
            <a:ext cx="8520600" cy="3416400"/>
          </a:xfrm>
        </p:spPr>
        <p:txBody>
          <a:bodyPr/>
          <a:lstStyle/>
          <a:p>
            <a:r>
              <a:rPr lang="en-US" sz="1800" dirty="0"/>
              <a:t>The proposed chirping criterion has been validated against NSTX and DIII-D data</a:t>
            </a:r>
          </a:p>
          <a:p>
            <a:endParaRPr lang="en-US" sz="1800" dirty="0"/>
          </a:p>
          <a:p>
            <a:r>
              <a:rPr lang="pt-BR" sz="1800" b="1" dirty="0" err="1"/>
              <a:t>Chirping</a:t>
            </a:r>
            <a:r>
              <a:rPr lang="pt-BR" sz="1800" b="1" dirty="0"/>
              <a:t> </a:t>
            </a:r>
            <a:r>
              <a:rPr lang="pt-BR" sz="1800" b="1" dirty="0" err="1"/>
              <a:t>cannot</a:t>
            </a:r>
            <a:r>
              <a:rPr lang="pt-BR" sz="1800" b="1" dirty="0"/>
              <a:t> </a:t>
            </a:r>
            <a:r>
              <a:rPr lang="pt-BR" sz="1800" b="1" dirty="0" err="1"/>
              <a:t>be</a:t>
            </a:r>
            <a:r>
              <a:rPr lang="pt-BR" sz="1800" b="1" dirty="0"/>
              <a:t> </a:t>
            </a:r>
            <a:r>
              <a:rPr lang="pt-BR" sz="1800" b="1" dirty="0" err="1"/>
              <a:t>ruled</a:t>
            </a:r>
            <a:r>
              <a:rPr lang="pt-BR" sz="1800" b="1" dirty="0"/>
              <a:t> out in ITER!</a:t>
            </a:r>
            <a:r>
              <a:rPr lang="pt-BR" sz="1800" dirty="0"/>
              <a:t> </a:t>
            </a:r>
          </a:p>
          <a:p>
            <a:pPr marL="0" indent="0">
              <a:buNone/>
            </a:pPr>
            <a:r>
              <a:rPr lang="pt-BR" sz="1800" dirty="0" err="1"/>
              <a:t>Q</a:t>
            </a:r>
            <a:r>
              <a:rPr lang="pt-BR" sz="1800" dirty="0"/>
              <a:t>&lt;10 </a:t>
            </a:r>
            <a:r>
              <a:rPr lang="pt-BR" sz="1800" dirty="0" err="1"/>
              <a:t>and</a:t>
            </a:r>
            <a:r>
              <a:rPr lang="pt-BR" sz="1800" dirty="0"/>
              <a:t> </a:t>
            </a:r>
            <a:r>
              <a:rPr lang="pt-BR" sz="1800" dirty="0" err="1"/>
              <a:t>other</a:t>
            </a:r>
            <a:r>
              <a:rPr lang="pt-BR" sz="1800" dirty="0"/>
              <a:t> </a:t>
            </a:r>
            <a:r>
              <a:rPr lang="pt-BR" sz="1800" dirty="0" err="1"/>
              <a:t>decorrelation</a:t>
            </a:r>
            <a:r>
              <a:rPr lang="pt-BR" sz="1800" dirty="0"/>
              <a:t> </a:t>
            </a:r>
            <a:r>
              <a:rPr lang="pt-BR" sz="1800" dirty="0" err="1"/>
              <a:t>mechanisms</a:t>
            </a:r>
            <a:r>
              <a:rPr lang="pt-BR" sz="1800" dirty="0"/>
              <a:t>, </a:t>
            </a:r>
            <a:r>
              <a:rPr lang="pt-BR" sz="1800" dirty="0" err="1"/>
              <a:t>such</a:t>
            </a:r>
            <a:r>
              <a:rPr lang="pt-BR" sz="1800" dirty="0"/>
              <a:t> as RF </a:t>
            </a:r>
            <a:r>
              <a:rPr lang="pt-BR" sz="1800" dirty="0" err="1"/>
              <a:t>heating</a:t>
            </a:r>
            <a:r>
              <a:rPr lang="pt-BR" sz="1800" dirty="0"/>
              <a:t> </a:t>
            </a:r>
            <a:r>
              <a:rPr lang="pt-BR" sz="1800" dirty="0" err="1"/>
              <a:t>and</a:t>
            </a:r>
            <a:r>
              <a:rPr lang="pt-BR" sz="1800" dirty="0"/>
              <a:t> </a:t>
            </a:r>
            <a:r>
              <a:rPr lang="pt-BR" sz="1800" dirty="0" err="1"/>
              <a:t>resonance</a:t>
            </a:r>
            <a:r>
              <a:rPr lang="pt-BR" sz="1800" dirty="0"/>
              <a:t> </a:t>
            </a:r>
            <a:r>
              <a:rPr lang="pt-BR" sz="1800" dirty="0" err="1"/>
              <a:t>overlap</a:t>
            </a:r>
            <a:r>
              <a:rPr lang="pt-BR" sz="1800" dirty="0"/>
              <a:t>, </a:t>
            </a:r>
            <a:r>
              <a:rPr lang="pt-BR" sz="1800" dirty="0" err="1"/>
              <a:t>will</a:t>
            </a:r>
            <a:r>
              <a:rPr lang="pt-BR" sz="1800" dirty="0"/>
              <a:t> </a:t>
            </a:r>
            <a:r>
              <a:rPr lang="pt-BR" sz="1800" dirty="0" err="1"/>
              <a:t>however</a:t>
            </a:r>
            <a:r>
              <a:rPr lang="pt-BR" sz="1800" dirty="0"/>
              <a:t> </a:t>
            </a:r>
            <a:r>
              <a:rPr lang="pt-BR" sz="1800" dirty="0" err="1"/>
              <a:t>enforce</a:t>
            </a:r>
            <a:r>
              <a:rPr lang="pt-BR" sz="1800" dirty="0"/>
              <a:t> </a:t>
            </a:r>
            <a:r>
              <a:rPr lang="pt-BR" sz="1800" dirty="0" err="1"/>
              <a:t>constant</a:t>
            </a:r>
            <a:r>
              <a:rPr lang="pt-BR" sz="1800" dirty="0"/>
              <a:t> </a:t>
            </a:r>
            <a:r>
              <a:rPr lang="pt-BR" sz="1800" dirty="0" err="1"/>
              <a:t>Alfvénic</a:t>
            </a:r>
            <a:r>
              <a:rPr lang="pt-BR" sz="1800" dirty="0"/>
              <a:t> </a:t>
            </a:r>
            <a:r>
              <a:rPr lang="pt-BR" sz="1800" dirty="0" err="1"/>
              <a:t>frequency</a:t>
            </a:r>
            <a:r>
              <a:rPr lang="pt-BR" sz="1800" dirty="0"/>
              <a:t>. </a:t>
            </a:r>
          </a:p>
          <a:p>
            <a:endParaRPr lang="pt-BR" sz="1800" dirty="0"/>
          </a:p>
          <a:p>
            <a:r>
              <a:rPr lang="pt-BR" sz="1800" dirty="0" err="1"/>
              <a:t>Theoretical</a:t>
            </a:r>
            <a:r>
              <a:rPr lang="pt-BR" sz="1800" dirty="0"/>
              <a:t> </a:t>
            </a:r>
            <a:r>
              <a:rPr lang="pt-BR" sz="1800" dirty="0" err="1"/>
              <a:t>and</a:t>
            </a:r>
            <a:r>
              <a:rPr lang="pt-BR" sz="1800" dirty="0"/>
              <a:t> </a:t>
            </a:r>
            <a:r>
              <a:rPr lang="pt-BR" sz="1800" dirty="0" err="1"/>
              <a:t>numerical</a:t>
            </a:r>
            <a:r>
              <a:rPr lang="pt-BR" sz="1800" dirty="0"/>
              <a:t> tools </a:t>
            </a:r>
            <a:r>
              <a:rPr lang="pt-BR" sz="1800" dirty="0" err="1"/>
              <a:t>should</a:t>
            </a:r>
            <a:r>
              <a:rPr lang="pt-BR" sz="1800" dirty="0"/>
              <a:t> </a:t>
            </a:r>
            <a:r>
              <a:rPr lang="pt-BR" sz="1800" dirty="0" err="1"/>
              <a:t>be</a:t>
            </a:r>
            <a:r>
              <a:rPr lang="pt-BR" sz="1800" dirty="0"/>
              <a:t> </a:t>
            </a:r>
            <a:r>
              <a:rPr lang="pt-BR" sz="1800" dirty="0" err="1"/>
              <a:t>developed</a:t>
            </a:r>
            <a:r>
              <a:rPr lang="pt-BR" sz="1800" dirty="0"/>
              <a:t> for </a:t>
            </a:r>
            <a:r>
              <a:rPr lang="pt-BR" sz="1800" dirty="0" err="1"/>
              <a:t>fully</a:t>
            </a:r>
            <a:r>
              <a:rPr lang="pt-BR" sz="1800" dirty="0"/>
              <a:t> </a:t>
            </a:r>
            <a:r>
              <a:rPr lang="pt-BR" sz="1800" dirty="0" err="1"/>
              <a:t>nonlinear</a:t>
            </a:r>
            <a:r>
              <a:rPr lang="pt-BR" sz="1800" dirty="0"/>
              <a:t> </a:t>
            </a:r>
            <a:r>
              <a:rPr lang="pt-BR" sz="1800" dirty="0" err="1"/>
              <a:t>energetic</a:t>
            </a:r>
            <a:r>
              <a:rPr lang="pt-BR" sz="1800" dirty="0"/>
              <a:t> </a:t>
            </a:r>
            <a:r>
              <a:rPr lang="pt-BR" sz="1800" dirty="0" err="1"/>
              <a:t>particle</a:t>
            </a:r>
            <a:r>
              <a:rPr lang="pt-BR" sz="1800" dirty="0"/>
              <a:t> </a:t>
            </a:r>
            <a:r>
              <a:rPr lang="pt-BR" sz="1800" dirty="0" err="1"/>
              <a:t>transport</a:t>
            </a:r>
            <a:r>
              <a:rPr lang="pt-BR" sz="1800" dirty="0"/>
              <a:t> in ITER</a:t>
            </a:r>
            <a:endParaRPr lang="en-US" sz="1800" dirty="0"/>
          </a:p>
          <a:p>
            <a:endParaRPr lang="en-US" sz="2000" dirty="0"/>
          </a:p>
          <a:p>
            <a:endParaRPr lang="en-US" sz="2000" dirty="0"/>
          </a:p>
          <a:p>
            <a:endParaRPr lang="en-US" sz="2000" dirty="0"/>
          </a:p>
        </p:txBody>
      </p:sp>
    </p:spTree>
    <p:extLst>
      <p:ext uri="{BB962C8B-B14F-4D97-AF65-F5344CB8AC3E}">
        <p14:creationId xmlns:p14="http://schemas.microsoft.com/office/powerpoint/2010/main" val="376586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1751</TotalTime>
  <Words>937</Words>
  <Application>Microsoft Macintosh PowerPoint</Application>
  <PresentationFormat>On-screen Show (16:9)</PresentationFormat>
  <Paragraphs>71</Paragraphs>
  <Slides>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CMR10</vt:lpstr>
      <vt:lpstr>Wingdings</vt:lpstr>
      <vt:lpstr>NSTX Upgrade</vt:lpstr>
      <vt:lpstr>Prediction of the likelihood of Alfvénic mode chirping in ITER baseline scenarios</vt:lpstr>
      <vt:lpstr>ITER burning plasma design specification tolerates 5% of fast ion losses1  In ITER, two negative-ion-based neutral beam injection sources, which will account for 33MW of injected power (up to 50MW after upgrade installation of third beam).   In ITER, both the 3.5MeV fusion-born alpha particles and the tangentially injected 1MeV NBI ions will have supra-Alfvénic velocities:  fast ions will interact with TAEs via their main resonance.  In this presentation: a study of the likely nonlinear evolution scenario of Alfvénic instabilities upon their interaction with fast ions in ITER is addressed  The prediction of the conditions that lead to each type of nonlinear scenario helps to understand the applicability of reduced models   1ITER Physics Expert Group on Energetic Particles, Heating, Current Drive and ITER Physics Basis Editors 1999 Nucl. Fusion 39 2471 </vt:lpstr>
      <vt:lpstr>PowerPoint Presentation</vt:lpstr>
      <vt:lpstr>Chirping is supported by phase-space structures: holes and clumps</vt:lpstr>
      <vt:lpstr>Marked reductions of the turbulent activity causes chirping onset  in DIII-D</vt:lpstr>
      <vt:lpstr>Experimental scenario developed based on the theory: dedicated experiments showed that chirping is more prevalent in negative triangularity DIII-D shots</vt:lpstr>
      <vt:lpstr>PowerPoint Presentation</vt:lpstr>
      <vt:lpstr>Predictions for the most unstable n=7-11 TAEs and RSAEs1 in ITER are near boundary between fixed frequency and chirping</vt:lpstr>
      <vt:lpstr>Summary</vt:lpstr>
    </vt:vector>
  </TitlesOfParts>
  <Company>PPPL</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E. Menard</dc:creator>
  <cp:lastModifiedBy>Stanley M. Kaye</cp:lastModifiedBy>
  <cp:revision>155</cp:revision>
  <cp:lastPrinted>2018-11-02T23:37:17Z</cp:lastPrinted>
  <dcterms:created xsi:type="dcterms:W3CDTF">2015-07-16T16:59:24Z</dcterms:created>
  <dcterms:modified xsi:type="dcterms:W3CDTF">2019-01-17T20:36:37Z</dcterms:modified>
</cp:coreProperties>
</file>