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63" r:id="rId2"/>
    <p:sldId id="302" r:id="rId3"/>
    <p:sldId id="351" r:id="rId4"/>
    <p:sldId id="352" r:id="rId5"/>
    <p:sldId id="304" r:id="rId6"/>
    <p:sldId id="307" r:id="rId7"/>
    <p:sldId id="350" r:id="rId8"/>
    <p:sldId id="310" r:id="rId9"/>
    <p:sldId id="312" r:id="rId10"/>
    <p:sldId id="318" r:id="rId11"/>
    <p:sldId id="320" r:id="rId12"/>
    <p:sldId id="327" r:id="rId13"/>
    <p:sldId id="303" r:id="rId14"/>
    <p:sldId id="297" r:id="rId15"/>
    <p:sldId id="353" r:id="rId16"/>
    <p:sldId id="288" r:id="rId1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CC0000"/>
    <a:srgbClr val="003399"/>
    <a:srgbClr val="0000FF"/>
    <a:srgbClr val="FF5050"/>
    <a:srgbClr val="FF0000"/>
    <a:srgbClr val="0033CC"/>
    <a:srgbClr val="9933FF"/>
    <a:srgbClr val="009999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3529" autoAdjust="0"/>
  </p:normalViewPr>
  <p:slideViewPr>
    <p:cSldViewPr snapToGrid="0" snapToObjects="1">
      <p:cViewPr>
        <p:scale>
          <a:sx n="100" d="100"/>
          <a:sy n="100" d="100"/>
        </p:scale>
        <p:origin x="-1037" y="-571"/>
      </p:cViewPr>
      <p:guideLst>
        <p:guide orient="horz" pos="1624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0C2F00-53C1-844E-BFFA-AB0E45A94630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7EA0C6-41CD-3A46-B653-A5A8F9AED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1145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B76163-ADBB-254A-9F6E-EBD2FCBE0398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7B59C5-08C7-A344-A12B-6EDDE548F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5735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04086" y="2041164"/>
            <a:ext cx="9347872" cy="861774"/>
          </a:xfrm>
        </p:spPr>
        <p:txBody>
          <a:bodyPr bIns="91440" anchor="b" anchorCtr="1"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2228850"/>
          </a:xfrm>
        </p:spPr>
        <p:txBody>
          <a:bodyPr tIns="182880" anchor="t" anchorCtr="1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 descr="PPPL_logo_horizontal_gradient_72dpi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177" y="177307"/>
            <a:ext cx="1403604" cy="283464"/>
          </a:xfrm>
          <a:prstGeom prst="rect">
            <a:avLst/>
          </a:prstGeom>
        </p:spPr>
      </p:pic>
      <p:pic>
        <p:nvPicPr>
          <p:cNvPr id="8" name="Picture 7" descr="princeton-university-logo1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303" y="180979"/>
            <a:ext cx="1014618" cy="282611"/>
          </a:xfrm>
          <a:prstGeom prst="rect">
            <a:avLst/>
          </a:prstGeom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xmlns="" id="{4D8805A0-A974-4242-ABD2-D64ABA40A3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49625"/>
            <a:ext cx="1816085" cy="2738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May 9-10, 2018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xmlns="" id="{96B85F2F-CB57-2645-82A0-C87C477AA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3285" y="4749625"/>
            <a:ext cx="4597430" cy="2738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PPPL Advisory Board Meeting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31ED7A5C-1ACF-014D-9632-88B01BED5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0715" y="4749625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81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Right and Space for Pictures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20894"/>
            <a:ext cx="4495800" cy="3573729"/>
          </a:xfrm>
        </p:spPr>
        <p:txBody>
          <a:bodyPr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9572" y="4868890"/>
            <a:ext cx="1358880" cy="2738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May 9-10, 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08452" y="4868890"/>
            <a:ext cx="4597430" cy="2738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PPPL Advisory Board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5882" y="4868890"/>
            <a:ext cx="2133600" cy="273844"/>
          </a:xfrm>
          <a:prstGeom prst="rect">
            <a:avLst/>
          </a:prstGeom>
        </p:spPr>
        <p:txBody>
          <a:bodyPr/>
          <a:lstStyle/>
          <a:p>
            <a:fld id="{22204D31-CEC6-AA4C-9C19-7F28329456F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PPPL_logo_horizontal_gradient_72dpi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518"/>
          <a:stretch/>
        </p:blipFill>
        <p:spPr>
          <a:xfrm>
            <a:off x="146608" y="4748572"/>
            <a:ext cx="301521" cy="283464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0" y="541073"/>
            <a:ext cx="9144000" cy="479822"/>
          </a:xfrm>
        </p:spPr>
        <p:txBody>
          <a:bodyPr tIns="45720" anchor="t">
            <a:normAutofit/>
          </a:bodyPr>
          <a:lstStyle>
            <a:lvl1pPr marL="0" indent="0" algn="ctr">
              <a:buNone/>
              <a:defRPr sz="2000" b="1">
                <a:solidFill>
                  <a:srgbClr val="E2751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3547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541073"/>
            <a:ext cx="4497388" cy="47982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0" y="1020895"/>
            <a:ext cx="4497388" cy="357372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541073"/>
            <a:ext cx="4498974" cy="47982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020895"/>
            <a:ext cx="4498974" cy="357372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9572" y="4868890"/>
            <a:ext cx="1358880" cy="2738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May 9-10, 2018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408452" y="4868890"/>
            <a:ext cx="4597430" cy="2738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PPPL Advisory Board Meeting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005882" y="4868890"/>
            <a:ext cx="2133600" cy="273844"/>
          </a:xfrm>
          <a:prstGeom prst="rect">
            <a:avLst/>
          </a:prstGeom>
        </p:spPr>
        <p:txBody>
          <a:bodyPr/>
          <a:lstStyle/>
          <a:p>
            <a:fld id="{22204D31-CEC6-AA4C-9C19-7F28329456F4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PPPL_logo_horizontal_gradient_72dpi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518"/>
          <a:stretch/>
        </p:blipFill>
        <p:spPr>
          <a:xfrm>
            <a:off x="146608" y="4748572"/>
            <a:ext cx="301521" cy="283464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4572000" y="644071"/>
            <a:ext cx="9071" cy="3950551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3879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9572" y="4868890"/>
            <a:ext cx="1358880" cy="2738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May 9-10, 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08452" y="4868890"/>
            <a:ext cx="4597430" cy="2738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PPPL Advisory Board Meeting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05882" y="4868890"/>
            <a:ext cx="2133600" cy="273844"/>
          </a:xfrm>
          <a:prstGeom prst="rect">
            <a:avLst/>
          </a:prstGeom>
        </p:spPr>
        <p:txBody>
          <a:bodyPr/>
          <a:lstStyle/>
          <a:p>
            <a:fld id="{22204D31-CEC6-AA4C-9C19-7F28329456F4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PPPL_logo_horizontal_gradient_72dpi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518"/>
          <a:stretch/>
        </p:blipFill>
        <p:spPr>
          <a:xfrm>
            <a:off x="146608" y="4748572"/>
            <a:ext cx="301521" cy="283464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523875"/>
            <a:ext cx="9144000" cy="41021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8998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9572" y="4868890"/>
            <a:ext cx="1358880" cy="2738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May 9-10, 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08452" y="4868890"/>
            <a:ext cx="4597430" cy="2738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PPPL Advisory Board Meeting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05882" y="4868890"/>
            <a:ext cx="2133600" cy="273844"/>
          </a:xfrm>
          <a:prstGeom prst="rect">
            <a:avLst/>
          </a:prstGeom>
        </p:spPr>
        <p:txBody>
          <a:bodyPr/>
          <a:lstStyle/>
          <a:p>
            <a:fld id="{22204D31-CEC6-AA4C-9C19-7F28329456F4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PPPL_logo_horizontal_gradient_72dpi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518"/>
          <a:stretch/>
        </p:blipFill>
        <p:spPr>
          <a:xfrm>
            <a:off x="146608" y="4748572"/>
            <a:ext cx="301521" cy="283464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523875"/>
            <a:ext cx="9144000" cy="362227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0" y="4146153"/>
            <a:ext cx="9144000" cy="479822"/>
          </a:xfrm>
        </p:spPr>
        <p:txBody>
          <a:bodyPr anchor="t">
            <a:normAutofit/>
          </a:bodyPr>
          <a:lstStyle>
            <a:lvl1pPr marL="0" indent="0">
              <a:buNone/>
              <a:defRPr sz="18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84652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9572" y="4868890"/>
            <a:ext cx="1358880" cy="2738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May 9-10, 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08452" y="4868890"/>
            <a:ext cx="4597430" cy="2738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PPPL Advisory Board Meeting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05882" y="4868890"/>
            <a:ext cx="2133600" cy="273844"/>
          </a:xfrm>
          <a:prstGeom prst="rect">
            <a:avLst/>
          </a:prstGeom>
        </p:spPr>
        <p:txBody>
          <a:bodyPr/>
          <a:lstStyle/>
          <a:p>
            <a:fld id="{22204D31-CEC6-AA4C-9C19-7F28329456F4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PPPL_logo_horizontal_gradient_72dpi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518"/>
          <a:stretch/>
        </p:blipFill>
        <p:spPr>
          <a:xfrm>
            <a:off x="146608" y="4748572"/>
            <a:ext cx="301521" cy="2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0689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,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05523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9572" y="4868890"/>
            <a:ext cx="1358880" cy="2738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May 9-10, 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408452" y="4868890"/>
            <a:ext cx="4597430" cy="2738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PPPL Advisory Board Meeting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05882" y="4868890"/>
            <a:ext cx="2133600" cy="273844"/>
          </a:xfrm>
          <a:prstGeom prst="rect">
            <a:avLst/>
          </a:prstGeom>
        </p:spPr>
        <p:txBody>
          <a:bodyPr/>
          <a:lstStyle/>
          <a:p>
            <a:fld id="{22204D31-CEC6-AA4C-9C19-7F28329456F4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PPPL_logo_horizontal_gradient_72dpi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518"/>
          <a:stretch/>
        </p:blipFill>
        <p:spPr>
          <a:xfrm>
            <a:off x="146608" y="4748572"/>
            <a:ext cx="301521" cy="2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758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12264"/>
            <a:ext cx="9235440" cy="677108"/>
          </a:xfrm>
        </p:spPr>
        <p:txBody>
          <a:bodyPr lIns="914400" rIns="914400" bIns="91440" anchor="ctr" anchorCtr="1"/>
          <a:lstStyle>
            <a:lvl1pPr algn="ctr">
              <a:defRPr sz="32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9572" y="4868890"/>
            <a:ext cx="1358880" cy="2738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May 9-10,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08452" y="4868890"/>
            <a:ext cx="4597430" cy="2738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PPPL Advisory Board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05882" y="4868890"/>
            <a:ext cx="2133600" cy="273844"/>
          </a:xfrm>
          <a:prstGeom prst="rect">
            <a:avLst/>
          </a:prstGeom>
        </p:spPr>
        <p:txBody>
          <a:bodyPr/>
          <a:lstStyle/>
          <a:p>
            <a:fld id="{22204D31-CEC6-AA4C-9C19-7F2832945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19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</a:schemeClr>
          </a:solidFill>
          <a:ln w="25400">
            <a:solidFill>
              <a:srgbClr val="C00000"/>
            </a:solidFill>
          </a:ln>
        </p:spPr>
        <p:txBody>
          <a:bodyPr/>
          <a:lstStyle>
            <a:lvl1pPr>
              <a:defRPr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1049572" y="4868890"/>
            <a:ext cx="135888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November 9, 2018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08452" y="4868890"/>
            <a:ext cx="459743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60th Annual APS-DPP Meeting, Portland Oregon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5882" y="486889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 b="1">
                <a:solidFill>
                  <a:srgbClr val="E2751D"/>
                </a:solidFill>
              </a:defRPr>
            </a:lvl1pPr>
          </a:lstStyle>
          <a:p>
            <a:fld id="{22204D31-CEC6-AA4C-9C19-7F28329456F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499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20895"/>
            <a:ext cx="9144000" cy="35761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9572" y="4868890"/>
            <a:ext cx="1358880" cy="2738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May 9-10,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08452" y="4868890"/>
            <a:ext cx="4597430" cy="2738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PPPL Advisory Board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05882" y="4868890"/>
            <a:ext cx="2133600" cy="273844"/>
          </a:xfrm>
          <a:prstGeom prst="rect">
            <a:avLst/>
          </a:prstGeom>
        </p:spPr>
        <p:txBody>
          <a:bodyPr/>
          <a:lstStyle/>
          <a:p>
            <a:fld id="{22204D31-CEC6-AA4C-9C19-7F28329456F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PPPL_logo_horizontal_gradient_72dpi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518"/>
          <a:stretch/>
        </p:blipFill>
        <p:spPr>
          <a:xfrm>
            <a:off x="146608" y="4748572"/>
            <a:ext cx="301521" cy="283464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idx="13"/>
          </p:nvPr>
        </p:nvSpPr>
        <p:spPr>
          <a:xfrm>
            <a:off x="0" y="541073"/>
            <a:ext cx="9144000" cy="479822"/>
          </a:xfrm>
        </p:spPr>
        <p:txBody>
          <a:bodyPr tIns="45720" anchor="t">
            <a:normAutofit/>
          </a:bodyPr>
          <a:lstStyle>
            <a:lvl1pPr marL="0" indent="0" algn="ctr">
              <a:buNone/>
              <a:defRPr sz="2000" b="1">
                <a:solidFill>
                  <a:srgbClr val="E2751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7479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523668"/>
            <a:ext cx="4495800" cy="4070956"/>
          </a:xfrm>
        </p:spPr>
        <p:txBody>
          <a:bodyPr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523668"/>
            <a:ext cx="4495800" cy="4070956"/>
          </a:xfrm>
        </p:spPr>
        <p:txBody>
          <a:bodyPr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9572" y="4868890"/>
            <a:ext cx="1358880" cy="2738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May 9-10, 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08452" y="4868890"/>
            <a:ext cx="4597430" cy="2738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PPPL Advisory Board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5882" y="4868890"/>
            <a:ext cx="2133600" cy="273844"/>
          </a:xfrm>
          <a:prstGeom prst="rect">
            <a:avLst/>
          </a:prstGeom>
        </p:spPr>
        <p:txBody>
          <a:bodyPr/>
          <a:lstStyle/>
          <a:p>
            <a:fld id="{22204D31-CEC6-AA4C-9C19-7F28329456F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PPPL_logo_horizontal_gradient_72dpi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518"/>
          <a:stretch/>
        </p:blipFill>
        <p:spPr>
          <a:xfrm>
            <a:off x="146608" y="4748572"/>
            <a:ext cx="301521" cy="2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681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020894"/>
            <a:ext cx="4495800" cy="3573729"/>
          </a:xfrm>
        </p:spPr>
        <p:txBody>
          <a:bodyPr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20894"/>
            <a:ext cx="4495800" cy="3573729"/>
          </a:xfrm>
        </p:spPr>
        <p:txBody>
          <a:bodyPr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9572" y="4868890"/>
            <a:ext cx="1358880" cy="2738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May 9-10, 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08452" y="4868890"/>
            <a:ext cx="4597430" cy="2738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PPPL Advisory Board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5882" y="4868890"/>
            <a:ext cx="2133600" cy="273844"/>
          </a:xfrm>
          <a:prstGeom prst="rect">
            <a:avLst/>
          </a:prstGeom>
        </p:spPr>
        <p:txBody>
          <a:bodyPr/>
          <a:lstStyle/>
          <a:p>
            <a:fld id="{22204D31-CEC6-AA4C-9C19-7F28329456F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PPPL_logo_horizontal_gradient_72dpi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518"/>
          <a:stretch/>
        </p:blipFill>
        <p:spPr>
          <a:xfrm>
            <a:off x="146608" y="4748572"/>
            <a:ext cx="301521" cy="283464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0" y="541073"/>
            <a:ext cx="9144000" cy="479822"/>
          </a:xfrm>
        </p:spPr>
        <p:txBody>
          <a:bodyPr tIns="45720" anchor="t">
            <a:normAutofit/>
          </a:bodyPr>
          <a:lstStyle>
            <a:lvl1pPr marL="0" indent="0" algn="ctr">
              <a:buNone/>
              <a:defRPr sz="2000" b="1">
                <a:solidFill>
                  <a:srgbClr val="E2751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2743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eft and Space for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38521" y="523667"/>
            <a:ext cx="4495800" cy="4070956"/>
          </a:xfrm>
        </p:spPr>
        <p:txBody>
          <a:bodyPr anchor="ctr" anchorCtr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9572" y="4868890"/>
            <a:ext cx="1358880" cy="2738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May 9-10, 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08452" y="4868890"/>
            <a:ext cx="4597430" cy="2738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PPPL Advisory Board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5882" y="4868890"/>
            <a:ext cx="2133600" cy="273844"/>
          </a:xfrm>
          <a:prstGeom prst="rect">
            <a:avLst/>
          </a:prstGeom>
        </p:spPr>
        <p:txBody>
          <a:bodyPr/>
          <a:lstStyle/>
          <a:p>
            <a:fld id="{22204D31-CEC6-AA4C-9C19-7F28329456F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PPPL_logo_horizontal_gradient_72dpi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518"/>
          <a:stretch/>
        </p:blipFill>
        <p:spPr>
          <a:xfrm>
            <a:off x="146608" y="4748572"/>
            <a:ext cx="301521" cy="2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3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Right and Space for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523668"/>
            <a:ext cx="4495800" cy="4070956"/>
          </a:xfrm>
        </p:spPr>
        <p:txBody>
          <a:bodyPr anchor="ctr" anchorCtr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9572" y="4868890"/>
            <a:ext cx="1358880" cy="2738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May 9-10, 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08452" y="4868890"/>
            <a:ext cx="4597430" cy="2738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PPPL Advisory Board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5882" y="4868890"/>
            <a:ext cx="2133600" cy="273844"/>
          </a:xfrm>
          <a:prstGeom prst="rect">
            <a:avLst/>
          </a:prstGeom>
        </p:spPr>
        <p:txBody>
          <a:bodyPr/>
          <a:lstStyle/>
          <a:p>
            <a:fld id="{22204D31-CEC6-AA4C-9C19-7F28329456F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PPPL_logo_horizontal_gradient_72dpi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518"/>
          <a:stretch/>
        </p:blipFill>
        <p:spPr>
          <a:xfrm>
            <a:off x="146608" y="4748572"/>
            <a:ext cx="301521" cy="2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624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eft and Space for Pictures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020894"/>
            <a:ext cx="4495800" cy="3573729"/>
          </a:xfrm>
        </p:spPr>
        <p:txBody>
          <a:bodyPr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9572" y="4868890"/>
            <a:ext cx="1358880" cy="2738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May 9-10, 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08452" y="4868890"/>
            <a:ext cx="4597430" cy="2738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PPPL Advisory Board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5882" y="4868890"/>
            <a:ext cx="2133600" cy="273844"/>
          </a:xfrm>
          <a:prstGeom prst="rect">
            <a:avLst/>
          </a:prstGeom>
        </p:spPr>
        <p:txBody>
          <a:bodyPr/>
          <a:lstStyle/>
          <a:p>
            <a:fld id="{22204D31-CEC6-AA4C-9C19-7F28329456F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PPPL_logo_horizontal_gradient_72dpi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518"/>
          <a:stretch/>
        </p:blipFill>
        <p:spPr>
          <a:xfrm>
            <a:off x="146608" y="4748572"/>
            <a:ext cx="301521" cy="283464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0" y="541073"/>
            <a:ext cx="9144000" cy="479822"/>
          </a:xfrm>
        </p:spPr>
        <p:txBody>
          <a:bodyPr tIns="45720" anchor="t">
            <a:normAutofit/>
          </a:bodyPr>
          <a:lstStyle>
            <a:lvl1pPr marL="0" indent="0" algn="ctr">
              <a:buNone/>
              <a:defRPr sz="2000" b="1">
                <a:solidFill>
                  <a:srgbClr val="E2751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6324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-45720" y="-45720"/>
            <a:ext cx="9235440" cy="569387"/>
          </a:xfrm>
          <a:prstGeom prst="rect">
            <a:avLst/>
          </a:prstGeom>
          <a:solidFill>
            <a:schemeClr val="accent3"/>
          </a:solidFill>
          <a:ln w="15875" cmpd="sng">
            <a:solidFill>
              <a:schemeClr val="accent3">
                <a:lumMod val="75000"/>
              </a:schemeClr>
            </a:solidFill>
          </a:ln>
        </p:spPr>
        <p:txBody>
          <a:bodyPr vert="horz" lIns="0" tIns="91440" rIns="0" bIns="45720" rtlCol="0" anchor="t" anchorCtr="1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523667"/>
            <a:ext cx="9144000" cy="4073403"/>
          </a:xfrm>
          <a:prstGeom prst="rect">
            <a:avLst/>
          </a:prstGeom>
          <a:noFill/>
        </p:spPr>
        <p:txBody>
          <a:bodyPr vert="horz" lIns="274320" tIns="91440" rIns="274320" bIns="45720" rtlCol="0" anchor="ctr" anchorCtr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2" name="Group 4"/>
          <p:cNvGrpSpPr>
            <a:grpSpLocks/>
          </p:cNvGrpSpPr>
          <p:nvPr userDrawn="1"/>
        </p:nvGrpSpPr>
        <p:grpSpPr bwMode="auto">
          <a:xfrm>
            <a:off x="-4518" y="4916488"/>
            <a:ext cx="9144000" cy="227012"/>
            <a:chOff x="0" y="4324350"/>
            <a:chExt cx="9144000" cy="227176"/>
          </a:xfrm>
        </p:grpSpPr>
        <p:pic>
          <p:nvPicPr>
            <p:cNvPr id="13" name="Picture 4" descr="C:\Users\jmenard\My Files\PPPL\Projects\NSTX-U\Presentation template\2015 - New template\logo and banner source\Gray_banner_red_line_bottom_NSTXU_logo.png"/>
            <p:cNvPicPr preferRelativeResize="0">
              <a:picLocks noChangeArrowheads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0" y="4324350"/>
              <a:ext cx="6858000" cy="227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4" descr="C:\Users\jmenard\My Files\PPPL\Projects\NSTX-U\Presentation template\2015 - New template\logo and banner source\Gray_banner_red_line_bottom_NSTXU_logo.png"/>
            <p:cNvPicPr preferRelativeResize="0">
              <a:picLocks noChangeArrowheads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24350"/>
              <a:ext cx="6858000" cy="227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1049572" y="4908645"/>
            <a:ext cx="135888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November 9, 2018</a:t>
            </a:r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08452" y="4908645"/>
            <a:ext cx="459743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60th Annual APS-DPP Meeting, Portland Oregon</a:t>
            </a:r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5882" y="490864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 b="1">
                <a:solidFill>
                  <a:srgbClr val="003399"/>
                </a:solidFill>
              </a:defRPr>
            </a:lvl1pPr>
          </a:lstStyle>
          <a:p>
            <a:fld id="{22204D31-CEC6-AA4C-9C19-7F28329456F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315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61" r:id="rId4"/>
    <p:sldLayoutId id="2147483652" r:id="rId5"/>
    <p:sldLayoutId id="2147483662" r:id="rId6"/>
    <p:sldLayoutId id="2147483658" r:id="rId7"/>
    <p:sldLayoutId id="2147483657" r:id="rId8"/>
    <p:sldLayoutId id="2147483663" r:id="rId9"/>
    <p:sldLayoutId id="2147483664" r:id="rId10"/>
    <p:sldLayoutId id="2147483653" r:id="rId11"/>
    <p:sldLayoutId id="2147483659" r:id="rId12"/>
    <p:sldLayoutId id="2147483660" r:id="rId13"/>
    <p:sldLayoutId id="2147483654" r:id="rId14"/>
    <p:sldLayoutId id="2147483656" r:id="rId15"/>
    <p:sldLayoutId id="2147483655" r:id="rId16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2800" b="1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lnSpc>
          <a:spcPct val="100000"/>
        </a:lnSpc>
        <a:spcBef>
          <a:spcPts val="500"/>
        </a:spcBef>
        <a:buFont typeface="Arial"/>
        <a:buChar char="–"/>
        <a:defRPr sz="2000" kern="1200">
          <a:solidFill>
            <a:srgbClr val="0000CC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lnSpc>
          <a:spcPct val="100000"/>
        </a:lnSpc>
        <a:spcBef>
          <a:spcPts val="5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100000"/>
        </a:lnSpc>
        <a:spcBef>
          <a:spcPts val="5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m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10" Type="http://schemas.microsoft.com/office/2007/relationships/hdphoto" Target="../media/hdphoto2.wdp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14FFC5-85F9-9E40-99ED-4217BF9ED6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04086" y="981638"/>
            <a:ext cx="9347872" cy="1563505"/>
          </a:xfrm>
          <a:noFill/>
          <a:ln>
            <a:noFill/>
          </a:ln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b="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Contributed Oral Presentation YO5.00002:  </a:t>
            </a:r>
            <a:r>
              <a:rPr lang="en-US" sz="32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Status </a:t>
            </a:r>
            <a:r>
              <a:rPr lang="en-US" sz="40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Plans </a:t>
            </a:r>
            <a:r>
              <a:rPr lang="en-US" sz="40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</a:t>
            </a:r>
            <a:r>
              <a:rPr lang="en-US" sz="32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NSTX-U </a:t>
            </a:r>
            <a:r>
              <a:rPr lang="en-US" sz="40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Recovery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80B53F4-1C02-1E44-8B9B-A683AF34B4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469393"/>
            <a:ext cx="6400800" cy="1171375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Menard, S. Gerhardt, and R. </a:t>
            </a:r>
            <a:r>
              <a:rPr lang="en-US" sz="2000" b="1" dirty="0" err="1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</a:t>
            </a:r>
            <a:r>
              <a:rPr lang="en-US" sz="2000" b="1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US" sz="2000" b="1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NSTX-U Recovery and Research Teams</a:t>
            </a:r>
            <a:endParaRPr lang="en-US" sz="2000" b="1" dirty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2"/>
            <a:ext cx="9144000" cy="788112"/>
          </a:xfrm>
          <a:prstGeom prst="rect">
            <a:avLst/>
          </a:prstGeom>
        </p:spPr>
      </p:pic>
      <p:pic>
        <p:nvPicPr>
          <p:cNvPr id="11" name="Picture 4" descr="PPPL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152900"/>
            <a:ext cx="14414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-47705" y="4823956"/>
            <a:ext cx="9235833" cy="3329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970" y="3693318"/>
            <a:ext cx="3309469" cy="12971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http://nstx.pppl.gov/DragNDrop/Presentation_Template/NSTX-U_cutaway_low_re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289" y="3693318"/>
            <a:ext cx="1355725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AutoShape 2" descr="Several members of the NSTX-U Recovery Team, including Jon Menard, the director of the Recovery Project, and Russ Feder, the project manag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4" descr="Several members of the NSTX-U Recovery Team, including Jon Menard, the director of the Recovery Project, and Russ Feder, the project manage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437" name="Picture 5" descr="C:\Users\jmenard\Desktop\PPPL-AB in November\NSTXU Group Photo_037 (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887" y="3693318"/>
            <a:ext cx="2305988" cy="1297118"/>
          </a:xfrm>
          <a:prstGeom prst="roundRect">
            <a:avLst>
              <a:gd name="adj" fmla="val 1726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74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720" y="-45720"/>
            <a:ext cx="9235440" cy="507831"/>
          </a:xfrm>
        </p:spPr>
        <p:txBody>
          <a:bodyPr lIns="91440" rIns="91440"/>
          <a:lstStyle/>
          <a:p>
            <a:r>
              <a:rPr lang="en-US" sz="2400" dirty="0" smtClean="0"/>
              <a:t>5. Alignment / tolerances managed via systems engineering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23667"/>
            <a:ext cx="5106190" cy="4358433"/>
          </a:xfrm>
        </p:spPr>
        <p:txBody>
          <a:bodyPr lIns="91440">
            <a:normAutofit fontScale="92500"/>
          </a:bodyPr>
          <a:lstStyle/>
          <a:p>
            <a:pPr marL="214313" indent="-277813"/>
            <a:r>
              <a:rPr lang="en-US" sz="2200" dirty="0"/>
              <a:t>Issues from </a:t>
            </a:r>
            <a:r>
              <a:rPr lang="en-US" sz="2200" dirty="0" smtClean="0"/>
              <a:t>NSTX-U / 2016 run:</a:t>
            </a:r>
            <a:endParaRPr lang="en-US" sz="2200" dirty="0"/>
          </a:p>
          <a:p>
            <a:pPr marL="512706" lvl="1" indent="-279369"/>
            <a:r>
              <a:rPr lang="en-US" sz="1800" dirty="0" smtClean="0"/>
              <a:t>Casing significantly </a:t>
            </a:r>
            <a:r>
              <a:rPr lang="en-US" sz="1800" dirty="0"/>
              <a:t>tilted relative </a:t>
            </a:r>
            <a:r>
              <a:rPr lang="en-US" sz="1800" dirty="0" smtClean="0"/>
              <a:t>to TF,  TF tilted relative to </a:t>
            </a:r>
            <a:r>
              <a:rPr lang="en-US" sz="1800" dirty="0"/>
              <a:t>V</a:t>
            </a:r>
            <a:r>
              <a:rPr lang="en-US" sz="1800" dirty="0" smtClean="0"/>
              <a:t>F </a:t>
            </a:r>
            <a:r>
              <a:rPr lang="en-US" sz="1800" dirty="0" smtClean="0">
                <a:sym typeface="Wingdings" panose="05000000000000000000" pitchFamily="2" charset="2"/>
              </a:rPr>
              <a:t> locked modes, NTV rotation damping</a:t>
            </a:r>
            <a:r>
              <a:rPr lang="en-US" sz="1800" dirty="0">
                <a:sym typeface="Wingdings" panose="05000000000000000000" pitchFamily="2" charset="2"/>
              </a:rPr>
              <a:t> </a:t>
            </a:r>
            <a:r>
              <a:rPr lang="en-US" sz="1800" dirty="0" smtClean="0">
                <a:sym typeface="Wingdings" panose="05000000000000000000" pitchFamily="2" charset="2"/>
              </a:rPr>
              <a:t>degraded global stability </a:t>
            </a:r>
            <a:endParaRPr lang="en-US" sz="1800" dirty="0"/>
          </a:p>
          <a:p>
            <a:pPr marL="512706" lvl="1" indent="-279369"/>
            <a:r>
              <a:rPr lang="en-US" sz="1800" dirty="0" smtClean="0"/>
              <a:t>Casing-OH micro-</a:t>
            </a:r>
            <a:r>
              <a:rPr lang="en-US" sz="1800" dirty="0" err="1" smtClean="0"/>
              <a:t>therm</a:t>
            </a:r>
            <a:r>
              <a:rPr lang="en-US" sz="1800" dirty="0" smtClean="0"/>
              <a:t> </a:t>
            </a:r>
            <a:r>
              <a:rPr lang="en-US" sz="1800" dirty="0"/>
              <a:t>insulation showed signs of damage when </a:t>
            </a:r>
            <a:r>
              <a:rPr lang="en-US" sz="1800" dirty="0" smtClean="0"/>
              <a:t>casing </a:t>
            </a:r>
            <a:r>
              <a:rPr lang="en-US" sz="1800" dirty="0"/>
              <a:t>was </a:t>
            </a:r>
            <a:r>
              <a:rPr lang="en-US" sz="1800" dirty="0" smtClean="0"/>
              <a:t>removed</a:t>
            </a:r>
          </a:p>
          <a:p>
            <a:pPr marL="230188" indent="-230188"/>
            <a:endParaRPr lang="en-US" sz="2000" dirty="0" smtClean="0"/>
          </a:p>
          <a:p>
            <a:pPr marL="230188" indent="-230188"/>
            <a:r>
              <a:rPr lang="en-US" sz="2000" dirty="0" smtClean="0"/>
              <a:t>Recovery</a:t>
            </a:r>
            <a:r>
              <a:rPr lang="en-US" sz="2000" dirty="0" smtClean="0"/>
              <a:t>: comprehensive alignment requirements and tolerance allocations</a:t>
            </a:r>
          </a:p>
          <a:p>
            <a:pPr marL="461963" lvl="1" indent="-231775"/>
            <a:r>
              <a:rPr lang="en-US" sz="1700" dirty="0" smtClean="0"/>
              <a:t>TF and </a:t>
            </a:r>
            <a:r>
              <a:rPr lang="en-US" sz="1700" dirty="0" err="1" smtClean="0"/>
              <a:t>divertor</a:t>
            </a:r>
            <a:r>
              <a:rPr lang="en-US" sz="1700" dirty="0" smtClean="0"/>
              <a:t> PF coils / </a:t>
            </a:r>
            <a:r>
              <a:rPr lang="en-US" sz="1700" dirty="0" err="1" smtClean="0"/>
              <a:t>divertor</a:t>
            </a:r>
            <a:r>
              <a:rPr lang="en-US" sz="1700" dirty="0" smtClean="0"/>
              <a:t> targets </a:t>
            </a:r>
            <a:r>
              <a:rPr lang="en-US" sz="1700" dirty="0" smtClean="0">
                <a:sym typeface="Wingdings" panose="05000000000000000000" pitchFamily="2" charset="2"/>
              </a:rPr>
              <a:t></a:t>
            </a:r>
            <a:r>
              <a:rPr lang="en-US" sz="1700" dirty="0" smtClean="0"/>
              <a:t> </a:t>
            </a:r>
            <a:r>
              <a:rPr lang="en-US" sz="1700" dirty="0"/>
              <a:t>non-axisymmetric heat fluxes on </a:t>
            </a:r>
            <a:r>
              <a:rPr lang="en-US" sz="1700" dirty="0" err="1"/>
              <a:t>divertor</a:t>
            </a:r>
            <a:r>
              <a:rPr lang="en-US" sz="1700" dirty="0"/>
              <a:t> </a:t>
            </a:r>
            <a:r>
              <a:rPr lang="en-US" sz="1700" dirty="0" smtClean="0"/>
              <a:t>PFCs</a:t>
            </a:r>
          </a:p>
          <a:p>
            <a:pPr marL="461963" lvl="1" indent="-231775"/>
            <a:r>
              <a:rPr lang="en-US" sz="1700" dirty="0" smtClean="0"/>
              <a:t>Inner TF / vertical </a:t>
            </a:r>
            <a:r>
              <a:rPr lang="en-US" sz="1700" dirty="0"/>
              <a:t>field </a:t>
            </a:r>
            <a:r>
              <a:rPr lang="en-US" sz="1700" dirty="0" smtClean="0"/>
              <a:t>coils </a:t>
            </a:r>
            <a:r>
              <a:rPr lang="en-US" sz="1700" dirty="0" smtClean="0">
                <a:sym typeface="Wingdings" panose="05000000000000000000" pitchFamily="2" charset="2"/>
              </a:rPr>
              <a:t> </a:t>
            </a:r>
            <a:r>
              <a:rPr lang="en-US" sz="1700" dirty="0" smtClean="0"/>
              <a:t>global stability</a:t>
            </a:r>
          </a:p>
          <a:p>
            <a:pPr marL="461963" lvl="1" indent="-231775"/>
            <a:r>
              <a:rPr lang="en-US" sz="1700" b="1" dirty="0" smtClean="0">
                <a:solidFill>
                  <a:srgbClr val="008080"/>
                </a:solidFill>
              </a:rPr>
              <a:t>FY18: Successful casing/TF-bundle </a:t>
            </a:r>
            <a:r>
              <a:rPr lang="en-US" sz="1700" b="1" dirty="0" smtClean="0">
                <a:solidFill>
                  <a:srgbClr val="008080"/>
                </a:solidFill>
              </a:rPr>
              <a:t>trial-fit</a:t>
            </a:r>
            <a:endParaRPr lang="en-US" sz="1700" b="1" dirty="0">
              <a:solidFill>
                <a:srgbClr val="008080"/>
              </a:solidFill>
            </a:endParaRPr>
          </a:p>
        </p:txBody>
      </p:sp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5106190" y="744754"/>
            <a:ext cx="3481143" cy="3771877"/>
            <a:chOff x="4572001" y="1200363"/>
            <a:chExt cx="4973064" cy="5388397"/>
          </a:xfrm>
        </p:grpSpPr>
        <p:pic>
          <p:nvPicPr>
            <p:cNvPr id="7" name="image8.png" descr="image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b="1501"/>
            <a:stretch>
              <a:fillRect/>
            </a:stretch>
          </p:blipFill>
          <p:spPr>
            <a:xfrm>
              <a:off x="4572001" y="1691640"/>
              <a:ext cx="1759147" cy="489712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8" name="Shape 108"/>
            <p:cNvSpPr/>
            <p:nvPr/>
          </p:nvSpPr>
          <p:spPr>
            <a:xfrm>
              <a:off x="4930283" y="1200363"/>
              <a:ext cx="1142999" cy="1188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5250"/>
                  </a:lnTo>
                  <a:cubicBezTo>
                    <a:pt x="0" y="2351"/>
                    <a:pt x="2069" y="0"/>
                    <a:pt x="4621" y="0"/>
                  </a:cubicBezTo>
                  <a:lnTo>
                    <a:pt x="14537" y="0"/>
                  </a:lnTo>
                  <a:cubicBezTo>
                    <a:pt x="17089" y="0"/>
                    <a:pt x="19158" y="2351"/>
                    <a:pt x="19158" y="5250"/>
                  </a:cubicBezTo>
                  <a:lnTo>
                    <a:pt x="21600" y="5250"/>
                  </a:lnTo>
                  <a:lnTo>
                    <a:pt x="18234" y="9000"/>
                  </a:lnTo>
                  <a:lnTo>
                    <a:pt x="14867" y="5250"/>
                  </a:lnTo>
                  <a:lnTo>
                    <a:pt x="17310" y="5250"/>
                  </a:lnTo>
                  <a:cubicBezTo>
                    <a:pt x="17310" y="3510"/>
                    <a:pt x="16068" y="2100"/>
                    <a:pt x="14537" y="2100"/>
                  </a:cubicBezTo>
                  <a:lnTo>
                    <a:pt x="4621" y="2100"/>
                  </a:lnTo>
                  <a:cubicBezTo>
                    <a:pt x="3089" y="2100"/>
                    <a:pt x="1848" y="3510"/>
                    <a:pt x="1848" y="5250"/>
                  </a:cubicBezTo>
                  <a:lnTo>
                    <a:pt x="1848" y="21600"/>
                  </a:lnTo>
                  <a:close/>
                </a:path>
              </a:pathLst>
            </a:custGeom>
            <a:solidFill>
              <a:schemeClr val="accent1"/>
            </a:solidFill>
            <a:ln w="25400">
              <a:solidFill>
                <a:srgbClr val="5690AE"/>
              </a:solidFill>
            </a:ln>
          </p:spPr>
          <p:txBody>
            <a:bodyPr lIns="45713" tIns="45713" rIns="45713" bIns="45713" anchor="ctr"/>
            <a:lstStyle/>
            <a:p>
              <a:pPr algn="ctr"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pic>
          <p:nvPicPr>
            <p:cNvPr id="9" name="Picture 8" descr="IMG_1245.jpe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7842" y="1519105"/>
              <a:ext cx="2667223" cy="4267560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4724400" y="2788920"/>
              <a:ext cx="533400" cy="548640"/>
            </a:xfrm>
            <a:prstGeom prst="ellipse">
              <a:avLst/>
            </a:prstGeom>
            <a:noFill/>
            <a:ln w="28575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0" tIns="45715" rIns="91430" bIns="45715"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5646119" y="2697480"/>
              <a:ext cx="484909" cy="548640"/>
            </a:xfrm>
            <a:prstGeom prst="ellipse">
              <a:avLst/>
            </a:prstGeom>
            <a:noFill/>
            <a:ln w="28575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0" tIns="45715" rIns="91430" bIns="45715"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Oval 11"/>
            <p:cNvSpPr/>
            <p:nvPr/>
          </p:nvSpPr>
          <p:spPr>
            <a:xfrm>
              <a:off x="4724400" y="4946059"/>
              <a:ext cx="609600" cy="548640"/>
            </a:xfrm>
            <a:prstGeom prst="ellipse">
              <a:avLst/>
            </a:prstGeom>
            <a:noFill/>
            <a:ln w="28575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0" tIns="45715" rIns="91430" bIns="45715"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5562600" y="5037499"/>
              <a:ext cx="609600" cy="548640"/>
            </a:xfrm>
            <a:prstGeom prst="ellipse">
              <a:avLst/>
            </a:prstGeom>
            <a:noFill/>
            <a:ln w="28575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0" tIns="45715" rIns="91430" bIns="45715"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5537200" y="3259499"/>
              <a:ext cx="685800" cy="1737360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0" tIns="45715" rIns="91430" bIns="45715"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4635500" y="3243580"/>
              <a:ext cx="685800" cy="1737360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0" tIns="45715" rIns="91430" bIns="45715" rtlCol="0" anchor="ctr"/>
            <a:lstStyle/>
            <a:p>
              <a:pPr algn="ctr"/>
              <a:endParaRPr lang="en-US" dirty="0"/>
            </a:p>
          </p:txBody>
        </p:sp>
      </p:grp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8231783"/>
              </p:ext>
            </p:extLst>
          </p:nvPr>
        </p:nvGraphicFramePr>
        <p:xfrm>
          <a:off x="6337592" y="3982084"/>
          <a:ext cx="2707183" cy="780288"/>
        </p:xfrm>
        <a:graphic>
          <a:graphicData uri="http://schemas.openxmlformats.org/drawingml/2006/table">
            <a:tbl>
              <a:tblPr firstRow="1" bandRow="1"/>
              <a:tblGrid>
                <a:gridCol w="813336"/>
                <a:gridCol w="979447"/>
                <a:gridCol w="914400"/>
              </a:tblGrid>
              <a:tr h="173151">
                <a:tc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T="41148" marB="4114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Requirement</a:t>
                      </a:r>
                      <a:endParaRPr lang="en-US" sz="1100" b="1" dirty="0"/>
                    </a:p>
                  </a:txBody>
                  <a:tcPr marT="41148" marB="4114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Achieved</a:t>
                      </a:r>
                      <a:endParaRPr lang="en-US" sz="1100" b="1" dirty="0"/>
                    </a:p>
                  </a:txBody>
                  <a:tcPr marT="41148" marB="4114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0652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tilt [mrad]</a:t>
                      </a:r>
                      <a:endParaRPr lang="en-US" sz="1200" dirty="0"/>
                    </a:p>
                  </a:txBody>
                  <a:tcPr marT="41148" marB="41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0.4</a:t>
                      </a:r>
                      <a:endParaRPr lang="en-US" sz="1200" dirty="0"/>
                    </a:p>
                  </a:txBody>
                  <a:tcPr marT="41148" marB="41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0.14</a:t>
                      </a:r>
                      <a:endParaRPr lang="en-US" sz="1200" dirty="0"/>
                    </a:p>
                  </a:txBody>
                  <a:tcPr marT="41148" marB="41148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shift [in]</a:t>
                      </a:r>
                      <a:endParaRPr lang="en-US" sz="1200" dirty="0"/>
                    </a:p>
                  </a:txBody>
                  <a:tcPr marT="41148" marB="41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0.078</a:t>
                      </a:r>
                      <a:endParaRPr lang="en-US" sz="1200" dirty="0"/>
                    </a:p>
                  </a:txBody>
                  <a:tcPr marT="41148" marB="41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0.015</a:t>
                      </a:r>
                      <a:endParaRPr lang="en-US" sz="1200" dirty="0"/>
                    </a:p>
                  </a:txBody>
                  <a:tcPr marT="41148" marB="41148"/>
                </a:tc>
              </a:tr>
            </a:tbl>
          </a:graphicData>
        </a:graphic>
      </p:graphicFrame>
      <p:sp>
        <p:nvSpPr>
          <p:cNvPr id="20" name="Pentagon 19"/>
          <p:cNvSpPr/>
          <p:nvPr/>
        </p:nvSpPr>
        <p:spPr>
          <a:xfrm>
            <a:off x="4770783" y="4448756"/>
            <a:ext cx="815466" cy="184035"/>
          </a:xfrm>
          <a:prstGeom prst="homePlate">
            <a:avLst/>
          </a:prstGeom>
          <a:solidFill>
            <a:srgbClr val="008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ate Placeholder 3"/>
          <p:cNvSpPr>
            <a:spLocks noGrp="1"/>
          </p:cNvSpPr>
          <p:nvPr>
            <p:ph type="dt" sz="half" idx="2"/>
          </p:nvPr>
        </p:nvSpPr>
        <p:spPr>
          <a:xfrm>
            <a:off x="1049572" y="4908645"/>
            <a:ext cx="135888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z="9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 9, 2018</a:t>
            </a:r>
            <a:endParaRPr lang="en-US" sz="9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08452" y="4908645"/>
            <a:ext cx="459743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z="9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60th Annual APS-DPP Meeting, Portland Oregon</a:t>
            </a:r>
            <a:endParaRPr lang="en-US" sz="9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5882" y="490864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 b="1">
                <a:solidFill>
                  <a:srgbClr val="E2751D"/>
                </a:solidFill>
              </a:defRPr>
            </a:lvl1pPr>
          </a:lstStyle>
          <a:p>
            <a:fld id="{22204D31-CEC6-AA4C-9C19-7F28329456F4}" type="slidenum">
              <a:rPr lang="en-US" sz="90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10</a:t>
            </a:fld>
            <a:endParaRPr lang="en-US" sz="9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81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720" y="-45720"/>
            <a:ext cx="9235440" cy="507831"/>
          </a:xfrm>
        </p:spPr>
        <p:txBody>
          <a:bodyPr/>
          <a:lstStyle/>
          <a:p>
            <a:r>
              <a:rPr lang="en-US" sz="2400" dirty="0" smtClean="0"/>
              <a:t>6. </a:t>
            </a:r>
            <a:r>
              <a:rPr lang="en-US" sz="2400" dirty="0" err="1" smtClean="0"/>
              <a:t>Bakeout</a:t>
            </a:r>
            <a:r>
              <a:rPr lang="en-US" sz="2400" dirty="0" smtClean="0"/>
              <a:t> scope will improve safety </a:t>
            </a:r>
            <a:r>
              <a:rPr lang="en-US" sz="2400" dirty="0"/>
              <a:t>and </a:t>
            </a:r>
            <a:r>
              <a:rPr lang="en-US" sz="2400" dirty="0" smtClean="0"/>
              <a:t>performance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68" y="524786"/>
            <a:ext cx="5525548" cy="4262079"/>
          </a:xfrm>
        </p:spPr>
        <p:txBody>
          <a:bodyPr lIns="91440">
            <a:noAutofit/>
          </a:bodyPr>
          <a:lstStyle/>
          <a:p>
            <a:r>
              <a:rPr lang="en-US" sz="2200" dirty="0" smtClean="0"/>
              <a:t>Additional interlocks/safety </a:t>
            </a:r>
            <a:r>
              <a:rPr lang="en-US" sz="2200" dirty="0"/>
              <a:t>devices to mitigate risk of </a:t>
            </a:r>
            <a:r>
              <a:rPr lang="en-US" sz="2200" dirty="0" smtClean="0"/>
              <a:t>vaporization </a:t>
            </a:r>
            <a:r>
              <a:rPr lang="en-US" sz="2200" dirty="0"/>
              <a:t>of </a:t>
            </a:r>
            <a:r>
              <a:rPr lang="en-US" sz="2200" dirty="0" smtClean="0"/>
              <a:t>150C water for vessel bake</a:t>
            </a:r>
            <a:endParaRPr lang="en-US" sz="2200" dirty="0">
              <a:solidFill>
                <a:srgbClr val="0000FF"/>
              </a:solidFill>
            </a:endParaRPr>
          </a:p>
          <a:p>
            <a:endParaRPr lang="en-US" sz="600" dirty="0" smtClean="0"/>
          </a:p>
          <a:p>
            <a:r>
              <a:rPr lang="en-US" sz="2200" dirty="0" smtClean="0"/>
              <a:t>Implement </a:t>
            </a:r>
            <a:r>
              <a:rPr lang="en-US" sz="2200" dirty="0"/>
              <a:t>6 new hot-He </a:t>
            </a:r>
            <a:r>
              <a:rPr lang="en-US" sz="2200" dirty="0" smtClean="0"/>
              <a:t>feed-</a:t>
            </a:r>
            <a:r>
              <a:rPr lang="en-US" sz="2200" dirty="0" err="1" smtClean="0"/>
              <a:t>thrus</a:t>
            </a:r>
            <a:r>
              <a:rPr lang="en-US" sz="2200" dirty="0" smtClean="0"/>
              <a:t> to </a:t>
            </a:r>
            <a:r>
              <a:rPr lang="en-US" sz="2200" dirty="0"/>
              <a:t>replace existing designs that exceed thermal stress </a:t>
            </a:r>
            <a:r>
              <a:rPr lang="en-US" sz="2200" dirty="0" smtClean="0"/>
              <a:t>allowable</a:t>
            </a:r>
          </a:p>
          <a:p>
            <a:endParaRPr lang="en-US" sz="600" dirty="0" smtClean="0"/>
          </a:p>
          <a:p>
            <a:r>
              <a:rPr lang="en-US" sz="2200" dirty="0" smtClean="0"/>
              <a:t>Improve </a:t>
            </a:r>
            <a:r>
              <a:rPr lang="en-US" sz="2200" dirty="0" smtClean="0"/>
              <a:t>measurements and control </a:t>
            </a:r>
            <a:r>
              <a:rPr lang="en-US" sz="2200" dirty="0"/>
              <a:t>of </a:t>
            </a:r>
            <a:r>
              <a:rPr lang="en-US" sz="2200" dirty="0" smtClean="0"/>
              <a:t>hot </a:t>
            </a:r>
            <a:r>
              <a:rPr lang="en-US" sz="2200" dirty="0"/>
              <a:t>He </a:t>
            </a:r>
            <a:r>
              <a:rPr lang="en-US" sz="2200" dirty="0" smtClean="0"/>
              <a:t>distribution</a:t>
            </a:r>
          </a:p>
          <a:p>
            <a:endParaRPr lang="en-US" sz="600" dirty="0" smtClean="0"/>
          </a:p>
          <a:p>
            <a:r>
              <a:rPr lang="en-US" sz="2200" dirty="0" smtClean="0"/>
              <a:t>Heat </a:t>
            </a:r>
            <a:r>
              <a:rPr lang="en-US" sz="2200" dirty="0"/>
              <a:t>t</a:t>
            </a:r>
            <a:r>
              <a:rPr lang="en-US" sz="2200" dirty="0" smtClean="0"/>
              <a:t>ransfer plate</a:t>
            </a:r>
            <a:r>
              <a:rPr lang="en-US" sz="2200" dirty="0"/>
              <a:t> </a:t>
            </a:r>
            <a:r>
              <a:rPr lang="en-US" sz="2200" dirty="0" smtClean="0"/>
              <a:t>to improve He bake</a:t>
            </a:r>
            <a:endParaRPr lang="en-US" sz="2200" dirty="0"/>
          </a:p>
        </p:txBody>
      </p:sp>
      <p:grpSp>
        <p:nvGrpSpPr>
          <p:cNvPr id="27" name="Group 26"/>
          <p:cNvGrpSpPr>
            <a:grpSpLocks noChangeAspect="1"/>
          </p:cNvGrpSpPr>
          <p:nvPr/>
        </p:nvGrpSpPr>
        <p:grpSpPr>
          <a:xfrm>
            <a:off x="5878821" y="3160604"/>
            <a:ext cx="2644117" cy="1461805"/>
            <a:chOff x="5155669" y="1958373"/>
            <a:chExt cx="3792136" cy="2096495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600" y="1958373"/>
              <a:ext cx="3581399" cy="1699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8" name="Straight Arrow Connector 17"/>
            <p:cNvCxnSpPr>
              <a:stCxn id="19" idx="0"/>
            </p:cNvCxnSpPr>
            <p:nvPr/>
          </p:nvCxnSpPr>
          <p:spPr>
            <a:xfrm flipH="1" flipV="1">
              <a:off x="8332025" y="2304947"/>
              <a:ext cx="110417" cy="818010"/>
            </a:xfrm>
            <a:prstGeom prst="straightConnector1">
              <a:avLst/>
            </a:prstGeom>
            <a:ln w="28575" cmpd="sng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7937079" y="3122958"/>
              <a:ext cx="1010726" cy="397267"/>
            </a:xfrm>
            <a:prstGeom prst="rect">
              <a:avLst/>
            </a:prstGeom>
            <a:solidFill>
              <a:srgbClr val="FFECD3"/>
            </a:solidFill>
            <a:ln w="28575" cmpd="sng"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Grafoil</a:t>
              </a:r>
              <a:endParaRPr lang="en-US" sz="12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917082" y="3657601"/>
              <a:ext cx="1805314" cy="397267"/>
            </a:xfrm>
            <a:prstGeom prst="rect">
              <a:avLst/>
            </a:prstGeom>
            <a:solidFill>
              <a:srgbClr val="FFECD3"/>
            </a:solidFill>
            <a:ln w="28575" cmpd="sng"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 smtClean="0"/>
                <a:t>Feedthru</a:t>
              </a:r>
              <a:r>
                <a:rPr lang="en-US" sz="1200" dirty="0" smtClean="0"/>
                <a:t> Puck</a:t>
              </a:r>
              <a:endParaRPr lang="en-US" sz="12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155669" y="3657597"/>
              <a:ext cx="1610340" cy="397267"/>
            </a:xfrm>
            <a:prstGeom prst="rect">
              <a:avLst/>
            </a:prstGeom>
            <a:solidFill>
              <a:srgbClr val="FFECD3"/>
            </a:solidFill>
            <a:ln w="28575" cmpd="sng"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Casing Flange</a:t>
              </a:r>
              <a:endParaRPr lang="en-US" sz="1200" dirty="0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V="1">
              <a:off x="7489036" y="3200403"/>
              <a:ext cx="11743" cy="457194"/>
            </a:xfrm>
            <a:prstGeom prst="straightConnector1">
              <a:avLst/>
            </a:prstGeom>
            <a:ln w="28575" cmpd="sng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23" idx="0"/>
            </p:cNvCxnSpPr>
            <p:nvPr/>
          </p:nvCxnSpPr>
          <p:spPr>
            <a:xfrm flipV="1">
              <a:off x="5960840" y="3200403"/>
              <a:ext cx="668560" cy="457194"/>
            </a:xfrm>
            <a:prstGeom prst="straightConnector1">
              <a:avLst/>
            </a:prstGeom>
            <a:ln w="28575" cmpd="sng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Straight Arrow Connector 35"/>
          <p:cNvCxnSpPr/>
          <p:nvPr/>
        </p:nvCxnSpPr>
        <p:spPr>
          <a:xfrm flipV="1">
            <a:off x="5344078" y="3904090"/>
            <a:ext cx="730719" cy="441318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Date Placeholder 3"/>
          <p:cNvSpPr>
            <a:spLocks noGrp="1"/>
          </p:cNvSpPr>
          <p:nvPr>
            <p:ph type="dt" sz="half" idx="2"/>
          </p:nvPr>
        </p:nvSpPr>
        <p:spPr>
          <a:xfrm>
            <a:off x="1049572" y="4908645"/>
            <a:ext cx="135888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z="9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 9, 2018</a:t>
            </a:r>
            <a:endParaRPr lang="en-US" sz="9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08452" y="4908645"/>
            <a:ext cx="459743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z="9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60th Annual APS-DPP Meeting, Portland Oregon</a:t>
            </a:r>
            <a:endParaRPr lang="en-US" sz="9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5882" y="490864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 b="1">
                <a:solidFill>
                  <a:srgbClr val="E2751D"/>
                </a:solidFill>
              </a:defRPr>
            </a:lvl1pPr>
          </a:lstStyle>
          <a:p>
            <a:fld id="{22204D31-CEC6-AA4C-9C19-7F28329456F4}" type="slidenum">
              <a:rPr lang="en-US" sz="90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11</a:t>
            </a:fld>
            <a:endParaRPr lang="en-US" sz="9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271716" y="524786"/>
            <a:ext cx="3835962" cy="2317320"/>
            <a:chOff x="5303520" y="524786"/>
            <a:chExt cx="3835962" cy="2317320"/>
          </a:xfrm>
        </p:grpSpPr>
        <p:pic>
          <p:nvPicPr>
            <p:cNvPr id="7" name="Picture 6" descr="Screen Shot 2018-07-26 at 9.09.45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3833" y="591275"/>
              <a:ext cx="3755649" cy="2250831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303520" y="524786"/>
              <a:ext cx="2099144" cy="1510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0" name="Straight Arrow Connector 19"/>
          <p:cNvCxnSpPr/>
          <p:nvPr/>
        </p:nvCxnSpPr>
        <p:spPr>
          <a:xfrm flipV="1">
            <a:off x="5107760" y="2205306"/>
            <a:ext cx="703915" cy="372794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19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720" y="-45720"/>
            <a:ext cx="9235440" cy="446276"/>
          </a:xfrm>
        </p:spPr>
        <p:txBody>
          <a:bodyPr/>
          <a:lstStyle/>
          <a:p>
            <a:r>
              <a:rPr lang="en-US" sz="2000" dirty="0" smtClean="0"/>
              <a:t>7. Machine instrumentation will </a:t>
            </a:r>
            <a:r>
              <a:rPr lang="en-US" sz="2000" dirty="0" smtClean="0"/>
              <a:t>diagnose and trend </a:t>
            </a:r>
            <a:r>
              <a:rPr lang="en-US" sz="2000" dirty="0" smtClean="0"/>
              <a:t>machine behavior</a:t>
            </a:r>
            <a:endParaRPr lang="en-US" sz="2000" dirty="0"/>
          </a:p>
        </p:txBody>
      </p:sp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519779" y="619349"/>
            <a:ext cx="8092440" cy="3410065"/>
            <a:chOff x="39718" y="1013934"/>
            <a:chExt cx="8991599" cy="3788959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0592" y="1732693"/>
              <a:ext cx="2034452" cy="3070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9" descr="NSTX-U-RQMT-RD-008-00_MachineInstrumentation_PT_SPG_RE_CN.pdf - Adobe Acrobat Pro DC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32" t="27314" r="46218" b="16150"/>
            <a:stretch/>
          </p:blipFill>
          <p:spPr>
            <a:xfrm>
              <a:off x="3316318" y="1681892"/>
              <a:ext cx="1600200" cy="185346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992718" y="2139092"/>
              <a:ext cx="1524000" cy="820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High Stress Region of Outer-TF Coil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74E03F10-B47A-4461-AA22-74EEA3AB2AF4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4473674" y="3062422"/>
              <a:ext cx="1676400" cy="1570498"/>
            </a:xfrm>
            <a:prstGeom prst="rect">
              <a:avLst/>
            </a:prstGeom>
          </p:spPr>
        </p:pic>
        <p:pic>
          <p:nvPicPr>
            <p:cNvPr id="14" name="Picture 13" descr="Screen Shot 2018-07-26 at 4.54.22 AM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90"/>
            <a:stretch/>
          </p:blipFill>
          <p:spPr>
            <a:xfrm>
              <a:off x="39718" y="1681892"/>
              <a:ext cx="2445302" cy="2688842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92118" y="1021970"/>
              <a:ext cx="2438400" cy="512961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1: Global EM Torque on Coils, Transferred to Vessel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316318" y="1021969"/>
              <a:ext cx="2438400" cy="512961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2: Requirement for Strain Sensors on Coils &amp; Trusses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364317" y="1013934"/>
              <a:ext cx="2667000" cy="512961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3: Design utilizing high sensor count fiber Bragg technology  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82880" y="4112293"/>
            <a:ext cx="8747760" cy="646331"/>
          </a:xfrm>
          <a:prstGeom prst="rect">
            <a:avLst/>
          </a:prstGeom>
          <a:solidFill>
            <a:srgbClr val="EDF7DA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Validate structural models that are basis for designs and coil protection systems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Trend behavior / degradation of any critical components of the machine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Date Placeholder 3"/>
          <p:cNvSpPr>
            <a:spLocks noGrp="1"/>
          </p:cNvSpPr>
          <p:nvPr>
            <p:ph type="dt" sz="half" idx="2"/>
          </p:nvPr>
        </p:nvSpPr>
        <p:spPr>
          <a:xfrm>
            <a:off x="1049572" y="4908645"/>
            <a:ext cx="135888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z="9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 9, 2018</a:t>
            </a:r>
            <a:endParaRPr lang="en-US" sz="9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08452" y="4908645"/>
            <a:ext cx="459743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z="9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60th Annual APS-DPP Meeting, Portland Oregon</a:t>
            </a:r>
            <a:endParaRPr lang="en-US" sz="9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5882" y="490864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 b="1">
                <a:solidFill>
                  <a:srgbClr val="E2751D"/>
                </a:solidFill>
              </a:defRPr>
            </a:lvl1pPr>
          </a:lstStyle>
          <a:p>
            <a:fld id="{22204D31-CEC6-AA4C-9C19-7F28329456F4}" type="slidenum">
              <a:rPr lang="en-US" sz="90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12</a:t>
            </a:fld>
            <a:endParaRPr lang="en-US" sz="9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59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720" y="-45720"/>
            <a:ext cx="9235440" cy="1000274"/>
          </a:xfrm>
        </p:spPr>
        <p:txBody>
          <a:bodyPr/>
          <a:lstStyle/>
          <a:p>
            <a:r>
              <a:rPr lang="en-US" dirty="0" smtClean="0"/>
              <a:t>8. Neutron shielding designs support NSTX-U full </a:t>
            </a:r>
            <a:br>
              <a:rPr lang="en-US" dirty="0" smtClean="0"/>
            </a:br>
            <a:r>
              <a:rPr lang="en-US" dirty="0" smtClean="0"/>
              <a:t>performance operation (2MA, 1T, 10MW, </a:t>
            </a:r>
            <a:r>
              <a:rPr lang="en-US" dirty="0" smtClean="0"/>
              <a:t>5s)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74794" y="2201726"/>
            <a:ext cx="2133600" cy="273844"/>
          </a:xfrm>
        </p:spPr>
        <p:txBody>
          <a:bodyPr/>
          <a:lstStyle/>
          <a:p>
            <a:fld id="{22204D31-CEC6-AA4C-9C19-7F28329456F4}" type="slidenum">
              <a:rPr lang="en-US" sz="1100" smtClean="0">
                <a:latin typeface="Arial" panose="020B0604020202020204" pitchFamily="34" charset="0"/>
                <a:cs typeface="Arial" panose="020B0604020202020204" pitchFamily="34" charset="0"/>
              </a:rPr>
              <a:t>13</a:t>
            </a:fld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SHB_Labrynith_Mesh_1xpol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89649" y="1605931"/>
            <a:ext cx="2821259" cy="2590798"/>
          </a:xfrm>
          <a:prstGeom prst="rect">
            <a:avLst/>
          </a:prstGeom>
        </p:spPr>
      </p:pic>
      <p:pic>
        <p:nvPicPr>
          <p:cNvPr id="8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10810" y="1608598"/>
            <a:ext cx="2819400" cy="2583605"/>
          </a:xfrm>
          <a:prstGeom prst="rect">
            <a:avLst/>
          </a:prstGeom>
        </p:spPr>
      </p:pic>
      <p:pic>
        <p:nvPicPr>
          <p:cNvPr id="12" name="image63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1528" y="1675589"/>
            <a:ext cx="2491563" cy="2759710"/>
          </a:xfrm>
          <a:prstGeom prst="rect">
            <a:avLst/>
          </a:prstGeom>
          <a:ln/>
        </p:spPr>
      </p:pic>
      <p:sp>
        <p:nvSpPr>
          <p:cNvPr id="13" name="TextBox 12"/>
          <p:cNvSpPr txBox="1"/>
          <p:nvPr/>
        </p:nvSpPr>
        <p:spPr>
          <a:xfrm>
            <a:off x="3152859" y="1067996"/>
            <a:ext cx="1620957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Status</a:t>
            </a:r>
            <a:endParaRPr lang="en-US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57487" y="1075809"/>
            <a:ext cx="2683748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additional Labyrinth</a:t>
            </a:r>
            <a:endParaRPr lang="en-US" sz="1600" b="1" dirty="0">
              <a:solidFill>
                <a:srgbClr val="0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896" y="1076964"/>
            <a:ext cx="2399836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In south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igh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ay, looking toward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allery door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28707" y="3986842"/>
            <a:ext cx="2469262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Neutrons come over shield wall, can exit through door.</a:t>
            </a:r>
            <a:endParaRPr lang="en-US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97769" y="3021904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 High Bay</a:t>
            </a:r>
          </a:p>
          <a:p>
            <a:r>
              <a:rPr lang="en-US" sz="1100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Access During Ops</a:t>
            </a:r>
            <a:endParaRPr lang="en-US" sz="11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19278" y="3021904"/>
            <a:ext cx="99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 High Bay</a:t>
            </a:r>
          </a:p>
          <a:p>
            <a:r>
              <a:rPr lang="en-US" sz="1100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Access During Ops</a:t>
            </a:r>
            <a:endParaRPr lang="en-US" sz="11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01249" y="1736906"/>
            <a:ext cx="16360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East Gallery</a:t>
            </a:r>
          </a:p>
          <a:p>
            <a:pPr algn="ctr"/>
            <a:r>
              <a:rPr lang="en-US" sz="1400" b="1" dirty="0" smtClean="0">
                <a:solidFill>
                  <a:srgbClr val="00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Accessible During </a:t>
            </a:r>
            <a:r>
              <a:rPr lang="en-US" sz="1400" b="1" dirty="0" smtClean="0">
                <a:solidFill>
                  <a:srgbClr val="00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Ops</a:t>
            </a:r>
            <a:endParaRPr lang="en-US" sz="1400" b="1" dirty="0">
              <a:solidFill>
                <a:srgbClr val="0099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83369" y="2901770"/>
            <a:ext cx="6096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Cell Proper</a:t>
            </a:r>
            <a:endParaRPr lang="en-US" sz="11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998018" y="2532636"/>
            <a:ext cx="114598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NBPC </a:t>
            </a:r>
            <a:r>
              <a:rPr lang="en-US" sz="1400" b="1" dirty="0">
                <a:solidFill>
                  <a:srgbClr val="00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Accessible During Ops</a:t>
            </a:r>
          </a:p>
          <a:p>
            <a:endParaRPr lang="en-US" sz="1400" b="1" dirty="0" smtClean="0">
              <a:solidFill>
                <a:srgbClr val="0099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="1" dirty="0">
              <a:solidFill>
                <a:srgbClr val="0099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88062" y="1722325"/>
            <a:ext cx="23622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East Gallery</a:t>
            </a:r>
          </a:p>
          <a:p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Potentially Unacceptable Dose During Future Ops</a:t>
            </a:r>
            <a:endParaRPr 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40769" y="2532636"/>
            <a:ext cx="137806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NBPC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Unacceptable Dose During Future Ops</a:t>
            </a:r>
          </a:p>
          <a:p>
            <a:endParaRPr lang="en-US" sz="1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09587" y="3986842"/>
            <a:ext cx="2750607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MCNP:  Attenuate 99.9% neutrons through doors/windows</a:t>
            </a:r>
          </a:p>
        </p:txBody>
      </p:sp>
      <p:sp>
        <p:nvSpPr>
          <p:cNvPr id="29" name="Date Placeholder 3"/>
          <p:cNvSpPr>
            <a:spLocks noGrp="1"/>
          </p:cNvSpPr>
          <p:nvPr>
            <p:ph type="dt" sz="half" idx="2"/>
          </p:nvPr>
        </p:nvSpPr>
        <p:spPr>
          <a:xfrm>
            <a:off x="1049572" y="4908645"/>
            <a:ext cx="135888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z="9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 9, 2018</a:t>
            </a:r>
            <a:endParaRPr lang="en-US" sz="9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08452" y="4908645"/>
            <a:ext cx="459743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z="9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60th Annual APS-DPP Meeting, Portland Oregon</a:t>
            </a:r>
            <a:endParaRPr lang="en-US" sz="9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Slide Number Placeholder 5"/>
          <p:cNvSpPr txBox="1">
            <a:spLocks/>
          </p:cNvSpPr>
          <p:nvPr/>
        </p:nvSpPr>
        <p:spPr>
          <a:xfrm>
            <a:off x="7005882" y="490864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1200" b="1" kern="1200">
                <a:solidFill>
                  <a:srgbClr val="E2751D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2204D31-CEC6-AA4C-9C19-7F28329456F4}" type="slidenum">
              <a:rPr lang="en-US" sz="90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13</a:t>
            </a:fld>
            <a:endParaRPr lang="en-US" sz="9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82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720" y="-45720"/>
            <a:ext cx="9235440" cy="754053"/>
          </a:xfrm>
        </p:spPr>
        <p:txBody>
          <a:bodyPr/>
          <a:lstStyle/>
          <a:p>
            <a:r>
              <a:rPr lang="en-US" sz="4000" dirty="0" smtClean="0"/>
              <a:t>Summary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89886"/>
            <a:ext cx="9031355" cy="4310807"/>
          </a:xfrm>
        </p:spPr>
        <p:txBody>
          <a:bodyPr>
            <a:normAutofit fontScale="92500"/>
          </a:bodyPr>
          <a:lstStyle/>
          <a:p>
            <a:pPr marL="231775" indent="-231775">
              <a:spcBef>
                <a:spcPts val="600"/>
              </a:spcBef>
            </a:pPr>
            <a:r>
              <a:rPr lang="en-US" sz="2800" dirty="0" smtClean="0"/>
              <a:t>NSTX-U </a:t>
            </a:r>
            <a:r>
              <a:rPr lang="en-US" sz="2800" dirty="0"/>
              <a:t>Recovery </a:t>
            </a:r>
            <a:r>
              <a:rPr lang="en-US" sz="2800" dirty="0" smtClean="0"/>
              <a:t>critical </a:t>
            </a:r>
            <a:r>
              <a:rPr lang="en-US" sz="2800" dirty="0"/>
              <a:t>for </a:t>
            </a:r>
            <a:r>
              <a:rPr lang="en-US" sz="2800" dirty="0" smtClean="0"/>
              <a:t>U.S. to retain </a:t>
            </a:r>
            <a:r>
              <a:rPr lang="en-US" sz="2800" dirty="0" smtClean="0"/>
              <a:t>world-leading </a:t>
            </a:r>
            <a:r>
              <a:rPr lang="en-US" sz="2800" dirty="0" smtClean="0"/>
              <a:t>improved-reliability user </a:t>
            </a:r>
            <a:r>
              <a:rPr lang="en-US" sz="2800" dirty="0"/>
              <a:t>facility for ST </a:t>
            </a:r>
            <a:r>
              <a:rPr lang="en-US" sz="2800" dirty="0" smtClean="0"/>
              <a:t>science</a:t>
            </a:r>
          </a:p>
          <a:p>
            <a:pPr marL="231775" indent="-231775">
              <a:spcBef>
                <a:spcPts val="600"/>
              </a:spcBef>
            </a:pPr>
            <a:r>
              <a:rPr lang="en-US" sz="2800" dirty="0" smtClean="0"/>
              <a:t>Recovery technical scope has progressed significantly</a:t>
            </a:r>
          </a:p>
          <a:p>
            <a:pPr marL="231775" indent="-231775">
              <a:spcBef>
                <a:spcPts val="600"/>
              </a:spcBef>
            </a:pPr>
            <a:r>
              <a:rPr lang="en-US" sz="2800" dirty="0" smtClean="0"/>
              <a:t>Project execution plan, integrated project team in place </a:t>
            </a:r>
          </a:p>
          <a:p>
            <a:pPr marL="231775" indent="-231775">
              <a:spcBef>
                <a:spcPts val="600"/>
              </a:spcBef>
            </a:pPr>
            <a:r>
              <a:rPr lang="en-US" sz="2800" dirty="0" smtClean="0"/>
              <a:t>Timeline:</a:t>
            </a:r>
          </a:p>
          <a:p>
            <a:pPr marL="457200" lvl="1" indent="-225425">
              <a:spcBef>
                <a:spcPts val="600"/>
              </a:spcBef>
            </a:pPr>
            <a:r>
              <a:rPr lang="en-US" sz="2400" dirty="0" smtClean="0"/>
              <a:t>FY19:  Baseline project, complete design, initiate fabrication</a:t>
            </a:r>
          </a:p>
          <a:p>
            <a:pPr marL="457200" lvl="1" indent="-225425">
              <a:spcBef>
                <a:spcPts val="600"/>
              </a:spcBef>
            </a:pPr>
            <a:r>
              <a:rPr lang="en-US" sz="2400" dirty="0" smtClean="0"/>
              <a:t>FY20:  Fabrication, installation</a:t>
            </a:r>
          </a:p>
          <a:p>
            <a:pPr marL="457200" lvl="1" indent="-225425">
              <a:spcBef>
                <a:spcPts val="600"/>
              </a:spcBef>
            </a:pPr>
            <a:r>
              <a:rPr lang="en-US" sz="2400" dirty="0" smtClean="0"/>
              <a:t>FY21:  Final installs, commission, 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plasma, resume research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9572" y="4908645"/>
            <a:ext cx="135888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z="9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 9, 2018</a:t>
            </a:r>
            <a:endParaRPr lang="en-US" sz="9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08452" y="4908645"/>
            <a:ext cx="459743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z="9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60th Annual APS-DPP Meeting, Portland Oregon</a:t>
            </a:r>
            <a:endParaRPr lang="en-US" sz="9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5882" y="490864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 b="1">
                <a:solidFill>
                  <a:srgbClr val="E2751D"/>
                </a:solidFill>
              </a:defRPr>
            </a:lvl1pPr>
          </a:lstStyle>
          <a:p>
            <a:fld id="{22204D31-CEC6-AA4C-9C19-7F28329456F4}" type="slidenum">
              <a:rPr lang="en-US" sz="90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14</a:t>
            </a:fld>
            <a:endParaRPr lang="en-US" sz="9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89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720" y="-85477"/>
            <a:ext cx="9235440" cy="801093"/>
          </a:xfrm>
        </p:spPr>
        <p:txBody>
          <a:bodyPr tIns="182880"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20202"/>
            <a:ext cx="9144000" cy="397686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049572" y="4908645"/>
            <a:ext cx="135888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z="9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 9, 2018</a:t>
            </a:r>
            <a:endParaRPr lang="en-US" sz="9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08452" y="4908645"/>
            <a:ext cx="459743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z="9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60th Annual APS-DPP Meeting, Portland Oregon</a:t>
            </a:r>
            <a:endParaRPr lang="en-US" sz="9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5882" y="490864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 b="1">
                <a:solidFill>
                  <a:srgbClr val="E2751D"/>
                </a:solidFill>
              </a:defRPr>
            </a:lvl1pPr>
          </a:lstStyle>
          <a:p>
            <a:fld id="{22204D31-CEC6-AA4C-9C19-7F28329456F4}" type="slidenum">
              <a:rPr lang="en-US" sz="90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15</a:t>
            </a:fld>
            <a:endParaRPr lang="en-US" sz="9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87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720" y="-45720"/>
            <a:ext cx="9235440" cy="569387"/>
          </a:xfrm>
        </p:spPr>
        <p:txBody>
          <a:bodyPr/>
          <a:lstStyle/>
          <a:p>
            <a:r>
              <a:rPr lang="en-US" dirty="0" smtClean="0"/>
              <a:t>Recovery scope is critical to Research program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28228" y="671294"/>
            <a:ext cx="8890196" cy="42691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42900">
              <a:lnSpc>
                <a:spcPct val="75000"/>
              </a:lnSpc>
              <a:buFont typeface="+mj-lt"/>
              <a:buAutoNum type="arabicPeriod"/>
            </a:pPr>
            <a:r>
              <a:rPr lang="en-US" sz="1800" dirty="0" smtClean="0"/>
              <a:t>Rebuild all 6 inner-PF coils</a:t>
            </a:r>
          </a:p>
          <a:p>
            <a:pPr marL="573088" lvl="1" indent="-276225">
              <a:lnSpc>
                <a:spcPct val="75000"/>
              </a:lnSpc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C00000"/>
                </a:solidFill>
              </a:rPr>
              <a:t>Ensure </a:t>
            </a:r>
            <a:r>
              <a:rPr lang="en-US" sz="1600" dirty="0">
                <a:solidFill>
                  <a:srgbClr val="C00000"/>
                </a:solidFill>
              </a:rPr>
              <a:t>overall core device reliability and availability for users</a:t>
            </a:r>
          </a:p>
          <a:p>
            <a:pPr marL="573088" lvl="1" indent="-276225">
              <a:lnSpc>
                <a:spcPct val="75000"/>
              </a:lnSpc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C00000"/>
                </a:solidFill>
              </a:rPr>
              <a:t>Strong shaping / high </a:t>
            </a:r>
            <a:r>
              <a:rPr lang="en-US" sz="1600" dirty="0" smtClean="0">
                <a:solidFill>
                  <a:srgbClr val="C00000"/>
                </a:solidFill>
                <a:latin typeface="Symbol" panose="05050102010706020507" pitchFamily="18" charset="2"/>
              </a:rPr>
              <a:t>b</a:t>
            </a:r>
            <a:r>
              <a:rPr lang="en-US" sz="1600" dirty="0" smtClean="0">
                <a:solidFill>
                  <a:srgbClr val="C00000"/>
                </a:solidFill>
              </a:rPr>
              <a:t>, </a:t>
            </a:r>
            <a:r>
              <a:rPr lang="en-US" sz="1600" dirty="0" err="1" smtClean="0">
                <a:solidFill>
                  <a:srgbClr val="C00000"/>
                </a:solidFill>
              </a:rPr>
              <a:t>divertor</a:t>
            </a:r>
            <a:r>
              <a:rPr lang="en-US" sz="1600" dirty="0" smtClean="0">
                <a:solidFill>
                  <a:srgbClr val="C00000"/>
                </a:solidFill>
              </a:rPr>
              <a:t> heat flux mitigation, advanced </a:t>
            </a:r>
            <a:r>
              <a:rPr lang="en-US" sz="1600" dirty="0" err="1" smtClean="0">
                <a:solidFill>
                  <a:srgbClr val="C00000"/>
                </a:solidFill>
              </a:rPr>
              <a:t>divertors</a:t>
            </a:r>
            <a:endParaRPr lang="en-US" sz="1600" dirty="0" smtClean="0">
              <a:solidFill>
                <a:srgbClr val="C00000"/>
              </a:solidFill>
            </a:endParaRPr>
          </a:p>
          <a:p>
            <a:pPr indent="-342900">
              <a:lnSpc>
                <a:spcPct val="75000"/>
              </a:lnSpc>
              <a:buFont typeface="+mj-lt"/>
              <a:buAutoNum type="arabicPeriod"/>
            </a:pPr>
            <a:r>
              <a:rPr lang="en-US" sz="1800" dirty="0" smtClean="0"/>
              <a:t>Improve </a:t>
            </a:r>
            <a:r>
              <a:rPr lang="en-US" sz="1800" dirty="0"/>
              <a:t>the “polar regions</a:t>
            </a:r>
            <a:r>
              <a:rPr lang="en-US" sz="1800" dirty="0" smtClean="0"/>
              <a:t>” = top and bottom-most regions of vacuum chamber</a:t>
            </a:r>
            <a:endParaRPr lang="en-US" sz="1800" dirty="0"/>
          </a:p>
          <a:p>
            <a:pPr marL="573088" lvl="1" indent="-276225">
              <a:lnSpc>
                <a:spcPct val="75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C00000"/>
                </a:solidFill>
              </a:rPr>
              <a:t>Ensure high vacuum / reduce impurities for high confinement, lithium</a:t>
            </a:r>
          </a:p>
          <a:p>
            <a:pPr indent="-342900">
              <a:lnSpc>
                <a:spcPct val="75000"/>
              </a:lnSpc>
              <a:buFont typeface="+mj-lt"/>
              <a:buAutoNum type="arabicPeriod"/>
            </a:pPr>
            <a:r>
              <a:rPr lang="en-US" sz="1800" dirty="0" smtClean="0"/>
              <a:t>Repair passively conducting plates</a:t>
            </a:r>
          </a:p>
          <a:p>
            <a:pPr marL="573088" lvl="1" indent="-276225">
              <a:lnSpc>
                <a:spcPct val="75000"/>
              </a:lnSpc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C00000"/>
                </a:solidFill>
              </a:rPr>
              <a:t>Access strongest shaping and highest </a:t>
            </a:r>
            <a:r>
              <a:rPr lang="en-US" sz="1600" dirty="0" smtClean="0">
                <a:solidFill>
                  <a:srgbClr val="C00000"/>
                </a:solidFill>
                <a:latin typeface="Symbol" panose="05050102010706020507" pitchFamily="18" charset="2"/>
              </a:rPr>
              <a:t>b </a:t>
            </a:r>
            <a:r>
              <a:rPr lang="en-US" sz="1600" dirty="0" smtClean="0">
                <a:solidFill>
                  <a:srgbClr val="C00000"/>
                </a:solidFill>
              </a:rPr>
              <a:t>at full field and </a:t>
            </a:r>
            <a:r>
              <a:rPr lang="en-US" sz="1600" dirty="0">
                <a:solidFill>
                  <a:srgbClr val="C00000"/>
                </a:solidFill>
              </a:rPr>
              <a:t>current </a:t>
            </a:r>
            <a:r>
              <a:rPr lang="en-US" sz="1600" dirty="0" smtClean="0">
                <a:solidFill>
                  <a:srgbClr val="C00000"/>
                </a:solidFill>
              </a:rPr>
              <a:t>(1T</a:t>
            </a:r>
            <a:r>
              <a:rPr lang="en-US" sz="1600" dirty="0">
                <a:solidFill>
                  <a:srgbClr val="C00000"/>
                </a:solidFill>
              </a:rPr>
              <a:t>, </a:t>
            </a:r>
            <a:r>
              <a:rPr lang="en-US" sz="1600" dirty="0" smtClean="0">
                <a:solidFill>
                  <a:srgbClr val="C00000"/>
                </a:solidFill>
              </a:rPr>
              <a:t>2MA) to stay world-leading</a:t>
            </a:r>
            <a:endParaRPr lang="en-US" sz="1600" dirty="0">
              <a:solidFill>
                <a:srgbClr val="C00000"/>
              </a:solidFill>
            </a:endParaRPr>
          </a:p>
          <a:p>
            <a:pPr indent="-342900">
              <a:lnSpc>
                <a:spcPct val="75000"/>
              </a:lnSpc>
              <a:buFont typeface="+mj-lt"/>
              <a:buAutoNum type="arabicPeriod"/>
            </a:pPr>
            <a:r>
              <a:rPr lang="en-US" sz="1800" dirty="0" smtClean="0"/>
              <a:t>Replace plasma facing components that cannot be qualified</a:t>
            </a:r>
          </a:p>
          <a:p>
            <a:pPr marL="573088" lvl="1" indent="-276225">
              <a:lnSpc>
                <a:spcPct val="75000"/>
              </a:lnSpc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C00000"/>
                </a:solidFill>
              </a:rPr>
              <a:t>Support device full performance:  1T, 2MA, 10MW, 5s to stay world-leading, ensure reliability</a:t>
            </a:r>
          </a:p>
          <a:p>
            <a:pPr indent="-342900">
              <a:lnSpc>
                <a:spcPct val="75000"/>
              </a:lnSpc>
              <a:buFont typeface="+mj-lt"/>
              <a:buAutoNum type="arabicPeriod"/>
            </a:pPr>
            <a:r>
              <a:rPr lang="en-US" sz="1800" dirty="0"/>
              <a:t>Reassemble NSTX-U with improved alignment of magnets and structures</a:t>
            </a:r>
          </a:p>
          <a:p>
            <a:pPr marL="573088" lvl="1" indent="-276225">
              <a:lnSpc>
                <a:spcPct val="75000"/>
              </a:lnSpc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C00000"/>
                </a:solidFill>
              </a:rPr>
              <a:t>Maximize plasma performance:  high rotation, </a:t>
            </a:r>
            <a:r>
              <a:rPr lang="en-US" sz="1600" dirty="0" smtClean="0">
                <a:solidFill>
                  <a:srgbClr val="C00000"/>
                </a:solidFill>
                <a:latin typeface="Symbol" panose="05050102010706020507" pitchFamily="18" charset="2"/>
              </a:rPr>
              <a:t>b</a:t>
            </a:r>
            <a:r>
              <a:rPr lang="en-US" sz="1600" dirty="0" smtClean="0">
                <a:solidFill>
                  <a:srgbClr val="C00000"/>
                </a:solidFill>
              </a:rPr>
              <a:t>, confinement</a:t>
            </a:r>
            <a:r>
              <a:rPr lang="en-US" sz="1600" dirty="0">
                <a:solidFill>
                  <a:srgbClr val="C00000"/>
                </a:solidFill>
              </a:rPr>
              <a:t>, </a:t>
            </a:r>
            <a:r>
              <a:rPr lang="en-US" sz="1600" dirty="0" smtClean="0">
                <a:solidFill>
                  <a:srgbClr val="C00000"/>
                </a:solidFill>
              </a:rPr>
              <a:t>exhaust power handling</a:t>
            </a:r>
            <a:endParaRPr lang="en-US" sz="1600" dirty="0">
              <a:solidFill>
                <a:srgbClr val="C00000"/>
              </a:solidFill>
            </a:endParaRPr>
          </a:p>
          <a:p>
            <a:pPr indent="-342900">
              <a:lnSpc>
                <a:spcPct val="75000"/>
              </a:lnSpc>
              <a:buFont typeface="+mj-lt"/>
              <a:buAutoNum type="arabicPeriod"/>
            </a:pPr>
            <a:r>
              <a:rPr lang="en-US" sz="1800" dirty="0" smtClean="0"/>
              <a:t>Design and install improved </a:t>
            </a:r>
            <a:r>
              <a:rPr lang="en-US" sz="1800" dirty="0" err="1" smtClean="0"/>
              <a:t>Bakeout</a:t>
            </a:r>
            <a:r>
              <a:rPr lang="en-US" sz="1800" dirty="0" smtClean="0"/>
              <a:t> System</a:t>
            </a:r>
          </a:p>
          <a:p>
            <a:pPr marL="573088" lvl="1" indent="-276225">
              <a:lnSpc>
                <a:spcPct val="75000"/>
              </a:lnSpc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C00000"/>
                </a:solidFill>
              </a:rPr>
              <a:t>Eliminate safety issues, potential reliability issues</a:t>
            </a:r>
            <a:endParaRPr lang="en-US" sz="1600" dirty="0">
              <a:solidFill>
                <a:srgbClr val="C00000"/>
              </a:solidFill>
            </a:endParaRPr>
          </a:p>
          <a:p>
            <a:pPr indent="-342900">
              <a:lnSpc>
                <a:spcPct val="75000"/>
              </a:lnSpc>
              <a:buFont typeface="+mj-lt"/>
              <a:buAutoNum type="arabicPeriod"/>
            </a:pPr>
            <a:r>
              <a:rPr lang="en-US" sz="1800" dirty="0" smtClean="0"/>
              <a:t>Implement mechanical instrumentation</a:t>
            </a:r>
          </a:p>
          <a:p>
            <a:pPr marL="573088" lvl="1" indent="-276225">
              <a:lnSpc>
                <a:spcPct val="75000"/>
              </a:lnSpc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C00000"/>
                </a:solidFill>
              </a:rPr>
              <a:t>Verify machine performance consistent with engineering models, ensure reliability</a:t>
            </a:r>
          </a:p>
          <a:p>
            <a:pPr indent="-342900">
              <a:lnSpc>
                <a:spcPct val="75000"/>
              </a:lnSpc>
              <a:buFont typeface="+mj-lt"/>
              <a:buAutoNum type="arabicPeriod"/>
            </a:pPr>
            <a:r>
              <a:rPr lang="en-US" sz="1800" dirty="0" smtClean="0"/>
              <a:t>Improve test-cell neutron shielding, implement ASO and Personnel Safety System (PSS)</a:t>
            </a:r>
          </a:p>
          <a:p>
            <a:pPr marL="573088" lvl="1" indent="-276225">
              <a:lnSpc>
                <a:spcPct val="75000"/>
              </a:lnSpc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C00000"/>
                </a:solidFill>
              </a:rPr>
              <a:t>Facility operational excellence, support higher performance and increased DD neutron yield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049572" y="4908645"/>
            <a:ext cx="135888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z="9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 9, 2018</a:t>
            </a:r>
            <a:endParaRPr lang="en-US" sz="9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08452" y="4908645"/>
            <a:ext cx="459743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z="9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60th Annual APS-DPP Meeting, Portland Oregon</a:t>
            </a:r>
            <a:endParaRPr lang="en-US" sz="9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5882" y="490864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 b="1">
                <a:solidFill>
                  <a:srgbClr val="E2751D"/>
                </a:solidFill>
              </a:defRPr>
            </a:lvl1pPr>
          </a:lstStyle>
          <a:p>
            <a:fld id="{22204D31-CEC6-AA4C-9C19-7F28329456F4}" type="slidenum">
              <a:rPr lang="en-US" sz="90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16</a:t>
            </a:fld>
            <a:endParaRPr lang="en-US" sz="9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77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720" y="-45720"/>
            <a:ext cx="9235440" cy="630942"/>
          </a:xfrm>
        </p:spPr>
        <p:txBody>
          <a:bodyPr/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NSTX-U Mission Elements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4"/>
          <p:cNvSpPr>
            <a:spLocks noChangeAspect="1"/>
          </p:cNvSpPr>
          <p:nvPr/>
        </p:nvSpPr>
        <p:spPr>
          <a:xfrm>
            <a:off x="6865128" y="684648"/>
            <a:ext cx="1325437" cy="13681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6"/>
          <p:cNvSpPr txBox="1"/>
          <p:nvPr/>
        </p:nvSpPr>
        <p:spPr>
          <a:xfrm>
            <a:off x="154932" y="768970"/>
            <a:ext cx="5712472" cy="12042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245" indent="-169545">
              <a:lnSpc>
                <a:spcPts val="3145"/>
              </a:lnSpc>
              <a:buChar char="•"/>
              <a:tabLst>
                <a:tab pos="182880" algn="l"/>
              </a:tabLst>
            </a:pPr>
            <a:r>
              <a:rPr sz="2400" dirty="0" smtClean="0">
                <a:latin typeface="Arial"/>
                <a:cs typeface="Arial"/>
              </a:rPr>
              <a:t>Explo</a:t>
            </a:r>
            <a:r>
              <a:rPr lang="en-US" sz="2400" dirty="0" smtClean="0">
                <a:latin typeface="Arial"/>
                <a:cs typeface="Arial"/>
              </a:rPr>
              <a:t>it</a:t>
            </a:r>
            <a:r>
              <a:rPr sz="2400" dirty="0" smtClean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unique </a:t>
            </a:r>
            <a:r>
              <a:rPr sz="2400" spc="-5" dirty="0">
                <a:latin typeface="Arial"/>
                <a:cs typeface="Arial"/>
              </a:rPr>
              <a:t>S</a:t>
            </a:r>
            <a:r>
              <a:rPr lang="en-US" sz="2400" spc="-5" dirty="0">
                <a:latin typeface="Arial"/>
                <a:cs typeface="Arial"/>
              </a:rPr>
              <a:t>pherical Tokamak (S</a:t>
            </a:r>
            <a:r>
              <a:rPr sz="2400" spc="-5" dirty="0">
                <a:latin typeface="Arial"/>
                <a:cs typeface="Arial"/>
              </a:rPr>
              <a:t>T</a:t>
            </a:r>
            <a:r>
              <a:rPr lang="en-US" sz="2400" spc="-5" dirty="0">
                <a:latin typeface="Arial"/>
                <a:cs typeface="Arial"/>
              </a:rPr>
              <a:t>)</a:t>
            </a:r>
            <a:r>
              <a:rPr sz="2400" spc="-8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parameter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regimes to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advance predictive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capability - for </a:t>
            </a:r>
            <a:r>
              <a:rPr sz="2400" spc="-5" dirty="0">
                <a:latin typeface="Arial"/>
                <a:cs typeface="Arial"/>
              </a:rPr>
              <a:t>ITER </a:t>
            </a:r>
            <a:r>
              <a:rPr sz="2400" dirty="0">
                <a:latin typeface="Arial"/>
                <a:cs typeface="Arial"/>
              </a:rPr>
              <a:t>and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beyond</a:t>
            </a:r>
          </a:p>
        </p:txBody>
      </p:sp>
      <p:sp>
        <p:nvSpPr>
          <p:cNvPr id="9" name="object 7"/>
          <p:cNvSpPr txBox="1"/>
          <p:nvPr/>
        </p:nvSpPr>
        <p:spPr>
          <a:xfrm>
            <a:off x="154932" y="2306317"/>
            <a:ext cx="488950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245" marR="5080" indent="-169545">
              <a:lnSpc>
                <a:spcPct val="100000"/>
              </a:lnSpc>
              <a:buChar char="•"/>
              <a:tabLst>
                <a:tab pos="182880" algn="l"/>
              </a:tabLst>
            </a:pPr>
            <a:r>
              <a:rPr sz="2400" dirty="0">
                <a:latin typeface="Arial"/>
                <a:cs typeface="Arial"/>
              </a:rPr>
              <a:t>Develop solutions for</a:t>
            </a:r>
            <a:r>
              <a:rPr sz="2400" spc="-8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plasma-  material interface</a:t>
            </a:r>
            <a:r>
              <a:rPr sz="2400" spc="-8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(</a:t>
            </a:r>
            <a:r>
              <a:rPr sz="2400" dirty="0" smtClean="0">
                <a:latin typeface="Arial"/>
                <a:cs typeface="Arial"/>
              </a:rPr>
              <a:t>PMI)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challenge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0" name="object 8"/>
          <p:cNvSpPr txBox="1"/>
          <p:nvPr/>
        </p:nvSpPr>
        <p:spPr>
          <a:xfrm>
            <a:off x="154932" y="3492040"/>
            <a:ext cx="5102860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245" marR="5080" indent="-169545">
              <a:lnSpc>
                <a:spcPct val="100000"/>
              </a:lnSpc>
              <a:buChar char="•"/>
              <a:tabLst>
                <a:tab pos="182880" algn="l"/>
              </a:tabLst>
            </a:pPr>
            <a:r>
              <a:rPr lang="en-US" sz="2400" dirty="0">
                <a:latin typeface="Arial"/>
                <a:cs typeface="Arial"/>
              </a:rPr>
              <a:t>Explore ST physics towards reactor relevant regimes </a:t>
            </a:r>
            <a:r>
              <a:rPr lang="en-US" sz="2400" dirty="0" smtClean="0">
                <a:latin typeface="Arial"/>
                <a:cs typeface="Arial"/>
              </a:rPr>
              <a:t>(</a:t>
            </a:r>
            <a:r>
              <a:rPr sz="2400" dirty="0" smtClean="0">
                <a:latin typeface="Arial"/>
                <a:cs typeface="Arial"/>
              </a:rPr>
              <a:t>Fusion</a:t>
            </a:r>
            <a:r>
              <a:rPr sz="2400" spc="-100" dirty="0" smtClean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Nuclear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Science </a:t>
            </a:r>
            <a:r>
              <a:rPr sz="2400" dirty="0" smtClean="0">
                <a:latin typeface="Arial"/>
                <a:cs typeface="Arial"/>
              </a:rPr>
              <a:t>Facility</a:t>
            </a:r>
            <a:r>
              <a:rPr lang="en-US" sz="2400" dirty="0" smtClean="0">
                <a:latin typeface="Arial"/>
                <a:cs typeface="Arial"/>
              </a:rPr>
              <a:t>, low-A </a:t>
            </a:r>
            <a:r>
              <a:rPr sz="2400" spc="-5" dirty="0" smtClean="0">
                <a:latin typeface="Arial"/>
                <a:cs typeface="Arial"/>
              </a:rPr>
              <a:t>Pilot</a:t>
            </a:r>
            <a:r>
              <a:rPr sz="2400" spc="-90" dirty="0" smtClean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Plant</a:t>
            </a:r>
            <a:r>
              <a:rPr lang="en-US" sz="2400" dirty="0">
                <a:latin typeface="Arial"/>
                <a:cs typeface="Arial"/>
              </a:rPr>
              <a:t>)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5" name="object 11"/>
          <p:cNvSpPr txBox="1"/>
          <p:nvPr/>
        </p:nvSpPr>
        <p:spPr>
          <a:xfrm>
            <a:off x="5965345" y="3104802"/>
            <a:ext cx="1497437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1600" spc="-5" dirty="0" smtClean="0">
                <a:latin typeface="Arial Narrow" panose="020B0606020202030204" pitchFamily="34" charset="0"/>
                <a:cs typeface="Arial"/>
              </a:rPr>
              <a:t>Advanced </a:t>
            </a:r>
            <a:r>
              <a:rPr lang="en-US" sz="1600" spc="-5" dirty="0" err="1" smtClean="0">
                <a:latin typeface="Arial Narrow" panose="020B0606020202030204" pitchFamily="34" charset="0"/>
                <a:cs typeface="Arial"/>
              </a:rPr>
              <a:t>divertors</a:t>
            </a:r>
            <a:endParaRPr sz="1600" dirty="0">
              <a:latin typeface="Arial Narrow" panose="020B0606020202030204" pitchFamily="34" charset="0"/>
              <a:cs typeface="Arial"/>
            </a:endParaRPr>
          </a:p>
        </p:txBody>
      </p:sp>
      <p:sp>
        <p:nvSpPr>
          <p:cNvPr id="16" name="object 12"/>
          <p:cNvSpPr/>
          <p:nvPr/>
        </p:nvSpPr>
        <p:spPr>
          <a:xfrm>
            <a:off x="6148266" y="2155992"/>
            <a:ext cx="1274761" cy="9429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4"/>
          <p:cNvSpPr>
            <a:spLocks noChangeAspect="1"/>
          </p:cNvSpPr>
          <p:nvPr/>
        </p:nvSpPr>
        <p:spPr>
          <a:xfrm>
            <a:off x="6423010" y="3695664"/>
            <a:ext cx="1039772" cy="11599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5"/>
          <p:cNvSpPr>
            <a:spLocks noChangeAspect="1"/>
          </p:cNvSpPr>
          <p:nvPr/>
        </p:nvSpPr>
        <p:spPr>
          <a:xfrm>
            <a:off x="7676157" y="3731332"/>
            <a:ext cx="1183953" cy="11243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Rectangle 19"/>
          <p:cNvSpPr/>
          <p:nvPr/>
        </p:nvSpPr>
        <p:spPr>
          <a:xfrm>
            <a:off x="6156158" y="661793"/>
            <a:ext cx="710451" cy="3463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5080" algn="r">
              <a:lnSpc>
                <a:spcPts val="1945"/>
              </a:lnSpc>
            </a:pP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</a:rPr>
              <a:t>ITE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2"/>
          </p:nvPr>
        </p:nvSpPr>
        <p:spPr>
          <a:xfrm>
            <a:off x="1049572" y="4908645"/>
            <a:ext cx="135888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z="9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 9, 2018</a:t>
            </a:r>
            <a:endParaRPr lang="en-US" sz="9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08452" y="4908645"/>
            <a:ext cx="459743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z="9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60th Annual APS-DPP Meeting, Portland Oregon</a:t>
            </a:r>
            <a:endParaRPr lang="en-US" sz="9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5882" y="490864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 b="1">
                <a:solidFill>
                  <a:srgbClr val="E2751D"/>
                </a:solidFill>
              </a:defRPr>
            </a:lvl1pPr>
          </a:lstStyle>
          <a:p>
            <a:fld id="{22204D31-CEC6-AA4C-9C19-7F28329456F4}" type="slidenum">
              <a:rPr lang="en-US" sz="90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</a:t>
            </a:fld>
            <a:endParaRPr lang="en-US" sz="9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602" y="2084567"/>
            <a:ext cx="1457129" cy="930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object 11"/>
          <p:cNvSpPr txBox="1"/>
          <p:nvPr/>
        </p:nvSpPr>
        <p:spPr>
          <a:xfrm>
            <a:off x="7718782" y="3074209"/>
            <a:ext cx="138094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pc="-5" dirty="0" smtClean="0">
                <a:latin typeface="Arial Narrow" panose="020B0606020202030204" pitchFamily="34" charset="0"/>
                <a:cs typeface="Arial"/>
              </a:rPr>
              <a:t>Liquid metals</a:t>
            </a:r>
            <a:endParaRPr dirty="0">
              <a:latin typeface="Arial Narrow" panose="020B0606020202030204" pitchFamily="34" charset="0"/>
              <a:cs typeface="Arial"/>
            </a:endParaRPr>
          </a:p>
        </p:txBody>
      </p:sp>
      <p:sp>
        <p:nvSpPr>
          <p:cNvPr id="27" name="object 13"/>
          <p:cNvSpPr txBox="1"/>
          <p:nvPr/>
        </p:nvSpPr>
        <p:spPr>
          <a:xfrm>
            <a:off x="6714063" y="3472220"/>
            <a:ext cx="1924188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1600" spc="-20" dirty="0">
                <a:latin typeface="Arial"/>
                <a:cs typeface="Arial"/>
              </a:rPr>
              <a:t>ST-FNSF</a:t>
            </a:r>
            <a:r>
              <a:rPr sz="1600" spc="-75" dirty="0">
                <a:latin typeface="Arial"/>
                <a:cs typeface="Arial"/>
              </a:rPr>
              <a:t> </a:t>
            </a:r>
            <a:r>
              <a:rPr sz="1600" dirty="0" smtClean="0">
                <a:latin typeface="Arial"/>
                <a:cs typeface="Arial"/>
              </a:rPr>
              <a:t>/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sz="1600" spc="-5" dirty="0" smtClean="0">
                <a:latin typeface="Arial"/>
                <a:cs typeface="Arial"/>
              </a:rPr>
              <a:t>Pilot-Plant</a:t>
            </a:r>
            <a:endParaRPr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112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1460" y="-23853"/>
            <a:ext cx="9235440" cy="569387"/>
          </a:xfrm>
        </p:spPr>
        <p:txBody>
          <a:bodyPr/>
          <a:lstStyle/>
          <a:p>
            <a:r>
              <a:rPr lang="en-US" sz="2700" dirty="0"/>
              <a:t>NSTX-U vital for addressing key ST / fusion questions</a:t>
            </a: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xmlns="" id="{4BB6264E-0BF5-499E-A38D-B59A5167F2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1232650"/>
            <a:ext cx="8002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b="1" dirty="0"/>
              <a:t>NSTX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03574" y="949969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tangential </a:t>
            </a:r>
            <a:r>
              <a:rPr lang="en-US" b="1" dirty="0" smtClean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NBI for j(r) control</a:t>
            </a:r>
            <a:endParaRPr lang="en-US" b="1" dirty="0">
              <a:solidFill>
                <a:srgbClr val="0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2026" y="4080510"/>
            <a:ext cx="9141974" cy="77724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rgbClr val="0066CC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B</a:t>
            </a:r>
            <a:r>
              <a:rPr lang="en-US" b="1" baseline="-25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 T at R</a:t>
            </a:r>
            <a:r>
              <a:rPr lang="en-US" b="1" baseline="-25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ea typeface="Wingdings"/>
                <a:cs typeface="Arial" panose="020B0604020202020204" pitchFamily="34" charset="0"/>
                <a:sym typeface="Wingdings"/>
              </a:rPr>
              <a:t>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projected largest range in </a:t>
            </a:r>
            <a:r>
              <a:rPr lang="en-US" b="1" dirty="0" smtClean="0">
                <a:solidFill>
                  <a:srgbClr val="C00000"/>
                </a:solidFill>
                <a:latin typeface="Symbol" panose="05050102010706020507" pitchFamily="18" charset="2"/>
                <a:cs typeface="Arial" panose="020B0604020202020204" pitchFamily="34" charset="0"/>
                <a:sym typeface="Wingdings"/>
              </a:rPr>
              <a:t>b</a:t>
            </a: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and (lower) </a:t>
            </a:r>
            <a:r>
              <a:rPr lang="en-US" b="1" dirty="0" smtClean="0">
                <a:solidFill>
                  <a:srgbClr val="C00000"/>
                </a:solidFill>
                <a:latin typeface="Symbol" panose="05050102010706020507" pitchFamily="18" charset="2"/>
                <a:sym typeface="Wingdings"/>
              </a:rPr>
              <a:t>n</a:t>
            </a:r>
            <a:r>
              <a:rPr lang="en-US" b="1" baseline="-25000" dirty="0" smtClean="0">
                <a:solidFill>
                  <a:srgbClr val="C00000"/>
                </a:solidFill>
                <a:sym typeface="Wingdings"/>
              </a:rPr>
              <a:t>*</a:t>
            </a:r>
            <a:r>
              <a:rPr lang="en-US" b="1" dirty="0" smtClean="0">
                <a:solidFill>
                  <a:srgbClr val="C00000"/>
                </a:solidFill>
                <a:sym typeface="Wingdings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in an ST</a:t>
            </a:r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stability </a:t>
            </a:r>
            <a:r>
              <a:rPr lang="en-US" b="1" dirty="0" smtClean="0">
                <a:solidFill>
                  <a:srgbClr val="C00000"/>
                </a:solidFill>
                <a:ea typeface="Wingdings"/>
                <a:cs typeface="Wingdings"/>
                <a:sym typeface="Wingdings"/>
              </a:rPr>
              <a:t>β</a:t>
            </a:r>
            <a:r>
              <a:rPr lang="en-US" b="1" baseline="-25000" dirty="0" smtClean="0">
                <a:solidFill>
                  <a:srgbClr val="C00000"/>
                </a:solidFill>
                <a:ea typeface="Wingdings"/>
                <a:cs typeface="Wingdings"/>
                <a:sym typeface="Wingdings"/>
              </a:rPr>
              <a:t>N </a:t>
            </a: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ea typeface="Wingdings"/>
                <a:cs typeface="Arial" panose="020B0604020202020204" pitchFamily="34" charset="0"/>
                <a:sym typeface="Wingdings"/>
              </a:rPr>
              <a:t>/ </a:t>
            </a:r>
            <a:r>
              <a:rPr lang="en-US" b="1" i="1" dirty="0" smtClean="0">
                <a:solidFill>
                  <a:srgbClr val="C00000"/>
                </a:solidFill>
                <a:latin typeface="Arial" panose="020B0604020202020204" pitchFamily="34" charset="0"/>
                <a:ea typeface="Wingdings"/>
                <a:cs typeface="Arial" panose="020B0604020202020204" pitchFamily="34" charset="0"/>
                <a:sym typeface="Wingdings"/>
              </a:rPr>
              <a:t>l</a:t>
            </a:r>
            <a:r>
              <a:rPr lang="en-US" b="1" baseline="-25000" dirty="0" smtClean="0">
                <a:solidFill>
                  <a:srgbClr val="C00000"/>
                </a:solidFill>
                <a:ea typeface="Wingdings"/>
                <a:cs typeface="Wingdings"/>
                <a:sym typeface="Wingdings"/>
              </a:rPr>
              <a:t>i</a:t>
            </a:r>
            <a:r>
              <a:rPr lang="en-US" b="1" dirty="0" smtClean="0">
                <a:solidFill>
                  <a:srgbClr val="C00000"/>
                </a:solidFill>
                <a:ea typeface="Wingdings"/>
                <a:cs typeface="Wingdings"/>
                <a:sym typeface="Wingdings"/>
              </a:rPr>
              <a:t> ≤ </a:t>
            </a: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ea typeface="Wingdings"/>
                <a:cs typeface="Arial" panose="020B0604020202020204" pitchFamily="34" charset="0"/>
                <a:sym typeface="Wingdings"/>
              </a:rPr>
              <a:t>14 + flexible NBI 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high / full </a:t>
            </a: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non-inductive current</a:t>
            </a:r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bject 4"/>
          <p:cNvSpPr>
            <a:spLocks/>
          </p:cNvSpPr>
          <p:nvPr/>
        </p:nvSpPr>
        <p:spPr>
          <a:xfrm>
            <a:off x="6367665" y="1797506"/>
            <a:ext cx="2113310" cy="21955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ight Arrow 24"/>
          <p:cNvSpPr/>
          <p:nvPr/>
        </p:nvSpPr>
        <p:spPr>
          <a:xfrm rot="7691167">
            <a:off x="6689479" y="1484741"/>
            <a:ext cx="444753" cy="180161"/>
          </a:xfrm>
          <a:prstGeom prst="rightArrow">
            <a:avLst/>
          </a:prstGeom>
          <a:solidFill>
            <a:srgbClr val="008080"/>
          </a:solidFill>
          <a:ln>
            <a:solidFill>
              <a:srgbClr val="00808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522BF449-B6D3-44D4-86A9-5735C1F1BE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2332622"/>
              </p:ext>
            </p:extLst>
          </p:nvPr>
        </p:nvGraphicFramePr>
        <p:xfrm>
          <a:off x="119247" y="1592749"/>
          <a:ext cx="3385953" cy="1783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21721">
                  <a:extLst>
                    <a:ext uri="{9D8B030D-6E8A-4147-A177-3AD203B41FA5}">
                      <a16:colId xmlns:a16="http://schemas.microsoft.com/office/drawing/2014/main" xmlns="" val="2712454966"/>
                    </a:ext>
                  </a:extLst>
                </a:gridCol>
                <a:gridCol w="460862">
                  <a:extLst>
                    <a:ext uri="{9D8B030D-6E8A-4147-A177-3AD203B41FA5}">
                      <a16:colId xmlns:a16="http://schemas.microsoft.com/office/drawing/2014/main" xmlns="" val="618251889"/>
                    </a:ext>
                  </a:extLst>
                </a:gridCol>
                <a:gridCol w="753382">
                  <a:extLst>
                    <a:ext uri="{9D8B030D-6E8A-4147-A177-3AD203B41FA5}">
                      <a16:colId xmlns:a16="http://schemas.microsoft.com/office/drawing/2014/main" xmlns="" val="1458113371"/>
                    </a:ext>
                  </a:extLst>
                </a:gridCol>
                <a:gridCol w="1249988">
                  <a:extLst>
                    <a:ext uri="{9D8B030D-6E8A-4147-A177-3AD203B41FA5}">
                      <a16:colId xmlns:a16="http://schemas.microsoft.com/office/drawing/2014/main" xmlns="" val="4231941391"/>
                    </a:ext>
                  </a:extLst>
                </a:gridCol>
              </a:tblGrid>
              <a:tr h="356616"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GB" sz="18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</a:p>
                  </a:txBody>
                  <a:tcPr marT="41148" marB="41148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</a:t>
                      </a:r>
                      <a:endParaRPr lang="en-GB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1148" marB="41148"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</a:t>
                      </a:r>
                      <a:endParaRPr lang="en-GB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1148" marB="41148"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chemeClr val="accent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MA</a:t>
                      </a:r>
                      <a:endParaRPr lang="en-GB" sz="1800" dirty="0">
                        <a:solidFill>
                          <a:schemeClr val="accent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1148" marB="41148"/>
                </a:tc>
                <a:extLst>
                  <a:ext uri="{0D108BD9-81ED-4DB2-BD59-A6C34878D82A}">
                    <a16:rowId xmlns:a16="http://schemas.microsoft.com/office/drawing/2014/main" xmlns="" val="516661693"/>
                  </a:ext>
                </a:extLst>
              </a:tr>
              <a:tr h="356616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RB</a:t>
                      </a:r>
                      <a:r>
                        <a:rPr lang="en-GB" sz="1800" baseline="-25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endParaRPr lang="en-GB" sz="1800" baseline="-25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1148" marB="41148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</a:t>
                      </a:r>
                      <a:endParaRPr lang="en-GB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1148" marB="41148"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0.47</a:t>
                      </a:r>
                      <a:endParaRPr lang="en-GB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1148" marB="41148"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chemeClr val="accent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0.94 m-T</a:t>
                      </a:r>
                      <a:endParaRPr lang="en-GB" sz="1800" dirty="0">
                        <a:solidFill>
                          <a:schemeClr val="accent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1148" marB="41148"/>
                </a:tc>
                <a:extLst>
                  <a:ext uri="{0D108BD9-81ED-4DB2-BD59-A6C34878D82A}">
                    <a16:rowId xmlns:a16="http://schemas.microsoft.com/office/drawing/2014/main" xmlns="" val="3519934912"/>
                  </a:ext>
                </a:extLst>
              </a:tr>
              <a:tr h="356616"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GB" sz="18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NBI</a:t>
                      </a:r>
                    </a:p>
                  </a:txBody>
                  <a:tcPr marT="41148" marB="41148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</a:t>
                      </a:r>
                      <a:endParaRPr lang="en-GB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1148" marB="41148"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T="41148" marB="41148"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chemeClr val="accent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MW</a:t>
                      </a:r>
                      <a:endParaRPr lang="en-GB" sz="1800" dirty="0">
                        <a:solidFill>
                          <a:schemeClr val="accent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1148" marB="41148"/>
                </a:tc>
                <a:extLst>
                  <a:ext uri="{0D108BD9-81ED-4DB2-BD59-A6C34878D82A}">
                    <a16:rowId xmlns:a16="http://schemas.microsoft.com/office/drawing/2014/main" xmlns="" val="1714718438"/>
                  </a:ext>
                </a:extLst>
              </a:tr>
              <a:tr h="356616"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GB" sz="18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RF</a:t>
                      </a:r>
                    </a:p>
                  </a:txBody>
                  <a:tcPr marT="41148" marB="41148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</a:t>
                      </a:r>
                      <a:endParaRPr lang="en-GB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1148" marB="41148"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T="41148" marB="41148"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chemeClr val="accent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MW</a:t>
                      </a:r>
                      <a:endParaRPr lang="en-GB" sz="1800" dirty="0">
                        <a:solidFill>
                          <a:schemeClr val="accent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1148" marB="41148"/>
                </a:tc>
                <a:extLst>
                  <a:ext uri="{0D108BD9-81ED-4DB2-BD59-A6C34878D82A}">
                    <a16:rowId xmlns:a16="http://schemas.microsoft.com/office/drawing/2014/main" xmlns="" val="959585475"/>
                  </a:ext>
                </a:extLst>
              </a:tr>
              <a:tr h="356616">
                <a:tc>
                  <a:txBody>
                    <a:bodyPr/>
                    <a:lstStyle/>
                    <a:p>
                      <a:r>
                        <a:rPr lang="el-G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τ</a:t>
                      </a:r>
                      <a:r>
                        <a:rPr lang="en-GB" sz="18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pulse</a:t>
                      </a:r>
                    </a:p>
                  </a:txBody>
                  <a:tcPr marT="41148" marB="41148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</a:t>
                      </a:r>
                      <a:endParaRPr lang="en-GB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1148" marB="41148"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1-2</a:t>
                      </a:r>
                      <a:endParaRPr lang="en-GB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1148" marB="41148"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chemeClr val="accent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5-10s</a:t>
                      </a:r>
                      <a:endParaRPr lang="en-GB" sz="1800" dirty="0">
                        <a:solidFill>
                          <a:schemeClr val="accent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1148" marB="41148"/>
                </a:tc>
                <a:extLst>
                  <a:ext uri="{0D108BD9-81ED-4DB2-BD59-A6C34878D82A}">
                    <a16:rowId xmlns:a16="http://schemas.microsoft.com/office/drawing/2014/main" xmlns="" val="2864589861"/>
                  </a:ext>
                </a:extLst>
              </a:tr>
            </a:tbl>
          </a:graphicData>
        </a:graphic>
      </p:graphicFrame>
      <p:sp>
        <p:nvSpPr>
          <p:cNvPr id="15" name="TextBox 7">
            <a:extLst>
              <a:ext uri="{FF2B5EF4-FFF2-40B4-BE49-F238E27FC236}">
                <a16:creationId xmlns:a16="http://schemas.microsoft.com/office/drawing/2014/main" xmlns="" id="{E7019C8A-6F02-4C1C-9F13-CEC7C1EF8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1" y="1232650"/>
            <a:ext cx="10438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b="1" dirty="0">
                <a:solidFill>
                  <a:schemeClr val="accent5"/>
                </a:solidFill>
              </a:rPr>
              <a:t>NSTX-U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44133" y="3195931"/>
            <a:ext cx="3244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E6A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Conducting plates can suppress global kink instabilities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676" y="844842"/>
            <a:ext cx="1324572" cy="2301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 flipH="1" flipV="1">
            <a:off x="4726076" y="2132702"/>
            <a:ext cx="684124" cy="1105967"/>
          </a:xfrm>
          <a:prstGeom prst="straightConnector1">
            <a:avLst/>
          </a:prstGeom>
          <a:ln w="63500">
            <a:solidFill>
              <a:srgbClr val="FFC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ight Brace 13"/>
          <p:cNvSpPr/>
          <p:nvPr/>
        </p:nvSpPr>
        <p:spPr>
          <a:xfrm rot="20464457">
            <a:off x="4561269" y="1953356"/>
            <a:ext cx="169386" cy="408136"/>
          </a:xfrm>
          <a:prstGeom prst="rightBrace">
            <a:avLst>
              <a:gd name="adj1" fmla="val 34420"/>
              <a:gd name="adj2" fmla="val 50000"/>
            </a:avLst>
          </a:prstGeom>
          <a:ln w="635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14840" y="767897"/>
            <a:ext cx="2832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Maximum Parameters</a:t>
            </a:r>
            <a:endParaRPr lang="en-US" sz="2000" b="1" u="sng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Down Arrow 16"/>
          <p:cNvSpPr/>
          <p:nvPr/>
        </p:nvSpPr>
        <p:spPr>
          <a:xfrm rot="2601806">
            <a:off x="4185480" y="926462"/>
            <a:ext cx="293766" cy="835762"/>
          </a:xfrm>
          <a:prstGeom prst="downArrow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ject 11"/>
          <p:cNvSpPr txBox="1"/>
          <p:nvPr/>
        </p:nvSpPr>
        <p:spPr>
          <a:xfrm>
            <a:off x="4645962" y="690953"/>
            <a:ext cx="2548137" cy="27699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187825" algn="l"/>
              </a:tabLst>
            </a:pPr>
            <a:r>
              <a:rPr b="1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b="1" spc="2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-5" dirty="0">
                <a:latin typeface="Arial" panose="020B0604020202020204" pitchFamily="34" charset="0"/>
                <a:cs typeface="Arial" panose="020B0604020202020204" pitchFamily="34" charset="0"/>
              </a:rPr>
              <a:t>Central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Magnet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Date Placeholder 3"/>
          <p:cNvSpPr>
            <a:spLocks noGrp="1"/>
          </p:cNvSpPr>
          <p:nvPr>
            <p:ph type="dt" sz="half" idx="2"/>
          </p:nvPr>
        </p:nvSpPr>
        <p:spPr>
          <a:xfrm>
            <a:off x="1049572" y="4908645"/>
            <a:ext cx="135888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z="9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 9, 2018</a:t>
            </a:r>
            <a:endParaRPr lang="en-US" sz="9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08452" y="4908645"/>
            <a:ext cx="459743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z="9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60th Annual APS-DPP Meeting, Portland Oregon</a:t>
            </a:r>
            <a:endParaRPr lang="en-US" sz="9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5882" y="490864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 b="1">
                <a:solidFill>
                  <a:srgbClr val="E2751D"/>
                </a:solidFill>
              </a:defRPr>
            </a:lvl1pPr>
          </a:lstStyle>
          <a:p>
            <a:fld id="{22204D31-CEC6-AA4C-9C19-7F28329456F4}" type="slidenum">
              <a:rPr lang="en-US" sz="90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en-US" sz="9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77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720" y="-67586"/>
            <a:ext cx="9235440" cy="507831"/>
          </a:xfrm>
        </p:spPr>
        <p:txBody>
          <a:bodyPr tIns="182880"/>
          <a:lstStyle/>
          <a:p>
            <a:pPr marL="59055">
              <a:lnSpc>
                <a:spcPct val="75000"/>
              </a:lnSpc>
            </a:pPr>
            <a:r>
              <a:rPr lang="en-US" sz="2400" dirty="0" smtClean="0"/>
              <a:t>Need Recovery </a:t>
            </a:r>
            <a:r>
              <a:rPr lang="en-US" sz="2400" dirty="0" smtClean="0"/>
              <a:t>to reliably achieve </a:t>
            </a:r>
            <a:r>
              <a:rPr lang="en-US" sz="2400" dirty="0"/>
              <a:t>NSTX-U </a:t>
            </a:r>
            <a:r>
              <a:rPr lang="en-US" sz="2400" dirty="0" smtClean="0"/>
              <a:t>full </a:t>
            </a:r>
            <a:r>
              <a:rPr lang="en-US" sz="2400" dirty="0"/>
              <a:t>p</a:t>
            </a:r>
            <a:r>
              <a:rPr lang="en-US" sz="2400" dirty="0" smtClean="0"/>
              <a:t>erformance</a:t>
            </a:r>
            <a:endParaRPr lang="en-US" sz="2400" spc="-5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" y="523667"/>
            <a:ext cx="7005883" cy="4318677"/>
          </a:xfrm>
        </p:spPr>
        <p:txBody>
          <a:bodyPr>
            <a:noAutofit/>
          </a:bodyPr>
          <a:lstStyle/>
          <a:p>
            <a:pPr marL="230188" indent="-230188"/>
            <a:r>
              <a:rPr lang="en-US" dirty="0" smtClean="0"/>
              <a:t>NSTX-U </a:t>
            </a:r>
            <a:r>
              <a:rPr lang="en-US" dirty="0"/>
              <a:t>had scientifically productive </a:t>
            </a:r>
            <a:r>
              <a:rPr lang="en-US" dirty="0" smtClean="0"/>
              <a:t>FY16 run</a:t>
            </a:r>
          </a:p>
          <a:p>
            <a:pPr marL="517525" lvl="1" indent="-231775"/>
            <a:r>
              <a:rPr lang="en-US" dirty="0" smtClean="0"/>
              <a:t>H-mode on 8</a:t>
            </a:r>
            <a:r>
              <a:rPr lang="en-US" baseline="30000" dirty="0" smtClean="0"/>
              <a:t>th</a:t>
            </a:r>
            <a:r>
              <a:rPr lang="en-US" dirty="0" smtClean="0"/>
              <a:t> day of 10 weeks of operation</a:t>
            </a:r>
          </a:p>
          <a:p>
            <a:pPr marL="517525" lvl="1" indent="-231775"/>
            <a:r>
              <a:rPr lang="en-US" dirty="0" smtClean="0"/>
              <a:t>Surpassed </a:t>
            </a:r>
            <a:r>
              <a:rPr lang="en-US" dirty="0"/>
              <a:t>magnetic field and pulse-duration of NSTX</a:t>
            </a:r>
          </a:p>
          <a:p>
            <a:pPr marL="517525" lvl="1" indent="-231775"/>
            <a:r>
              <a:rPr lang="en-US" dirty="0" smtClean="0"/>
              <a:t>Discovered new 2</a:t>
            </a:r>
            <a:r>
              <a:rPr lang="en-US" baseline="30000" dirty="0" smtClean="0"/>
              <a:t>nd</a:t>
            </a:r>
            <a:r>
              <a:rPr lang="en-US" dirty="0" smtClean="0"/>
              <a:t> </a:t>
            </a:r>
            <a:r>
              <a:rPr lang="en-US" dirty="0"/>
              <a:t>NBI suppresses </a:t>
            </a:r>
            <a:r>
              <a:rPr lang="en-US" dirty="0" err="1"/>
              <a:t>Alfvénic</a:t>
            </a:r>
            <a:r>
              <a:rPr lang="en-US" dirty="0"/>
              <a:t> </a:t>
            </a:r>
            <a:r>
              <a:rPr lang="en-US" dirty="0" smtClean="0"/>
              <a:t>instabilities</a:t>
            </a:r>
          </a:p>
          <a:p>
            <a:pPr marL="631825" lvl="1" indent="-231775"/>
            <a:r>
              <a:rPr lang="en-US" b="1" dirty="0" smtClean="0">
                <a:solidFill>
                  <a:srgbClr val="C00000"/>
                </a:solidFill>
              </a:rPr>
              <a:t>…ceased </a:t>
            </a:r>
            <a:r>
              <a:rPr lang="en-US" b="1" dirty="0">
                <a:solidFill>
                  <a:srgbClr val="C00000"/>
                </a:solidFill>
              </a:rPr>
              <a:t>operations due to failed </a:t>
            </a:r>
            <a:r>
              <a:rPr lang="en-US" b="1" dirty="0" err="1">
                <a:solidFill>
                  <a:srgbClr val="C00000"/>
                </a:solidFill>
              </a:rPr>
              <a:t>divertor</a:t>
            </a:r>
            <a:r>
              <a:rPr lang="en-US" b="1" dirty="0">
                <a:solidFill>
                  <a:srgbClr val="C00000"/>
                </a:solidFill>
              </a:rPr>
              <a:t> PF coil</a:t>
            </a:r>
            <a:endParaRPr lang="en-US" b="1" dirty="0" smtClean="0">
              <a:solidFill>
                <a:srgbClr val="C00000"/>
              </a:solidFill>
            </a:endParaRPr>
          </a:p>
          <a:p>
            <a:pPr marL="230188" indent="-230188"/>
            <a:endParaRPr lang="en-US" sz="600" dirty="0" smtClean="0"/>
          </a:p>
          <a:p>
            <a:pPr marL="230188" indent="-230188"/>
            <a:r>
              <a:rPr lang="en-US" dirty="0" smtClean="0"/>
              <a:t>FY2017</a:t>
            </a:r>
            <a:r>
              <a:rPr lang="en-US" dirty="0"/>
              <a:t>:  “Extent of Condition” review identified additional </a:t>
            </a:r>
            <a:r>
              <a:rPr lang="en-US" dirty="0" smtClean="0"/>
              <a:t>deficiencies </a:t>
            </a:r>
            <a:r>
              <a:rPr lang="en-US" dirty="0"/>
              <a:t>needing “Recovery</a:t>
            </a:r>
            <a:r>
              <a:rPr lang="en-US" dirty="0" smtClean="0"/>
              <a:t>”</a:t>
            </a:r>
          </a:p>
          <a:p>
            <a:pPr marL="230188" indent="-230188"/>
            <a:endParaRPr lang="en-US" sz="600" dirty="0" smtClean="0"/>
          </a:p>
          <a:p>
            <a:pPr marL="230188" indent="-230188"/>
            <a:r>
              <a:rPr lang="en-US" dirty="0" smtClean="0"/>
              <a:t>FY2018 </a:t>
            </a:r>
            <a:r>
              <a:rPr lang="en-US" dirty="0"/>
              <a:t>primary </a:t>
            </a:r>
            <a:r>
              <a:rPr lang="en-US" dirty="0" smtClean="0"/>
              <a:t>Recovery activities</a:t>
            </a:r>
            <a:r>
              <a:rPr lang="en-US" dirty="0"/>
              <a:t>:</a:t>
            </a:r>
          </a:p>
          <a:p>
            <a:pPr marL="511175" lvl="1" indent="-280988"/>
            <a:r>
              <a:rPr lang="en-US" dirty="0" smtClean="0"/>
              <a:t>PPPL-DOE </a:t>
            </a:r>
            <a:r>
              <a:rPr lang="en-US" dirty="0"/>
              <a:t>agreement on Recovery Project scope</a:t>
            </a:r>
          </a:p>
          <a:p>
            <a:pPr marL="511175" lvl="1" indent="-280988"/>
            <a:r>
              <a:rPr lang="en-US" dirty="0" smtClean="0"/>
              <a:t>(</a:t>
            </a:r>
            <a:r>
              <a:rPr lang="en-US" dirty="0"/>
              <a:t>Re-)design critical and/or long-lead components</a:t>
            </a:r>
          </a:p>
          <a:p>
            <a:pPr marL="511175" lvl="1" indent="-280988"/>
            <a:r>
              <a:rPr lang="en-US" dirty="0" smtClean="0"/>
              <a:t>Develop </a:t>
            </a:r>
            <a:r>
              <a:rPr lang="en-US" dirty="0"/>
              <a:t>initial cost and schedule estimate for </a:t>
            </a:r>
            <a:r>
              <a:rPr lang="en-US" dirty="0" smtClean="0"/>
              <a:t>Project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049572" y="4908645"/>
            <a:ext cx="135888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z="9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 9, 2018</a:t>
            </a:r>
            <a:endParaRPr lang="en-US" sz="9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08452" y="4908645"/>
            <a:ext cx="459743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z="9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60th Annual APS-DPP Meeting, Portland Oregon</a:t>
            </a:r>
            <a:endParaRPr lang="en-US" sz="9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5882" y="490864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 b="1">
                <a:solidFill>
                  <a:srgbClr val="E2751D"/>
                </a:solidFill>
              </a:defRPr>
            </a:lvl1pPr>
          </a:lstStyle>
          <a:p>
            <a:fld id="{22204D31-CEC6-AA4C-9C19-7F28329456F4}" type="slidenum">
              <a:rPr lang="en-US" sz="90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</a:t>
            </a:fld>
            <a:endParaRPr lang="en-US" sz="9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145" y="540383"/>
            <a:ext cx="1454307" cy="1451663"/>
          </a:xfrm>
          <a:prstGeom prst="rect">
            <a:avLst/>
          </a:prstGeom>
          <a:noFill/>
          <a:ln>
            <a:solidFill>
              <a:schemeClr val="tx1"/>
            </a:solidFill>
          </a:ln>
          <a:extLst/>
        </p:spPr>
      </p:pic>
      <p:pic>
        <p:nvPicPr>
          <p:cNvPr id="11" name="Picture 10" descr="IMG_191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532" y="2057413"/>
            <a:ext cx="1806772" cy="12045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6909618" y="3219390"/>
            <a:ext cx="1898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 Narrow" panose="020B0606020202030204" pitchFamily="34" charset="0"/>
              </a:rPr>
              <a:t>Section of failed PF1AU</a:t>
            </a:r>
            <a:endParaRPr lang="en-US" sz="1400" b="1" dirty="0">
              <a:latin typeface="Arial Narrow" panose="020B0606020202030204" pitchFamily="34" charset="0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6411659" y="2093806"/>
            <a:ext cx="419282" cy="259335"/>
          </a:xfrm>
          <a:prstGeom prst="rightArrow">
            <a:avLst/>
          </a:prstGeom>
          <a:solidFill>
            <a:srgbClr val="C0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7" name="Picture 1" descr="C:\Users\jmenard\My Files\PPPL\Projects\NSTX-U\Photos\NSTX-U-Test-ce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198" y="3564424"/>
            <a:ext cx="2150199" cy="127791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50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720" y="-45720"/>
            <a:ext cx="9235440" cy="569387"/>
          </a:xfrm>
        </p:spPr>
        <p:txBody>
          <a:bodyPr/>
          <a:lstStyle/>
          <a:p>
            <a:r>
              <a:rPr lang="en-US" dirty="0"/>
              <a:t>Recovery scope </a:t>
            </a:r>
            <a:r>
              <a:rPr lang="en-US" dirty="0" smtClean="0"/>
              <a:t>critical </a:t>
            </a:r>
            <a:r>
              <a:rPr lang="en-US" dirty="0" smtClean="0"/>
              <a:t>for </a:t>
            </a:r>
            <a:r>
              <a:rPr lang="en-US" dirty="0" smtClean="0"/>
              <a:t>robust research </a:t>
            </a:r>
            <a:r>
              <a:rPr lang="en-US" dirty="0" smtClean="0"/>
              <a:t>facility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29851" y="730393"/>
            <a:ext cx="8484298" cy="40403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42900">
              <a:lnSpc>
                <a:spcPct val="110000"/>
              </a:lnSpc>
              <a:buFont typeface="+mj-lt"/>
              <a:buAutoNum type="arabicPeriod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Rebuild all 6 inner-PF coils</a:t>
            </a:r>
          </a:p>
          <a:p>
            <a:pPr indent="-342900">
              <a:lnSpc>
                <a:spcPct val="110000"/>
              </a:lnSpc>
              <a:buFont typeface="+mj-lt"/>
              <a:buAutoNum type="arabicPeriod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Improve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the “polar regions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</a:p>
          <a:p>
            <a:pPr indent="-342900">
              <a:lnSpc>
                <a:spcPct val="110000"/>
              </a:lnSpc>
              <a:buFont typeface="+mj-lt"/>
              <a:buAutoNum type="arabicPeriod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Strengthen passively conducting plates</a:t>
            </a:r>
          </a:p>
          <a:p>
            <a:pPr indent="-342900">
              <a:lnSpc>
                <a:spcPct val="110000"/>
              </a:lnSpc>
              <a:buFont typeface="+mj-lt"/>
              <a:buAutoNum type="arabicPeriod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Replace plasma facing components that cannot be qualified</a:t>
            </a:r>
          </a:p>
          <a:p>
            <a:pPr indent="-342900">
              <a:lnSpc>
                <a:spcPct val="110000"/>
              </a:lnSpc>
              <a:buFont typeface="+mj-lt"/>
              <a:buAutoNum type="arabicPeriod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Reassemble with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improved alignment of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magnets &amp; structures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342900">
              <a:lnSpc>
                <a:spcPct val="110000"/>
              </a:lnSpc>
              <a:buFont typeface="+mj-lt"/>
              <a:buAutoNum type="arabicPeriod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Design and install improved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Bakeout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System</a:t>
            </a:r>
          </a:p>
          <a:p>
            <a:pPr indent="-342900">
              <a:lnSpc>
                <a:spcPct val="110000"/>
              </a:lnSpc>
              <a:buFont typeface="+mj-lt"/>
              <a:buAutoNum type="arabicPeriod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Implement mechanical instrumentation</a:t>
            </a:r>
          </a:p>
          <a:p>
            <a:pPr indent="-342900">
              <a:lnSpc>
                <a:spcPct val="110000"/>
              </a:lnSpc>
              <a:buFont typeface="+mj-lt"/>
              <a:buAutoNum type="arabicPeriod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Improve neutron shielding of test cell, safety order &amp; systems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Commissioning, achieve key performance parameters, 1</a:t>
            </a:r>
            <a:r>
              <a:rPr lang="en-US" sz="2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plasma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1049572" y="4908645"/>
            <a:ext cx="135888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z="9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 9, 2018</a:t>
            </a:r>
            <a:endParaRPr lang="en-US" sz="9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08452" y="4908645"/>
            <a:ext cx="459743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z="9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60th Annual APS-DPP Meeting, Portland Oregon</a:t>
            </a:r>
            <a:endParaRPr lang="en-US" sz="9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5882" y="490864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 b="1">
                <a:solidFill>
                  <a:srgbClr val="E2751D"/>
                </a:solidFill>
              </a:defRPr>
            </a:lvl1pPr>
          </a:lstStyle>
          <a:p>
            <a:fld id="{22204D31-CEC6-AA4C-9C19-7F28329456F4}" type="slidenum">
              <a:rPr lang="en-US" sz="90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5</a:t>
            </a:fld>
            <a:endParaRPr lang="en-US" sz="9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83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9323" y="667910"/>
            <a:ext cx="4134678" cy="4158533"/>
          </a:xfrm>
        </p:spPr>
        <p:txBody>
          <a:bodyPr lIns="0" rIns="0">
            <a:noAutofit/>
          </a:bodyPr>
          <a:lstStyle/>
          <a:p>
            <a:pPr marL="173038" indent="-173038">
              <a:lnSpc>
                <a:spcPct val="114000"/>
              </a:lnSpc>
            </a:pPr>
            <a:r>
              <a:rPr lang="en-US" sz="1900" dirty="0" smtClean="0"/>
              <a:t>Built 4 prototype PF1A coils</a:t>
            </a:r>
          </a:p>
          <a:p>
            <a:pPr marL="173038" indent="-173038">
              <a:lnSpc>
                <a:spcPct val="114000"/>
              </a:lnSpc>
            </a:pPr>
            <a:r>
              <a:rPr lang="en-US" sz="1900" dirty="0" smtClean="0"/>
              <a:t>All prototypes passed electrical tests</a:t>
            </a:r>
          </a:p>
          <a:p>
            <a:pPr marL="173038" indent="-173038">
              <a:lnSpc>
                <a:spcPct val="114000"/>
              </a:lnSpc>
            </a:pPr>
            <a:r>
              <a:rPr lang="en-US" sz="1900" dirty="0" smtClean="0"/>
              <a:t>VPI inspections indicate 2 vendors qualified, other 2 vendors may qualify with remediation</a:t>
            </a:r>
          </a:p>
          <a:p>
            <a:pPr marL="173038" indent="-173038">
              <a:lnSpc>
                <a:spcPct val="114000"/>
              </a:lnSpc>
            </a:pPr>
            <a:r>
              <a:rPr lang="en-US" sz="1900" dirty="0" smtClean="0"/>
              <a:t>Request for Proposal prep underway including all 3 external vendors</a:t>
            </a:r>
          </a:p>
          <a:p>
            <a:pPr marL="168275" indent="-168275">
              <a:lnSpc>
                <a:spcPct val="114000"/>
              </a:lnSpc>
            </a:pPr>
            <a:r>
              <a:rPr lang="en-US" sz="1900" dirty="0" smtClean="0"/>
              <a:t>Performing </a:t>
            </a:r>
            <a:r>
              <a:rPr lang="en-US" sz="1900" dirty="0"/>
              <a:t>l</a:t>
            </a:r>
            <a:r>
              <a:rPr lang="en-US" sz="1900" dirty="0" smtClean="0"/>
              <a:t>ifetime/corona tests on section </a:t>
            </a:r>
            <a:r>
              <a:rPr lang="en-US" sz="1900" dirty="0"/>
              <a:t>of </a:t>
            </a:r>
            <a:r>
              <a:rPr lang="en-US" sz="1900" dirty="0" smtClean="0"/>
              <a:t>coil with largest VPI voids</a:t>
            </a:r>
            <a:endParaRPr lang="en-US" sz="19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71562" y="-120799"/>
            <a:ext cx="9279172" cy="6617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cmpd="sng">
            <a:solidFill>
              <a:srgbClr val="C00000"/>
            </a:solidFill>
          </a:ln>
        </p:spPr>
        <p:txBody>
          <a:bodyPr vert="horz" wrap="square" lIns="457200" tIns="182880" rIns="457200" bIns="45720" rtlCol="0" anchor="t" anchorCtr="1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Nominal </a:t>
            </a:r>
            <a:r>
              <a:rPr lang="en-US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prototype PF1 coil testing </a:t>
            </a:r>
            <a:r>
              <a:rPr lang="en-US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</a:t>
            </a:r>
            <a:endParaRPr lang="en-US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" r="1"/>
          <a:stretch/>
        </p:blipFill>
        <p:spPr bwMode="auto">
          <a:xfrm>
            <a:off x="67755" y="865163"/>
            <a:ext cx="4862565" cy="388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1049572" y="4908645"/>
            <a:ext cx="135888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z="9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 9, 2018</a:t>
            </a:r>
            <a:endParaRPr lang="en-US" sz="9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08452" y="4908645"/>
            <a:ext cx="459743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z="9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60th Annual APS-DPP Meeting, Portland Oregon</a:t>
            </a:r>
            <a:endParaRPr lang="en-US" sz="9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5882" y="490864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 b="1">
                <a:solidFill>
                  <a:srgbClr val="E2751D"/>
                </a:solidFill>
              </a:defRPr>
            </a:lvl1pPr>
          </a:lstStyle>
          <a:p>
            <a:fld id="{22204D31-CEC6-AA4C-9C19-7F28329456F4}" type="slidenum">
              <a:rPr lang="en-US" sz="90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6</a:t>
            </a:fld>
            <a:endParaRPr lang="en-US" sz="9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06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720" y="-45720"/>
            <a:ext cx="9235440" cy="569387"/>
          </a:xfrm>
        </p:spPr>
        <p:txBody>
          <a:bodyPr/>
          <a:lstStyle/>
          <a:p>
            <a:r>
              <a:rPr lang="en-US" dirty="0" smtClean="0"/>
              <a:t>2. Robust polar region design developed</a:t>
            </a:r>
            <a:endParaRPr lang="en-US" dirty="0"/>
          </a:p>
        </p:txBody>
      </p:sp>
      <p:grpSp>
        <p:nvGrpSpPr>
          <p:cNvPr id="27" name="Group 26"/>
          <p:cNvGrpSpPr>
            <a:grpSpLocks noChangeAspect="1"/>
          </p:cNvGrpSpPr>
          <p:nvPr/>
        </p:nvGrpSpPr>
        <p:grpSpPr>
          <a:xfrm>
            <a:off x="3572314" y="609374"/>
            <a:ext cx="5543551" cy="4267652"/>
            <a:chOff x="1752602" y="1143000"/>
            <a:chExt cx="7391401" cy="5690203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2" y="4876800"/>
              <a:ext cx="1862247" cy="1361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image-2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5518" y="2895600"/>
              <a:ext cx="3277209" cy="2667000"/>
            </a:xfrm>
            <a:prstGeom prst="rect">
              <a:avLst/>
            </a:prstGeom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2" y="3733800"/>
              <a:ext cx="1508964" cy="1516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9481" l="5597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4" y="5029200"/>
              <a:ext cx="1411789" cy="1775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6654800" y="5638800"/>
              <a:ext cx="2413000" cy="430880"/>
            </a:xfrm>
            <a:prstGeom prst="rect">
              <a:avLst/>
            </a:prstGeom>
            <a:solidFill>
              <a:srgbClr val="CCFFCC"/>
            </a:solidFill>
            <a:ln>
              <a:solidFill>
                <a:schemeClr val="tx2"/>
              </a:solidFill>
            </a:ln>
          </p:spPr>
          <p:txBody>
            <a:bodyPr wrap="square" lIns="91430" tIns="45715" rIns="91430" bIns="91440" rtlCol="0">
              <a:spAutoFit/>
            </a:bodyPr>
            <a:lstStyle/>
            <a:p>
              <a:pPr algn="ctr"/>
              <a:r>
                <a:rPr lang="en-US" sz="1200" dirty="0" smtClean="0"/>
                <a:t>Full Upper Polar Region</a:t>
              </a:r>
              <a:endParaRPr lang="en-US" sz="1200" dirty="0"/>
            </a:p>
          </p:txBody>
        </p:sp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4" r="5670"/>
            <a:stretch/>
          </p:blipFill>
          <p:spPr bwMode="auto">
            <a:xfrm>
              <a:off x="4495805" y="1143000"/>
              <a:ext cx="2418211" cy="1694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5578" y="1600201"/>
              <a:ext cx="1548425" cy="989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191" b="99531" l="1077" r="9815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2" y="5105373"/>
              <a:ext cx="1757572" cy="1727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1769325" y="4491875"/>
              <a:ext cx="914400" cy="4308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30" tIns="45715" rIns="91430" bIns="45715" rtlCol="0">
              <a:spAutoFit/>
            </a:bodyPr>
            <a:lstStyle/>
            <a:p>
              <a:r>
                <a:rPr lang="en-US" sz="1050" dirty="0"/>
                <a:t>Common Flange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362700" y="6119545"/>
              <a:ext cx="1149521" cy="55398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30" tIns="45715" rIns="91430" bIns="45715" rtlCol="0">
              <a:spAutoFit/>
            </a:bodyPr>
            <a:lstStyle/>
            <a:p>
              <a:pPr algn="r"/>
              <a:r>
                <a:rPr lang="en-US" sz="1050" dirty="0"/>
                <a:t>PF-1a Assembly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683724" y="6182936"/>
              <a:ext cx="1126276" cy="55398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30" tIns="45715" rIns="91430" bIns="45715" rtlCol="0">
              <a:spAutoFit/>
            </a:bodyPr>
            <a:lstStyle/>
            <a:p>
              <a:r>
                <a:rPr lang="en-US" sz="1050" dirty="0"/>
                <a:t>PF-1b Assembly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705599" y="1143000"/>
              <a:ext cx="1049575" cy="7694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30" tIns="45715" rIns="91430" bIns="45715" rtlCol="0">
              <a:spAutoFit/>
            </a:bodyPr>
            <a:lstStyle/>
            <a:p>
              <a:r>
                <a:rPr lang="en-US" sz="1050" dirty="0"/>
                <a:t>PF-1c and Ceramic Break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309609" y="3276600"/>
              <a:ext cx="1329191" cy="55398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30" tIns="45715" rIns="91430" bIns="45715" rtlCol="0">
              <a:spAutoFit/>
            </a:bodyPr>
            <a:lstStyle/>
            <a:p>
              <a:r>
                <a:rPr lang="en-US" sz="1050" dirty="0"/>
                <a:t>PF-1a/1b Assembly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001000" y="1295401"/>
              <a:ext cx="762000" cy="2616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30" tIns="45715" rIns="91430" bIns="45715" rtlCol="0">
              <a:spAutoFit/>
            </a:bodyPr>
            <a:lstStyle/>
            <a:p>
              <a:r>
                <a:rPr lang="en-US" sz="1050" dirty="0"/>
                <a:t>Collar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V="1">
              <a:off x="4191000" y="4572004"/>
              <a:ext cx="609600" cy="91440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3505200" y="4267200"/>
              <a:ext cx="1143000" cy="9906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6019800" y="3657600"/>
              <a:ext cx="685800" cy="6858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H="1" flipV="1">
              <a:off x="5486400" y="5181600"/>
              <a:ext cx="76200" cy="3048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5791200" y="2971800"/>
              <a:ext cx="457200" cy="3810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8305800" y="2667000"/>
              <a:ext cx="76200" cy="10668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Content Placeholder 2"/>
          <p:cNvSpPr txBox="1">
            <a:spLocks/>
          </p:cNvSpPr>
          <p:nvPr/>
        </p:nvSpPr>
        <p:spPr>
          <a:xfrm>
            <a:off x="0" y="745765"/>
            <a:ext cx="3600449" cy="4131260"/>
          </a:xfrm>
          <a:prstGeom prst="rect">
            <a:avLst/>
          </a:prstGeom>
          <a:noFill/>
        </p:spPr>
        <p:txBody>
          <a:bodyPr vert="horz" lIns="91440" tIns="91440" rIns="274320" bIns="45720" rtlCol="0" anchor="ctr" anchorCtr="0">
            <a:normAutofit fontScale="85000" lnSpcReduction="10000"/>
          </a:bodyPr>
          <a:lstStyle>
            <a:lvl1pPr marL="342900" indent="-342900" algn="l" defTabSz="4572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–"/>
              <a:defRPr sz="2000" kern="1200"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2713" indent="-112713" algn="ctr">
              <a:buFont typeface="Arial"/>
              <a:buNone/>
            </a:pPr>
            <a:r>
              <a:rPr lang="en-US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Design Features</a:t>
            </a:r>
          </a:p>
          <a:p>
            <a:pPr marL="231775" indent="-231775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Supports mandrel-free coils against all static and transient EM loads, provides preload, improves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bakeout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1775" indent="-231775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Provides mounting structures and heating / cooling for Plasma Facing Component (PFC) Tiles</a:t>
            </a:r>
          </a:p>
          <a:p>
            <a:pPr marL="231775" indent="-231775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Provides robust elements of vacuum boundary, with double O-ring seals</a:t>
            </a:r>
          </a:p>
          <a:p>
            <a:pPr marL="411434" lvl="1" indent="0">
              <a:buFont typeface="Arial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640459" y="745765"/>
            <a:ext cx="1866900" cy="830987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US" sz="16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 Region = Top / bottom poles of NSTX-U</a:t>
            </a:r>
            <a:endParaRPr lang="en-US" sz="16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Date Placeholder 3"/>
          <p:cNvSpPr>
            <a:spLocks noGrp="1"/>
          </p:cNvSpPr>
          <p:nvPr>
            <p:ph type="dt" sz="half" idx="2"/>
          </p:nvPr>
        </p:nvSpPr>
        <p:spPr>
          <a:xfrm>
            <a:off x="1049572" y="4908645"/>
            <a:ext cx="135888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z="9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 9, 2018</a:t>
            </a:r>
            <a:endParaRPr lang="en-US" sz="9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08452" y="4908645"/>
            <a:ext cx="459743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z="9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60th Annual APS-DPP Meeting, Portland Oregon</a:t>
            </a:r>
            <a:endParaRPr lang="en-US" sz="9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5882" y="490864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 b="1">
                <a:solidFill>
                  <a:srgbClr val="E2751D"/>
                </a:solidFill>
              </a:defRPr>
            </a:lvl1pPr>
          </a:lstStyle>
          <a:p>
            <a:fld id="{22204D31-CEC6-AA4C-9C19-7F28329456F4}" type="slidenum">
              <a:rPr lang="en-US" sz="90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7</a:t>
            </a:fld>
            <a:endParaRPr lang="en-US" sz="9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59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7" r="15234" b="7254"/>
          <a:stretch/>
        </p:blipFill>
        <p:spPr>
          <a:xfrm>
            <a:off x="5256553" y="2046196"/>
            <a:ext cx="2970993" cy="25150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5659" y="-55658"/>
            <a:ext cx="9295075" cy="507831"/>
          </a:xfrm>
        </p:spPr>
        <p:txBody>
          <a:bodyPr/>
          <a:lstStyle/>
          <a:p>
            <a:r>
              <a:rPr lang="en-US" sz="2400" dirty="0" smtClean="0"/>
              <a:t>3. Passive </a:t>
            </a:r>
            <a:r>
              <a:rPr lang="en-US" sz="2400" dirty="0"/>
              <a:t>p</a:t>
            </a:r>
            <a:r>
              <a:rPr lang="en-US" sz="2400" dirty="0" smtClean="0"/>
              <a:t>late issues </a:t>
            </a:r>
            <a:r>
              <a:rPr lang="en-US" sz="2400" dirty="0"/>
              <a:t>r</a:t>
            </a:r>
            <a:r>
              <a:rPr lang="en-US" sz="2400" dirty="0" smtClean="0"/>
              <a:t>emedied </a:t>
            </a:r>
            <a:r>
              <a:rPr lang="en-US" sz="2400" dirty="0"/>
              <a:t>with a</a:t>
            </a:r>
            <a:r>
              <a:rPr lang="en-US" sz="2400" dirty="0" smtClean="0"/>
              <a:t>dditional </a:t>
            </a:r>
            <a:r>
              <a:rPr lang="en-US" sz="2400" dirty="0"/>
              <a:t>h</a:t>
            </a:r>
            <a:r>
              <a:rPr lang="en-US" sz="2400" dirty="0" smtClean="0"/>
              <a:t>ardware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416" y="477799"/>
            <a:ext cx="4758024" cy="4398724"/>
          </a:xfrm>
        </p:spPr>
        <p:txBody>
          <a:bodyPr lIns="0" rIns="0">
            <a:normAutofit fontScale="92500"/>
          </a:bodyPr>
          <a:lstStyle/>
          <a:p>
            <a:pPr>
              <a:lnSpc>
                <a:spcPct val="95000"/>
              </a:lnSpc>
            </a:pPr>
            <a:r>
              <a:rPr lang="en-US" dirty="0" smtClean="0"/>
              <a:t>Passive plates are Cu conductive plates covered by graphite tiles</a:t>
            </a:r>
          </a:p>
          <a:p>
            <a:pPr marL="517525" lvl="1" indent="-173038">
              <a:lnSpc>
                <a:spcPct val="95000"/>
              </a:lnSpc>
            </a:pPr>
            <a:r>
              <a:rPr lang="en-US" dirty="0" smtClean="0"/>
              <a:t>Plates suppress plasma instabilities</a:t>
            </a:r>
          </a:p>
          <a:p>
            <a:pPr>
              <a:lnSpc>
                <a:spcPct val="95000"/>
              </a:lnSpc>
            </a:pPr>
            <a:r>
              <a:rPr lang="en-US" dirty="0" smtClean="0"/>
              <a:t>Issues, and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resolution:</a:t>
            </a:r>
          </a:p>
          <a:p>
            <a:pPr marL="517525" lvl="1" indent="-173038">
              <a:lnSpc>
                <a:spcPct val="95000"/>
              </a:lnSpc>
            </a:pPr>
            <a:r>
              <a:rPr lang="en-US" dirty="0" smtClean="0"/>
              <a:t>Plates flexing under disruption EM load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/>
              </a:rPr>
              <a:t>Plate back stiffeners</a:t>
            </a:r>
            <a:endParaRPr lang="en-US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7525" lvl="1" indent="-173038">
              <a:lnSpc>
                <a:spcPct val="95000"/>
              </a:lnSpc>
            </a:pPr>
            <a:r>
              <a:rPr lang="en-US" dirty="0" smtClean="0"/>
              <a:t>Unacceptable motion in plate bracketry 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/>
              </a:rPr>
              <a:t>Stronger bolts, augment in-situ fasteners</a:t>
            </a:r>
            <a:endParaRPr lang="en-US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7525" lvl="1" indent="-173038">
              <a:lnSpc>
                <a:spcPct val="95000"/>
              </a:lnSpc>
            </a:pPr>
            <a:r>
              <a:rPr lang="en-US" dirty="0" smtClean="0"/>
              <a:t>Non-uniform electrical resistivity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/>
              </a:rPr>
              <a:t>Dedicated electrical connections (straps)</a:t>
            </a:r>
            <a:endParaRPr lang="en-US" dirty="0" smtClean="0">
              <a:solidFill>
                <a:srgbClr val="FF99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7525" lvl="1" indent="-173038">
              <a:lnSpc>
                <a:spcPct val="95000"/>
              </a:lnSpc>
            </a:pPr>
            <a:r>
              <a:rPr lang="en-US" dirty="0" smtClean="0"/>
              <a:t>Excessive EM loads on He </a:t>
            </a:r>
            <a:r>
              <a:rPr lang="en-US" dirty="0" err="1" smtClean="0"/>
              <a:t>bakeout</a:t>
            </a:r>
            <a:r>
              <a:rPr lang="en-US" dirty="0" smtClean="0"/>
              <a:t> tubes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/>
              </a:rPr>
              <a:t>Dedicated tube supports</a:t>
            </a:r>
          </a:p>
          <a:p>
            <a:pPr>
              <a:lnSpc>
                <a:spcPct val="95000"/>
              </a:lnSpc>
            </a:pPr>
            <a:r>
              <a:rPr lang="en-US" dirty="0" smtClean="0">
                <a:sym typeface="Wingdings"/>
              </a:rPr>
              <a:t>Solutions can be implemented without significant disassembly</a:t>
            </a:r>
            <a:endParaRPr lang="en-US" dirty="0" smtClean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0" t="28501" r="2201" b="7026"/>
          <a:stretch/>
        </p:blipFill>
        <p:spPr bwMode="auto">
          <a:xfrm>
            <a:off x="7238901" y="867884"/>
            <a:ext cx="1871512" cy="1115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7505179" y="4366293"/>
            <a:ext cx="1250643" cy="3077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1400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Electric Strap</a:t>
            </a:r>
            <a:endParaRPr lang="en-US" sz="1400" dirty="0">
              <a:solidFill>
                <a:srgbClr val="FF99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3" name="Straight Arrow Connector 32"/>
          <p:cNvCxnSpPr>
            <a:stCxn id="29" idx="0"/>
          </p:cNvCxnSpPr>
          <p:nvPr/>
        </p:nvCxnSpPr>
        <p:spPr>
          <a:xfrm flipH="1" flipV="1">
            <a:off x="7792279" y="3295381"/>
            <a:ext cx="338222" cy="1070912"/>
          </a:xfrm>
          <a:prstGeom prst="straightConnector1">
            <a:avLst/>
          </a:prstGeom>
          <a:ln w="28575" cmpd="sng">
            <a:solidFill>
              <a:schemeClr val="accent4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49" idx="0"/>
          </p:cNvCxnSpPr>
          <p:nvPr/>
        </p:nvCxnSpPr>
        <p:spPr>
          <a:xfrm flipV="1">
            <a:off x="6225039" y="2602022"/>
            <a:ext cx="1440640" cy="1759780"/>
          </a:xfrm>
          <a:prstGeom prst="straightConnector1">
            <a:avLst/>
          </a:prstGeom>
          <a:ln w="28575" cmpd="sng">
            <a:solidFill>
              <a:srgbClr val="92D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49" idx="0"/>
          </p:cNvCxnSpPr>
          <p:nvPr/>
        </p:nvCxnSpPr>
        <p:spPr>
          <a:xfrm flipV="1">
            <a:off x="6225039" y="3519294"/>
            <a:ext cx="406386" cy="842508"/>
          </a:xfrm>
          <a:prstGeom prst="straightConnector1">
            <a:avLst/>
          </a:prstGeom>
          <a:ln w="28575" cmpd="sng">
            <a:solidFill>
              <a:srgbClr val="92D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49" idx="0"/>
          </p:cNvCxnSpPr>
          <p:nvPr/>
        </p:nvCxnSpPr>
        <p:spPr>
          <a:xfrm flipV="1">
            <a:off x="6225039" y="3346040"/>
            <a:ext cx="1197463" cy="1015762"/>
          </a:xfrm>
          <a:prstGeom prst="straightConnector1">
            <a:avLst/>
          </a:prstGeom>
          <a:ln w="28575" cmpd="sng">
            <a:solidFill>
              <a:srgbClr val="92D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6437759" y="2273159"/>
            <a:ext cx="387333" cy="958613"/>
          </a:xfrm>
          <a:prstGeom prst="straightConnector1">
            <a:avLst/>
          </a:prstGeom>
          <a:ln w="28575" cmpd="sng">
            <a:solidFill>
              <a:srgbClr val="FF5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7517874" y="566256"/>
            <a:ext cx="1419343" cy="338544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Tube Support</a:t>
            </a:r>
            <a:endParaRPr lang="en-US" sz="1600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1" name="Straight Arrow Connector 50"/>
          <p:cNvCxnSpPr>
            <a:stCxn id="8" idx="0"/>
          </p:cNvCxnSpPr>
          <p:nvPr/>
        </p:nvCxnSpPr>
        <p:spPr>
          <a:xfrm flipH="1">
            <a:off x="8124088" y="867884"/>
            <a:ext cx="50569" cy="118636"/>
          </a:xfrm>
          <a:prstGeom prst="straightConnector1">
            <a:avLst/>
          </a:prstGeom>
          <a:ln w="1905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6428429" y="2259164"/>
            <a:ext cx="420240" cy="259300"/>
          </a:xfrm>
          <a:prstGeom prst="straightConnector1">
            <a:avLst/>
          </a:prstGeom>
          <a:ln w="28575" cmpd="sng">
            <a:solidFill>
              <a:srgbClr val="FF5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5248390" y="679506"/>
            <a:ext cx="1865376" cy="1243584"/>
            <a:chOff x="4267200" y="957150"/>
            <a:chExt cx="1865376" cy="1243584"/>
          </a:xfrm>
        </p:grpSpPr>
        <p:pic>
          <p:nvPicPr>
            <p:cNvPr id="4" name="Picture 3" descr="Upper Div Bay C 8712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7200" y="957150"/>
              <a:ext cx="1865376" cy="1243584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flipH="1">
              <a:off x="4953000" y="1600200"/>
              <a:ext cx="76200" cy="457200"/>
            </a:xfrm>
            <a:prstGeom prst="straightConnector1">
              <a:avLst/>
            </a:prstGeom>
            <a:ln>
              <a:solidFill>
                <a:srgbClr val="FFFF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4967320" y="1714500"/>
              <a:ext cx="514864" cy="3385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30" tIns="45715" rIns="91430" bIns="45715" rtlCol="0">
              <a:spAutoFit/>
            </a:bodyPr>
            <a:lstStyle/>
            <a:p>
              <a:r>
                <a:rPr lang="en-US" sz="16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19”</a:t>
              </a:r>
              <a:endParaRPr lang="en-U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5762857" y="1969147"/>
            <a:ext cx="1396452" cy="307766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Plate Stiffeners</a:t>
            </a:r>
          </a:p>
        </p:txBody>
      </p:sp>
      <p:cxnSp>
        <p:nvCxnSpPr>
          <p:cNvPr id="43" name="Straight Arrow Connector 42"/>
          <p:cNvCxnSpPr>
            <a:stCxn id="29" idx="0"/>
          </p:cNvCxnSpPr>
          <p:nvPr/>
        </p:nvCxnSpPr>
        <p:spPr>
          <a:xfrm flipH="1" flipV="1">
            <a:off x="6368995" y="3582901"/>
            <a:ext cx="1761506" cy="783392"/>
          </a:xfrm>
          <a:prstGeom prst="straightConnector1">
            <a:avLst/>
          </a:prstGeom>
          <a:ln w="28575" cmpd="sng">
            <a:solidFill>
              <a:schemeClr val="accent4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4853439" y="4361802"/>
            <a:ext cx="2743200" cy="307766"/>
          </a:xfrm>
          <a:prstGeom prst="rect">
            <a:avLst/>
          </a:prstGeom>
          <a:solidFill>
            <a:schemeClr val="bg1"/>
          </a:solidFill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14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External Biscuit &amp; Supports</a:t>
            </a:r>
            <a:endParaRPr lang="en-US" sz="14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Date Placeholder 3"/>
          <p:cNvSpPr>
            <a:spLocks noGrp="1"/>
          </p:cNvSpPr>
          <p:nvPr>
            <p:ph type="dt" sz="half" idx="2"/>
          </p:nvPr>
        </p:nvSpPr>
        <p:spPr>
          <a:xfrm>
            <a:off x="1049572" y="4908645"/>
            <a:ext cx="135888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z="9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 9, 2018</a:t>
            </a:r>
            <a:endParaRPr lang="en-US" sz="9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08452" y="4908645"/>
            <a:ext cx="459743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z="9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60th Annual APS-DPP Meeting, Portland Oregon</a:t>
            </a:r>
            <a:endParaRPr lang="en-US" sz="9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5882" y="490864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 b="1">
                <a:solidFill>
                  <a:srgbClr val="E2751D"/>
                </a:solidFill>
              </a:defRPr>
            </a:lvl1pPr>
          </a:lstStyle>
          <a:p>
            <a:fld id="{22204D31-CEC6-AA4C-9C19-7F28329456F4}" type="slidenum">
              <a:rPr lang="en-US" sz="90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8</a:t>
            </a:fld>
            <a:endParaRPr lang="en-US" sz="9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15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720" y="-23690"/>
            <a:ext cx="9235440" cy="507831"/>
          </a:xfrm>
        </p:spPr>
        <p:txBody>
          <a:bodyPr/>
          <a:lstStyle/>
          <a:p>
            <a:r>
              <a:rPr lang="en-US" sz="2400" dirty="0" smtClean="0"/>
              <a:t>4. New tile designs meet thermal and EM load requirements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5089"/>
            <a:ext cx="9144000" cy="407340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27307"/>
            <a:ext cx="3886200" cy="3628595"/>
          </a:xfrm>
          <a:prstGeom prst="rect">
            <a:avLst/>
          </a:prstGeom>
        </p:spPr>
      </p:pic>
      <p:cxnSp>
        <p:nvCxnSpPr>
          <p:cNvPr id="8" name="Straight Arrow Connector 7"/>
          <p:cNvCxnSpPr>
            <a:cxnSpLocks/>
          </p:cNvCxnSpPr>
          <p:nvPr/>
        </p:nvCxnSpPr>
        <p:spPr>
          <a:xfrm flipV="1">
            <a:off x="2057400" y="2298907"/>
            <a:ext cx="800100" cy="7620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>
            <a:spLocks/>
          </p:cNvSpPr>
          <p:nvPr/>
        </p:nvSpPr>
        <p:spPr>
          <a:xfrm>
            <a:off x="863600" y="1990502"/>
            <a:ext cx="1676400" cy="83098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Redesigned</a:t>
            </a:r>
          </a:p>
          <a:p>
            <a:pPr algn="ctr"/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Heat Flux PFCs</a:t>
            </a:r>
            <a:endParaRPr lang="en-US" sz="1600" dirty="0">
              <a:solidFill>
                <a:schemeClr val="tx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>
          <a:xfrm flipH="1" flipV="1">
            <a:off x="685800" y="2070307"/>
            <a:ext cx="304800" cy="8382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cxnSpLocks/>
          </p:cNvCxnSpPr>
          <p:nvPr/>
        </p:nvCxnSpPr>
        <p:spPr>
          <a:xfrm flipV="1">
            <a:off x="685800" y="1228502"/>
            <a:ext cx="0" cy="76560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cxnSpLocks/>
          </p:cNvCxnSpPr>
          <p:nvPr/>
        </p:nvCxnSpPr>
        <p:spPr>
          <a:xfrm flipV="1">
            <a:off x="1600200" y="3060907"/>
            <a:ext cx="457200" cy="419100"/>
          </a:xfrm>
          <a:prstGeom prst="straightConnector1">
            <a:avLst/>
          </a:prstGeom>
          <a:ln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</p:cNvCxnSpPr>
          <p:nvPr/>
        </p:nvCxnSpPr>
        <p:spPr>
          <a:xfrm flipV="1">
            <a:off x="1143000" y="3514502"/>
            <a:ext cx="381000" cy="254000"/>
          </a:xfrm>
          <a:prstGeom prst="straightConnector1">
            <a:avLst/>
          </a:prstGeom>
          <a:ln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</p:cNvCxnSpPr>
          <p:nvPr/>
        </p:nvCxnSpPr>
        <p:spPr>
          <a:xfrm flipV="1">
            <a:off x="1066800" y="2908507"/>
            <a:ext cx="0" cy="914400"/>
          </a:xfrm>
          <a:prstGeom prst="straightConnector1">
            <a:avLst/>
          </a:prstGeom>
          <a:ln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>
            <a:spLocks/>
          </p:cNvSpPr>
          <p:nvPr/>
        </p:nvSpPr>
        <p:spPr>
          <a:xfrm>
            <a:off x="1676400" y="3285902"/>
            <a:ext cx="1397000" cy="83098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Redesigned High Heat Flux PFCs</a:t>
            </a:r>
            <a:endParaRPr lang="en-US" sz="1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/>
          <p:cNvCxnSpPr>
            <a:cxnSpLocks/>
          </p:cNvCxnSpPr>
          <p:nvPr/>
        </p:nvCxnSpPr>
        <p:spPr>
          <a:xfrm flipV="1">
            <a:off x="2921000" y="923702"/>
            <a:ext cx="533400" cy="1295400"/>
          </a:xfrm>
          <a:prstGeom prst="straightConnector1">
            <a:avLst/>
          </a:prstGeom>
          <a:ln>
            <a:solidFill>
              <a:srgbClr val="FEA2AC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>
            <a:spLocks/>
          </p:cNvSpPr>
          <p:nvPr/>
        </p:nvSpPr>
        <p:spPr>
          <a:xfrm>
            <a:off x="1219200" y="1152302"/>
            <a:ext cx="1905000" cy="83098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EA2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Retained</a:t>
            </a:r>
          </a:p>
          <a:p>
            <a:pPr algn="ctr"/>
            <a:r>
              <a:rPr lang="en-US" sz="1600" dirty="0" smtClean="0">
                <a:solidFill>
                  <a:srgbClr val="FEA2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Passive Plate PFCs</a:t>
            </a:r>
            <a:endParaRPr lang="en-US" sz="1600" dirty="0">
              <a:solidFill>
                <a:srgbClr val="FEA2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Screen Shot 2018-07-26 at 7.43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820" y="999902"/>
            <a:ext cx="2364666" cy="32766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191847" y="3156842"/>
            <a:ext cx="2815066" cy="323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Horizontal Divertor Target Tiles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373756" y="2676159"/>
            <a:ext cx="2578398" cy="323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Vertical Divertor Target Tiles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992755" y="3743102"/>
            <a:ext cx="915572" cy="323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Tile Tray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572000" y="4200302"/>
            <a:ext cx="1842812" cy="323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Heat Transfer Plate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Arrow Connector 27"/>
          <p:cNvCxnSpPr>
            <a:stCxn id="25" idx="3"/>
          </p:cNvCxnSpPr>
          <p:nvPr/>
        </p:nvCxnSpPr>
        <p:spPr>
          <a:xfrm flipV="1">
            <a:off x="7952154" y="2679907"/>
            <a:ext cx="182030" cy="157835"/>
          </a:xfrm>
          <a:prstGeom prst="straightConnector1">
            <a:avLst/>
          </a:prstGeom>
          <a:ln>
            <a:solidFill>
              <a:srgbClr val="3333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4" idx="3"/>
          </p:cNvCxnSpPr>
          <p:nvPr/>
        </p:nvCxnSpPr>
        <p:spPr>
          <a:xfrm>
            <a:off x="7006913" y="3318425"/>
            <a:ext cx="228774" cy="80791"/>
          </a:xfrm>
          <a:prstGeom prst="straightConnector1">
            <a:avLst/>
          </a:prstGeom>
          <a:ln>
            <a:solidFill>
              <a:srgbClr val="3333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6" idx="3"/>
          </p:cNvCxnSpPr>
          <p:nvPr/>
        </p:nvCxnSpPr>
        <p:spPr>
          <a:xfrm flipV="1">
            <a:off x="5908327" y="3895503"/>
            <a:ext cx="989428" cy="9182"/>
          </a:xfrm>
          <a:prstGeom prst="straightConnector1">
            <a:avLst/>
          </a:prstGeom>
          <a:ln>
            <a:solidFill>
              <a:srgbClr val="3333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7" idx="3"/>
          </p:cNvCxnSpPr>
          <p:nvPr/>
        </p:nvCxnSpPr>
        <p:spPr>
          <a:xfrm flipV="1">
            <a:off x="6414812" y="4047903"/>
            <a:ext cx="747988" cy="313982"/>
          </a:xfrm>
          <a:prstGeom prst="straightConnector1">
            <a:avLst/>
          </a:prstGeom>
          <a:ln>
            <a:solidFill>
              <a:srgbClr val="3333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06018" y="883946"/>
            <a:ext cx="3127779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 original NSTX-U PFC design shown here</a:t>
            </a:r>
            <a:endParaRPr lang="en-US" sz="1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Pentagon 32"/>
          <p:cNvSpPr/>
          <p:nvPr/>
        </p:nvSpPr>
        <p:spPr>
          <a:xfrm>
            <a:off x="4191000" y="1052910"/>
            <a:ext cx="3810000" cy="1291390"/>
          </a:xfrm>
          <a:prstGeom prst="homePlate">
            <a:avLst>
              <a:gd name="adj" fmla="val 15952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4000"/>
              </a:lnSpc>
            </a:pP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Re-designed </a:t>
            </a:r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high-heat-flux 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tiles improve thermal </a:t>
            </a:r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performance, reliability:</a:t>
            </a:r>
            <a:endParaRPr lang="en-U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1775" indent="-231775">
              <a:lnSpc>
                <a:spcPct val="114000"/>
              </a:lnSpc>
            </a:pPr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 </a:t>
            </a:r>
            <a:r>
              <a:rPr lang="en-US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Castellations</a:t>
            </a:r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minimize the material stresses for a given surface temperature </a:t>
            </a:r>
          </a:p>
          <a:p>
            <a:pPr marL="231775" indent="-231775">
              <a:lnSpc>
                <a:spcPct val="114000"/>
              </a:lnSpc>
            </a:pPr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 </a:t>
            </a:r>
            <a:r>
              <a:rPr lang="en-US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Fish-scaling </a:t>
            </a:r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protects all leading edges</a:t>
            </a:r>
          </a:p>
        </p:txBody>
      </p:sp>
      <p:sp>
        <p:nvSpPr>
          <p:cNvPr id="38" name="Date Placeholder 3"/>
          <p:cNvSpPr>
            <a:spLocks noGrp="1"/>
          </p:cNvSpPr>
          <p:nvPr>
            <p:ph type="dt" sz="half" idx="2"/>
          </p:nvPr>
        </p:nvSpPr>
        <p:spPr>
          <a:xfrm>
            <a:off x="1049572" y="4908645"/>
            <a:ext cx="135888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z="9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 9, 2018</a:t>
            </a:r>
            <a:endParaRPr lang="en-US" sz="9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08452" y="4908645"/>
            <a:ext cx="459743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z="9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60th Annual APS-DPP Meeting, Portland Oregon</a:t>
            </a:r>
            <a:endParaRPr lang="en-US" sz="9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5882" y="490864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 b="1">
                <a:solidFill>
                  <a:srgbClr val="E2751D"/>
                </a:solidFill>
              </a:defRPr>
            </a:lvl1pPr>
          </a:lstStyle>
          <a:p>
            <a:fld id="{22204D31-CEC6-AA4C-9C19-7F28329456F4}" type="slidenum">
              <a:rPr lang="en-US" sz="90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9</a:t>
            </a:fld>
            <a:endParaRPr lang="en-US" sz="9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02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PPPL Theme 2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A21E1F"/>
      </a:accent5>
      <a:accent6>
        <a:srgbClr val="7AB775"/>
      </a:accent6>
      <a:hlink>
        <a:srgbClr val="2C89C5"/>
      </a:hlink>
      <a:folHlink>
        <a:srgbClr val="2B7FA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9791</TotalTime>
  <Words>1365</Words>
  <Application>Microsoft Office PowerPoint</Application>
  <PresentationFormat>On-screen Show (16:9)</PresentationFormat>
  <Paragraphs>236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Contributed Oral Presentation YO5.00002:   Status and Plans for the  NSTX-U Recovery Project</vt:lpstr>
      <vt:lpstr>NSTX-U Mission Elements</vt:lpstr>
      <vt:lpstr>NSTX-U vital for addressing key ST / fusion questions</vt:lpstr>
      <vt:lpstr>Need Recovery to reliably achieve NSTX-U full performance</vt:lpstr>
      <vt:lpstr>Recovery scope critical for robust research facility</vt:lpstr>
      <vt:lpstr>PowerPoint Presentation</vt:lpstr>
      <vt:lpstr>2. Robust polar region design developed</vt:lpstr>
      <vt:lpstr>3. Passive plate issues remedied with additional hardware</vt:lpstr>
      <vt:lpstr>4. New tile designs meet thermal and EM load requirements</vt:lpstr>
      <vt:lpstr>5. Alignment / tolerances managed via systems engineering</vt:lpstr>
      <vt:lpstr>6. Bakeout scope will improve safety and performance</vt:lpstr>
      <vt:lpstr>7. Machine instrumentation will diagnose and trend machine behavior</vt:lpstr>
      <vt:lpstr>8. Neutron shielding designs support NSTX-U full  performance operation (2MA, 1T, 10MW, 5s)</vt:lpstr>
      <vt:lpstr>Summary</vt:lpstr>
      <vt:lpstr>Backup</vt:lpstr>
      <vt:lpstr>Recovery scope is critical to Research program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Kyle</dc:creator>
  <cp:lastModifiedBy>Jonathan E. Menard</cp:lastModifiedBy>
  <cp:revision>597</cp:revision>
  <dcterms:created xsi:type="dcterms:W3CDTF">2018-01-10T20:54:49Z</dcterms:created>
  <dcterms:modified xsi:type="dcterms:W3CDTF">2018-11-02T17:55:54Z</dcterms:modified>
</cp:coreProperties>
</file>