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8" r:id="rId2"/>
    <p:sldId id="614" r:id="rId3"/>
    <p:sldId id="615" r:id="rId4"/>
    <p:sldId id="500" r:id="rId5"/>
    <p:sldId id="560" r:id="rId6"/>
    <p:sldId id="617" r:id="rId7"/>
    <p:sldId id="638" r:id="rId8"/>
    <p:sldId id="631" r:id="rId9"/>
    <p:sldId id="632" r:id="rId10"/>
    <p:sldId id="633" r:id="rId11"/>
    <p:sldId id="636" r:id="rId12"/>
    <p:sldId id="641" r:id="rId13"/>
    <p:sldId id="635" r:id="rId14"/>
    <p:sldId id="642" r:id="rId15"/>
    <p:sldId id="643" r:id="rId16"/>
    <p:sldId id="637" r:id="rId17"/>
    <p:sldId id="640" r:id="rId18"/>
    <p:sldId id="618" r:id="rId19"/>
    <p:sldId id="601" r:id="rId20"/>
    <p:sldId id="644" r:id="rId21"/>
    <p:sldId id="648" r:id="rId22"/>
    <p:sldId id="611" r:id="rId23"/>
    <p:sldId id="415" r:id="rId24"/>
    <p:sldId id="622" r:id="rId25"/>
    <p:sldId id="623" r:id="rId26"/>
    <p:sldId id="620" r:id="rId27"/>
    <p:sldId id="626" r:id="rId28"/>
    <p:sldId id="619" r:id="rId29"/>
    <p:sldId id="625" r:id="rId30"/>
    <p:sldId id="621" r:id="rId31"/>
    <p:sldId id="62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DFF"/>
    <a:srgbClr val="336599"/>
    <a:srgbClr val="0503FE"/>
    <a:srgbClr val="FF40FF"/>
    <a:srgbClr val="017F33"/>
    <a:srgbClr val="017F00"/>
    <a:srgbClr val="07FA00"/>
    <a:srgbClr val="01F1F0"/>
    <a:srgbClr val="B62AB6"/>
    <a:srgbClr val="BCB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7" autoAdjust="0"/>
    <p:restoredTop sz="86226" autoAdjust="0"/>
  </p:normalViewPr>
  <p:slideViewPr>
    <p:cSldViewPr>
      <p:cViewPr>
        <p:scale>
          <a:sx n="95" d="100"/>
          <a:sy n="95" d="100"/>
        </p:scale>
        <p:origin x="72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3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ECC9-8068-3C43-944B-AA7863CB77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4C3ED-C443-0D43-823D-54C91604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Uncertainties in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 reconstruction</a:t>
                </a:r>
                <a:r>
                  <a:rPr lang="en-US" baseline="0" dirty="0" smtClean="0"/>
                  <a:t> --&gt; scans in q, s can further enhance </a:t>
                </a:r>
                <a:r>
                  <a:rPr lang="en-US" baseline="0" dirty="0" err="1" smtClean="0"/>
                  <a:t>Qe</a:t>
                </a:r>
                <a:r>
                  <a:rPr lang="en-US" baseline="0" dirty="0" smtClean="0"/>
                  <a:t> --&gt; build on confidence that ETG is responsible for </a:t>
                </a:r>
                <a:r>
                  <a:rPr lang="en-US" baseline="0" dirty="0" err="1" smtClean="0"/>
                  <a:t>Qe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-resolution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:r>
                  <a:rPr lang="en-US" b="0" i="0" smtClean="0">
                    <a:latin typeface="Cambria Math" charset="0"/>
                  </a:rPr>
                  <a:t>𝑘_𝜃</a:t>
                </a:r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-resolution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Qi close to neoclassical levels within </a:t>
                </a:r>
                <a:r>
                  <a:rPr lang="en-US" baseline="0" dirty="0" err="1" smtClean="0"/>
                  <a:t>exp</a:t>
                </a:r>
                <a:r>
                  <a:rPr lang="en-US" baseline="0" dirty="0" smtClean="0"/>
                  <a:t> uncertainty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:r>
                  <a:rPr lang="en-US" b="0" i="0" smtClean="0">
                    <a:latin typeface="Cambria Math" charset="0"/>
                  </a:rPr>
                  <a:t>𝑘_𝜃</a:t>
                </a:r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-resolution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Qi close to neoclassical levels within </a:t>
                </a:r>
                <a:r>
                  <a:rPr lang="en-US" baseline="0" dirty="0" err="1" smtClean="0"/>
                  <a:t>exp</a:t>
                </a:r>
                <a:r>
                  <a:rPr lang="en-US" baseline="0" dirty="0" smtClean="0"/>
                  <a:t> uncertainty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:r>
                  <a:rPr lang="en-US" b="0" i="0" smtClean="0">
                    <a:latin typeface="Cambria Math" charset="0"/>
                  </a:rPr>
                  <a:t>𝑘_𝜃</a:t>
                </a:r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9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 scale</a:t>
            </a:r>
            <a:r>
              <a:rPr lang="en-US" baseline="0" dirty="0" smtClean="0"/>
              <a:t> in</a:t>
            </a:r>
            <a:r>
              <a:rPr lang="en-US" dirty="0" smtClean="0"/>
              <a:t>- ‘</a:t>
            </a:r>
            <a:r>
              <a:rPr lang="en-US" dirty="0" err="1" smtClean="0"/>
              <a:t>Dimits</a:t>
            </a:r>
            <a:r>
              <a:rPr lang="en-US" dirty="0" smtClean="0"/>
              <a:t> shift</a:t>
            </a:r>
          </a:p>
          <a:p>
            <a:r>
              <a:rPr lang="en-US" dirty="0" smtClean="0"/>
              <a:t>Both ion</a:t>
            </a:r>
            <a:r>
              <a:rPr lang="en-US" baseline="0" dirty="0" smtClean="0"/>
              <a:t> and e- scale turbulence near NL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3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 scale</a:t>
            </a:r>
            <a:r>
              <a:rPr lang="en-US" baseline="0" dirty="0" smtClean="0"/>
              <a:t> in</a:t>
            </a:r>
            <a:r>
              <a:rPr lang="en-US" dirty="0" smtClean="0"/>
              <a:t>- ‘</a:t>
            </a:r>
            <a:r>
              <a:rPr lang="en-US" dirty="0" err="1" smtClean="0"/>
              <a:t>Dimits</a:t>
            </a:r>
            <a:r>
              <a:rPr lang="en-US" dirty="0" smtClean="0"/>
              <a:t> shift</a:t>
            </a:r>
          </a:p>
          <a:p>
            <a:r>
              <a:rPr lang="en-US" dirty="0" smtClean="0"/>
              <a:t>Both ion</a:t>
            </a:r>
            <a:r>
              <a:rPr lang="en-US" baseline="0" dirty="0" smtClean="0"/>
              <a:t> and e- scale turbulence near NL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0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 scale</a:t>
            </a:r>
            <a:r>
              <a:rPr lang="en-US" baseline="0" dirty="0" smtClean="0"/>
              <a:t> in</a:t>
            </a:r>
            <a:r>
              <a:rPr lang="en-US" dirty="0" smtClean="0"/>
              <a:t>- ‘</a:t>
            </a:r>
            <a:r>
              <a:rPr lang="en-US" dirty="0" err="1" smtClean="0"/>
              <a:t>Dimits</a:t>
            </a:r>
            <a:r>
              <a:rPr lang="en-US" dirty="0" smtClean="0"/>
              <a:t> shift</a:t>
            </a:r>
          </a:p>
          <a:p>
            <a:r>
              <a:rPr lang="en-US" dirty="0" smtClean="0"/>
              <a:t>Both ion</a:t>
            </a:r>
            <a:r>
              <a:rPr lang="en-US" baseline="0" dirty="0" smtClean="0"/>
              <a:t> and e- scale turbulence near NL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 scale</a:t>
            </a:r>
            <a:r>
              <a:rPr lang="en-US" baseline="0" dirty="0" smtClean="0"/>
              <a:t> in</a:t>
            </a:r>
            <a:r>
              <a:rPr lang="en-US" dirty="0" smtClean="0"/>
              <a:t>- ‘</a:t>
            </a:r>
            <a:r>
              <a:rPr lang="en-US" dirty="0" err="1" smtClean="0"/>
              <a:t>Dimits</a:t>
            </a:r>
            <a:r>
              <a:rPr lang="en-US" dirty="0" smtClean="0"/>
              <a:t> shift</a:t>
            </a:r>
          </a:p>
          <a:p>
            <a:r>
              <a:rPr lang="en-US" dirty="0" smtClean="0"/>
              <a:t>Both ion</a:t>
            </a:r>
            <a:r>
              <a:rPr lang="en-US" baseline="0" dirty="0" smtClean="0"/>
              <a:t> and e- scale turbulence near NL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5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8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Pink simulation dot at Strong ETG</a:t>
            </a:r>
          </a:p>
          <a:p>
            <a:r>
              <a:rPr lang="en-US" dirty="0" smtClean="0"/>
              <a:t>Blue simulation dot at Weak ETG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– e- scale sim does not correctly resolve enough modes in synthetic signal, </a:t>
                </a:r>
                <a:r>
                  <a:rPr lang="en-US" i="1" dirty="0" smtClean="0"/>
                  <a:t>need to resolve more k’s to quantitatively reproduce turbulent f-spectrum </a:t>
                </a:r>
                <a:endParaRPr lang="en-US" dirty="0" smtClean="0"/>
              </a:p>
              <a:p>
                <a:r>
                  <a:rPr lang="en-US" dirty="0" smtClean="0"/>
                  <a:t>Hybrid scale</a:t>
                </a:r>
                <a:r>
                  <a:rPr lang="en-US" baseline="0" dirty="0" smtClean="0"/>
                  <a:t> sim at high ETG Drive has lower fluctuation power – cannot match k-spectrum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k-resolution in e- scale simulation is too coarse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for quantitative comparisons of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spectra</a:t>
                </a:r>
                <a:endParaRPr lang="en-US" i="1" dirty="0"/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– e- scale sim does not correctly resolve enough modes in synthetic signal, </a:t>
                </a:r>
                <a:r>
                  <a:rPr lang="en-US" i="1" dirty="0" smtClean="0"/>
                  <a:t>need to resolve more k’s to quantitatively reproduce turbulent f-spectrum </a:t>
                </a:r>
                <a:endParaRPr lang="en-US" dirty="0" smtClean="0"/>
              </a:p>
              <a:p>
                <a:r>
                  <a:rPr lang="en-US" dirty="0" smtClean="0"/>
                  <a:t>Hybrid scale</a:t>
                </a:r>
                <a:r>
                  <a:rPr lang="en-US" baseline="0" dirty="0" smtClean="0"/>
                  <a:t> sim at high ETG Drive has lower fluctuation power – cannot match k-spectrum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k-resolution in e- scale simulation is too coarse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for quantitative comparisons of</a:t>
                </a:r>
                <a:r>
                  <a:rPr lang="en-US" i="1" dirty="0" smtClean="0"/>
                  <a:t> </a:t>
                </a:r>
                <a:r>
                  <a:rPr lang="en-US" i="0">
                    <a:latin typeface="Cambria Math" charset="0"/>
                  </a:rPr>
                  <a:t>𝑓</a:t>
                </a:r>
                <a:r>
                  <a:rPr lang="en-US" dirty="0"/>
                  <a:t>-</a:t>
                </a:r>
                <a:r>
                  <a:rPr lang="en-US" dirty="0" smtClean="0"/>
                  <a:t>spectra</a:t>
                </a:r>
                <a:endParaRPr lang="en-US" i="1" dirty="0"/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with</a:t>
            </a:r>
            <a:r>
              <a:rPr lang="en-US" baseline="0" dirty="0" smtClean="0"/>
              <a:t> shear and q in 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– e- scale sim does not correctly resolve enough modes in synthetic signal, </a:t>
                </a:r>
                <a:r>
                  <a:rPr lang="en-US" i="1" dirty="0" smtClean="0"/>
                  <a:t>need to resolve more k’s to quantitatively reproduce turbulent f-spectrum </a:t>
                </a:r>
                <a:endParaRPr lang="en-US" dirty="0" smtClean="0"/>
              </a:p>
              <a:p>
                <a:r>
                  <a:rPr lang="en-US" dirty="0" smtClean="0"/>
                  <a:t>Big-box</a:t>
                </a:r>
                <a:r>
                  <a:rPr lang="en-US" baseline="0" dirty="0" smtClean="0"/>
                  <a:t> e- </a:t>
                </a:r>
                <a:r>
                  <a:rPr lang="en-US" dirty="0" smtClean="0"/>
                  <a:t>scale</a:t>
                </a:r>
                <a:r>
                  <a:rPr lang="en-US" baseline="0" dirty="0" smtClean="0"/>
                  <a:t> sim at high ETG Drive has lower fluctuation power – cannot match k-spectrum</a:t>
                </a:r>
              </a:p>
              <a:p>
                <a:r>
                  <a:rPr lang="en-US" baseline="0" dirty="0" smtClean="0"/>
                  <a:t>Big-box e- scale simulations recover much better prediction of frequency spectra than e- scale simulations, not so much k-spectra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k-resolution in e- scale simulation is too coarse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for quantitative comparisons of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spectra</a:t>
                </a:r>
                <a:endParaRPr lang="en-US" i="1" dirty="0"/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– e- scale sim does not correctly resolve enough modes in synthetic signal, </a:t>
                </a:r>
                <a:r>
                  <a:rPr lang="en-US" i="1" dirty="0" smtClean="0"/>
                  <a:t>need to resolve more k’s to quantitatively reproduce turbulent f-spectrum </a:t>
                </a:r>
                <a:endParaRPr lang="en-US" dirty="0" smtClean="0"/>
              </a:p>
              <a:p>
                <a:r>
                  <a:rPr lang="en-US" dirty="0" smtClean="0"/>
                  <a:t>Hybrid scale</a:t>
                </a:r>
                <a:r>
                  <a:rPr lang="en-US" baseline="0" dirty="0" smtClean="0"/>
                  <a:t> sim at high ETG Drive has lower fluctuation power – cannot match k-spectrum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k-resolution in e- scale simulation is too coarse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for quantitative comparisons of</a:t>
                </a:r>
                <a:r>
                  <a:rPr lang="en-US" i="1" dirty="0" smtClean="0"/>
                  <a:t> </a:t>
                </a:r>
                <a:r>
                  <a:rPr lang="en-US" i="0">
                    <a:latin typeface="Cambria Math" charset="0"/>
                  </a:rPr>
                  <a:t>𝑓</a:t>
                </a:r>
                <a:r>
                  <a:rPr lang="en-US" dirty="0"/>
                  <a:t>-</a:t>
                </a:r>
                <a:r>
                  <a:rPr lang="en-US" dirty="0" smtClean="0"/>
                  <a:t>spectra</a:t>
                </a:r>
                <a:endParaRPr lang="en-US" i="1" dirty="0"/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– e- scale sim does not correctly resolve enough modes in synthetic signal, </a:t>
                </a:r>
                <a:r>
                  <a:rPr lang="en-US" i="1" dirty="0" smtClean="0"/>
                  <a:t>need to resolve more k’s to quantitatively reproduce turbulent f-spectrum </a:t>
                </a:r>
                <a:endParaRPr lang="en-US" dirty="0" smtClean="0"/>
              </a:p>
              <a:p>
                <a:r>
                  <a:rPr lang="en-US" dirty="0" smtClean="0"/>
                  <a:t>Hybrid scale</a:t>
                </a:r>
                <a:r>
                  <a:rPr lang="en-US" baseline="0" dirty="0" smtClean="0"/>
                  <a:t> sim at high ETG Drive has lower fluctuation power – cannot match k-spectrum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k-resolution in e- scale simulation is too coarse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for quantitative comparisons of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spectra</a:t>
                </a:r>
                <a:endParaRPr lang="en-US" i="1" dirty="0"/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– e- scale sim does not correctly resolve enough modes in synthetic signal, </a:t>
                </a:r>
                <a:r>
                  <a:rPr lang="en-US" i="1" dirty="0" smtClean="0"/>
                  <a:t>need to resolve more k’s to quantitatively reproduce turbulent f-spectrum </a:t>
                </a:r>
                <a:endParaRPr lang="en-US" dirty="0" smtClean="0"/>
              </a:p>
              <a:p>
                <a:r>
                  <a:rPr lang="en-US" dirty="0" smtClean="0"/>
                  <a:t>Hybrid scale</a:t>
                </a:r>
                <a:r>
                  <a:rPr lang="en-US" baseline="0" dirty="0" smtClean="0"/>
                  <a:t> sim at high ETG Drive has lower fluctuation power – cannot match k-spectrum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k-resolution in e- scale simulation is too coarse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for quantitative comparisons of</a:t>
                </a:r>
                <a:r>
                  <a:rPr lang="en-US" i="1" dirty="0" smtClean="0"/>
                  <a:t> </a:t>
                </a:r>
                <a:r>
                  <a:rPr lang="en-US" i="0">
                    <a:latin typeface="Cambria Math" charset="0"/>
                  </a:rPr>
                  <a:t>𝑓</a:t>
                </a:r>
                <a:r>
                  <a:rPr lang="en-US" dirty="0"/>
                  <a:t>-</a:t>
                </a:r>
                <a:r>
                  <a:rPr lang="en-US" dirty="0" smtClean="0"/>
                  <a:t>spectra</a:t>
                </a:r>
                <a:endParaRPr lang="en-US" i="1" dirty="0"/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7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Carried extensive validation effort for ion and electron scale GK sims in NSTX H mode plasma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45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58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Do not talk about full box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2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14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Bpth</a:t>
            </a:r>
            <a:r>
              <a:rPr lang="en-US" baseline="0" dirty="0" smtClean="0"/>
              <a:t> for e- and hybrid scale simulations </a:t>
            </a:r>
            <a:r>
              <a:rPr lang="en-US" baseline="0" dirty="0" err="1" smtClean="0"/>
              <a:t>underpredict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fluct</a:t>
            </a:r>
            <a:r>
              <a:rPr lang="en-US" baseline="0" dirty="0" smtClean="0"/>
              <a:t> power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e- scale sim does not correctly resolve enough modes in synthetic signal</a:t>
            </a:r>
            <a:endParaRPr lang="en-US" baseline="0" dirty="0" smtClean="0"/>
          </a:p>
          <a:p>
            <a:r>
              <a:rPr lang="en-US" dirty="0" smtClean="0"/>
              <a:t>High</a:t>
            </a:r>
            <a:r>
              <a:rPr lang="en-US" baseline="0" dirty="0" smtClean="0"/>
              <a:t> ETG Drive lowest k signal contaminated by f=0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</a:t>
            </a:r>
            <a:r>
              <a:rPr lang="en-US" baseline="0" dirty="0" smtClean="0"/>
              <a:t> apply synthetic diagnostic to ion scale simulations (would need multiscale sim)</a:t>
            </a:r>
          </a:p>
          <a:p>
            <a:r>
              <a:rPr lang="en-US" dirty="0" smtClean="0"/>
              <a:t>Slide with</a:t>
            </a:r>
            <a:r>
              <a:rPr lang="en-US" baseline="0" dirty="0" smtClean="0"/>
              <a:t> shear and q in 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necessity of hybrid</a:t>
            </a:r>
            <a:r>
              <a:rPr lang="en-US" baseline="0" dirty="0" smtClean="0"/>
              <a:t> scale for accurate deployment of 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diagnostic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Qi close to neoclassical levels</a:t>
            </a:r>
          </a:p>
          <a:p>
            <a:r>
              <a:rPr lang="en-US" baseline="0" dirty="0" smtClean="0"/>
              <a:t>Will name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Qe</a:t>
            </a:r>
            <a:r>
              <a:rPr lang="en-US" baseline="0" dirty="0" smtClean="0"/>
              <a:t> interchangeably, in this presentation always use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[MW]</a:t>
            </a:r>
          </a:p>
          <a:p>
            <a:r>
              <a:rPr lang="en-US" dirty="0" smtClean="0"/>
              <a:t>Power-heat flux interchangeably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ion and</a:t>
            </a:r>
            <a:r>
              <a:rPr lang="en-US" baseline="0" dirty="0" smtClean="0"/>
              <a:t> electron scale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:r>
                  <a:rPr lang="en-US" b="0" i="0" smtClean="0">
                    <a:latin typeface="Cambria Math" charset="0"/>
                  </a:rPr>
                  <a:t>𝑘_𝜃</a:t>
                </a:r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7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:r>
                  <a:rPr lang="en-US" b="0" i="0" smtClean="0">
                    <a:latin typeface="Cambria Math" charset="0"/>
                  </a:rPr>
                  <a:t>𝑘_𝜃</a:t>
                </a:r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ETG highly</a:t>
                </a:r>
                <a:r>
                  <a:rPr lang="en-US" baseline="0" dirty="0" smtClean="0"/>
                  <a:t> unstable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Sensitivity scans for highest drives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Simulations are converged in box size, </a:t>
                </a:r>
                <a:r>
                  <a:rPr lang="en-US" dirty="0" err="1" smtClean="0"/>
                  <a:t>dr</a:t>
                </a:r>
                <a:r>
                  <a:rPr lang="en-US" dirty="0"/>
                  <a:t>-</a:t>
                </a:r>
                <a:r>
                  <a:rPr lang="en-US" dirty="0" smtClean="0"/>
                  <a:t>resolution and </a:t>
                </a:r>
                <a:r>
                  <a:rPr lang="en-US" b="0" i="0" smtClean="0">
                    <a:latin typeface="Cambria Math" charset="0"/>
                  </a:rPr>
                  <a:t>𝑘_𝜃</a:t>
                </a:r>
                <a:r>
                  <a:rPr lang="en-US" dirty="0" smtClean="0"/>
                  <a:t>-resolution</a:t>
                </a:r>
              </a:p>
              <a:p>
                <a:r>
                  <a:rPr lang="en-US" dirty="0" smtClean="0"/>
                  <a:t>Only show </a:t>
                </a:r>
                <a:r>
                  <a:rPr lang="en-US" dirty="0" err="1" smtClean="0"/>
                  <a:t>alne_scaled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2362200"/>
            <a:ext cx="107696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03200" y="1143000"/>
            <a:ext cx="117856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11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00" y="4844897"/>
            <a:ext cx="64416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505200"/>
            <a:ext cx="97536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4953000"/>
            <a:ext cx="2224896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1200" y="4876800"/>
            <a:ext cx="27736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2667000"/>
            <a:ext cx="107696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03200" y="1143000"/>
            <a:ext cx="117856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11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038600"/>
            <a:ext cx="97536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" y="5562600"/>
            <a:ext cx="27736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1600" y="1066800"/>
            <a:ext cx="5892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6197600" y="1066800"/>
            <a:ext cx="5892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1600" y="1066800"/>
            <a:ext cx="1198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F0C8E5-03EB-0A4F-A3D8-9CE47A00ED03}" type="datetime1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485BBE-3C26-974D-BE5B-CA47ECC5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0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066800"/>
            <a:ext cx="1198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97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1"/>
            <a:ext cx="12192000" cy="302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1277632" y="6535580"/>
            <a:ext cx="812768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6622670"/>
            <a:ext cx="9753600" cy="223138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Portland, Oregon, November 5-9 2018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6" Type="http://schemas.openxmlformats.org/officeDocument/2006/relationships/image" Target="../media/image1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0.png"/><Relationship Id="rId9" Type="http://schemas.openxmlformats.org/officeDocument/2006/relationships/image" Target="../media/image2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2.emf"/><Relationship Id="rId7" Type="http://schemas.openxmlformats.org/officeDocument/2006/relationships/image" Target="../media/image25.png"/><Relationship Id="rId8" Type="http://schemas.openxmlformats.org/officeDocument/2006/relationships/image" Target="../media/image20.png"/><Relationship Id="rId9" Type="http://schemas.openxmlformats.org/officeDocument/2006/relationships/image" Target="../media/image22.png"/><Relationship Id="rId10" Type="http://schemas.openxmlformats.org/officeDocument/2006/relationships/image" Target="../media/image26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2.emf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7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2.png"/><Relationship Id="rId5" Type="http://schemas.openxmlformats.org/officeDocument/2006/relationships/image" Target="../media/image280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2.emf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2.emf"/><Relationship Id="rId6" Type="http://schemas.openxmlformats.org/officeDocument/2006/relationships/image" Target="../media/image63.png"/><Relationship Id="rId7" Type="http://schemas.openxmlformats.org/officeDocument/2006/relationships/image" Target="../media/image3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130.png"/><Relationship Id="rId12" Type="http://schemas.openxmlformats.org/officeDocument/2006/relationships/image" Target="../media/image11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2.emf"/><Relationship Id="rId6" Type="http://schemas.openxmlformats.org/officeDocument/2006/relationships/image" Target="../media/image360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118872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Validation of Ion and Electron Scale </a:t>
            </a:r>
            <a:r>
              <a:rPr lang="en-US" sz="3600" dirty="0" err="1"/>
              <a:t>Gyrokinetic</a:t>
            </a:r>
            <a:r>
              <a:rPr lang="en-US" sz="3600" dirty="0"/>
              <a:t> Simulations in NSTX and Comparisons with a High-k Scattering Synthetic Diagnostic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038600"/>
            <a:ext cx="7315200" cy="6096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60th Annual Meeting of the APS Division of Plasma Physics</a:t>
            </a:r>
          </a:p>
          <a:p>
            <a:pPr>
              <a:lnSpc>
                <a:spcPct val="85000"/>
              </a:lnSpc>
            </a:pPr>
            <a:r>
              <a:rPr lang="en-US" dirty="0"/>
              <a:t>Portland, Oregon, Nov 5-9, 2018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2871281"/>
            <a:ext cx="11201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latin typeface="Arial" charset="0"/>
              </a:rPr>
              <a:t>J. Ruiz Ruiz</a:t>
            </a:r>
            <a:r>
              <a:rPr lang="en-US" sz="2400" baseline="30000" dirty="0">
                <a:latin typeface="Arial" charset="0"/>
              </a:rPr>
              <a:t>1</a:t>
            </a:r>
            <a:endParaRPr lang="en-US" sz="2400" dirty="0"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dirty="0">
                <a:latin typeface="Arial" charset="0"/>
              </a:rPr>
              <a:t>W. Guttenfelder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, A. E. White</a:t>
            </a:r>
            <a:r>
              <a:rPr lang="en-US" baseline="30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 N. Howard</a:t>
            </a:r>
            <a:r>
              <a:rPr lang="en-US" baseline="30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 N. F. Loureiro</a:t>
            </a:r>
            <a:r>
              <a:rPr lang="en-US" baseline="30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 J. Candy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, Y. Ren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, D. R. Smith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, C. Holland</a:t>
            </a:r>
            <a:r>
              <a:rPr lang="en-US" baseline="30000" dirty="0">
                <a:latin typeface="Arial" charset="0"/>
              </a:rPr>
              <a:t>5 </a:t>
            </a:r>
            <a:br>
              <a:rPr lang="en-US" baseline="300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1. MIT 2. PPPL 3. General Atomics 4. U Wisconsin 5. UCSD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9895" y="6701955"/>
            <a:ext cx="40767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Work supported by DOE contracts DE-AC02-09CH11466 and DE-AC02-05CH11231 </a:t>
            </a: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143000" y="1269024"/>
            <a:ext cx="4381500" cy="5055577"/>
            <a:chOff x="152400" y="1269023"/>
            <a:chExt cx="4381500" cy="5055577"/>
          </a:xfrm>
        </p:grpSpPr>
        <p:sp>
          <p:nvSpPr>
            <p:cNvPr id="31" name="Rectangle 30"/>
            <p:cNvSpPr/>
            <p:nvPr/>
          </p:nvSpPr>
          <p:spPr>
            <a:xfrm>
              <a:off x="1524000" y="1916668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52400" y="1269023"/>
              <a:ext cx="4381500" cy="5055577"/>
              <a:chOff x="152400" y="1272183"/>
              <a:chExt cx="4381500" cy="5055577"/>
            </a:xfrm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152400" y="1272183"/>
                <a:ext cx="4381500" cy="5055577"/>
                <a:chOff x="152400" y="1272183"/>
                <a:chExt cx="4381500" cy="5055577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19" r="8172"/>
                <a:stretch/>
              </p:blipFill>
              <p:spPr>
                <a:xfrm>
                  <a:off x="152400" y="1272183"/>
                  <a:ext cx="4381500" cy="5055577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534759" y="2517760"/>
                  <a:ext cx="1768703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endParaRPr lang="en-US" dirty="0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163824" y="3031867"/>
                  <a:ext cx="0" cy="778133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304670" y="4386322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</p:txBody>
          </p:sp>
        </p:grp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758184" y="2438400"/>
              <a:ext cx="142384" cy="142384"/>
            </a:xfrm>
            <a:prstGeom prst="ellipse">
              <a:avLst/>
            </a:prstGeom>
            <a:solidFill>
              <a:srgbClr val="01FDFF"/>
            </a:solidFill>
            <a:ln>
              <a:solidFill>
                <a:srgbClr val="01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760120" y="3676083"/>
              <a:ext cx="142384" cy="142384"/>
            </a:xfrm>
            <a:prstGeom prst="ellipse">
              <a:avLst/>
            </a:prstGeom>
            <a:solidFill>
              <a:srgbClr val="0503FE"/>
            </a:solidFill>
            <a:ln>
              <a:solidFill>
                <a:srgbClr val="0503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70622" y="1676460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57900" y="1370886"/>
            <a:ext cx="55245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/>
              <a:t>Sensitivity scans carried out to maximize turbulent drive within error bars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Ion scale simulation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Suppressed by </a:t>
            </a:r>
            <a:r>
              <a:rPr lang="en-US" sz="2000" dirty="0" err="1"/>
              <a:t>ExB</a:t>
            </a:r>
            <a:r>
              <a:rPr lang="en-US" sz="2000" dirty="0"/>
              <a:t> shear (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~ 0)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rgbClr val="0503FE"/>
                </a:solidFill>
              </a:rPr>
              <a:t>Electron scale simulation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Can match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>
              <a:sym typeface="Wingdings"/>
            </a:endParaRPr>
          </a:p>
          <a:p>
            <a:r>
              <a:rPr lang="en-US" sz="2000" b="1" dirty="0">
                <a:solidFill>
                  <a:srgbClr val="01FDFF"/>
                </a:solidFill>
              </a:rPr>
              <a:t>Electron scale simulation</a:t>
            </a:r>
            <a:endParaRPr lang="en-US" sz="2000" b="1" dirty="0">
              <a:solidFill>
                <a:srgbClr val="0503F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Scan (a/L</a:t>
            </a:r>
            <a:r>
              <a:rPr lang="en-US" sz="2000" baseline="-25000" dirty="0">
                <a:sym typeface="Wingdings"/>
              </a:rPr>
              <a:t>T</a:t>
            </a:r>
            <a:r>
              <a:rPr lang="en-US" sz="2000" dirty="0">
                <a:sym typeface="Wingdings"/>
              </a:rPr>
              <a:t>, a/L</a:t>
            </a:r>
            <a:r>
              <a:rPr lang="en-US" sz="2000" baseline="-25000" dirty="0">
                <a:sym typeface="Wingdings"/>
              </a:rPr>
              <a:t>n</a:t>
            </a:r>
            <a:r>
              <a:rPr lang="en-US" sz="2000" dirty="0">
                <a:sym typeface="Wingdings"/>
              </a:rPr>
              <a:t>, q, 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Can match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endParaRPr lang="en-US" sz="2000" baseline="30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endParaRPr lang="en-US" sz="2000" b="1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296400" y="4860216"/>
            <a:ext cx="142384" cy="142384"/>
          </a:xfrm>
          <a:prstGeom prst="ellipse">
            <a:avLst/>
          </a:prstGeom>
          <a:solidFill>
            <a:srgbClr val="01FDFF"/>
          </a:solidFill>
          <a:ln>
            <a:solidFill>
              <a:srgbClr val="0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ETG drive condition: electron scale simulations can match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experimental uncertainty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372600" y="3618569"/>
            <a:ext cx="142384" cy="142384"/>
          </a:xfrm>
          <a:prstGeom prst="ellipse">
            <a:avLst/>
          </a:prstGeom>
          <a:solidFill>
            <a:srgbClr val="0503FE"/>
          </a:solidFill>
          <a:ln>
            <a:solidFill>
              <a:srgbClr val="050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057900" y="1370886"/>
            <a:ext cx="55245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/>
              <a:t>Sensitivity scans carried out to maximize turbulent drive within error bars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Ion scale simulation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Suppressed by </a:t>
            </a:r>
            <a:r>
              <a:rPr lang="en-US" sz="2000" dirty="0" err="1"/>
              <a:t>ExB</a:t>
            </a:r>
            <a:r>
              <a:rPr lang="en-US" sz="2000" dirty="0"/>
              <a:t> shear (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~ 0)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rgbClr val="0503FE"/>
                </a:solidFill>
              </a:rPr>
              <a:t>Electron scale simulation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Can match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>
              <a:sym typeface="Wingdings"/>
            </a:endParaRPr>
          </a:p>
          <a:p>
            <a:r>
              <a:rPr lang="en-US" sz="2000" b="1" dirty="0">
                <a:solidFill>
                  <a:srgbClr val="01FDFF"/>
                </a:solidFill>
              </a:rPr>
              <a:t>Electron scale simulation</a:t>
            </a:r>
            <a:endParaRPr lang="en-US" sz="2000" b="1" dirty="0">
              <a:solidFill>
                <a:srgbClr val="0503F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Scan (a/L</a:t>
            </a:r>
            <a:r>
              <a:rPr lang="en-US" sz="2000" baseline="-25000" dirty="0">
                <a:sym typeface="Wingdings"/>
              </a:rPr>
              <a:t>T</a:t>
            </a:r>
            <a:r>
              <a:rPr lang="en-US" sz="2000" dirty="0">
                <a:sym typeface="Wingdings"/>
              </a:rPr>
              <a:t>, a/L</a:t>
            </a:r>
            <a:r>
              <a:rPr lang="en-US" sz="2000" baseline="-25000" dirty="0">
                <a:sym typeface="Wingdings"/>
              </a:rPr>
              <a:t>n</a:t>
            </a:r>
            <a:r>
              <a:rPr lang="en-US" sz="2000" dirty="0">
                <a:sym typeface="Wingdings"/>
              </a:rPr>
              <a:t>, q, 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Can match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endParaRPr lang="en-US" sz="2000" baseline="30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endParaRPr lang="en-US" sz="20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7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143000" y="1269024"/>
            <a:ext cx="4381500" cy="5055577"/>
            <a:chOff x="152400" y="1269023"/>
            <a:chExt cx="4381500" cy="5055577"/>
          </a:xfrm>
        </p:grpSpPr>
        <p:sp>
          <p:nvSpPr>
            <p:cNvPr id="25" name="Rectangle 24"/>
            <p:cNvSpPr/>
            <p:nvPr/>
          </p:nvSpPr>
          <p:spPr>
            <a:xfrm>
              <a:off x="1524000" y="1916668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152400" y="1269023"/>
              <a:ext cx="4381500" cy="5055577"/>
              <a:chOff x="152400" y="1272183"/>
              <a:chExt cx="4381500" cy="5055577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152400" y="1272183"/>
                <a:ext cx="4381500" cy="5055577"/>
                <a:chOff x="152400" y="1272183"/>
                <a:chExt cx="4381500" cy="5055577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19" r="8172"/>
                <a:stretch/>
              </p:blipFill>
              <p:spPr>
                <a:xfrm>
                  <a:off x="152400" y="1272183"/>
                  <a:ext cx="4381500" cy="5055577"/>
                </a:xfrm>
                <a:prstGeom prst="rect">
                  <a:avLst/>
                </a:prstGeom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534759" y="2517760"/>
                  <a:ext cx="1768703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endParaRPr lang="en-US" dirty="0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163824" y="3031867"/>
                  <a:ext cx="0" cy="778133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3304670" y="4386322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</p:txBody>
          </p:sp>
        </p:grp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58184" y="2438400"/>
              <a:ext cx="142384" cy="142384"/>
            </a:xfrm>
            <a:prstGeom prst="ellipse">
              <a:avLst/>
            </a:prstGeom>
            <a:solidFill>
              <a:srgbClr val="01FDFF"/>
            </a:solidFill>
            <a:ln>
              <a:solidFill>
                <a:srgbClr val="01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760120" y="3676083"/>
              <a:ext cx="142384" cy="142384"/>
            </a:xfrm>
            <a:prstGeom prst="ellipse">
              <a:avLst/>
            </a:prstGeom>
            <a:solidFill>
              <a:srgbClr val="0503FE"/>
            </a:solidFill>
            <a:ln>
              <a:solidFill>
                <a:srgbClr val="0503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70622" y="1676460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057900" y="5917197"/>
            <a:ext cx="56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Ion heat flux Qi</a:t>
            </a:r>
            <a:r>
              <a:rPr lang="en-US" sz="2000" baseline="-25000" dirty="0"/>
              <a:t> </a:t>
            </a:r>
            <a:r>
              <a:rPr lang="en-US" sz="2000" dirty="0"/>
              <a:t>close to neoclassical levels</a:t>
            </a:r>
            <a:endParaRPr lang="en-US" sz="2000" baseline="300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ETG drive condition: electron scale simulations can match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experimental uncertainty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9296400" y="4860216"/>
            <a:ext cx="142384" cy="142384"/>
          </a:xfrm>
          <a:prstGeom prst="ellipse">
            <a:avLst/>
          </a:prstGeom>
          <a:solidFill>
            <a:srgbClr val="01FDFF"/>
          </a:solidFill>
          <a:ln>
            <a:solidFill>
              <a:srgbClr val="0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372600" y="3618569"/>
            <a:ext cx="142384" cy="142384"/>
          </a:xfrm>
          <a:prstGeom prst="ellipse">
            <a:avLst/>
          </a:prstGeom>
          <a:solidFill>
            <a:srgbClr val="0503FE"/>
          </a:solidFill>
          <a:ln>
            <a:solidFill>
              <a:srgbClr val="050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143000" y="1269024"/>
            <a:ext cx="4381500" cy="5055577"/>
            <a:chOff x="152400" y="1269023"/>
            <a:chExt cx="4381500" cy="5055577"/>
          </a:xfrm>
        </p:grpSpPr>
        <p:sp>
          <p:nvSpPr>
            <p:cNvPr id="25" name="Rectangle 24"/>
            <p:cNvSpPr/>
            <p:nvPr/>
          </p:nvSpPr>
          <p:spPr>
            <a:xfrm>
              <a:off x="1524000" y="1916668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152400" y="1269023"/>
              <a:ext cx="4381500" cy="5055577"/>
              <a:chOff x="152400" y="1272183"/>
              <a:chExt cx="4381500" cy="5055577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152400" y="1272183"/>
                <a:ext cx="4381500" cy="5055577"/>
                <a:chOff x="152400" y="1272183"/>
                <a:chExt cx="4381500" cy="5055577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19" r="8172"/>
                <a:stretch/>
              </p:blipFill>
              <p:spPr>
                <a:xfrm>
                  <a:off x="152400" y="1272183"/>
                  <a:ext cx="4381500" cy="5055577"/>
                </a:xfrm>
                <a:prstGeom prst="rect">
                  <a:avLst/>
                </a:prstGeom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534759" y="2517760"/>
                  <a:ext cx="1768703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endParaRPr lang="en-US" dirty="0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163824" y="3031867"/>
                  <a:ext cx="0" cy="778133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3304670" y="4386322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</p:txBody>
          </p:sp>
        </p:grp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58184" y="2438400"/>
              <a:ext cx="142384" cy="142384"/>
            </a:xfrm>
            <a:prstGeom prst="ellipse">
              <a:avLst/>
            </a:prstGeom>
            <a:solidFill>
              <a:srgbClr val="01FDFF"/>
            </a:solidFill>
            <a:ln>
              <a:solidFill>
                <a:srgbClr val="01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760120" y="3676083"/>
              <a:ext cx="142384" cy="142384"/>
            </a:xfrm>
            <a:prstGeom prst="ellipse">
              <a:avLst/>
            </a:prstGeom>
            <a:solidFill>
              <a:srgbClr val="0503FE"/>
            </a:solidFill>
            <a:ln>
              <a:solidFill>
                <a:srgbClr val="0503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70622" y="1676460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</p:grpSp>
      <p:sp>
        <p:nvSpPr>
          <p:cNvPr id="40" name="Oval 39"/>
          <p:cNvSpPr>
            <a:spLocks noChangeAspect="1"/>
          </p:cNvSpPr>
          <p:nvPr/>
        </p:nvSpPr>
        <p:spPr>
          <a:xfrm>
            <a:off x="9043402" y="4487669"/>
            <a:ext cx="142384" cy="142384"/>
          </a:xfrm>
          <a:prstGeom prst="ellipse">
            <a:avLst/>
          </a:prstGeom>
          <a:solidFill>
            <a:srgbClr val="01FDFF"/>
          </a:solidFill>
          <a:ln>
            <a:solidFill>
              <a:srgbClr val="0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8991600" y="3362816"/>
            <a:ext cx="142384" cy="142384"/>
          </a:xfrm>
          <a:prstGeom prst="ellipse">
            <a:avLst/>
          </a:prstGeom>
          <a:solidFill>
            <a:srgbClr val="0503FE"/>
          </a:solidFill>
          <a:ln>
            <a:solidFill>
              <a:srgbClr val="050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ETG drive condition: electron scale simulations can match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experimental uncertainty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57900" y="1370886"/>
            <a:ext cx="55245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/>
              <a:t>Sensitivity scans carried out to maximize turbulent drive within error bars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Ion scale simulation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Suppressed by </a:t>
            </a:r>
            <a:r>
              <a:rPr lang="en-US" sz="2000" dirty="0" err="1"/>
              <a:t>ExB</a:t>
            </a:r>
            <a:r>
              <a:rPr lang="en-US" sz="2000" dirty="0"/>
              <a:t> shear (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~ 0)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rgbClr val="0503FE"/>
                </a:solidFill>
              </a:rPr>
              <a:t>Electron scale simulation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Can match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>
              <a:sym typeface="Wingdings"/>
            </a:endParaRPr>
          </a:p>
          <a:p>
            <a:r>
              <a:rPr lang="en-US" sz="2000" b="1" dirty="0">
                <a:solidFill>
                  <a:srgbClr val="01FDFF"/>
                </a:solidFill>
              </a:rPr>
              <a:t>Electron scale simulation</a:t>
            </a:r>
            <a:endParaRPr lang="en-US" sz="2000" b="1" dirty="0">
              <a:solidFill>
                <a:srgbClr val="0503F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Scan (a/L</a:t>
            </a:r>
            <a:r>
              <a:rPr lang="en-US" sz="2000" baseline="-25000" dirty="0">
                <a:sym typeface="Wingdings"/>
              </a:rPr>
              <a:t>T</a:t>
            </a:r>
            <a:r>
              <a:rPr lang="en-US" sz="2000" dirty="0">
                <a:sym typeface="Wingdings"/>
              </a:rPr>
              <a:t>, a/L</a:t>
            </a:r>
            <a:r>
              <a:rPr lang="en-US" sz="2000" baseline="-25000" dirty="0">
                <a:sym typeface="Wingdings"/>
              </a:rPr>
              <a:t>n</a:t>
            </a:r>
            <a:r>
              <a:rPr lang="en-US" sz="2000" dirty="0">
                <a:sym typeface="Wingdings"/>
              </a:rPr>
              <a:t>, q, 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Can match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endParaRPr lang="en-US" sz="2000" baseline="30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57900" y="5917197"/>
            <a:ext cx="56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Ion heat flux Qi</a:t>
            </a:r>
            <a:r>
              <a:rPr lang="en-US" sz="2000" baseline="-25000" dirty="0"/>
              <a:t> </a:t>
            </a:r>
            <a:r>
              <a:rPr lang="en-US" sz="2000" dirty="0"/>
              <a:t>close to neoclassical levels</a:t>
            </a:r>
            <a:endParaRPr lang="en-US" sz="2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66900" y="3719435"/>
            <a:ext cx="8686800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/>
              <a:t>Conclusions from strong ETG drive: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ETG alone can explain </a:t>
            </a:r>
            <a:r>
              <a:rPr lang="en-US" sz="3200" i="1" dirty="0" err="1"/>
              <a:t>Q</a:t>
            </a:r>
            <a:r>
              <a:rPr lang="en-US" sz="3200" i="1" baseline="-25000" dirty="0" err="1"/>
              <a:t>e</a:t>
            </a:r>
            <a:r>
              <a:rPr lang="en-US" sz="3200" i="1" baseline="30000" dirty="0" err="1"/>
              <a:t>exp</a:t>
            </a:r>
            <a:r>
              <a:rPr lang="en-US" sz="3200" i="1" baseline="30000" dirty="0"/>
              <a:t> </a:t>
            </a:r>
            <a:endParaRPr lang="en-US" sz="3200" i="1" dirty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Ion scale turbulence suppressed</a:t>
            </a:r>
          </a:p>
        </p:txBody>
      </p:sp>
    </p:spTree>
    <p:extLst>
      <p:ext uri="{BB962C8B-B14F-4D97-AF65-F5344CB8AC3E}">
        <p14:creationId xmlns:p14="http://schemas.microsoft.com/office/powerpoint/2010/main" val="15387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ETG drive condition: sensitivity scans for ion scale simulations bracket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error bars</a:t>
            </a:r>
            <a:endParaRPr lang="en-US" sz="3200" baseline="300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3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4738" y="1752600"/>
            <a:ext cx="5199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Ion scale sim (TEM)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in a/L</a:t>
            </a:r>
            <a:r>
              <a:rPr lang="en-US" sz="2000" baseline="-25000" dirty="0"/>
              <a:t>T</a:t>
            </a:r>
            <a:r>
              <a:rPr lang="en-US" sz="2000" dirty="0"/>
              <a:t>, (a/L</a:t>
            </a:r>
            <a:r>
              <a:rPr lang="en-US" sz="2000" baseline="-25000" dirty="0"/>
              <a:t>n</a:t>
            </a:r>
            <a:r>
              <a:rPr lang="en-US" sz="2000" dirty="0"/>
              <a:t> scaled 1-𝜎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Extremely stiff: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10 X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 !!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219200" y="1177411"/>
            <a:ext cx="4369311" cy="5169932"/>
            <a:chOff x="202689" y="1177411"/>
            <a:chExt cx="4369311" cy="516993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8" r="7531"/>
            <a:stretch/>
          </p:blipFill>
          <p:spPr>
            <a:xfrm>
              <a:off x="202689" y="1177411"/>
              <a:ext cx="4369311" cy="516993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671637" y="1688068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5947" y="47244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EXP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286000" y="4953000"/>
              <a:ext cx="680256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2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066800" y="1219200"/>
            <a:ext cx="4596385" cy="5303520"/>
            <a:chOff x="76199" y="1219200"/>
            <a:chExt cx="4596385" cy="5303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4" r="7749"/>
            <a:stretch/>
          </p:blipFill>
          <p:spPr>
            <a:xfrm>
              <a:off x="76199" y="1219200"/>
              <a:ext cx="4596385" cy="530352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671637" y="1688068"/>
              <a:ext cx="17251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</a:p>
            <a:p>
              <a:pPr algn="ctr"/>
              <a:r>
                <a:rPr lang="en-US" b="1" dirty="0"/>
                <a:t>ZOOM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48400" y="1752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Ion scale sim (TEM)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in a/L</a:t>
            </a:r>
            <a:r>
              <a:rPr lang="en-US" sz="2000" baseline="-25000" dirty="0"/>
              <a:t>T</a:t>
            </a:r>
            <a:r>
              <a:rPr lang="en-US" sz="2000" dirty="0"/>
              <a:t>, (a/L</a:t>
            </a:r>
            <a:r>
              <a:rPr lang="en-US" sz="2000" baseline="-25000" dirty="0"/>
              <a:t>n</a:t>
            </a:r>
            <a:r>
              <a:rPr lang="en-US" sz="2000" dirty="0"/>
              <a:t> scaled 1-𝜎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Extremely stiff: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10 X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 !!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ETG drive condition: sensitivity scans for ion scale simulations bracket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error </a:t>
            </a:r>
            <a:r>
              <a:rPr lang="en-US" sz="32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endParaRPr lang="en-US" sz="3200" baseline="300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66800" y="1216152"/>
            <a:ext cx="4596385" cy="5303520"/>
            <a:chOff x="73152" y="1216152"/>
            <a:chExt cx="4596385" cy="53035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4" r="7749"/>
            <a:stretch/>
          </p:blipFill>
          <p:spPr>
            <a:xfrm>
              <a:off x="73152" y="1216152"/>
              <a:ext cx="4596385" cy="530352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71637" y="1688068"/>
              <a:ext cx="17251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</a:p>
            <a:p>
              <a:pPr algn="ctr"/>
              <a:r>
                <a:rPr lang="en-US" b="1" dirty="0"/>
                <a:t>ZOOM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8400" y="17526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Ion scale sim (TEM)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in a/L</a:t>
            </a:r>
            <a:r>
              <a:rPr lang="en-US" sz="2000" baseline="-25000" dirty="0"/>
              <a:t>T</a:t>
            </a:r>
            <a:r>
              <a:rPr lang="en-US" sz="2000" dirty="0"/>
              <a:t>, (a/L</a:t>
            </a:r>
            <a:r>
              <a:rPr lang="en-US" sz="2000" baseline="-25000" dirty="0"/>
              <a:t>n</a:t>
            </a:r>
            <a:r>
              <a:rPr lang="en-US" sz="2000" dirty="0"/>
              <a:t> scaled 1-𝜎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Extremely stiff: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10 X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 !!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sym typeface="Wingdings"/>
            </a:endParaRPr>
          </a:p>
          <a:p>
            <a:r>
              <a:rPr lang="en-US" sz="2000" b="1" dirty="0">
                <a:solidFill>
                  <a:srgbClr val="0503FE"/>
                </a:solidFill>
              </a:rPr>
              <a:t>Electron scale sim (ETG)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in a/L</a:t>
            </a:r>
            <a:r>
              <a:rPr lang="en-US" sz="2000" baseline="-25000" dirty="0"/>
              <a:t>T</a:t>
            </a:r>
            <a:r>
              <a:rPr lang="en-US" sz="2000" dirty="0"/>
              <a:t>, (a/L</a:t>
            </a:r>
            <a:r>
              <a:rPr lang="en-US" sz="2000" baseline="-25000" dirty="0"/>
              <a:t>n</a:t>
            </a:r>
            <a:r>
              <a:rPr lang="en-US" sz="2000" dirty="0"/>
              <a:t> scaled 1-𝜎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Less stiff, under-predicts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exp</a:t>
            </a:r>
            <a:endParaRPr lang="en-US" sz="2000" baseline="30000" dirty="0"/>
          </a:p>
          <a:p>
            <a:pPr marL="285750" indent="-285750">
              <a:buFont typeface="Arial" charset="0"/>
              <a:buChar char="•"/>
            </a:pPr>
            <a:endParaRPr lang="en-US" sz="2000" dirty="0"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0300" y="4278868"/>
            <a:ext cx="52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Ion heat flux Q</a:t>
            </a:r>
            <a:r>
              <a:rPr lang="en-US" sz="2000" i="1" dirty="0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close to neoclassical levels</a:t>
            </a:r>
            <a:endParaRPr lang="en-US" sz="2000" baseline="30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ETG drive condition: sensitivity scans for ion scale simulations bracket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error bars</a:t>
            </a:r>
            <a:endParaRPr lang="en-US" sz="3200" baseline="300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066800" y="1216152"/>
            <a:ext cx="4596385" cy="5303520"/>
            <a:chOff x="73152" y="1216152"/>
            <a:chExt cx="4596385" cy="53035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4" r="7749"/>
            <a:stretch/>
          </p:blipFill>
          <p:spPr>
            <a:xfrm>
              <a:off x="73152" y="1216152"/>
              <a:ext cx="4596385" cy="530352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71637" y="1688068"/>
              <a:ext cx="17251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</a:p>
            <a:p>
              <a:pPr algn="ctr"/>
              <a:r>
                <a:rPr lang="en-US" b="1" dirty="0"/>
                <a:t>ZOOM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10300" y="4060924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Ion heat flux Q</a:t>
            </a:r>
            <a:r>
              <a:rPr lang="en-US" i="1" dirty="0"/>
              <a:t>i</a:t>
            </a:r>
            <a:r>
              <a:rPr lang="en-US" baseline="-25000" dirty="0"/>
              <a:t> </a:t>
            </a:r>
            <a:r>
              <a:rPr lang="en-US" dirty="0"/>
              <a:t>close to neoclassical levels</a:t>
            </a:r>
            <a:endParaRPr lang="en-US" baseline="30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ETG drive condition: sensitivity scans for ion scale simulations bracket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error bars</a:t>
            </a:r>
            <a:endParaRPr lang="en-US" sz="3200" baseline="300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7526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Ion scale sim (TEM)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in a/L</a:t>
            </a:r>
            <a:r>
              <a:rPr lang="en-US" sz="2000" baseline="-25000" dirty="0"/>
              <a:t>T</a:t>
            </a:r>
            <a:r>
              <a:rPr lang="en-US" sz="2000" dirty="0"/>
              <a:t>, (a/L</a:t>
            </a:r>
            <a:r>
              <a:rPr lang="en-US" sz="2000" baseline="-25000" dirty="0"/>
              <a:t>n</a:t>
            </a:r>
            <a:r>
              <a:rPr lang="en-US" sz="2000" dirty="0"/>
              <a:t> scaled 1-𝜎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Extremely stiff: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10 X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 !!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sym typeface="Wingdings"/>
            </a:endParaRPr>
          </a:p>
          <a:p>
            <a:r>
              <a:rPr lang="en-US" sz="2000" b="1" dirty="0">
                <a:solidFill>
                  <a:srgbClr val="0503FE"/>
                </a:solidFill>
              </a:rPr>
              <a:t>Electron scale sim (ETG)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in a/L</a:t>
            </a:r>
            <a:r>
              <a:rPr lang="en-US" sz="2000" baseline="-25000" dirty="0"/>
              <a:t>T</a:t>
            </a:r>
            <a:r>
              <a:rPr lang="en-US" sz="2000" dirty="0"/>
              <a:t>, (a/L</a:t>
            </a:r>
            <a:r>
              <a:rPr lang="en-US" sz="2000" baseline="-25000" dirty="0"/>
              <a:t>n</a:t>
            </a:r>
            <a:r>
              <a:rPr lang="en-US" sz="2000" dirty="0"/>
              <a:t> scaled 1-𝜎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Less stiff, under-predicts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exp</a:t>
            </a:r>
            <a:endParaRPr lang="en-US" sz="2000" baseline="30000" dirty="0"/>
          </a:p>
          <a:p>
            <a:pPr marL="285750" indent="-285750">
              <a:buFont typeface="Arial" charset="0"/>
              <a:buChar char="•"/>
            </a:pPr>
            <a:endParaRPr lang="en-US" sz="2000" dirty="0">
              <a:sym typeface="Wingding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3762377"/>
            <a:ext cx="9444926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/>
              <a:t>Conclusion at weak ETG Drive: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Ion-scale simulation can bracket </a:t>
            </a:r>
            <a:r>
              <a:rPr lang="en-US" sz="3200" i="1" dirty="0" err="1"/>
              <a:t>Q</a:t>
            </a:r>
            <a:r>
              <a:rPr lang="en-US" sz="3200" i="1" baseline="-25000" dirty="0" err="1"/>
              <a:t>e</a:t>
            </a:r>
            <a:r>
              <a:rPr lang="en-US" sz="3200" i="1" baseline="30000" dirty="0" err="1"/>
              <a:t>exp</a:t>
            </a:r>
            <a:endParaRPr lang="en-US" sz="3200" i="1" baseline="30000" dirty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Electron scale </a:t>
            </a:r>
            <a:r>
              <a:rPr lang="en-US" sz="3200" i="1" dirty="0" err="1"/>
              <a:t>turb</a:t>
            </a:r>
            <a:r>
              <a:rPr lang="en-US" sz="3200" i="1" dirty="0"/>
              <a:t>. active, cannot match </a:t>
            </a:r>
            <a:r>
              <a:rPr lang="en-US" sz="3200" i="1" dirty="0" err="1"/>
              <a:t>Q</a:t>
            </a:r>
            <a:r>
              <a:rPr lang="en-US" sz="3200" i="1" baseline="-25000" dirty="0" err="1"/>
              <a:t>e</a:t>
            </a:r>
            <a:r>
              <a:rPr lang="en-US" sz="3200" i="1" baseline="30000" dirty="0" err="1"/>
              <a:t>exp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8521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514600" y="2286001"/>
            <a:ext cx="7162800" cy="140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High-k Turbulence Comparisons</a:t>
            </a:r>
          </a:p>
        </p:txBody>
      </p:sp>
    </p:spTree>
    <p:extLst>
      <p:ext uri="{BB962C8B-B14F-4D97-AF65-F5344CB8AC3E}">
        <p14:creationId xmlns:p14="http://schemas.microsoft.com/office/powerpoint/2010/main" val="944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914400"/>
            <a:ext cx="1219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 synthetic diagnostic to highest </a:t>
            </a:r>
            <a:r>
              <a:rPr lang="en-US" dirty="0" err="1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 scale simulations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981200" y="2514600"/>
            <a:ext cx="3115838" cy="3965518"/>
            <a:chOff x="1913362" y="2667410"/>
            <a:chExt cx="2811038" cy="3577600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1913362" y="3001505"/>
              <a:ext cx="2811038" cy="3243505"/>
              <a:chOff x="152396" y="1269023"/>
              <a:chExt cx="4381500" cy="505557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24000" y="1916667"/>
                <a:ext cx="2688955" cy="575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a/L</a:t>
                </a:r>
                <a:r>
                  <a:rPr lang="en-US" baseline="-25000" dirty="0"/>
                  <a:t>n</a:t>
                </a:r>
                <a:r>
                  <a:rPr lang="en-US" dirty="0"/>
                  <a:t> scaled 1-𝜎</a:t>
                </a:r>
                <a:endParaRPr lang="en-US" b="1" dirty="0"/>
              </a:p>
            </p:txBody>
          </p:sp>
          <p:grpSp>
            <p:nvGrpSpPr>
              <p:cNvPr id="5" name="Group 4"/>
              <p:cNvGrpSpPr>
                <a:grpSpLocks noChangeAspect="1"/>
              </p:cNvGrpSpPr>
              <p:nvPr/>
            </p:nvGrpSpPr>
            <p:grpSpPr>
              <a:xfrm>
                <a:off x="152396" y="1269023"/>
                <a:ext cx="4381500" cy="5055577"/>
                <a:chOff x="152396" y="1272183"/>
                <a:chExt cx="4381500" cy="5055577"/>
              </a:xfrm>
            </p:grpSpPr>
            <p:grpSp>
              <p:nvGrpSpPr>
                <p:cNvPr id="9" name="Group 8"/>
                <p:cNvGrpSpPr>
                  <a:grpSpLocks noChangeAspect="1"/>
                </p:cNvGrpSpPr>
                <p:nvPr/>
              </p:nvGrpSpPr>
              <p:grpSpPr>
                <a:xfrm>
                  <a:off x="152396" y="1272183"/>
                  <a:ext cx="4381500" cy="5055577"/>
                  <a:chOff x="152396" y="1272183"/>
                  <a:chExt cx="4381500" cy="5055577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19" r="8172"/>
                  <a:stretch/>
                </p:blipFill>
                <p:spPr>
                  <a:xfrm>
                    <a:off x="152396" y="1272183"/>
                    <a:ext cx="4381500" cy="5055577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34757" y="2517759"/>
                    <a:ext cx="1768702" cy="10074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  <a:p>
                    <a:endParaRPr lang="en-US" dirty="0"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163824" y="3031867"/>
                    <a:ext cx="0" cy="778133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3304670" y="4386322"/>
                  <a:ext cx="914399" cy="10074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endParaRPr lang="en-US" dirty="0"/>
                </a:p>
              </p:txBody>
            </p:sp>
          </p:grp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3633913" y="2391400"/>
                <a:ext cx="380632" cy="380632"/>
              </a:xfrm>
              <a:prstGeom prst="ellipse">
                <a:avLst/>
              </a:prstGeom>
              <a:solidFill>
                <a:srgbClr val="01FDFF"/>
              </a:solidFill>
              <a:ln>
                <a:solidFill>
                  <a:srgbClr val="01F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379848" y="2667410"/>
              <a:ext cx="2289612" cy="388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Strong ETG Drive</a:t>
              </a: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858000" y="2590800"/>
            <a:ext cx="3088057" cy="3813118"/>
            <a:chOff x="6781800" y="2667000"/>
            <a:chExt cx="2895600" cy="35754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4" r="7749"/>
            <a:stretch/>
          </p:blipFill>
          <p:spPr>
            <a:xfrm>
              <a:off x="6781800" y="2971800"/>
              <a:ext cx="2895600" cy="3270673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9261090" y="5105400"/>
              <a:ext cx="244202" cy="244202"/>
            </a:xfrm>
            <a:prstGeom prst="ellipse">
              <a:avLst/>
            </a:prstGeom>
            <a:solidFill>
              <a:srgbClr val="0503FE"/>
            </a:solidFill>
            <a:ln>
              <a:solidFill>
                <a:srgbClr val="0503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1" y="2667000"/>
              <a:ext cx="2212622" cy="404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Weak ETG Drive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3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57384"/>
            <a:ext cx="12192000" cy="85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cs typeface="Arial" panose="020B0604020202020204" pitchFamily="34" charset="0"/>
              </a:rPr>
              <a:t>Highest </a:t>
            </a:r>
            <a:r>
              <a:rPr lang="en-US" sz="3200" dirty="0" err="1">
                <a:solidFill>
                  <a:srgbClr val="336699"/>
                </a:solidFill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cs typeface="Arial" panose="020B0604020202020204" pitchFamily="34" charset="0"/>
              </a:rPr>
              <a:t>e</a:t>
            </a:r>
            <a:r>
              <a:rPr lang="en-US" sz="3200" dirty="0">
                <a:solidFill>
                  <a:srgbClr val="336699"/>
                </a:solidFill>
                <a:cs typeface="Arial" panose="020B0604020202020204" pitchFamily="34" charset="0"/>
              </a:rPr>
              <a:t> e- scale simulations match k-spectrum shape and fluctuation level ratio</a:t>
            </a:r>
            <a:endParaRPr lang="en-US" sz="3200" dirty="0">
              <a:solidFill>
                <a:srgbClr val="336599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77672" y="1295400"/>
            <a:ext cx="4680128" cy="4972636"/>
            <a:chOff x="42864" y="1309687"/>
            <a:chExt cx="4648200" cy="4938713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42864" y="1309687"/>
              <a:ext cx="4648200" cy="4938713"/>
              <a:chOff x="269824" y="1143000"/>
              <a:chExt cx="4876800" cy="51816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3" t="12222" r="7251" b="3333"/>
              <a:stretch/>
            </p:blipFill>
            <p:spPr>
              <a:xfrm>
                <a:off x="269824" y="1447801"/>
                <a:ext cx="4876800" cy="487679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905000" y="1143000"/>
                    <a:ext cx="1485470" cy="38741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charset="0"/>
                                    </a:rPr>
                                    <m:t>exp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1143000"/>
                    <a:ext cx="1485469" cy="36879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240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2971800" y="3606384"/>
                <a:ext cx="792205" cy="341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017F00"/>
                    </a:solidFill>
                  </a:defRPr>
                </a:lvl1pPr>
              </a:lstStyle>
              <a:p>
                <a:r>
                  <a:rPr lang="en-US" sz="1400" dirty="0"/>
                  <a:t>GYRO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17219" y="1850806"/>
                <a:ext cx="95947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503FE"/>
                    </a:solidFill>
                  </a:rPr>
                  <a:t>GYRO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40745" y="2905018"/>
                <a:ext cx="64629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503FE"/>
                    </a:solidFill>
                  </a:rPr>
                  <a:t>exp</a:t>
                </a:r>
                <a:endParaRPr lang="en-US" b="1" dirty="0">
                  <a:solidFill>
                    <a:srgbClr val="0503F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55862" y="4200993"/>
                <a:ext cx="64629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17F00"/>
                    </a:solidFill>
                  </a:rPr>
                  <a:t>exp</a:t>
                </a:r>
                <a:endParaRPr lang="en-US" b="1" dirty="0">
                  <a:solidFill>
                    <a:srgbClr val="017F0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09800" y="5486400"/>
              <a:ext cx="2451914" cy="39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e- </a:t>
              </a:r>
              <a:r>
                <a:rPr lang="en-US"/>
                <a:t>scale sims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6000" y="1598474"/>
                <a:ext cx="5715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503FE"/>
                    </a:solidFill>
                  </a:rPr>
                  <a:t>Strong ETG Drive (matched </a:t>
                </a:r>
                <a:r>
                  <a:rPr lang="en-US" sz="2000" b="1" dirty="0" err="1">
                    <a:solidFill>
                      <a:srgbClr val="0503FE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503FE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503FE"/>
                    </a:solidFill>
                  </a:rPr>
                  <a:t>exp</a:t>
                </a:r>
                <a:r>
                  <a:rPr lang="en-US" sz="2000" b="1" dirty="0">
                    <a:solidFill>
                      <a:srgbClr val="0503FE"/>
                    </a:solidFill>
                  </a:rPr>
                  <a:t>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/>
                  <a:t>Reproduces shape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/>
                  <a:t>-spectrum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>
                  <a:solidFill>
                    <a:srgbClr val="0503FE"/>
                  </a:solidFill>
                </a:endParaRPr>
              </a:p>
              <a:p>
                <a:r>
                  <a:rPr lang="en-US" sz="2000" b="1" dirty="0">
                    <a:solidFill>
                      <a:srgbClr val="017F00"/>
                    </a:solidFill>
                  </a:rPr>
                  <a:t>Weak ETG Drive (</a:t>
                </a:r>
                <a:r>
                  <a:rPr lang="en-US" sz="2000" b="1" dirty="0" err="1">
                    <a:solidFill>
                      <a:srgbClr val="017F00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17F00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17F00"/>
                    </a:solidFill>
                  </a:rPr>
                  <a:t>sim</a:t>
                </a:r>
                <a:r>
                  <a:rPr lang="en-US" sz="2000" b="1" dirty="0">
                    <a:solidFill>
                      <a:srgbClr val="017F00"/>
                    </a:solidFill>
                  </a:rPr>
                  <a:t>/</a:t>
                </a:r>
                <a:r>
                  <a:rPr lang="en-US" sz="2000" b="1" dirty="0" err="1">
                    <a:solidFill>
                      <a:srgbClr val="017F00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17F00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17F00"/>
                    </a:solidFill>
                  </a:rPr>
                  <a:t>exp</a:t>
                </a:r>
                <a:r>
                  <a:rPr lang="en-US" sz="2000" b="1" dirty="0">
                    <a:solidFill>
                      <a:srgbClr val="017F00"/>
                    </a:solidFill>
                  </a:rPr>
                  <a:t> ~ 65%)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/>
                  <a:t>-spectra can be matched within error bars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474"/>
                <a:ext cx="5715000" cy="1938992"/>
              </a:xfrm>
              <a:prstGeom prst="rect">
                <a:avLst/>
              </a:prstGeom>
              <a:blipFill rotWithShape="0">
                <a:blip r:embed="rId8"/>
                <a:stretch>
                  <a:fillRect l="-106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3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762847"/>
            <a:ext cx="4648199" cy="369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120"/>
          </a:xfr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US" sz="3200" dirty="0"/>
              <a:t>Extensive validation effort underway to study electron thermal transport in NSTX H-mode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389" y="1545720"/>
            <a:ext cx="5686669" cy="4931393"/>
          </a:xfrm>
        </p:spPr>
        <p:txBody>
          <a:bodyPr>
            <a:noAutofit/>
          </a:bodyPr>
          <a:lstStyle/>
          <a:p>
            <a:r>
              <a:rPr lang="en-US" sz="2000" dirty="0"/>
              <a:t>NBI heated H-mode with controlled current ramp-down; two steady discharge phases, little MHD activity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Local increase in equilibrium density gradient |</a:t>
            </a:r>
            <a:r>
              <a:rPr lang="en-US" sz="2000" b="1" dirty="0">
                <a:sym typeface="Symbol"/>
              </a:rPr>
              <a:t>n</a:t>
            </a:r>
            <a:r>
              <a:rPr lang="en-US" sz="2000" dirty="0">
                <a:sym typeface="Symbol"/>
              </a:rPr>
              <a:t>|</a:t>
            </a:r>
            <a:r>
              <a:rPr lang="en-US" sz="2000" dirty="0"/>
              <a:t> modifies ETG drive from strong to weak, consistent with changes in measured high-k turbulence [Ruiz Ruiz </a:t>
            </a:r>
            <a:r>
              <a:rPr lang="en-US" sz="2000" dirty="0" err="1"/>
              <a:t>PoP</a:t>
            </a:r>
            <a:r>
              <a:rPr lang="en-US" sz="2000" dirty="0"/>
              <a:t> 2015]</a:t>
            </a:r>
          </a:p>
          <a:p>
            <a:endParaRPr lang="en-US" sz="2000" dirty="0"/>
          </a:p>
          <a:p>
            <a:r>
              <a:rPr lang="en-US" sz="2000" b="1" dirty="0"/>
              <a:t>In this work: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Compare experimental heat fluxes and measured high-k turbulence are to validate extensive set of nonlinear ion-scale and electron-scale </a:t>
            </a:r>
            <a:r>
              <a:rPr lang="en-US" sz="2000" dirty="0" err="1"/>
              <a:t>gyrokinetic</a:t>
            </a:r>
            <a:r>
              <a:rPr lang="en-US" sz="2000" dirty="0"/>
              <a:t> simulations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763000" y="2971800"/>
            <a:ext cx="2529296" cy="2978148"/>
            <a:chOff x="6705600" y="3232007"/>
            <a:chExt cx="2302915" cy="2711593"/>
          </a:xfrm>
        </p:grpSpPr>
        <p:sp>
          <p:nvSpPr>
            <p:cNvPr id="46" name="Rectangle 45"/>
            <p:cNvSpPr/>
            <p:nvPr/>
          </p:nvSpPr>
          <p:spPr>
            <a:xfrm>
              <a:off x="6705600" y="3232007"/>
              <a:ext cx="544388" cy="2711593"/>
            </a:xfrm>
            <a:prstGeom prst="rect">
              <a:avLst/>
            </a:prstGeom>
            <a:solidFill>
              <a:schemeClr val="bg1">
                <a:lumMod val="85000"/>
                <a:alpha val="2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8600" y="4648199"/>
              <a:ext cx="115991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Calibri"/>
                </a:rPr>
                <a:t>Scatt</a:t>
              </a: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. Region</a:t>
              </a:r>
            </a:p>
            <a:p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r/a~0.7</a:t>
              </a:r>
            </a:p>
          </p:txBody>
        </p:sp>
        <p:cxnSp>
          <p:nvCxnSpPr>
            <p:cNvPr id="48" name="Straight Arrow Connector 47"/>
            <p:cNvCxnSpPr>
              <a:stCxn id="47" idx="1"/>
            </p:cNvCxnSpPr>
            <p:nvPr/>
          </p:nvCxnSpPr>
          <p:spPr>
            <a:xfrm flipH="1" flipV="1">
              <a:off x="7329162" y="4863642"/>
              <a:ext cx="519438" cy="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9220200" y="3048000"/>
            <a:ext cx="1676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>
                <a:solidFill>
                  <a:srgbClr val="0503FE"/>
                </a:solidFill>
                <a:sym typeface="Symbol"/>
              </a:rPr>
              <a:t>Strong ETG Drive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20200" y="3352800"/>
            <a:ext cx="1676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>
                <a:solidFill>
                  <a:srgbClr val="008000"/>
                </a:solidFill>
                <a:sym typeface="Symbol"/>
              </a:rPr>
              <a:t>Weak ETG Drive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53200" y="1175562"/>
            <a:ext cx="4452724" cy="1872437"/>
            <a:chOff x="4419600" y="1143000"/>
            <a:chExt cx="4452725" cy="1849366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4419600" y="1143000"/>
              <a:ext cx="4452725" cy="1849366"/>
              <a:chOff x="5193021" y="1066800"/>
              <a:chExt cx="3798579" cy="1772311"/>
            </a:xfrm>
          </p:grpSpPr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>
                <a:off x="5193021" y="1215292"/>
                <a:ext cx="3798579" cy="1623819"/>
                <a:chOff x="5000096" y="1202617"/>
                <a:chExt cx="4143904" cy="1771439"/>
              </a:xfrm>
            </p:grpSpPr>
            <p:grpSp>
              <p:nvGrpSpPr>
                <p:cNvPr id="21" name="Group 20"/>
                <p:cNvGrpSpPr>
                  <a:grpSpLocks noChangeAspect="1"/>
                </p:cNvGrpSpPr>
                <p:nvPr/>
              </p:nvGrpSpPr>
              <p:grpSpPr>
                <a:xfrm>
                  <a:off x="5000096" y="1202617"/>
                  <a:ext cx="4143904" cy="1771439"/>
                  <a:chOff x="5016500" y="1242491"/>
                  <a:chExt cx="4051300" cy="1731851"/>
                </a:xfrm>
              </p:grpSpPr>
              <p:grpSp>
                <p:nvGrpSpPr>
                  <p:cNvPr id="27" name="Group 26"/>
                  <p:cNvGrpSpPr>
                    <a:grpSpLocks noChangeAspect="1"/>
                  </p:cNvGrpSpPr>
                  <p:nvPr/>
                </p:nvGrpSpPr>
                <p:grpSpPr>
                  <a:xfrm>
                    <a:off x="5016500" y="1242491"/>
                    <a:ext cx="4051300" cy="1731851"/>
                    <a:chOff x="4800600" y="2526268"/>
                    <a:chExt cx="4356100" cy="1862148"/>
                  </a:xfrm>
                </p:grpSpPr>
                <p:pic>
                  <p:nvPicPr>
                    <p:cNvPr id="44" name="Picture 43" descr="shot_charact_13102014.pdf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348" t="23382" r="9371" b="58965"/>
                    <a:stretch/>
                  </p:blipFill>
                  <p:spPr>
                    <a:xfrm>
                      <a:off x="4877071" y="2730500"/>
                      <a:ext cx="4266929" cy="1143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800600" y="2526268"/>
                      <a:ext cx="406400" cy="4058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029200" y="3810000"/>
                      <a:ext cx="533400" cy="372067"/>
                    </a:xfrm>
                    <a:prstGeom prst="rect">
                      <a:avLst/>
                    </a:prstGeom>
                    <a:noFill/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0.1</a:t>
                      </a:r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5638800" y="3821668"/>
                      <a:ext cx="533400" cy="372067"/>
                    </a:xfrm>
                    <a:prstGeom prst="rect">
                      <a:avLst/>
                    </a:prstGeom>
                    <a:noFill/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0.2</a:t>
                      </a:r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477000" y="3810000"/>
                      <a:ext cx="533400" cy="372067"/>
                    </a:xfrm>
                    <a:prstGeom prst="rect">
                      <a:avLst/>
                    </a:prstGeom>
                    <a:noFill/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0.3</a:t>
                      </a: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7162800" y="3810000"/>
                      <a:ext cx="533400" cy="372067"/>
                    </a:xfrm>
                    <a:prstGeom prst="rect">
                      <a:avLst/>
                    </a:prstGeom>
                    <a:noFill/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0.4</a:t>
                      </a: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7924801" y="3810000"/>
                      <a:ext cx="533400" cy="372067"/>
                    </a:xfrm>
                    <a:prstGeom prst="rect">
                      <a:avLst/>
                    </a:prstGeom>
                    <a:noFill/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0.5</a:t>
                      </a: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8623300" y="3810000"/>
                      <a:ext cx="533400" cy="372067"/>
                    </a:xfrm>
                    <a:prstGeom prst="rect">
                      <a:avLst/>
                    </a:prstGeom>
                    <a:noFill/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0.6</a:t>
                      </a: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6773015" y="4016349"/>
                      <a:ext cx="762000" cy="372067"/>
                    </a:xfrm>
                    <a:prstGeom prst="rect">
                      <a:avLst/>
                    </a:prstGeom>
                    <a:noFill/>
                    <a:ln w="3175" cmpd="sng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t [s]</a:t>
                      </a:r>
                    </a:p>
                  </p:txBody>
                </p:sp>
              </p:grp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7461454" y="1495738"/>
                    <a:ext cx="6146" cy="912400"/>
                  </a:xfrm>
                  <a:prstGeom prst="line">
                    <a:avLst/>
                  </a:prstGeom>
                  <a:ln w="76200" cmpd="sng">
                    <a:solidFill>
                      <a:srgbClr val="0503FE"/>
                    </a:solidFill>
                    <a:prstDash val="solid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8343900" y="1841500"/>
                    <a:ext cx="530364" cy="377491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mpd="sng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 flipH="1">
                    <a:off x="8680654" y="1495737"/>
                    <a:ext cx="6146" cy="912401"/>
                  </a:xfrm>
                  <a:prstGeom prst="line">
                    <a:avLst/>
                  </a:prstGeom>
                  <a:ln w="76200" cmpd="sng">
                    <a:solidFill>
                      <a:srgbClr val="007A00"/>
                    </a:solidFill>
                    <a:prstDash val="solid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6205653" y="1916927"/>
                  <a:ext cx="1389789" cy="54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400" b="1" dirty="0">
                      <a:solidFill>
                        <a:srgbClr val="0503FE"/>
                      </a:solidFill>
                      <a:sym typeface="Symbol"/>
                    </a:rPr>
                    <a:t>Strong ETG Drive Time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553040" y="1916927"/>
                  <a:ext cx="1134642" cy="54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400" b="1" dirty="0">
                      <a:solidFill>
                        <a:srgbClr val="007A00"/>
                      </a:solidFill>
                    </a:rPr>
                    <a:t>Weak ETG Drive Time</a:t>
                  </a:r>
                  <a:endParaRPr lang="en-US" sz="1400" b="1" dirty="0">
                    <a:solidFill>
                      <a:srgbClr val="007A00"/>
                    </a:solidFill>
                    <a:sym typeface="Symbol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781800" y="1066800"/>
                <a:ext cx="744198" cy="353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I</a:t>
                </a:r>
                <a:r>
                  <a:rPr lang="en-US" baseline="-25000" dirty="0" err="1"/>
                  <a:t>p</a:t>
                </a:r>
                <a:r>
                  <a:rPr lang="en-US" dirty="0"/>
                  <a:t> [MA]</a:t>
                </a:r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6781800" y="2133600"/>
              <a:ext cx="2286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8144942" y="2095327"/>
              <a:ext cx="2286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8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14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1598474"/>
                <a:ext cx="5410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503FE"/>
                    </a:solidFill>
                  </a:rPr>
                  <a:t>Strong ETG Drive (matched </a:t>
                </a:r>
                <a:r>
                  <a:rPr lang="en-US" sz="2000" b="1" dirty="0" err="1">
                    <a:solidFill>
                      <a:srgbClr val="0503FE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503FE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503FE"/>
                    </a:solidFill>
                  </a:rPr>
                  <a:t>exp</a:t>
                </a:r>
                <a:r>
                  <a:rPr lang="en-US" sz="2000" b="1" dirty="0">
                    <a:solidFill>
                      <a:srgbClr val="0503FE"/>
                    </a:solidFill>
                  </a:rPr>
                  <a:t>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/>
                  <a:t>Reproduces shape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/>
                  <a:t>-spectrum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>
                  <a:solidFill>
                    <a:srgbClr val="0503FE"/>
                  </a:solidFill>
                </a:endParaRPr>
              </a:p>
              <a:p>
                <a:r>
                  <a:rPr lang="en-US" sz="2000" b="1" dirty="0">
                    <a:solidFill>
                      <a:srgbClr val="017F00"/>
                    </a:solidFill>
                  </a:rPr>
                  <a:t>Weak ETG Drive (</a:t>
                </a:r>
                <a:r>
                  <a:rPr lang="en-US" sz="2000" b="1" dirty="0" err="1">
                    <a:solidFill>
                      <a:srgbClr val="017F00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17F00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17F00"/>
                    </a:solidFill>
                  </a:rPr>
                  <a:t>sim</a:t>
                </a:r>
                <a:r>
                  <a:rPr lang="en-US" sz="2000" b="1" dirty="0">
                    <a:solidFill>
                      <a:srgbClr val="017F00"/>
                    </a:solidFill>
                  </a:rPr>
                  <a:t>/</a:t>
                </a:r>
                <a:r>
                  <a:rPr lang="en-US" sz="2000" b="1" dirty="0" err="1">
                    <a:solidFill>
                      <a:srgbClr val="017F00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17F00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17F00"/>
                    </a:solidFill>
                  </a:rPr>
                  <a:t>exp</a:t>
                </a:r>
                <a:r>
                  <a:rPr lang="en-US" sz="2000" b="1" dirty="0">
                    <a:solidFill>
                      <a:srgbClr val="017F00"/>
                    </a:solidFill>
                  </a:rPr>
                  <a:t> ~ 65%)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/>
                  <a:t>-spectra can be matched within error bars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474"/>
                <a:ext cx="5410200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112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70748" y="4258270"/>
                <a:ext cx="574025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sz="2000" b="1" dirty="0"/>
                  <a:t>-spectra:</a:t>
                </a:r>
                <a:r>
                  <a:rPr lang="en-US" sz="2000" dirty="0"/>
                  <a:t> k-resolution in e- scale simulation too coarse</a:t>
                </a:r>
                <a:r>
                  <a:rPr lang="en-US" sz="2000" i="1" dirty="0"/>
                  <a:t> </a:t>
                </a:r>
                <a:r>
                  <a:rPr lang="en-US" sz="2000" dirty="0"/>
                  <a:t>for quantitative comparisons </a:t>
                </a:r>
                <a:br>
                  <a:rPr lang="en-US" sz="2000" dirty="0"/>
                </a:br>
                <a:r>
                  <a:rPr lang="en-US" sz="2000" dirty="0">
                    <a:sym typeface="Wingdings"/>
                  </a:rPr>
                  <a:t> need big-box e- scale simulations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48" y="4258270"/>
                <a:ext cx="5740252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1168" t="-3012" r="-531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53726" y="3316070"/>
            <a:ext cx="5300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Can match fluctuation level ratio </a:t>
            </a:r>
            <a:br>
              <a:rPr lang="en-US" sz="2000" dirty="0"/>
            </a:br>
            <a:r>
              <a:rPr lang="en-US" sz="2000" b="1" dirty="0">
                <a:solidFill>
                  <a:srgbClr val="0503FE"/>
                </a:solidFill>
              </a:rPr>
              <a:t>S(Strong ETG Drive)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17F33"/>
                </a:solidFill>
              </a:rPr>
              <a:t>S(weak ETG Drive) </a:t>
            </a:r>
            <a:endParaRPr lang="en-US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7384"/>
            <a:ext cx="12192000" cy="85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cs typeface="Arial" panose="020B0604020202020204" pitchFamily="34" charset="0"/>
              </a:rPr>
              <a:t>Highest </a:t>
            </a:r>
            <a:r>
              <a:rPr lang="en-US" sz="3200" dirty="0" err="1">
                <a:solidFill>
                  <a:srgbClr val="336699"/>
                </a:solidFill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cs typeface="Arial" panose="020B0604020202020204" pitchFamily="34" charset="0"/>
              </a:rPr>
              <a:t>e</a:t>
            </a:r>
            <a:r>
              <a:rPr lang="en-US" sz="3200" dirty="0">
                <a:solidFill>
                  <a:srgbClr val="336699"/>
                </a:solidFill>
                <a:cs typeface="Arial" panose="020B0604020202020204" pitchFamily="34" charset="0"/>
              </a:rPr>
              <a:t> e- scale simulations match k-spectrum shape and fluctuation level ratio</a:t>
            </a:r>
            <a:endParaRPr lang="en-US" sz="3200" dirty="0">
              <a:solidFill>
                <a:srgbClr val="336599"/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77672" y="1295400"/>
            <a:ext cx="4680128" cy="4972636"/>
            <a:chOff x="42864" y="1309687"/>
            <a:chExt cx="4648200" cy="4938713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42864" y="1309687"/>
              <a:ext cx="4648200" cy="4938713"/>
              <a:chOff x="269824" y="1143000"/>
              <a:chExt cx="4876800" cy="518160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3" t="12222" r="7251" b="3333"/>
              <a:stretch/>
            </p:blipFill>
            <p:spPr>
              <a:xfrm>
                <a:off x="269824" y="1447801"/>
                <a:ext cx="4876800" cy="487679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905000" y="1143000"/>
                    <a:ext cx="1485470" cy="38741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charset="0"/>
                                    </a:rPr>
                                    <m:t>exp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1143000"/>
                    <a:ext cx="1485469" cy="36879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240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2971800" y="3606384"/>
                <a:ext cx="792205" cy="341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017F00"/>
                    </a:solidFill>
                  </a:defRPr>
                </a:lvl1pPr>
              </a:lstStyle>
              <a:p>
                <a:r>
                  <a:rPr lang="en-US" sz="1400" dirty="0"/>
                  <a:t>GYRO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17219" y="1850806"/>
                <a:ext cx="95947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503FE"/>
                    </a:solidFill>
                  </a:rPr>
                  <a:t>GYRO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40745" y="2905018"/>
                <a:ext cx="64629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503FE"/>
                    </a:solidFill>
                  </a:rPr>
                  <a:t>exp</a:t>
                </a:r>
                <a:endParaRPr lang="en-US" b="1" dirty="0">
                  <a:solidFill>
                    <a:srgbClr val="0503F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55862" y="4200993"/>
                <a:ext cx="64629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17F00"/>
                    </a:solidFill>
                  </a:rPr>
                  <a:t>exp</a:t>
                </a:r>
                <a:endParaRPr lang="en-US" b="1" dirty="0">
                  <a:solidFill>
                    <a:srgbClr val="017F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209800" y="5486400"/>
              <a:ext cx="2451914" cy="39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e- </a:t>
              </a:r>
              <a:r>
                <a:rPr lang="en-US"/>
                <a:t>scale sims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6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070748" y="4258270"/>
                <a:ext cx="574025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sz="2000" b="1" dirty="0"/>
                  <a:t>-spectra:</a:t>
                </a:r>
                <a:r>
                  <a:rPr lang="en-US" sz="2000" dirty="0"/>
                  <a:t> k-resolution in e- scale simulation too coarse</a:t>
                </a:r>
                <a:r>
                  <a:rPr lang="en-US" sz="2000" i="1" dirty="0"/>
                  <a:t> </a:t>
                </a:r>
                <a:r>
                  <a:rPr lang="en-US" sz="2000" dirty="0"/>
                  <a:t>for quantitative comparisons </a:t>
                </a:r>
                <a:br>
                  <a:rPr lang="en-US" sz="2000" dirty="0"/>
                </a:br>
                <a:r>
                  <a:rPr lang="en-US" sz="2000" dirty="0">
                    <a:sym typeface="Wingdings"/>
                  </a:rPr>
                  <a:t> need big-box e- scale simulations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48" y="4258270"/>
                <a:ext cx="574025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168" t="-3012" r="-531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1598474"/>
                <a:ext cx="58674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503FE"/>
                    </a:solidFill>
                  </a:rPr>
                  <a:t>Strong ETG Drive (matched </a:t>
                </a:r>
                <a:r>
                  <a:rPr lang="en-US" sz="2000" b="1" dirty="0" err="1">
                    <a:solidFill>
                      <a:srgbClr val="0503FE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503FE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503FE"/>
                    </a:solidFill>
                  </a:rPr>
                  <a:t>exp</a:t>
                </a:r>
                <a:r>
                  <a:rPr lang="en-US" sz="2000" b="1" dirty="0">
                    <a:solidFill>
                      <a:srgbClr val="0503FE"/>
                    </a:solidFill>
                  </a:rPr>
                  <a:t>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/>
                  <a:t>Reproduces shape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/>
                  <a:t>-spectrum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>
                  <a:solidFill>
                    <a:srgbClr val="0503FE"/>
                  </a:solidFill>
                </a:endParaRPr>
              </a:p>
              <a:p>
                <a:r>
                  <a:rPr lang="en-US" sz="2000" b="1" dirty="0">
                    <a:solidFill>
                      <a:srgbClr val="017F00"/>
                    </a:solidFill>
                  </a:rPr>
                  <a:t>Weak ETG Drive (</a:t>
                </a:r>
                <a:r>
                  <a:rPr lang="en-US" sz="2000" b="1" dirty="0" err="1">
                    <a:solidFill>
                      <a:srgbClr val="017F00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17F00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17F00"/>
                    </a:solidFill>
                  </a:rPr>
                  <a:t>sim</a:t>
                </a:r>
                <a:r>
                  <a:rPr lang="en-US" sz="2000" b="1" dirty="0">
                    <a:solidFill>
                      <a:srgbClr val="017F00"/>
                    </a:solidFill>
                  </a:rPr>
                  <a:t>/</a:t>
                </a:r>
                <a:r>
                  <a:rPr lang="en-US" sz="2000" b="1" dirty="0" err="1">
                    <a:solidFill>
                      <a:srgbClr val="017F00"/>
                    </a:solidFill>
                  </a:rPr>
                  <a:t>Q</a:t>
                </a:r>
                <a:r>
                  <a:rPr lang="en-US" sz="2000" b="1" baseline="-25000" dirty="0" err="1">
                    <a:solidFill>
                      <a:srgbClr val="017F00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rgbClr val="017F00"/>
                    </a:solidFill>
                  </a:rPr>
                  <a:t>exp</a:t>
                </a:r>
                <a:r>
                  <a:rPr lang="en-US" sz="2000" b="1" dirty="0">
                    <a:solidFill>
                      <a:srgbClr val="017F00"/>
                    </a:solidFill>
                  </a:rPr>
                  <a:t> ~ 65%)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/>
                  <a:t>-spectra can be matched within error bars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474"/>
                <a:ext cx="5867400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103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53726" y="3316070"/>
            <a:ext cx="5909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Can match fluctuation level ratio </a:t>
            </a:r>
            <a:br>
              <a:rPr lang="en-US" sz="2000" dirty="0"/>
            </a:br>
            <a:r>
              <a:rPr lang="en-US" sz="2000" b="1" dirty="0">
                <a:solidFill>
                  <a:srgbClr val="0503FE"/>
                </a:solidFill>
              </a:rPr>
              <a:t>S(Strong ETG Drive)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17F33"/>
                </a:solidFill>
              </a:rPr>
              <a:t>S(weak ETG Drive) </a:t>
            </a:r>
            <a:endParaRPr lang="en-US" sz="20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57384"/>
            <a:ext cx="12192000" cy="85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cs typeface="Arial" panose="020B0604020202020204" pitchFamily="34" charset="0"/>
              </a:rPr>
              <a:t>Highest </a:t>
            </a:r>
            <a:r>
              <a:rPr lang="en-US" sz="3200" dirty="0" err="1">
                <a:solidFill>
                  <a:srgbClr val="336699"/>
                </a:solidFill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cs typeface="Arial" panose="020B0604020202020204" pitchFamily="34" charset="0"/>
              </a:rPr>
              <a:t>e</a:t>
            </a:r>
            <a:r>
              <a:rPr lang="en-US" sz="3200" dirty="0">
                <a:solidFill>
                  <a:srgbClr val="336699"/>
                </a:solidFill>
                <a:cs typeface="Arial" panose="020B0604020202020204" pitchFamily="34" charset="0"/>
              </a:rPr>
              <a:t> e- scale simulations match k-spectrum shape and fluctuation level ratio</a:t>
            </a:r>
            <a:endParaRPr lang="en-US" sz="3200" dirty="0">
              <a:solidFill>
                <a:srgbClr val="336599"/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77672" y="1295400"/>
            <a:ext cx="4680128" cy="4972636"/>
            <a:chOff x="42864" y="1309687"/>
            <a:chExt cx="4648200" cy="4938713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2864" y="1309687"/>
              <a:ext cx="4648200" cy="4938713"/>
              <a:chOff x="269824" y="1143000"/>
              <a:chExt cx="4876800" cy="51816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3" t="12222" r="7251" b="3333"/>
              <a:stretch/>
            </p:blipFill>
            <p:spPr>
              <a:xfrm>
                <a:off x="269824" y="1447801"/>
                <a:ext cx="4876800" cy="487679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905000" y="1143000"/>
                    <a:ext cx="1485470" cy="38741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charset="0"/>
                                    </a:rPr>
                                    <m:t>exp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1143000"/>
                    <a:ext cx="1485469" cy="36879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240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27"/>
              <p:cNvSpPr txBox="1"/>
              <p:nvPr/>
            </p:nvSpPr>
            <p:spPr>
              <a:xfrm>
                <a:off x="2971800" y="3606384"/>
                <a:ext cx="792205" cy="341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017F00"/>
                    </a:solidFill>
                  </a:defRPr>
                </a:lvl1pPr>
              </a:lstStyle>
              <a:p>
                <a:r>
                  <a:rPr lang="en-US" sz="1400" dirty="0"/>
                  <a:t>GYRO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17219" y="1850806"/>
                <a:ext cx="95947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503FE"/>
                    </a:solidFill>
                  </a:rPr>
                  <a:t>GYRO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40745" y="2905018"/>
                <a:ext cx="64629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503FE"/>
                    </a:solidFill>
                  </a:rPr>
                  <a:t>exp</a:t>
                </a:r>
                <a:endParaRPr lang="en-US" b="1" dirty="0">
                  <a:solidFill>
                    <a:srgbClr val="0503FE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355862" y="4200993"/>
                <a:ext cx="646292" cy="40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17F00"/>
                    </a:solidFill>
                  </a:rPr>
                  <a:t>exp</a:t>
                </a:r>
                <a:endParaRPr lang="en-US" b="1" dirty="0">
                  <a:solidFill>
                    <a:srgbClr val="017F00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209800" y="5486400"/>
              <a:ext cx="2451914" cy="39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e- </a:t>
              </a:r>
              <a:r>
                <a:rPr lang="en-US"/>
                <a:t>scale sims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77672" y="4771072"/>
                <a:ext cx="11385728" cy="156966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/>
                  <a:t>Conclusion from synthetic comparisons:</a:t>
                </a:r>
              </a:p>
              <a:p>
                <a:r>
                  <a:rPr lang="en-US" sz="3200" i="1" dirty="0"/>
                  <a:t>Match shape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-spectrum and </a:t>
                </a:r>
                <a:r>
                  <a:rPr lang="en-US" sz="3200" i="1" dirty="0"/>
                  <a:t>fluctuation level ratio between strong and weak ETG drive, consistent with </a:t>
                </a:r>
                <a:r>
                  <a:rPr lang="en-US" sz="3200" i="1" dirty="0" err="1"/>
                  <a:t>Q</a:t>
                </a:r>
                <a:r>
                  <a:rPr lang="en-US" sz="3200" i="1" baseline="-25000" dirty="0" err="1"/>
                  <a:t>e</a:t>
                </a:r>
                <a:r>
                  <a:rPr lang="en-US" sz="3200" i="1" dirty="0"/>
                  <a:t> agreement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2" y="4771072"/>
                <a:ext cx="11385728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282" t="-4215" r="-1976" b="-1111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60120"/>
          </a:xfr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US" sz="3200" dirty="0"/>
              <a:t>Conclusions and Next Steps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4953000"/>
            <a:ext cx="1196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Next Steps</a:t>
            </a:r>
            <a:r>
              <a:rPr lang="en-US" sz="24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Multi-scale simulation of NSTX H-mode + quant. comparisons with syn. diagnostic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Deploy synthetic diagnostic for additional NSTX discharges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Projections of new high-k diagnostic for NSTX-U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1371601"/>
            <a:ext cx="10287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503FE"/>
                </a:solidFill>
              </a:rPr>
              <a:t>Strong ETG Drive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u="sng" dirty="0"/>
              <a:t>Ion-scale</a:t>
            </a:r>
            <a:r>
              <a:rPr lang="en-US" sz="2000" dirty="0"/>
              <a:t> turbulence is suppressed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u="sng" dirty="0"/>
              <a:t>e- scale</a:t>
            </a:r>
            <a:r>
              <a:rPr lang="en-US" sz="2000" dirty="0"/>
              <a:t> can match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exp</a:t>
            </a:r>
            <a:r>
              <a:rPr lang="en-US" sz="2000" dirty="0"/>
              <a:t>, consistent with agreement in high-k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wavenumber spectrum</a:t>
            </a:r>
            <a:r>
              <a:rPr lang="en-US" sz="20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951202"/>
            <a:ext cx="9300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7F00"/>
                </a:solidFill>
              </a:rPr>
              <a:t>Weak ETG Drive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u="sng" dirty="0"/>
              <a:t>Ion scale</a:t>
            </a:r>
            <a:r>
              <a:rPr lang="en-US" sz="2000" dirty="0"/>
              <a:t> sim can bracket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 , </a:t>
            </a:r>
            <a:r>
              <a:rPr lang="en-US" sz="2000" dirty="0"/>
              <a:t>extremely stiff transport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u="sng" dirty="0"/>
              <a:t>Electron scale</a:t>
            </a:r>
            <a:r>
              <a:rPr lang="en-US" sz="2000" dirty="0"/>
              <a:t> is active, under-predicts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exp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4123492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Ion scale turbulence (TEM) might be responsible for most </a:t>
            </a:r>
            <a:r>
              <a:rPr lang="en-US" sz="2000" b="1" i="1" dirty="0" err="1"/>
              <a:t>Q</a:t>
            </a:r>
            <a:r>
              <a:rPr lang="en-US" sz="2000" b="1" i="1" baseline="-25000" dirty="0" err="1"/>
              <a:t>e</a:t>
            </a:r>
            <a:r>
              <a:rPr lang="en-US" sz="2000" b="1" i="1" baseline="30000" dirty="0" err="1"/>
              <a:t>exp</a:t>
            </a:r>
            <a:r>
              <a:rPr lang="en-US" sz="2000" b="1" i="1" dirty="0"/>
              <a:t>, cross-scale interactions likely important (ETG active)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438400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e- scale turbulence (ETG) is likely responsible for </a:t>
            </a:r>
            <a:r>
              <a:rPr lang="en-US" sz="2000" b="1" i="1" dirty="0" err="1"/>
              <a:t>Q</a:t>
            </a:r>
            <a:r>
              <a:rPr lang="en-US" sz="2000" b="1" i="1" baseline="-25000" dirty="0" err="1"/>
              <a:t>e</a:t>
            </a:r>
            <a:r>
              <a:rPr lang="en-US" sz="2000" b="1" i="1" baseline="30000" dirty="0" err="1"/>
              <a:t>exp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57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33600" y="2209801"/>
            <a:ext cx="7772400" cy="1908175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Material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6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6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524000" y="57383"/>
            <a:ext cx="9144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Parameters into Nonlinear </a:t>
            </a:r>
            <a:r>
              <a:rPr lang="en-US" sz="28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Gyrokinetic</a:t>
            </a:r>
            <a:r>
              <a:rPr lang="en-US" sz="2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Simulations Presented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744144" y="1066800"/>
          <a:ext cx="3666057" cy="537755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56257"/>
                <a:gridCol w="1143000"/>
                <a:gridCol w="1066800"/>
              </a:tblGrid>
              <a:tr h="26653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503FE"/>
                          </a:solidFill>
                          <a:effectLst/>
                          <a:latin typeface="Calibri"/>
                        </a:rPr>
                        <a:t>t=398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3FF09"/>
                          </a:solidFill>
                          <a:effectLst/>
                          <a:latin typeface="Calibri"/>
                        </a:rPr>
                        <a:t>t = 565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r/a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0.71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[m]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^19 m-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4.27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3.43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1.005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4.06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3.36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en-US" sz="18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0.0027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1.497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4.08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2.96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0.785030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0.80371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/n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0.035828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0.032715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-0.87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4.08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a/L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2.96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1.95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6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3.07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8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2.346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477000" y="1354320"/>
          <a:ext cx="3886200" cy="477795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76400"/>
                <a:gridCol w="1066800"/>
                <a:gridCol w="1143000"/>
              </a:tblGrid>
              <a:tr h="24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SHIFT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=dR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-0.355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KAPPA =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κ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1.979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rdln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κ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0.126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ρ</a:t>
                      </a:r>
                      <a:r>
                        <a:rPr lang="en-US" sz="1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0.0035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λ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0.000037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0.0000426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s-1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3.82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0.0436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Qi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Bt_loc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[T]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[m/s]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𝛀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[1/s]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3.5*10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3.5*10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2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57385"/>
            <a:ext cx="9144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Scale Simulation Necessary to Correctly Resolve High-k Scattering Wavenumber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92994" y="2061592"/>
            <a:ext cx="7332007" cy="3424808"/>
            <a:chOff x="382415" y="1512343"/>
            <a:chExt cx="7824737" cy="36549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5" r="7925"/>
            <a:stretch/>
          </p:blipFill>
          <p:spPr>
            <a:xfrm>
              <a:off x="382415" y="1631061"/>
              <a:ext cx="3613213" cy="35033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5" r="7925"/>
            <a:stretch/>
          </p:blipFill>
          <p:spPr>
            <a:xfrm>
              <a:off x="4559966" y="1631061"/>
              <a:ext cx="3647186" cy="35362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79595" y="1512343"/>
              <a:ext cx="1127713" cy="394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e- scale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1083" y="1512343"/>
              <a:ext cx="1579346" cy="394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hybrid scale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57264" y="2568228"/>
              <a:ext cx="689766" cy="39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ch</a:t>
              </a:r>
              <a:r>
                <a:rPr lang="en-US" b="1" dirty="0"/>
                <a:t>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6471" y="2801667"/>
              <a:ext cx="689766" cy="39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ch</a:t>
              </a:r>
              <a:r>
                <a:rPr lang="en-US" b="1" dirty="0"/>
                <a:t>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7734" y="3259278"/>
              <a:ext cx="689766" cy="39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ch</a:t>
              </a:r>
              <a:r>
                <a:rPr lang="en-US" b="1" dirty="0"/>
                <a:t> 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89799" y="2497685"/>
              <a:ext cx="689766" cy="39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ch</a:t>
              </a:r>
              <a:r>
                <a:rPr lang="en-US" b="1" dirty="0"/>
                <a:t>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82352" y="2731125"/>
              <a:ext cx="689766" cy="39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ch</a:t>
              </a:r>
              <a:r>
                <a:rPr lang="en-US" b="1" dirty="0"/>
                <a:t> 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00268" y="3188735"/>
              <a:ext cx="689766" cy="39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ch</a:t>
              </a:r>
              <a:r>
                <a:rPr lang="en-US" b="1" dirty="0"/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6734" y="5519221"/>
                <a:ext cx="71778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Hybrid scale is NOT multiscale simulation: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m:rPr>
                        <m:sty m:val="p"/>
                      </m:rPr>
                      <a:rPr lang="en-US" baseline="30000">
                        <a:latin typeface="Cambria Math" charset="0"/>
                      </a:rPr>
                      <m:t>min</m:t>
                    </m:r>
                    <m:r>
                      <a:rPr lang="en-US" i="1">
                        <a:latin typeface="Cambria Math" charset="0"/>
                      </a:rPr>
                      <m:t>=0.3</m:t>
                    </m:r>
                  </m:oMath>
                </a14:m>
                <a:r>
                  <a:rPr lang="en-US" dirty="0"/>
                  <a:t>, but does not fully resolve ion scales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Only run for e- time scales (</a:t>
                </a:r>
                <a:r>
                  <a:rPr lang="en-US" dirty="0" err="1"/>
                  <a:t>T</a:t>
                </a:r>
                <a:r>
                  <a:rPr lang="en-US" baseline="30000" dirty="0" err="1"/>
                  <a:t>sim</a:t>
                </a:r>
                <a:r>
                  <a:rPr lang="en-US" dirty="0"/>
                  <a:t> ~ 30a/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s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4" y="5519221"/>
                <a:ext cx="717788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76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192993" y="1193264"/>
            <a:ext cx="7632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Measurement-k from channels 1-3 of high-k scattering system in NSTX mapped to GYRO wavenumber grid</a:t>
            </a:r>
          </a:p>
        </p:txBody>
      </p:sp>
    </p:spTree>
    <p:extLst>
      <p:ext uri="{BB962C8B-B14F-4D97-AF65-F5344CB8AC3E}">
        <p14:creationId xmlns:p14="http://schemas.microsoft.com/office/powerpoint/2010/main" val="4728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10" y="4114801"/>
            <a:ext cx="3268781" cy="24417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96012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Synthetic f-spectrum at High ETG Drive, Ch1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3581400" cy="3485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98206"/>
            <a:ext cx="3581400" cy="348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4102" y="13469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e- scale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1295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hyb</a:t>
            </a:r>
            <a:r>
              <a:rPr lang="en-US" dirty="0"/>
              <a:t> scale</a:t>
            </a:r>
          </a:p>
        </p:txBody>
      </p:sp>
    </p:spTree>
    <p:extLst>
      <p:ext uri="{BB962C8B-B14F-4D97-AF65-F5344CB8AC3E}">
        <p14:creationId xmlns:p14="http://schemas.microsoft.com/office/powerpoint/2010/main" val="12162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2428" r="15207" b="11111"/>
          <a:stretch/>
        </p:blipFill>
        <p:spPr>
          <a:xfrm>
            <a:off x="7772401" y="1295401"/>
            <a:ext cx="2502277" cy="2391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524000" y="57385"/>
                <a:ext cx="9144000" cy="7949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Numerical Resolution Details of GYRO Simulations Needed for Synthetic Diagnostic of High-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6699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Scattering</a:t>
                </a:r>
              </a:p>
            </p:txBody>
          </p:sp>
        </mc:Choice>
        <mc:Fallback xmlns="">
          <p:sp>
            <p:nvSpPr>
              <p:cNvPr id="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84"/>
                <a:ext cx="9144000" cy="794901"/>
              </a:xfrm>
              <a:prstGeom prst="rect">
                <a:avLst/>
              </a:prstGeom>
              <a:blipFill rotWithShape="0">
                <a:blip r:embed="rId5"/>
                <a:stretch>
                  <a:fillRect t="-16794" b="-30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09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98583" y="1219200"/>
            <a:ext cx="59279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/>
              <a:t>Extensive Box size scans show </a:t>
            </a:r>
            <a:r>
              <a:rPr lang="en-US" sz="2200" b="1" dirty="0"/>
              <a:t>Hybrid Scale Simulation </a:t>
            </a:r>
            <a:r>
              <a:rPr lang="en-US" sz="2200" dirty="0"/>
              <a:t>is trade off: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Computational cost ~ </a:t>
            </a:r>
            <a:r>
              <a:rPr lang="en-US" b="1" dirty="0">
                <a:solidFill>
                  <a:schemeClr val="tx2"/>
                </a:solidFill>
              </a:rPr>
              <a:t>0.5 M CPU h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Correctly resolving experimental k</a:t>
            </a:r>
          </a:p>
          <a:p>
            <a:pPr marL="742950" lvl="1" indent="-285750">
              <a:buFontTx/>
              <a:buChar char="-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Electron Scale Simulation</a:t>
            </a:r>
            <a:r>
              <a:rPr lang="en-US" sz="20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Only e- scale turbulence</a:t>
            </a:r>
            <a:endParaRPr lang="is-I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6734" y="3810000"/>
            <a:ext cx="26842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Electron Scale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971801"/>
            <a:ext cx="441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>
            <a:spAutoFit/>
          </a:bodyPr>
          <a:lstStyle/>
          <a:p>
            <a:pPr lvl="1"/>
            <a:r>
              <a:rPr lang="en-US" dirty="0" err="1">
                <a:solidFill>
                  <a:srgbClr val="1F497D"/>
                </a:solidFill>
              </a:rPr>
              <a:t>L</a:t>
            </a:r>
            <a:r>
              <a:rPr lang="en-US" baseline="-25000" dirty="0" err="1">
                <a:solidFill>
                  <a:srgbClr val="1F497D"/>
                </a:solidFill>
              </a:rPr>
              <a:t>r</a:t>
            </a:r>
            <a:r>
              <a:rPr lang="en-US" dirty="0">
                <a:solidFill>
                  <a:srgbClr val="1F497D"/>
                </a:solidFill>
              </a:rPr>
              <a:t> x L</a:t>
            </a:r>
            <a:r>
              <a:rPr lang="en-US" baseline="-25000" dirty="0">
                <a:solidFill>
                  <a:srgbClr val="1F497D"/>
                </a:solidFill>
              </a:rPr>
              <a:t>y</a:t>
            </a:r>
            <a:r>
              <a:rPr lang="en-US" dirty="0">
                <a:solidFill>
                  <a:srgbClr val="1F497D"/>
                </a:solidFill>
              </a:rPr>
              <a:t> = 20-14 x 21-16 </a:t>
            </a:r>
            <a:r>
              <a:rPr lang="en-US" dirty="0" err="1">
                <a:solidFill>
                  <a:srgbClr val="1F497D"/>
                </a:solidFill>
              </a:rPr>
              <a:t>ρ</a:t>
            </a:r>
            <a:r>
              <a:rPr lang="en-US" baseline="-25000" dirty="0" err="1">
                <a:solidFill>
                  <a:srgbClr val="1F497D"/>
                </a:solidFill>
              </a:rPr>
              <a:t>s</a:t>
            </a:r>
            <a:r>
              <a:rPr lang="en-US" dirty="0">
                <a:solidFill>
                  <a:srgbClr val="1F497D"/>
                </a:solidFill>
              </a:rPr>
              <a:t> (L/a~0.08)</a:t>
            </a:r>
          </a:p>
          <a:p>
            <a:pPr lvl="1"/>
            <a:r>
              <a:rPr lang="en-US" dirty="0" err="1">
                <a:solidFill>
                  <a:srgbClr val="1F497D"/>
                </a:solidFill>
              </a:rPr>
              <a:t>n</a:t>
            </a:r>
            <a:r>
              <a:rPr lang="en-US" baseline="-25000" dirty="0" err="1">
                <a:solidFill>
                  <a:srgbClr val="1F497D"/>
                </a:solidFill>
              </a:rPr>
              <a:t>r</a:t>
            </a:r>
            <a:r>
              <a:rPr lang="en-US" dirty="0">
                <a:solidFill>
                  <a:srgbClr val="1F497D"/>
                </a:solidFill>
              </a:rPr>
              <a:t> x n = 512-450 x 140-220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87880" y="5297270"/>
            <a:ext cx="362712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>
            <a:spAutoFit/>
          </a:bodyPr>
          <a:lstStyle/>
          <a:p>
            <a:pPr lvl="1"/>
            <a:r>
              <a:rPr lang="en-US" dirty="0" err="1">
                <a:solidFill>
                  <a:srgbClr val="1F497D"/>
                </a:solidFill>
              </a:rPr>
              <a:t>L</a:t>
            </a:r>
            <a:r>
              <a:rPr lang="en-US" baseline="-25000" dirty="0" err="1">
                <a:solidFill>
                  <a:srgbClr val="1F497D"/>
                </a:solidFill>
              </a:rPr>
              <a:t>r</a:t>
            </a:r>
            <a:r>
              <a:rPr lang="en-US" dirty="0">
                <a:solidFill>
                  <a:srgbClr val="1F497D"/>
                </a:solidFill>
              </a:rPr>
              <a:t> x L</a:t>
            </a:r>
            <a:r>
              <a:rPr lang="en-US" baseline="-25000" dirty="0">
                <a:solidFill>
                  <a:srgbClr val="1F497D"/>
                </a:solidFill>
              </a:rPr>
              <a:t>y</a:t>
            </a:r>
            <a:r>
              <a:rPr lang="en-US" dirty="0">
                <a:solidFill>
                  <a:srgbClr val="1F497D"/>
                </a:solidFill>
              </a:rPr>
              <a:t> = 4 x 6 </a:t>
            </a:r>
            <a:r>
              <a:rPr lang="en-US" dirty="0" err="1">
                <a:solidFill>
                  <a:srgbClr val="1F497D"/>
                </a:solidFill>
              </a:rPr>
              <a:t>ρ</a:t>
            </a:r>
            <a:r>
              <a:rPr lang="en-US" baseline="-25000" dirty="0" err="1">
                <a:solidFill>
                  <a:srgbClr val="1F497D"/>
                </a:solidFill>
              </a:rPr>
              <a:t>s</a:t>
            </a:r>
            <a:r>
              <a:rPr lang="en-US" dirty="0">
                <a:solidFill>
                  <a:srgbClr val="1F497D"/>
                </a:solidFill>
              </a:rPr>
              <a:t> (L/a ~0.02)</a:t>
            </a:r>
          </a:p>
          <a:p>
            <a:pPr lvl="1"/>
            <a:r>
              <a:rPr lang="en-US" dirty="0" err="1">
                <a:solidFill>
                  <a:srgbClr val="1F497D"/>
                </a:solidFill>
              </a:rPr>
              <a:t>n</a:t>
            </a:r>
            <a:r>
              <a:rPr lang="en-US" baseline="-25000" dirty="0" err="1">
                <a:solidFill>
                  <a:srgbClr val="1F497D"/>
                </a:solidFill>
              </a:rPr>
              <a:t>r</a:t>
            </a:r>
            <a:r>
              <a:rPr lang="en-US" dirty="0">
                <a:solidFill>
                  <a:srgbClr val="1F497D"/>
                </a:solidFill>
              </a:rPr>
              <a:t> x n = 192 x 42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0986" y="1143000"/>
            <a:ext cx="29646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Hybrid Scale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014" r="20296" b="11111"/>
          <a:stretch/>
        </p:blipFill>
        <p:spPr>
          <a:xfrm>
            <a:off x="7772400" y="4161592"/>
            <a:ext cx="2502277" cy="23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96012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Experimental f-spectrum for ch1, 2,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50" y="1219200"/>
            <a:ext cx="3429000" cy="256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89417"/>
            <a:ext cx="3429000" cy="256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50" y="3922917"/>
            <a:ext cx="3429000" cy="2561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1" y="4114800"/>
            <a:ext cx="502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ETG Drive condition for ch3 has little </a:t>
            </a:r>
            <a:r>
              <a:rPr lang="en-US" dirty="0" err="1"/>
              <a:t>doppler</a:t>
            </a:r>
            <a:r>
              <a:rPr lang="en-US" dirty="0"/>
              <a:t> shift from f=0 (lowest k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low </a:t>
            </a:r>
            <a:r>
              <a:rPr lang="en-US" dirty="0" err="1"/>
              <a:t>k.v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>
                <a:sym typeface="Wingdings"/>
              </a:rPr>
              <a:t>contamination of signal by f=0 noise 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57385"/>
            <a:ext cx="9144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Thermal Transport Budget at Low ETG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8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07604" y="1524000"/>
                <a:ext cx="4177393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err="1"/>
                  <a:t>Q</a:t>
                </a:r>
                <a:r>
                  <a:rPr lang="en-US" sz="2000" baseline="-25000" dirty="0" err="1"/>
                  <a:t>e</a:t>
                </a:r>
                <a:r>
                  <a:rPr lang="en-US" sz="2000" baseline="30000" dirty="0" err="1"/>
                  <a:t>exp</a:t>
                </a:r>
                <a:r>
                  <a:rPr lang="en-US" sz="2000" dirty="0"/>
                  <a:t> ~ 1 MW</a:t>
                </a:r>
                <a:br>
                  <a:rPr lang="en-US" sz="2000" dirty="0"/>
                </a:br>
                <a:r>
                  <a:rPr lang="en-US" sz="1600" dirty="0">
                    <a:solidFill>
                      <a:schemeClr val="accent1"/>
                    </a:solidFill>
                    <a:sym typeface="Wingdings"/>
                  </a:rPr>
                  <a:t>-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Can be matched by ion scale GK sim within 1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</a:rPr>
                      <m:t>𝝈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(+</a:t>
                </a:r>
                <a:r>
                  <a:rPr lang="en-US" sz="1600" dirty="0" err="1">
                    <a:solidFill>
                      <a:schemeClr val="accent1"/>
                    </a:solidFill>
                    <a:sym typeface="Symbol"/>
                  </a:rPr>
                  <a:t>T</a:t>
                </a:r>
                <a:r>
                  <a:rPr lang="en-US" sz="1600" baseline="-25000" dirty="0" err="1">
                    <a:solidFill>
                      <a:schemeClr val="accent1"/>
                    </a:solidFill>
                    <a:sym typeface="Symbol"/>
                  </a:rPr>
                  <a:t>e</a:t>
                </a: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,-n</a:t>
                </a:r>
                <a:r>
                  <a:rPr lang="en-US" sz="1600" baseline="-25000" dirty="0">
                    <a:solidFill>
                      <a:schemeClr val="accent1"/>
                    </a:solidFill>
                    <a:sym typeface="Symbol"/>
                  </a:rPr>
                  <a:t>e</a:t>
                </a: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) </a:t>
                </a:r>
                <a:endParaRPr lang="en-US" sz="16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err="1"/>
                  <a:t>Q</a:t>
                </a:r>
                <a:r>
                  <a:rPr lang="en-US" sz="2000" baseline="-25000" dirty="0" err="1"/>
                  <a:t>i</a:t>
                </a:r>
                <a:r>
                  <a:rPr lang="en-US" sz="2000" baseline="30000" dirty="0" err="1"/>
                  <a:t>exp</a:t>
                </a:r>
                <a:r>
                  <a:rPr lang="en-US" sz="2000" dirty="0"/>
                  <a:t> ~ 0.23 MW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600" dirty="0">
                    <a:solidFill>
                      <a:schemeClr val="accent1"/>
                    </a:solidFill>
                  </a:rPr>
                  <a:t>- Q</a:t>
                </a:r>
                <a:r>
                  <a:rPr lang="en-US" sz="1600" baseline="-25000" dirty="0">
                    <a:solidFill>
                      <a:schemeClr val="accent1"/>
                    </a:solidFill>
                  </a:rPr>
                  <a:t>i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&lt;&lt;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Q</a:t>
                </a:r>
                <a:r>
                  <a:rPr lang="en-US" sz="1600" baseline="-25000" dirty="0" err="1">
                    <a:solidFill>
                      <a:schemeClr val="accent1"/>
                    </a:solidFill>
                  </a:rPr>
                  <a:t>e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/>
                </a:r>
                <a:br>
                  <a:rPr lang="en-US" sz="1600" dirty="0">
                    <a:solidFill>
                      <a:schemeClr val="accent1"/>
                    </a:solidFill>
                  </a:rPr>
                </a:br>
                <a:r>
                  <a:rPr lang="en-US" sz="1600" dirty="0">
                    <a:solidFill>
                      <a:schemeClr val="accent1"/>
                    </a:solidFill>
                  </a:rPr>
                  <a:t>-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Q</a:t>
                </a:r>
                <a:r>
                  <a:rPr lang="en-US" sz="1600" baseline="-25000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1"/>
                    </a:solidFill>
                  </a:rPr>
                  <a:t>sim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(ion scale) ~ 10X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Q</a:t>
                </a:r>
                <a:r>
                  <a:rPr lang="en-US" sz="1600" baseline="-25000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1"/>
                    </a:solidFill>
                  </a:rPr>
                  <a:t>exp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within 1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</a:rPr>
                      <m:t>𝝈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(+</a:t>
                </a:r>
                <a:r>
                  <a:rPr lang="en-US" sz="1600" dirty="0" err="1">
                    <a:solidFill>
                      <a:schemeClr val="accent1"/>
                    </a:solidFill>
                    <a:sym typeface="Symbol"/>
                  </a:rPr>
                  <a:t>T</a:t>
                </a:r>
                <a:r>
                  <a:rPr lang="en-US" sz="1600" baseline="-25000" dirty="0" err="1">
                    <a:solidFill>
                      <a:schemeClr val="accent1"/>
                    </a:solidFill>
                    <a:sym typeface="Symbol"/>
                  </a:rPr>
                  <a:t>e</a:t>
                </a: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,-n</a:t>
                </a:r>
                <a:r>
                  <a:rPr lang="en-US" sz="1600" baseline="-25000" dirty="0">
                    <a:solidFill>
                      <a:schemeClr val="accent1"/>
                    </a:solidFill>
                    <a:sym typeface="Symbol"/>
                  </a:rPr>
                  <a:t>e</a:t>
                </a: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) (similar to </a:t>
                </a:r>
                <a:r>
                  <a:rPr lang="en-US" sz="1600" dirty="0" err="1">
                    <a:solidFill>
                      <a:schemeClr val="accent1"/>
                    </a:solidFill>
                    <a:sym typeface="Symbol"/>
                  </a:rPr>
                  <a:t>Q</a:t>
                </a:r>
                <a:r>
                  <a:rPr lang="en-US" sz="1600" baseline="-25000" dirty="0" err="1">
                    <a:solidFill>
                      <a:schemeClr val="accent1"/>
                    </a:solidFill>
                    <a:sym typeface="Symbol"/>
                  </a:rPr>
                  <a:t>e</a:t>
                </a: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)</a:t>
                </a:r>
                <a:br>
                  <a:rPr lang="en-US" sz="1600" dirty="0">
                    <a:solidFill>
                      <a:schemeClr val="accent1"/>
                    </a:solidFill>
                    <a:sym typeface="Symbol"/>
                  </a:rPr>
                </a:br>
                <a:r>
                  <a:rPr lang="en-US" sz="1600" dirty="0">
                    <a:solidFill>
                      <a:schemeClr val="accent1"/>
                    </a:solidFill>
                    <a:sym typeface="Wingdings"/>
                  </a:rPr>
                  <a:t>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Can be matched by ion scale GK sim </a:t>
                </a: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/>
                </a:r>
                <a:br>
                  <a:rPr lang="en-US" sz="1600" dirty="0">
                    <a:solidFill>
                      <a:schemeClr val="accent1"/>
                    </a:solidFill>
                    <a:sym typeface="Symbol"/>
                  </a:rPr>
                </a:b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- Neoclassical Q</a:t>
                </a:r>
                <a:r>
                  <a:rPr lang="en-US" sz="1600" baseline="-25000" dirty="0">
                    <a:solidFill>
                      <a:schemeClr val="accent1"/>
                    </a:solidFill>
                    <a:sym typeface="Symbol"/>
                  </a:rPr>
                  <a:t>i </a:t>
                </a:r>
                <a:r>
                  <a:rPr lang="en-US" sz="1600" dirty="0">
                    <a:solidFill>
                      <a:schemeClr val="accent1"/>
                    </a:solidFill>
                    <a:sym typeface="Symbol"/>
                  </a:rPr>
                  <a:t>still TBD.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03" y="1524000"/>
                <a:ext cx="4177393" cy="2708434"/>
              </a:xfrm>
              <a:prstGeom prst="rect">
                <a:avLst/>
              </a:prstGeom>
              <a:blipFill rotWithShape="0">
                <a:blip r:embed="rId6"/>
                <a:stretch>
                  <a:fillRect l="-1314" t="-112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r="8310"/>
          <a:stretch/>
        </p:blipFill>
        <p:spPr>
          <a:xfrm>
            <a:off x="1727200" y="1190627"/>
            <a:ext cx="43434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7198" y="4648200"/>
            <a:ext cx="4517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Experiment sits near nonlinear threshold of both ion and electron scale </a:t>
            </a:r>
            <a:r>
              <a:rPr lang="en-US" b="1" i="1"/>
              <a:t>turbulence.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 err="1"/>
              <a:t>Ionscale</a:t>
            </a:r>
            <a:r>
              <a:rPr lang="en-US" b="1" i="1" dirty="0"/>
              <a:t> turbulence displays much higher stiffness than e- scale</a:t>
            </a:r>
          </a:p>
        </p:txBody>
      </p:sp>
    </p:spTree>
    <p:extLst>
      <p:ext uri="{BB962C8B-B14F-4D97-AF65-F5344CB8AC3E}">
        <p14:creationId xmlns:p14="http://schemas.microsoft.com/office/powerpoint/2010/main" val="14427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120"/>
          </a:xfr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US" sz="3200" dirty="0" smtClean="0"/>
              <a:t>Compare experimental </a:t>
            </a:r>
            <a:r>
              <a:rPr lang="en-US" sz="3200" dirty="0" err="1" smtClean="0"/>
              <a:t>Q</a:t>
            </a:r>
            <a:r>
              <a:rPr lang="en-US" sz="3200" baseline="-25000" dirty="0" err="1" smtClean="0"/>
              <a:t>e</a:t>
            </a:r>
            <a:r>
              <a:rPr lang="en-US" sz="3200" dirty="0" smtClean="0"/>
              <a:t> to all simulations; measured high-k turbulence only to e- scale simulations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37559" y="1711129"/>
                <a:ext cx="6025093" cy="4537271"/>
              </a:xfrm>
            </p:spPr>
            <p:txBody>
              <a:bodyPr>
                <a:normAutofit/>
              </a:bodyPr>
              <a:lstStyle/>
              <a:p>
                <a:r>
                  <a:rPr lang="en-US" sz="2000" u="sng" dirty="0" smtClean="0"/>
                  <a:t>Electron </a:t>
                </a:r>
                <a:r>
                  <a:rPr lang="en-US" sz="2000" u="sng" dirty="0"/>
                  <a:t>heat flux (</a:t>
                </a:r>
                <a:r>
                  <a:rPr lang="en-US" sz="2000" u="sng" dirty="0" err="1"/>
                  <a:t>Q</a:t>
                </a:r>
                <a:r>
                  <a:rPr lang="en-US" sz="2000" u="sng" baseline="-25000" dirty="0" err="1"/>
                  <a:t>e</a:t>
                </a:r>
                <a:r>
                  <a:rPr lang="en-US" sz="2000" u="sng" dirty="0"/>
                  <a:t>) comparisons</a:t>
                </a:r>
                <a:r>
                  <a:rPr lang="en-US" sz="2000" dirty="0"/>
                  <a:t> with TRANSP are done via sensitivity scans of GYRO simulations within exp. uncertainties</a:t>
                </a:r>
              </a:p>
              <a:p>
                <a:endParaRPr lang="en-US" sz="2000" dirty="0"/>
              </a:p>
              <a:p>
                <a:r>
                  <a:rPr lang="en-US" sz="2000" u="sng" dirty="0"/>
                  <a:t>High-k turbulence comparisons</a:t>
                </a:r>
                <a:r>
                  <a:rPr lang="en-US" sz="2000" dirty="0"/>
                  <a:t> will deploy a new synthetic diagnostic to </a:t>
                </a:r>
                <a:r>
                  <a:rPr lang="en-US" sz="2000" dirty="0" smtClean="0"/>
                  <a:t>e- </a:t>
                </a:r>
                <a:r>
                  <a:rPr lang="en-US" sz="2000" dirty="0"/>
                  <a:t>scale simulations that best match to </a:t>
                </a:r>
                <a:r>
                  <a:rPr lang="en-US" sz="2000" dirty="0" err="1"/>
                  <a:t>Q</a:t>
                </a:r>
                <a:r>
                  <a:rPr lang="en-US" sz="2000" baseline="-25000" dirty="0" err="1"/>
                  <a:t>e</a:t>
                </a:r>
                <a:r>
                  <a:rPr lang="en-US" sz="2000" baseline="30000" dirty="0" err="1"/>
                  <a:t>exp</a:t>
                </a:r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i="1" dirty="0"/>
                  <a:t>Can e-scale simulations reproduce the high-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000" b="1" i="1" dirty="0"/>
                  <a:t>  frequency &amp; wavenumber spectra?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37559" y="1711129"/>
                <a:ext cx="6025093" cy="4537271"/>
              </a:xfrm>
              <a:blipFill rotWithShape="0">
                <a:blip r:embed="rId3"/>
                <a:stretch>
                  <a:fillRect l="-910" t="-672" r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970179" y="1258533"/>
            <a:ext cx="3850221" cy="2551467"/>
            <a:chOff x="5112160" y="1295400"/>
            <a:chExt cx="3955640" cy="2487480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5112160" y="1295400"/>
              <a:ext cx="3955640" cy="2487480"/>
              <a:chOff x="296719" y="4267200"/>
              <a:chExt cx="3514067" cy="22098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4" t="1888" r="7500"/>
              <a:stretch/>
            </p:blipFill>
            <p:spPr>
              <a:xfrm>
                <a:off x="296719" y="4482633"/>
                <a:ext cx="3150886" cy="1994367"/>
              </a:xfrm>
              <a:prstGeom prst="rect">
                <a:avLst/>
              </a:prstGeom>
            </p:spPr>
          </p:pic>
          <p:cxnSp>
            <p:nvCxnSpPr>
              <p:cNvPr id="33" name="Straight Arrow Connector 32"/>
              <p:cNvCxnSpPr/>
              <p:nvPr/>
            </p:nvCxnSpPr>
            <p:spPr>
              <a:xfrm>
                <a:off x="1672168" y="5260558"/>
                <a:ext cx="0" cy="3255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265087" y="4267200"/>
                    <a:ext cx="1191652" cy="2460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087" y="4267200"/>
                    <a:ext cx="1341393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6341" t="-2381" r="-5854" b="-476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/>
              <p:cNvSpPr txBox="1"/>
              <p:nvPr/>
            </p:nvSpPr>
            <p:spPr>
              <a:xfrm>
                <a:off x="2185137" y="4636521"/>
                <a:ext cx="1625649" cy="4648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b="1" dirty="0">
                    <a:solidFill>
                      <a:srgbClr val="0503FE"/>
                    </a:solidFill>
                    <a:sym typeface="Symbol"/>
                  </a:rPr>
                  <a:t>Strong ETG drive</a:t>
                </a:r>
              </a:p>
              <a:p>
                <a:pPr marL="0" lvl="1"/>
                <a:r>
                  <a:rPr lang="en-US" sz="1400" b="1" dirty="0">
                    <a:solidFill>
                      <a:srgbClr val="007A00"/>
                    </a:solidFill>
                  </a:rPr>
                  <a:t>Weak ETG drive</a:t>
                </a:r>
                <a:endParaRPr lang="en-US" sz="1400" b="1" dirty="0">
                  <a:solidFill>
                    <a:srgbClr val="007A00"/>
                  </a:solidFill>
                  <a:sym typeface="Symbol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99715" y="163664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</a:t>
              </a: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477518" y="3930400"/>
            <a:ext cx="3495282" cy="2622800"/>
            <a:chOff x="5562600" y="4020665"/>
            <a:chExt cx="3273442" cy="2456335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5562600" y="4020665"/>
              <a:ext cx="3273442" cy="2456335"/>
              <a:chOff x="6019800" y="3436533"/>
              <a:chExt cx="4051885" cy="3040467"/>
            </a:xfrm>
          </p:grpSpPr>
          <p:pic>
            <p:nvPicPr>
              <p:cNvPr id="50" name="Picture 49" descr="Screen shot 2015-11-02 at 11.28.56 AM.png"/>
              <p:cNvPicPr>
                <a:picLocks noChangeAspect="1"/>
              </p:cNvPicPr>
              <p:nvPr/>
            </p:nvPicPr>
            <p:blipFill rotWithShape="1">
              <a:blip r:embed="rId12"/>
              <a:srcRect t="-1821" b="-1"/>
              <a:stretch/>
            </p:blipFill>
            <p:spPr>
              <a:xfrm>
                <a:off x="6019800" y="3436533"/>
                <a:ext cx="2798426" cy="304046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493003" y="3467026"/>
                    <a:ext cx="2143985" cy="3428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3003" y="3467026"/>
                    <a:ext cx="2143984" cy="420836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433" t="-222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TextBox 51"/>
              <p:cNvSpPr txBox="1"/>
              <p:nvPr/>
            </p:nvSpPr>
            <p:spPr>
              <a:xfrm>
                <a:off x="8103627" y="4131142"/>
                <a:ext cx="1968058" cy="6476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b="1" dirty="0">
                    <a:solidFill>
                      <a:srgbClr val="0503FE"/>
                    </a:solidFill>
                    <a:sym typeface="Symbol"/>
                  </a:rPr>
                  <a:t>Strong ETG</a:t>
                </a:r>
              </a:p>
              <a:p>
                <a:pPr marL="0" lvl="1"/>
                <a:r>
                  <a:rPr lang="en-US" sz="1400" b="1" dirty="0">
                    <a:solidFill>
                      <a:srgbClr val="0503FE"/>
                    </a:solidFill>
                    <a:sym typeface="Symbol"/>
                  </a:rPr>
                  <a:t> 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0931" y="4941519"/>
                <a:ext cx="1321879" cy="3809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en-US" sz="1400" b="1" dirty="0">
                    <a:solidFill>
                      <a:srgbClr val="007A00"/>
                    </a:solidFill>
                  </a:rPr>
                  <a:t>Weak ETG</a:t>
                </a:r>
                <a:endParaRPr lang="en-US" sz="1400" b="1" dirty="0">
                  <a:solidFill>
                    <a:srgbClr val="007A00"/>
                  </a:solidFill>
                  <a:sym typeface="Symbol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543800" y="4711416"/>
                <a:ext cx="502920" cy="19002"/>
              </a:xfrm>
              <a:prstGeom prst="line">
                <a:avLst/>
              </a:prstGeom>
              <a:ln w="28575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046720" y="4720912"/>
                <a:ext cx="374667" cy="764362"/>
              </a:xfrm>
              <a:prstGeom prst="line">
                <a:avLst/>
              </a:prstGeom>
              <a:ln w="28575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>
              <a:spLocks noChangeAspect="1"/>
            </p:cNvSpPr>
            <p:nvPr/>
          </p:nvSpPr>
          <p:spPr>
            <a:xfrm>
              <a:off x="5847779" y="427473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57384"/>
            <a:ext cx="9144000" cy="85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36699"/>
                </a:solidFill>
                <a:cs typeface="Arial" panose="020B0604020202020204" pitchFamily="34" charset="0"/>
              </a:rPr>
              <a:t>GYRO simulations </a:t>
            </a:r>
            <a:r>
              <a:rPr lang="en-US" sz="2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exp. inputs (∇T, ∇n) </a:t>
            </a:r>
            <a:br>
              <a:rPr lang="en-US" sz="2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under-predict fluctuation power at low ETG drive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63802" y="1540764"/>
                <a:ext cx="4504198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503FE"/>
                    </a:solidFill>
                  </a:rPr>
                  <a:t>High ETG Drive (</a:t>
                </a:r>
                <a:r>
                  <a:rPr lang="en-US" b="1" dirty="0" err="1">
                    <a:solidFill>
                      <a:srgbClr val="0503FE"/>
                    </a:solidFill>
                  </a:rPr>
                  <a:t>Q</a:t>
                </a:r>
                <a:r>
                  <a:rPr lang="en-US" b="1" baseline="-25000" dirty="0" err="1">
                    <a:solidFill>
                      <a:srgbClr val="0503FE"/>
                    </a:solidFill>
                  </a:rPr>
                  <a:t>e</a:t>
                </a:r>
                <a:r>
                  <a:rPr lang="en-US" b="1" baseline="30000" dirty="0" err="1">
                    <a:solidFill>
                      <a:srgbClr val="0503FE"/>
                    </a:solidFill>
                  </a:rPr>
                  <a:t>sim</a:t>
                </a:r>
                <a:r>
                  <a:rPr lang="en-US" b="1" dirty="0">
                    <a:solidFill>
                      <a:srgbClr val="0503FE"/>
                    </a:solidFill>
                  </a:rPr>
                  <a:t>/</a:t>
                </a:r>
                <a:r>
                  <a:rPr lang="en-US" b="1" dirty="0" err="1">
                    <a:solidFill>
                      <a:srgbClr val="0503FE"/>
                    </a:solidFill>
                  </a:rPr>
                  <a:t>Q</a:t>
                </a:r>
                <a:r>
                  <a:rPr lang="en-US" b="1" baseline="-25000" dirty="0" err="1">
                    <a:solidFill>
                      <a:srgbClr val="0503FE"/>
                    </a:solidFill>
                  </a:rPr>
                  <a:t>e</a:t>
                </a:r>
                <a:r>
                  <a:rPr lang="en-US" b="1" baseline="30000" dirty="0" err="1">
                    <a:solidFill>
                      <a:srgbClr val="0503FE"/>
                    </a:solidFill>
                  </a:rPr>
                  <a:t>exp</a:t>
                </a:r>
                <a:r>
                  <a:rPr lang="en-US" b="1" dirty="0">
                    <a:solidFill>
                      <a:srgbClr val="0503FE"/>
                    </a:solidFill>
                  </a:rPr>
                  <a:t> ~ 20%):</a:t>
                </a:r>
                <a:r>
                  <a:rPr lang="en-US" dirty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GYRO cannot match spectrum at lowest-k (unclean diagnostic signal)</a:t>
                </a:r>
              </a:p>
              <a:p>
                <a:endParaRPr lang="en-US" b="1" dirty="0">
                  <a:solidFill>
                    <a:srgbClr val="017F00"/>
                  </a:solidFill>
                </a:endParaRPr>
              </a:p>
              <a:p>
                <a:r>
                  <a:rPr lang="en-US" b="1" dirty="0">
                    <a:solidFill>
                      <a:srgbClr val="017F00"/>
                    </a:solidFill>
                  </a:rPr>
                  <a:t>Low ETG Drive (</a:t>
                </a:r>
                <a:r>
                  <a:rPr lang="en-US" b="1" dirty="0" err="1">
                    <a:solidFill>
                      <a:srgbClr val="017F00"/>
                    </a:solidFill>
                  </a:rPr>
                  <a:t>Q</a:t>
                </a:r>
                <a:r>
                  <a:rPr lang="en-US" b="1" baseline="-25000" dirty="0" err="1">
                    <a:solidFill>
                      <a:srgbClr val="017F00"/>
                    </a:solidFill>
                  </a:rPr>
                  <a:t>e</a:t>
                </a:r>
                <a:r>
                  <a:rPr lang="en-US" b="1" baseline="30000" dirty="0" err="1">
                    <a:solidFill>
                      <a:srgbClr val="017F00"/>
                    </a:solidFill>
                  </a:rPr>
                  <a:t>sim</a:t>
                </a:r>
                <a:r>
                  <a:rPr lang="en-US" b="1" dirty="0">
                    <a:solidFill>
                      <a:srgbClr val="017F00"/>
                    </a:solidFill>
                  </a:rPr>
                  <a:t> ~ 0)</a:t>
                </a: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err="1"/>
                  <a:t>Underprediction</a:t>
                </a:r>
                <a:r>
                  <a:rPr lang="en-US" dirty="0"/>
                  <a:t> in </a:t>
                </a:r>
                <a:r>
                  <a:rPr lang="en-US" dirty="0" err="1"/>
                  <a:t>fluct</a:t>
                </a:r>
                <a:r>
                  <a:rPr lang="en-US" dirty="0"/>
                  <a:t>. power consistent with under-prediction in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e</a:t>
                </a:r>
                <a:r>
                  <a:rPr lang="en-US" dirty="0"/>
                  <a:t> for experimental (∇T, ∇n) inputs in GYRO (</a:t>
                </a:r>
                <a:r>
                  <a:rPr lang="en-US" dirty="0" err="1"/>
                  <a:t>hyb</a:t>
                </a:r>
                <a:r>
                  <a:rPr lang="en-US" dirty="0"/>
                  <a:t>. scale shown)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Hybrid-scale sims better match shape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-spectrum (dominated by </a:t>
                </a:r>
                <a:r>
                  <a:rPr lang="en-US" dirty="0" err="1"/>
                  <a:t>Dop</a:t>
                </a:r>
                <a:r>
                  <a:rPr lang="en-US" dirty="0"/>
                  <a:t> shift, not shown)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02" y="1540763"/>
                <a:ext cx="4504198" cy="3693319"/>
              </a:xfrm>
              <a:prstGeom prst="rect">
                <a:avLst/>
              </a:prstGeom>
              <a:blipFill rotWithShape="0">
                <a:blip r:embed="rId6"/>
                <a:stretch>
                  <a:fillRect l="-1083" t="-990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837198" y="5954781"/>
            <a:ext cx="7095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Detected fluctuation power is scaled by constant (diagnostic not absolutely calibrated)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600200" y="1312446"/>
            <a:ext cx="4563602" cy="4631154"/>
            <a:chOff x="76200" y="1312446"/>
            <a:chExt cx="4563602" cy="4631154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76200" y="1312446"/>
              <a:ext cx="4563602" cy="4631154"/>
              <a:chOff x="313198" y="1291389"/>
              <a:chExt cx="4563602" cy="463115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3" t="11111" r="6982" b="3334"/>
              <a:stretch/>
            </p:blipFill>
            <p:spPr>
              <a:xfrm>
                <a:off x="313198" y="1313015"/>
                <a:ext cx="4563602" cy="4609528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944672" y="1291389"/>
                <a:ext cx="3521120" cy="3497542"/>
                <a:chOff x="905058" y="1371600"/>
                <a:chExt cx="3345064" cy="33226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752600" y="1371600"/>
                      <a:ext cx="1411196" cy="3315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charset="0"/>
                                      </a:rPr>
                                      <m:t>exp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52600" y="1371600"/>
                      <a:ext cx="1411196" cy="35035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TextBox 5"/>
                <p:cNvSpPr txBox="1"/>
                <p:nvPr/>
              </p:nvSpPr>
              <p:spPr>
                <a:xfrm>
                  <a:off x="3429000" y="4343400"/>
                  <a:ext cx="821122" cy="350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b="1">
                      <a:solidFill>
                        <a:srgbClr val="017F00"/>
                      </a:solidFill>
                    </a:defRPr>
                  </a:lvl1pPr>
                </a:lstStyle>
                <a:p>
                  <a:r>
                    <a:rPr lang="en-US" dirty="0"/>
                    <a:t>GYRO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407966" y="2039421"/>
                  <a:ext cx="821122" cy="350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503FE"/>
                      </a:solidFill>
                    </a:rPr>
                    <a:t>GYRO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05058" y="2419885"/>
                  <a:ext cx="553100" cy="350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0503FE"/>
                      </a:solidFill>
                    </a:rPr>
                    <a:t>exp</a:t>
                  </a:r>
                  <a:endParaRPr lang="en-US" b="1" dirty="0">
                    <a:solidFill>
                      <a:srgbClr val="0503FE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114908" y="3491441"/>
                  <a:ext cx="553100" cy="350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017F00"/>
                      </a:solidFill>
                    </a:rPr>
                    <a:t>exp</a:t>
                  </a:r>
                  <a:endParaRPr lang="en-US" b="1" dirty="0">
                    <a:solidFill>
                      <a:srgbClr val="017F00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2579147" y="5141749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Hybrid scale sims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7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60120"/>
          </a:xfr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US" sz="3200" dirty="0"/>
              <a:t>Mapping (</a:t>
            </a:r>
            <a:r>
              <a:rPr lang="en-US" sz="3200" dirty="0" err="1"/>
              <a:t>k</a:t>
            </a:r>
            <a:r>
              <a:rPr lang="en-US" sz="3200" baseline="-25000" dirty="0" err="1"/>
              <a:t>r</a:t>
            </a:r>
            <a:r>
              <a:rPr lang="en-US" sz="3200" dirty="0" err="1"/>
              <a:t>ρ</a:t>
            </a:r>
            <a:r>
              <a:rPr lang="en-US" sz="3200" baseline="-25000" dirty="0" err="1"/>
              <a:t>s</a:t>
            </a:r>
            <a:r>
              <a:rPr lang="en-US" sz="3200" dirty="0" err="1"/>
              <a:t>,k</a:t>
            </a:r>
            <a:r>
              <a:rPr lang="en-US" sz="3200" baseline="-25000" dirty="0" err="1"/>
              <a:t>θ</a:t>
            </a:r>
            <a:r>
              <a:rPr lang="en-US" sz="3200" dirty="0" err="1"/>
              <a:t>ρ</a:t>
            </a:r>
            <a:r>
              <a:rPr lang="en-US" sz="3200" baseline="-25000" dirty="0" err="1"/>
              <a:t>s</a:t>
            </a:r>
            <a:r>
              <a:rPr lang="en-US" sz="3200" dirty="0"/>
              <a:t>)</a:t>
            </a:r>
            <a:r>
              <a:rPr lang="en-US" sz="3200" baseline="-25000" dirty="0"/>
              <a:t>GYRO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 </a:t>
            </a:r>
            <a:r>
              <a:rPr lang="en-US" sz="3200" dirty="0"/>
              <a:t>(</a:t>
            </a:r>
            <a:r>
              <a:rPr lang="en-US" sz="3200" dirty="0" err="1"/>
              <a:t>k</a:t>
            </a:r>
            <a:r>
              <a:rPr lang="en-US" sz="3200" baseline="-25000" dirty="0" err="1"/>
              <a:t>R</a:t>
            </a:r>
            <a:r>
              <a:rPr lang="en-US" sz="3200" dirty="0"/>
              <a:t>, </a:t>
            </a:r>
            <a:r>
              <a:rPr lang="en-US" sz="3200" dirty="0" err="1"/>
              <a:t>k</a:t>
            </a:r>
            <a:r>
              <a:rPr lang="en-US" sz="3200" baseline="-25000" dirty="0" err="1"/>
              <a:t>Z</a:t>
            </a:r>
            <a:r>
              <a:rPr lang="en-US" sz="3200" dirty="0"/>
              <a:t>)</a:t>
            </a:r>
            <a:r>
              <a:rPr lang="en-US" sz="3200" baseline="30000" dirty="0" err="1"/>
              <a:t>exp</a:t>
            </a:r>
            <a:r>
              <a:rPr lang="en-US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81000" y="175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16002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47800" y="1219200"/>
            <a:ext cx="9296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u="sng" dirty="0">
                <a:sym typeface="Wingdings"/>
              </a:rPr>
              <a:t>Preamble 3</a:t>
            </a:r>
            <a:r>
              <a:rPr lang="en-US" sz="9600" b="1" dirty="0">
                <a:sym typeface="Wingdings"/>
              </a:rPr>
              <a:t> </a:t>
            </a:r>
            <a:r>
              <a:rPr lang="en-US" sz="9600" dirty="0">
                <a:sym typeface="Wingdings"/>
              </a:rPr>
              <a:t>Wavenumber mapping under simplifying assumptions</a:t>
            </a:r>
          </a:p>
          <a:p>
            <a:pPr marL="0" indent="0">
              <a:buNone/>
            </a:pPr>
            <a:endParaRPr lang="en-US" sz="2400" b="1" dirty="0">
              <a:sym typeface="Wingding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676401" y="3352800"/>
            <a:ext cx="8817493" cy="2819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>
                <a:sym typeface="Wingdings"/>
              </a:rPr>
              <a:t>Assumptions</a:t>
            </a:r>
          </a:p>
          <a:p>
            <a:pPr lvl="1"/>
            <a:r>
              <a:rPr lang="en-US" sz="2000" dirty="0" err="1">
                <a:sym typeface="Wingdings"/>
              </a:rPr>
              <a:t>ζ</a:t>
            </a:r>
            <a:r>
              <a:rPr lang="en-US" sz="2000" dirty="0">
                <a:sym typeface="Wingdings"/>
              </a:rPr>
              <a:t>=0, </a:t>
            </a:r>
            <a:r>
              <a:rPr lang="en-US" sz="2000" dirty="0" err="1">
                <a:sym typeface="Wingdings"/>
              </a:rPr>
              <a:t>dζ</a:t>
            </a:r>
            <a:r>
              <a:rPr lang="en-US" sz="2000" dirty="0">
                <a:sym typeface="Wingdings"/>
              </a:rPr>
              <a:t>/</a:t>
            </a:r>
            <a:r>
              <a:rPr lang="en-US" sz="2000" dirty="0" err="1">
                <a:sym typeface="Wingdings"/>
              </a:rPr>
              <a:t>dr</a:t>
            </a:r>
            <a:r>
              <a:rPr lang="en-US" sz="2000" dirty="0">
                <a:sym typeface="Wingdings"/>
              </a:rPr>
              <a:t>=0 (</a:t>
            </a:r>
            <a:r>
              <a:rPr lang="en-US" sz="2000" dirty="0" err="1">
                <a:sym typeface="Wingdings"/>
              </a:rPr>
              <a:t>squareness</a:t>
            </a:r>
            <a:r>
              <a:rPr lang="en-US" sz="2000" dirty="0">
                <a:sym typeface="Wingdings"/>
              </a:rPr>
              <a:t> + radial derivative)</a:t>
            </a:r>
          </a:p>
          <a:p>
            <a:pPr lvl="1"/>
            <a:r>
              <a:rPr lang="en-US" sz="2000" dirty="0">
                <a:sym typeface="Wingdings"/>
              </a:rPr>
              <a:t>Z</a:t>
            </a:r>
            <a:r>
              <a:rPr lang="en-US" sz="2000" baseline="-25000" dirty="0">
                <a:sym typeface="Wingdings"/>
              </a:rPr>
              <a:t>0</a:t>
            </a:r>
            <a:r>
              <a:rPr lang="en-US" sz="2000" dirty="0">
                <a:sym typeface="Wingdings"/>
              </a:rPr>
              <a:t>=0, dZ</a:t>
            </a:r>
            <a:r>
              <a:rPr lang="en-US" sz="2000" baseline="-25000" dirty="0">
                <a:sym typeface="Wingdings"/>
              </a:rPr>
              <a:t>0</a:t>
            </a:r>
            <a:r>
              <a:rPr lang="en-US" sz="2000" dirty="0">
                <a:sym typeface="Wingdings"/>
              </a:rPr>
              <a:t>/</a:t>
            </a:r>
            <a:r>
              <a:rPr lang="en-US" sz="2000" dirty="0" err="1">
                <a:sym typeface="Wingdings"/>
              </a:rPr>
              <a:t>dr</a:t>
            </a:r>
            <a:r>
              <a:rPr lang="en-US" sz="2000" dirty="0">
                <a:sym typeface="Wingdings"/>
              </a:rPr>
              <a:t>=0 (elevation + radial derivative) </a:t>
            </a:r>
          </a:p>
          <a:p>
            <a:pPr lvl="1"/>
            <a:r>
              <a:rPr lang="en-US" sz="2000" dirty="0">
                <a:sym typeface="Wingdings"/>
              </a:rPr>
              <a:t>UD symmetric (up-down asymmetry of flux surface)</a:t>
            </a:r>
          </a:p>
          <a:p>
            <a:pPr lvl="1"/>
            <a:r>
              <a:rPr lang="en-US" sz="2000" dirty="0">
                <a:sym typeface="Wingdings"/>
              </a:rPr>
              <a:t>theta=0 (outboard mid-plane)</a:t>
            </a:r>
            <a:endParaRPr lang="en-US" dirty="0">
              <a:sym typeface="Wingdings"/>
            </a:endParaRPr>
          </a:p>
          <a:p>
            <a:pPr algn="just"/>
            <a:endParaRPr lang="en-US" sz="2000" dirty="0">
              <a:sym typeface="Wingdings"/>
            </a:endParaRPr>
          </a:p>
          <a:p>
            <a:pPr algn="just"/>
            <a:r>
              <a:rPr lang="en-US" sz="2000" dirty="0">
                <a:sym typeface="Wingdings"/>
              </a:rPr>
              <a:t>In the following slides, develop mapping when assumptions are not satisfied, invert </a:t>
            </a:r>
          </a:p>
          <a:p>
            <a:pPr marL="0" indent="0" algn="just">
              <a:buNone/>
            </a:pPr>
            <a:r>
              <a:rPr lang="en-US" sz="2000" dirty="0">
                <a:sym typeface="Wingdings"/>
              </a:rPr>
              <a:t>	(R(</a:t>
            </a:r>
            <a:r>
              <a:rPr lang="en-US" sz="2000" dirty="0" err="1">
                <a:sym typeface="Wingdings"/>
              </a:rPr>
              <a:t>r,θ</a:t>
            </a:r>
            <a:r>
              <a:rPr lang="en-US" sz="2000" dirty="0">
                <a:sym typeface="Wingdings"/>
              </a:rPr>
              <a:t>),Z(</a:t>
            </a:r>
            <a:r>
              <a:rPr lang="en-US" sz="2000" dirty="0" err="1">
                <a:sym typeface="Wingdings"/>
              </a:rPr>
              <a:t>r,θ</a:t>
            </a:r>
            <a:r>
              <a:rPr lang="en-US" sz="2000" dirty="0">
                <a:sym typeface="Wingdings"/>
              </a:rPr>
              <a:t>))=(</a:t>
            </a:r>
            <a:r>
              <a:rPr lang="en-US" sz="2000" dirty="0" err="1">
                <a:sym typeface="Wingdings"/>
              </a:rPr>
              <a:t>R</a:t>
            </a:r>
            <a:r>
              <a:rPr lang="en-US" sz="2000" baseline="-25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Z</a:t>
            </a:r>
            <a:r>
              <a:rPr lang="en-US" sz="2000" baseline="-25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) (</a:t>
            </a:r>
            <a:r>
              <a:rPr lang="en-US" sz="2000" dirty="0" err="1">
                <a:sym typeface="Wingdings"/>
              </a:rPr>
              <a:t>r</a:t>
            </a:r>
            <a:r>
              <a:rPr lang="en-US" sz="2000" baseline="-25000" dirty="0" err="1">
                <a:sym typeface="Wingdings"/>
              </a:rPr>
              <a:t>exp</a:t>
            </a:r>
            <a:r>
              <a:rPr lang="en-US" sz="2000" dirty="0" err="1">
                <a:sym typeface="Wingdings"/>
              </a:rPr>
              <a:t>,θ</a:t>
            </a:r>
            <a:r>
              <a:rPr lang="en-US" sz="2000" baseline="-25000" dirty="0" err="1">
                <a:sym typeface="Wingdings"/>
              </a:rPr>
              <a:t>exp</a:t>
            </a:r>
            <a:r>
              <a:rPr lang="en-US" sz="2000" dirty="0">
                <a:sym typeface="Wingdings"/>
              </a:rPr>
              <a:t>) . </a:t>
            </a:r>
            <a:endParaRPr lang="en-US" sz="2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073668" y="1828801"/>
          <a:ext cx="37020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4" name="Equation" r:id="rId3" imgW="1727200" imgH="241300" progId="Equation.3">
                  <p:embed/>
                </p:oleObj>
              </mc:Choice>
              <mc:Fallback>
                <p:oleObj name="Equation" r:id="rId3" imgW="172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4073668" y="1828801"/>
                        <a:ext cx="3702050" cy="517525"/>
                      </a:xfrm>
                      <a:prstGeom prst="rect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027488" y="2546348"/>
          <a:ext cx="38211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" name="Equation" r:id="rId5" imgW="1638300" imgH="241300" progId="Equation.3">
                  <p:embed/>
                </p:oleObj>
              </mc:Choice>
              <mc:Fallback>
                <p:oleObj name="Equation" r:id="rId5" imgW="1638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4027488" y="2546348"/>
                        <a:ext cx="3821112" cy="561975"/>
                      </a:xfrm>
                      <a:prstGeom prst="rect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 code is used to perform </a:t>
            </a:r>
            <a:r>
              <a:rPr lang="en-US" sz="32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ion-scale 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electron-scale nonlinear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gyrokinetic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8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1295400"/>
            <a:ext cx="9353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2000" b="1" dirty="0"/>
              <a:t>Ion scale </a:t>
            </a:r>
            <a:r>
              <a:rPr lang="en-US" sz="2000" dirty="0"/>
              <a:t>simulation resolves low-k turbulence </a:t>
            </a:r>
            <a:r>
              <a:rPr lang="en-US" sz="2000" dirty="0" err="1">
                <a:solidFill>
                  <a:srgbClr val="000000"/>
                </a:solidFill>
              </a:rPr>
              <a:t>k</a:t>
            </a:r>
            <a:r>
              <a:rPr lang="en-US" sz="2000" baseline="-25000" dirty="0" err="1">
                <a:solidFill>
                  <a:srgbClr val="000000"/>
                </a:solidFill>
              </a:rPr>
              <a:t>θ</a:t>
            </a:r>
            <a:r>
              <a:rPr lang="en-US" sz="2000" dirty="0" err="1">
                <a:solidFill>
                  <a:srgbClr val="000000"/>
                </a:solidFill>
              </a:rPr>
              <a:t>ρ</a:t>
            </a:r>
            <a:r>
              <a:rPr lang="en-US" sz="2000" baseline="-25000" dirty="0" err="1">
                <a:solidFill>
                  <a:srgbClr val="000000"/>
                </a:solidFill>
              </a:rPr>
              <a:t>s</a:t>
            </a:r>
            <a:r>
              <a:rPr lang="en-US" sz="2000" dirty="0"/>
              <a:t> ⪝ 1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b="1" dirty="0"/>
              <a:t>Electron scale simulation </a:t>
            </a:r>
            <a:r>
              <a:rPr lang="en-US" sz="2000" dirty="0"/>
              <a:t>resolves ETG-scale turbulence 1 &lt; </a:t>
            </a:r>
            <a:r>
              <a:rPr lang="en-US" sz="2000" dirty="0" err="1">
                <a:solidFill>
                  <a:srgbClr val="000000"/>
                </a:solidFill>
              </a:rPr>
              <a:t>k</a:t>
            </a:r>
            <a:r>
              <a:rPr lang="en-US" sz="2000" baseline="-25000" dirty="0" err="1">
                <a:solidFill>
                  <a:srgbClr val="000000"/>
                </a:solidFill>
              </a:rPr>
              <a:t>θ</a:t>
            </a:r>
            <a:r>
              <a:rPr lang="en-US" sz="2000" dirty="0" err="1">
                <a:solidFill>
                  <a:srgbClr val="000000"/>
                </a:solidFill>
              </a:rPr>
              <a:t>ρ</a:t>
            </a:r>
            <a:r>
              <a:rPr lang="en-US" sz="2000" baseline="-25000" dirty="0" err="1">
                <a:solidFill>
                  <a:srgbClr val="000000"/>
                </a:solidFill>
              </a:rPr>
              <a:t>s</a:t>
            </a:r>
            <a:r>
              <a:rPr lang="en-US" sz="2000" dirty="0"/>
              <a:t> ⪝ 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" y="4114800"/>
                <a:ext cx="91652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/>
                  <a:buChar char="•"/>
                </a:pPr>
                <a:r>
                  <a:rPr lang="en-US" sz="2000" dirty="0">
                    <a:solidFill>
                      <a:srgbClr val="1F497D"/>
                    </a:solidFill>
                  </a:rPr>
                  <a:t>Experimental profiles used as input 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en-US" sz="2000" dirty="0">
                    <a:solidFill>
                      <a:srgbClr val="1F497D"/>
                    </a:solidFill>
                  </a:rPr>
                  <a:t>Local simulations performed at scattering location (r/a~0.7, R~135 cm).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en-US" sz="2000" dirty="0">
                    <a:solidFill>
                      <a:srgbClr val="1F497D"/>
                    </a:solidFill>
                  </a:rPr>
                  <a:t>3 kinetic species, D, C, e (Z</a:t>
                </a:r>
                <a:r>
                  <a:rPr lang="en-US" sz="2000" baseline="-25000" dirty="0">
                    <a:solidFill>
                      <a:srgbClr val="1F497D"/>
                    </a:solidFill>
                  </a:rPr>
                  <a:t>eff</a:t>
                </a:r>
                <a:r>
                  <a:rPr lang="en-US" sz="2000" dirty="0">
                    <a:solidFill>
                      <a:srgbClr val="1F497D"/>
                    </a:solidFill>
                  </a:rPr>
                  <a:t>~1.85-1.95)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en-US" sz="2000" dirty="0">
                    <a:solidFill>
                      <a:srgbClr val="1F497D"/>
                    </a:solidFill>
                  </a:rPr>
                  <a:t>Electromagnetic: A</a:t>
                </a:r>
                <a:r>
                  <a:rPr lang="en-US" sz="2000" baseline="-25000" dirty="0">
                    <a:solidFill>
                      <a:srgbClr val="1F497D"/>
                    </a:solidFill>
                  </a:rPr>
                  <a:t>||</a:t>
                </a:r>
                <a:r>
                  <a:rPr lang="en-US" sz="2000" dirty="0">
                    <a:solidFill>
                      <a:srgbClr val="1F497D"/>
                    </a:solidFill>
                  </a:rPr>
                  <a:t>+B</a:t>
                </a:r>
                <a:r>
                  <a:rPr lang="en-US" sz="2000" baseline="-25000" dirty="0">
                    <a:solidFill>
                      <a:srgbClr val="1F497D"/>
                    </a:solidFill>
                  </a:rPr>
                  <a:t>||</a:t>
                </a:r>
                <a:r>
                  <a:rPr lang="en-US" sz="2000" dirty="0">
                    <a:solidFill>
                      <a:srgbClr val="1F497D"/>
                    </a:solidFill>
                  </a:rPr>
                  <a:t>, β</a:t>
                </a:r>
                <a:r>
                  <a:rPr lang="en-US" sz="2000" baseline="-25000" dirty="0">
                    <a:solidFill>
                      <a:srgbClr val="1F497D"/>
                    </a:solidFill>
                  </a:rPr>
                  <a:t>e</a:t>
                </a:r>
                <a:r>
                  <a:rPr lang="en-US" sz="2000" dirty="0">
                    <a:solidFill>
                      <a:srgbClr val="1F497D"/>
                    </a:solidFill>
                  </a:rPr>
                  <a:t>~ 0.3 %.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en-US" sz="2000" dirty="0">
                    <a:solidFill>
                      <a:srgbClr val="1F497D"/>
                    </a:solidFill>
                  </a:rPr>
                  <a:t>Collisions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1F497D"/>
                        </a:solidFill>
                        <a:latin typeface="Cambria Math" charset="0"/>
                      </a:rPr>
                      <m:t>𝜈</m:t>
                    </m:r>
                  </m:oMath>
                </a14:m>
                <a:r>
                  <a:rPr lang="en-US" sz="2000" baseline="-25000" dirty="0" err="1">
                    <a:solidFill>
                      <a:srgbClr val="1F497D"/>
                    </a:solidFill>
                  </a:rPr>
                  <a:t>ei</a:t>
                </a:r>
                <a:r>
                  <a:rPr lang="en-US" sz="2000" dirty="0">
                    <a:solidFill>
                      <a:srgbClr val="1F497D"/>
                    </a:solidFill>
                  </a:rPr>
                  <a:t> ~ 1 </a:t>
                </a:r>
                <a:r>
                  <a:rPr lang="en-US" sz="2000" dirty="0" err="1">
                    <a:solidFill>
                      <a:srgbClr val="1F497D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rgbClr val="1F497D"/>
                    </a:solidFill>
                  </a:rPr>
                  <a:t>s</a:t>
                </a:r>
                <a:r>
                  <a:rPr lang="en-US" sz="2000" dirty="0">
                    <a:solidFill>
                      <a:srgbClr val="1F497D"/>
                    </a:solidFill>
                  </a:rPr>
                  <a:t>/a).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en-US" sz="2000" dirty="0" err="1">
                    <a:solidFill>
                      <a:srgbClr val="1F497D"/>
                    </a:solidFill>
                  </a:rPr>
                  <a:t>ExB</a:t>
                </a:r>
                <a:r>
                  <a:rPr lang="en-US" sz="2000" dirty="0">
                    <a:solidFill>
                      <a:srgbClr val="1F497D"/>
                    </a:solidFill>
                  </a:rPr>
                  <a:t> shear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1F497D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sz="2000" baseline="-25000" dirty="0">
                    <a:solidFill>
                      <a:srgbClr val="1F497D"/>
                    </a:solidFill>
                  </a:rPr>
                  <a:t>E</a:t>
                </a:r>
                <a:r>
                  <a:rPr lang="en-US" sz="2000" dirty="0">
                    <a:solidFill>
                      <a:srgbClr val="1F497D"/>
                    </a:solidFill>
                  </a:rPr>
                  <a:t>~0.13-0.16 </a:t>
                </a:r>
                <a:r>
                  <a:rPr lang="en-US" sz="2000" dirty="0" err="1">
                    <a:solidFill>
                      <a:srgbClr val="1F497D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rgbClr val="1F497D"/>
                    </a:solidFill>
                  </a:rPr>
                  <a:t>s</a:t>
                </a:r>
                <a:r>
                  <a:rPr lang="en-US" sz="2000" dirty="0">
                    <a:solidFill>
                      <a:srgbClr val="1F497D"/>
                    </a:solidFill>
                  </a:rPr>
                  <a:t>/a) + parallel flow shear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1F497D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sz="2000" baseline="-25000" dirty="0">
                    <a:solidFill>
                      <a:srgbClr val="1F497D"/>
                    </a:solidFill>
                  </a:rPr>
                  <a:t>p</a:t>
                </a:r>
                <a:r>
                  <a:rPr lang="en-US" sz="2000" dirty="0">
                    <a:solidFill>
                      <a:srgbClr val="1F497D"/>
                    </a:solidFill>
                  </a:rPr>
                  <a:t> ~ 1-1.2 </a:t>
                </a:r>
                <a:r>
                  <a:rPr lang="en-US" sz="2000" dirty="0" err="1">
                    <a:solidFill>
                      <a:srgbClr val="1F497D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rgbClr val="1F497D"/>
                    </a:solidFill>
                  </a:rPr>
                  <a:t>s</a:t>
                </a:r>
                <a:r>
                  <a:rPr lang="en-US" sz="2000" dirty="0">
                    <a:solidFill>
                      <a:srgbClr val="1F497D"/>
                    </a:solidFill>
                  </a:rPr>
                  <a:t>/a)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en-US" sz="2000" dirty="0">
                    <a:solidFill>
                      <a:srgbClr val="1F497D"/>
                    </a:solidFill>
                  </a:rPr>
                  <a:t>Fixed boundary conditions (buffer widths)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14800"/>
                <a:ext cx="9165276" cy="2246769"/>
              </a:xfrm>
              <a:prstGeom prst="rect">
                <a:avLst/>
              </a:prstGeom>
              <a:blipFill rotWithShape="0">
                <a:blip r:embed="rId6"/>
                <a:stretch>
                  <a:fillRect t="-1084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676400" y="2446400"/>
            <a:ext cx="9011383" cy="1630313"/>
            <a:chOff x="838200" y="2956979"/>
            <a:chExt cx="7370847" cy="1333512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838200" y="2956979"/>
              <a:ext cx="7370847" cy="985177"/>
              <a:chOff x="1219200" y="5181600"/>
              <a:chExt cx="6909921" cy="9235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447800" y="5181600"/>
                <a:ext cx="2667000" cy="381000"/>
              </a:xfrm>
              <a:prstGeom prst="rect">
                <a:avLst/>
              </a:prstGeom>
              <a:gradFill flip="none" rotWithShape="1">
                <a:gsLst>
                  <a:gs pos="50005">
                    <a:schemeClr val="bg1"/>
                  </a:gs>
                  <a:gs pos="95970">
                    <a:srgbClr val="0503FE"/>
                  </a:gs>
                  <a:gs pos="0">
                    <a:schemeClr val="accent1">
                      <a:lumMod val="0"/>
                      <a:lumOff val="100000"/>
                    </a:schemeClr>
                  </a:gs>
                  <a:gs pos="1000">
                    <a:srgbClr val="0503FE"/>
                  </a:gs>
                  <a:gs pos="100000">
                    <a:srgbClr val="0503F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06603" y="5253682"/>
                <a:ext cx="3356002" cy="381000"/>
              </a:xfrm>
              <a:prstGeom prst="rect">
                <a:avLst/>
              </a:prstGeom>
              <a:gradFill flip="none" rotWithShape="1">
                <a:gsLst>
                  <a:gs pos="50000">
                    <a:schemeClr val="bg1"/>
                  </a:gs>
                  <a:gs pos="95970">
                    <a:srgbClr val="FF0000"/>
                  </a:gs>
                  <a:gs pos="0">
                    <a:schemeClr val="accent1">
                      <a:lumMod val="0"/>
                      <a:lumOff val="100000"/>
                    </a:schemeClr>
                  </a:gs>
                  <a:gs pos="100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3610" y="5291823"/>
                <a:ext cx="1690006" cy="346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Electron Scale 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76103" y="5216620"/>
                <a:ext cx="1098819" cy="346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/>
                  <a:t>Ion scale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1219200" y="5715000"/>
                <a:ext cx="629887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0200" y="5638800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962400" y="5638800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400800" y="5638800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562279" y="5598850"/>
                <a:ext cx="566842" cy="346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k</a:t>
                </a:r>
                <a:r>
                  <a:rPr lang="en-US" baseline="-25000" dirty="0" err="1">
                    <a:solidFill>
                      <a:srgbClr val="000000"/>
                    </a:solidFill>
                  </a:rPr>
                  <a:t>θ</a:t>
                </a:r>
                <a:r>
                  <a:rPr lang="en-US" dirty="0"/>
                  <a:t>𝝆</a:t>
                </a:r>
                <a:r>
                  <a:rPr lang="en-US" baseline="-25000" dirty="0"/>
                  <a:t>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63216" y="5734909"/>
                <a:ext cx="473671" cy="346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0.1</a:t>
                </a:r>
                <a:endParaRPr lang="en-US" baseline="-25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01894" y="5758934"/>
                <a:ext cx="293339" cy="346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US" baseline="-25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76526" y="5758934"/>
                <a:ext cx="413560" cy="346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</a:t>
                </a:r>
                <a:endParaRPr lang="en-US" baseline="-250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480368" y="3982714"/>
              <a:ext cx="1527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high-k diagnostic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5105400" y="3688524"/>
              <a:ext cx="103729" cy="3106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561653" y="3442796"/>
              <a:ext cx="1121008" cy="358120"/>
            </a:xfrm>
            <a:prstGeom prst="rect">
              <a:avLst/>
            </a:prstGeom>
            <a:solidFill>
              <a:schemeClr val="bg1">
                <a:lumMod val="65000"/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1963400" cy="960120"/>
          </a:xfr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US" sz="3200" dirty="0"/>
              <a:t>Local ion and electron-scale simulations under-predict experimental </a:t>
            </a:r>
            <a:r>
              <a:rPr lang="en-US" sz="3200" dirty="0" err="1"/>
              <a:t>Q</a:t>
            </a:r>
            <a:r>
              <a:rPr lang="en-US" sz="3200" baseline="-25000" dirty="0" err="1"/>
              <a:t>e</a:t>
            </a:r>
            <a:r>
              <a:rPr lang="en-US" sz="3200" baseline="-25000" dirty="0"/>
              <a:t> </a:t>
            </a:r>
            <a:r>
              <a:rPr lang="en-US" sz="3200" dirty="0"/>
              <a:t>with experimental gradients as input</a:t>
            </a:r>
            <a:endParaRPr lang="en-US" sz="3200" baseline="-25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276601" y="1207334"/>
            <a:ext cx="6633357" cy="5117266"/>
            <a:chOff x="1600200" y="1131167"/>
            <a:chExt cx="7028417" cy="5422033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1600200" y="1131167"/>
              <a:ext cx="5212935" cy="5422033"/>
              <a:chOff x="95331" y="1295401"/>
              <a:chExt cx="4852303" cy="5046933"/>
            </a:xfrm>
          </p:grpSpPr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95331" y="1295401"/>
                <a:ext cx="4852303" cy="5046933"/>
                <a:chOff x="53238" y="1371601"/>
                <a:chExt cx="4852303" cy="5046933"/>
              </a:xfrm>
            </p:grpSpPr>
            <p:grpSp>
              <p:nvGrpSpPr>
                <p:cNvPr id="12" name="Group 11"/>
                <p:cNvGrpSpPr>
                  <a:grpSpLocks noChangeAspect="1"/>
                </p:cNvGrpSpPr>
                <p:nvPr/>
              </p:nvGrpSpPr>
              <p:grpSpPr>
                <a:xfrm>
                  <a:off x="53238" y="1371601"/>
                  <a:ext cx="4852303" cy="5046933"/>
                  <a:chOff x="53238" y="1371601"/>
                  <a:chExt cx="4852303" cy="5046933"/>
                </a:xfrm>
              </p:grpSpPr>
              <p:grpSp>
                <p:nvGrpSpPr>
                  <p:cNvPr id="16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53238" y="1371601"/>
                    <a:ext cx="4852303" cy="5046933"/>
                    <a:chOff x="3352800" y="1232427"/>
                    <a:chExt cx="4452330" cy="4630916"/>
                  </a:xfrm>
                </p:grpSpPr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3352800" y="1232427"/>
                      <a:ext cx="4452330" cy="4630916"/>
                      <a:chOff x="210981" y="1312684"/>
                      <a:chExt cx="4452330" cy="4630916"/>
                    </a:xfrm>
                  </p:grpSpPr>
                  <p:pic>
                    <p:nvPicPr>
                      <p:cNvPr id="21" name="Picture 2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00" t="3768" r="24167" b="1285"/>
                      <a:stretch/>
                    </p:blipFill>
                    <p:spPr>
                      <a:xfrm>
                        <a:off x="210981" y="1436169"/>
                        <a:ext cx="4452330" cy="4507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2794609" y="4770012"/>
                        <a:ext cx="1608764" cy="5849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rgbClr val="007A00"/>
                            </a:solidFill>
                          </a:rPr>
                          <a:t>e- scale sim</a:t>
                        </a:r>
                        <a:endParaRPr lang="en-US" dirty="0">
                          <a:solidFill>
                            <a:srgbClr val="007A00"/>
                          </a:solidFill>
                        </a:endParaRPr>
                      </a:p>
                      <a:p>
                        <a:r>
                          <a:rPr lang="en-US" b="1" dirty="0">
                            <a:solidFill>
                              <a:srgbClr val="007A00"/>
                            </a:solidFill>
                          </a:rPr>
                          <a:t>ion scale sim</a:t>
                        </a:r>
                        <a:endParaRPr lang="en-US" dirty="0">
                          <a:solidFill>
                            <a:srgbClr val="007A00"/>
                          </a:solidFill>
                        </a:endParaRPr>
                      </a:p>
                    </p:txBody>
                  </p:sp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1898841" y="3320592"/>
                        <a:ext cx="642929" cy="33423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rgbClr val="0503FE"/>
                            </a:solidFill>
                          </a:rPr>
                          <a:t>scan</a:t>
                        </a: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835906" y="4465921"/>
                        <a:ext cx="1951293" cy="33423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rgbClr val="0503FE"/>
                            </a:solidFill>
                          </a:rPr>
                          <a:t>e- </a:t>
                        </a:r>
                        <a:r>
                          <a:rPr lang="en-US" b="1">
                            <a:solidFill>
                              <a:srgbClr val="0503FE"/>
                            </a:solidFill>
                          </a:rPr>
                          <a:t>scale sim</a:t>
                        </a:r>
                        <a:endParaRPr lang="en-US" baseline="30000" dirty="0">
                          <a:solidFill>
                            <a:srgbClr val="0503FE"/>
                          </a:solidFill>
                        </a:endParaRPr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1811553" y="1312684"/>
                        <a:ext cx="1308790" cy="417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 err="1"/>
                          <a:t>P</a:t>
                        </a:r>
                        <a:r>
                          <a:rPr lang="en-US" sz="2400" baseline="-25000" dirty="0" err="1"/>
                          <a:t>e</a:t>
                        </a:r>
                        <a:r>
                          <a:rPr lang="en-US" sz="2400" dirty="0"/>
                          <a:t> [MW]</a:t>
                        </a:r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2823816" y="3232490"/>
                        <a:ext cx="593054" cy="338888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rgbClr val="007A00"/>
                            </a:solidFill>
                          </a:rPr>
                          <a:t>EXP</a:t>
                        </a:r>
                      </a:p>
                    </p:txBody>
                  </p:sp>
                </p:grp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4755592" y="2017020"/>
                      <a:ext cx="593054" cy="33888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0503FE"/>
                          </a:solidFill>
                        </a:rPr>
                        <a:t>EXP</a:t>
                      </a:r>
                    </a:p>
                  </p:txBody>
                </p:sp>
              </p:grpSp>
              <p:sp>
                <p:nvSpPr>
                  <p:cNvPr id="17" name="TextBox 16"/>
                  <p:cNvSpPr txBox="1">
                    <a:spLocks noChangeAspect="1"/>
                  </p:cNvSpPr>
                  <p:nvPr/>
                </p:nvSpPr>
                <p:spPr>
                  <a:xfrm>
                    <a:off x="1924914" y="3586328"/>
                    <a:ext cx="89448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TextBox 17"/>
                  <p:cNvSpPr txBox="1">
                    <a:spLocks noChangeAspect="1"/>
                  </p:cNvSpPr>
                  <p:nvPr/>
                </p:nvSpPr>
                <p:spPr>
                  <a:xfrm>
                    <a:off x="3223961" y="4245645"/>
                    <a:ext cx="89448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425480" y="3929221"/>
                  <a:ext cx="1024128" cy="0"/>
                </a:xfrm>
                <a:prstGeom prst="line">
                  <a:avLst/>
                </a:prstGeom>
                <a:ln w="28575">
                  <a:solidFill>
                    <a:srgbClr val="007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2944368" y="3557016"/>
                  <a:ext cx="0" cy="754381"/>
                </a:xfrm>
                <a:prstGeom prst="line">
                  <a:avLst/>
                </a:prstGeom>
                <a:ln w="28575">
                  <a:solidFill>
                    <a:srgbClr val="007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2868964" y="5720992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7A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209800" y="5654040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503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03F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6987" y="5348241"/>
                <a:ext cx="1736557" cy="370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503FE"/>
                    </a:solidFill>
                  </a:rPr>
                  <a:t>ion </a:t>
                </a:r>
                <a:r>
                  <a:rPr lang="en-US" b="1">
                    <a:solidFill>
                      <a:srgbClr val="0503FE"/>
                    </a:solidFill>
                  </a:rPr>
                  <a:t>scale sim</a:t>
                </a:r>
                <a:endParaRPr lang="en-US" b="1" dirty="0">
                  <a:solidFill>
                    <a:srgbClr val="0503FE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181600" y="1676400"/>
              <a:ext cx="3447017" cy="8152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200" b="1" dirty="0">
                  <a:solidFill>
                    <a:srgbClr val="0503FE"/>
                  </a:solidFill>
                  <a:sym typeface="Symbol"/>
                </a:rPr>
                <a:t>Strong ETG drive time</a:t>
              </a:r>
            </a:p>
            <a:p>
              <a:pPr marL="0" lvl="1"/>
              <a:r>
                <a:rPr lang="en-US" sz="2200" b="1" dirty="0">
                  <a:solidFill>
                    <a:srgbClr val="007A00"/>
                  </a:solidFill>
                </a:rPr>
                <a:t>Weak ETG drive time</a:t>
              </a:r>
              <a:endParaRPr lang="en-US" sz="2200" b="1" dirty="0">
                <a:solidFill>
                  <a:srgbClr val="007A00"/>
                </a:solidFill>
                <a:sym typeface="Symbo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15202" y="6028694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r>
              <a:rPr lang="en-US" dirty="0"/>
              <a:t> [MW] =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r>
              <a:rPr lang="en-US" dirty="0"/>
              <a:t> [MW/m</a:t>
            </a:r>
            <a:r>
              <a:rPr lang="en-US" baseline="30000" dirty="0"/>
              <a:t>2</a:t>
            </a:r>
            <a:r>
              <a:rPr lang="en-US" dirty="0"/>
              <a:t>] * Area</a:t>
            </a:r>
          </a:p>
        </p:txBody>
      </p:sp>
    </p:spTree>
    <p:extLst>
      <p:ext uri="{BB962C8B-B14F-4D97-AF65-F5344CB8AC3E}">
        <p14:creationId xmlns:p14="http://schemas.microsoft.com/office/powerpoint/2010/main" val="8392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514600" y="2286001"/>
            <a:ext cx="7162800" cy="140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50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Scans for Heat Flux Comparisons</a:t>
            </a:r>
          </a:p>
        </p:txBody>
      </p:sp>
    </p:spTree>
    <p:extLst>
      <p:ext uri="{BB962C8B-B14F-4D97-AF65-F5344CB8AC3E}">
        <p14:creationId xmlns:p14="http://schemas.microsoft.com/office/powerpoint/2010/main" val="30236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ETG drive condition: electron scale simulations can match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experimental uncertainty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43000" y="1269024"/>
            <a:ext cx="4381500" cy="5055577"/>
            <a:chOff x="152400" y="1269023"/>
            <a:chExt cx="4381500" cy="5055577"/>
          </a:xfrm>
        </p:grpSpPr>
        <p:sp>
          <p:nvSpPr>
            <p:cNvPr id="31" name="Rectangle 30"/>
            <p:cNvSpPr/>
            <p:nvPr/>
          </p:nvSpPr>
          <p:spPr>
            <a:xfrm>
              <a:off x="1524000" y="1916668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52400" y="1269023"/>
              <a:ext cx="4381500" cy="5055577"/>
              <a:chOff x="152400" y="1272183"/>
              <a:chExt cx="4381500" cy="50555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9" r="8172"/>
              <a:stretch/>
            </p:blipFill>
            <p:spPr>
              <a:xfrm>
                <a:off x="152400" y="1272183"/>
                <a:ext cx="4381500" cy="50555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896285" y="3821668"/>
                <a:ext cx="1066115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49152" y="3360003"/>
                <a:ext cx="1066115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/>
              </a:p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98255" y="1752600"/>
                <a:ext cx="1066115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4759" y="1905000"/>
                <a:ext cx="176870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3163824" y="3031867"/>
                <a:ext cx="0" cy="77813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1670622" y="1676460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3462" y="4724400"/>
              <a:ext cx="176870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57900" y="1370887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/>
              <a:t>Sensitivity scans carried out to maximize turbulent drive within error bars</a:t>
            </a:r>
          </a:p>
        </p:txBody>
      </p:sp>
    </p:spTree>
    <p:extLst>
      <p:ext uri="{BB962C8B-B14F-4D97-AF65-F5344CB8AC3E}">
        <p14:creationId xmlns:p14="http://schemas.microsoft.com/office/powerpoint/2010/main" val="8199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9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57900" y="1370886"/>
            <a:ext cx="529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/>
              <a:t>Sensitivity scans carried out to maximize turbulent drive within error bars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Ion scale simulation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Suppressed by </a:t>
            </a:r>
            <a:r>
              <a:rPr lang="en-US" sz="2000" dirty="0" err="1"/>
              <a:t>ExB</a:t>
            </a:r>
            <a:r>
              <a:rPr lang="en-US" sz="2000" dirty="0"/>
              <a:t> shear (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~ 0)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43000" y="1269024"/>
            <a:ext cx="4381500" cy="5055577"/>
            <a:chOff x="152400" y="1272183"/>
            <a:chExt cx="4381500" cy="5055577"/>
          </a:xfrm>
        </p:grpSpPr>
        <p:sp>
          <p:nvSpPr>
            <p:cNvPr id="31" name="Rectangle 30"/>
            <p:cNvSpPr/>
            <p:nvPr/>
          </p:nvSpPr>
          <p:spPr>
            <a:xfrm>
              <a:off x="1524000" y="1916668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52400" y="1272183"/>
              <a:ext cx="4381500" cy="5055577"/>
              <a:chOff x="152400" y="1272183"/>
              <a:chExt cx="4381500" cy="50555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9" r="8172"/>
              <a:stretch/>
            </p:blipFill>
            <p:spPr>
              <a:xfrm>
                <a:off x="152400" y="1272183"/>
                <a:ext cx="4381500" cy="50555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896285" y="3821668"/>
                <a:ext cx="1066115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49152" y="3360003"/>
                <a:ext cx="1066115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/>
              </a:p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98255" y="1752600"/>
                <a:ext cx="1066115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4759" y="2101334"/>
                <a:ext cx="176870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3163824" y="3031867"/>
                <a:ext cx="0" cy="77813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1670622" y="1676460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ETG drive condition: electron scale simulations can match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experimental uncertainty</a:t>
            </a:r>
          </a:p>
        </p:txBody>
      </p:sp>
    </p:spTree>
    <p:extLst>
      <p:ext uri="{BB962C8B-B14F-4D97-AF65-F5344CB8AC3E}">
        <p14:creationId xmlns:p14="http://schemas.microsoft.com/office/powerpoint/2010/main" val="1255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88338" y="3762378"/>
          <a:ext cx="207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8288338" y="3762378"/>
                        <a:ext cx="207962" cy="301625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3000" y="1269024"/>
            <a:ext cx="4381500" cy="5055577"/>
            <a:chOff x="152400" y="1272183"/>
            <a:chExt cx="4381500" cy="5055577"/>
          </a:xfrm>
        </p:grpSpPr>
        <p:sp>
          <p:nvSpPr>
            <p:cNvPr id="31" name="Rectangle 30"/>
            <p:cNvSpPr/>
            <p:nvPr/>
          </p:nvSpPr>
          <p:spPr>
            <a:xfrm>
              <a:off x="1524000" y="1916668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52400" y="1272183"/>
              <a:ext cx="4381500" cy="5055577"/>
              <a:chOff x="152400" y="1272183"/>
              <a:chExt cx="4381500" cy="5055577"/>
            </a:xfrm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152400" y="1272183"/>
                <a:ext cx="4381500" cy="5055577"/>
                <a:chOff x="152400" y="1272183"/>
                <a:chExt cx="4381500" cy="5055577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19" r="8172"/>
                <a:stretch/>
              </p:blipFill>
              <p:spPr>
                <a:xfrm>
                  <a:off x="152400" y="1272183"/>
                  <a:ext cx="4381500" cy="5055577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3298255" y="1752600"/>
                  <a:ext cx="1066115" cy="14773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4759" y="2315378"/>
                  <a:ext cx="1768703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endParaRPr lang="en-US" dirty="0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163824" y="3031867"/>
                  <a:ext cx="0" cy="778133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304670" y="4386322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</p:txBody>
          </p:sp>
        </p:grp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760120" y="3676083"/>
              <a:ext cx="142384" cy="142384"/>
            </a:xfrm>
            <a:prstGeom prst="ellipse">
              <a:avLst/>
            </a:prstGeom>
            <a:solidFill>
              <a:srgbClr val="0503FE"/>
            </a:solidFill>
            <a:ln>
              <a:solidFill>
                <a:srgbClr val="0503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0622" y="1676460"/>
              <a:ext cx="1725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a/L</a:t>
              </a:r>
              <a:r>
                <a:rPr lang="en-US" baseline="-25000" dirty="0"/>
                <a:t>n</a:t>
              </a:r>
              <a:r>
                <a:rPr lang="en-US" dirty="0"/>
                <a:t> scaled 1-𝜎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57900" y="1370886"/>
            <a:ext cx="5600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/>
              <a:t>Sensitivity scans carried out to maximize turbulent drive within error bars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Ion scale simulation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Suppressed by </a:t>
            </a:r>
            <a:r>
              <a:rPr lang="en-US" sz="2000" dirty="0" err="1"/>
              <a:t>ExB</a:t>
            </a:r>
            <a:r>
              <a:rPr lang="en-US" sz="2000" dirty="0"/>
              <a:t> shear (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sim</a:t>
            </a:r>
            <a:r>
              <a:rPr lang="en-US" sz="2000" dirty="0"/>
              <a:t> ~ 0)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rgbClr val="0503FE"/>
                </a:solidFill>
              </a:rPr>
              <a:t>Electron scale simulation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Scans (a/L</a:t>
            </a:r>
            <a:r>
              <a:rPr lang="en-US" sz="2000" baseline="-25000" dirty="0"/>
              <a:t>T</a:t>
            </a:r>
            <a:r>
              <a:rPr lang="en-US" sz="2000" dirty="0"/>
              <a:t>, a/L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Can match </a:t>
            </a:r>
            <a:r>
              <a:rPr lang="en-US" sz="2000" dirty="0" err="1">
                <a:sym typeface="Wingdings"/>
              </a:rPr>
              <a:t>Q</a:t>
            </a:r>
            <a:r>
              <a:rPr lang="en-US" sz="2000" baseline="-25000" dirty="0" err="1">
                <a:sym typeface="Wingdings"/>
              </a:rPr>
              <a:t>e</a:t>
            </a:r>
            <a:r>
              <a:rPr lang="en-US" sz="2000" baseline="30000" dirty="0" err="1">
                <a:sym typeface="Wingdings"/>
              </a:rPr>
              <a:t>exp</a:t>
            </a:r>
            <a:endParaRPr lang="en-US" sz="2000" dirty="0">
              <a:sym typeface="Wingdings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372600" y="3618569"/>
            <a:ext cx="142384" cy="142384"/>
          </a:xfrm>
          <a:prstGeom prst="ellipse">
            <a:avLst/>
          </a:prstGeom>
          <a:solidFill>
            <a:srgbClr val="0503FE"/>
          </a:solidFill>
          <a:ln>
            <a:solidFill>
              <a:srgbClr val="050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7385"/>
            <a:ext cx="12192000" cy="79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ETG drive condition: electron scale simulations can match </a:t>
            </a:r>
            <a:r>
              <a:rPr lang="en-US" sz="32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30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experimental uncertainty</a:t>
            </a:r>
          </a:p>
        </p:txBody>
      </p:sp>
    </p:spTree>
    <p:extLst>
      <p:ext uri="{BB962C8B-B14F-4D97-AF65-F5344CB8AC3E}">
        <p14:creationId xmlns:p14="http://schemas.microsoft.com/office/powerpoint/2010/main" val="353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66362</TotalTime>
  <Words>2619</Words>
  <Application>Microsoft Macintosh PowerPoint</Application>
  <PresentationFormat>Widescreen</PresentationFormat>
  <Paragraphs>521</Paragraphs>
  <Slides>31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Wingdings</vt:lpstr>
      <vt:lpstr>NSTX Upgrade</vt:lpstr>
      <vt:lpstr>Equation</vt:lpstr>
      <vt:lpstr>Validation of Ion and Electron Scale Gyrokinetic Simulations in NSTX and Comparisons with a High-k Scattering Synthetic Diagnostic</vt:lpstr>
      <vt:lpstr>Extensive validation effort underway to study electron thermal transport in NSTX H-mode plasma</vt:lpstr>
      <vt:lpstr>Compare experimental Qe to all simulations; measured high-k turbulence only to e- scale simulations</vt:lpstr>
      <vt:lpstr>PowerPoint Presentation</vt:lpstr>
      <vt:lpstr>Local ion and electron-scale simulations under-predict experimental Qe with experimental gradients as input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Next Steps</vt:lpstr>
      <vt:lpstr>Additional Material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(krρs,kθρs)GYRO  (kR, kZ)exp </vt:lpstr>
    </vt:vector>
  </TitlesOfParts>
  <Company>PPPL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Microsoft Office User</cp:lastModifiedBy>
  <cp:revision>3715</cp:revision>
  <cp:lastPrinted>2018-10-30T13:05:26Z</cp:lastPrinted>
  <dcterms:created xsi:type="dcterms:W3CDTF">2015-07-16T16:59:24Z</dcterms:created>
  <dcterms:modified xsi:type="dcterms:W3CDTF">2018-11-10T16:46:36Z</dcterms:modified>
</cp:coreProperties>
</file>