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68" r:id="rId2"/>
    <p:sldId id="259" r:id="rId3"/>
    <p:sldId id="269" r:id="rId4"/>
    <p:sldId id="270" r:id="rId5"/>
    <p:sldId id="272" r:id="rId6"/>
    <p:sldId id="273" r:id="rId7"/>
    <p:sldId id="274" r:id="rId8"/>
    <p:sldId id="275" r:id="rId9"/>
    <p:sldId id="276" r:id="rId10"/>
    <p:sldId id="277" r:id="rId11"/>
    <p:sldId id="278" r:id="rId12"/>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6"/>
    <p:restoredTop sz="94272" autoAdjust="0"/>
  </p:normalViewPr>
  <p:slideViewPr>
    <p:cSldViewPr showGuides="1">
      <p:cViewPr varScale="1">
        <p:scale>
          <a:sx n="126" d="100"/>
          <a:sy n="126" d="100"/>
        </p:scale>
        <p:origin x="872" y="184"/>
      </p:cViewPr>
      <p:guideLst>
        <p:guide orient="horz" pos="1620"/>
        <p:guide pos="2880"/>
      </p:guideLst>
    </p:cSldViewPr>
  </p:slideViewPr>
  <p:notesTextViewPr>
    <p:cViewPr>
      <p:scale>
        <a:sx n="1" d="1"/>
        <a:sy n="1" d="1"/>
      </p:scale>
      <p:origin x="0" y="0"/>
    </p:cViewPr>
  </p:notesTextViewPr>
  <p:notesViewPr>
    <p:cSldViewPr showGuides="1">
      <p:cViewPr varScale="1">
        <p:scale>
          <a:sx n="80" d="100"/>
          <a:sy n="80" d="100"/>
        </p:scale>
        <p:origin x="-388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3C68E72-7118-4BB6-BC0C-A067E02A39FA}" type="datetimeFigureOut">
              <a:rPr lang="en-US"/>
              <a:pPr>
                <a:defRPr/>
              </a:pPr>
              <a:t>12/14/18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7BF9A66-EF9C-4423-829B-6D9627B95F0A}" type="slidenum">
              <a:rPr lang="en-US"/>
              <a:pPr>
                <a:defRPr/>
              </a:pPr>
              <a:t>‹#›</a:t>
            </a:fld>
            <a:endParaRPr lang="en-US"/>
          </a:p>
        </p:txBody>
      </p:sp>
    </p:spTree>
    <p:extLst>
      <p:ext uri="{BB962C8B-B14F-4D97-AF65-F5344CB8AC3E}">
        <p14:creationId xmlns:p14="http://schemas.microsoft.com/office/powerpoint/2010/main" val="3086465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E9CBF51-4AB4-460D-93D3-226BBE47090E}" type="datetimeFigureOut">
              <a:rPr lang="en-US"/>
              <a:pPr>
                <a:defRPr/>
              </a:pPr>
              <a:t>12/14/18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36400B2-87AA-4DB1-B67D-2C60F6396601}" type="slidenum">
              <a:rPr lang="en-US"/>
              <a:pPr>
                <a:defRPr/>
              </a:pPr>
              <a:t>‹#›</a:t>
            </a:fld>
            <a:endParaRPr lang="en-US"/>
          </a:p>
        </p:txBody>
      </p:sp>
    </p:spTree>
    <p:extLst>
      <p:ext uri="{BB962C8B-B14F-4D97-AF65-F5344CB8AC3E}">
        <p14:creationId xmlns:p14="http://schemas.microsoft.com/office/powerpoint/2010/main" val="3700098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6400B2-87AA-4DB1-B67D-2C60F6396601}" type="slidenum">
              <a:rPr lang="en-US" smtClean="0"/>
              <a:pPr>
                <a:defRPr/>
              </a:pPr>
              <a:t>8</a:t>
            </a:fld>
            <a:endParaRPr lang="en-US"/>
          </a:p>
        </p:txBody>
      </p:sp>
    </p:spTree>
    <p:extLst>
      <p:ext uri="{BB962C8B-B14F-4D97-AF65-F5344CB8AC3E}">
        <p14:creationId xmlns:p14="http://schemas.microsoft.com/office/powerpoint/2010/main" val="1481474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838450" y="3714750"/>
            <a:ext cx="3467100" cy="135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nstx.pppl.gov/DragNDrop/Presentation_Template/NSTX-U_cutaway_low_res.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086600" y="3662363"/>
            <a:ext cx="13557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17716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533400" y="2628900"/>
            <a:ext cx="8077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a:t>Click to edit Master text styles</a:t>
            </a:r>
          </a:p>
        </p:txBody>
      </p:sp>
      <p:sp>
        <p:nvSpPr>
          <p:cNvPr id="21" name="Text Placeholder 20"/>
          <p:cNvSpPr>
            <a:spLocks noGrp="1"/>
          </p:cNvSpPr>
          <p:nvPr>
            <p:ph type="body" sz="quarter" idx="12"/>
          </p:nvPr>
        </p:nvSpPr>
        <p:spPr>
          <a:xfrm>
            <a:off x="76200" y="3733800"/>
            <a:ext cx="2514600" cy="285750"/>
          </a:xfrm>
        </p:spPr>
        <p:txBody>
          <a:bodyPr>
            <a:noAutofit/>
          </a:bodyPr>
          <a:lstStyle>
            <a:lvl1pPr marL="0" indent="0" algn="ctr">
              <a:buNone/>
              <a:defRPr sz="1100"/>
            </a:lvl1pPr>
          </a:lstStyle>
          <a:p>
            <a:pPr lvl="0"/>
            <a:r>
              <a:rPr lang="en-US"/>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315930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533400" y="20002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914400" y="3028950"/>
            <a:ext cx="7315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a:t>Click to edit Master text styles</a:t>
            </a:r>
          </a:p>
        </p:txBody>
      </p:sp>
      <p:sp>
        <p:nvSpPr>
          <p:cNvPr id="11" name="Text Placeholder 20"/>
          <p:cNvSpPr>
            <a:spLocks noGrp="1"/>
          </p:cNvSpPr>
          <p:nvPr>
            <p:ph type="body" sz="quarter" idx="12"/>
          </p:nvPr>
        </p:nvSpPr>
        <p:spPr>
          <a:xfrm>
            <a:off x="76200" y="4171950"/>
            <a:ext cx="2080200" cy="457200"/>
          </a:xfrm>
        </p:spPr>
        <p:txBody>
          <a:bodyPr>
            <a:noAutofit/>
          </a:bodyPr>
          <a:lstStyle>
            <a:lvl1pPr marL="0" indent="0" algn="ctr">
              <a:buNone/>
              <a:defRPr sz="1400"/>
            </a:lvl1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85115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6577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idx="1"/>
          </p:nvPr>
        </p:nvSpPr>
        <p:spPr>
          <a:xfrm>
            <a:off x="76200" y="800100"/>
            <a:ext cx="4419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0"/>
          </p:nvPr>
        </p:nvSpPr>
        <p:spPr>
          <a:xfrm>
            <a:off x="4648200" y="800100"/>
            <a:ext cx="4419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88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78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606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800100"/>
            <a:ext cx="8991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7" name="Picture 2" descr="C:\Users\jmenard\My Files\PPPL\Projects\NSTX-U\Presentation template\2015 - New template\logo and banner source\Gray_banner_red_line.png"/>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0" y="0"/>
            <a:ext cx="9144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a:t>Click to edit Master title style</a:t>
            </a:r>
          </a:p>
        </p:txBody>
      </p:sp>
      <p:grpSp>
        <p:nvGrpSpPr>
          <p:cNvPr id="1029" name="Group 4"/>
          <p:cNvGrpSpPr>
            <a:grpSpLocks/>
          </p:cNvGrpSpPr>
          <p:nvPr userDrawn="1"/>
        </p:nvGrpSpPr>
        <p:grpSpPr bwMode="auto">
          <a:xfrm>
            <a:off x="0" y="4916488"/>
            <a:ext cx="9144000" cy="227012"/>
            <a:chOff x="0" y="4324350"/>
            <a:chExt cx="9144000" cy="227176"/>
          </a:xfrm>
        </p:grpSpPr>
        <p:pic>
          <p:nvPicPr>
            <p:cNvPr id="1032"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228600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0" name="TextBox 11"/>
          <p:cNvSpPr txBox="1">
            <a:spLocks noChangeArrowheads="1"/>
          </p:cNvSpPr>
          <p:nvPr userDrawn="1"/>
        </p:nvSpPr>
        <p:spPr bwMode="auto">
          <a:xfrm>
            <a:off x="8458200" y="4933950"/>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B68F388F-2EF6-4AC8-9EE8-B087E0ED7117}" type="slidenum">
              <a:rPr lang="en-US" altLang="en-US" sz="900" b="1" smtClean="0">
                <a:solidFill>
                  <a:srgbClr val="336699"/>
                </a:solidFill>
              </a:rPr>
              <a:pPr algn="r">
                <a:defRPr/>
              </a:pPr>
              <a:t>‹#›</a:t>
            </a:fld>
            <a:endParaRPr lang="en-US" altLang="en-US" sz="900" b="1">
              <a:solidFill>
                <a:srgbClr val="336699"/>
              </a:solidFill>
            </a:endParaRPr>
          </a:p>
        </p:txBody>
      </p:sp>
      <p:sp>
        <p:nvSpPr>
          <p:cNvPr id="1031" name="TextBox 12"/>
          <p:cNvSpPr txBox="1">
            <a:spLocks noChangeArrowheads="1"/>
          </p:cNvSpPr>
          <p:nvPr userDrawn="1"/>
        </p:nvSpPr>
        <p:spPr bwMode="auto">
          <a:xfrm>
            <a:off x="914400" y="4933950"/>
            <a:ext cx="7315200" cy="21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900" b="1" dirty="0">
                <a:solidFill>
                  <a:srgbClr val="336699"/>
                </a:solidFill>
              </a:rPr>
              <a:t>60</a:t>
            </a:r>
            <a:r>
              <a:rPr lang="en-US" altLang="en-US" sz="900" b="1" baseline="30000" dirty="0">
                <a:solidFill>
                  <a:srgbClr val="336699"/>
                </a:solidFill>
              </a:rPr>
              <a:t>TH</a:t>
            </a:r>
            <a:r>
              <a:rPr lang="en-US" altLang="en-US" sz="900" b="1" dirty="0">
                <a:solidFill>
                  <a:srgbClr val="336699"/>
                </a:solidFill>
              </a:rPr>
              <a:t> APS-DPP, </a:t>
            </a:r>
            <a:r>
              <a:rPr lang="en-US" sz="900" b="1" kern="1200" dirty="0">
                <a:solidFill>
                  <a:srgbClr val="336699"/>
                </a:solidFill>
                <a:latin typeface="Arial" charset="0"/>
                <a:ea typeface="+mn-ea"/>
                <a:cs typeface="Arial" charset="0"/>
              </a:rPr>
              <a:t>Assessment of equilibrium field coil misalignments on the divertor footprints in NSTX-U</a:t>
            </a:r>
            <a:r>
              <a:rPr lang="en-US" altLang="en-US" sz="900" b="1" dirty="0">
                <a:solidFill>
                  <a:srgbClr val="336699"/>
                </a:solidFill>
              </a:rPr>
              <a:t>, S. Munaretto, 11/09/2018</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2" r:id="rId3"/>
    <p:sldLayoutId id="2147483703" r:id="rId4"/>
    <p:sldLayoutId id="2147483704" r:id="rId5"/>
    <p:sldLayoutId id="2147483705" r:id="rId6"/>
  </p:sldLayoutIdLst>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tiff"/><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emf"/><Relationship Id="rId1" Type="http://schemas.openxmlformats.org/officeDocument/2006/relationships/slideLayout" Target="../slideLayouts/slideLayout3.xml"/><Relationship Id="rId4" Type="http://schemas.openxmlformats.org/officeDocument/2006/relationships/image" Target="../media/image15.tif"/></Relationships>
</file>

<file path=ppt/slides/_rels/slide6.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1"/>
          <p:cNvSpPr>
            <a:spLocks noGrp="1"/>
          </p:cNvSpPr>
          <p:nvPr>
            <p:ph type="subTitle" idx="1"/>
          </p:nvPr>
        </p:nvSpPr>
        <p:spPr>
          <a:xfrm>
            <a:off x="266700" y="2622865"/>
            <a:ext cx="8686800" cy="640080"/>
          </a:xfrm>
        </p:spPr>
        <p:txBody>
          <a:bodyPr numCol="2"/>
          <a:lstStyle/>
          <a:p>
            <a:pPr eaLnBrk="1" hangingPunct="1">
              <a:spcBef>
                <a:spcPct val="0"/>
              </a:spcBef>
            </a:pPr>
            <a:r>
              <a:rPr lang="en-US" altLang="en-US" sz="1400" baseline="30000" dirty="0"/>
              <a:t>1</a:t>
            </a:r>
            <a:r>
              <a:rPr lang="en-US" altLang="en-US" sz="1400" dirty="0"/>
              <a:t>General Atomics</a:t>
            </a:r>
          </a:p>
          <a:p>
            <a:pPr eaLnBrk="1" hangingPunct="1">
              <a:spcBef>
                <a:spcPct val="0"/>
              </a:spcBef>
            </a:pPr>
            <a:r>
              <a:rPr lang="en-US" altLang="en-US" sz="1400" baseline="30000" dirty="0"/>
              <a:t>2</a:t>
            </a:r>
            <a:r>
              <a:rPr lang="en-US" altLang="en-US" sz="1400" dirty="0"/>
              <a:t>Princeton Plasma Physics Laboratory</a:t>
            </a:r>
          </a:p>
          <a:p>
            <a:pPr eaLnBrk="1" hangingPunct="1">
              <a:spcBef>
                <a:spcPct val="0"/>
              </a:spcBef>
            </a:pPr>
            <a:endParaRPr lang="en-US" altLang="en-US" sz="1400" dirty="0"/>
          </a:p>
          <a:p>
            <a:pPr eaLnBrk="1" hangingPunct="1">
              <a:spcBef>
                <a:spcPct val="0"/>
              </a:spcBef>
            </a:pPr>
            <a:r>
              <a:rPr lang="en-US" altLang="en-US" sz="1400" baseline="30000" dirty="0"/>
              <a:t>3</a:t>
            </a:r>
            <a:r>
              <a:rPr lang="en-US" altLang="en-US" sz="1400" dirty="0"/>
              <a:t>University of California San Diego</a:t>
            </a:r>
          </a:p>
          <a:p>
            <a:pPr eaLnBrk="1" hangingPunct="1">
              <a:spcBef>
                <a:spcPct val="0"/>
              </a:spcBef>
            </a:pPr>
            <a:r>
              <a:rPr lang="en-US" altLang="en-US" sz="1400" baseline="30000" dirty="0"/>
              <a:t>4</a:t>
            </a:r>
            <a:r>
              <a:rPr lang="en-US" altLang="en-US" sz="1400" dirty="0"/>
              <a:t>Oak Ridge Associated Universities</a:t>
            </a:r>
          </a:p>
          <a:p>
            <a:pPr algn="l" eaLnBrk="1" hangingPunct="1">
              <a:spcBef>
                <a:spcPct val="0"/>
              </a:spcBef>
            </a:pPr>
            <a:endParaRPr lang="en-US" altLang="en-US" sz="1400" dirty="0"/>
          </a:p>
        </p:txBody>
      </p:sp>
      <p:sp>
        <p:nvSpPr>
          <p:cNvPr id="4099" name="Title 2"/>
          <p:cNvSpPr>
            <a:spLocks noGrp="1"/>
          </p:cNvSpPr>
          <p:nvPr>
            <p:ph type="title"/>
          </p:nvPr>
        </p:nvSpPr>
        <p:spPr>
          <a:xfrm>
            <a:off x="-2177" y="857250"/>
            <a:ext cx="9146177" cy="857250"/>
          </a:xfrm>
        </p:spPr>
        <p:txBody>
          <a:bodyPr/>
          <a:lstStyle/>
          <a:p>
            <a:pPr eaLnBrk="1" hangingPunct="1"/>
            <a:r>
              <a:rPr lang="en-US" sz="3100">
                <a:latin typeface="Arial" charset="0"/>
                <a:cs typeface="Arial" charset="0"/>
              </a:rPr>
              <a:t>Assessment of Equilibrium Field Coil Misalignments on the Divertor Footprints in NSTX-U</a:t>
            </a:r>
            <a:endParaRPr lang="en-US" altLang="en-US" sz="3100" dirty="0">
              <a:latin typeface="Arial" charset="0"/>
              <a:cs typeface="Arial" charset="0"/>
            </a:endParaRPr>
          </a:p>
        </p:txBody>
      </p:sp>
      <p:sp>
        <p:nvSpPr>
          <p:cNvPr id="4" name="Text Placeholder 3"/>
          <p:cNvSpPr>
            <a:spLocks noGrp="1"/>
          </p:cNvSpPr>
          <p:nvPr>
            <p:ph type="body" sz="quarter" idx="10"/>
          </p:nvPr>
        </p:nvSpPr>
        <p:spPr>
          <a:xfrm>
            <a:off x="533400" y="3414522"/>
            <a:ext cx="8077200" cy="285750"/>
          </a:xfrm>
        </p:spPr>
        <p:txBody>
          <a:bodyPr rtlCol="0">
            <a:normAutofit fontScale="85000" lnSpcReduction="20000"/>
          </a:bodyPr>
          <a:lstStyle/>
          <a:p>
            <a:pPr>
              <a:lnSpc>
                <a:spcPct val="85000"/>
              </a:lnSpc>
              <a:defRPr/>
            </a:pPr>
            <a:r>
              <a:rPr lang="en-US" dirty="0"/>
              <a:t>60</a:t>
            </a:r>
            <a:r>
              <a:rPr lang="en-US" baseline="30000" dirty="0"/>
              <a:t>th</a:t>
            </a:r>
            <a:r>
              <a:rPr lang="en-US" dirty="0"/>
              <a:t> APS-DPP, Portland OR, 11/09/2018</a:t>
            </a:r>
          </a:p>
        </p:txBody>
      </p:sp>
      <p:pic>
        <p:nvPicPr>
          <p:cNvPr id="4101" name="Picture 4" descr="PPPL 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4476750"/>
            <a:ext cx="1441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GA_logo_2_blue.png">
            <a:extLst>
              <a:ext uri="{FF2B5EF4-FFF2-40B4-BE49-F238E27FC236}">
                <a16:creationId xmlns:a16="http://schemas.microsoft.com/office/drawing/2014/main" id="{5D8147ED-40CB-AB4D-B37D-FF6C2C0E95F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77" y="3780220"/>
            <a:ext cx="2821419" cy="50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354E5D-D52F-4447-8ED4-6215540B31A5}"/>
              </a:ext>
            </a:extLst>
          </p:cNvPr>
          <p:cNvSpPr txBox="1"/>
          <p:nvPr/>
        </p:nvSpPr>
        <p:spPr>
          <a:xfrm>
            <a:off x="38100" y="2076518"/>
            <a:ext cx="9144000" cy="677108"/>
          </a:xfrm>
          <a:prstGeom prst="rect">
            <a:avLst/>
          </a:prstGeom>
          <a:noFill/>
        </p:spPr>
        <p:txBody>
          <a:bodyPr wrap="square" rtlCol="0">
            <a:spAutoFit/>
          </a:bodyPr>
          <a:lstStyle/>
          <a:p>
            <a:r>
              <a:rPr lang="en-US" altLang="en-US" sz="2000" dirty="0"/>
              <a:t>S. Munaretto</a:t>
            </a:r>
            <a:r>
              <a:rPr lang="en-US" altLang="en-US" sz="2000" baseline="30000" dirty="0"/>
              <a:t>1</a:t>
            </a:r>
            <a:r>
              <a:rPr lang="en-US" altLang="en-US" sz="2000" dirty="0"/>
              <a:t>, T.E. Evans</a:t>
            </a:r>
            <a:r>
              <a:rPr lang="en-US" altLang="en-US" sz="2000" baseline="30000" dirty="0"/>
              <a:t>1</a:t>
            </a:r>
            <a:r>
              <a:rPr lang="en-US" altLang="en-US" sz="2000" dirty="0"/>
              <a:t>, N.M. Ferraro</a:t>
            </a:r>
            <a:r>
              <a:rPr lang="en-US" altLang="en-US" sz="2000" baseline="30000" dirty="0"/>
              <a:t>2</a:t>
            </a:r>
            <a:r>
              <a:rPr lang="en-US" altLang="en-US" sz="2000" dirty="0"/>
              <a:t>, D.M. Orlov</a:t>
            </a:r>
            <a:r>
              <a:rPr lang="en-US" altLang="en-US" sz="2000" baseline="30000" dirty="0"/>
              <a:t>3</a:t>
            </a:r>
            <a:r>
              <a:rPr lang="en-US" altLang="en-US" sz="2000" dirty="0"/>
              <a:t>, G.L. Trevisan</a:t>
            </a:r>
            <a:r>
              <a:rPr lang="en-US" altLang="en-US" sz="2000" baseline="30000" dirty="0"/>
              <a:t>4</a:t>
            </a:r>
            <a:r>
              <a:rPr lang="en-US" altLang="en-US" sz="2000" dirty="0"/>
              <a:t>, W. Wu</a:t>
            </a:r>
            <a:r>
              <a:rPr lang="en-US" altLang="en-US" sz="2000" baseline="30000" dirty="0"/>
              <a:t>1</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dirty="0"/>
              <a:t>Conclusions</a:t>
            </a:r>
            <a:endParaRPr lang="en-US" altLang="en-US" dirty="0">
              <a:latin typeface="Arial" charset="0"/>
              <a:cs typeface="Arial" charset="0"/>
            </a:endParaRPr>
          </a:p>
        </p:txBody>
      </p:sp>
      <p:sp>
        <p:nvSpPr>
          <p:cNvPr id="3" name="TextBox 2">
            <a:extLst>
              <a:ext uri="{FF2B5EF4-FFF2-40B4-BE49-F238E27FC236}">
                <a16:creationId xmlns:a16="http://schemas.microsoft.com/office/drawing/2014/main" id="{FB4E6DBD-9D12-AF4D-9626-115B59C38356}"/>
              </a:ext>
            </a:extLst>
          </p:cNvPr>
          <p:cNvSpPr txBox="1"/>
          <p:nvPr/>
        </p:nvSpPr>
        <p:spPr>
          <a:xfrm>
            <a:off x="1" y="742950"/>
            <a:ext cx="9144000" cy="2923877"/>
          </a:xfrm>
          <a:prstGeom prst="rect">
            <a:avLst/>
          </a:prstGeom>
          <a:noFill/>
        </p:spPr>
        <p:txBody>
          <a:bodyPr wrap="square" rtlCol="0">
            <a:spAutoFit/>
          </a:bodyPr>
          <a:lstStyle/>
          <a:p>
            <a:pPr marL="285750" indent="-285750">
              <a:buFont typeface="Arial" panose="020B0604020202020204" pitchFamily="34" charset="0"/>
              <a:buChar char="•"/>
            </a:pPr>
            <a:r>
              <a:rPr lang="en-US" b="1" dirty="0"/>
              <a:t>TRIP3D coupled with M3D-C1 predicts that:</a:t>
            </a:r>
          </a:p>
          <a:p>
            <a:pPr marL="742950" lvl="1" indent="-285750">
              <a:buFont typeface="System Font Regular"/>
              <a:buChar char="-"/>
            </a:pPr>
            <a:r>
              <a:rPr lang="en-US" sz="1600" dirty="0"/>
              <a:t>The area of the footprints changes linearly with the misalignment magnitude. </a:t>
            </a:r>
          </a:p>
          <a:p>
            <a:pPr marL="742950" lvl="1" indent="-285750">
              <a:buFont typeface="System Font Regular"/>
              <a:buChar char="-"/>
            </a:pPr>
            <a:r>
              <a:rPr lang="en-US" sz="1600" dirty="0"/>
              <a:t>The relative phase of the misalignments can bring to larger or smaller footprints.</a:t>
            </a:r>
          </a:p>
          <a:p>
            <a:pPr marL="742950" lvl="1" indent="-285750">
              <a:buFont typeface="System Font Regular"/>
              <a:buChar char="-"/>
            </a:pPr>
            <a:r>
              <a:rPr lang="en-US" sz="1600" dirty="0"/>
              <a:t>At larger footprints generally correspond field lines that go deeper in the plasma.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b="1" dirty="0"/>
              <a:t>Next step: Is a large footprint more or less desirable than a small footprint?</a:t>
            </a:r>
          </a:p>
          <a:p>
            <a:pPr marL="742950" lvl="1" indent="-285750">
              <a:buFont typeface="System Font Regular"/>
              <a:buChar char="-"/>
            </a:pPr>
            <a:r>
              <a:rPr lang="en-US" sz="1600" dirty="0"/>
              <a:t>Does a larger footprint spread the heat flux on a larger surface, being therefore desirable?</a:t>
            </a:r>
          </a:p>
          <a:p>
            <a:pPr marL="742950" lvl="1" indent="-285750">
              <a:buFont typeface="System Font Regular"/>
              <a:buChar char="-"/>
            </a:pPr>
            <a:r>
              <a:rPr lang="en-US" sz="1600" dirty="0"/>
              <a:t>Do deeper field lines in the footprints correspond to a larger radiative layer at the edge, that also decrease the heat density on the divertor?</a:t>
            </a:r>
          </a:p>
          <a:p>
            <a:pPr marL="742950" lvl="1" indent="-285750">
              <a:buFont typeface="System Font Regular"/>
              <a:buChar char="-"/>
            </a:pPr>
            <a:endParaRPr lang="en-US" dirty="0"/>
          </a:p>
          <a:p>
            <a:pPr marL="285750" indent="-285750">
              <a:buFont typeface="Arial" panose="020B0604020202020204" pitchFamily="34" charset="0"/>
              <a:buChar char="•"/>
            </a:pPr>
            <a:r>
              <a:rPr lang="en-US" b="1" dirty="0"/>
              <a:t>Comparisons with experimental data are needed to validate the predictions.</a:t>
            </a:r>
          </a:p>
        </p:txBody>
      </p:sp>
      <p:pic>
        <p:nvPicPr>
          <p:cNvPr id="4" name="Picture 3">
            <a:extLst>
              <a:ext uri="{FF2B5EF4-FFF2-40B4-BE49-F238E27FC236}">
                <a16:creationId xmlns:a16="http://schemas.microsoft.com/office/drawing/2014/main" id="{ED802663-CF0F-404C-B5BD-A1D942EC5FE7}"/>
              </a:ext>
            </a:extLst>
          </p:cNvPr>
          <p:cNvPicPr>
            <a:picLocks noChangeAspect="1"/>
          </p:cNvPicPr>
          <p:nvPr/>
        </p:nvPicPr>
        <p:blipFill>
          <a:blip r:embed="rId2"/>
          <a:stretch>
            <a:fillRect/>
          </a:stretch>
        </p:blipFill>
        <p:spPr>
          <a:xfrm>
            <a:off x="7162800" y="4159270"/>
            <a:ext cx="1819861" cy="705886"/>
          </a:xfrm>
          <a:prstGeom prst="rect">
            <a:avLst/>
          </a:prstGeom>
        </p:spPr>
      </p:pic>
      <p:sp>
        <p:nvSpPr>
          <p:cNvPr id="2" name="Rectangle 1">
            <a:extLst>
              <a:ext uri="{FF2B5EF4-FFF2-40B4-BE49-F238E27FC236}">
                <a16:creationId xmlns:a16="http://schemas.microsoft.com/office/drawing/2014/main" id="{F34929EF-411C-BD42-8878-4709D7B6578A}"/>
              </a:ext>
            </a:extLst>
          </p:cNvPr>
          <p:cNvSpPr/>
          <p:nvPr/>
        </p:nvSpPr>
        <p:spPr>
          <a:xfrm>
            <a:off x="342899" y="4552950"/>
            <a:ext cx="5562600" cy="338554"/>
          </a:xfrm>
          <a:prstGeom prst="rect">
            <a:avLst/>
          </a:prstGeom>
        </p:spPr>
        <p:txBody>
          <a:bodyPr wrap="square">
            <a:spAutoFit/>
          </a:bodyPr>
          <a:lstStyle/>
          <a:p>
            <a:r>
              <a:rPr lang="en-US" sz="1600" dirty="0"/>
              <a:t>This work was done using the OMFIT framework.</a:t>
            </a:r>
          </a:p>
        </p:txBody>
      </p:sp>
    </p:spTree>
    <p:extLst>
      <p:ext uri="{BB962C8B-B14F-4D97-AF65-F5344CB8AC3E}">
        <p14:creationId xmlns:p14="http://schemas.microsoft.com/office/powerpoint/2010/main" val="421268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36DA95-5DC4-CA40-B5DE-5A07FC4B2B77}"/>
              </a:ext>
            </a:extLst>
          </p:cNvPr>
          <p:cNvSpPr>
            <a:spLocks noGrp="1"/>
          </p:cNvSpPr>
          <p:nvPr>
            <p:ph type="title"/>
          </p:nvPr>
        </p:nvSpPr>
        <p:spPr/>
        <p:txBody>
          <a:bodyPr/>
          <a:lstStyle/>
          <a:p>
            <a:r>
              <a:rPr lang="en-US" dirty="0"/>
              <a:t>Disclaimer</a:t>
            </a:r>
          </a:p>
        </p:txBody>
      </p:sp>
      <p:sp>
        <p:nvSpPr>
          <p:cNvPr id="7" name="TextBox 6">
            <a:extLst>
              <a:ext uri="{FF2B5EF4-FFF2-40B4-BE49-F238E27FC236}">
                <a16:creationId xmlns:a16="http://schemas.microsoft.com/office/drawing/2014/main" id="{CC0384EB-2C01-9E41-8D4F-58736015D33F}"/>
              </a:ext>
            </a:extLst>
          </p:cNvPr>
          <p:cNvSpPr txBox="1"/>
          <p:nvPr/>
        </p:nvSpPr>
        <p:spPr>
          <a:xfrm>
            <a:off x="685800" y="1047750"/>
            <a:ext cx="8001000" cy="1569660"/>
          </a:xfrm>
          <a:prstGeom prst="rect">
            <a:avLst/>
          </a:prstGeom>
          <a:noFill/>
        </p:spPr>
        <p:txBody>
          <a:bodyPr wrap="square" rtlCol="0">
            <a:spAutoFit/>
          </a:bodyPr>
          <a:lstStyle/>
          <a:p>
            <a:pPr algn="just"/>
            <a:r>
              <a:rPr lang="en-US" sz="1200" dirty="0"/>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
        <p:nvSpPr>
          <p:cNvPr id="8" name="Rectangle 7">
            <a:extLst>
              <a:ext uri="{FF2B5EF4-FFF2-40B4-BE49-F238E27FC236}">
                <a16:creationId xmlns:a16="http://schemas.microsoft.com/office/drawing/2014/main" id="{E58A54D4-8E3D-F444-8F0D-8BB3FAC88F09}"/>
              </a:ext>
            </a:extLst>
          </p:cNvPr>
          <p:cNvSpPr/>
          <p:nvPr/>
        </p:nvSpPr>
        <p:spPr>
          <a:xfrm>
            <a:off x="650240" y="4095750"/>
            <a:ext cx="8036560" cy="461665"/>
          </a:xfrm>
          <a:prstGeom prst="rect">
            <a:avLst/>
          </a:prstGeom>
        </p:spPr>
        <p:txBody>
          <a:bodyPr wrap="square">
            <a:spAutoFit/>
          </a:bodyPr>
          <a:lstStyle/>
          <a:p>
            <a:pPr algn="just"/>
            <a:r>
              <a:rPr lang="en-US" sz="1200" dirty="0"/>
              <a:t>This material is based upon work supported by the U.S. Department of Energy, Office of Science, under Award Number DE-SC0012706.</a:t>
            </a:r>
          </a:p>
        </p:txBody>
      </p:sp>
    </p:spTree>
    <p:extLst>
      <p:ext uri="{BB962C8B-B14F-4D97-AF65-F5344CB8AC3E}">
        <p14:creationId xmlns:p14="http://schemas.microsoft.com/office/powerpoint/2010/main" val="850370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r>
              <a:rPr lang="en-US" altLang="en-US" sz="2800" dirty="0"/>
              <a:t>Magnetic field perturbations due to </a:t>
            </a:r>
            <a:r>
              <a:rPr lang="en-US" sz="2800" dirty="0"/>
              <a:t>error fields</a:t>
            </a:r>
            <a:br>
              <a:rPr lang="en-US" sz="2800" dirty="0"/>
            </a:br>
            <a:r>
              <a:rPr lang="en-US" altLang="en-US" sz="2800" dirty="0"/>
              <a:t>produce complex 3D edge magnetic topologies </a:t>
            </a:r>
          </a:p>
        </p:txBody>
      </p:sp>
      <p:sp>
        <p:nvSpPr>
          <p:cNvPr id="17" name="Rectangle 16">
            <a:extLst>
              <a:ext uri="{FF2B5EF4-FFF2-40B4-BE49-F238E27FC236}">
                <a16:creationId xmlns:a16="http://schemas.microsoft.com/office/drawing/2014/main" id="{82AB0287-EA31-4B48-9B86-9778CC82171A}"/>
              </a:ext>
            </a:extLst>
          </p:cNvPr>
          <p:cNvSpPr/>
          <p:nvPr/>
        </p:nvSpPr>
        <p:spPr>
          <a:xfrm>
            <a:off x="215639" y="1013520"/>
            <a:ext cx="4627164" cy="3539430"/>
          </a:xfrm>
          <a:prstGeom prst="rect">
            <a:avLst/>
          </a:prstGeom>
        </p:spPr>
        <p:txBody>
          <a:bodyPr wrap="square">
            <a:spAutoFit/>
          </a:bodyPr>
          <a:lstStyle/>
          <a:p>
            <a:pPr marL="285750" indent="-285750">
              <a:buFont typeface="Arial" panose="020B0604020202020204" pitchFamily="34" charset="0"/>
              <a:buChar char="•"/>
            </a:pPr>
            <a:r>
              <a:rPr lang="en-US" altLang="en-US" sz="1600" dirty="0"/>
              <a:t>Error fields significantly alter the properties of the heat and particle flux distributions on the divertor target plates.</a:t>
            </a:r>
          </a:p>
          <a:p>
            <a:pPr marL="285750" indent="-285750">
              <a:buFont typeface="Arial" panose="020B0604020202020204" pitchFamily="34" charset="0"/>
              <a:buChar char="•"/>
            </a:pPr>
            <a:endParaRPr lang="en-US" altLang="en-US" sz="1600" dirty="0"/>
          </a:p>
          <a:p>
            <a:pPr marL="285750" indent="-285750">
              <a:buFont typeface="Arial" panose="020B0604020202020204" pitchFamily="34" charset="0"/>
              <a:buChar char="•"/>
            </a:pPr>
            <a:r>
              <a:rPr lang="en-US" altLang="en-US" sz="1600" dirty="0">
                <a:ea typeface="ＭＳ Ｐゴシック" panose="020B0600070205080204" pitchFamily="34" charset="-128"/>
              </a:rPr>
              <a:t>Error fields can lead to </a:t>
            </a:r>
            <a:r>
              <a:rPr lang="en-US" altLang="en-US" sz="1600" dirty="0"/>
              <a:t>heat loads on undesired regions of the machine.</a:t>
            </a:r>
            <a:r>
              <a:rPr lang="en-US" altLang="en-US" sz="1600" dirty="0">
                <a:ea typeface="ＭＳ Ｐゴシック" panose="020B0600070205080204" pitchFamily="34" charset="-128"/>
              </a:rPr>
              <a:t> </a:t>
            </a:r>
            <a:endParaRPr lang="en-US" altLang="en-US" sz="1600" dirty="0"/>
          </a:p>
          <a:p>
            <a:pPr marL="285750" indent="-285750">
              <a:buFont typeface="Arial" panose="020B0604020202020204" pitchFamily="34" charset="0"/>
              <a:buChar char="•"/>
            </a:pPr>
            <a:endParaRPr lang="en-US" altLang="en-US" sz="1600" dirty="0">
              <a:ea typeface="ＭＳ Ｐゴシック" panose="020B0600070205080204" pitchFamily="34" charset="-128"/>
            </a:endParaRPr>
          </a:p>
          <a:p>
            <a:pPr marL="285750" indent="-285750">
              <a:buFont typeface="Arial" panose="020B0604020202020204" pitchFamily="34" charset="0"/>
              <a:buChar char="•"/>
            </a:pPr>
            <a:r>
              <a:rPr lang="en-US" altLang="en-US" sz="1600" dirty="0">
                <a:ea typeface="ＭＳ Ｐゴシック" panose="020B0600070205080204" pitchFamily="34" charset="-128"/>
              </a:rPr>
              <a:t>Physics of footprints still not fully understood.</a:t>
            </a:r>
          </a:p>
          <a:p>
            <a:pPr marL="285750" indent="-285750">
              <a:buFont typeface="Arial" panose="020B0604020202020204" pitchFamily="34" charset="0"/>
              <a:buChar char="•"/>
            </a:pPr>
            <a:endParaRPr lang="en-US" altLang="en-US" sz="1600" dirty="0"/>
          </a:p>
          <a:p>
            <a:pPr marL="285750" indent="-285750">
              <a:buFont typeface="Arial" panose="020B0604020202020204" pitchFamily="34" charset="0"/>
              <a:buChar char="•"/>
            </a:pPr>
            <a:r>
              <a:rPr lang="en-US" altLang="en-US" sz="1600" dirty="0">
                <a:ea typeface="ＭＳ Ｐゴシック" panose="020B0600070205080204" pitchFamily="34" charset="-128"/>
              </a:rPr>
              <a:t>Source of intrinsic error fields is for example a misalignment of the equilibrium coils.</a:t>
            </a:r>
          </a:p>
          <a:p>
            <a:pPr marL="285750" indent="-285750">
              <a:buFont typeface="Arial" panose="020B0604020202020204" pitchFamily="34" charset="0"/>
              <a:buChar char="•"/>
            </a:pPr>
            <a:endParaRPr lang="en-US" altLang="en-US" sz="1600" dirty="0">
              <a:ea typeface="ＭＳ Ｐゴシック" panose="020B0600070205080204" pitchFamily="34" charset="-128"/>
            </a:endParaRPr>
          </a:p>
          <a:p>
            <a:pPr marL="285750" indent="-285750">
              <a:buFont typeface="Arial" panose="020B0604020202020204" pitchFamily="34" charset="0"/>
              <a:buChar char="•"/>
            </a:pPr>
            <a:r>
              <a:rPr lang="en-US" sz="1600" dirty="0"/>
              <a:t>This work is focused on possible NSTX-U equilibrium coils misalignments.</a:t>
            </a:r>
          </a:p>
        </p:txBody>
      </p:sp>
      <p:pic>
        <p:nvPicPr>
          <p:cNvPr id="19" name="Picture 18">
            <a:extLst>
              <a:ext uri="{FF2B5EF4-FFF2-40B4-BE49-F238E27FC236}">
                <a16:creationId xmlns:a16="http://schemas.microsoft.com/office/drawing/2014/main" id="{747E7008-C1A5-5C4C-9210-CFA3247179A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98435" y="995982"/>
            <a:ext cx="3677875" cy="3861768"/>
          </a:xfrm>
          <a:prstGeom prst="rect">
            <a:avLst/>
          </a:prstGeom>
        </p:spPr>
      </p:pic>
      <p:sp>
        <p:nvSpPr>
          <p:cNvPr id="20" name="TextBox 19">
            <a:extLst>
              <a:ext uri="{FF2B5EF4-FFF2-40B4-BE49-F238E27FC236}">
                <a16:creationId xmlns:a16="http://schemas.microsoft.com/office/drawing/2014/main" id="{90ED6421-3127-804E-9B1C-FE297602E23B}"/>
              </a:ext>
            </a:extLst>
          </p:cNvPr>
          <p:cNvSpPr txBox="1"/>
          <p:nvPr/>
        </p:nvSpPr>
        <p:spPr>
          <a:xfrm>
            <a:off x="7902902" y="985763"/>
            <a:ext cx="1355388" cy="646331"/>
          </a:xfrm>
          <a:prstGeom prst="rect">
            <a:avLst/>
          </a:prstGeom>
          <a:noFill/>
        </p:spPr>
        <p:txBody>
          <a:bodyPr wrap="square" rtlCol="0">
            <a:spAutoFit/>
          </a:bodyPr>
          <a:lstStyle/>
          <a:p>
            <a:r>
              <a:rPr lang="en-US" dirty="0">
                <a:solidFill>
                  <a:srgbClr val="FF0000"/>
                </a:solidFill>
              </a:rPr>
              <a:t>Toroidal  Field coils</a:t>
            </a:r>
          </a:p>
        </p:txBody>
      </p:sp>
      <p:cxnSp>
        <p:nvCxnSpPr>
          <p:cNvPr id="21" name="Straight Arrow Connector 20">
            <a:extLst>
              <a:ext uri="{FF2B5EF4-FFF2-40B4-BE49-F238E27FC236}">
                <a16:creationId xmlns:a16="http://schemas.microsoft.com/office/drawing/2014/main" id="{E989C770-0EE0-4B49-92EF-830B5C9A6493}"/>
              </a:ext>
            </a:extLst>
          </p:cNvPr>
          <p:cNvCxnSpPr>
            <a:cxnSpLocks/>
          </p:cNvCxnSpPr>
          <p:nvPr/>
        </p:nvCxnSpPr>
        <p:spPr>
          <a:xfrm flipH="1">
            <a:off x="8077200" y="1585832"/>
            <a:ext cx="450716" cy="19866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D567B9A-F0F3-114C-8890-246B21B7E1B1}"/>
              </a:ext>
            </a:extLst>
          </p:cNvPr>
          <p:cNvCxnSpPr>
            <a:cxnSpLocks/>
          </p:cNvCxnSpPr>
          <p:nvPr/>
        </p:nvCxnSpPr>
        <p:spPr>
          <a:xfrm flipH="1">
            <a:off x="8077200" y="1585832"/>
            <a:ext cx="450715" cy="45251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DD1A1B1-EB1D-BA45-8848-2826BC271FA5}"/>
              </a:ext>
            </a:extLst>
          </p:cNvPr>
          <p:cNvSpPr txBox="1"/>
          <p:nvPr/>
        </p:nvSpPr>
        <p:spPr>
          <a:xfrm>
            <a:off x="4867612" y="1138163"/>
            <a:ext cx="1258912" cy="646331"/>
          </a:xfrm>
          <a:prstGeom prst="rect">
            <a:avLst/>
          </a:prstGeom>
          <a:noFill/>
          <a:ln>
            <a:noFill/>
          </a:ln>
        </p:spPr>
        <p:txBody>
          <a:bodyPr wrap="square" rtlCol="0">
            <a:spAutoFit/>
          </a:bodyPr>
          <a:lstStyle/>
          <a:p>
            <a:r>
              <a:rPr lang="en-US" dirty="0">
                <a:solidFill>
                  <a:srgbClr val="0000FF"/>
                </a:solidFill>
              </a:rPr>
              <a:t>Poloidal Field coils</a:t>
            </a:r>
          </a:p>
        </p:txBody>
      </p:sp>
      <p:cxnSp>
        <p:nvCxnSpPr>
          <p:cNvPr id="24" name="Straight Arrow Connector 23">
            <a:extLst>
              <a:ext uri="{FF2B5EF4-FFF2-40B4-BE49-F238E27FC236}">
                <a16:creationId xmlns:a16="http://schemas.microsoft.com/office/drawing/2014/main" id="{3D685A70-5B7C-6B49-86A6-9BAC3DA7EB7A}"/>
              </a:ext>
            </a:extLst>
          </p:cNvPr>
          <p:cNvCxnSpPr>
            <a:cxnSpLocks/>
            <a:stCxn id="23" idx="2"/>
          </p:cNvCxnSpPr>
          <p:nvPr/>
        </p:nvCxnSpPr>
        <p:spPr>
          <a:xfrm>
            <a:off x="5497068" y="1784494"/>
            <a:ext cx="1137666" cy="94642"/>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AAAA43A-C9CA-1543-8E7E-D09FE56D139B}"/>
              </a:ext>
            </a:extLst>
          </p:cNvPr>
          <p:cNvCxnSpPr>
            <a:cxnSpLocks/>
            <a:stCxn id="23" idx="2"/>
          </p:cNvCxnSpPr>
          <p:nvPr/>
        </p:nvCxnSpPr>
        <p:spPr>
          <a:xfrm>
            <a:off x="5497068" y="1784494"/>
            <a:ext cx="928089" cy="327489"/>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26708CF-09EE-824F-A9C9-E80C9E1318F1}"/>
              </a:ext>
            </a:extLst>
          </p:cNvPr>
          <p:cNvCxnSpPr>
            <a:cxnSpLocks/>
            <a:stCxn id="23" idx="2"/>
          </p:cNvCxnSpPr>
          <p:nvPr/>
        </p:nvCxnSpPr>
        <p:spPr>
          <a:xfrm>
            <a:off x="5497068" y="1784494"/>
            <a:ext cx="705745" cy="558656"/>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2800" dirty="0">
                <a:ea typeface="ＭＳ Ｐゴシック" panose="020B0600070205080204" pitchFamily="34" charset="-128"/>
              </a:rPr>
              <a:t>The perturbed equilibrium due to a coil misalignment</a:t>
            </a:r>
            <a:br>
              <a:rPr lang="en-US" altLang="en-US" sz="2800" dirty="0">
                <a:ea typeface="ＭＳ Ｐゴシック" panose="020B0600070205080204" pitchFamily="34" charset="-128"/>
              </a:rPr>
            </a:br>
            <a:r>
              <a:rPr lang="en-US" altLang="en-US" sz="2800" dirty="0">
                <a:ea typeface="ＭＳ Ｐゴシック" panose="020B0600070205080204" pitchFamily="34" charset="-128"/>
              </a:rPr>
              <a:t>is computed with the MHD code M3D-C1</a:t>
            </a:r>
            <a:endParaRPr lang="en-US" altLang="en-US" sz="2800" dirty="0">
              <a:latin typeface="Arial" charset="0"/>
              <a:cs typeface="Arial" charset="0"/>
            </a:endParaRPr>
          </a:p>
        </p:txBody>
      </p:sp>
      <p:sp>
        <p:nvSpPr>
          <p:cNvPr id="6" name="TextBox 8">
            <a:extLst>
              <a:ext uri="{FF2B5EF4-FFF2-40B4-BE49-F238E27FC236}">
                <a16:creationId xmlns:a16="http://schemas.microsoft.com/office/drawing/2014/main" id="{6461FEFC-525A-5340-8F14-30F7D2E6E801}"/>
              </a:ext>
            </a:extLst>
          </p:cNvPr>
          <p:cNvSpPr txBox="1">
            <a:spLocks noChangeArrowheads="1"/>
          </p:cNvSpPr>
          <p:nvPr/>
        </p:nvSpPr>
        <p:spPr bwMode="auto">
          <a:xfrm>
            <a:off x="152398" y="819150"/>
            <a:ext cx="91439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tx2"/>
              </a:buClr>
              <a:buFont typeface="Arial" panose="020B0604020202020204" pitchFamily="34" charset="0"/>
              <a:buChar char="•"/>
              <a:defRPr sz="2000" b="1">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lr>
                <a:schemeClr val="tx2"/>
              </a:buClr>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lr>
                <a:schemeClr val="tx2"/>
              </a:buClr>
              <a:buFont typeface="Arial" panose="020B0604020202020204" pitchFamily="34" charset="0"/>
              <a:buChar char="•"/>
              <a:defRPr sz="16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9pPr>
          </a:lstStyle>
          <a:p>
            <a:pPr eaLnBrk="1" hangingPunct="1">
              <a:spcBef>
                <a:spcPct val="0"/>
              </a:spcBef>
              <a:buClr>
                <a:schemeClr val="tx1"/>
              </a:buClr>
            </a:pPr>
            <a:r>
              <a:rPr lang="en-US" altLang="en-US" sz="1800" b="0" dirty="0">
                <a:latin typeface="+mn-lt"/>
              </a:rPr>
              <a:t>For each simulation one coil is shifted (tilted) by 1 mm (1mrad).</a:t>
            </a:r>
          </a:p>
          <a:p>
            <a:pPr>
              <a:spcBef>
                <a:spcPct val="0"/>
              </a:spcBef>
              <a:buClr>
                <a:schemeClr val="tx1"/>
              </a:buClr>
            </a:pPr>
            <a:endParaRPr lang="en-US" altLang="en-US" sz="1800" dirty="0"/>
          </a:p>
          <a:p>
            <a:pPr>
              <a:spcBef>
                <a:spcPct val="0"/>
              </a:spcBef>
              <a:buClr>
                <a:schemeClr val="tx1"/>
              </a:buClr>
            </a:pPr>
            <a:r>
              <a:rPr lang="en-US" altLang="en-US" sz="1800" b="0" dirty="0">
                <a:latin typeface="+mn-lt"/>
              </a:rPr>
              <a:t>The field line tracing code TRIP3D uses the M3D-C1 perturbed equilibrium  to estimate the magnetic footprints.</a:t>
            </a:r>
          </a:p>
        </p:txBody>
      </p:sp>
      <p:sp>
        <p:nvSpPr>
          <p:cNvPr id="2" name="Rectangle 1">
            <a:extLst>
              <a:ext uri="{FF2B5EF4-FFF2-40B4-BE49-F238E27FC236}">
                <a16:creationId xmlns:a16="http://schemas.microsoft.com/office/drawing/2014/main" id="{AE391A62-730B-6A45-9EEB-09BFB9E7A76D}"/>
              </a:ext>
            </a:extLst>
          </p:cNvPr>
          <p:cNvSpPr/>
          <p:nvPr/>
        </p:nvSpPr>
        <p:spPr>
          <a:xfrm>
            <a:off x="131454" y="2172027"/>
            <a:ext cx="4761758" cy="2308324"/>
          </a:xfrm>
          <a:prstGeom prst="rect">
            <a:avLst/>
          </a:prstGeom>
        </p:spPr>
        <p:txBody>
          <a:bodyPr wrap="square">
            <a:spAutoFit/>
          </a:bodyPr>
          <a:lstStyle/>
          <a:p>
            <a:pPr marL="285750" indent="-285750">
              <a:buFont typeface="Arial" panose="020B0604020202020204" pitchFamily="34" charset="0"/>
              <a:buChar char="•"/>
            </a:pPr>
            <a:r>
              <a:rPr lang="en-US" altLang="en-US" dirty="0"/>
              <a:t>The simulations are linear so shift/tilt magnitude can be varied in TRIP3D.</a:t>
            </a:r>
          </a:p>
          <a:p>
            <a:pPr marL="285750" indent="-285750">
              <a:buFont typeface="Arial" panose="020B0604020202020204" pitchFamily="34" charset="0"/>
              <a:buChar char="•"/>
            </a:pPr>
            <a:endParaRPr lang="en-US" altLang="en-US" dirty="0">
              <a:latin typeface="+mn-lt"/>
            </a:endParaRPr>
          </a:p>
          <a:p>
            <a:pPr marL="285750" indent="-285750">
              <a:buFont typeface="Arial" panose="020B0604020202020204" pitchFamily="34" charset="0"/>
              <a:buChar char="•"/>
            </a:pPr>
            <a:r>
              <a:rPr lang="en-US" altLang="en-US" dirty="0">
                <a:latin typeface="+mn-lt"/>
              </a:rPr>
              <a:t>Lines launched from the plasma to study the fraction of lines going to the divertor.</a:t>
            </a:r>
          </a:p>
          <a:p>
            <a:pPr marL="285750" indent="-285750">
              <a:buFont typeface="Arial" panose="020B0604020202020204" pitchFamily="34" charset="0"/>
              <a:buChar char="•"/>
            </a:pPr>
            <a:endParaRPr lang="en-US" altLang="en-US" dirty="0">
              <a:latin typeface="+mn-lt"/>
            </a:endParaRPr>
          </a:p>
          <a:p>
            <a:pPr marL="285750" indent="-285750">
              <a:buFont typeface="Arial" panose="020B0604020202020204" pitchFamily="34" charset="0"/>
              <a:buChar char="•"/>
            </a:pPr>
            <a:r>
              <a:rPr lang="en-US" altLang="en-US" dirty="0">
                <a:latin typeface="+mn-lt"/>
              </a:rPr>
              <a:t>Lines followed from a divertor plate to the other to study plasma penetration.</a:t>
            </a:r>
          </a:p>
        </p:txBody>
      </p:sp>
      <p:pic>
        <p:nvPicPr>
          <p:cNvPr id="8" name="Picture 7">
            <a:extLst>
              <a:ext uri="{FF2B5EF4-FFF2-40B4-BE49-F238E27FC236}">
                <a16:creationId xmlns:a16="http://schemas.microsoft.com/office/drawing/2014/main" id="{47B9F25D-778C-944C-84DE-D635DF3CAB2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599" t="493" r="2248" b="2488"/>
          <a:stretch/>
        </p:blipFill>
        <p:spPr>
          <a:xfrm>
            <a:off x="4871044" y="1733549"/>
            <a:ext cx="4120555" cy="3151013"/>
          </a:xfrm>
          <a:prstGeom prst="rect">
            <a:avLst/>
          </a:prstGeom>
        </p:spPr>
      </p:pic>
    </p:spTree>
    <p:extLst>
      <p:ext uri="{BB962C8B-B14F-4D97-AF65-F5344CB8AC3E}">
        <p14:creationId xmlns:p14="http://schemas.microsoft.com/office/powerpoint/2010/main" val="269504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2800" dirty="0"/>
              <a:t>Footprints are estimated using the last step inside and first step outside the limiter and the limiter itself</a:t>
            </a:r>
            <a:endParaRPr lang="en-US" altLang="en-US" sz="2800" dirty="0">
              <a:latin typeface="Arial" charset="0"/>
              <a:cs typeface="Arial" charset="0"/>
            </a:endParaRPr>
          </a:p>
        </p:txBody>
      </p:sp>
      <p:pic>
        <p:nvPicPr>
          <p:cNvPr id="3" name="Picture 2">
            <a:extLst>
              <a:ext uri="{FF2B5EF4-FFF2-40B4-BE49-F238E27FC236}">
                <a16:creationId xmlns:a16="http://schemas.microsoft.com/office/drawing/2014/main" id="{157FEA7E-FAAF-7944-AEED-7449773E7CC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4579" y="1657350"/>
            <a:ext cx="1217877" cy="2927466"/>
          </a:xfrm>
          <a:prstGeom prst="rect">
            <a:avLst/>
          </a:prstGeom>
        </p:spPr>
      </p:pic>
      <p:sp>
        <p:nvSpPr>
          <p:cNvPr id="4" name="Rectangle 1">
            <a:extLst>
              <a:ext uri="{FF2B5EF4-FFF2-40B4-BE49-F238E27FC236}">
                <a16:creationId xmlns:a16="http://schemas.microsoft.com/office/drawing/2014/main" id="{8AFA2CBB-A411-ED41-8EAF-876206DBDB15}"/>
              </a:ext>
            </a:extLst>
          </p:cNvPr>
          <p:cNvSpPr>
            <a:spLocks noChangeArrowheads="1"/>
          </p:cNvSpPr>
          <p:nvPr/>
        </p:nvSpPr>
        <p:spPr bwMode="auto">
          <a:xfrm>
            <a:off x="2526641" y="1786868"/>
            <a:ext cx="27430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r>
              <a:rPr lang="en-US" altLang="en-US" dirty="0">
                <a:latin typeface="+mn-lt"/>
              </a:rPr>
              <a:t>Hit parameter “</a:t>
            </a:r>
            <a:r>
              <a:rPr lang="en-US" altLang="en-US" i="1" dirty="0">
                <a:latin typeface="+mn-lt"/>
              </a:rPr>
              <a:t>s”</a:t>
            </a:r>
            <a:r>
              <a:rPr lang="en-US" altLang="en-US" dirty="0">
                <a:latin typeface="+mn-lt"/>
              </a:rPr>
              <a:t> is defined as the distance from inner midplane along the wall clockwise.</a:t>
            </a:r>
          </a:p>
          <a:p>
            <a:pPr marL="285750" indent="-285750">
              <a:buFont typeface="Arial" panose="020B0604020202020204" pitchFamily="34" charset="0"/>
              <a:buChar char="•"/>
            </a:pPr>
            <a:r>
              <a:rPr lang="en-US" altLang="en-US" dirty="0">
                <a:latin typeface="+mn-lt"/>
              </a:rPr>
              <a:t>Top ~ 1.8 m</a:t>
            </a:r>
          </a:p>
          <a:p>
            <a:pPr marL="285750" indent="-285750">
              <a:buFont typeface="Arial" panose="020B0604020202020204" pitchFamily="34" charset="0"/>
              <a:buChar char="•"/>
            </a:pPr>
            <a:r>
              <a:rPr lang="en-US" altLang="en-US" dirty="0">
                <a:latin typeface="+mn-lt"/>
              </a:rPr>
              <a:t>Bottom ~ 5.9 m</a:t>
            </a:r>
          </a:p>
        </p:txBody>
      </p:sp>
      <p:sp>
        <p:nvSpPr>
          <p:cNvPr id="5" name="U-Turn Arrow 4">
            <a:extLst>
              <a:ext uri="{FF2B5EF4-FFF2-40B4-BE49-F238E27FC236}">
                <a16:creationId xmlns:a16="http://schemas.microsoft.com/office/drawing/2014/main" id="{A9633D3A-84DF-DA4F-8325-66612D3CCC1A}"/>
              </a:ext>
            </a:extLst>
          </p:cNvPr>
          <p:cNvSpPr/>
          <p:nvPr/>
        </p:nvSpPr>
        <p:spPr>
          <a:xfrm>
            <a:off x="1017212" y="1485196"/>
            <a:ext cx="1459149" cy="1722611"/>
          </a:xfrm>
          <a:prstGeom prst="uturnArrow">
            <a:avLst>
              <a:gd name="adj1" fmla="val 1626"/>
              <a:gd name="adj2" fmla="val 2288"/>
              <a:gd name="adj3" fmla="val 16621"/>
              <a:gd name="adj4" fmla="val 57215"/>
              <a:gd name="adj5" fmla="val 100000"/>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TextBox 17">
            <a:extLst>
              <a:ext uri="{FF2B5EF4-FFF2-40B4-BE49-F238E27FC236}">
                <a16:creationId xmlns:a16="http://schemas.microsoft.com/office/drawing/2014/main" id="{A669C451-D898-3147-AA54-9B56B53B7FAB}"/>
              </a:ext>
            </a:extLst>
          </p:cNvPr>
          <p:cNvSpPr txBox="1">
            <a:spLocks noChangeArrowheads="1"/>
          </p:cNvSpPr>
          <p:nvPr/>
        </p:nvSpPr>
        <p:spPr bwMode="auto">
          <a:xfrm>
            <a:off x="762000" y="1575546"/>
            <a:ext cx="33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r>
              <a:rPr lang="en-US" altLang="en-US" b="1" dirty="0">
                <a:solidFill>
                  <a:srgbClr val="0070C0"/>
                </a:solidFill>
              </a:rPr>
              <a:t>s</a:t>
            </a:r>
          </a:p>
        </p:txBody>
      </p:sp>
      <p:sp>
        <p:nvSpPr>
          <p:cNvPr id="9" name="Oval 8">
            <a:extLst>
              <a:ext uri="{FF2B5EF4-FFF2-40B4-BE49-F238E27FC236}">
                <a16:creationId xmlns:a16="http://schemas.microsoft.com/office/drawing/2014/main" id="{CDD3DC0D-CB71-5F40-B940-C1C729D88BF1}"/>
              </a:ext>
            </a:extLst>
          </p:cNvPr>
          <p:cNvSpPr/>
          <p:nvPr/>
        </p:nvSpPr>
        <p:spPr>
          <a:xfrm>
            <a:off x="1216631" y="4220114"/>
            <a:ext cx="578965" cy="364702"/>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9FD89B7-CDA0-4749-986D-A394C5BBAA3A}"/>
              </a:ext>
            </a:extLst>
          </p:cNvPr>
          <p:cNvCxnSpPr>
            <a:cxnSpLocks/>
          </p:cNvCxnSpPr>
          <p:nvPr/>
        </p:nvCxnSpPr>
        <p:spPr>
          <a:xfrm>
            <a:off x="1795596" y="4412106"/>
            <a:ext cx="2613962" cy="21087"/>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F758CDF-34CB-434E-BD35-BF11A759F3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708" t="14857" r="14829" b="3453"/>
          <a:stretch/>
        </p:blipFill>
        <p:spPr>
          <a:xfrm>
            <a:off x="5583250" y="797574"/>
            <a:ext cx="3255950" cy="2479205"/>
          </a:xfrm>
          <a:prstGeom prst="rect">
            <a:avLst/>
          </a:prstGeom>
        </p:spPr>
      </p:pic>
      <p:sp>
        <p:nvSpPr>
          <p:cNvPr id="2" name="Rectangle 1">
            <a:extLst>
              <a:ext uri="{FF2B5EF4-FFF2-40B4-BE49-F238E27FC236}">
                <a16:creationId xmlns:a16="http://schemas.microsoft.com/office/drawing/2014/main" id="{096ABE7C-9F37-FB45-9CC5-F5B3E225546F}"/>
              </a:ext>
            </a:extLst>
          </p:cNvPr>
          <p:cNvSpPr/>
          <p:nvPr/>
        </p:nvSpPr>
        <p:spPr>
          <a:xfrm>
            <a:off x="54621" y="751824"/>
            <a:ext cx="3526779" cy="646331"/>
          </a:xfrm>
          <a:prstGeom prst="rect">
            <a:avLst/>
          </a:prstGeom>
        </p:spPr>
        <p:txBody>
          <a:bodyPr wrap="square">
            <a:spAutoFit/>
          </a:bodyPr>
          <a:lstStyle/>
          <a:p>
            <a:pPr algn="ctr"/>
            <a:r>
              <a:rPr lang="en-US" altLang="en-US" dirty="0" err="1"/>
              <a:t>Poincaré</a:t>
            </a:r>
            <a:r>
              <a:rPr lang="en-US" altLang="en-US" dirty="0"/>
              <a:t> plot of the region with lines that exit the plasma </a:t>
            </a:r>
          </a:p>
        </p:txBody>
      </p:sp>
      <p:pic>
        <p:nvPicPr>
          <p:cNvPr id="11" name="Picture 10">
            <a:extLst>
              <a:ext uri="{FF2B5EF4-FFF2-40B4-BE49-F238E27FC236}">
                <a16:creationId xmlns:a16="http://schemas.microsoft.com/office/drawing/2014/main" id="{1CE722BC-B19C-D142-8400-9D06B85F404F}"/>
              </a:ext>
            </a:extLst>
          </p:cNvPr>
          <p:cNvPicPr>
            <a:picLocks noChangeAspect="1"/>
          </p:cNvPicPr>
          <p:nvPr/>
        </p:nvPicPr>
        <p:blipFill>
          <a:blip r:embed="rId4"/>
          <a:stretch>
            <a:fillRect/>
          </a:stretch>
        </p:blipFill>
        <p:spPr>
          <a:xfrm>
            <a:off x="4648200" y="2568790"/>
            <a:ext cx="4467013" cy="2317585"/>
          </a:xfrm>
          <a:prstGeom prst="rect">
            <a:avLst/>
          </a:prstGeom>
        </p:spPr>
      </p:pic>
      <p:sp>
        <p:nvSpPr>
          <p:cNvPr id="7" name="TextBox 6">
            <a:extLst>
              <a:ext uri="{FF2B5EF4-FFF2-40B4-BE49-F238E27FC236}">
                <a16:creationId xmlns:a16="http://schemas.microsoft.com/office/drawing/2014/main" id="{3AC5C070-DCFB-4146-8C89-48DAAA304951}"/>
              </a:ext>
            </a:extLst>
          </p:cNvPr>
          <p:cNvSpPr txBox="1"/>
          <p:nvPr/>
        </p:nvSpPr>
        <p:spPr>
          <a:xfrm>
            <a:off x="6856631" y="3170130"/>
            <a:ext cx="990600" cy="369332"/>
          </a:xfrm>
          <a:prstGeom prst="rect">
            <a:avLst/>
          </a:prstGeom>
          <a:noFill/>
        </p:spPr>
        <p:txBody>
          <a:bodyPr wrap="square" rtlCol="0">
            <a:spAutoFit/>
          </a:bodyPr>
          <a:lstStyle/>
          <a:p>
            <a:r>
              <a:rPr lang="en-US" dirty="0"/>
              <a:t>Plasma</a:t>
            </a:r>
          </a:p>
        </p:txBody>
      </p:sp>
      <p:sp>
        <p:nvSpPr>
          <p:cNvPr id="8" name="TextBox 7">
            <a:extLst>
              <a:ext uri="{FF2B5EF4-FFF2-40B4-BE49-F238E27FC236}">
                <a16:creationId xmlns:a16="http://schemas.microsoft.com/office/drawing/2014/main" id="{266FCCAA-D7CA-B447-8838-579A1EE441AF}"/>
              </a:ext>
            </a:extLst>
          </p:cNvPr>
          <p:cNvSpPr txBox="1"/>
          <p:nvPr/>
        </p:nvSpPr>
        <p:spPr>
          <a:xfrm>
            <a:off x="7052255" y="4517043"/>
            <a:ext cx="614980" cy="369332"/>
          </a:xfrm>
          <a:prstGeom prst="rect">
            <a:avLst/>
          </a:prstGeom>
          <a:noFill/>
        </p:spPr>
        <p:txBody>
          <a:bodyPr wrap="square" rtlCol="0">
            <a:spAutoFit/>
          </a:bodyPr>
          <a:lstStyle/>
          <a:p>
            <a:r>
              <a:rPr lang="en-US" dirty="0"/>
              <a:t>Out</a:t>
            </a:r>
          </a:p>
        </p:txBody>
      </p:sp>
    </p:spTree>
    <p:extLst>
      <p:ext uri="{BB962C8B-B14F-4D97-AF65-F5344CB8AC3E}">
        <p14:creationId xmlns:p14="http://schemas.microsoft.com/office/powerpoint/2010/main" val="1579354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2400" dirty="0">
                <a:ea typeface="ＭＳ Ｐゴシック" panose="020B0600070205080204" pitchFamily="34" charset="-128"/>
              </a:rPr>
              <a:t>Including the plasma contribution in the simulations, </a:t>
            </a:r>
            <a:br>
              <a:rPr lang="en-US" altLang="en-US" sz="2400" dirty="0">
                <a:ea typeface="ＭＳ Ｐゴシック" panose="020B0600070205080204" pitchFamily="34" charset="-128"/>
              </a:rPr>
            </a:br>
            <a:r>
              <a:rPr lang="en-US" altLang="en-US" sz="2400" dirty="0">
                <a:ea typeface="ＭＳ Ｐゴシック" panose="020B0600070205080204" pitchFamily="34" charset="-128"/>
              </a:rPr>
              <a:t>the outer footprints size is reduced by more than a factor of 2 </a:t>
            </a:r>
            <a:endParaRPr lang="en-US" altLang="en-US" sz="2400" dirty="0">
              <a:latin typeface="Arial" charset="0"/>
              <a:cs typeface="Arial" charset="0"/>
            </a:endParaRPr>
          </a:p>
        </p:txBody>
      </p:sp>
      <p:grpSp>
        <p:nvGrpSpPr>
          <p:cNvPr id="11" name="Group 10">
            <a:extLst>
              <a:ext uri="{FF2B5EF4-FFF2-40B4-BE49-F238E27FC236}">
                <a16:creationId xmlns:a16="http://schemas.microsoft.com/office/drawing/2014/main" id="{CE810F1B-D758-AE4B-8E31-BE902D204937}"/>
              </a:ext>
            </a:extLst>
          </p:cNvPr>
          <p:cNvGrpSpPr>
            <a:grpSpLocks noChangeAspect="1"/>
          </p:cNvGrpSpPr>
          <p:nvPr/>
        </p:nvGrpSpPr>
        <p:grpSpPr>
          <a:xfrm>
            <a:off x="76200" y="2133419"/>
            <a:ext cx="3649657" cy="2735449"/>
            <a:chOff x="153084" y="2214442"/>
            <a:chExt cx="3506269" cy="2627978"/>
          </a:xfrm>
        </p:grpSpPr>
        <p:pic>
          <p:nvPicPr>
            <p:cNvPr id="5" name="Picture 4">
              <a:extLst>
                <a:ext uri="{FF2B5EF4-FFF2-40B4-BE49-F238E27FC236}">
                  <a16:creationId xmlns:a16="http://schemas.microsoft.com/office/drawing/2014/main" id="{F58FF4E6-89EF-3549-A094-0FE4177DFA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063"/>
            <a:stretch/>
          </p:blipFill>
          <p:spPr>
            <a:xfrm>
              <a:off x="153084" y="2266949"/>
              <a:ext cx="3506269" cy="2575471"/>
            </a:xfrm>
            <a:prstGeom prst="rect">
              <a:avLst/>
            </a:prstGeom>
          </p:spPr>
        </p:pic>
        <p:sp>
          <p:nvSpPr>
            <p:cNvPr id="13" name="TextBox 12">
              <a:extLst>
                <a:ext uri="{FF2B5EF4-FFF2-40B4-BE49-F238E27FC236}">
                  <a16:creationId xmlns:a16="http://schemas.microsoft.com/office/drawing/2014/main" id="{25B93C18-4A3F-DF4E-A516-6E2E19289DA2}"/>
                </a:ext>
              </a:extLst>
            </p:cNvPr>
            <p:cNvSpPr txBox="1"/>
            <p:nvPr/>
          </p:nvSpPr>
          <p:spPr>
            <a:xfrm>
              <a:off x="1362328" y="2214442"/>
              <a:ext cx="1705168" cy="472068"/>
            </a:xfrm>
            <a:prstGeom prst="rect">
              <a:avLst/>
            </a:prstGeom>
            <a:solidFill>
              <a:schemeClr val="bg1"/>
            </a:solidFill>
            <a:ln>
              <a:solidFill>
                <a:schemeClr val="tx1"/>
              </a:solidFill>
            </a:ln>
          </p:spPr>
          <p:txBody>
            <a:bodyPr wrap="square" rtlCol="0">
              <a:spAutoFit/>
            </a:bodyPr>
            <a:lstStyle/>
            <a:p>
              <a:r>
                <a:rPr lang="en-US" sz="1400" dirty="0"/>
                <a:t>Inner loss boundary for the plasma case</a:t>
              </a:r>
            </a:p>
          </p:txBody>
        </p:sp>
        <p:cxnSp>
          <p:nvCxnSpPr>
            <p:cNvPr id="15" name="Straight Arrow Connector 14">
              <a:extLst>
                <a:ext uri="{FF2B5EF4-FFF2-40B4-BE49-F238E27FC236}">
                  <a16:creationId xmlns:a16="http://schemas.microsoft.com/office/drawing/2014/main" id="{7C438B8E-D6D7-D949-B710-C88EB6A7E627}"/>
                </a:ext>
              </a:extLst>
            </p:cNvPr>
            <p:cNvCxnSpPr/>
            <p:nvPr/>
          </p:nvCxnSpPr>
          <p:spPr>
            <a:xfrm flipV="1">
              <a:off x="1364005" y="2696152"/>
              <a:ext cx="228599" cy="3283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7A0D0BC-B440-DA41-B731-56CC416412A7}"/>
              </a:ext>
            </a:extLst>
          </p:cNvPr>
          <p:cNvSpPr txBox="1"/>
          <p:nvPr/>
        </p:nvSpPr>
        <p:spPr>
          <a:xfrm>
            <a:off x="3725858" y="3805982"/>
            <a:ext cx="5418142" cy="830997"/>
          </a:xfrm>
          <a:prstGeom prst="rect">
            <a:avLst/>
          </a:prstGeom>
          <a:noFill/>
        </p:spPr>
        <p:txBody>
          <a:bodyPr wrap="square" rtlCol="0">
            <a:spAutoFit/>
          </a:bodyPr>
          <a:lstStyle/>
          <a:p>
            <a:r>
              <a:rPr lang="en-US" altLang="en-US" sz="1600" dirty="0" err="1"/>
              <a:t>Poincaré</a:t>
            </a:r>
            <a:r>
              <a:rPr lang="en-US" altLang="en-US" sz="1600" dirty="0"/>
              <a:t> plot of the region with lines that exit the plasma.</a:t>
            </a:r>
          </a:p>
          <a:p>
            <a:endParaRPr lang="en-US" altLang="en-US" sz="1600" dirty="0"/>
          </a:p>
          <a:p>
            <a:r>
              <a:rPr lang="en-US" sz="1600" dirty="0">
                <a:solidFill>
                  <a:srgbClr val="00B050"/>
                </a:solidFill>
              </a:rPr>
              <a:t>In the rest of the talk plasma response always included.</a:t>
            </a:r>
            <a:r>
              <a:rPr lang="en-US" altLang="en-US" sz="1600" dirty="0"/>
              <a:t> </a:t>
            </a:r>
          </a:p>
        </p:txBody>
      </p:sp>
      <p:pic>
        <p:nvPicPr>
          <p:cNvPr id="9" name="Picture 8">
            <a:extLst>
              <a:ext uri="{FF2B5EF4-FFF2-40B4-BE49-F238E27FC236}">
                <a16:creationId xmlns:a16="http://schemas.microsoft.com/office/drawing/2014/main" id="{384016DE-8315-564D-9AC2-D4A8AE85C003}"/>
              </a:ext>
            </a:extLst>
          </p:cNvPr>
          <p:cNvPicPr>
            <a:picLocks noChangeAspect="1"/>
          </p:cNvPicPr>
          <p:nvPr/>
        </p:nvPicPr>
        <p:blipFill rotWithShape="1">
          <a:blip r:embed="rId3">
            <a:extLst>
              <a:ext uri="{28A0092B-C50C-407E-A947-70E740481C1C}">
                <a14:useLocalDpi xmlns:a14="http://schemas.microsoft.com/office/drawing/2010/main" val="0"/>
              </a:ext>
            </a:extLst>
          </a:blip>
          <a:srcRect l="1935" r="32222"/>
          <a:stretch/>
        </p:blipFill>
        <p:spPr>
          <a:xfrm>
            <a:off x="3886200" y="800335"/>
            <a:ext cx="2496837" cy="2844111"/>
          </a:xfrm>
          <a:prstGeom prst="rect">
            <a:avLst/>
          </a:prstGeom>
        </p:spPr>
      </p:pic>
      <p:sp>
        <p:nvSpPr>
          <p:cNvPr id="4" name="TextBox 3">
            <a:extLst>
              <a:ext uri="{FF2B5EF4-FFF2-40B4-BE49-F238E27FC236}">
                <a16:creationId xmlns:a16="http://schemas.microsoft.com/office/drawing/2014/main" id="{D0182462-6826-E545-92B3-E6FE78039ACD}"/>
              </a:ext>
            </a:extLst>
          </p:cNvPr>
          <p:cNvSpPr txBox="1"/>
          <p:nvPr/>
        </p:nvSpPr>
        <p:spPr>
          <a:xfrm>
            <a:off x="20444" y="873499"/>
            <a:ext cx="4151318" cy="1077218"/>
          </a:xfrm>
          <a:prstGeom prst="rect">
            <a:avLst/>
          </a:prstGeom>
          <a:noFill/>
        </p:spPr>
        <p:txBody>
          <a:bodyPr wrap="square" rtlCol="0">
            <a:spAutoFit/>
          </a:bodyPr>
          <a:lstStyle/>
          <a:p>
            <a:r>
              <a:rPr lang="en-US" sz="1600" dirty="0">
                <a:solidFill>
                  <a:schemeClr val="tx2">
                    <a:lumMod val="60000"/>
                    <a:lumOff val="40000"/>
                  </a:schemeClr>
                </a:solidFill>
              </a:rPr>
              <a:t>Neglecting the plasma contribution </a:t>
            </a:r>
            <a:r>
              <a:rPr lang="en-US" sz="1600" dirty="0"/>
              <a:t>results in a field line loss of 50% at </a:t>
            </a:r>
            <a:r>
              <a:rPr lang="en-US" altLang="en-US" sz="1600" dirty="0"/>
              <a:t>𝜓</a:t>
            </a:r>
            <a:r>
              <a:rPr lang="en-US" altLang="en-US" sz="1600" baseline="-25000" dirty="0"/>
              <a:t>N</a:t>
            </a:r>
            <a:r>
              <a:rPr lang="en-US" sz="1600" dirty="0"/>
              <a:t>≃0.95, the inner field line loss boundary when the </a:t>
            </a:r>
            <a:r>
              <a:rPr lang="en-US" sz="1600" dirty="0">
                <a:solidFill>
                  <a:srgbClr val="FF0000"/>
                </a:solidFill>
              </a:rPr>
              <a:t>plasma response is included</a:t>
            </a:r>
            <a:endParaRPr lang="en-US" sz="1600" dirty="0"/>
          </a:p>
        </p:txBody>
      </p:sp>
      <p:pic>
        <p:nvPicPr>
          <p:cNvPr id="18" name="Picture 17">
            <a:extLst>
              <a:ext uri="{FF2B5EF4-FFF2-40B4-BE49-F238E27FC236}">
                <a16:creationId xmlns:a16="http://schemas.microsoft.com/office/drawing/2014/main" id="{2188EED0-29C2-3F41-957A-6EFC4EC7425D}"/>
              </a:ext>
            </a:extLst>
          </p:cNvPr>
          <p:cNvPicPr>
            <a:picLocks noChangeAspect="1"/>
          </p:cNvPicPr>
          <p:nvPr/>
        </p:nvPicPr>
        <p:blipFill rotWithShape="1">
          <a:blip r:embed="rId4">
            <a:extLst>
              <a:ext uri="{28A0092B-C50C-407E-A947-70E740481C1C}">
                <a14:useLocalDpi xmlns:a14="http://schemas.microsoft.com/office/drawing/2010/main" val="0"/>
              </a:ext>
            </a:extLst>
          </a:blip>
          <a:srcRect l="20000" t="8519" r="20484"/>
          <a:stretch/>
        </p:blipFill>
        <p:spPr>
          <a:xfrm>
            <a:off x="6383037" y="841409"/>
            <a:ext cx="2571573" cy="2964573"/>
          </a:xfrm>
          <a:prstGeom prst="rect">
            <a:avLst/>
          </a:prstGeom>
        </p:spPr>
      </p:pic>
    </p:spTree>
    <p:extLst>
      <p:ext uri="{BB962C8B-B14F-4D97-AF65-F5344CB8AC3E}">
        <p14:creationId xmlns:p14="http://schemas.microsoft.com/office/powerpoint/2010/main" val="255071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24549"/>
            <a:ext cx="9144000" cy="720725"/>
          </a:xfrm>
        </p:spPr>
        <p:txBody>
          <a:bodyPr lIns="0" tIns="0" rIns="0" bIns="0"/>
          <a:lstStyle/>
          <a:p>
            <a:pPr eaLnBrk="1" hangingPunct="1"/>
            <a:r>
              <a:rPr lang="en-US" altLang="en-US" sz="2800" dirty="0">
                <a:ea typeface="ＭＳ Ｐゴシック" panose="020B0600070205080204" pitchFamily="34" charset="-128"/>
              </a:rPr>
              <a:t>5 </a:t>
            </a:r>
            <a:r>
              <a:rPr lang="en-US" altLang="en-US" sz="2800" dirty="0" err="1">
                <a:ea typeface="ＭＳ Ｐゴシック" panose="020B0600070205080204" pitchFamily="34" charset="-128"/>
              </a:rPr>
              <a:t>mrad</a:t>
            </a:r>
            <a:r>
              <a:rPr lang="en-US" altLang="en-US" sz="2800" dirty="0">
                <a:ea typeface="ＭＳ Ｐゴシック" panose="020B0600070205080204" pitchFamily="34" charset="-128"/>
              </a:rPr>
              <a:t> tilt of the PF5 coil produces 8 cm wide </a:t>
            </a:r>
            <a:br>
              <a:rPr lang="en-US" altLang="en-US" sz="2800" dirty="0">
                <a:ea typeface="ＭＳ Ｐゴシック" panose="020B0600070205080204" pitchFamily="34" charset="-128"/>
              </a:rPr>
            </a:br>
            <a:r>
              <a:rPr lang="en-US" altLang="en-US" sz="2800" dirty="0">
                <a:ea typeface="ＭＳ Ｐゴシック" panose="020B0600070205080204" pitchFamily="34" charset="-128"/>
              </a:rPr>
              <a:t>footprints on the outer divertor plates </a:t>
            </a:r>
            <a:endParaRPr lang="en-US" altLang="en-US" sz="2800" dirty="0">
              <a:latin typeface="Arial" charset="0"/>
              <a:cs typeface="Arial" charset="0"/>
            </a:endParaRPr>
          </a:p>
        </p:txBody>
      </p:sp>
      <p:pic>
        <p:nvPicPr>
          <p:cNvPr id="5" name="Picture 4">
            <a:extLst>
              <a:ext uri="{FF2B5EF4-FFF2-40B4-BE49-F238E27FC236}">
                <a16:creationId xmlns:a16="http://schemas.microsoft.com/office/drawing/2014/main" id="{BCBCE87F-80B1-0C48-8803-5524E8B73635}"/>
              </a:ext>
            </a:extLst>
          </p:cNvPr>
          <p:cNvPicPr>
            <a:picLocks noChangeAspect="1"/>
          </p:cNvPicPr>
          <p:nvPr/>
        </p:nvPicPr>
        <p:blipFill rotWithShape="1">
          <a:blip r:embed="rId2">
            <a:extLst>
              <a:ext uri="{28A0092B-C50C-407E-A947-70E740481C1C}">
                <a14:useLocalDpi xmlns:a14="http://schemas.microsoft.com/office/drawing/2010/main" val="0"/>
              </a:ext>
            </a:extLst>
          </a:blip>
          <a:srcRect t="14150" b="11056"/>
          <a:stretch/>
        </p:blipFill>
        <p:spPr>
          <a:xfrm>
            <a:off x="49443" y="895350"/>
            <a:ext cx="6656157" cy="3733800"/>
          </a:xfrm>
          <a:prstGeom prst="rect">
            <a:avLst/>
          </a:prstGeom>
        </p:spPr>
      </p:pic>
      <p:sp>
        <p:nvSpPr>
          <p:cNvPr id="3" name="TextBox 2">
            <a:extLst>
              <a:ext uri="{FF2B5EF4-FFF2-40B4-BE49-F238E27FC236}">
                <a16:creationId xmlns:a16="http://schemas.microsoft.com/office/drawing/2014/main" id="{EE605C9C-65F4-2346-B472-0C9B059B7459}"/>
              </a:ext>
            </a:extLst>
          </p:cNvPr>
          <p:cNvSpPr txBox="1"/>
          <p:nvPr/>
        </p:nvSpPr>
        <p:spPr>
          <a:xfrm>
            <a:off x="6838636" y="1504950"/>
            <a:ext cx="2305364" cy="1815882"/>
          </a:xfrm>
          <a:prstGeom prst="rect">
            <a:avLst/>
          </a:prstGeom>
          <a:noFill/>
        </p:spPr>
        <p:txBody>
          <a:bodyPr wrap="square" rtlCol="0">
            <a:spAutoFit/>
          </a:bodyPr>
          <a:lstStyle/>
          <a:p>
            <a:r>
              <a:rPr lang="en-US" sz="1600" dirty="0"/>
              <a:t>Footprints area</a:t>
            </a:r>
          </a:p>
          <a:p>
            <a:pPr marL="285750" indent="-285750">
              <a:buFont typeface="Arial" panose="020B0604020202020204" pitchFamily="34" charset="0"/>
              <a:buChar char="•"/>
            </a:pPr>
            <a:r>
              <a:rPr lang="en-US" sz="1600" dirty="0"/>
              <a:t>Outer:</a:t>
            </a:r>
          </a:p>
          <a:p>
            <a:pPr marL="285750" indent="-285750">
              <a:buFont typeface="System Font Regular"/>
              <a:buChar char="-"/>
            </a:pPr>
            <a:r>
              <a:rPr lang="en-US" sz="1600" dirty="0"/>
              <a:t>Upper -&gt; 0.0854 m</a:t>
            </a:r>
            <a:r>
              <a:rPr lang="en-US" sz="1600" baseline="30000" dirty="0"/>
              <a:t>2</a:t>
            </a:r>
          </a:p>
          <a:p>
            <a:pPr marL="285750" indent="-285750">
              <a:buFont typeface="System Font Regular"/>
              <a:buChar char="-"/>
            </a:pPr>
            <a:r>
              <a:rPr lang="en-US" sz="1600" dirty="0"/>
              <a:t>Lower -&gt; 0.0876 m</a:t>
            </a:r>
            <a:r>
              <a:rPr lang="en-US" sz="1600" baseline="30000" dirty="0"/>
              <a:t>2</a:t>
            </a:r>
            <a:endParaRPr lang="en-US" sz="1600" dirty="0"/>
          </a:p>
          <a:p>
            <a:pPr marL="285750" indent="-285750">
              <a:buFont typeface="Arial" panose="020B0604020202020204" pitchFamily="34" charset="0"/>
              <a:buChar char="•"/>
            </a:pPr>
            <a:r>
              <a:rPr lang="en-US" sz="1600" dirty="0"/>
              <a:t>Inner:</a:t>
            </a:r>
          </a:p>
          <a:p>
            <a:pPr marL="285750" indent="-285750">
              <a:buFont typeface="System Font Regular"/>
              <a:buChar char="-"/>
            </a:pPr>
            <a:r>
              <a:rPr lang="en-US" sz="1600" dirty="0"/>
              <a:t>Upper -&gt; 0.0034 m</a:t>
            </a:r>
            <a:r>
              <a:rPr lang="en-US" sz="1600" baseline="30000" dirty="0"/>
              <a:t>2</a:t>
            </a:r>
          </a:p>
          <a:p>
            <a:pPr marL="285750" indent="-285750">
              <a:buFont typeface="System Font Regular"/>
              <a:buChar char="-"/>
            </a:pPr>
            <a:r>
              <a:rPr lang="en-US" sz="1600" dirty="0"/>
              <a:t>Lower -&gt; 0.0042 m</a:t>
            </a:r>
            <a:r>
              <a:rPr lang="en-US" sz="1600" baseline="30000" dirty="0"/>
              <a:t>2</a:t>
            </a:r>
            <a:endParaRPr lang="en-US" sz="1600" dirty="0"/>
          </a:p>
        </p:txBody>
      </p:sp>
      <p:cxnSp>
        <p:nvCxnSpPr>
          <p:cNvPr id="7" name="Straight Arrow Connector 6">
            <a:extLst>
              <a:ext uri="{FF2B5EF4-FFF2-40B4-BE49-F238E27FC236}">
                <a16:creationId xmlns:a16="http://schemas.microsoft.com/office/drawing/2014/main" id="{724ACFB4-C39F-B24A-90F4-00D2A34DBFB2}"/>
              </a:ext>
            </a:extLst>
          </p:cNvPr>
          <p:cNvCxnSpPr/>
          <p:nvPr/>
        </p:nvCxnSpPr>
        <p:spPr>
          <a:xfrm flipV="1">
            <a:off x="2209800" y="1581150"/>
            <a:ext cx="533400" cy="30480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872AE28-7645-A341-B29E-1D9CFE7B1F0D}"/>
              </a:ext>
            </a:extLst>
          </p:cNvPr>
          <p:cNvCxnSpPr>
            <a:cxnSpLocks/>
          </p:cNvCxnSpPr>
          <p:nvPr/>
        </p:nvCxnSpPr>
        <p:spPr>
          <a:xfrm>
            <a:off x="2133600" y="3473232"/>
            <a:ext cx="609600" cy="24151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81474CF-470A-E14E-907D-9EB73B6AC12B}"/>
              </a:ext>
            </a:extLst>
          </p:cNvPr>
          <p:cNvCxnSpPr>
            <a:cxnSpLocks/>
          </p:cNvCxnSpPr>
          <p:nvPr/>
        </p:nvCxnSpPr>
        <p:spPr>
          <a:xfrm flipH="1" flipV="1">
            <a:off x="3048000" y="1504950"/>
            <a:ext cx="1219200" cy="15240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8E2AAC-F64F-5D49-A4B2-9CD7048532DA}"/>
              </a:ext>
            </a:extLst>
          </p:cNvPr>
          <p:cNvCxnSpPr>
            <a:cxnSpLocks/>
          </p:cNvCxnSpPr>
          <p:nvPr/>
        </p:nvCxnSpPr>
        <p:spPr>
          <a:xfrm flipH="1">
            <a:off x="3036849" y="3638550"/>
            <a:ext cx="1219200" cy="27315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02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2800" dirty="0">
                <a:latin typeface="Arial" charset="0"/>
                <a:cs typeface="Arial" charset="0"/>
              </a:rPr>
              <a:t>The footprint area scales linearly with the tilt magnitude  </a:t>
            </a:r>
          </a:p>
        </p:txBody>
      </p:sp>
      <p:sp>
        <p:nvSpPr>
          <p:cNvPr id="3" name="TextBox 2">
            <a:extLst>
              <a:ext uri="{FF2B5EF4-FFF2-40B4-BE49-F238E27FC236}">
                <a16:creationId xmlns:a16="http://schemas.microsoft.com/office/drawing/2014/main" id="{8179B579-FA68-8D4E-AC81-1FAB9586EAA7}"/>
              </a:ext>
            </a:extLst>
          </p:cNvPr>
          <p:cNvSpPr txBox="1"/>
          <p:nvPr/>
        </p:nvSpPr>
        <p:spPr>
          <a:xfrm>
            <a:off x="5105338" y="914221"/>
            <a:ext cx="411486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For 1 </a:t>
            </a:r>
            <a:r>
              <a:rPr lang="en-US" dirty="0" err="1"/>
              <a:t>mrad</a:t>
            </a:r>
            <a:r>
              <a:rPr lang="en-US" dirty="0"/>
              <a:t> tilt the footprint is about 1.8</a:t>
            </a:r>
            <a:r>
              <a:rPr lang="en-US" dirty="0">
                <a:solidFill>
                  <a:srgbClr val="FF0000"/>
                </a:solidFill>
              </a:rPr>
              <a:t> </a:t>
            </a:r>
            <a:r>
              <a:rPr lang="en-US" dirty="0"/>
              <a:t>cm wide, for 5 </a:t>
            </a:r>
            <a:r>
              <a:rPr lang="en-US" dirty="0" err="1"/>
              <a:t>mrad</a:t>
            </a:r>
            <a:r>
              <a:rPr lang="en-US" dirty="0"/>
              <a:t> 8 cm wide</a:t>
            </a:r>
          </a:p>
          <a:p>
            <a:pPr marL="285750" indent="-285750">
              <a:buFont typeface="Arial" panose="020B0604020202020204" pitchFamily="34" charset="0"/>
              <a:buChar char="•"/>
            </a:pPr>
            <a:r>
              <a:rPr lang="en-US" dirty="0"/>
              <a:t>The larger the tilt, the deeper the lines go in the plasma</a:t>
            </a:r>
          </a:p>
        </p:txBody>
      </p:sp>
      <p:pic>
        <p:nvPicPr>
          <p:cNvPr id="4" name="Picture 3">
            <a:extLst>
              <a:ext uri="{FF2B5EF4-FFF2-40B4-BE49-F238E27FC236}">
                <a16:creationId xmlns:a16="http://schemas.microsoft.com/office/drawing/2014/main" id="{E2386F8A-77FA-8146-9714-7330399F5640}"/>
              </a:ext>
            </a:extLst>
          </p:cNvPr>
          <p:cNvPicPr>
            <a:picLocks noChangeAspect="1"/>
          </p:cNvPicPr>
          <p:nvPr/>
        </p:nvPicPr>
        <p:blipFill rotWithShape="1">
          <a:blip r:embed="rId2">
            <a:extLst>
              <a:ext uri="{28A0092B-C50C-407E-A947-70E740481C1C}">
                <a14:useLocalDpi xmlns:a14="http://schemas.microsoft.com/office/drawing/2010/main" val="0"/>
              </a:ext>
            </a:extLst>
          </a:blip>
          <a:srcRect r="2189" b="1574"/>
          <a:stretch/>
        </p:blipFill>
        <p:spPr>
          <a:xfrm>
            <a:off x="21431" y="956319"/>
            <a:ext cx="5062861" cy="3820997"/>
          </a:xfrm>
          <a:prstGeom prst="rect">
            <a:avLst/>
          </a:prstGeom>
        </p:spPr>
      </p:pic>
      <p:pic>
        <p:nvPicPr>
          <p:cNvPr id="5" name="Picture 4">
            <a:extLst>
              <a:ext uri="{FF2B5EF4-FFF2-40B4-BE49-F238E27FC236}">
                <a16:creationId xmlns:a16="http://schemas.microsoft.com/office/drawing/2014/main" id="{03E29141-FAA3-6A43-8955-C829316A53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34000" y="2190750"/>
            <a:ext cx="3581400" cy="2586566"/>
          </a:xfrm>
          <a:prstGeom prst="rect">
            <a:avLst/>
          </a:prstGeom>
        </p:spPr>
      </p:pic>
    </p:spTree>
    <p:extLst>
      <p:ext uri="{BB962C8B-B14F-4D97-AF65-F5344CB8AC3E}">
        <p14:creationId xmlns:p14="http://schemas.microsoft.com/office/powerpoint/2010/main" val="370137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2800" dirty="0">
                <a:ea typeface="ＭＳ Ｐゴシック" panose="020B0600070205080204" pitchFamily="34" charset="-128"/>
              </a:rPr>
              <a:t>Shift at 30º from tilt direction produces </a:t>
            </a:r>
            <a:br>
              <a:rPr lang="en-US" altLang="en-US" sz="2800" dirty="0">
                <a:ea typeface="ＭＳ Ｐゴシック" panose="020B0600070205080204" pitchFamily="34" charset="-128"/>
              </a:rPr>
            </a:br>
            <a:r>
              <a:rPr lang="en-US" altLang="en-US" sz="2800" dirty="0">
                <a:ea typeface="ＭＳ Ｐゴシック" panose="020B0600070205080204" pitchFamily="34" charset="-128"/>
              </a:rPr>
              <a:t>the minimum area, at 210º the maximum </a:t>
            </a:r>
            <a:endParaRPr lang="en-US" altLang="en-US" sz="2800" dirty="0">
              <a:latin typeface="Arial" charset="0"/>
              <a:cs typeface="Arial" charset="0"/>
            </a:endParaRPr>
          </a:p>
        </p:txBody>
      </p:sp>
      <p:sp>
        <p:nvSpPr>
          <p:cNvPr id="3" name="TextBox 5">
            <a:extLst>
              <a:ext uri="{FF2B5EF4-FFF2-40B4-BE49-F238E27FC236}">
                <a16:creationId xmlns:a16="http://schemas.microsoft.com/office/drawing/2014/main" id="{D96527A5-A091-2A4B-9E49-670527CCFD16}"/>
              </a:ext>
            </a:extLst>
          </p:cNvPr>
          <p:cNvSpPr txBox="1">
            <a:spLocks noChangeArrowheads="1"/>
          </p:cNvSpPr>
          <p:nvPr/>
        </p:nvSpPr>
        <p:spPr bwMode="auto">
          <a:xfrm>
            <a:off x="111919" y="979487"/>
            <a:ext cx="48363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a:buFont typeface="Arial" panose="020B0604020202020204" pitchFamily="34" charset="0"/>
              <a:buChar char="•"/>
            </a:pPr>
            <a:r>
              <a:rPr lang="en-US" altLang="en-US" dirty="0">
                <a:latin typeface="+mn-lt"/>
              </a:rPr>
              <a:t>Combining 5 mm shift and 5 </a:t>
            </a:r>
            <a:r>
              <a:rPr lang="en-US" altLang="en-US" dirty="0" err="1">
                <a:latin typeface="+mn-lt"/>
              </a:rPr>
              <a:t>mrad</a:t>
            </a:r>
            <a:r>
              <a:rPr lang="en-US" altLang="en-US" dirty="0">
                <a:latin typeface="+mn-lt"/>
              </a:rPr>
              <a:t> tilt.</a:t>
            </a:r>
          </a:p>
          <a:p>
            <a:pPr>
              <a:buFont typeface="Arial" panose="020B0604020202020204" pitchFamily="34" charset="0"/>
              <a:buChar char="•"/>
            </a:pPr>
            <a:r>
              <a:rPr lang="en-US" altLang="en-US" dirty="0">
                <a:latin typeface="+mn-lt"/>
              </a:rPr>
              <a:t>The largest footprint is also that with the deepest field lines. </a:t>
            </a:r>
          </a:p>
          <a:p>
            <a:pPr>
              <a:buFont typeface="Arial" panose="020B0604020202020204" pitchFamily="34" charset="0"/>
              <a:buChar char="•"/>
            </a:pPr>
            <a:r>
              <a:rPr lang="en-US" altLang="en-US" dirty="0">
                <a:latin typeface="+mn-lt"/>
              </a:rPr>
              <a:t>The area for a 5 </a:t>
            </a:r>
            <a:r>
              <a:rPr lang="en-US" altLang="en-US" dirty="0" err="1">
                <a:latin typeface="+mn-lt"/>
              </a:rPr>
              <a:t>mrad</a:t>
            </a:r>
            <a:r>
              <a:rPr lang="en-US" altLang="en-US" dirty="0">
                <a:latin typeface="+mn-lt"/>
              </a:rPr>
              <a:t> tilt only is ~0.09 m</a:t>
            </a:r>
            <a:r>
              <a:rPr lang="en-US" altLang="en-US" baseline="30000" dirty="0">
                <a:latin typeface="+mn-lt"/>
              </a:rPr>
              <a:t>2</a:t>
            </a:r>
            <a:endParaRPr lang="en-US" altLang="en-US" dirty="0">
              <a:latin typeface="+mn-lt"/>
            </a:endParaRPr>
          </a:p>
        </p:txBody>
      </p:sp>
      <p:pic>
        <p:nvPicPr>
          <p:cNvPr id="7" name="Picture 6">
            <a:extLst>
              <a:ext uri="{FF2B5EF4-FFF2-40B4-BE49-F238E27FC236}">
                <a16:creationId xmlns:a16="http://schemas.microsoft.com/office/drawing/2014/main" id="{5EB26477-AD42-264D-AC4E-E511A2C977A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611967"/>
            <a:ext cx="4953000" cy="2242608"/>
          </a:xfrm>
          <a:prstGeom prst="rect">
            <a:avLst/>
          </a:prstGeom>
        </p:spPr>
      </p:pic>
      <p:pic>
        <p:nvPicPr>
          <p:cNvPr id="11" name="Picture 10">
            <a:extLst>
              <a:ext uri="{FF2B5EF4-FFF2-40B4-BE49-F238E27FC236}">
                <a16:creationId xmlns:a16="http://schemas.microsoft.com/office/drawing/2014/main" id="{8D0853A8-E3CE-0E4A-8AF8-B6C599E518AA}"/>
              </a:ext>
            </a:extLst>
          </p:cNvPr>
          <p:cNvPicPr>
            <a:picLocks noChangeAspect="1"/>
          </p:cNvPicPr>
          <p:nvPr/>
        </p:nvPicPr>
        <p:blipFill rotWithShape="1">
          <a:blip r:embed="rId4">
            <a:extLst>
              <a:ext uri="{28A0092B-C50C-407E-A947-70E740481C1C}">
                <a14:useLocalDpi xmlns:a14="http://schemas.microsoft.com/office/drawing/2010/main" val="0"/>
              </a:ext>
            </a:extLst>
          </a:blip>
          <a:srcRect l="14931" r="3588"/>
          <a:stretch/>
        </p:blipFill>
        <p:spPr>
          <a:xfrm>
            <a:off x="5053981" y="979487"/>
            <a:ext cx="4090019" cy="3764675"/>
          </a:xfrm>
          <a:prstGeom prst="rect">
            <a:avLst/>
          </a:prstGeom>
        </p:spPr>
      </p:pic>
    </p:spTree>
    <p:extLst>
      <p:ext uri="{BB962C8B-B14F-4D97-AF65-F5344CB8AC3E}">
        <p14:creationId xmlns:p14="http://schemas.microsoft.com/office/powerpoint/2010/main" val="648080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sz="2800" dirty="0"/>
              <a:t>TF coils misalignment produces the largest perturbation</a:t>
            </a:r>
            <a:endParaRPr lang="en-US" altLang="en-US" sz="2800" dirty="0">
              <a:latin typeface="Arial" charset="0"/>
              <a:cs typeface="Arial" charset="0"/>
            </a:endParaRPr>
          </a:p>
        </p:txBody>
      </p:sp>
      <p:pic>
        <p:nvPicPr>
          <p:cNvPr id="7" name="Picture 6">
            <a:extLst>
              <a:ext uri="{FF2B5EF4-FFF2-40B4-BE49-F238E27FC236}">
                <a16:creationId xmlns:a16="http://schemas.microsoft.com/office/drawing/2014/main" id="{C651B7BD-B046-EB43-B7AF-FE742D0DB60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1272" b="6808"/>
          <a:stretch/>
        </p:blipFill>
        <p:spPr>
          <a:xfrm>
            <a:off x="0" y="971550"/>
            <a:ext cx="5778688" cy="3550447"/>
          </a:xfrm>
          <a:prstGeom prst="rect">
            <a:avLst/>
          </a:prstGeom>
        </p:spPr>
      </p:pic>
      <p:sp>
        <p:nvSpPr>
          <p:cNvPr id="2" name="Rectangle 1">
            <a:extLst>
              <a:ext uri="{FF2B5EF4-FFF2-40B4-BE49-F238E27FC236}">
                <a16:creationId xmlns:a16="http://schemas.microsoft.com/office/drawing/2014/main" id="{15D9D138-EFCB-4146-BBA2-6A8798A059C3}"/>
              </a:ext>
            </a:extLst>
          </p:cNvPr>
          <p:cNvSpPr/>
          <p:nvPr/>
        </p:nvSpPr>
        <p:spPr>
          <a:xfrm>
            <a:off x="5715000" y="969359"/>
            <a:ext cx="3352800" cy="3785652"/>
          </a:xfrm>
          <a:prstGeom prst="rect">
            <a:avLst/>
          </a:prstGeom>
        </p:spPr>
        <p:txBody>
          <a:bodyPr wrap="square">
            <a:spAutoFit/>
          </a:bodyPr>
          <a:lstStyle/>
          <a:p>
            <a:pPr marL="285750" indent="-285750">
              <a:buClr>
                <a:schemeClr val="tx1"/>
              </a:buClr>
              <a:buFont typeface="Arial" panose="020B0604020202020204" pitchFamily="34" charset="0"/>
              <a:buChar char="•"/>
            </a:pPr>
            <a:r>
              <a:rPr lang="en-US" sz="1600" dirty="0"/>
              <a:t>Misalignment of the innermost PF (PF1A) is negligible compared to the PF5 and TF.</a:t>
            </a:r>
          </a:p>
          <a:p>
            <a:pPr marL="285750" indent="-285750">
              <a:buClr>
                <a:schemeClr val="tx1"/>
              </a:buClr>
              <a:buFont typeface="Arial" panose="020B0604020202020204" pitchFamily="34" charset="0"/>
              <a:buChar char="•"/>
            </a:pPr>
            <a:endParaRPr lang="en-US" sz="1600" dirty="0"/>
          </a:p>
          <a:p>
            <a:pPr marL="285750" indent="-285750">
              <a:buClr>
                <a:schemeClr val="tx1"/>
              </a:buClr>
              <a:buFont typeface="Arial" panose="020B0604020202020204" pitchFamily="34" charset="0"/>
              <a:buChar char="•"/>
            </a:pPr>
            <a:r>
              <a:rPr lang="en-US" sz="1600" dirty="0"/>
              <a:t>TF shift produces larger footprints than TF tilt. Vice versa for the PF coils.</a:t>
            </a:r>
          </a:p>
          <a:p>
            <a:pPr marL="285750" indent="-285750">
              <a:buClr>
                <a:schemeClr val="tx1"/>
              </a:buClr>
              <a:buFont typeface="Arial" panose="020B0604020202020204" pitchFamily="34" charset="0"/>
              <a:buChar char="•"/>
            </a:pPr>
            <a:endParaRPr lang="en-US" sz="1600" dirty="0"/>
          </a:p>
          <a:p>
            <a:pPr marL="285750" indent="-285750">
              <a:buClr>
                <a:schemeClr val="tx1"/>
              </a:buClr>
              <a:buFont typeface="Arial" panose="020B0604020202020204" pitchFamily="34" charset="0"/>
              <a:buChar char="•"/>
            </a:pPr>
            <a:r>
              <a:rPr lang="en-US" sz="1600" dirty="0"/>
              <a:t>Shift and tilt combinations at 180º produce bigger footprints than at 0º.</a:t>
            </a:r>
          </a:p>
          <a:p>
            <a:pPr marL="285750" indent="-285750">
              <a:buClr>
                <a:schemeClr val="tx1"/>
              </a:buClr>
              <a:buFont typeface="Arial" panose="020B0604020202020204" pitchFamily="34" charset="0"/>
              <a:buChar char="•"/>
            </a:pPr>
            <a:endParaRPr lang="en-US" sz="1600" dirty="0"/>
          </a:p>
          <a:p>
            <a:pPr marL="285750" indent="-285750">
              <a:buClr>
                <a:schemeClr val="tx1"/>
              </a:buClr>
              <a:buFont typeface="Arial" panose="020B0604020202020204" pitchFamily="34" charset="0"/>
              <a:buChar char="•"/>
            </a:pPr>
            <a:r>
              <a:rPr lang="en-US" sz="1600" dirty="0"/>
              <a:t>Combinations </a:t>
            </a:r>
            <a:r>
              <a:rPr lang="en-US" sz="1600"/>
              <a:t>of shifts </a:t>
            </a:r>
            <a:r>
              <a:rPr lang="en-US" sz="1600" dirty="0"/>
              <a:t>and tilts of PF5 and TF are not expected </a:t>
            </a:r>
            <a:r>
              <a:rPr lang="en-US" sz="1600"/>
              <a:t>to exceed </a:t>
            </a:r>
            <a:r>
              <a:rPr lang="en-US" sz="1600" dirty="0"/>
              <a:t>6mm/6mrad</a:t>
            </a:r>
          </a:p>
        </p:txBody>
      </p:sp>
    </p:spTree>
    <p:extLst>
      <p:ext uri="{BB962C8B-B14F-4D97-AF65-F5344CB8AC3E}">
        <p14:creationId xmlns:p14="http://schemas.microsoft.com/office/powerpoint/2010/main" val="4233104615"/>
      </p:ext>
    </p:extLst>
  </p:cSld>
  <p:clrMapOvr>
    <a:masterClrMapping/>
  </p:clrMapOvr>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2834</TotalTime>
  <Words>849</Words>
  <Application>Microsoft Macintosh PowerPoint</Application>
  <PresentationFormat>On-screen Show (16:9)</PresentationFormat>
  <Paragraphs>82</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Calibri</vt:lpstr>
      <vt:lpstr>Century Gothic</vt:lpstr>
      <vt:lpstr>System Font Regular</vt:lpstr>
      <vt:lpstr>Wingdings</vt:lpstr>
      <vt:lpstr>NSTX Upgrade</vt:lpstr>
      <vt:lpstr>Assessment of Equilibrium Field Coil Misalignments on the Divertor Footprints in NSTX-U</vt:lpstr>
      <vt:lpstr>Magnetic field perturbations due to error fields produce complex 3D edge magnetic topologies </vt:lpstr>
      <vt:lpstr>The perturbed equilibrium due to a coil misalignment is computed with the MHD code M3D-C1</vt:lpstr>
      <vt:lpstr>Footprints are estimated using the last step inside and first step outside the limiter and the limiter itself</vt:lpstr>
      <vt:lpstr>Including the plasma contribution in the simulations,  the outer footprints size is reduced by more than a factor of 2 </vt:lpstr>
      <vt:lpstr>5 mrad tilt of the PF5 coil produces 8 cm wide  footprints on the outer divertor plates </vt:lpstr>
      <vt:lpstr>The footprint area scales linearly with the tilt magnitude  </vt:lpstr>
      <vt:lpstr>Shift at 30º from tilt direction produces  the minimum area, at 210º the maximum </vt:lpstr>
      <vt:lpstr>TF coils misalignment produces the largest perturbation</vt:lpstr>
      <vt:lpstr>Conclusions</vt:lpstr>
      <vt:lpstr>Disclaimer</vt:lpstr>
    </vt:vector>
  </TitlesOfParts>
  <Company>PPPL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Stefano Munaretto</cp:lastModifiedBy>
  <cp:revision>280</cp:revision>
  <cp:lastPrinted>2018-10-30T16:53:20Z</cp:lastPrinted>
  <dcterms:created xsi:type="dcterms:W3CDTF">2015-07-16T16:59:24Z</dcterms:created>
  <dcterms:modified xsi:type="dcterms:W3CDTF">2018-12-14T15:56:14Z</dcterms:modified>
</cp:coreProperties>
</file>