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handoutMasterIdLst>
    <p:handoutMasterId r:id="rId23"/>
  </p:handoutMasterIdLst>
  <p:sldIdLst>
    <p:sldId id="311" r:id="rId2"/>
    <p:sldId id="310" r:id="rId3"/>
    <p:sldId id="672" r:id="rId4"/>
    <p:sldId id="330" r:id="rId5"/>
    <p:sldId id="333" r:id="rId6"/>
    <p:sldId id="318" r:id="rId7"/>
    <p:sldId id="675" r:id="rId8"/>
    <p:sldId id="325" r:id="rId9"/>
    <p:sldId id="319" r:id="rId10"/>
    <p:sldId id="283" r:id="rId11"/>
    <p:sldId id="321" r:id="rId12"/>
    <p:sldId id="295" r:id="rId13"/>
    <p:sldId id="312" r:id="rId14"/>
    <p:sldId id="298" r:id="rId15"/>
    <p:sldId id="671" r:id="rId16"/>
    <p:sldId id="302" r:id="rId17"/>
    <p:sldId id="305" r:id="rId18"/>
    <p:sldId id="306" r:id="rId19"/>
    <p:sldId id="268" r:id="rId20"/>
    <p:sldId id="327"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vin Garci" initials="AG" lastIdx="0" clrIdx="0">
    <p:extLst>
      <p:ext uri="{19B8F6BF-5375-455C-9EA6-DF929625EA0E}">
        <p15:presenceInfo xmlns:p15="http://schemas.microsoft.com/office/powerpoint/2012/main" userId="S::alving2@personalmicrosoftsoftware.uci.edu::aa464d2b-781a-4a7f-ace7-916b10c257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40"/>
    <a:srgbClr val="1222FF"/>
    <a:srgbClr val="8DE6F3"/>
    <a:srgbClr val="FF7E65"/>
    <a:srgbClr val="C28D48"/>
    <a:srgbClr val="D79A18"/>
    <a:srgbClr val="FFB7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p:restoredTop sz="83062"/>
  </p:normalViewPr>
  <p:slideViewPr>
    <p:cSldViewPr snapToGrid="0" snapToObjects="1">
      <p:cViewPr varScale="1">
        <p:scale>
          <a:sx n="93" d="100"/>
          <a:sy n="93" d="100"/>
        </p:scale>
        <p:origin x="208" y="472"/>
      </p:cViewPr>
      <p:guideLst/>
    </p:cSldViewPr>
  </p:slideViewPr>
  <p:outlineViewPr>
    <p:cViewPr>
      <p:scale>
        <a:sx n="33" d="100"/>
        <a:sy n="33" d="100"/>
      </p:scale>
      <p:origin x="0" y="-24376"/>
    </p:cViewPr>
  </p:outlineViewPr>
  <p:notesTextViewPr>
    <p:cViewPr>
      <p:scale>
        <a:sx n="114" d="100"/>
        <a:sy n="114" d="100"/>
      </p:scale>
      <p:origin x="0" y="0"/>
    </p:cViewPr>
  </p:notesTextViewPr>
  <p:sorterViewPr>
    <p:cViewPr varScale="1">
      <p:scale>
        <a:sx n="100" d="100"/>
        <a:sy n="100" d="100"/>
      </p:scale>
      <p:origin x="0" y="0"/>
    </p:cViewPr>
  </p:sorterViewPr>
  <p:notesViewPr>
    <p:cSldViewPr snapToGrid="0" snapToObjects="1">
      <p:cViewPr varScale="1">
        <p:scale>
          <a:sx n="122" d="100"/>
          <a:sy n="122" d="100"/>
        </p:scale>
        <p:origin x="122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6C68D6-DC22-5642-A01B-00D5BF9747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01E98A-6532-C24F-B48D-54A711064B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DEBE21-98DC-DF4B-9D72-A2A4F453049A}" type="datetimeFigureOut">
              <a:rPr lang="en-US" smtClean="0"/>
              <a:t>11/9/18</a:t>
            </a:fld>
            <a:endParaRPr lang="en-US"/>
          </a:p>
        </p:txBody>
      </p:sp>
      <p:sp>
        <p:nvSpPr>
          <p:cNvPr id="4" name="Footer Placeholder 3">
            <a:extLst>
              <a:ext uri="{FF2B5EF4-FFF2-40B4-BE49-F238E27FC236}">
                <a16:creationId xmlns:a16="http://schemas.microsoft.com/office/drawing/2014/main" id="{EC24D691-CBEB-8748-B443-633841190E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88B1E9-EAC2-454E-8FA8-82BBD221D2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A2753-9DFE-004D-AF65-8FDF46D67AAF}" type="slidenum">
              <a:rPr lang="en-US" smtClean="0"/>
              <a:t>‹#›</a:t>
            </a:fld>
            <a:endParaRPr lang="en-US"/>
          </a:p>
        </p:txBody>
      </p:sp>
    </p:spTree>
    <p:extLst>
      <p:ext uri="{BB962C8B-B14F-4D97-AF65-F5344CB8AC3E}">
        <p14:creationId xmlns:p14="http://schemas.microsoft.com/office/powerpoint/2010/main" val="1626809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2710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231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1"/>
            <a:endParaRPr lang="en-US" dirty="0"/>
          </a:p>
        </p:txBody>
      </p:sp>
    </p:spTree>
    <p:extLst>
      <p:ext uri="{BB962C8B-B14F-4D97-AF65-F5344CB8AC3E}">
        <p14:creationId xmlns:p14="http://schemas.microsoft.com/office/powerpoint/2010/main" val="2370200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6152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374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8343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0735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8987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948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Tx/>
              <a:buSzPts val="1100"/>
              <a:buFontTx/>
              <a:buChar char="●"/>
              <a:tabLst/>
              <a:defRPr/>
            </a:pPr>
            <a:endParaRPr lang="en-US" dirty="0"/>
          </a:p>
        </p:txBody>
      </p:sp>
    </p:spTree>
    <p:extLst>
      <p:ext uri="{BB962C8B-B14F-4D97-AF65-F5344CB8AC3E}">
        <p14:creationId xmlns:p14="http://schemas.microsoft.com/office/powerpoint/2010/main" val="19887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268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422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524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380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Tx/>
              <a:buSzPts val="1100"/>
              <a:buFontTx/>
              <a:buChar char="●"/>
              <a:tabLst/>
              <a:defRPr/>
            </a:pPr>
            <a:endParaRPr lang="en-US" dirty="0"/>
          </a:p>
        </p:txBody>
      </p:sp>
    </p:spTree>
    <p:extLst>
      <p:ext uri="{BB962C8B-B14F-4D97-AF65-F5344CB8AC3E}">
        <p14:creationId xmlns:p14="http://schemas.microsoft.com/office/powerpoint/2010/main" val="2878161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dirty="0"/>
                  <a:t>State that all are mapped onto the interpolation grid</a:t>
                </a:r>
              </a:p>
              <a:p>
                <a:r>
                  <a:rPr lang="en-US" dirty="0"/>
                  <a:t>Uniformly distributed over gamma, i.e., averaged over</a:t>
                </a:r>
              </a:p>
              <a:p>
                <a:r>
                  <a:rPr lang="en-US" b="0" i="0">
                    <a:latin typeface="Cambria Math" panose="02040503050406030204" pitchFamily="18" charset="0"/>
                  </a:rPr>
                  <a:t>Δ𝜙/2𝜋</a:t>
                </a:r>
                <a:r>
                  <a:rPr lang="en-US" dirty="0"/>
                  <a:t> scaling</a:t>
                </a:r>
                <a:r>
                  <a:rPr lang="en-US" baseline="0" dirty="0"/>
                  <a:t> for certain diagnostics to sample in correct region that the interpolation grid is defined (ref pg. 42)</a:t>
                </a:r>
                <a:endParaRPr lang="en-US" dirty="0"/>
              </a:p>
              <a:p>
                <a:r>
                  <a:rPr lang="en-US" dirty="0"/>
                  <a:t>Fix the second photo</a:t>
                </a:r>
              </a:p>
            </p:txBody>
          </p:sp>
        </mc:Fallback>
      </mc:AlternateContent>
    </p:spTree>
    <p:extLst>
      <p:ext uri="{BB962C8B-B14F-4D97-AF65-F5344CB8AC3E}">
        <p14:creationId xmlns:p14="http://schemas.microsoft.com/office/powerpoint/2010/main" val="270824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8590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646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11700" y="373007"/>
            <a:ext cx="8520600" cy="1069887"/>
          </a:xfrm>
          <a:prstGeom prst="rect">
            <a:avLst/>
          </a:prstGeom>
        </p:spPr>
        <p:txBody>
          <a:bodyPr wrap="square" lIns="91425" tIns="91425" rIns="91425" bIns="91425" anchor="t" anchorCtr="0"/>
          <a:lstStyle>
            <a:lvl1pPr lvl="0" algn="ctr">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 </a:t>
            </a:r>
            <a:endParaRPr dirty="0"/>
          </a:p>
        </p:txBody>
      </p:sp>
      <p:sp>
        <p:nvSpPr>
          <p:cNvPr id="18" name="Shape 18"/>
          <p:cNvSpPr txBox="1">
            <a:spLocks noGrp="1"/>
          </p:cNvSpPr>
          <p:nvPr>
            <p:ph type="body" idx="1"/>
          </p:nvPr>
        </p:nvSpPr>
        <p:spPr>
          <a:xfrm>
            <a:off x="311700" y="1442894"/>
            <a:ext cx="8520600" cy="5042099"/>
          </a:xfrm>
          <a:prstGeom prst="rect">
            <a:avLst/>
          </a:prstGeom>
        </p:spPr>
        <p:txBody>
          <a:bodyPr wrap="square" lIns="91425" tIns="91425" rIns="91425" bIns="91425" anchor="t" anchorCtr="0"/>
          <a:lstStyle>
            <a:lvl1pPr marL="114300" lvl="0" indent="0">
              <a:lnSpc>
                <a:spcPct val="100000"/>
              </a:lnSpc>
              <a:spcBef>
                <a:spcPts val="0"/>
              </a:spcBef>
              <a:spcAft>
                <a:spcPts val="0"/>
              </a:spcAft>
              <a:buClr>
                <a:srgbClr val="000000"/>
              </a:buClr>
              <a:buSzPts val="1800"/>
              <a:buNone/>
              <a:defRPr sz="2000">
                <a:solidFill>
                  <a:srgbClr val="000000"/>
                </a:solidFill>
              </a:defRPr>
            </a:lvl1pPr>
            <a:lvl2pPr marL="914400" lvl="1" indent="-317500">
              <a:spcBef>
                <a:spcPts val="1600"/>
              </a:spcBef>
              <a:spcAft>
                <a:spcPts val="0"/>
              </a:spcAft>
              <a:buClr>
                <a:srgbClr val="000000"/>
              </a:buClr>
              <a:buSzPts val="1400"/>
              <a:buChar char="○"/>
              <a:defRPr>
                <a:solidFill>
                  <a:srgbClr val="000000"/>
                </a:solidFill>
              </a:defRPr>
            </a:lvl2pPr>
            <a:lvl3pPr marL="1371600" lvl="2" indent="-317500">
              <a:spcBef>
                <a:spcPts val="1600"/>
              </a:spcBef>
              <a:spcAft>
                <a:spcPts val="0"/>
              </a:spcAft>
              <a:buClr>
                <a:srgbClr val="000000"/>
              </a:buClr>
              <a:buSzPts val="1400"/>
              <a:buChar char="■"/>
              <a:defRPr>
                <a:solidFill>
                  <a:srgbClr val="000000"/>
                </a:solidFill>
              </a:defRPr>
            </a:lvl3pPr>
            <a:lvl4pPr marL="1828800" lvl="3" indent="-317500">
              <a:spcBef>
                <a:spcPts val="1600"/>
              </a:spcBef>
              <a:spcAft>
                <a:spcPts val="0"/>
              </a:spcAft>
              <a:buClr>
                <a:srgbClr val="000000"/>
              </a:buClr>
              <a:buSzPts val="1400"/>
              <a:buChar char="●"/>
              <a:defRPr>
                <a:solidFill>
                  <a:srgbClr val="000000"/>
                </a:solidFill>
              </a:defRPr>
            </a:lvl4pPr>
            <a:lvl5pPr marL="2286000" lvl="4" indent="-317500">
              <a:spcBef>
                <a:spcPts val="1600"/>
              </a:spcBef>
              <a:spcAft>
                <a:spcPts val="0"/>
              </a:spcAft>
              <a:buClr>
                <a:srgbClr val="000000"/>
              </a:buClr>
              <a:buSzPts val="1400"/>
              <a:buChar char="○"/>
              <a:defRPr>
                <a:solidFill>
                  <a:srgbClr val="000000"/>
                </a:solidFill>
              </a:defRPr>
            </a:lvl5pPr>
            <a:lvl6pPr marL="2743200" lvl="5" indent="-317500">
              <a:spcBef>
                <a:spcPts val="1600"/>
              </a:spcBef>
              <a:spcAft>
                <a:spcPts val="0"/>
              </a:spcAft>
              <a:buClr>
                <a:srgbClr val="000000"/>
              </a:buClr>
              <a:buSzPts val="1400"/>
              <a:buChar char="■"/>
              <a:defRPr>
                <a:solidFill>
                  <a:srgbClr val="000000"/>
                </a:solidFill>
              </a:defRPr>
            </a:lvl6pPr>
            <a:lvl7pPr marL="3200400" lvl="6" indent="-317500">
              <a:spcBef>
                <a:spcPts val="1600"/>
              </a:spcBef>
              <a:spcAft>
                <a:spcPts val="0"/>
              </a:spcAft>
              <a:buClr>
                <a:srgbClr val="000000"/>
              </a:buClr>
              <a:buSzPts val="1400"/>
              <a:buChar char="●"/>
              <a:defRPr>
                <a:solidFill>
                  <a:srgbClr val="000000"/>
                </a:solidFill>
              </a:defRPr>
            </a:lvl7pPr>
            <a:lvl8pPr marL="3657600" lvl="7" indent="-317500">
              <a:spcBef>
                <a:spcPts val="1600"/>
              </a:spcBef>
              <a:spcAft>
                <a:spcPts val="0"/>
              </a:spcAft>
              <a:buClr>
                <a:srgbClr val="000000"/>
              </a:buClr>
              <a:buSzPts val="1400"/>
              <a:buChar char="○"/>
              <a:defRPr>
                <a:solidFill>
                  <a:srgbClr val="000000"/>
                </a:solidFill>
              </a:defRPr>
            </a:lvl8pPr>
            <a:lvl9pPr marL="4114800" lvl="8" indent="-317500">
              <a:spcBef>
                <a:spcPts val="1600"/>
              </a:spcBef>
              <a:spcAft>
                <a:spcPts val="1600"/>
              </a:spcAft>
              <a:buClr>
                <a:srgbClr val="000000"/>
              </a:buClr>
              <a:buSzPts val="1400"/>
              <a:buChar char="■"/>
              <a:defRPr>
                <a:solidFill>
                  <a:srgbClr val="000000"/>
                </a:solidFill>
              </a:defRPr>
            </a:lvl9pPr>
          </a:lstStyle>
          <a:p>
            <a:endParaRPr dirty="0"/>
          </a:p>
        </p:txBody>
      </p:sp>
      <p:sp>
        <p:nvSpPr>
          <p:cNvPr id="19" name="Shape 19"/>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500"/>
          </a:xfrm>
          <a:prstGeom prst="rect">
            <a:avLst/>
          </a:prstGeom>
        </p:spPr>
        <p:txBody>
          <a:bodyPr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644233"/>
            <a:ext cx="4045200" cy="1976400"/>
          </a:xfrm>
          <a:prstGeom prst="rect">
            <a:avLst/>
          </a:prstGeom>
        </p:spPr>
        <p:txBody>
          <a:bodyPr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700"/>
          </a:xfrm>
          <a:prstGeom prst="rect">
            <a:avLst/>
          </a:prstGeom>
        </p:spPr>
        <p:txBody>
          <a:bodyPr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4202967"/>
            <a:ext cx="8520600" cy="1734300"/>
          </a:xfrm>
          <a:prstGeom prst="rect">
            <a:avLst/>
          </a:prstGeom>
        </p:spPr>
        <p:txBody>
          <a:bodyPr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Shape 7"/>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marL="457200" lvl="0" indent="-342900">
              <a:lnSpc>
                <a:spcPct val="115000"/>
              </a:lnSpc>
              <a:spcBef>
                <a:spcPts val="0"/>
              </a:spcBef>
              <a:spcAft>
                <a:spcPts val="0"/>
              </a:spcAft>
              <a:buSzPts val="1800"/>
              <a:buChar char="●"/>
              <a:defRPr sz="1800"/>
            </a:lvl1pPr>
            <a:lvl2pPr marL="914400" lvl="1" indent="-317500">
              <a:lnSpc>
                <a:spcPct val="115000"/>
              </a:lnSpc>
              <a:spcBef>
                <a:spcPts val="1600"/>
              </a:spcBef>
              <a:spcAft>
                <a:spcPts val="0"/>
              </a:spcAft>
              <a:buSzPts val="1400"/>
              <a:buChar char="○"/>
              <a:defRPr/>
            </a:lvl2pPr>
            <a:lvl3pPr marL="1371600" lvl="2" indent="-317500">
              <a:lnSpc>
                <a:spcPct val="115000"/>
              </a:lnSpc>
              <a:spcBef>
                <a:spcPts val="1600"/>
              </a:spcBef>
              <a:spcAft>
                <a:spcPts val="0"/>
              </a:spcAft>
              <a:buSzPts val="1400"/>
              <a:buChar char="■"/>
              <a:defRPr/>
            </a:lvl3pPr>
            <a:lvl4pPr marL="1828800" lvl="3" indent="-317500">
              <a:lnSpc>
                <a:spcPct val="115000"/>
              </a:lnSpc>
              <a:spcBef>
                <a:spcPts val="1600"/>
              </a:spcBef>
              <a:spcAft>
                <a:spcPts val="0"/>
              </a:spcAft>
              <a:buSzPts val="1400"/>
              <a:buChar char="●"/>
              <a:defRPr/>
            </a:lvl4pPr>
            <a:lvl5pPr marL="2286000" lvl="4" indent="-317500">
              <a:lnSpc>
                <a:spcPct val="115000"/>
              </a:lnSpc>
              <a:spcBef>
                <a:spcPts val="1600"/>
              </a:spcBef>
              <a:spcAft>
                <a:spcPts val="0"/>
              </a:spcAft>
              <a:buSzPts val="1400"/>
              <a:buChar char="○"/>
              <a:defRPr/>
            </a:lvl5pPr>
            <a:lvl6pPr marL="2743200" lvl="5" indent="-317500">
              <a:lnSpc>
                <a:spcPct val="115000"/>
              </a:lnSpc>
              <a:spcBef>
                <a:spcPts val="1600"/>
              </a:spcBef>
              <a:spcAft>
                <a:spcPts val="0"/>
              </a:spcAft>
              <a:buSzPts val="1400"/>
              <a:buChar char="■"/>
              <a:defRPr/>
            </a:lvl6pPr>
            <a:lvl7pPr marL="3200400" lvl="6" indent="-317500">
              <a:lnSpc>
                <a:spcPct val="115000"/>
              </a:lnSpc>
              <a:spcBef>
                <a:spcPts val="1600"/>
              </a:spcBef>
              <a:spcAft>
                <a:spcPts val="0"/>
              </a:spcAft>
              <a:buSzPts val="1400"/>
              <a:buChar char="●"/>
              <a:defRPr/>
            </a:lvl7pPr>
            <a:lvl8pPr marL="3657600" lvl="7" indent="-317500">
              <a:lnSpc>
                <a:spcPct val="115000"/>
              </a:lnSpc>
              <a:spcBef>
                <a:spcPts val="1600"/>
              </a:spcBef>
              <a:spcAft>
                <a:spcPts val="0"/>
              </a:spcAft>
              <a:buSzPts val="1400"/>
              <a:buChar char="○"/>
              <a:defRPr/>
            </a:lvl8pPr>
            <a:lvl9pPr marL="4114800" lvl="8" indent="-317500">
              <a:lnSpc>
                <a:spcPct val="115000"/>
              </a:lnSpc>
              <a:spcBef>
                <a:spcPts val="1600"/>
              </a:spcBef>
              <a:spcAft>
                <a:spcPts val="1600"/>
              </a:spcAft>
              <a:buSzPts val="1400"/>
              <a:buChar char="■"/>
              <a:defRPr/>
            </a:lvl9pPr>
          </a:lstStyle>
          <a:p>
            <a:endParaRPr dirty="0"/>
          </a:p>
        </p:txBody>
      </p:sp>
      <p:sp>
        <p:nvSpPr>
          <p:cNvPr id="8" name="Shape 8"/>
          <p:cNvSpPr txBox="1">
            <a:spLocks noGrp="1"/>
          </p:cNvSpPr>
          <p:nvPr>
            <p:ph type="sldNum" idx="12"/>
          </p:nvPr>
        </p:nvSpPr>
        <p:spPr>
          <a:xfrm>
            <a:off x="8472458" y="6217622"/>
            <a:ext cx="548700" cy="524700"/>
          </a:xfrm>
          <a:prstGeom prst="rect">
            <a:avLst/>
          </a:prstGeom>
          <a:noFill/>
          <a:ln>
            <a:noFill/>
          </a:ln>
        </p:spPr>
        <p:txBody>
          <a:bodyPr wrap="square" lIns="91425" tIns="91425" rIns="91425" bIns="91425" anchor="ctr" anchorCtr="0">
            <a:noAutofit/>
          </a:bodyPr>
          <a:lstStyle/>
          <a:p>
            <a:pPr marL="0" lvl="0" indent="0" algn="r">
              <a:spcBef>
                <a:spcPts val="0"/>
              </a:spcBef>
              <a:spcAft>
                <a:spcPts val="0"/>
              </a:spcAft>
              <a:buNone/>
            </a:pPr>
            <a:fld id="{00000000-1234-1234-1234-123412341234}" type="slidenum">
              <a:rPr lang="en" sz="1000">
                <a:solidFill>
                  <a:schemeClr val="dk2"/>
                </a:solidFill>
              </a:rPr>
              <a:t>‹#›</a:t>
            </a:fld>
            <a:endParaRPr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p:titleStyle>
    <p:bodyStyle>
      <a:defPPr marR="0" lvl="0" algn="l" rtl="0">
        <a:lnSpc>
          <a:spcPct val="100000"/>
        </a:lnSpc>
        <a:spcBef>
          <a:spcPts val="0"/>
        </a:spcBef>
        <a:spcAft>
          <a:spcPts val="0"/>
        </a:spcAft>
      </a:defPPr>
      <a:lvl1pPr marL="0" marR="0" lvl="0" algn="l" rtl="0">
        <a:lnSpc>
          <a:spcPct val="100000"/>
        </a:lnSpc>
        <a:spcBef>
          <a:spcPts val="0"/>
        </a:spcBef>
        <a:spcAft>
          <a:spcPts val="0"/>
        </a:spcAft>
        <a:buNone/>
        <a:defRPr sz="2000"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2ACFF3-2660-7C44-8957-CE4408CA7DBD}"/>
              </a:ext>
            </a:extLst>
          </p:cNvPr>
          <p:cNvSpPr>
            <a:spLocks noGrp="1"/>
          </p:cNvSpPr>
          <p:nvPr>
            <p:ph type="body" idx="1"/>
          </p:nvPr>
        </p:nvSpPr>
        <p:spPr>
          <a:xfrm>
            <a:off x="2295330" y="2282853"/>
            <a:ext cx="6536969" cy="3827002"/>
          </a:xfrm>
        </p:spPr>
        <p:txBody>
          <a:bodyPr/>
          <a:lstStyle/>
          <a:p>
            <a:pPr marL="114300" indent="0">
              <a:buNone/>
            </a:pPr>
            <a:r>
              <a:rPr lang="en-US" sz="1500" dirty="0">
                <a:latin typeface="Century Gothic" panose="020B0502020202020204" pitchFamily="34" charset="0"/>
              </a:rPr>
              <a:t>FIDASIM is a synthetic diagnostic code that simulates fast ion D-alpha (FIDA) and neutral particle analyzer (NPA) signals. The code accepts a theoretical fast-ion distribution function as input and predicts the FIDA and NPA spectra. Originally, FIDASIM assumed axisymmetry and included active signals produced only by charge exchange (CX) with injected neutrals. However, passive signals produced by CX with cold neutrals can also be important. For example, passive-FIDA signals of comparable magnitude with active signals were experimentally measured on NSTX-U</a:t>
            </a:r>
            <a:r>
              <a:rPr lang="en-US" sz="1500" baseline="30000" dirty="0">
                <a:latin typeface="Century Gothic" panose="020B0502020202020204" pitchFamily="34" charset="0"/>
              </a:rPr>
              <a:t>1</a:t>
            </a:r>
            <a:r>
              <a:rPr lang="en-US" sz="1500" dirty="0">
                <a:latin typeface="Century Gothic" panose="020B0502020202020204" pitchFamily="34" charset="0"/>
              </a:rPr>
              <a:t>. Therefore, FIDASIM is improved to predict passive signals for a given edge-cold neutral population. The time series passive spectra output by FIDASIM is successfully cross checked with 2D passive-FIDA modeling done on NSTX-U. The effect of 3D fields on fast ion confinement is an ongoing field of study, e.g. toroidal field ripple, stellerators, etc. Thus, the functionality of FIDASIM is enhanced to simulate signals produced in 3D geometry.</a:t>
            </a:r>
          </a:p>
        </p:txBody>
      </p:sp>
      <p:sp>
        <p:nvSpPr>
          <p:cNvPr id="6" name="TextBox 5">
            <a:extLst>
              <a:ext uri="{FF2B5EF4-FFF2-40B4-BE49-F238E27FC236}">
                <a16:creationId xmlns:a16="http://schemas.microsoft.com/office/drawing/2014/main" id="{9ADEE58D-4FB6-BF4C-A205-AAE2A0C7F1F6}"/>
              </a:ext>
            </a:extLst>
          </p:cNvPr>
          <p:cNvSpPr txBox="1"/>
          <p:nvPr/>
        </p:nvSpPr>
        <p:spPr>
          <a:xfrm>
            <a:off x="1278891" y="6109855"/>
            <a:ext cx="6460435" cy="492443"/>
          </a:xfrm>
          <a:prstGeom prst="rect">
            <a:avLst/>
          </a:prstGeom>
          <a:noFill/>
        </p:spPr>
        <p:txBody>
          <a:bodyPr wrap="square" rtlCol="0">
            <a:spAutoFit/>
          </a:bodyPr>
          <a:lstStyle/>
          <a:p>
            <a:pPr algn="ctr"/>
            <a:r>
              <a:rPr lang="en-US" baseline="30000" dirty="0">
                <a:solidFill>
                  <a:srgbClr val="1222FF"/>
                </a:solidFill>
                <a:latin typeface="Century Gothic" panose="020B0502020202020204" pitchFamily="34" charset="0"/>
              </a:rPr>
              <a:t>1</a:t>
            </a:r>
            <a:r>
              <a:rPr lang="en-US" dirty="0">
                <a:solidFill>
                  <a:srgbClr val="1222FF"/>
                </a:solidFill>
                <a:latin typeface="Century Gothic" panose="020B0502020202020204" pitchFamily="34" charset="0"/>
              </a:rPr>
              <a:t>Hao, PPCF 60 (2018) 025026</a:t>
            </a:r>
          </a:p>
          <a:p>
            <a:pPr algn="ctr"/>
            <a:r>
              <a:rPr lang="en-US" sz="1200" dirty="0">
                <a:latin typeface="Century Gothic" panose="020B0502020202020204" pitchFamily="34" charset="0"/>
              </a:rPr>
              <a:t>This work was supported by the U.S. Department of Energy under DE-FG02-06ER54867.</a:t>
            </a:r>
          </a:p>
        </p:txBody>
      </p:sp>
      <p:sp>
        <p:nvSpPr>
          <p:cNvPr id="9" name="TextBox 8">
            <a:extLst>
              <a:ext uri="{FF2B5EF4-FFF2-40B4-BE49-F238E27FC236}">
                <a16:creationId xmlns:a16="http://schemas.microsoft.com/office/drawing/2014/main" id="{B6D33548-C664-F245-9766-305D91BE0583}"/>
              </a:ext>
            </a:extLst>
          </p:cNvPr>
          <p:cNvSpPr txBox="1"/>
          <p:nvPr/>
        </p:nvSpPr>
        <p:spPr>
          <a:xfrm>
            <a:off x="201903" y="3766779"/>
            <a:ext cx="2208788" cy="1200329"/>
          </a:xfrm>
          <a:prstGeom prst="rect">
            <a:avLst/>
          </a:prstGeom>
          <a:noFill/>
        </p:spPr>
        <p:txBody>
          <a:bodyPr wrap="square" rtlCol="0">
            <a:spAutoFit/>
          </a:bodyPr>
          <a:lstStyle/>
          <a:p>
            <a:r>
              <a:rPr lang="en-US" sz="2400" dirty="0">
                <a:latin typeface="Century Gothic" panose="020B0502020202020204" pitchFamily="34" charset="0"/>
              </a:rPr>
              <a:t>Alvin Garcia</a:t>
            </a:r>
            <a:r>
              <a:rPr lang="en-US" sz="2400" baseline="30000" dirty="0">
                <a:latin typeface="Century Gothic" panose="020B0502020202020204" pitchFamily="34" charset="0"/>
              </a:rPr>
              <a:t>1</a:t>
            </a:r>
            <a:endParaRPr lang="en-US" sz="2400" dirty="0">
              <a:latin typeface="Century Gothic" panose="020B0502020202020204" pitchFamily="34" charset="0"/>
            </a:endParaRPr>
          </a:p>
          <a:p>
            <a:r>
              <a:rPr lang="en-US" sz="2400" dirty="0">
                <a:latin typeface="Century Gothic" panose="020B0502020202020204" pitchFamily="34" charset="0"/>
              </a:rPr>
              <a:t>L. Stagner</a:t>
            </a:r>
            <a:r>
              <a:rPr lang="en-US" sz="2400" baseline="30000" dirty="0">
                <a:latin typeface="Century Gothic" panose="020B0502020202020204" pitchFamily="34" charset="0"/>
              </a:rPr>
              <a:t>2</a:t>
            </a:r>
            <a:endParaRPr lang="en-US" sz="2400" dirty="0">
              <a:latin typeface="Century Gothic" panose="020B0502020202020204" pitchFamily="34" charset="0"/>
            </a:endParaRPr>
          </a:p>
          <a:p>
            <a:r>
              <a:rPr lang="en-US" sz="2400" dirty="0">
                <a:latin typeface="Century Gothic" panose="020B0502020202020204" pitchFamily="34" charset="0"/>
              </a:rPr>
              <a:t>W. Heidbrink</a:t>
            </a:r>
            <a:r>
              <a:rPr lang="en-US" sz="2400" baseline="30000" dirty="0">
                <a:latin typeface="Century Gothic" panose="020B0502020202020204" pitchFamily="34" charset="0"/>
              </a:rPr>
              <a:t>1</a:t>
            </a:r>
            <a:endParaRPr lang="en-US" sz="2400" dirty="0">
              <a:latin typeface="Century Gothic" panose="020B0502020202020204" pitchFamily="34" charset="0"/>
            </a:endParaRPr>
          </a:p>
        </p:txBody>
      </p:sp>
      <p:sp>
        <p:nvSpPr>
          <p:cNvPr id="10" name="TextBox 9">
            <a:extLst>
              <a:ext uri="{FF2B5EF4-FFF2-40B4-BE49-F238E27FC236}">
                <a16:creationId xmlns:a16="http://schemas.microsoft.com/office/drawing/2014/main" id="{F5D28209-0A5E-3048-95D8-108433E4F186}"/>
              </a:ext>
            </a:extLst>
          </p:cNvPr>
          <p:cNvSpPr txBox="1"/>
          <p:nvPr/>
        </p:nvSpPr>
        <p:spPr>
          <a:xfrm>
            <a:off x="201903" y="5075569"/>
            <a:ext cx="2093427" cy="830997"/>
          </a:xfrm>
          <a:prstGeom prst="rect">
            <a:avLst/>
          </a:prstGeom>
          <a:noFill/>
        </p:spPr>
        <p:txBody>
          <a:bodyPr wrap="square" rtlCol="0">
            <a:spAutoFit/>
          </a:bodyPr>
          <a:lstStyle/>
          <a:p>
            <a:r>
              <a:rPr lang="en-US" sz="1600" baseline="30000" dirty="0">
                <a:latin typeface="Century Gothic" panose="020B0502020202020204" pitchFamily="34" charset="0"/>
              </a:rPr>
              <a:t>1</a:t>
            </a:r>
            <a:r>
              <a:rPr lang="en-US" sz="1600" dirty="0">
                <a:latin typeface="Century Gothic" panose="020B0502020202020204" pitchFamily="34" charset="0"/>
              </a:rPr>
              <a:t>University of California, Irvine</a:t>
            </a:r>
          </a:p>
          <a:p>
            <a:r>
              <a:rPr lang="en-US" sz="1600" baseline="30000" dirty="0">
                <a:latin typeface="Century Gothic" panose="020B0502020202020204" pitchFamily="34" charset="0"/>
              </a:rPr>
              <a:t>2</a:t>
            </a:r>
            <a:r>
              <a:rPr lang="en-US" sz="1600" dirty="0">
                <a:latin typeface="Century Gothic" panose="020B0502020202020204" pitchFamily="34" charset="0"/>
              </a:rPr>
              <a:t>ORISE/ORAU</a:t>
            </a:r>
            <a:endParaRPr lang="en-US" sz="1600" baseline="30000" dirty="0">
              <a:latin typeface="Century Gothic" panose="020B0502020202020204" pitchFamily="34" charset="0"/>
            </a:endParaRPr>
          </a:p>
        </p:txBody>
      </p:sp>
      <p:pic>
        <p:nvPicPr>
          <p:cNvPr id="4" name="Picture 3">
            <a:extLst>
              <a:ext uri="{FF2B5EF4-FFF2-40B4-BE49-F238E27FC236}">
                <a16:creationId xmlns:a16="http://schemas.microsoft.com/office/drawing/2014/main" id="{C2F32BFB-4523-8649-BEE7-0CD923EE1BAF}"/>
              </a:ext>
            </a:extLst>
          </p:cNvPr>
          <p:cNvPicPr>
            <a:picLocks noChangeAspect="1"/>
          </p:cNvPicPr>
          <p:nvPr/>
        </p:nvPicPr>
        <p:blipFill>
          <a:blip r:embed="rId3"/>
          <a:stretch>
            <a:fillRect/>
          </a:stretch>
        </p:blipFill>
        <p:spPr>
          <a:xfrm>
            <a:off x="176503" y="434826"/>
            <a:ext cx="9012384" cy="3127248"/>
          </a:xfrm>
          <a:prstGeom prst="rect">
            <a:avLst/>
          </a:prstGeom>
        </p:spPr>
      </p:pic>
    </p:spTree>
    <p:extLst>
      <p:ext uri="{BB962C8B-B14F-4D97-AF65-F5344CB8AC3E}">
        <p14:creationId xmlns:p14="http://schemas.microsoft.com/office/powerpoint/2010/main" val="2365230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EEC2-419E-6E40-B594-0BE163426258}"/>
              </a:ext>
            </a:extLst>
          </p:cNvPr>
          <p:cNvSpPr>
            <a:spLocks noGrp="1"/>
          </p:cNvSpPr>
          <p:nvPr>
            <p:ph type="title"/>
          </p:nvPr>
        </p:nvSpPr>
        <p:spPr/>
        <p:txBody>
          <a:bodyPr/>
          <a:lstStyle/>
          <a:p>
            <a:r>
              <a:rPr lang="en-US" dirty="0">
                <a:latin typeface="Century Gothic" panose="020B0502020202020204" pitchFamily="34" charset="0"/>
              </a:rPr>
              <a:t>Passive signals improve understanding on the fast-ion distribution and neutral density profile</a:t>
            </a:r>
          </a:p>
        </p:txBody>
      </p:sp>
      <p:sp>
        <p:nvSpPr>
          <p:cNvPr id="3" name="Text Placeholder 2">
            <a:extLst>
              <a:ext uri="{FF2B5EF4-FFF2-40B4-BE49-F238E27FC236}">
                <a16:creationId xmlns:a16="http://schemas.microsoft.com/office/drawing/2014/main" id="{4FE933C9-C6B6-C947-9506-5BECB3B0FC3A}"/>
              </a:ext>
            </a:extLst>
          </p:cNvPr>
          <p:cNvSpPr>
            <a:spLocks noGrp="1"/>
          </p:cNvSpPr>
          <p:nvPr>
            <p:ph type="body" idx="1"/>
          </p:nvPr>
        </p:nvSpPr>
        <p:spPr>
          <a:xfrm>
            <a:off x="311699" y="1567020"/>
            <a:ext cx="8520600" cy="4532237"/>
          </a:xfrm>
        </p:spPr>
        <p:txBody>
          <a:bodyPr/>
          <a:lstStyle/>
          <a:p>
            <a:pPr marL="457200" indent="-342900">
              <a:buFont typeface="Arial" panose="020B0604020202020204" pitchFamily="34" charset="0"/>
              <a:buChar char="•"/>
            </a:pPr>
            <a:r>
              <a:rPr lang="en-US" b="1" i="1" dirty="0">
                <a:solidFill>
                  <a:srgbClr val="FF0000"/>
                </a:solidFill>
                <a:latin typeface="Century Gothic" panose="020B0502020202020204" pitchFamily="34" charset="0"/>
              </a:rPr>
              <a:t>Active</a:t>
            </a:r>
            <a:r>
              <a:rPr lang="en-US" dirty="0">
                <a:latin typeface="Century Gothic" panose="020B0502020202020204" pitchFamily="34" charset="0"/>
              </a:rPr>
              <a:t> diagnostic signals are produced from charge exchange with </a:t>
            </a:r>
            <a:r>
              <a:rPr lang="en-US" b="1" i="1" dirty="0">
                <a:solidFill>
                  <a:srgbClr val="FF0000"/>
                </a:solidFill>
                <a:latin typeface="Century Gothic" panose="020B0502020202020204" pitchFamily="34" charset="0"/>
              </a:rPr>
              <a:t>injected</a:t>
            </a:r>
            <a:r>
              <a:rPr lang="en-US" dirty="0">
                <a:latin typeface="Century Gothic" panose="020B0502020202020204" pitchFamily="34" charset="0"/>
              </a:rPr>
              <a:t> neutrals, and </a:t>
            </a:r>
            <a:r>
              <a:rPr lang="en-US" b="1" i="1" dirty="0">
                <a:solidFill>
                  <a:srgbClr val="FF0000"/>
                </a:solidFill>
                <a:latin typeface="Century Gothic" panose="020B0502020202020204" pitchFamily="34" charset="0"/>
              </a:rPr>
              <a:t>passive</a:t>
            </a:r>
            <a:r>
              <a:rPr lang="en-US" dirty="0">
                <a:latin typeface="Century Gothic" panose="020B0502020202020204" pitchFamily="34" charset="0"/>
              </a:rPr>
              <a:t> signals are produced from charge exchange with </a:t>
            </a:r>
            <a:r>
              <a:rPr lang="en-US" b="1" i="1" dirty="0">
                <a:solidFill>
                  <a:srgbClr val="FF0000"/>
                </a:solidFill>
                <a:latin typeface="Century Gothic" panose="020B0502020202020204" pitchFamily="34" charset="0"/>
              </a:rPr>
              <a:t>cold</a:t>
            </a:r>
            <a:r>
              <a:rPr lang="en-US" dirty="0">
                <a:latin typeface="Century Gothic" panose="020B0502020202020204" pitchFamily="34" charset="0"/>
              </a:rPr>
              <a:t> neutrals</a:t>
            </a:r>
            <a:br>
              <a:rPr lang="en-US" dirty="0">
                <a:latin typeface="Century Gothic" panose="020B0502020202020204" pitchFamily="34" charset="0"/>
              </a:rPr>
            </a:br>
            <a:endParaRPr lang="en-US" dirty="0">
              <a:latin typeface="Century Gothic" panose="020B0502020202020204" pitchFamily="34" charset="0"/>
            </a:endParaRPr>
          </a:p>
          <a:p>
            <a:pPr marL="457200" indent="-342900">
              <a:buFont typeface="Arial" panose="020B0604020202020204" pitchFamily="34" charset="0"/>
              <a:buChar char="•"/>
            </a:pPr>
            <a:r>
              <a:rPr lang="en-US" dirty="0">
                <a:latin typeface="Century Gothic" panose="020B0502020202020204" pitchFamily="34" charset="0"/>
              </a:rPr>
              <a:t>Passive signals must be treated to get valid active FIDA data</a:t>
            </a:r>
            <a:br>
              <a:rPr lang="en-US" dirty="0">
                <a:latin typeface="Century Gothic" panose="020B0502020202020204" pitchFamily="34" charset="0"/>
              </a:rPr>
            </a:br>
            <a:endParaRPr lang="en-US" dirty="0">
              <a:latin typeface="Century Gothic" panose="020B0502020202020204" pitchFamily="34" charset="0"/>
            </a:endParaRPr>
          </a:p>
          <a:p>
            <a:pPr marL="457200" indent="-342900">
              <a:buFont typeface="Arial" panose="020B0604020202020204" pitchFamily="34" charset="0"/>
              <a:buChar char="•"/>
            </a:pPr>
            <a:r>
              <a:rPr lang="en-US" dirty="0">
                <a:latin typeface="Century Gothic" panose="020B0502020202020204" pitchFamily="34" charset="0"/>
              </a:rPr>
              <a:t>Simulating passive signals provides quantitative information on fast-ion losses that may be a challenge for ITER</a:t>
            </a:r>
            <a:r>
              <a:rPr lang="en-US" baseline="30000" dirty="0">
                <a:latin typeface="Century Gothic" panose="020B0502020202020204" pitchFamily="34" charset="0"/>
              </a:rPr>
              <a:t>1</a:t>
            </a:r>
            <a:br>
              <a:rPr lang="en-US" dirty="0">
                <a:latin typeface="Century Gothic" panose="020B0502020202020204" pitchFamily="34" charset="0"/>
              </a:rPr>
            </a:br>
            <a:endParaRPr lang="en-US" dirty="0">
              <a:latin typeface="Century Gothic" panose="020B0502020202020204" pitchFamily="34" charset="0"/>
            </a:endParaRPr>
          </a:p>
          <a:p>
            <a:pPr marL="457200" indent="-342900">
              <a:buFont typeface="Arial" panose="020B0604020202020204" pitchFamily="34" charset="0"/>
              <a:buChar char="•"/>
            </a:pPr>
            <a:r>
              <a:rPr lang="en-US" dirty="0">
                <a:latin typeface="Century Gothic" panose="020B0502020202020204" pitchFamily="34" charset="0"/>
              </a:rPr>
              <a:t>P-FIDA signals are enhanced when fast ions are expelled to the edge by instabilities</a:t>
            </a:r>
            <a:r>
              <a:rPr lang="en-US" baseline="30000" dirty="0"/>
              <a:t>2</a:t>
            </a:r>
            <a:br>
              <a:rPr lang="en-US" dirty="0">
                <a:latin typeface="Century Gothic" panose="020B0502020202020204" pitchFamily="34" charset="0"/>
              </a:rPr>
            </a:br>
            <a:endParaRPr lang="en-US" dirty="0">
              <a:latin typeface="Century Gothic" panose="020B0502020202020204" pitchFamily="34" charset="0"/>
            </a:endParaRPr>
          </a:p>
          <a:p>
            <a:pPr marL="457200" indent="-342900">
              <a:buFont typeface="Arial" panose="020B0604020202020204" pitchFamily="34" charset="0"/>
              <a:buChar char="•"/>
            </a:pPr>
            <a:r>
              <a:rPr lang="en-US" dirty="0">
                <a:latin typeface="Century Gothic" panose="020B0502020202020204" pitchFamily="34" charset="0"/>
              </a:rPr>
              <a:t>Neutral density profile may be found from a known fast-ion source with passive measurements</a:t>
            </a:r>
            <a:r>
              <a:rPr lang="en-US" baseline="30000" dirty="0">
                <a:latin typeface="Century Gothic" panose="020B0502020202020204" pitchFamily="34" charset="0"/>
              </a:rPr>
              <a:t>1</a:t>
            </a:r>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id="{659993DD-16E7-5046-BFCD-4A9062DE5DAA}"/>
              </a:ext>
            </a:extLst>
          </p:cNvPr>
          <p:cNvSpPr txBox="1"/>
          <p:nvPr/>
        </p:nvSpPr>
        <p:spPr>
          <a:xfrm>
            <a:off x="3248323" y="6223383"/>
            <a:ext cx="2647353" cy="523220"/>
          </a:xfrm>
          <a:prstGeom prst="rect">
            <a:avLst/>
          </a:prstGeom>
          <a:noFill/>
        </p:spPr>
        <p:txBody>
          <a:bodyPr wrap="square" rtlCol="0">
            <a:spAutoFit/>
          </a:bodyPr>
          <a:lstStyle/>
          <a:p>
            <a:r>
              <a:rPr lang="en-US" baseline="30000" dirty="0">
                <a:solidFill>
                  <a:srgbClr val="1222FF"/>
                </a:solidFill>
                <a:latin typeface="Century Gothic" panose="020B0502020202020204" pitchFamily="34" charset="0"/>
              </a:rPr>
              <a:t>1</a:t>
            </a:r>
            <a:r>
              <a:rPr lang="en-US" dirty="0">
                <a:solidFill>
                  <a:srgbClr val="1222FF"/>
                </a:solidFill>
                <a:latin typeface="Century Gothic" panose="020B0502020202020204" pitchFamily="34" charset="0"/>
              </a:rPr>
              <a:t>Bolte, NF 56 (2016) 112023</a:t>
            </a:r>
            <a:endParaRPr lang="en-US" baseline="30000" dirty="0">
              <a:solidFill>
                <a:srgbClr val="1222FF"/>
              </a:solidFill>
              <a:latin typeface="Century Gothic" panose="020B0502020202020204" pitchFamily="34" charset="0"/>
            </a:endParaRPr>
          </a:p>
          <a:p>
            <a:r>
              <a:rPr lang="en-US" baseline="30000" dirty="0">
                <a:solidFill>
                  <a:srgbClr val="1222FF"/>
                </a:solidFill>
                <a:latin typeface="Century Gothic" panose="020B0502020202020204" pitchFamily="34" charset="0"/>
              </a:rPr>
              <a:t>2</a:t>
            </a:r>
            <a:r>
              <a:rPr lang="en-US" dirty="0">
                <a:solidFill>
                  <a:srgbClr val="1222FF"/>
                </a:solidFill>
                <a:latin typeface="Century Gothic" panose="020B0502020202020204" pitchFamily="34" charset="0"/>
              </a:rPr>
              <a:t>Hao, PPCF 60 (2018) 025026</a:t>
            </a:r>
            <a:endParaRPr lang="en-US" baseline="30000" dirty="0">
              <a:solidFill>
                <a:srgbClr val="1222FF"/>
              </a:solidFill>
              <a:latin typeface="Century Gothic" panose="020B0502020202020204" pitchFamily="34" charset="0"/>
            </a:endParaRPr>
          </a:p>
        </p:txBody>
      </p:sp>
    </p:spTree>
    <p:extLst>
      <p:ext uri="{BB962C8B-B14F-4D97-AF65-F5344CB8AC3E}">
        <p14:creationId xmlns:p14="http://schemas.microsoft.com/office/powerpoint/2010/main" val="1220108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66729-4E05-B140-B9B0-D0FB68849D3B}"/>
              </a:ext>
            </a:extLst>
          </p:cNvPr>
          <p:cNvSpPr>
            <a:spLocks noGrp="1"/>
          </p:cNvSpPr>
          <p:nvPr>
            <p:ph type="title"/>
          </p:nvPr>
        </p:nvSpPr>
        <p:spPr/>
        <p:txBody>
          <a:bodyPr/>
          <a:lstStyle/>
          <a:p>
            <a:r>
              <a:rPr lang="en-US" dirty="0"/>
              <a:t>FIDASIM reads in neutral densities, </a:t>
            </a:r>
            <a:r>
              <a:rPr lang="en-US" dirty="0">
                <a:latin typeface="Century Gothic" panose="020B0502020202020204" pitchFamily="34" charset="0"/>
              </a:rPr>
              <a:t>then time-evolves them to simulate passive FIDA signals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AFD5F32-612B-5543-B8A2-447FD7DDEF5D}"/>
                  </a:ext>
                </a:extLst>
              </p:cNvPr>
              <p:cNvSpPr>
                <a:spLocks noGrp="1"/>
              </p:cNvSpPr>
              <p:nvPr>
                <p:ph type="body" idx="1"/>
              </p:nvPr>
            </p:nvSpPr>
            <p:spPr>
              <a:xfrm>
                <a:off x="311700" y="1442894"/>
                <a:ext cx="4260300" cy="4871639"/>
              </a:xfrm>
            </p:spPr>
            <p:txBody>
              <a:bodyPr/>
              <a:lstStyle/>
              <a:p>
                <a:pPr marL="457200" indent="-342900">
                  <a:buFont typeface="Arial" panose="020B0604020202020204" pitchFamily="34" charset="0"/>
                  <a:buChar char="•"/>
                </a:pPr>
                <a:r>
                  <a:rPr lang="en-US" dirty="0"/>
                  <a:t>FIDASIM accepts 2D and 3D </a:t>
                </a:r>
                <a:br>
                  <a:rPr lang="en-US" dirty="0"/>
                </a:br>
                <a:r>
                  <a:rPr lang="en-US" dirty="0"/>
                  <a:t>cold neutral density input</a:t>
                </a:r>
              </a:p>
              <a:p>
                <a:pPr lvl="1">
                  <a:spcBef>
                    <a:spcPts val="0"/>
                  </a:spcBef>
                </a:pPr>
                <a:r>
                  <a:rPr lang="en-US" dirty="0">
                    <a:latin typeface="Century Gothic" panose="020B0502020202020204" pitchFamily="34" charset="0"/>
                  </a:rPr>
                  <a:t>TRANSP variable </a:t>
                </a:r>
                <a:r>
                  <a:rPr lang="en-US" i="1" dirty="0">
                    <a:latin typeface="Century Gothic" panose="020B0502020202020204" pitchFamily="34" charset="0"/>
                  </a:rPr>
                  <a:t>dn0wd</a:t>
                </a:r>
                <a:br>
                  <a:rPr lang="en-US" i="1" dirty="0">
                    <a:latin typeface="Century Gothic" panose="020B0502020202020204" pitchFamily="34" charset="0"/>
                  </a:rPr>
                </a:br>
                <a:endParaRPr lang="en-US" dirty="0">
                  <a:latin typeface="Century Gothic" panose="020B0502020202020204" pitchFamily="34" charset="0"/>
                </a:endParaRPr>
              </a:p>
              <a:p>
                <a:pPr marL="457200" indent="-342900">
                  <a:buFont typeface="Arial" panose="020B0604020202020204" pitchFamily="34" charset="0"/>
                  <a:buChar char="•"/>
                </a:pPr>
                <a:r>
                  <a:rPr lang="en-US" dirty="0"/>
                  <a:t>Calculate the cold neutral </a:t>
                </a:r>
                <a:br>
                  <a:rPr lang="en-US" dirty="0"/>
                </a:br>
                <a:r>
                  <a:rPr lang="en-US" dirty="0"/>
                  <a:t>energy level populations</a:t>
                </a:r>
              </a:p>
              <a:p>
                <a:pPr lvl="1">
                  <a:spcBef>
                    <a:spcPts val="0"/>
                  </a:spcBef>
                </a:pPr>
                <a:r>
                  <a:rPr lang="en-US" b="0" dirty="0">
                    <a:latin typeface="Century Gothic" panose="020B0502020202020204" pitchFamily="34" charset="0"/>
                  </a:rPr>
                  <a:t>Assume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r>
                  <a:rPr lang="en-US" dirty="0">
                    <a:latin typeface="Century Gothic" panose="020B0502020202020204" pitchFamily="34" charset="0"/>
                  </a:rPr>
                  <a:t> </a:t>
                </a:r>
              </a:p>
              <a:p>
                <a:pPr lvl="1">
                  <a:spcBef>
                    <a:spcPts val="0"/>
                  </a:spcBef>
                </a:pPr>
                <a:r>
                  <a:rPr lang="en-US" dirty="0">
                    <a:latin typeface="Century Gothic" panose="020B0502020202020204" pitchFamily="34" charset="0"/>
                  </a:rPr>
                  <a:t>Use the local plasma parameters to time evolve the neutral states by solving the </a:t>
                </a:r>
                <a:r>
                  <a:rPr lang="en-US" i="1" dirty="0">
                    <a:latin typeface="Century Gothic" panose="020B0502020202020204" pitchFamily="34" charset="0"/>
                  </a:rPr>
                  <a:t>collisional radiative model</a:t>
                </a:r>
                <a:r>
                  <a:rPr lang="en-US" dirty="0">
                    <a:latin typeface="Century Gothic" panose="020B0502020202020204" pitchFamily="34" charset="0"/>
                  </a:rPr>
                  <a:t> with </a:t>
                </a:r>
                <a:r>
                  <a:rPr lang="en-US" i="1" dirty="0">
                    <a:latin typeface="Century Gothic" panose="020B0502020202020204" pitchFamily="34" charset="0"/>
                  </a:rPr>
                  <a:t>COLRAD </a:t>
                </a:r>
                <a:r>
                  <a:rPr lang="en-US" dirty="0">
                    <a:latin typeface="Century Gothic" panose="020B0502020202020204" pitchFamily="34" charset="0"/>
                  </a:rPr>
                  <a:t>until equilibrium is achieved</a:t>
                </a:r>
              </a:p>
              <a:p>
                <a:pPr lvl="1">
                  <a:spcBef>
                    <a:spcPts val="0"/>
                  </a:spcBef>
                </a:pPr>
                <a:r>
                  <a:rPr lang="en-US" dirty="0">
                    <a:latin typeface="Century Gothic" panose="020B0502020202020204" pitchFamily="34" charset="0"/>
                  </a:rPr>
                  <a:t>Use the equilibrium population levels to distribute neutrals throughout the grid</a:t>
                </a:r>
                <a:br>
                  <a:rPr lang="en-US" dirty="0">
                    <a:latin typeface="Century Gothic" panose="020B0502020202020204" pitchFamily="34" charset="0"/>
                  </a:rPr>
                </a:br>
                <a:endParaRPr lang="en-US" dirty="0">
                  <a:latin typeface="Century Gothic" panose="020B0502020202020204" pitchFamily="34" charset="0"/>
                </a:endParaRPr>
              </a:p>
              <a:p>
                <a:pPr marL="457200" indent="-342900">
                  <a:buFont typeface="Arial" panose="020B0604020202020204" pitchFamily="34" charset="0"/>
                  <a:buChar char="•"/>
                </a:pPr>
                <a:r>
                  <a:rPr lang="en-US" dirty="0"/>
                  <a:t>Perform passive calculations</a:t>
                </a:r>
              </a:p>
            </p:txBody>
          </p:sp>
        </mc:Choice>
        <mc:Fallback xmlns="">
          <p:sp>
            <p:nvSpPr>
              <p:cNvPr id="3" name="Text Placeholder 2">
                <a:extLst>
                  <a:ext uri="{FF2B5EF4-FFF2-40B4-BE49-F238E27FC236}">
                    <a16:creationId xmlns:a16="http://schemas.microsoft.com/office/drawing/2014/main" id="{0AFD5F32-612B-5543-B8A2-447FD7DDEF5D}"/>
                  </a:ext>
                </a:extLst>
              </p:cNvPr>
              <p:cNvSpPr>
                <a:spLocks noGrp="1" noRot="1" noChangeAspect="1" noMove="1" noResize="1" noEditPoints="1" noAdjustHandles="1" noChangeArrowheads="1" noChangeShapeType="1" noTextEdit="1"/>
              </p:cNvSpPr>
              <p:nvPr>
                <p:ph type="body" idx="1"/>
              </p:nvPr>
            </p:nvSpPr>
            <p:spPr>
              <a:xfrm>
                <a:off x="311700" y="1442894"/>
                <a:ext cx="4260300" cy="4871639"/>
              </a:xfrm>
              <a:blipFill>
                <a:blip r:embed="rId3"/>
                <a:stretch>
                  <a:fillRect r="-89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91898EB-EA24-924D-B9C1-9ECBA139E38C}"/>
              </a:ext>
            </a:extLst>
          </p:cNvPr>
          <p:cNvSpPr txBox="1"/>
          <p:nvPr/>
        </p:nvSpPr>
        <p:spPr>
          <a:xfrm>
            <a:off x="5460785" y="5880750"/>
            <a:ext cx="2647353" cy="307777"/>
          </a:xfrm>
          <a:prstGeom prst="rect">
            <a:avLst/>
          </a:prstGeom>
          <a:noFill/>
        </p:spPr>
        <p:txBody>
          <a:bodyPr wrap="square" rtlCol="0">
            <a:spAutoFit/>
          </a:bodyPr>
          <a:lstStyle/>
          <a:p>
            <a:r>
              <a:rPr lang="en-US" baseline="30000" dirty="0">
                <a:solidFill>
                  <a:srgbClr val="1222FF"/>
                </a:solidFill>
                <a:latin typeface="Century Gothic" panose="020B0502020202020204" pitchFamily="34" charset="0"/>
              </a:rPr>
              <a:t>1</a:t>
            </a:r>
            <a:r>
              <a:rPr lang="en-US" dirty="0">
                <a:solidFill>
                  <a:srgbClr val="1222FF"/>
                </a:solidFill>
                <a:latin typeface="Century Gothic" panose="020B0502020202020204" pitchFamily="34" charset="0"/>
              </a:rPr>
              <a:t>Stagner, (Thesis) UCI (2018)</a:t>
            </a:r>
            <a:endParaRPr lang="en-US" baseline="30000" dirty="0">
              <a:solidFill>
                <a:srgbClr val="1222FF"/>
              </a:solidFill>
              <a:latin typeface="Century Gothic" panose="020B0502020202020204" pitchFamily="34" charset="0"/>
            </a:endParaRPr>
          </a:p>
        </p:txBody>
      </p:sp>
      <p:pic>
        <p:nvPicPr>
          <p:cNvPr id="8" name="Picture 7">
            <a:extLst>
              <a:ext uri="{FF2B5EF4-FFF2-40B4-BE49-F238E27FC236}">
                <a16:creationId xmlns:a16="http://schemas.microsoft.com/office/drawing/2014/main" id="{3AEAF018-CE83-774F-9167-ACCB1C805DB1}"/>
              </a:ext>
            </a:extLst>
          </p:cNvPr>
          <p:cNvPicPr>
            <a:picLocks noChangeAspect="1"/>
          </p:cNvPicPr>
          <p:nvPr/>
        </p:nvPicPr>
        <p:blipFill>
          <a:blip r:embed="rId4"/>
          <a:stretch>
            <a:fillRect/>
          </a:stretch>
        </p:blipFill>
        <p:spPr>
          <a:xfrm>
            <a:off x="4498461" y="1303621"/>
            <a:ext cx="4572000" cy="3200400"/>
          </a:xfrm>
          <a:prstGeom prst="rect">
            <a:avLst/>
          </a:prstGeom>
        </p:spPr>
      </p:pic>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4509CDCE-9507-1144-8655-EEA8307DB00A}"/>
                  </a:ext>
                </a:extLst>
              </p:cNvPr>
              <p:cNvSpPr txBox="1">
                <a:spLocks/>
              </p:cNvSpPr>
              <p:nvPr/>
            </p:nvSpPr>
            <p:spPr>
              <a:xfrm>
                <a:off x="4949466" y="4364748"/>
                <a:ext cx="3669990" cy="138787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000000"/>
                  </a:buClr>
                  <a:buSzPts val="1800"/>
                  <a:buNone/>
                  <a:defRPr sz="2000"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a:lvl2pPr marL="914400" marR="0" lvl="1"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Char char="■"/>
                  <a:defRPr sz="1400" b="0" i="0" u="none" strike="noStrike" cap="none">
                    <a:solidFill>
                      <a:srgbClr val="000000"/>
                    </a:solidFill>
                    <a:latin typeface="Arial"/>
                    <a:ea typeface="Arial"/>
                    <a:cs typeface="Arial"/>
                    <a:sym typeface="Arial"/>
                  </a:defRPr>
                </a:lvl9pPr>
              </a:lstStyle>
              <a:p>
                <a:pPr algn="ctr"/>
                <a:r>
                  <a:rPr lang="en-US" sz="1400" dirty="0">
                    <a:solidFill>
                      <a:srgbClr val="008040"/>
                    </a:solidFill>
                  </a:rPr>
                  <a:t>Time evolution of neutral population fluxes for initial condition </a:t>
                </a:r>
                <a14:m>
                  <m:oMath xmlns:m="http://schemas.openxmlformats.org/officeDocument/2006/math">
                    <m:sSub>
                      <m:sSubPr>
                        <m:ctrlPr>
                          <a:rPr lang="en-US" sz="1400" i="1">
                            <a:solidFill>
                              <a:srgbClr val="008040"/>
                            </a:solidFill>
                            <a:latin typeface="Cambria Math" panose="02040503050406030204" pitchFamily="18" charset="0"/>
                          </a:rPr>
                        </m:ctrlPr>
                      </m:sSubPr>
                      <m:e>
                        <m:r>
                          <a:rPr lang="en-US" sz="1400" i="1">
                            <a:solidFill>
                              <a:srgbClr val="008040"/>
                            </a:solidFill>
                            <a:latin typeface="Cambria Math" panose="02040503050406030204" pitchFamily="18" charset="0"/>
                          </a:rPr>
                          <m:t>𝑓</m:t>
                        </m:r>
                      </m:e>
                      <m:sub>
                        <m:r>
                          <a:rPr lang="en-US" sz="1400" i="1">
                            <a:solidFill>
                              <a:srgbClr val="008040"/>
                            </a:solidFill>
                            <a:latin typeface="Cambria Math" panose="02040503050406030204" pitchFamily="18" charset="0"/>
                          </a:rPr>
                          <m:t>1</m:t>
                        </m:r>
                      </m:sub>
                    </m:sSub>
                    <m:r>
                      <a:rPr lang="en-US" sz="1400" i="1">
                        <a:solidFill>
                          <a:srgbClr val="008040"/>
                        </a:solidFill>
                        <a:latin typeface="Cambria Math" panose="02040503050406030204" pitchFamily="18" charset="0"/>
                      </a:rPr>
                      <m:t>=1</m:t>
                    </m:r>
                  </m:oMath>
                </a14:m>
                <a:r>
                  <a:rPr lang="en-US" sz="1400" dirty="0">
                    <a:solidFill>
                      <a:srgbClr val="008040"/>
                    </a:solidFill>
                  </a:rPr>
                  <a:t> (solid) and </a:t>
                </a:r>
                <a14:m>
                  <m:oMath xmlns:m="http://schemas.openxmlformats.org/officeDocument/2006/math">
                    <m:sSub>
                      <m:sSubPr>
                        <m:ctrlPr>
                          <a:rPr lang="en-US" sz="1400" i="1">
                            <a:solidFill>
                              <a:srgbClr val="008040"/>
                            </a:solidFill>
                            <a:latin typeface="Cambria Math" panose="02040503050406030204" pitchFamily="18" charset="0"/>
                          </a:rPr>
                        </m:ctrlPr>
                      </m:sSubPr>
                      <m:e>
                        <m:r>
                          <a:rPr lang="en-US" sz="1400" i="1">
                            <a:solidFill>
                              <a:srgbClr val="008040"/>
                            </a:solidFill>
                            <a:latin typeface="Cambria Math" panose="02040503050406030204" pitchFamily="18" charset="0"/>
                          </a:rPr>
                          <m:t>𝑓</m:t>
                        </m:r>
                      </m:e>
                      <m:sub>
                        <m:r>
                          <a:rPr lang="en-US" sz="1400" b="0" i="1" smtClean="0">
                            <a:solidFill>
                              <a:srgbClr val="008040"/>
                            </a:solidFill>
                            <a:latin typeface="Cambria Math" panose="02040503050406030204" pitchFamily="18" charset="0"/>
                          </a:rPr>
                          <m:t>3</m:t>
                        </m:r>
                      </m:sub>
                    </m:sSub>
                    <m:r>
                      <a:rPr lang="en-US" sz="1400" i="1">
                        <a:solidFill>
                          <a:srgbClr val="008040"/>
                        </a:solidFill>
                        <a:latin typeface="Cambria Math" panose="02040503050406030204" pitchFamily="18" charset="0"/>
                      </a:rPr>
                      <m:t>=1</m:t>
                    </m:r>
                  </m:oMath>
                </a14:m>
                <a:r>
                  <a:rPr lang="en-US" sz="1400" dirty="0">
                    <a:solidFill>
                      <a:srgbClr val="008040"/>
                    </a:solidFill>
                  </a:rPr>
                  <a:t> (dashed). The fluxes are normalized to unity at each time step</a:t>
                </a:r>
                <a:r>
                  <a:rPr lang="en-US" sz="1400" baseline="30000" dirty="0">
                    <a:solidFill>
                      <a:srgbClr val="008040"/>
                    </a:solidFill>
                  </a:rPr>
                  <a:t>1</a:t>
                </a:r>
                <a:r>
                  <a:rPr lang="en-US" sz="1400" dirty="0">
                    <a:solidFill>
                      <a:srgbClr val="008040"/>
                    </a:solidFill>
                  </a:rPr>
                  <a:t>. Equilibrium is achieved quickly in both cases.</a:t>
                </a:r>
              </a:p>
            </p:txBody>
          </p:sp>
        </mc:Choice>
        <mc:Fallback xmlns="">
          <p:sp>
            <p:nvSpPr>
              <p:cNvPr id="6" name="Text Placeholder 2">
                <a:extLst>
                  <a:ext uri="{FF2B5EF4-FFF2-40B4-BE49-F238E27FC236}">
                    <a16:creationId xmlns:a16="http://schemas.microsoft.com/office/drawing/2014/main" id="{4509CDCE-9507-1144-8655-EEA8307DB00A}"/>
                  </a:ext>
                </a:extLst>
              </p:cNvPr>
              <p:cNvSpPr txBox="1">
                <a:spLocks noRot="1" noChangeAspect="1" noMove="1" noResize="1" noEditPoints="1" noAdjustHandles="1" noChangeArrowheads="1" noChangeShapeType="1" noTextEdit="1"/>
              </p:cNvSpPr>
              <p:nvPr/>
            </p:nvSpPr>
            <p:spPr>
              <a:xfrm>
                <a:off x="4949466" y="4364748"/>
                <a:ext cx="3669990" cy="1387870"/>
              </a:xfrm>
              <a:prstGeom prst="rect">
                <a:avLst/>
              </a:prstGeom>
              <a:blipFill>
                <a:blip r:embed="rId5"/>
                <a:stretch>
                  <a:fillRect r="-1034" b="-636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20894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EEC2-419E-6E40-B594-0BE163426258}"/>
              </a:ext>
            </a:extLst>
          </p:cNvPr>
          <p:cNvSpPr>
            <a:spLocks noGrp="1"/>
          </p:cNvSpPr>
          <p:nvPr>
            <p:ph type="title"/>
          </p:nvPr>
        </p:nvSpPr>
        <p:spPr/>
        <p:txBody>
          <a:bodyPr/>
          <a:lstStyle/>
          <a:p>
            <a:r>
              <a:rPr lang="en-US" dirty="0">
                <a:latin typeface="Century Gothic" panose="020B0502020202020204" pitchFamily="34" charset="0"/>
              </a:rPr>
              <a:t>Passive-FIDA signals are comparable to active-FIDA signals at </a:t>
            </a:r>
            <a:r>
              <a:rPr lang="en-US" baseline="0" dirty="0">
                <a:latin typeface="Century Gothic" panose="020B0502020202020204" pitchFamily="34" charset="0"/>
              </a:rPr>
              <a:t>NSTX-U</a:t>
            </a:r>
            <a:endParaRPr lang="en-US" dirty="0">
              <a:latin typeface="Century Gothic" panose="020B0502020202020204" pitchFamily="34" charset="0"/>
            </a:endParaRPr>
          </a:p>
        </p:txBody>
      </p:sp>
      <p:sp>
        <p:nvSpPr>
          <p:cNvPr id="3" name="Text Placeholder 2">
            <a:extLst>
              <a:ext uri="{FF2B5EF4-FFF2-40B4-BE49-F238E27FC236}">
                <a16:creationId xmlns:a16="http://schemas.microsoft.com/office/drawing/2014/main" id="{4FE933C9-C6B6-C947-9506-5BECB3B0FC3A}"/>
              </a:ext>
            </a:extLst>
          </p:cNvPr>
          <p:cNvSpPr>
            <a:spLocks noGrp="1"/>
          </p:cNvSpPr>
          <p:nvPr>
            <p:ph type="body" idx="1"/>
          </p:nvPr>
        </p:nvSpPr>
        <p:spPr>
          <a:xfrm>
            <a:off x="217904" y="1379926"/>
            <a:ext cx="7537134" cy="2549399"/>
          </a:xfrm>
        </p:spPr>
        <p:txBody>
          <a:bodyPr/>
          <a:lstStyle/>
          <a:p>
            <a:pPr lvl="1"/>
            <a:endParaRPr lang="en-US" dirty="0">
              <a:latin typeface="Century Gothic" panose="020B0502020202020204" pitchFamily="34" charset="0"/>
            </a:endParaRPr>
          </a:p>
          <a:p>
            <a:pPr marL="457200" indent="-342900">
              <a:buFont typeface="Arial" panose="020B0604020202020204" pitchFamily="34" charset="0"/>
              <a:buChar char="•"/>
            </a:pPr>
            <a:r>
              <a:rPr lang="en-US" dirty="0">
                <a:latin typeface="Century Gothic" panose="020B0502020202020204" pitchFamily="34" charset="0"/>
              </a:rPr>
              <a:t>Discharges are MHD quiescent, thus, the fast-ion distribution function is calculated by NUBEAM</a:t>
            </a:r>
            <a:r>
              <a:rPr lang="en-US" baseline="30000" dirty="0">
                <a:latin typeface="Century Gothic" panose="020B0502020202020204" pitchFamily="34" charset="0"/>
              </a:rPr>
              <a:t>1</a:t>
            </a:r>
            <a:endParaRPr lang="en-US" dirty="0">
              <a:latin typeface="Century Gothic" panose="020B0502020202020204" pitchFamily="34" charset="0"/>
            </a:endParaRPr>
          </a:p>
          <a:p>
            <a:pPr marL="457200" indent="-342900">
              <a:buFont typeface="Arial" panose="020B0604020202020204" pitchFamily="34" charset="0"/>
              <a:buChar char="•"/>
            </a:pPr>
            <a:r>
              <a:rPr lang="en-US" dirty="0">
                <a:latin typeface="Century Gothic" panose="020B0502020202020204" pitchFamily="34" charset="0"/>
              </a:rPr>
              <a:t>3 fast-ion populations can contribute to passive </a:t>
            </a:r>
            <a:br>
              <a:rPr lang="en-US" dirty="0">
                <a:latin typeface="Century Gothic" panose="020B0502020202020204" pitchFamily="34" charset="0"/>
              </a:rPr>
            </a:br>
            <a:r>
              <a:rPr lang="en-US" dirty="0">
                <a:latin typeface="Century Gothic" panose="020B0502020202020204" pitchFamily="34" charset="0"/>
              </a:rPr>
              <a:t>FIDA signals</a:t>
            </a:r>
            <a:r>
              <a:rPr lang="en-US" baseline="30000" dirty="0">
                <a:latin typeface="Century Gothic" panose="020B0502020202020204" pitchFamily="34" charset="0"/>
              </a:rPr>
              <a:t>1</a:t>
            </a:r>
            <a:endParaRPr lang="en-US" dirty="0">
              <a:latin typeface="Century Gothic" panose="020B0502020202020204" pitchFamily="34" charset="0"/>
            </a:endParaRPr>
          </a:p>
          <a:p>
            <a:pPr lvl="1">
              <a:lnSpc>
                <a:spcPct val="100000"/>
              </a:lnSpc>
              <a:spcBef>
                <a:spcPts val="0"/>
              </a:spcBef>
              <a:buFont typeface="+mj-lt"/>
              <a:buAutoNum type="arabicPeriod"/>
            </a:pPr>
            <a:r>
              <a:rPr lang="en-US" b="1" dirty="0">
                <a:solidFill>
                  <a:srgbClr val="FF0000"/>
                </a:solidFill>
                <a:latin typeface="Century Gothic" panose="020B0502020202020204" pitchFamily="34" charset="0"/>
              </a:rPr>
              <a:t>Axisymmetric population that passes through the edge region</a:t>
            </a:r>
            <a:br>
              <a:rPr lang="en-US" b="1" dirty="0">
                <a:solidFill>
                  <a:srgbClr val="FF0000"/>
                </a:solidFill>
                <a:latin typeface="Century Gothic" panose="020B0502020202020204" pitchFamily="34" charset="0"/>
              </a:rPr>
            </a:br>
            <a:r>
              <a:rPr lang="en-US" b="1" dirty="0">
                <a:solidFill>
                  <a:srgbClr val="FF0000"/>
                </a:solidFill>
                <a:latin typeface="Century Gothic" panose="020B0502020202020204" pitchFamily="34" charset="0"/>
              </a:rPr>
              <a:t>(calculated by TRANSP)</a:t>
            </a:r>
          </a:p>
          <a:p>
            <a:pPr lvl="1">
              <a:lnSpc>
                <a:spcPct val="100000"/>
              </a:lnSpc>
              <a:spcBef>
                <a:spcPts val="0"/>
              </a:spcBef>
              <a:buFont typeface="+mj-lt"/>
              <a:buAutoNum type="arabicPeriod"/>
            </a:pPr>
            <a:r>
              <a:rPr lang="en-US" dirty="0">
                <a:latin typeface="Century Gothic" panose="020B0502020202020204" pitchFamily="34" charset="0"/>
              </a:rPr>
              <a:t>Toroidally asymmetric cluster that traverses edge on first orbit </a:t>
            </a:r>
          </a:p>
          <a:p>
            <a:pPr lvl="1">
              <a:lnSpc>
                <a:spcPct val="100000"/>
              </a:lnSpc>
              <a:spcBef>
                <a:spcPts val="0"/>
              </a:spcBef>
              <a:buFont typeface="+mj-lt"/>
              <a:buAutoNum type="arabicPeriod"/>
            </a:pPr>
            <a:r>
              <a:rPr lang="en-US" dirty="0">
                <a:latin typeface="Century Gothic" panose="020B0502020202020204" pitchFamily="34" charset="0"/>
              </a:rPr>
              <a:t>Centrally confined ions that are expelled towards the edge</a:t>
            </a:r>
          </a:p>
          <a:p>
            <a:endParaRPr lang="en-US" dirty="0">
              <a:latin typeface="Century Gothic" panose="020B0502020202020204" pitchFamily="34" charset="0"/>
            </a:endParaRPr>
          </a:p>
        </p:txBody>
      </p:sp>
      <p:pic>
        <p:nvPicPr>
          <p:cNvPr id="4" name="Picture 3">
            <a:extLst>
              <a:ext uri="{FF2B5EF4-FFF2-40B4-BE49-F238E27FC236}">
                <a16:creationId xmlns:a16="http://schemas.microsoft.com/office/drawing/2014/main" id="{5BDEEF13-60E0-2946-9C80-6B6685F0CF06}"/>
              </a:ext>
            </a:extLst>
          </p:cNvPr>
          <p:cNvPicPr>
            <a:picLocks noChangeAspect="1"/>
          </p:cNvPicPr>
          <p:nvPr/>
        </p:nvPicPr>
        <p:blipFill rotWithShape="1">
          <a:blip r:embed="rId3"/>
          <a:srcRect t="1658" r="59076" b="1897"/>
          <a:stretch/>
        </p:blipFill>
        <p:spPr>
          <a:xfrm>
            <a:off x="7016645" y="1379926"/>
            <a:ext cx="2046332" cy="2798804"/>
          </a:xfrm>
          <a:prstGeom prst="rect">
            <a:avLst/>
          </a:prstGeom>
        </p:spPr>
      </p:pic>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FBFCE58-14C4-DC40-87DA-DFCC40438617}"/>
                  </a:ext>
                </a:extLst>
              </p:cNvPr>
              <p:cNvGraphicFramePr>
                <a:graphicFrameLocks noGrp="1"/>
              </p:cNvGraphicFramePr>
              <p:nvPr>
                <p:extLst>
                  <p:ext uri="{D42A27DB-BD31-4B8C-83A1-F6EECF244321}">
                    <p14:modId xmlns:p14="http://schemas.microsoft.com/office/powerpoint/2010/main" val="535474126"/>
                  </p:ext>
                </p:extLst>
              </p:nvPr>
            </p:nvGraphicFramePr>
            <p:xfrm>
              <a:off x="175126" y="3812606"/>
              <a:ext cx="2900310" cy="2549398"/>
            </p:xfrm>
            <a:graphic>
              <a:graphicData uri="http://schemas.openxmlformats.org/drawingml/2006/table">
                <a:tbl>
                  <a:tblPr firstRow="1" bandRow="1">
                    <a:tableStyleId>{5940675A-B579-460E-94D1-54222C63F5DA}</a:tableStyleId>
                  </a:tblPr>
                  <a:tblGrid>
                    <a:gridCol w="1269532">
                      <a:extLst>
                        <a:ext uri="{9D8B030D-6E8A-4147-A177-3AD203B41FA5}">
                          <a16:colId xmlns:a16="http://schemas.microsoft.com/office/drawing/2014/main" val="37655211"/>
                        </a:ext>
                      </a:extLst>
                    </a:gridCol>
                    <a:gridCol w="1630778">
                      <a:extLst>
                        <a:ext uri="{9D8B030D-6E8A-4147-A177-3AD203B41FA5}">
                          <a16:colId xmlns:a16="http://schemas.microsoft.com/office/drawing/2014/main" val="3158664375"/>
                        </a:ext>
                      </a:extLst>
                    </a:gridCol>
                  </a:tblGrid>
                  <a:tr h="302204">
                    <a:tc gridSpan="2">
                      <a:txBody>
                        <a:bodyPr/>
                        <a:lstStyle/>
                        <a:p>
                          <a:pPr algn="ctr"/>
                          <a:r>
                            <a:rPr lang="en-US" sz="1400" dirty="0"/>
                            <a:t>Plasma Parameters</a:t>
                          </a:r>
                          <a:r>
                            <a:rPr lang="en-US" sz="1400" baseline="30000" dirty="0"/>
                            <a:t>1</a:t>
                          </a:r>
                          <a:endParaRPr lang="en-US" sz="1400" dirty="0"/>
                        </a:p>
                      </a:txBody>
                      <a:tcPr marL="100454" marR="100454" marT="50227" marB="502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554775436"/>
                      </a:ext>
                    </a:extLst>
                  </a:tr>
                  <a:tr h="269110">
                    <a:tc>
                      <a:txBody>
                        <a:bodyPr/>
                        <a:lstStyle/>
                        <a:p>
                          <a:pPr algn="ctr"/>
                          <a:r>
                            <a:rPr lang="en-US" sz="1400" dirty="0"/>
                            <a:t>Ion Species</a:t>
                          </a:r>
                        </a:p>
                      </a:txBody>
                      <a:tcPr marL="66089" marR="66089" marT="33044" marB="33044"/>
                    </a:tc>
                    <a:tc>
                      <a:txBody>
                        <a:bodyPr/>
                        <a:lstStyle/>
                        <a:p>
                          <a:pPr algn="ctr"/>
                          <a:r>
                            <a:rPr lang="en-US" sz="1400" dirty="0"/>
                            <a:t>Deuterium</a:t>
                          </a:r>
                        </a:p>
                      </a:txBody>
                      <a:tcPr marL="66089" marR="66089" marT="33044" marB="33044"/>
                    </a:tc>
                    <a:extLst>
                      <a:ext uri="{0D108BD9-81ED-4DB2-BD59-A6C34878D82A}">
                        <a16:rowId xmlns:a16="http://schemas.microsoft.com/office/drawing/2014/main" val="4140683735"/>
                      </a:ext>
                    </a:extLst>
                  </a:tr>
                  <a:tr h="269110">
                    <a:tc>
                      <a:txBody>
                        <a:bodyPr/>
                        <a:lstStyle/>
                        <a:p>
                          <a:pPr algn="ctr"/>
                          <a:r>
                            <a:rPr lang="en-US" sz="1400" dirty="0" err="1"/>
                            <a:t>T</a:t>
                          </a:r>
                          <a:r>
                            <a:rPr lang="en-US" sz="1400" baseline="-25000" dirty="0" err="1"/>
                            <a:t>e</a:t>
                          </a:r>
                          <a:endParaRPr lang="en-US" sz="1400" dirty="0"/>
                        </a:p>
                      </a:txBody>
                      <a:tcPr marL="66089" marR="66089" marT="33044" marB="33044"/>
                    </a:tc>
                    <a:tc>
                      <a:txBody>
                        <a:bodyPr/>
                        <a:lstStyle/>
                        <a:p>
                          <a:pPr algn="ctr"/>
                          <a:r>
                            <a:rPr lang="en-US" sz="1400" dirty="0"/>
                            <a:t>0.6–0.9 </a:t>
                          </a:r>
                          <a:r>
                            <a:rPr lang="en-US" sz="1400" dirty="0" err="1"/>
                            <a:t>keV</a:t>
                          </a:r>
                          <a:endParaRPr lang="en-US" sz="1400" dirty="0"/>
                        </a:p>
                      </a:txBody>
                      <a:tcPr marL="66089" marR="66089" marT="33044" marB="33044"/>
                    </a:tc>
                    <a:extLst>
                      <a:ext uri="{0D108BD9-81ED-4DB2-BD59-A6C34878D82A}">
                        <a16:rowId xmlns:a16="http://schemas.microsoft.com/office/drawing/2014/main" val="324572440"/>
                      </a:ext>
                    </a:extLst>
                  </a:tr>
                  <a:tr h="269110">
                    <a:tc>
                      <a:txBody>
                        <a:bodyPr/>
                        <a:lstStyle/>
                        <a:p>
                          <a:pPr algn="ctr"/>
                          <a:r>
                            <a:rPr lang="en-US" sz="1400" dirty="0"/>
                            <a:t>n</a:t>
                          </a:r>
                          <a:r>
                            <a:rPr lang="en-US" sz="1400" baseline="-25000" dirty="0"/>
                            <a:t>e</a:t>
                          </a:r>
                          <a:endParaRPr lang="en-US" sz="1400" dirty="0"/>
                        </a:p>
                      </a:txBody>
                      <a:tcPr marL="66089" marR="66089" marT="33044" marB="33044"/>
                    </a:tc>
                    <a:tc>
                      <a:txBody>
                        <a:bodyPr/>
                        <a:lstStyle/>
                        <a:p>
                          <a:pPr algn="ctr"/>
                          <a:r>
                            <a:rPr lang="en-US" sz="1400" dirty="0"/>
                            <a:t>1.2–1.4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10</a:t>
                          </a:r>
                          <a:r>
                            <a:rPr lang="en-US" sz="1400" baseline="30000" dirty="0"/>
                            <a:t>19</a:t>
                          </a:r>
                          <a:r>
                            <a:rPr lang="en-US" sz="1400" baseline="0" dirty="0"/>
                            <a:t> m</a:t>
                          </a:r>
                          <a:r>
                            <a:rPr lang="en-US" sz="1400" baseline="30000" dirty="0"/>
                            <a:t>-3</a:t>
                          </a:r>
                          <a:endParaRPr lang="en-US" sz="1400" dirty="0"/>
                        </a:p>
                      </a:txBody>
                      <a:tcPr marL="66089" marR="66089" marT="33044" marB="33044"/>
                    </a:tc>
                    <a:extLst>
                      <a:ext uri="{0D108BD9-81ED-4DB2-BD59-A6C34878D82A}">
                        <a16:rowId xmlns:a16="http://schemas.microsoft.com/office/drawing/2014/main" val="966719605"/>
                      </a:ext>
                    </a:extLst>
                  </a:tr>
                  <a:tr h="2691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t>n</a:t>
                          </a:r>
                          <a:r>
                            <a:rPr lang="en-US" sz="1400" b="1" baseline="-25000" dirty="0" err="1"/>
                            <a:t>f</a:t>
                          </a:r>
                          <a:endParaRPr lang="en-US" sz="1400" b="1" dirty="0"/>
                        </a:p>
                      </a:txBody>
                      <a:tcPr marL="66089" marR="66089" marT="33044" marB="33044">
                        <a:solidFill>
                          <a:schemeClr val="accent6">
                            <a:lumMod val="20000"/>
                            <a:lumOff val="80000"/>
                          </a:schemeClr>
                        </a:solidFill>
                      </a:tcPr>
                    </a:tc>
                    <a:tc>
                      <a:txBody>
                        <a:bodyPr/>
                        <a:lstStyle/>
                        <a:p>
                          <a:pPr algn="ctr"/>
                          <a:r>
                            <a:rPr lang="en-US" sz="1400" b="1" baseline="0" dirty="0"/>
                            <a:t>10</a:t>
                          </a:r>
                          <a:r>
                            <a:rPr lang="en-US" sz="1400" b="1" baseline="30000" dirty="0"/>
                            <a:t>10</a:t>
                          </a:r>
                          <a:r>
                            <a:rPr lang="en-US" sz="1400" b="1" baseline="0" dirty="0"/>
                            <a:t>–10</a:t>
                          </a:r>
                          <a:r>
                            <a:rPr lang="en-US" sz="1400" b="1" baseline="30000" dirty="0"/>
                            <a:t>11</a:t>
                          </a:r>
                          <a:r>
                            <a:rPr lang="en-US" sz="1400" b="1" baseline="0" dirty="0"/>
                            <a:t> cm</a:t>
                          </a:r>
                          <a:r>
                            <a:rPr lang="en-US" sz="1400" b="1" baseline="30000" dirty="0"/>
                            <a:t>-3</a:t>
                          </a:r>
                        </a:p>
                      </a:txBody>
                      <a:tcPr marL="66089" marR="66089" marT="33044" marB="33044">
                        <a:solidFill>
                          <a:schemeClr val="accent6">
                            <a:lumMod val="20000"/>
                            <a:lumOff val="80000"/>
                          </a:schemeClr>
                        </a:solidFill>
                      </a:tcPr>
                    </a:tc>
                    <a:extLst>
                      <a:ext uri="{0D108BD9-81ED-4DB2-BD59-A6C34878D82A}">
                        <a16:rowId xmlns:a16="http://schemas.microsoft.com/office/drawing/2014/main" val="485640332"/>
                      </a:ext>
                    </a:extLst>
                  </a:tr>
                  <a:tr h="2691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t>n</a:t>
                          </a:r>
                          <a:r>
                            <a:rPr lang="en-US" sz="1400" b="1" baseline="-25000" dirty="0" err="1"/>
                            <a:t>n</a:t>
                          </a:r>
                          <a:endParaRPr lang="en-US" sz="1400" b="1" dirty="0"/>
                        </a:p>
                      </a:txBody>
                      <a:tcPr marL="66089" marR="66089" marT="33044" marB="33044">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baseline="0" dirty="0"/>
                            <a:t>10</a:t>
                          </a:r>
                          <a:r>
                            <a:rPr lang="en-US" sz="1400" b="1" baseline="30000" dirty="0"/>
                            <a:t>8</a:t>
                          </a:r>
                          <a:r>
                            <a:rPr lang="en-US" sz="1400" b="1" baseline="0" dirty="0"/>
                            <a:t>–10</a:t>
                          </a:r>
                          <a:r>
                            <a:rPr lang="en-US" sz="1400" b="1" baseline="30000" dirty="0"/>
                            <a:t>10</a:t>
                          </a:r>
                          <a:r>
                            <a:rPr lang="en-US" sz="1400" b="1" baseline="0" dirty="0"/>
                            <a:t> cm</a:t>
                          </a:r>
                          <a:r>
                            <a:rPr lang="en-US" sz="1400" b="1" baseline="30000" dirty="0"/>
                            <a:t>-3</a:t>
                          </a:r>
                        </a:p>
                      </a:txBody>
                      <a:tcPr marL="66089" marR="66089" marT="33044" marB="33044">
                        <a:solidFill>
                          <a:schemeClr val="accent6">
                            <a:lumMod val="20000"/>
                            <a:lumOff val="80000"/>
                          </a:schemeClr>
                        </a:solidFill>
                      </a:tcPr>
                    </a:tc>
                    <a:extLst>
                      <a:ext uri="{0D108BD9-81ED-4DB2-BD59-A6C34878D82A}">
                        <a16:rowId xmlns:a16="http://schemas.microsoft.com/office/drawing/2014/main" val="1589407008"/>
                      </a:ext>
                    </a:extLst>
                  </a:tr>
                  <a:tr h="269110">
                    <a:tc>
                      <a:txBody>
                        <a:bodyPr/>
                        <a:lstStyle/>
                        <a:p>
                          <a:pPr algn="ctr"/>
                          <a:r>
                            <a:rPr lang="en-US" sz="1400" dirty="0"/>
                            <a:t>P</a:t>
                          </a:r>
                          <a:r>
                            <a:rPr lang="en-US" sz="1400" baseline="-25000" dirty="0"/>
                            <a:t>NBI</a:t>
                          </a:r>
                          <a:endParaRPr lang="en-US" sz="1400" dirty="0"/>
                        </a:p>
                      </a:txBody>
                      <a:tcPr marL="66089" marR="66089" marT="33044" marB="33044"/>
                    </a:tc>
                    <a:tc>
                      <a:txBody>
                        <a:bodyPr/>
                        <a:lstStyle/>
                        <a:p>
                          <a:pPr algn="ctr"/>
                          <a:r>
                            <a:rPr lang="en-US" sz="1400" dirty="0"/>
                            <a:t>12 MW</a:t>
                          </a:r>
                        </a:p>
                      </a:txBody>
                      <a:tcPr marL="66089" marR="66089" marT="33044" marB="33044"/>
                    </a:tc>
                    <a:extLst>
                      <a:ext uri="{0D108BD9-81ED-4DB2-BD59-A6C34878D82A}">
                        <a16:rowId xmlns:a16="http://schemas.microsoft.com/office/drawing/2014/main" val="1580522249"/>
                      </a:ext>
                    </a:extLst>
                  </a:tr>
                  <a:tr h="269110">
                    <a:tc>
                      <a:txBody>
                        <a:bodyPr/>
                        <a:lstStyle/>
                        <a:p>
                          <a:pPr algn="ctr"/>
                          <a:r>
                            <a:rPr lang="en-US" sz="1400" dirty="0"/>
                            <a:t>B</a:t>
                          </a:r>
                          <a:r>
                            <a:rPr lang="en-US" sz="1400" baseline="-25000" dirty="0"/>
                            <a:t>T</a:t>
                          </a:r>
                          <a:endParaRPr lang="en-US" sz="1400" dirty="0"/>
                        </a:p>
                      </a:txBody>
                      <a:tcPr marL="66089" marR="66089" marT="33044" marB="33044"/>
                    </a:tc>
                    <a:tc>
                      <a:txBody>
                        <a:bodyPr/>
                        <a:lstStyle/>
                        <a:p>
                          <a:pPr algn="ctr"/>
                          <a:r>
                            <a:rPr lang="en-US" sz="1400" dirty="0"/>
                            <a:t>0.63 T</a:t>
                          </a:r>
                        </a:p>
                      </a:txBody>
                      <a:tcPr marL="66089" marR="66089" marT="33044" marB="33044"/>
                    </a:tc>
                    <a:extLst>
                      <a:ext uri="{0D108BD9-81ED-4DB2-BD59-A6C34878D82A}">
                        <a16:rowId xmlns:a16="http://schemas.microsoft.com/office/drawing/2014/main" val="419353305"/>
                      </a:ext>
                    </a:extLst>
                  </a:tr>
                  <a:tr h="269110">
                    <a:tc>
                      <a:txBody>
                        <a:bodyPr/>
                        <a:lstStyle/>
                        <a:p>
                          <a:pPr algn="ctr"/>
                          <a:r>
                            <a:rPr lang="en-US" sz="1400" dirty="0" err="1"/>
                            <a:t>I</a:t>
                          </a:r>
                          <a:r>
                            <a:rPr lang="en-US" sz="1400" baseline="-25000" dirty="0" err="1"/>
                            <a:t>p</a:t>
                          </a:r>
                          <a:endParaRPr lang="en-US" sz="1400" dirty="0"/>
                        </a:p>
                      </a:txBody>
                      <a:tcPr marL="66089" marR="66089" marT="33044" marB="33044"/>
                    </a:tc>
                    <a:tc>
                      <a:txBody>
                        <a:bodyPr/>
                        <a:lstStyle/>
                        <a:p>
                          <a:pPr algn="ctr"/>
                          <a:r>
                            <a:rPr lang="en-US" sz="1400" dirty="0"/>
                            <a:t>0.65 MA</a:t>
                          </a:r>
                        </a:p>
                      </a:txBody>
                      <a:tcPr marL="66089" marR="66089" marT="33044" marB="33044"/>
                    </a:tc>
                    <a:extLst>
                      <a:ext uri="{0D108BD9-81ED-4DB2-BD59-A6C34878D82A}">
                        <a16:rowId xmlns:a16="http://schemas.microsoft.com/office/drawing/2014/main" val="2390217321"/>
                      </a:ext>
                    </a:extLst>
                  </a:tr>
                </a:tbl>
              </a:graphicData>
            </a:graphic>
          </p:graphicFrame>
        </mc:Choice>
        <mc:Fallback xmlns="">
          <p:graphicFrame>
            <p:nvGraphicFramePr>
              <p:cNvPr id="6" name="Table 5">
                <a:extLst>
                  <a:ext uri="{FF2B5EF4-FFF2-40B4-BE49-F238E27FC236}">
                    <a16:creationId xmlns:a16="http://schemas.microsoft.com/office/drawing/2014/main" id="{2FBFCE58-14C4-DC40-87DA-DFCC40438617}"/>
                  </a:ext>
                </a:extLst>
              </p:cNvPr>
              <p:cNvGraphicFramePr>
                <a:graphicFrameLocks noGrp="1"/>
              </p:cNvGraphicFramePr>
              <p:nvPr>
                <p:extLst>
                  <p:ext uri="{D42A27DB-BD31-4B8C-83A1-F6EECF244321}">
                    <p14:modId xmlns:p14="http://schemas.microsoft.com/office/powerpoint/2010/main" val="535474126"/>
                  </p:ext>
                </p:extLst>
              </p:nvPr>
            </p:nvGraphicFramePr>
            <p:xfrm>
              <a:off x="175126" y="3812606"/>
              <a:ext cx="2900310" cy="2549398"/>
            </p:xfrm>
            <a:graphic>
              <a:graphicData uri="http://schemas.openxmlformats.org/drawingml/2006/table">
                <a:tbl>
                  <a:tblPr firstRow="1" bandRow="1">
                    <a:tableStyleId>{5940675A-B579-460E-94D1-54222C63F5DA}</a:tableStyleId>
                  </a:tblPr>
                  <a:tblGrid>
                    <a:gridCol w="1269532">
                      <a:extLst>
                        <a:ext uri="{9D8B030D-6E8A-4147-A177-3AD203B41FA5}">
                          <a16:colId xmlns:a16="http://schemas.microsoft.com/office/drawing/2014/main" val="37655211"/>
                        </a:ext>
                      </a:extLst>
                    </a:gridCol>
                    <a:gridCol w="1630778">
                      <a:extLst>
                        <a:ext uri="{9D8B030D-6E8A-4147-A177-3AD203B41FA5}">
                          <a16:colId xmlns:a16="http://schemas.microsoft.com/office/drawing/2014/main" val="3158664375"/>
                        </a:ext>
                      </a:extLst>
                    </a:gridCol>
                  </a:tblGrid>
                  <a:tr h="313814">
                    <a:tc gridSpan="2">
                      <a:txBody>
                        <a:bodyPr/>
                        <a:lstStyle/>
                        <a:p>
                          <a:pPr algn="ctr"/>
                          <a:r>
                            <a:rPr lang="en-US" sz="1400" dirty="0"/>
                            <a:t>Plasma Parameters</a:t>
                          </a:r>
                          <a:r>
                            <a:rPr lang="en-US" sz="1400" baseline="30000" dirty="0"/>
                            <a:t>1</a:t>
                          </a:r>
                          <a:endParaRPr lang="en-US" sz="1400" dirty="0"/>
                        </a:p>
                      </a:txBody>
                      <a:tcPr marL="100454" marR="100454" marT="50227" marB="5022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554775436"/>
                      </a:ext>
                    </a:extLst>
                  </a:tr>
                  <a:tr h="279448">
                    <a:tc>
                      <a:txBody>
                        <a:bodyPr/>
                        <a:lstStyle/>
                        <a:p>
                          <a:pPr algn="ctr"/>
                          <a:r>
                            <a:rPr lang="en-US" sz="1400" dirty="0"/>
                            <a:t>Ion Species</a:t>
                          </a:r>
                        </a:p>
                      </a:txBody>
                      <a:tcPr marL="66089" marR="66089" marT="33044" marB="33044"/>
                    </a:tc>
                    <a:tc>
                      <a:txBody>
                        <a:bodyPr/>
                        <a:lstStyle/>
                        <a:p>
                          <a:pPr algn="ctr"/>
                          <a:r>
                            <a:rPr lang="en-US" sz="1400" dirty="0"/>
                            <a:t>Deuterium</a:t>
                          </a:r>
                        </a:p>
                      </a:txBody>
                      <a:tcPr marL="66089" marR="66089" marT="33044" marB="33044"/>
                    </a:tc>
                    <a:extLst>
                      <a:ext uri="{0D108BD9-81ED-4DB2-BD59-A6C34878D82A}">
                        <a16:rowId xmlns:a16="http://schemas.microsoft.com/office/drawing/2014/main" val="4140683735"/>
                      </a:ext>
                    </a:extLst>
                  </a:tr>
                  <a:tr h="279448">
                    <a:tc>
                      <a:txBody>
                        <a:bodyPr/>
                        <a:lstStyle/>
                        <a:p>
                          <a:pPr algn="ctr"/>
                          <a:r>
                            <a:rPr lang="en-US" sz="1400" dirty="0" err="1"/>
                            <a:t>T</a:t>
                          </a:r>
                          <a:r>
                            <a:rPr lang="en-US" sz="1400" baseline="-25000" dirty="0" err="1"/>
                            <a:t>e</a:t>
                          </a:r>
                          <a:endParaRPr lang="en-US" sz="1400" dirty="0"/>
                        </a:p>
                      </a:txBody>
                      <a:tcPr marL="66089" marR="66089" marT="33044" marB="33044"/>
                    </a:tc>
                    <a:tc>
                      <a:txBody>
                        <a:bodyPr/>
                        <a:lstStyle/>
                        <a:p>
                          <a:pPr algn="ctr"/>
                          <a:r>
                            <a:rPr lang="en-US" sz="1400" dirty="0"/>
                            <a:t>0.6–0.9 </a:t>
                          </a:r>
                          <a:r>
                            <a:rPr lang="en-US" sz="1400" dirty="0" err="1"/>
                            <a:t>keV</a:t>
                          </a:r>
                          <a:endParaRPr lang="en-US" sz="1400" dirty="0"/>
                        </a:p>
                      </a:txBody>
                      <a:tcPr marL="66089" marR="66089" marT="33044" marB="33044"/>
                    </a:tc>
                    <a:extLst>
                      <a:ext uri="{0D108BD9-81ED-4DB2-BD59-A6C34878D82A}">
                        <a16:rowId xmlns:a16="http://schemas.microsoft.com/office/drawing/2014/main" val="324572440"/>
                      </a:ext>
                    </a:extLst>
                  </a:tr>
                  <a:tr h="279448">
                    <a:tc>
                      <a:txBody>
                        <a:bodyPr/>
                        <a:lstStyle/>
                        <a:p>
                          <a:pPr algn="ctr"/>
                          <a:r>
                            <a:rPr lang="en-US" sz="1400" dirty="0"/>
                            <a:t>n</a:t>
                          </a:r>
                          <a:r>
                            <a:rPr lang="en-US" sz="1400" baseline="-25000" dirty="0"/>
                            <a:t>e</a:t>
                          </a:r>
                          <a:endParaRPr lang="en-US" sz="1400" dirty="0"/>
                        </a:p>
                      </a:txBody>
                      <a:tcPr marL="66089" marR="66089" marT="33044" marB="33044"/>
                    </a:tc>
                    <a:tc>
                      <a:txBody>
                        <a:bodyPr/>
                        <a:lstStyle/>
                        <a:p>
                          <a:endParaRPr lang="en-US"/>
                        </a:p>
                      </a:txBody>
                      <a:tcPr marL="66089" marR="66089" marT="33044" marB="33044">
                        <a:blipFill>
                          <a:blip r:embed="rId4"/>
                          <a:stretch>
                            <a:fillRect l="-79070" t="-318182" b="-527273"/>
                          </a:stretch>
                        </a:blipFill>
                      </a:tcPr>
                    </a:tc>
                    <a:extLst>
                      <a:ext uri="{0D108BD9-81ED-4DB2-BD59-A6C34878D82A}">
                        <a16:rowId xmlns:a16="http://schemas.microsoft.com/office/drawing/2014/main" val="966719605"/>
                      </a:ext>
                    </a:extLst>
                  </a:tr>
                  <a:tr h="279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t>n</a:t>
                          </a:r>
                          <a:r>
                            <a:rPr lang="en-US" sz="1400" b="1" baseline="-25000" dirty="0" err="1"/>
                            <a:t>f</a:t>
                          </a:r>
                          <a:endParaRPr lang="en-US" sz="1400" b="1" dirty="0"/>
                        </a:p>
                      </a:txBody>
                      <a:tcPr marL="66089" marR="66089" marT="33044" marB="33044">
                        <a:solidFill>
                          <a:schemeClr val="accent6">
                            <a:lumMod val="20000"/>
                            <a:lumOff val="80000"/>
                          </a:schemeClr>
                        </a:solidFill>
                      </a:tcPr>
                    </a:tc>
                    <a:tc>
                      <a:txBody>
                        <a:bodyPr/>
                        <a:lstStyle/>
                        <a:p>
                          <a:pPr algn="ctr"/>
                          <a:r>
                            <a:rPr lang="en-US" sz="1400" b="1" baseline="0" dirty="0"/>
                            <a:t>10</a:t>
                          </a:r>
                          <a:r>
                            <a:rPr lang="en-US" sz="1400" b="1" baseline="30000" dirty="0"/>
                            <a:t>10</a:t>
                          </a:r>
                          <a:r>
                            <a:rPr lang="en-US" sz="1400" b="1" baseline="0" dirty="0"/>
                            <a:t>–10</a:t>
                          </a:r>
                          <a:r>
                            <a:rPr lang="en-US" sz="1400" b="1" baseline="30000" dirty="0"/>
                            <a:t>11</a:t>
                          </a:r>
                          <a:r>
                            <a:rPr lang="en-US" sz="1400" b="1" baseline="0" dirty="0"/>
                            <a:t> cm</a:t>
                          </a:r>
                          <a:r>
                            <a:rPr lang="en-US" sz="1400" b="1" baseline="30000" dirty="0"/>
                            <a:t>-3</a:t>
                          </a:r>
                        </a:p>
                      </a:txBody>
                      <a:tcPr marL="66089" marR="66089" marT="33044" marB="33044">
                        <a:solidFill>
                          <a:schemeClr val="accent6">
                            <a:lumMod val="20000"/>
                            <a:lumOff val="80000"/>
                          </a:schemeClr>
                        </a:solidFill>
                      </a:tcPr>
                    </a:tc>
                    <a:extLst>
                      <a:ext uri="{0D108BD9-81ED-4DB2-BD59-A6C34878D82A}">
                        <a16:rowId xmlns:a16="http://schemas.microsoft.com/office/drawing/2014/main" val="485640332"/>
                      </a:ext>
                    </a:extLst>
                  </a:tr>
                  <a:tr h="279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t>n</a:t>
                          </a:r>
                          <a:r>
                            <a:rPr lang="en-US" sz="1400" b="1" baseline="-25000" dirty="0" err="1"/>
                            <a:t>n</a:t>
                          </a:r>
                          <a:endParaRPr lang="en-US" sz="1400" b="1" dirty="0"/>
                        </a:p>
                      </a:txBody>
                      <a:tcPr marL="66089" marR="66089" marT="33044" marB="33044">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baseline="0" dirty="0"/>
                            <a:t>10</a:t>
                          </a:r>
                          <a:r>
                            <a:rPr lang="en-US" sz="1400" b="1" baseline="30000" dirty="0"/>
                            <a:t>8</a:t>
                          </a:r>
                          <a:r>
                            <a:rPr lang="en-US" sz="1400" b="1" baseline="0" dirty="0"/>
                            <a:t>–10</a:t>
                          </a:r>
                          <a:r>
                            <a:rPr lang="en-US" sz="1400" b="1" baseline="30000" dirty="0"/>
                            <a:t>10</a:t>
                          </a:r>
                          <a:r>
                            <a:rPr lang="en-US" sz="1400" b="1" baseline="0" dirty="0"/>
                            <a:t> cm</a:t>
                          </a:r>
                          <a:r>
                            <a:rPr lang="en-US" sz="1400" b="1" baseline="30000" dirty="0"/>
                            <a:t>-3</a:t>
                          </a:r>
                        </a:p>
                      </a:txBody>
                      <a:tcPr marL="66089" marR="66089" marT="33044" marB="33044">
                        <a:solidFill>
                          <a:schemeClr val="accent6">
                            <a:lumMod val="20000"/>
                            <a:lumOff val="80000"/>
                          </a:schemeClr>
                        </a:solidFill>
                      </a:tcPr>
                    </a:tc>
                    <a:extLst>
                      <a:ext uri="{0D108BD9-81ED-4DB2-BD59-A6C34878D82A}">
                        <a16:rowId xmlns:a16="http://schemas.microsoft.com/office/drawing/2014/main" val="1589407008"/>
                      </a:ext>
                    </a:extLst>
                  </a:tr>
                  <a:tr h="279448">
                    <a:tc>
                      <a:txBody>
                        <a:bodyPr/>
                        <a:lstStyle/>
                        <a:p>
                          <a:pPr algn="ctr"/>
                          <a:r>
                            <a:rPr lang="en-US" sz="1400" dirty="0"/>
                            <a:t>P</a:t>
                          </a:r>
                          <a:r>
                            <a:rPr lang="en-US" sz="1400" baseline="-25000" dirty="0"/>
                            <a:t>NBI</a:t>
                          </a:r>
                          <a:endParaRPr lang="en-US" sz="1400" dirty="0"/>
                        </a:p>
                      </a:txBody>
                      <a:tcPr marL="66089" marR="66089" marT="33044" marB="33044"/>
                    </a:tc>
                    <a:tc>
                      <a:txBody>
                        <a:bodyPr/>
                        <a:lstStyle/>
                        <a:p>
                          <a:pPr algn="ctr"/>
                          <a:r>
                            <a:rPr lang="en-US" sz="1400" dirty="0"/>
                            <a:t>12 MW</a:t>
                          </a:r>
                        </a:p>
                      </a:txBody>
                      <a:tcPr marL="66089" marR="66089" marT="33044" marB="33044"/>
                    </a:tc>
                    <a:extLst>
                      <a:ext uri="{0D108BD9-81ED-4DB2-BD59-A6C34878D82A}">
                        <a16:rowId xmlns:a16="http://schemas.microsoft.com/office/drawing/2014/main" val="1580522249"/>
                      </a:ext>
                    </a:extLst>
                  </a:tr>
                  <a:tr h="279448">
                    <a:tc>
                      <a:txBody>
                        <a:bodyPr/>
                        <a:lstStyle/>
                        <a:p>
                          <a:pPr algn="ctr"/>
                          <a:r>
                            <a:rPr lang="en-US" sz="1400" dirty="0"/>
                            <a:t>B</a:t>
                          </a:r>
                          <a:r>
                            <a:rPr lang="en-US" sz="1400" baseline="-25000" dirty="0"/>
                            <a:t>T</a:t>
                          </a:r>
                          <a:endParaRPr lang="en-US" sz="1400" dirty="0"/>
                        </a:p>
                      </a:txBody>
                      <a:tcPr marL="66089" marR="66089" marT="33044" marB="33044"/>
                    </a:tc>
                    <a:tc>
                      <a:txBody>
                        <a:bodyPr/>
                        <a:lstStyle/>
                        <a:p>
                          <a:pPr algn="ctr"/>
                          <a:r>
                            <a:rPr lang="en-US" sz="1400" dirty="0"/>
                            <a:t>0.63 T</a:t>
                          </a:r>
                        </a:p>
                      </a:txBody>
                      <a:tcPr marL="66089" marR="66089" marT="33044" marB="33044"/>
                    </a:tc>
                    <a:extLst>
                      <a:ext uri="{0D108BD9-81ED-4DB2-BD59-A6C34878D82A}">
                        <a16:rowId xmlns:a16="http://schemas.microsoft.com/office/drawing/2014/main" val="419353305"/>
                      </a:ext>
                    </a:extLst>
                  </a:tr>
                  <a:tr h="279448">
                    <a:tc>
                      <a:txBody>
                        <a:bodyPr/>
                        <a:lstStyle/>
                        <a:p>
                          <a:pPr algn="ctr"/>
                          <a:r>
                            <a:rPr lang="en-US" sz="1400" dirty="0" err="1"/>
                            <a:t>I</a:t>
                          </a:r>
                          <a:r>
                            <a:rPr lang="en-US" sz="1400" baseline="-25000" dirty="0" err="1"/>
                            <a:t>p</a:t>
                          </a:r>
                          <a:endParaRPr lang="en-US" sz="1400" dirty="0"/>
                        </a:p>
                      </a:txBody>
                      <a:tcPr marL="66089" marR="66089" marT="33044" marB="33044"/>
                    </a:tc>
                    <a:tc>
                      <a:txBody>
                        <a:bodyPr/>
                        <a:lstStyle/>
                        <a:p>
                          <a:pPr algn="ctr"/>
                          <a:r>
                            <a:rPr lang="en-US" sz="1400" dirty="0"/>
                            <a:t>0.65 MA</a:t>
                          </a:r>
                        </a:p>
                      </a:txBody>
                      <a:tcPr marL="66089" marR="66089" marT="33044" marB="33044"/>
                    </a:tc>
                    <a:extLst>
                      <a:ext uri="{0D108BD9-81ED-4DB2-BD59-A6C34878D82A}">
                        <a16:rowId xmlns:a16="http://schemas.microsoft.com/office/drawing/2014/main" val="2390217321"/>
                      </a:ext>
                    </a:extLst>
                  </a:tr>
                </a:tbl>
              </a:graphicData>
            </a:graphic>
          </p:graphicFrame>
        </mc:Fallback>
      </mc:AlternateContent>
      <p:sp>
        <p:nvSpPr>
          <p:cNvPr id="7" name="TextBox 6">
            <a:extLst>
              <a:ext uri="{FF2B5EF4-FFF2-40B4-BE49-F238E27FC236}">
                <a16:creationId xmlns:a16="http://schemas.microsoft.com/office/drawing/2014/main" id="{FD64DAEE-B252-5947-A991-18A296C05E92}"/>
              </a:ext>
            </a:extLst>
          </p:cNvPr>
          <p:cNvSpPr txBox="1"/>
          <p:nvPr/>
        </p:nvSpPr>
        <p:spPr>
          <a:xfrm>
            <a:off x="301604" y="6475984"/>
            <a:ext cx="2647353" cy="307777"/>
          </a:xfrm>
          <a:prstGeom prst="rect">
            <a:avLst/>
          </a:prstGeom>
          <a:noFill/>
        </p:spPr>
        <p:txBody>
          <a:bodyPr wrap="square" rtlCol="0">
            <a:spAutoFit/>
          </a:bodyPr>
          <a:lstStyle/>
          <a:p>
            <a:r>
              <a:rPr lang="en-US" baseline="30000" dirty="0">
                <a:solidFill>
                  <a:srgbClr val="1222FF"/>
                </a:solidFill>
                <a:latin typeface="Century Gothic" panose="020B0502020202020204" pitchFamily="34" charset="0"/>
              </a:rPr>
              <a:t>1</a:t>
            </a:r>
            <a:r>
              <a:rPr lang="en-US" dirty="0">
                <a:solidFill>
                  <a:srgbClr val="1222FF"/>
                </a:solidFill>
                <a:latin typeface="Century Gothic" panose="020B0502020202020204" pitchFamily="34" charset="0"/>
              </a:rPr>
              <a:t>Hao, PPCF 60 (2018) 025026</a:t>
            </a:r>
            <a:endParaRPr lang="en-US" baseline="30000" dirty="0">
              <a:solidFill>
                <a:srgbClr val="1222FF"/>
              </a:solidFill>
              <a:latin typeface="Century Gothic" panose="020B0502020202020204" pitchFamily="34" charset="0"/>
            </a:endParaRPr>
          </a:p>
        </p:txBody>
      </p:sp>
      <p:sp>
        <p:nvSpPr>
          <p:cNvPr id="8" name="TextBox 7">
            <a:extLst>
              <a:ext uri="{FF2B5EF4-FFF2-40B4-BE49-F238E27FC236}">
                <a16:creationId xmlns:a16="http://schemas.microsoft.com/office/drawing/2014/main" id="{E450A84A-F238-2D4A-99B5-99227FA0BEDD}"/>
              </a:ext>
            </a:extLst>
          </p:cNvPr>
          <p:cNvSpPr txBox="1"/>
          <p:nvPr/>
        </p:nvSpPr>
        <p:spPr>
          <a:xfrm>
            <a:off x="5673725" y="4967879"/>
            <a:ext cx="2272096" cy="1600438"/>
          </a:xfrm>
          <a:prstGeom prst="rect">
            <a:avLst/>
          </a:prstGeom>
          <a:noFill/>
        </p:spPr>
        <p:txBody>
          <a:bodyPr wrap="square" rtlCol="0">
            <a:spAutoFit/>
          </a:bodyPr>
          <a:lstStyle/>
          <a:p>
            <a:r>
              <a:rPr lang="en-US" dirty="0">
                <a:solidFill>
                  <a:srgbClr val="008040"/>
                </a:solidFill>
                <a:latin typeface="Century Gothic" panose="020B0502020202020204" pitchFamily="34" charset="0"/>
              </a:rPr>
              <a:t>Midplane:</a:t>
            </a:r>
            <a:br>
              <a:rPr lang="en-US" dirty="0">
                <a:solidFill>
                  <a:srgbClr val="008040"/>
                </a:solidFill>
                <a:latin typeface="Century Gothic" panose="020B0502020202020204" pitchFamily="34" charset="0"/>
              </a:rPr>
            </a:br>
            <a:r>
              <a:rPr lang="en-US" dirty="0">
                <a:solidFill>
                  <a:srgbClr val="008040"/>
                </a:solidFill>
                <a:latin typeface="Century Gothic" panose="020B0502020202020204" pitchFamily="34" charset="0"/>
              </a:rPr>
              <a:t>Squares (vertical)</a:t>
            </a:r>
          </a:p>
          <a:p>
            <a:r>
              <a:rPr lang="en-US" dirty="0">
                <a:solidFill>
                  <a:srgbClr val="008040"/>
                </a:solidFill>
                <a:latin typeface="Century Gothic" panose="020B0502020202020204" pitchFamily="34" charset="0"/>
              </a:rPr>
              <a:t>Solid (tangential)</a:t>
            </a:r>
          </a:p>
          <a:p>
            <a:r>
              <a:rPr lang="en-US" dirty="0">
                <a:solidFill>
                  <a:srgbClr val="008040"/>
                </a:solidFill>
                <a:latin typeface="Century Gothic" panose="020B0502020202020204" pitchFamily="34" charset="0"/>
              </a:rPr>
              <a:t>Red (active)</a:t>
            </a:r>
          </a:p>
          <a:p>
            <a:r>
              <a:rPr lang="en-US" dirty="0">
                <a:solidFill>
                  <a:srgbClr val="008040"/>
                </a:solidFill>
                <a:latin typeface="Century Gothic" panose="020B0502020202020204" pitchFamily="34" charset="0"/>
              </a:rPr>
              <a:t>blue (reference) </a:t>
            </a:r>
          </a:p>
          <a:p>
            <a:r>
              <a:rPr lang="en-US" dirty="0">
                <a:solidFill>
                  <a:srgbClr val="008040"/>
                </a:solidFill>
                <a:latin typeface="Century Gothic" panose="020B0502020202020204" pitchFamily="34" charset="0"/>
              </a:rPr>
              <a:t>Green (beam sources):</a:t>
            </a:r>
          </a:p>
          <a:p>
            <a:r>
              <a:rPr lang="en-US" dirty="0">
                <a:solidFill>
                  <a:srgbClr val="008040"/>
                </a:solidFill>
                <a:latin typeface="Century Gothic" panose="020B0502020202020204" pitchFamily="34" charset="0"/>
              </a:rPr>
              <a:t>     1B, </a:t>
            </a:r>
            <a:r>
              <a:rPr lang="en-US" b="1" dirty="0">
                <a:solidFill>
                  <a:srgbClr val="FF0000"/>
                </a:solidFill>
                <a:latin typeface="Century Gothic" panose="020B0502020202020204" pitchFamily="34" charset="0"/>
              </a:rPr>
              <a:t>1C</a:t>
            </a:r>
            <a:r>
              <a:rPr lang="en-US" b="1" dirty="0">
                <a:solidFill>
                  <a:srgbClr val="008040"/>
                </a:solidFill>
                <a:latin typeface="Century Gothic" panose="020B0502020202020204" pitchFamily="34" charset="0"/>
              </a:rPr>
              <a:t>, </a:t>
            </a:r>
            <a:r>
              <a:rPr lang="en-US" b="1" dirty="0">
                <a:solidFill>
                  <a:srgbClr val="FF0000"/>
                </a:solidFill>
                <a:latin typeface="Century Gothic" panose="020B0502020202020204" pitchFamily="34" charset="0"/>
              </a:rPr>
              <a:t>2A</a:t>
            </a:r>
            <a:r>
              <a:rPr lang="en-US" dirty="0">
                <a:solidFill>
                  <a:srgbClr val="008040"/>
                </a:solidFill>
                <a:latin typeface="Century Gothic" panose="020B0502020202020204" pitchFamily="34" charset="0"/>
              </a:rPr>
              <a:t> and 2C</a:t>
            </a:r>
          </a:p>
        </p:txBody>
      </p:sp>
      <p:pic>
        <p:nvPicPr>
          <p:cNvPr id="9" name="Picture 8">
            <a:extLst>
              <a:ext uri="{FF2B5EF4-FFF2-40B4-BE49-F238E27FC236}">
                <a16:creationId xmlns:a16="http://schemas.microsoft.com/office/drawing/2014/main" id="{0A6BFFF2-E7E6-3741-BD3A-92343F26A23B}"/>
              </a:ext>
            </a:extLst>
          </p:cNvPr>
          <p:cNvPicPr>
            <a:picLocks noChangeAspect="1"/>
          </p:cNvPicPr>
          <p:nvPr/>
        </p:nvPicPr>
        <p:blipFill rotWithShape="1">
          <a:blip r:embed="rId3"/>
          <a:srcRect l="40924" t="1658" r="5416" b="1897"/>
          <a:stretch/>
        </p:blipFill>
        <p:spPr>
          <a:xfrm>
            <a:off x="3114908" y="3929325"/>
            <a:ext cx="2558816" cy="2669098"/>
          </a:xfrm>
          <a:prstGeom prst="rect">
            <a:avLst/>
          </a:prstGeom>
        </p:spPr>
      </p:pic>
      <p:sp>
        <p:nvSpPr>
          <p:cNvPr id="10" name="TextBox 9">
            <a:extLst>
              <a:ext uri="{FF2B5EF4-FFF2-40B4-BE49-F238E27FC236}">
                <a16:creationId xmlns:a16="http://schemas.microsoft.com/office/drawing/2014/main" id="{48BA4212-2BC4-A343-9357-5B4D7A66C415}"/>
              </a:ext>
            </a:extLst>
          </p:cNvPr>
          <p:cNvSpPr txBox="1"/>
          <p:nvPr/>
        </p:nvSpPr>
        <p:spPr>
          <a:xfrm>
            <a:off x="7367155" y="4229215"/>
            <a:ext cx="1695822" cy="738664"/>
          </a:xfrm>
          <a:prstGeom prst="rect">
            <a:avLst/>
          </a:prstGeom>
          <a:noFill/>
        </p:spPr>
        <p:txBody>
          <a:bodyPr wrap="square" rtlCol="0">
            <a:spAutoFit/>
          </a:bodyPr>
          <a:lstStyle/>
          <a:p>
            <a:pPr algn="r"/>
            <a:r>
              <a:rPr lang="en-US" dirty="0">
                <a:solidFill>
                  <a:srgbClr val="008040"/>
                </a:solidFill>
                <a:latin typeface="Century Gothic" panose="020B0502020202020204" pitchFamily="34" charset="0"/>
              </a:rPr>
              <a:t>Elevation:</a:t>
            </a:r>
          </a:p>
          <a:p>
            <a:pPr algn="r"/>
            <a:r>
              <a:rPr lang="en-US" dirty="0">
                <a:solidFill>
                  <a:srgbClr val="008040"/>
                </a:solidFill>
                <a:latin typeface="Century Gothic" panose="020B0502020202020204" pitchFamily="34" charset="0"/>
              </a:rPr>
              <a:t>Dashed (vertical)</a:t>
            </a:r>
          </a:p>
          <a:p>
            <a:pPr algn="r"/>
            <a:r>
              <a:rPr lang="en-US" dirty="0">
                <a:solidFill>
                  <a:srgbClr val="008040"/>
                </a:solidFill>
                <a:latin typeface="Century Gothic" panose="020B0502020202020204" pitchFamily="34" charset="0"/>
              </a:rPr>
              <a:t>solid (tangential)</a:t>
            </a:r>
          </a:p>
        </p:txBody>
      </p:sp>
      <p:sp>
        <p:nvSpPr>
          <p:cNvPr id="11" name="TextBox 10">
            <a:extLst>
              <a:ext uri="{FF2B5EF4-FFF2-40B4-BE49-F238E27FC236}">
                <a16:creationId xmlns:a16="http://schemas.microsoft.com/office/drawing/2014/main" id="{B28784D0-9208-3940-8D7B-D347BB1070AF}"/>
              </a:ext>
            </a:extLst>
          </p:cNvPr>
          <p:cNvSpPr txBox="1"/>
          <p:nvPr/>
        </p:nvSpPr>
        <p:spPr>
          <a:xfrm>
            <a:off x="5672529" y="4062289"/>
            <a:ext cx="1695822" cy="523220"/>
          </a:xfrm>
          <a:prstGeom prst="rect">
            <a:avLst/>
          </a:prstGeom>
          <a:noFill/>
        </p:spPr>
        <p:txBody>
          <a:bodyPr wrap="square" rtlCol="0">
            <a:spAutoFit/>
          </a:bodyPr>
          <a:lstStyle/>
          <a:p>
            <a:pPr algn="ctr"/>
            <a:r>
              <a:rPr lang="en-US" dirty="0">
                <a:solidFill>
                  <a:srgbClr val="008040"/>
                </a:solidFill>
                <a:latin typeface="Century Gothic" panose="020B0502020202020204" pitchFamily="34" charset="0"/>
              </a:rPr>
              <a:t>FIDA line of sights &amp; beam sources</a:t>
            </a:r>
          </a:p>
        </p:txBody>
      </p:sp>
      <p:cxnSp>
        <p:nvCxnSpPr>
          <p:cNvPr id="12" name="Straight Arrow Connector 11">
            <a:extLst>
              <a:ext uri="{FF2B5EF4-FFF2-40B4-BE49-F238E27FC236}">
                <a16:creationId xmlns:a16="http://schemas.microsoft.com/office/drawing/2014/main" id="{50590299-D228-344B-BC95-8FB563156D87}"/>
              </a:ext>
            </a:extLst>
          </p:cNvPr>
          <p:cNvCxnSpPr>
            <a:cxnSpLocks/>
            <a:stCxn id="11" idx="0"/>
          </p:cNvCxnSpPr>
          <p:nvPr/>
        </p:nvCxnSpPr>
        <p:spPr>
          <a:xfrm flipV="1">
            <a:off x="6520440" y="3667991"/>
            <a:ext cx="496205" cy="394298"/>
          </a:xfrm>
          <a:prstGeom prst="straightConnector1">
            <a:avLst/>
          </a:prstGeom>
          <a:ln>
            <a:solidFill>
              <a:srgbClr val="008040"/>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DFC6949C-E67E-A247-83B3-272423871C37}"/>
              </a:ext>
            </a:extLst>
          </p:cNvPr>
          <p:cNvCxnSpPr>
            <a:cxnSpLocks/>
            <a:stCxn id="11" idx="2"/>
          </p:cNvCxnSpPr>
          <p:nvPr/>
        </p:nvCxnSpPr>
        <p:spPr>
          <a:xfrm flipH="1">
            <a:off x="5713198" y="4585509"/>
            <a:ext cx="807242" cy="219606"/>
          </a:xfrm>
          <a:prstGeom prst="straightConnector1">
            <a:avLst/>
          </a:prstGeom>
          <a:ln>
            <a:solidFill>
              <a:srgbClr val="00804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603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EEC2-419E-6E40-B594-0BE163426258}"/>
              </a:ext>
            </a:extLst>
          </p:cNvPr>
          <p:cNvSpPr>
            <a:spLocks noGrp="1"/>
          </p:cNvSpPr>
          <p:nvPr>
            <p:ph type="title"/>
          </p:nvPr>
        </p:nvSpPr>
        <p:spPr/>
        <p:txBody>
          <a:bodyPr/>
          <a:lstStyle/>
          <a:p>
            <a:r>
              <a:rPr lang="en-US" dirty="0">
                <a:latin typeface="Century Gothic" panose="020B0502020202020204" pitchFamily="34" charset="0"/>
              </a:rPr>
              <a:t>Passive-FIDA signals comparable to active-FIDA signals at </a:t>
            </a:r>
            <a:r>
              <a:rPr lang="en-US" baseline="0" dirty="0">
                <a:latin typeface="Century Gothic" panose="020B0502020202020204" pitchFamily="34" charset="0"/>
              </a:rPr>
              <a:t>NSTX-U (cont’d)</a:t>
            </a:r>
            <a:endParaRPr lang="en-US" dirty="0">
              <a:latin typeface="Century Gothic" panose="020B0502020202020204" pitchFamily="34" charset="0"/>
            </a:endParaRP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FE933C9-C6B6-C947-9506-5BECB3B0FC3A}"/>
                  </a:ext>
                </a:extLst>
              </p:cNvPr>
              <p:cNvSpPr>
                <a:spLocks noGrp="1"/>
              </p:cNvSpPr>
              <p:nvPr>
                <p:ph type="body" idx="1"/>
              </p:nvPr>
            </p:nvSpPr>
            <p:spPr>
              <a:xfrm>
                <a:off x="176463" y="1789043"/>
                <a:ext cx="4395537" cy="4695950"/>
              </a:xfrm>
            </p:spPr>
            <p:txBody>
              <a:bodyPr/>
              <a:lstStyle/>
              <a:p>
                <a:pPr marL="457200" indent="-342900">
                  <a:buFont typeface="Arial" panose="020B0604020202020204" pitchFamily="34" charset="0"/>
                  <a:buChar char="•"/>
                </a:pPr>
                <a:r>
                  <a:rPr lang="en-US" dirty="0">
                    <a:latin typeface="Century Gothic" panose="020B0502020202020204" pitchFamily="34" charset="0"/>
                  </a:rPr>
                  <a:t>The neutral density profile output from TRANSP only describes 1D injection along flux coordinate </a:t>
                </a:r>
                <a14:m>
                  <m:oMath xmlns:m="http://schemas.openxmlformats.org/officeDocument/2006/math">
                    <m:r>
                      <a:rPr lang="en-US" b="0" i="1" smtClean="0">
                        <a:latin typeface="Cambria Math" panose="02040503050406030204" pitchFamily="18" charset="0"/>
                      </a:rPr>
                      <m:t>𝜌</m:t>
                    </m:r>
                  </m:oMath>
                </a14:m>
                <a:r>
                  <a:rPr lang="en-US" dirty="0">
                    <a:latin typeface="Century Gothic" panose="020B0502020202020204" pitchFamily="34" charset="0"/>
                  </a:rPr>
                  <a:t>. Thus,</a:t>
                </a:r>
                <a:r>
                  <a:rPr lang="en-US" dirty="0"/>
                  <a:t> t-FIDA and v-FIDA are rescaled</a:t>
                </a:r>
                <a:br>
                  <a:rPr lang="en-US" dirty="0"/>
                </a:br>
                <a:endParaRPr lang="en-US" dirty="0">
                  <a:latin typeface="Century Gothic" panose="020B0502020202020204" pitchFamily="34" charset="0"/>
                </a:endParaRPr>
              </a:p>
              <a:p>
                <a:pPr marL="457200" indent="-342900">
                  <a:buFont typeface="Arial" panose="020B0604020202020204" pitchFamily="34" charset="0"/>
                  <a:buChar char="•"/>
                </a:pPr>
                <a:r>
                  <a:rPr lang="en-US" dirty="0">
                    <a:latin typeface="Century Gothic" panose="020B0502020202020204" pitchFamily="34" charset="0"/>
                  </a:rPr>
                  <a:t>It is clear that the passive signal is comparable in magnitude to the active signal</a:t>
                </a:r>
                <a:br>
                  <a:rPr lang="en-US" dirty="0">
                    <a:latin typeface="Century Gothic" panose="020B0502020202020204" pitchFamily="34" charset="0"/>
                  </a:rPr>
                </a:br>
                <a:endParaRPr lang="en-US" dirty="0">
                  <a:latin typeface="Century Gothic" panose="020B0502020202020204" pitchFamily="34" charset="0"/>
                </a:endParaRPr>
              </a:p>
              <a:p>
                <a:pPr marL="457200" indent="-342900">
                  <a:buFont typeface="Arial" panose="020B0604020202020204" pitchFamily="34" charset="0"/>
                  <a:buChar char="•"/>
                </a:pPr>
                <a:r>
                  <a:rPr lang="en-US" dirty="0">
                    <a:latin typeface="Century Gothic" panose="020B0502020202020204" pitchFamily="34" charset="0"/>
                  </a:rPr>
                  <a:t>The simulation and data are in excellent agreement</a:t>
                </a:r>
              </a:p>
            </p:txBody>
          </p:sp>
        </mc:Choice>
        <mc:Fallback xmlns="">
          <p:sp>
            <p:nvSpPr>
              <p:cNvPr id="3" name="Text Placeholder 2">
                <a:extLst>
                  <a:ext uri="{FF2B5EF4-FFF2-40B4-BE49-F238E27FC236}">
                    <a16:creationId xmlns:a16="http://schemas.microsoft.com/office/drawing/2014/main" id="{4FE933C9-C6B6-C947-9506-5BECB3B0FC3A}"/>
                  </a:ext>
                </a:extLst>
              </p:cNvPr>
              <p:cNvSpPr>
                <a:spLocks noGrp="1" noRot="1" noChangeAspect="1" noMove="1" noResize="1" noEditPoints="1" noAdjustHandles="1" noChangeArrowheads="1" noChangeShapeType="1" noTextEdit="1"/>
              </p:cNvSpPr>
              <p:nvPr>
                <p:ph type="body" idx="1"/>
              </p:nvPr>
            </p:nvSpPr>
            <p:spPr>
              <a:xfrm>
                <a:off x="176463" y="1789043"/>
                <a:ext cx="4395537" cy="4695950"/>
              </a:xfrm>
              <a:blipFill>
                <a:blip r:embed="rId3"/>
                <a:stretch>
                  <a:fillRect r="-230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FC53B89-6468-C54A-9380-E89D6B7FBA60}"/>
              </a:ext>
            </a:extLst>
          </p:cNvPr>
          <p:cNvPicPr>
            <a:picLocks noChangeAspect="1"/>
          </p:cNvPicPr>
          <p:nvPr/>
        </p:nvPicPr>
        <p:blipFill>
          <a:blip r:embed="rId4"/>
          <a:stretch>
            <a:fillRect/>
          </a:stretch>
        </p:blipFill>
        <p:spPr>
          <a:xfrm rot="5400000">
            <a:off x="4580581" y="1780675"/>
            <a:ext cx="4243135" cy="3567573"/>
          </a:xfrm>
          <a:prstGeom prst="rect">
            <a:avLst/>
          </a:prstGeom>
        </p:spPr>
      </p:pic>
      <p:sp>
        <p:nvSpPr>
          <p:cNvPr id="5" name="TextBox 4">
            <a:extLst>
              <a:ext uri="{FF2B5EF4-FFF2-40B4-BE49-F238E27FC236}">
                <a16:creationId xmlns:a16="http://schemas.microsoft.com/office/drawing/2014/main" id="{E3742B52-3942-DC4C-BF81-B642431C56B2}"/>
              </a:ext>
            </a:extLst>
          </p:cNvPr>
          <p:cNvSpPr txBox="1"/>
          <p:nvPr/>
        </p:nvSpPr>
        <p:spPr>
          <a:xfrm>
            <a:off x="1047880" y="6328739"/>
            <a:ext cx="2652701" cy="312507"/>
          </a:xfrm>
          <a:prstGeom prst="rect">
            <a:avLst/>
          </a:prstGeom>
          <a:noFill/>
        </p:spPr>
        <p:txBody>
          <a:bodyPr wrap="square" rtlCol="0">
            <a:spAutoFit/>
          </a:bodyPr>
          <a:lstStyle/>
          <a:p>
            <a:pPr algn="ctr"/>
            <a:r>
              <a:rPr lang="en-US" dirty="0">
                <a:solidFill>
                  <a:srgbClr val="1222FF"/>
                </a:solidFill>
                <a:latin typeface="Century Gothic" panose="020B0502020202020204" pitchFamily="34" charset="0"/>
              </a:rPr>
              <a:t>Hao, PPCF 60 (2018) 025026</a:t>
            </a:r>
          </a:p>
        </p:txBody>
      </p:sp>
      <p:sp>
        <p:nvSpPr>
          <p:cNvPr id="6" name="Text Placeholder 2">
            <a:extLst>
              <a:ext uri="{FF2B5EF4-FFF2-40B4-BE49-F238E27FC236}">
                <a16:creationId xmlns:a16="http://schemas.microsoft.com/office/drawing/2014/main" id="{A0C8259B-C9E9-2447-BF9F-75397717709D}"/>
              </a:ext>
            </a:extLst>
          </p:cNvPr>
          <p:cNvSpPr txBox="1">
            <a:spLocks/>
          </p:cNvSpPr>
          <p:nvPr/>
        </p:nvSpPr>
        <p:spPr>
          <a:xfrm>
            <a:off x="4504379" y="5727612"/>
            <a:ext cx="4395537" cy="106988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000000"/>
              </a:buClr>
              <a:buSzPts val="1800"/>
              <a:buNone/>
              <a:defRPr sz="2000"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a:lvl2pPr marL="914400" marR="0" lvl="1"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Char char="■"/>
              <a:defRPr sz="1400" b="0" i="0" u="none" strike="noStrike" cap="none">
                <a:solidFill>
                  <a:srgbClr val="000000"/>
                </a:solidFill>
                <a:latin typeface="Arial"/>
                <a:ea typeface="Arial"/>
                <a:cs typeface="Arial"/>
                <a:sym typeface="Arial"/>
              </a:defRPr>
            </a:lvl9pPr>
          </a:lstStyle>
          <a:p>
            <a:pPr algn="ctr"/>
            <a:r>
              <a:rPr lang="en-US" sz="1400" dirty="0">
                <a:solidFill>
                  <a:srgbClr val="008040"/>
                </a:solidFill>
              </a:rPr>
              <a:t>Thin and thick curves are experimental and FIDASIM data, respectively. Red curves denote the total signal and blue curves describe only the passive signal.</a:t>
            </a:r>
          </a:p>
        </p:txBody>
      </p:sp>
    </p:spTree>
    <p:extLst>
      <p:ext uri="{BB962C8B-B14F-4D97-AF65-F5344CB8AC3E}">
        <p14:creationId xmlns:p14="http://schemas.microsoft.com/office/powerpoint/2010/main" val="2442825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EEC2-419E-6E40-B594-0BE163426258}"/>
              </a:ext>
            </a:extLst>
          </p:cNvPr>
          <p:cNvSpPr>
            <a:spLocks noGrp="1"/>
          </p:cNvSpPr>
          <p:nvPr>
            <p:ph type="title"/>
          </p:nvPr>
        </p:nvSpPr>
        <p:spPr/>
        <p:txBody>
          <a:bodyPr/>
          <a:lstStyle/>
          <a:p>
            <a:r>
              <a:rPr lang="en-US" dirty="0">
                <a:latin typeface="Century Gothic" panose="020B0502020202020204" pitchFamily="34" charset="0"/>
              </a:rPr>
              <a:t>Successful FIDASIM benchmark with 2D passive-FIDA modeling</a:t>
            </a:r>
          </a:p>
        </p:txBody>
      </p:sp>
      <p:pic>
        <p:nvPicPr>
          <p:cNvPr id="5" name="Picture 4">
            <a:extLst>
              <a:ext uri="{FF2B5EF4-FFF2-40B4-BE49-F238E27FC236}">
                <a16:creationId xmlns:a16="http://schemas.microsoft.com/office/drawing/2014/main" id="{4B143CD5-9DBC-A84C-B6D9-5393EF5F551B}"/>
              </a:ext>
            </a:extLst>
          </p:cNvPr>
          <p:cNvPicPr>
            <a:picLocks noChangeAspect="1"/>
          </p:cNvPicPr>
          <p:nvPr/>
        </p:nvPicPr>
        <p:blipFill>
          <a:blip r:embed="rId3"/>
          <a:stretch>
            <a:fillRect/>
          </a:stretch>
        </p:blipFill>
        <p:spPr>
          <a:xfrm>
            <a:off x="4572000" y="1645338"/>
            <a:ext cx="4572000" cy="4572000"/>
          </a:xfrm>
          <a:prstGeom prst="rect">
            <a:avLst/>
          </a:prstGeom>
        </p:spPr>
      </p:pic>
      <p:sp>
        <p:nvSpPr>
          <p:cNvPr id="10" name="Text Placeholder 2">
            <a:extLst>
              <a:ext uri="{FF2B5EF4-FFF2-40B4-BE49-F238E27FC236}">
                <a16:creationId xmlns:a16="http://schemas.microsoft.com/office/drawing/2014/main" id="{4562BBEB-CB04-0541-8B45-EF0757C20097}"/>
              </a:ext>
            </a:extLst>
          </p:cNvPr>
          <p:cNvSpPr>
            <a:spLocks noGrp="1"/>
          </p:cNvSpPr>
          <p:nvPr>
            <p:ph type="body" idx="1"/>
          </p:nvPr>
        </p:nvSpPr>
        <p:spPr>
          <a:xfrm>
            <a:off x="176463" y="1789043"/>
            <a:ext cx="4395537" cy="4695950"/>
          </a:xfrm>
        </p:spPr>
        <p:txBody>
          <a:bodyPr/>
          <a:lstStyle/>
          <a:p>
            <a:pPr marL="457200" indent="-342900">
              <a:buFont typeface="Arial" panose="020B0604020202020204" pitchFamily="34" charset="0"/>
              <a:buChar char="•"/>
            </a:pPr>
            <a:r>
              <a:rPr lang="en-US" dirty="0">
                <a:latin typeface="Century Gothic" panose="020B0502020202020204" pitchFamily="34" charset="0"/>
              </a:rPr>
              <a:t>Plasma, fields, geometry and the fast-ion distribution function from the NSTX-U passive modelling are all reused in this FIDASIM benchmark</a:t>
            </a:r>
            <a:br>
              <a:rPr lang="en-US" dirty="0">
                <a:latin typeface="Century Gothic" panose="020B0502020202020204" pitchFamily="34" charset="0"/>
              </a:rPr>
            </a:br>
            <a:br>
              <a:rPr lang="en-US" dirty="0">
                <a:latin typeface="Century Gothic" panose="020B0502020202020204" pitchFamily="34" charset="0"/>
              </a:rPr>
            </a:br>
            <a:endParaRPr lang="en-US" dirty="0">
              <a:latin typeface="Century Gothic" panose="020B0502020202020204" pitchFamily="34" charset="0"/>
            </a:endParaRPr>
          </a:p>
          <a:p>
            <a:pPr marL="457200" indent="-342900">
              <a:buFont typeface="Arial" panose="020B0604020202020204" pitchFamily="34" charset="0"/>
              <a:buChar char="•"/>
            </a:pPr>
            <a:r>
              <a:rPr lang="en-US" dirty="0"/>
              <a:t>P-FIDA spectra are wavelength integrated from 650.8–654.0 nm</a:t>
            </a:r>
            <a:br>
              <a:rPr lang="en-US" dirty="0">
                <a:latin typeface="Century Gothic" panose="020B0502020202020204" pitchFamily="34" charset="0"/>
              </a:rPr>
            </a:br>
            <a:br>
              <a:rPr lang="en-US" dirty="0">
                <a:latin typeface="Century Gothic" panose="020B0502020202020204" pitchFamily="34" charset="0"/>
              </a:rPr>
            </a:br>
            <a:endParaRPr lang="en-US" dirty="0">
              <a:latin typeface="Century Gothic" panose="020B0502020202020204" pitchFamily="34" charset="0"/>
            </a:endParaRPr>
          </a:p>
          <a:p>
            <a:pPr marL="457200" indent="-342900">
              <a:buFont typeface="Arial" panose="020B0604020202020204" pitchFamily="34" charset="0"/>
              <a:buChar char="•"/>
            </a:pPr>
            <a:r>
              <a:rPr lang="en-US" dirty="0">
                <a:latin typeface="Century Gothic" panose="020B0502020202020204" pitchFamily="34" charset="0"/>
              </a:rPr>
              <a:t>Both FIDASIM passive signals agree with each other</a:t>
            </a:r>
          </a:p>
        </p:txBody>
      </p:sp>
    </p:spTree>
    <p:extLst>
      <p:ext uri="{BB962C8B-B14F-4D97-AF65-F5344CB8AC3E}">
        <p14:creationId xmlns:p14="http://schemas.microsoft.com/office/powerpoint/2010/main" val="252991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D72E-FADD-E84D-A20A-790F1AB5ADA3}"/>
              </a:ext>
            </a:extLst>
          </p:cNvPr>
          <p:cNvSpPr>
            <a:spLocks noGrp="1"/>
          </p:cNvSpPr>
          <p:nvPr>
            <p:ph type="title"/>
          </p:nvPr>
        </p:nvSpPr>
        <p:spPr/>
        <p:txBody>
          <a:bodyPr/>
          <a:lstStyle/>
          <a:p>
            <a:r>
              <a:rPr lang="en-US" dirty="0"/>
              <a:t>In TCV, passive signals can exceed active signals</a:t>
            </a:r>
          </a:p>
        </p:txBody>
      </p:sp>
      <p:sp>
        <p:nvSpPr>
          <p:cNvPr id="3" name="Text Placeholder 2">
            <a:extLst>
              <a:ext uri="{FF2B5EF4-FFF2-40B4-BE49-F238E27FC236}">
                <a16:creationId xmlns:a16="http://schemas.microsoft.com/office/drawing/2014/main" id="{F95BE6DC-90C6-6248-90F0-1C64B5CE1B45}"/>
              </a:ext>
            </a:extLst>
          </p:cNvPr>
          <p:cNvSpPr>
            <a:spLocks noGrp="1"/>
          </p:cNvSpPr>
          <p:nvPr>
            <p:ph type="body" idx="1"/>
          </p:nvPr>
        </p:nvSpPr>
        <p:spPr>
          <a:xfrm>
            <a:off x="311701" y="1442894"/>
            <a:ext cx="3010828" cy="5042099"/>
          </a:xfrm>
        </p:spPr>
        <p:txBody>
          <a:bodyPr/>
          <a:lstStyle/>
          <a:p>
            <a:pPr marL="457200" indent="-342900">
              <a:buFont typeface="Arial" panose="020B0604020202020204" pitchFamily="34" charset="0"/>
              <a:buChar char="•"/>
            </a:pPr>
            <a:r>
              <a:rPr lang="en-US" dirty="0"/>
              <a:t>TCV is a fairly small tokamak with relatively large orbits and deep neutral penetration</a:t>
            </a:r>
          </a:p>
          <a:p>
            <a:pPr marL="457200" indent="-342900">
              <a:buFont typeface="Arial" panose="020B0604020202020204" pitchFamily="34" charset="0"/>
              <a:buChar char="•"/>
            </a:pPr>
            <a:r>
              <a:rPr lang="en-US" dirty="0"/>
              <a:t>The calculated passive flux exceeds </a:t>
            </a:r>
            <a:br>
              <a:rPr lang="en-US" dirty="0"/>
            </a:br>
            <a:r>
              <a:rPr lang="en-US" dirty="0"/>
              <a:t>the active flux for the tangentially viewing compact NPA</a:t>
            </a:r>
          </a:p>
          <a:p>
            <a:pPr marL="457200" indent="-342900">
              <a:buFont typeface="Arial" panose="020B0604020202020204" pitchFamily="34" charset="0"/>
              <a:buChar char="•"/>
            </a:pPr>
            <a:r>
              <a:rPr lang="en-US" dirty="0"/>
              <a:t>Passive FIDA signals are also large</a:t>
            </a:r>
            <a:r>
              <a:rPr lang="en-US" baseline="30000" dirty="0"/>
              <a:t>2</a:t>
            </a:r>
          </a:p>
          <a:p>
            <a:pPr marL="457200"/>
            <a:endParaRPr lang="en-US" dirty="0"/>
          </a:p>
        </p:txBody>
      </p:sp>
      <p:sp>
        <p:nvSpPr>
          <p:cNvPr id="6" name="Text Box 3">
            <a:extLst>
              <a:ext uri="{FF2B5EF4-FFF2-40B4-BE49-F238E27FC236}">
                <a16:creationId xmlns:a16="http://schemas.microsoft.com/office/drawing/2014/main" id="{25B87BC4-31A9-5B45-8775-7E7AC14B835A}"/>
              </a:ext>
            </a:extLst>
          </p:cNvPr>
          <p:cNvSpPr txBox="1">
            <a:spLocks noChangeArrowheads="1"/>
          </p:cNvSpPr>
          <p:nvPr/>
        </p:nvSpPr>
        <p:spPr bwMode="auto">
          <a:xfrm>
            <a:off x="4455478" y="1361949"/>
            <a:ext cx="46885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50000"/>
              </a:spcBef>
              <a:buFontTx/>
              <a:buNone/>
            </a:pPr>
            <a:r>
              <a:rPr lang="en-US" altLang="en-US" sz="1800" dirty="0">
                <a:solidFill>
                  <a:srgbClr val="008040"/>
                </a:solidFill>
              </a:rPr>
              <a:t>Calculated NPA flux at the compact NPA</a:t>
            </a:r>
            <a:r>
              <a:rPr lang="en-US" altLang="en-US" sz="1800" baseline="30000" dirty="0">
                <a:solidFill>
                  <a:srgbClr val="008040"/>
                </a:solidFill>
              </a:rPr>
              <a:t>1</a:t>
            </a:r>
            <a:r>
              <a:rPr lang="en-US" altLang="en-US" sz="1800" dirty="0">
                <a:solidFill>
                  <a:srgbClr val="008040"/>
                </a:solidFill>
              </a:rPr>
              <a:t> during beam injection in TCV</a:t>
            </a:r>
          </a:p>
        </p:txBody>
      </p:sp>
      <p:sp>
        <p:nvSpPr>
          <p:cNvPr id="7" name="Text Box 4">
            <a:extLst>
              <a:ext uri="{FF2B5EF4-FFF2-40B4-BE49-F238E27FC236}">
                <a16:creationId xmlns:a16="http://schemas.microsoft.com/office/drawing/2014/main" id="{52F969BB-8A7E-7B44-AEE9-1F79E4B06846}"/>
              </a:ext>
            </a:extLst>
          </p:cNvPr>
          <p:cNvSpPr txBox="1">
            <a:spLocks noChangeArrowheads="1"/>
          </p:cNvSpPr>
          <p:nvPr/>
        </p:nvSpPr>
        <p:spPr bwMode="auto">
          <a:xfrm>
            <a:off x="4405186" y="6227058"/>
            <a:ext cx="30992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entury Gothic" panose="020B0502020202020204" pitchFamily="34" charset="0"/>
              </a:defRPr>
            </a:lvl1pPr>
            <a:lvl2pPr marL="742950" indent="-285750">
              <a:spcBef>
                <a:spcPct val="20000"/>
              </a:spcBef>
              <a:buChar char="–"/>
              <a:defRPr sz="2800">
                <a:solidFill>
                  <a:schemeClr val="tx1"/>
                </a:solidFill>
                <a:latin typeface="Century Gothic" panose="020B0502020202020204" pitchFamily="34" charset="0"/>
              </a:defRPr>
            </a:lvl2pPr>
            <a:lvl3pPr marL="1143000" indent="-228600">
              <a:spcBef>
                <a:spcPct val="20000"/>
              </a:spcBef>
              <a:buChar char="•"/>
              <a:defRPr sz="2400">
                <a:solidFill>
                  <a:schemeClr val="tx1"/>
                </a:solidFill>
                <a:latin typeface="Century Gothic" panose="020B0502020202020204" pitchFamily="34" charset="0"/>
              </a:defRPr>
            </a:lvl3pPr>
            <a:lvl4pPr marL="1600200" indent="-228600">
              <a:spcBef>
                <a:spcPct val="20000"/>
              </a:spcBef>
              <a:buChar char="–"/>
              <a:defRPr sz="2000">
                <a:solidFill>
                  <a:schemeClr val="tx1"/>
                </a:solidFill>
                <a:latin typeface="Century Gothic" panose="020B0502020202020204" pitchFamily="34" charset="0"/>
              </a:defRPr>
            </a:lvl4pPr>
            <a:lvl5pPr marL="2057400" indent="-228600">
              <a:spcBef>
                <a:spcPct val="20000"/>
              </a:spcBef>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defRPr>
            </a:lvl9pPr>
          </a:lstStyle>
          <a:p>
            <a:pPr>
              <a:spcBef>
                <a:spcPct val="50000"/>
              </a:spcBef>
              <a:buFontTx/>
              <a:buNone/>
            </a:pPr>
            <a:r>
              <a:rPr lang="en-US" altLang="en-US" sz="1400" baseline="30000" dirty="0">
                <a:solidFill>
                  <a:srgbClr val="1222FF"/>
                </a:solidFill>
              </a:rPr>
              <a:t>1</a:t>
            </a:r>
            <a:r>
              <a:rPr lang="en-US" altLang="en-US" sz="1400" dirty="0">
                <a:solidFill>
                  <a:srgbClr val="1222FF"/>
                </a:solidFill>
              </a:rPr>
              <a:t>Karpushov,  RSI 77 (2006) 033504</a:t>
            </a:r>
          </a:p>
          <a:p>
            <a:pPr>
              <a:spcBef>
                <a:spcPct val="50000"/>
              </a:spcBef>
              <a:buFontTx/>
              <a:buNone/>
            </a:pPr>
            <a:r>
              <a:rPr lang="en-US" altLang="en-US" sz="1400" baseline="30000" dirty="0">
                <a:solidFill>
                  <a:srgbClr val="1222FF"/>
                </a:solidFill>
              </a:rPr>
              <a:t>2</a:t>
            </a:r>
            <a:r>
              <a:rPr lang="en-US" altLang="en-US" sz="1400" dirty="0">
                <a:solidFill>
                  <a:srgbClr val="1222FF"/>
                </a:solidFill>
              </a:rPr>
              <a:t>Geiger, PPCF 59 (2017) 115002</a:t>
            </a:r>
            <a:endParaRPr lang="en-US" altLang="en-US" sz="1400" baseline="30000" dirty="0">
              <a:solidFill>
                <a:srgbClr val="1222FF"/>
              </a:solidFill>
            </a:endParaRPr>
          </a:p>
        </p:txBody>
      </p:sp>
      <p:pic>
        <p:nvPicPr>
          <p:cNvPr id="8" name="Picture 7">
            <a:extLst>
              <a:ext uri="{FF2B5EF4-FFF2-40B4-BE49-F238E27FC236}">
                <a16:creationId xmlns:a16="http://schemas.microsoft.com/office/drawing/2014/main" id="{B6EE4D41-FA0E-C742-8E42-3BC87D7F14B3}"/>
              </a:ext>
            </a:extLst>
          </p:cNvPr>
          <p:cNvPicPr>
            <a:picLocks noChangeAspect="1"/>
          </p:cNvPicPr>
          <p:nvPr/>
        </p:nvPicPr>
        <p:blipFill>
          <a:blip r:embed="rId3"/>
          <a:stretch>
            <a:fillRect/>
          </a:stretch>
        </p:blipFill>
        <p:spPr>
          <a:xfrm>
            <a:off x="3322528" y="2004505"/>
            <a:ext cx="5704123" cy="4254085"/>
          </a:xfrm>
          <a:prstGeom prst="rect">
            <a:avLst/>
          </a:prstGeom>
        </p:spPr>
      </p:pic>
    </p:spTree>
    <p:extLst>
      <p:ext uri="{BB962C8B-B14F-4D97-AF65-F5344CB8AC3E}">
        <p14:creationId xmlns:p14="http://schemas.microsoft.com/office/powerpoint/2010/main" val="2235654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E86D0A6-44E4-7F48-B1EE-C0DE9C71C623}"/>
                  </a:ext>
                </a:extLst>
              </p:cNvPr>
              <p:cNvSpPr>
                <a:spLocks noGrp="1"/>
              </p:cNvSpPr>
              <p:nvPr>
                <p:ph type="title"/>
              </p:nvPr>
            </p:nvSpPr>
            <p:spPr/>
            <p:txBody>
              <a:bodyPr/>
              <a:lstStyle/>
              <a:p>
                <a:r>
                  <a:rPr lang="en-US" dirty="0">
                    <a:latin typeface="Century Gothic" panose="020B0502020202020204" pitchFamily="34" charset="0"/>
                  </a:rPr>
                  <a:t>Interpolation grid extended to 3D by taking into account toroidal variable </a:t>
                </a:r>
                <a14:m>
                  <m:oMath xmlns:m="http://schemas.openxmlformats.org/officeDocument/2006/math">
                    <m:r>
                      <a:rPr lang="en-US" i="1">
                        <a:latin typeface="Cambria Math" panose="02040503050406030204" pitchFamily="18" charset="0"/>
                      </a:rPr>
                      <m:t>𝜙</m:t>
                    </m:r>
                  </m:oMath>
                </a14:m>
                <a:endParaRPr lang="en-US" dirty="0">
                  <a:latin typeface="Century Gothic" panose="020B0502020202020204" pitchFamily="34" charset="0"/>
                </a:endParaRPr>
              </a:p>
            </p:txBody>
          </p:sp>
        </mc:Choice>
        <mc:Fallback xmlns="">
          <p:sp>
            <p:nvSpPr>
              <p:cNvPr id="2" name="Title 1">
                <a:extLst>
                  <a:ext uri="{FF2B5EF4-FFF2-40B4-BE49-F238E27FC236}">
                    <a16:creationId xmlns:a16="http://schemas.microsoft.com/office/drawing/2014/main" id="{7E86D0A6-44E4-7F48-B1EE-C0DE9C71C623}"/>
                  </a:ext>
                </a:extLst>
              </p:cNvPr>
              <p:cNvSpPr>
                <a:spLocks noGrp="1" noRot="1" noChangeAspect="1" noMove="1" noResize="1" noEditPoints="1" noAdjustHandles="1" noChangeArrowheads="1" noChangeShapeType="1" noTextEdit="1"/>
              </p:cNvSpPr>
              <p:nvPr>
                <p:ph type="title"/>
              </p:nvPr>
            </p:nvSpPr>
            <p:spPr>
              <a:blipFill>
                <a:blip r:embed="rId3"/>
                <a:stretch>
                  <a:fillRect l="-596" t="-1163" r="-1788"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5D400AD-16E0-2F40-AB51-552F9DFBD1F7}"/>
                  </a:ext>
                </a:extLst>
              </p:cNvPr>
              <p:cNvSpPr>
                <a:spLocks noGrp="1"/>
              </p:cNvSpPr>
              <p:nvPr>
                <p:ph type="body" idx="1"/>
              </p:nvPr>
            </p:nvSpPr>
            <p:spPr>
              <a:xfrm>
                <a:off x="311700" y="1789043"/>
                <a:ext cx="8520600" cy="3826540"/>
              </a:xfrm>
            </p:spPr>
            <p:txBody>
              <a:bodyPr/>
              <a:lstStyle/>
              <a:p>
                <a:pPr marL="457200" indent="-342900">
                  <a:buFont typeface="Arial" panose="020B0604020202020204" pitchFamily="34" charset="0"/>
                  <a:buChar char="•"/>
                </a:pPr>
                <a:r>
                  <a:rPr lang="en-US" dirty="0"/>
                  <a:t>Electromagnetic fields, plasma parameters and the fast-ion distribution function are mapped onto the interpolation grid</a:t>
                </a:r>
                <a:br>
                  <a:rPr lang="en-US" dirty="0"/>
                </a:br>
                <a:br>
                  <a:rPr lang="en-US" dirty="0"/>
                </a:br>
                <a:endParaRPr lang="en-US" dirty="0"/>
              </a:p>
              <a:p>
                <a:pPr marL="457200" indent="-342900">
                  <a:buFont typeface="Arial" panose="020B0604020202020204" pitchFamily="34" charset="0"/>
                  <a:buChar char="•"/>
                </a:pPr>
                <a:r>
                  <a:rPr lang="en-US" dirty="0"/>
                  <a:t>Default settings of FIDASIM are to map the plasma parameters and fields onto the 2D R-Z grid, i.e., assume </a:t>
                </a:r>
                <a:r>
                  <a:rPr lang="en-US" dirty="0" err="1">
                    <a:latin typeface="Consolas" panose="020B0609020204030204" pitchFamily="49" charset="0"/>
                    <a:cs typeface="Consolas" panose="020B0609020204030204" pitchFamily="49" charset="0"/>
                  </a:rPr>
                  <a:t>nphi</a:t>
                </a:r>
                <a:r>
                  <a:rPr lang="en-US" dirty="0"/>
                  <a:t> = 1 and </a:t>
                </a:r>
                <a:br>
                  <a:rPr lang="en-US" dirty="0"/>
                </a:br>
                <a:r>
                  <a:rPr lang="en-US" dirty="0">
                    <a:latin typeface="Consolas" panose="020B0609020204030204" pitchFamily="49" charset="0"/>
                    <a:cs typeface="Consolas" panose="020B0609020204030204" pitchFamily="49" charset="0"/>
                  </a:rPr>
                  <a:t>phi </a:t>
                </a:r>
                <a:r>
                  <a:rPr lang="en-US" dirty="0"/>
                  <a:t>= 0</a:t>
                </a:r>
                <a:br>
                  <a:rPr lang="en-US" dirty="0"/>
                </a:br>
                <a:br>
                  <a:rPr lang="en-US" dirty="0"/>
                </a:br>
                <a:endParaRPr lang="en-US" dirty="0"/>
              </a:p>
              <a:p>
                <a:pPr marL="457200" indent="-342900">
                  <a:buFont typeface="Arial" panose="020B0604020202020204" pitchFamily="34" charset="0"/>
                  <a:buChar char="•"/>
                </a:pPr>
                <a:r>
                  <a:rPr lang="en-US" dirty="0"/>
                  <a:t>If the user inputs any </a:t>
                </a:r>
                <a14:m>
                  <m:oMath xmlns:m="http://schemas.openxmlformats.org/officeDocument/2006/math">
                    <m:r>
                      <a:rPr lang="en-US" i="1">
                        <a:latin typeface="Cambria Math" panose="02040503050406030204" pitchFamily="18" charset="0"/>
                      </a:rPr>
                      <m:t>𝜙</m:t>
                    </m:r>
                  </m:oMath>
                </a14:m>
                <a:r>
                  <a:rPr lang="en-US" dirty="0"/>
                  <a:t> variable information, the plasma parameters and fields are mapped onto a 3D R-Z-</a:t>
                </a:r>
                <a14:m>
                  <m:oMath xmlns:m="http://schemas.openxmlformats.org/officeDocument/2006/math">
                    <m:r>
                      <a:rPr lang="en-US" i="1">
                        <a:latin typeface="Cambria Math" panose="02040503050406030204" pitchFamily="18" charset="0"/>
                      </a:rPr>
                      <m:t>𝜙</m:t>
                    </m:r>
                  </m:oMath>
                </a14:m>
                <a:r>
                  <a:rPr lang="en-US" dirty="0"/>
                  <a:t> cylindrical grid</a:t>
                </a:r>
                <a:endParaRPr lang="en-US" dirty="0">
                  <a:latin typeface="Century Gothic" panose="020B0502020202020204" pitchFamily="34" charset="0"/>
                  <a:cs typeface="Consolas" panose="020B0609020204030204" pitchFamily="49" charset="0"/>
                </a:endParaRPr>
              </a:p>
            </p:txBody>
          </p:sp>
        </mc:Choice>
        <mc:Fallback xmlns="">
          <p:sp>
            <p:nvSpPr>
              <p:cNvPr id="3" name="Text Placeholder 2">
                <a:extLst>
                  <a:ext uri="{FF2B5EF4-FFF2-40B4-BE49-F238E27FC236}">
                    <a16:creationId xmlns:a16="http://schemas.microsoft.com/office/drawing/2014/main" id="{55D400AD-16E0-2F40-AB51-552F9DFBD1F7}"/>
                  </a:ext>
                </a:extLst>
              </p:cNvPr>
              <p:cNvSpPr>
                <a:spLocks noGrp="1" noRot="1" noChangeAspect="1" noMove="1" noResize="1" noEditPoints="1" noAdjustHandles="1" noChangeArrowheads="1" noChangeShapeType="1" noTextEdit="1"/>
              </p:cNvSpPr>
              <p:nvPr>
                <p:ph type="body" idx="1"/>
              </p:nvPr>
            </p:nvSpPr>
            <p:spPr>
              <a:xfrm>
                <a:off x="311700" y="1789043"/>
                <a:ext cx="8520600" cy="3826540"/>
              </a:xfrm>
              <a:blipFill>
                <a:blip r:embed="rId4"/>
                <a:stretch>
                  <a:fillRect b="-1987"/>
                </a:stretch>
              </a:blipFill>
            </p:spPr>
            <p:txBody>
              <a:bodyPr/>
              <a:lstStyle/>
              <a:p>
                <a:r>
                  <a:rPr lang="en-US">
                    <a:noFill/>
                  </a:rPr>
                  <a:t> </a:t>
                </a:r>
              </a:p>
            </p:txBody>
          </p:sp>
        </mc:Fallback>
      </mc:AlternateContent>
      <p:sp>
        <p:nvSpPr>
          <p:cNvPr id="4" name="Text Placeholder 2">
            <a:extLst>
              <a:ext uri="{FF2B5EF4-FFF2-40B4-BE49-F238E27FC236}">
                <a16:creationId xmlns:a16="http://schemas.microsoft.com/office/drawing/2014/main" id="{170077D1-BEE5-064A-97B0-E496320A2397}"/>
              </a:ext>
            </a:extLst>
          </p:cNvPr>
          <p:cNvSpPr txBox="1">
            <a:spLocks/>
          </p:cNvSpPr>
          <p:nvPr/>
        </p:nvSpPr>
        <p:spPr>
          <a:xfrm>
            <a:off x="1334907" y="5936425"/>
            <a:ext cx="6474186" cy="54856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000000"/>
              </a:buClr>
              <a:buSzPts val="1800"/>
              <a:buNone/>
              <a:defRPr sz="2000"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a:lvl2pPr marL="914400" marR="0" lvl="1"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Char char="■"/>
              <a:defRPr sz="1400" b="0" i="0" u="none" strike="noStrike" cap="none">
                <a:solidFill>
                  <a:srgbClr val="000000"/>
                </a:solidFill>
                <a:latin typeface="Arial"/>
                <a:ea typeface="Arial"/>
                <a:cs typeface="Arial"/>
                <a:sym typeface="Arial"/>
              </a:defRPr>
            </a:lvl9pPr>
          </a:lstStyle>
          <a:p>
            <a:r>
              <a:rPr lang="en-US" dirty="0">
                <a:latin typeface="Consolas" panose="020B0609020204030204" pitchFamily="49" charset="0"/>
                <a:cs typeface="Consolas" panose="020B0609020204030204" pitchFamily="49" charset="0"/>
              </a:rPr>
              <a:t>grid = {</a:t>
            </a:r>
            <a:r>
              <a:rPr lang="en-US" dirty="0" err="1">
                <a:latin typeface="Consolas" panose="020B0609020204030204" pitchFamily="49" charset="0"/>
                <a:cs typeface="Consolas" panose="020B0609020204030204" pitchFamily="49" charset="0"/>
              </a:rPr>
              <a:t>nr</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nz</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nphi</a:t>
            </a:r>
            <a:r>
              <a:rPr lang="en-US" dirty="0">
                <a:latin typeface="Consolas" panose="020B0609020204030204" pitchFamily="49" charset="0"/>
                <a:cs typeface="Consolas" panose="020B0609020204030204" pitchFamily="49" charset="0"/>
              </a:rPr>
              <a:t>, r, z, phi, r2d, z2d}</a:t>
            </a:r>
          </a:p>
        </p:txBody>
      </p:sp>
    </p:spTree>
    <p:extLst>
      <p:ext uri="{BB962C8B-B14F-4D97-AF65-F5344CB8AC3E}">
        <p14:creationId xmlns:p14="http://schemas.microsoft.com/office/powerpoint/2010/main" val="3468492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323A94-F68C-9B48-9584-507D305AC663}"/>
              </a:ext>
            </a:extLst>
          </p:cNvPr>
          <p:cNvPicPr>
            <a:picLocks noChangeAspect="1"/>
          </p:cNvPicPr>
          <p:nvPr/>
        </p:nvPicPr>
        <p:blipFill rotWithShape="1">
          <a:blip r:embed="rId3"/>
          <a:srcRect t="6423" r="5486"/>
          <a:stretch/>
        </p:blipFill>
        <p:spPr>
          <a:xfrm>
            <a:off x="4572000" y="1805930"/>
            <a:ext cx="4260300" cy="4218106"/>
          </a:xfrm>
          <a:prstGeom prst="rect">
            <a:avLst/>
          </a:prstGeom>
        </p:spPr>
      </p:pic>
      <p:sp>
        <p:nvSpPr>
          <p:cNvPr id="2" name="Title 1">
            <a:extLst>
              <a:ext uri="{FF2B5EF4-FFF2-40B4-BE49-F238E27FC236}">
                <a16:creationId xmlns:a16="http://schemas.microsoft.com/office/drawing/2014/main" id="{7E86D0A6-44E4-7F48-B1EE-C0DE9C71C623}"/>
              </a:ext>
            </a:extLst>
          </p:cNvPr>
          <p:cNvSpPr>
            <a:spLocks noGrp="1"/>
          </p:cNvSpPr>
          <p:nvPr>
            <p:ph type="title"/>
          </p:nvPr>
        </p:nvSpPr>
        <p:spPr/>
        <p:txBody>
          <a:bodyPr/>
          <a:lstStyle/>
          <a:p>
            <a:r>
              <a:rPr lang="en-US" dirty="0">
                <a:latin typeface="Century Gothic" panose="020B0502020202020204" pitchFamily="34" charset="0"/>
              </a:rPr>
              <a:t>Successful preliminary 3D FIDASIM benchmark with 3D fields and profiles</a:t>
            </a:r>
          </a:p>
        </p:txBody>
      </p:sp>
      <mc:AlternateContent xmlns:mc="http://schemas.openxmlformats.org/markup-compatibility/2006" xmlns:a14="http://schemas.microsoft.com/office/drawing/2010/main">
        <mc:Choice Requires="a14">
          <p:sp>
            <p:nvSpPr>
              <p:cNvPr id="34" name="Text Placeholder 2">
                <a:extLst>
                  <a:ext uri="{FF2B5EF4-FFF2-40B4-BE49-F238E27FC236}">
                    <a16:creationId xmlns:a16="http://schemas.microsoft.com/office/drawing/2014/main" id="{62C18B19-6516-954E-B309-656796C89FF7}"/>
                  </a:ext>
                </a:extLst>
              </p:cNvPr>
              <p:cNvSpPr>
                <a:spLocks noGrp="1"/>
              </p:cNvSpPr>
              <p:nvPr>
                <p:ph type="body" idx="1"/>
              </p:nvPr>
            </p:nvSpPr>
            <p:spPr>
              <a:xfrm>
                <a:off x="176463" y="1789043"/>
                <a:ext cx="4395537" cy="4695950"/>
              </a:xfrm>
            </p:spPr>
            <p:txBody>
              <a:bodyPr/>
              <a:lstStyle/>
              <a:p>
                <a:pPr marL="457200" indent="-342900">
                  <a:buFont typeface="Arial" panose="020B0604020202020204" pitchFamily="34" charset="0"/>
                  <a:buChar char="•"/>
                </a:pPr>
                <a:r>
                  <a:rPr lang="en-US" dirty="0"/>
                  <a:t>3D fields and plasma with no toroidal variation are prepared for the case </a:t>
                </a:r>
                <a:br>
                  <a:rPr lang="en-US" dirty="0"/>
                </a:br>
                <a:r>
                  <a:rPr lang="en-US" dirty="0" err="1">
                    <a:latin typeface="Consolas" panose="020B0609020204030204" pitchFamily="49" charset="0"/>
                    <a:cs typeface="Consolas" panose="020B0609020204030204" pitchFamily="49" charset="0"/>
                  </a:rPr>
                  <a:t>nphi</a:t>
                </a:r>
                <a:r>
                  <a:rPr lang="en-US" dirty="0">
                    <a:latin typeface="Consolas" panose="020B0609020204030204" pitchFamily="49" charset="0"/>
                    <a:cs typeface="Consolas" panose="020B0609020204030204" pitchFamily="49" charset="0"/>
                  </a:rPr>
                  <a:t> </a:t>
                </a:r>
                <a:r>
                  <a:rPr lang="en-US" dirty="0"/>
                  <a:t>= 5 ; </a:t>
                </a:r>
                <a:r>
                  <a:rPr lang="en-US" dirty="0">
                    <a:latin typeface="Consolas" panose="020B0609020204030204" pitchFamily="49" charset="0"/>
                    <a:cs typeface="Consolas" panose="020B0609020204030204" pitchFamily="49" charset="0"/>
                  </a:rPr>
                  <a:t>phi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𝜋</m:t>
                    </m:r>
                    <m:r>
                      <a:rPr lang="en-US" i="1">
                        <a:latin typeface="Cambria Math" panose="02040503050406030204" pitchFamily="18" charset="0"/>
                      </a:rPr>
                      <m:t>/3</m:t>
                    </m:r>
                  </m:oMath>
                </a14:m>
                <a:r>
                  <a:rPr lang="en-US" dirty="0"/>
                  <a:t>, </a:t>
                </a:r>
                <a14:m>
                  <m:oMath xmlns:m="http://schemas.openxmlformats.org/officeDocument/2006/math">
                    <m:r>
                      <a:rPr lang="en-US" b="0" i="0" smtClean="0">
                        <a:latin typeface="Cambria Math" panose="02040503050406030204" pitchFamily="18" charset="0"/>
                      </a:rPr>
                      <m:t>5</m:t>
                    </m:r>
                    <m:r>
                      <a:rPr lang="en-US" i="1">
                        <a:latin typeface="Cambria Math" panose="02040503050406030204" pitchFamily="18" charset="0"/>
                      </a:rPr>
                      <m:t>𝜋</m:t>
                    </m:r>
                    <m:r>
                      <a:rPr lang="en-US" i="1">
                        <a:latin typeface="Cambria Math" panose="02040503050406030204" pitchFamily="18" charset="0"/>
                      </a:rPr>
                      <m:t>/3</m:t>
                    </m:r>
                  </m:oMath>
                </a14:m>
                <a:r>
                  <a:rPr lang="en-US" dirty="0"/>
                  <a:t>]</a:t>
                </a:r>
                <a:br>
                  <a:rPr lang="en-US" dirty="0"/>
                </a:br>
                <a:endParaRPr lang="en-US" dirty="0"/>
              </a:p>
              <a:p>
                <a:pPr marL="457200" indent="-342900">
                  <a:buFont typeface="Arial" panose="020B0604020202020204" pitchFamily="34" charset="0"/>
                  <a:buChar char="•"/>
                </a:pPr>
                <a:r>
                  <a:rPr lang="en-US" dirty="0"/>
                  <a:t>The same inputs are prepared for a second FIDASIM run with </a:t>
                </a:r>
                <a:r>
                  <a:rPr lang="en-US" dirty="0" err="1">
                    <a:latin typeface="Consolas" panose="020B0609020204030204" pitchFamily="49" charset="0"/>
                    <a:cs typeface="Consolas" panose="020B0609020204030204" pitchFamily="49" charset="0"/>
                  </a:rPr>
                  <a:t>nphi</a:t>
                </a:r>
                <a:r>
                  <a:rPr lang="en-US" dirty="0">
                    <a:latin typeface="Consolas" panose="020B0609020204030204" pitchFamily="49" charset="0"/>
                    <a:cs typeface="Consolas" panose="020B0609020204030204" pitchFamily="49" charset="0"/>
                  </a:rPr>
                  <a:t> </a:t>
                </a:r>
                <a:r>
                  <a:rPr lang="en-US" dirty="0"/>
                  <a:t>= 1 ; </a:t>
                </a:r>
                <a:r>
                  <a:rPr lang="en-US" dirty="0">
                    <a:latin typeface="Consolas" panose="020B0609020204030204" pitchFamily="49" charset="0"/>
                    <a:cs typeface="Consolas" panose="020B0609020204030204" pitchFamily="49" charset="0"/>
                  </a:rPr>
                  <a:t>phi </a:t>
                </a:r>
                <a:r>
                  <a:rPr lang="en-US" dirty="0"/>
                  <a:t>= 0</a:t>
                </a:r>
                <a:br>
                  <a:rPr lang="en-US" dirty="0"/>
                </a:br>
                <a:endParaRPr lang="en-US" dirty="0"/>
              </a:p>
              <a:p>
                <a:pPr marL="457200" indent="-342900">
                  <a:buFont typeface="Arial" panose="020B0604020202020204" pitchFamily="34" charset="0"/>
                  <a:buChar char="•"/>
                </a:pPr>
                <a:r>
                  <a:rPr lang="en-US" dirty="0"/>
                  <a:t>“F</a:t>
                </a:r>
                <a:r>
                  <a:rPr lang="en-US" dirty="0">
                    <a:latin typeface="Century Gothic" panose="020B0502020202020204" pitchFamily="34" charset="0"/>
                  </a:rPr>
                  <a:t>lat top” distribution function and </a:t>
                </a:r>
                <a:r>
                  <a:rPr lang="en-US" dirty="0"/>
                  <a:t>d</a:t>
                </a:r>
                <a:r>
                  <a:rPr lang="en-US" dirty="0">
                    <a:latin typeface="Century Gothic" panose="020B0502020202020204" pitchFamily="34" charset="0"/>
                  </a:rPr>
                  <a:t>iagnostic geometry </a:t>
                </a:r>
                <a:r>
                  <a:rPr lang="en-US" dirty="0"/>
                  <a:t>are kept constant for both runs</a:t>
                </a:r>
                <a:br>
                  <a:rPr lang="en-US" dirty="0"/>
                </a:br>
                <a:endParaRPr lang="en-US" dirty="0"/>
              </a:p>
              <a:p>
                <a:pPr marL="457200" indent="-342900">
                  <a:buFont typeface="Arial" panose="020B0604020202020204" pitchFamily="34" charset="0"/>
                  <a:buChar char="•"/>
                </a:pPr>
                <a:r>
                  <a:rPr lang="en-US" dirty="0">
                    <a:latin typeface="Century Gothic" panose="020B0502020202020204" pitchFamily="34" charset="0"/>
                  </a:rPr>
                  <a:t>As expected, both runs match identically</a:t>
                </a:r>
              </a:p>
            </p:txBody>
          </p:sp>
        </mc:Choice>
        <mc:Fallback xmlns="">
          <p:sp>
            <p:nvSpPr>
              <p:cNvPr id="34" name="Text Placeholder 2">
                <a:extLst>
                  <a:ext uri="{FF2B5EF4-FFF2-40B4-BE49-F238E27FC236}">
                    <a16:creationId xmlns:a16="http://schemas.microsoft.com/office/drawing/2014/main" id="{62C18B19-6516-954E-B309-656796C89FF7}"/>
                  </a:ext>
                </a:extLst>
              </p:cNvPr>
              <p:cNvSpPr>
                <a:spLocks noGrp="1" noRot="1" noChangeAspect="1" noMove="1" noResize="1" noEditPoints="1" noAdjustHandles="1" noChangeArrowheads="1" noChangeShapeType="1" noTextEdit="1"/>
              </p:cNvSpPr>
              <p:nvPr>
                <p:ph type="body" idx="1"/>
              </p:nvPr>
            </p:nvSpPr>
            <p:spPr>
              <a:xfrm>
                <a:off x="176463" y="1789043"/>
                <a:ext cx="4395537" cy="4695950"/>
              </a:xfrm>
              <a:blipFill>
                <a:blip r:embed="rId4"/>
                <a:stretch>
                  <a:fillRect r="-2305" b="-2426"/>
                </a:stretch>
              </a:blipFill>
            </p:spPr>
            <p:txBody>
              <a:bodyPr/>
              <a:lstStyle/>
              <a:p>
                <a:r>
                  <a:rPr lang="en-US">
                    <a:noFill/>
                  </a:rPr>
                  <a:t> </a:t>
                </a:r>
              </a:p>
            </p:txBody>
          </p:sp>
        </mc:Fallback>
      </mc:AlternateContent>
    </p:spTree>
    <p:extLst>
      <p:ext uri="{BB962C8B-B14F-4D97-AF65-F5344CB8AC3E}">
        <p14:creationId xmlns:p14="http://schemas.microsoft.com/office/powerpoint/2010/main" val="31982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6D0A6-44E4-7F48-B1EE-C0DE9C71C623}"/>
              </a:ext>
            </a:extLst>
          </p:cNvPr>
          <p:cNvSpPr>
            <a:spLocks noGrp="1"/>
          </p:cNvSpPr>
          <p:nvPr>
            <p:ph type="title"/>
          </p:nvPr>
        </p:nvSpPr>
        <p:spPr/>
        <p:txBody>
          <a:bodyPr/>
          <a:lstStyle/>
          <a:p>
            <a:r>
              <a:rPr lang="en-US" dirty="0">
                <a:latin typeface="Century Gothic" panose="020B0502020202020204" pitchFamily="34" charset="0"/>
              </a:rPr>
              <a:t>Conclusion</a:t>
            </a:r>
          </a:p>
        </p:txBody>
      </p:sp>
      <p:sp>
        <p:nvSpPr>
          <p:cNvPr id="3" name="Text Placeholder 2">
            <a:extLst>
              <a:ext uri="{FF2B5EF4-FFF2-40B4-BE49-F238E27FC236}">
                <a16:creationId xmlns:a16="http://schemas.microsoft.com/office/drawing/2014/main" id="{55D400AD-16E0-2F40-AB51-552F9DFBD1F7}"/>
              </a:ext>
            </a:extLst>
          </p:cNvPr>
          <p:cNvSpPr>
            <a:spLocks noGrp="1"/>
          </p:cNvSpPr>
          <p:nvPr>
            <p:ph type="body" idx="1"/>
          </p:nvPr>
        </p:nvSpPr>
        <p:spPr>
          <a:xfrm>
            <a:off x="311700" y="1789042"/>
            <a:ext cx="8520600" cy="4758061"/>
          </a:xfrm>
        </p:spPr>
        <p:txBody>
          <a:bodyPr/>
          <a:lstStyle/>
          <a:p>
            <a:pPr marL="457200" indent="-342900">
              <a:buFont typeface="Arial" panose="020B0604020202020204" pitchFamily="34" charset="0"/>
              <a:buChar char="•"/>
            </a:pPr>
            <a:r>
              <a:rPr lang="en-US" dirty="0"/>
              <a:t>Passive FIDA &amp; NPA signals are now incorporated into FIDASIM</a:t>
            </a:r>
            <a:br>
              <a:rPr lang="en-US" dirty="0"/>
            </a:br>
            <a:endParaRPr lang="en-US" dirty="0"/>
          </a:p>
          <a:p>
            <a:pPr marL="457200" indent="-342900">
              <a:buFont typeface="Arial" panose="020B0604020202020204" pitchFamily="34" charset="0"/>
              <a:buChar char="•"/>
            </a:pPr>
            <a:endParaRPr lang="en-US" dirty="0">
              <a:latin typeface="Century Gothic" panose="020B0502020202020204" pitchFamily="34" charset="0"/>
            </a:endParaRPr>
          </a:p>
          <a:p>
            <a:pPr marL="457200" indent="-342900">
              <a:buFont typeface="Arial" panose="020B0604020202020204" pitchFamily="34" charset="0"/>
              <a:buChar char="•"/>
            </a:pPr>
            <a:r>
              <a:rPr lang="en-US" dirty="0">
                <a:latin typeface="Century Gothic" panose="020B0502020202020204" pitchFamily="34" charset="0"/>
              </a:rPr>
              <a:t>Passive signals produced by FIDASIM </a:t>
            </a:r>
            <a:r>
              <a:rPr lang="en-US" dirty="0"/>
              <a:t>agree very well </a:t>
            </a:r>
            <a:r>
              <a:rPr lang="en-US" dirty="0">
                <a:latin typeface="Century Gothic" panose="020B0502020202020204" pitchFamily="34" charset="0"/>
              </a:rPr>
              <a:t>with passive modelling done on NSTX-U</a:t>
            </a:r>
            <a:r>
              <a:rPr lang="en-US" baseline="30000" dirty="0">
                <a:latin typeface="Century Gothic" panose="020B0502020202020204" pitchFamily="34" charset="0"/>
              </a:rPr>
              <a:t>1</a:t>
            </a:r>
            <a:br>
              <a:rPr lang="en-US" baseline="30000" dirty="0">
                <a:latin typeface="Century Gothic" panose="020B0502020202020204" pitchFamily="34" charset="0"/>
              </a:rPr>
            </a:br>
            <a:endParaRPr lang="en-US" dirty="0">
              <a:latin typeface="Century Gothic" panose="020B0502020202020204" pitchFamily="34" charset="0"/>
            </a:endParaRPr>
          </a:p>
          <a:p>
            <a:pPr marL="457200" indent="-342900">
              <a:buFont typeface="Arial" panose="020B0604020202020204" pitchFamily="34" charset="0"/>
              <a:buChar char="•"/>
            </a:pPr>
            <a:endParaRPr lang="en-US" dirty="0">
              <a:latin typeface="Century Gothic" panose="020B0502020202020204" pitchFamily="34" charset="0"/>
            </a:endParaRPr>
          </a:p>
          <a:p>
            <a:pPr marL="457200" indent="-342900">
              <a:buFont typeface="Arial" panose="020B0604020202020204" pitchFamily="34" charset="0"/>
              <a:buChar char="•"/>
            </a:pPr>
            <a:r>
              <a:rPr lang="en-US" dirty="0">
                <a:latin typeface="Century Gothic" panose="020B0502020202020204" pitchFamily="34" charset="0"/>
              </a:rPr>
              <a:t>FIDASIM can accept fusion configurations with 3D geometry</a:t>
            </a:r>
          </a:p>
          <a:p>
            <a:pPr marL="457200" indent="-342900">
              <a:buFont typeface="Arial" panose="020B0604020202020204" pitchFamily="34" charset="0"/>
              <a:buChar char="•"/>
            </a:pPr>
            <a:endParaRPr lang="en-US" dirty="0"/>
          </a:p>
          <a:p>
            <a:pPr marL="457200" indent="-342900">
              <a:buFont typeface="Arial" panose="020B0604020202020204" pitchFamily="34" charset="0"/>
              <a:buChar char="•"/>
            </a:pPr>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29666DE0-B107-8C45-AC3D-AC9941594713}"/>
              </a:ext>
            </a:extLst>
          </p:cNvPr>
          <p:cNvSpPr txBox="1"/>
          <p:nvPr/>
        </p:nvSpPr>
        <p:spPr>
          <a:xfrm>
            <a:off x="3245649" y="6172486"/>
            <a:ext cx="2652701" cy="312507"/>
          </a:xfrm>
          <a:prstGeom prst="rect">
            <a:avLst/>
          </a:prstGeom>
          <a:noFill/>
        </p:spPr>
        <p:txBody>
          <a:bodyPr wrap="square" rtlCol="0">
            <a:spAutoFit/>
          </a:bodyPr>
          <a:lstStyle/>
          <a:p>
            <a:pPr algn="ctr"/>
            <a:r>
              <a:rPr lang="en-US" baseline="30000" dirty="0">
                <a:solidFill>
                  <a:srgbClr val="1222FF"/>
                </a:solidFill>
                <a:latin typeface="Century Gothic" panose="020B0502020202020204" pitchFamily="34" charset="0"/>
              </a:rPr>
              <a:t>1</a:t>
            </a:r>
            <a:r>
              <a:rPr lang="en-US" dirty="0">
                <a:solidFill>
                  <a:srgbClr val="1222FF"/>
                </a:solidFill>
                <a:latin typeface="Century Gothic" panose="020B0502020202020204" pitchFamily="34" charset="0"/>
              </a:rPr>
              <a:t>Hao, PPCF 60 (2018) 025026</a:t>
            </a:r>
          </a:p>
        </p:txBody>
      </p:sp>
    </p:spTree>
    <p:extLst>
      <p:ext uri="{BB962C8B-B14F-4D97-AF65-F5344CB8AC3E}">
        <p14:creationId xmlns:p14="http://schemas.microsoft.com/office/powerpoint/2010/main" val="6728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4132-DCC9-184C-8D12-78335AE35A9D}"/>
              </a:ext>
            </a:extLst>
          </p:cNvPr>
          <p:cNvSpPr>
            <a:spLocks noGrp="1"/>
          </p:cNvSpPr>
          <p:nvPr>
            <p:ph type="title"/>
          </p:nvPr>
        </p:nvSpPr>
        <p:spPr>
          <a:xfrm>
            <a:off x="311700" y="593366"/>
            <a:ext cx="8520600" cy="677873"/>
          </a:xfrm>
        </p:spPr>
        <p:txBody>
          <a:bodyPr/>
          <a:lstStyle/>
          <a:p>
            <a:r>
              <a:rPr lang="en-US" dirty="0">
                <a:latin typeface="Century Gothic" panose="020B0502020202020204" pitchFamily="34" charset="0"/>
              </a:rPr>
              <a:t>Updated source code and documentation</a:t>
            </a:r>
          </a:p>
        </p:txBody>
      </p:sp>
      <p:sp>
        <p:nvSpPr>
          <p:cNvPr id="3" name="Text Placeholder 2">
            <a:extLst>
              <a:ext uri="{FF2B5EF4-FFF2-40B4-BE49-F238E27FC236}">
                <a16:creationId xmlns:a16="http://schemas.microsoft.com/office/drawing/2014/main" id="{2EDB2551-5E54-AE49-B715-B0CEF1E45FA2}"/>
              </a:ext>
            </a:extLst>
          </p:cNvPr>
          <p:cNvSpPr>
            <a:spLocks noGrp="1"/>
          </p:cNvSpPr>
          <p:nvPr>
            <p:ph type="body" idx="1"/>
          </p:nvPr>
        </p:nvSpPr>
        <p:spPr>
          <a:xfrm>
            <a:off x="311700" y="1271239"/>
            <a:ext cx="5602963" cy="2270614"/>
          </a:xfrm>
        </p:spPr>
        <p:txBody>
          <a:bodyPr/>
          <a:lstStyle/>
          <a:p>
            <a:pPr marL="457200" indent="-342900">
              <a:buFont typeface="Arial" panose="020B0604020202020204" pitchFamily="34" charset="0"/>
              <a:buChar char="•"/>
            </a:pPr>
            <a:r>
              <a:rPr lang="en-US" dirty="0">
                <a:latin typeface="Century Gothic" panose="020B0502020202020204" pitchFamily="34" charset="0"/>
              </a:rPr>
              <a:t>FIDASIM is version controlled with git</a:t>
            </a:r>
          </a:p>
          <a:p>
            <a:pPr marL="457200" indent="-342900">
              <a:buFont typeface="Arial" panose="020B0604020202020204" pitchFamily="34" charset="0"/>
              <a:buChar char="•"/>
            </a:pPr>
            <a:r>
              <a:rPr lang="en-US" dirty="0">
                <a:latin typeface="Century Gothic" panose="020B0502020202020204" pitchFamily="34" charset="0"/>
              </a:rPr>
              <a:t>The source code and issue tracker can be found on GitHub</a:t>
            </a:r>
          </a:p>
          <a:p>
            <a:pPr marL="114300" indent="0">
              <a:buNone/>
            </a:pPr>
            <a:r>
              <a:rPr lang="en-US" sz="1900" b="1" dirty="0">
                <a:solidFill>
                  <a:srgbClr val="FF0000"/>
                </a:solidFill>
                <a:latin typeface="Consolas" panose="020B0609020204030204" pitchFamily="49" charset="0"/>
                <a:cs typeface="Consolas" panose="020B0609020204030204" pitchFamily="49" charset="0"/>
              </a:rPr>
              <a:t>https://github.com/D3DEnergetic/FIDASIM</a:t>
            </a:r>
          </a:p>
          <a:p>
            <a:pPr marL="114300" indent="0">
              <a:buNone/>
            </a:pPr>
            <a:endParaRPr lang="en-US" dirty="0">
              <a:latin typeface="Century Gothic" panose="020B0502020202020204" pitchFamily="34" charset="0"/>
            </a:endParaRPr>
          </a:p>
          <a:p>
            <a:pPr marL="457200" indent="-342900">
              <a:buFont typeface="Arial" panose="020B0604020202020204" pitchFamily="34" charset="0"/>
              <a:buChar char="•"/>
            </a:pPr>
            <a:r>
              <a:rPr lang="en-US" dirty="0"/>
              <a:t>D</a:t>
            </a:r>
            <a:r>
              <a:rPr lang="en-US" dirty="0">
                <a:latin typeface="Century Gothic" panose="020B0502020202020204" pitchFamily="34" charset="0"/>
              </a:rPr>
              <a:t>ocumentation can be found at</a:t>
            </a:r>
          </a:p>
          <a:p>
            <a:pPr marL="114300" indent="0">
              <a:buNone/>
            </a:pPr>
            <a:r>
              <a:rPr lang="en-US" sz="1900" b="1" dirty="0">
                <a:solidFill>
                  <a:srgbClr val="FF0000"/>
                </a:solidFill>
                <a:latin typeface="Consolas" panose="020B0609020204030204" pitchFamily="49" charset="0"/>
                <a:cs typeface="Consolas" panose="020B0609020204030204" pitchFamily="49" charset="0"/>
              </a:rPr>
              <a:t>https://d3denergetic.github.io/FIDASIM/</a:t>
            </a:r>
          </a:p>
          <a:p>
            <a:pPr marL="114300" indent="0">
              <a:buNone/>
            </a:pPr>
            <a:endParaRPr lang="en-US" dirty="0">
              <a:latin typeface="Century Gothic" panose="020B0502020202020204" pitchFamily="34" charset="0"/>
            </a:endParaRPr>
          </a:p>
        </p:txBody>
      </p:sp>
      <p:pic>
        <p:nvPicPr>
          <p:cNvPr id="5" name="Picture 4">
            <a:extLst>
              <a:ext uri="{FF2B5EF4-FFF2-40B4-BE49-F238E27FC236}">
                <a16:creationId xmlns:a16="http://schemas.microsoft.com/office/drawing/2014/main" id="{0CD09558-EEFC-204E-B176-8250C1B55F3A}"/>
              </a:ext>
            </a:extLst>
          </p:cNvPr>
          <p:cNvPicPr>
            <a:picLocks noChangeAspect="1"/>
          </p:cNvPicPr>
          <p:nvPr/>
        </p:nvPicPr>
        <p:blipFill>
          <a:blip r:embed="rId3"/>
          <a:stretch>
            <a:fillRect/>
          </a:stretch>
        </p:blipFill>
        <p:spPr>
          <a:xfrm>
            <a:off x="753379" y="3541853"/>
            <a:ext cx="4719603" cy="2984551"/>
          </a:xfrm>
          <a:prstGeom prst="rect">
            <a:avLst/>
          </a:prstGeom>
        </p:spPr>
      </p:pic>
      <p:pic>
        <p:nvPicPr>
          <p:cNvPr id="8" name="Picture 7">
            <a:extLst>
              <a:ext uri="{FF2B5EF4-FFF2-40B4-BE49-F238E27FC236}">
                <a16:creationId xmlns:a16="http://schemas.microsoft.com/office/drawing/2014/main" id="{24E61675-07A1-6045-A705-A86798FCD697}"/>
              </a:ext>
            </a:extLst>
          </p:cNvPr>
          <p:cNvPicPr>
            <a:picLocks noChangeAspect="1"/>
          </p:cNvPicPr>
          <p:nvPr/>
        </p:nvPicPr>
        <p:blipFill>
          <a:blip r:embed="rId4"/>
          <a:stretch>
            <a:fillRect/>
          </a:stretch>
        </p:blipFill>
        <p:spPr>
          <a:xfrm>
            <a:off x="6057900" y="4094484"/>
            <a:ext cx="2971800" cy="1879287"/>
          </a:xfrm>
          <a:prstGeom prst="rect">
            <a:avLst/>
          </a:prstGeom>
        </p:spPr>
      </p:pic>
      <p:pic>
        <p:nvPicPr>
          <p:cNvPr id="11" name="Picture 10">
            <a:extLst>
              <a:ext uri="{FF2B5EF4-FFF2-40B4-BE49-F238E27FC236}">
                <a16:creationId xmlns:a16="http://schemas.microsoft.com/office/drawing/2014/main" id="{4C485116-7005-5440-AADE-F6EC6E04A57A}"/>
              </a:ext>
            </a:extLst>
          </p:cNvPr>
          <p:cNvPicPr>
            <a:picLocks noChangeAspect="1"/>
          </p:cNvPicPr>
          <p:nvPr/>
        </p:nvPicPr>
        <p:blipFill>
          <a:blip r:embed="rId5"/>
          <a:stretch>
            <a:fillRect/>
          </a:stretch>
        </p:blipFill>
        <p:spPr>
          <a:xfrm>
            <a:off x="6057900" y="1466902"/>
            <a:ext cx="2971800" cy="1879287"/>
          </a:xfrm>
          <a:prstGeom prst="rect">
            <a:avLst/>
          </a:prstGeom>
        </p:spPr>
      </p:pic>
    </p:spTree>
    <p:extLst>
      <p:ext uri="{BB962C8B-B14F-4D97-AF65-F5344CB8AC3E}">
        <p14:creationId xmlns:p14="http://schemas.microsoft.com/office/powerpoint/2010/main" val="2935291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88438-72E2-4B4D-870A-C42A0A7F620B}"/>
              </a:ext>
            </a:extLst>
          </p:cNvPr>
          <p:cNvSpPr>
            <a:spLocks noGrp="1"/>
          </p:cNvSpPr>
          <p:nvPr>
            <p:ph type="title"/>
          </p:nvPr>
        </p:nvSpPr>
        <p:spPr/>
        <p:txBody>
          <a:bodyPr/>
          <a:lstStyle/>
          <a:p>
            <a:r>
              <a:rPr lang="en-US" sz="2800" b="0" i="0" u="none" strike="noStrike" cap="none" dirty="0">
                <a:solidFill>
                  <a:schemeClr val="dk1"/>
                </a:solidFill>
                <a:effectLst/>
                <a:latin typeface="Century Gothic" panose="020B0502020202020204" pitchFamily="34" charset="0"/>
                <a:sym typeface="Arial"/>
              </a:rPr>
              <a:t>Outline</a:t>
            </a:r>
            <a:r>
              <a:rPr lang="en-US" dirty="0">
                <a:latin typeface="Century Gothic" panose="020B0502020202020204" pitchFamily="34" charset="0"/>
              </a:rPr>
              <a:t> </a:t>
            </a:r>
          </a:p>
        </p:txBody>
      </p:sp>
      <p:sp>
        <p:nvSpPr>
          <p:cNvPr id="3" name="Text Placeholder 2">
            <a:extLst>
              <a:ext uri="{FF2B5EF4-FFF2-40B4-BE49-F238E27FC236}">
                <a16:creationId xmlns:a16="http://schemas.microsoft.com/office/drawing/2014/main" id="{5890496C-4329-7F44-8CD6-83EC8FA7498A}"/>
              </a:ext>
            </a:extLst>
          </p:cNvPr>
          <p:cNvSpPr>
            <a:spLocks noGrp="1"/>
          </p:cNvSpPr>
          <p:nvPr>
            <p:ph type="body" idx="1"/>
          </p:nvPr>
        </p:nvSpPr>
        <p:spPr>
          <a:xfrm>
            <a:off x="311700" y="1277604"/>
            <a:ext cx="8520600" cy="5242067"/>
          </a:xfrm>
        </p:spPr>
        <p:txBody>
          <a:bodyPr/>
          <a:lstStyle/>
          <a:p>
            <a:pPr marL="457200" indent="-342900">
              <a:buFont typeface="Arial" panose="020B0604020202020204" pitchFamily="34" charset="0"/>
              <a:buChar char="•"/>
            </a:pPr>
            <a:endParaRPr lang="en-US" sz="2000" dirty="0">
              <a:latin typeface="Century Gothic" panose="020B0502020202020204" pitchFamily="34" charset="0"/>
            </a:endParaRPr>
          </a:p>
          <a:p>
            <a:pPr marL="457200" indent="-342900">
              <a:buFont typeface="Arial" panose="020B0604020202020204" pitchFamily="34" charset="0"/>
              <a:buChar char="•"/>
            </a:pPr>
            <a:endParaRPr lang="en-US" sz="2000" dirty="0">
              <a:latin typeface="Century Gothic" panose="020B0502020202020204" pitchFamily="34" charset="0"/>
            </a:endParaRPr>
          </a:p>
          <a:p>
            <a:pPr marL="457200" indent="-342900">
              <a:buFont typeface="Arial" panose="020B0604020202020204" pitchFamily="34" charset="0"/>
              <a:buChar char="•"/>
            </a:pPr>
            <a:r>
              <a:rPr lang="en-US" sz="2000" dirty="0">
                <a:latin typeface="Century Gothic" panose="020B0502020202020204" pitchFamily="34" charset="0"/>
              </a:rPr>
              <a:t>Motivation and introduction to FIDASIM</a:t>
            </a:r>
          </a:p>
          <a:p>
            <a:pPr marL="457200" indent="-342900">
              <a:buFont typeface="Arial" panose="020B0604020202020204" pitchFamily="34" charset="0"/>
              <a:buChar char="•"/>
            </a:pPr>
            <a:endParaRPr lang="en-US" sz="2000" dirty="0">
              <a:latin typeface="Century Gothic" panose="020B0502020202020204" pitchFamily="34" charset="0"/>
            </a:endParaRPr>
          </a:p>
          <a:p>
            <a:pPr marL="457200" indent="-342900">
              <a:buFont typeface="Arial" panose="020B0604020202020204" pitchFamily="34" charset="0"/>
              <a:buChar char="•"/>
            </a:pPr>
            <a:endParaRPr lang="en-US" sz="2000" dirty="0">
              <a:latin typeface="Century Gothic" panose="020B0502020202020204" pitchFamily="34" charset="0"/>
            </a:endParaRPr>
          </a:p>
          <a:p>
            <a:pPr marL="457200" indent="-342900">
              <a:buFont typeface="Arial" panose="020B0604020202020204" pitchFamily="34" charset="0"/>
              <a:buChar char="•"/>
            </a:pPr>
            <a:endParaRPr lang="en-US" sz="2000" dirty="0">
              <a:latin typeface="Century Gothic" panose="020B0502020202020204" pitchFamily="34" charset="0"/>
            </a:endParaRPr>
          </a:p>
          <a:p>
            <a:pPr marL="457200" indent="-342900">
              <a:buFont typeface="Arial" panose="020B0604020202020204" pitchFamily="34" charset="0"/>
              <a:buChar char="•"/>
            </a:pPr>
            <a:r>
              <a:rPr lang="en-US" sz="2000" dirty="0">
                <a:latin typeface="Century Gothic" panose="020B0502020202020204" pitchFamily="34" charset="0"/>
              </a:rPr>
              <a:t>New cold neutral and passive signal capabilities</a:t>
            </a:r>
            <a:br>
              <a:rPr lang="en-US" sz="2000" dirty="0">
                <a:latin typeface="Century Gothic" panose="020B0502020202020204" pitchFamily="34" charset="0"/>
              </a:rPr>
            </a:br>
            <a:br>
              <a:rPr lang="en-US" sz="2000" dirty="0">
                <a:latin typeface="Century Gothic" panose="020B0502020202020204" pitchFamily="34" charset="0"/>
              </a:rPr>
            </a:br>
            <a:endParaRPr lang="en-US" sz="2000" dirty="0">
              <a:latin typeface="Century Gothic" panose="020B0502020202020204" pitchFamily="34" charset="0"/>
            </a:endParaRPr>
          </a:p>
          <a:p>
            <a:pPr marL="457200" indent="-342900">
              <a:buFont typeface="Arial" panose="020B0604020202020204" pitchFamily="34" charset="0"/>
              <a:buChar char="•"/>
            </a:pPr>
            <a:endParaRPr lang="en-US" sz="2000" dirty="0">
              <a:latin typeface="Century Gothic" panose="020B0502020202020204" pitchFamily="34" charset="0"/>
            </a:endParaRPr>
          </a:p>
          <a:p>
            <a:pPr marL="457200" indent="-342900">
              <a:buFont typeface="Arial" panose="020B0604020202020204" pitchFamily="34" charset="0"/>
              <a:buChar char="•"/>
            </a:pPr>
            <a:r>
              <a:rPr lang="en-US" sz="2000" dirty="0">
                <a:latin typeface="Century Gothic" panose="020B0502020202020204" pitchFamily="34" charset="0"/>
              </a:rPr>
              <a:t>Successful NSTX-U passive FIDA modelling benchmark </a:t>
            </a:r>
            <a:br>
              <a:rPr lang="en-US" sz="2000" dirty="0">
                <a:latin typeface="Century Gothic" panose="020B0502020202020204" pitchFamily="34" charset="0"/>
              </a:rPr>
            </a:br>
            <a:br>
              <a:rPr lang="en-US" sz="2000" dirty="0">
                <a:latin typeface="Century Gothic" panose="020B0502020202020204" pitchFamily="34" charset="0"/>
              </a:rPr>
            </a:br>
            <a:endParaRPr lang="en-US" sz="2000" dirty="0">
              <a:latin typeface="Century Gothic" panose="020B0502020202020204" pitchFamily="34" charset="0"/>
            </a:endParaRPr>
          </a:p>
          <a:p>
            <a:pPr marL="457200" indent="-342900">
              <a:buFont typeface="Arial" panose="020B0604020202020204" pitchFamily="34" charset="0"/>
              <a:buChar char="•"/>
            </a:pPr>
            <a:endParaRPr lang="en-US" sz="2000" dirty="0">
              <a:latin typeface="Century Gothic" panose="020B0502020202020204" pitchFamily="34" charset="0"/>
            </a:endParaRPr>
          </a:p>
          <a:p>
            <a:pPr marL="457200" indent="-342900">
              <a:buFont typeface="Arial" panose="020B0604020202020204" pitchFamily="34" charset="0"/>
              <a:buChar char="•"/>
            </a:pPr>
            <a:r>
              <a:rPr lang="en-US" sz="2000" dirty="0">
                <a:latin typeface="Century Gothic" panose="020B0502020202020204" pitchFamily="34" charset="0"/>
              </a:rPr>
              <a:t>New 3D geometry capabilities and preliminary benchmark</a:t>
            </a:r>
          </a:p>
        </p:txBody>
      </p:sp>
    </p:spTree>
    <p:extLst>
      <p:ext uri="{BB962C8B-B14F-4D97-AF65-F5344CB8AC3E}">
        <p14:creationId xmlns:p14="http://schemas.microsoft.com/office/powerpoint/2010/main" val="2182772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B0A0-1F2E-BF4E-9710-419B7252970A}"/>
              </a:ext>
            </a:extLst>
          </p:cNvPr>
          <p:cNvSpPr>
            <a:spLocks noGrp="1"/>
          </p:cNvSpPr>
          <p:nvPr>
            <p:ph type="title"/>
          </p:nvPr>
        </p:nvSpPr>
        <p:spPr/>
        <p:txBody>
          <a:bodyPr/>
          <a:lstStyle/>
          <a:p>
            <a:r>
              <a:rPr lang="en-US" dirty="0">
                <a:latin typeface="Century Gothic" panose="020B0502020202020204" pitchFamily="34" charset="0"/>
              </a:rPr>
              <a:t>Our group is interested in expanding the network of FIDASIM users</a:t>
            </a:r>
          </a:p>
        </p:txBody>
      </p:sp>
      <p:sp>
        <p:nvSpPr>
          <p:cNvPr id="3" name="Text Placeholder 2">
            <a:extLst>
              <a:ext uri="{FF2B5EF4-FFF2-40B4-BE49-F238E27FC236}">
                <a16:creationId xmlns:a16="http://schemas.microsoft.com/office/drawing/2014/main" id="{11FE9CE4-117D-EE4C-BD11-F6815FA5664C}"/>
              </a:ext>
            </a:extLst>
          </p:cNvPr>
          <p:cNvSpPr>
            <a:spLocks noGrp="1"/>
          </p:cNvSpPr>
          <p:nvPr>
            <p:ph type="body" idx="1"/>
          </p:nvPr>
        </p:nvSpPr>
        <p:spPr/>
        <p:txBody>
          <a:bodyPr/>
          <a:lstStyle/>
          <a:p>
            <a:pPr marL="457200" indent="-342900">
              <a:buFont typeface="Arial" panose="020B0604020202020204" pitchFamily="34" charset="0"/>
              <a:buChar char="•"/>
            </a:pPr>
            <a:r>
              <a:rPr lang="en-US" dirty="0"/>
              <a:t>A benchmark between the USA and EU versions of FIDASIM are underway</a:t>
            </a:r>
            <a:br>
              <a:rPr lang="en-US" dirty="0"/>
            </a:br>
            <a:endParaRPr lang="en-US" dirty="0">
              <a:latin typeface="Century Gothic" panose="020B0502020202020204" pitchFamily="34" charset="0"/>
            </a:endParaRPr>
          </a:p>
          <a:p>
            <a:pPr marL="457200" indent="-342900">
              <a:buFont typeface="Arial" panose="020B0604020202020204" pitchFamily="34" charset="0"/>
              <a:buChar char="•"/>
            </a:pPr>
            <a:r>
              <a:rPr lang="en-US" dirty="0">
                <a:latin typeface="Century Gothic" panose="020B0502020202020204" pitchFamily="34" charset="0"/>
              </a:rPr>
              <a:t>Creating a new remote repository for the diagnostic geometry at the Joint European Torus (JET)</a:t>
            </a:r>
            <a:br>
              <a:rPr lang="en-US" dirty="0">
                <a:latin typeface="Century Gothic" panose="020B0502020202020204" pitchFamily="34" charset="0"/>
              </a:rPr>
            </a:br>
            <a:endParaRPr lang="en-US" dirty="0">
              <a:latin typeface="Century Gothic" panose="020B0502020202020204" pitchFamily="34" charset="0"/>
            </a:endParaRPr>
          </a:p>
          <a:p>
            <a:pPr marL="457200" indent="-342900">
              <a:buFont typeface="Arial" panose="020B0604020202020204" pitchFamily="34" charset="0"/>
              <a:buChar char="•"/>
            </a:pPr>
            <a:r>
              <a:rPr lang="en-US" dirty="0">
                <a:latin typeface="Century Gothic" panose="020B0502020202020204" pitchFamily="34" charset="0"/>
              </a:rPr>
              <a:t>Add a charged fusion product forward model to FIDASIM in relation to our Mega Ampere Spherical Tokamak Upgrade (MAST-U) collaboration</a:t>
            </a:r>
            <a:br>
              <a:rPr lang="en-US" dirty="0">
                <a:latin typeface="Century Gothic" panose="020B0502020202020204" pitchFamily="34" charset="0"/>
              </a:rPr>
            </a:br>
            <a:endParaRPr lang="en-US" dirty="0">
              <a:latin typeface="Century Gothic" panose="020B0502020202020204" pitchFamily="34" charset="0"/>
            </a:endParaRPr>
          </a:p>
          <a:p>
            <a:pPr marL="457200" indent="-342900">
              <a:buFont typeface="Arial" panose="020B0604020202020204" pitchFamily="34" charset="0"/>
              <a:buChar char="•"/>
            </a:pPr>
            <a:r>
              <a:rPr lang="en-US" dirty="0">
                <a:latin typeface="Century Gothic" panose="020B0502020202020204" pitchFamily="34" charset="0"/>
              </a:rPr>
              <a:t>Stellarator scientists are welcome to clone our FIDASIM repository and use the new 3D capabilities</a:t>
            </a:r>
            <a:br>
              <a:rPr lang="en-US" dirty="0">
                <a:latin typeface="Century Gothic" panose="020B0502020202020204" pitchFamily="34" charset="0"/>
              </a:rPr>
            </a:br>
            <a:endParaRPr lang="en-US" dirty="0">
              <a:latin typeface="Century Gothic" panose="020B0502020202020204" pitchFamily="34" charset="0"/>
            </a:endParaRPr>
          </a:p>
          <a:p>
            <a:pPr marL="457200" indent="-342900">
              <a:buFont typeface="Arial" panose="020B0604020202020204" pitchFamily="34" charset="0"/>
              <a:buChar char="•"/>
            </a:pPr>
            <a:r>
              <a:rPr lang="en-US" dirty="0">
                <a:latin typeface="Century Gothic" panose="020B0502020202020204" pitchFamily="34" charset="0"/>
              </a:rPr>
              <a:t>FIDASIM 2.0 entering final phases of development</a:t>
            </a:r>
          </a:p>
        </p:txBody>
      </p:sp>
    </p:spTree>
    <p:extLst>
      <p:ext uri="{BB962C8B-B14F-4D97-AF65-F5344CB8AC3E}">
        <p14:creationId xmlns:p14="http://schemas.microsoft.com/office/powerpoint/2010/main" val="417947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961E-46FB-9244-8C64-7C8B8049CBF4}"/>
              </a:ext>
            </a:extLst>
          </p:cNvPr>
          <p:cNvSpPr>
            <a:spLocks noGrp="1"/>
          </p:cNvSpPr>
          <p:nvPr>
            <p:ph type="title"/>
          </p:nvPr>
        </p:nvSpPr>
        <p:spPr/>
        <p:txBody>
          <a:bodyPr/>
          <a:lstStyle/>
          <a:p>
            <a:r>
              <a:rPr lang="en-US" dirty="0"/>
              <a:t>Introduction to this work</a:t>
            </a:r>
          </a:p>
        </p:txBody>
      </p:sp>
      <p:sp>
        <p:nvSpPr>
          <p:cNvPr id="3" name="Text Placeholder 2">
            <a:extLst>
              <a:ext uri="{FF2B5EF4-FFF2-40B4-BE49-F238E27FC236}">
                <a16:creationId xmlns:a16="http://schemas.microsoft.com/office/drawing/2014/main" id="{BDCBE4C9-1FB3-804B-B473-8FF22FE23575}"/>
              </a:ext>
            </a:extLst>
          </p:cNvPr>
          <p:cNvSpPr>
            <a:spLocks noGrp="1"/>
          </p:cNvSpPr>
          <p:nvPr>
            <p:ph type="body" idx="1"/>
          </p:nvPr>
        </p:nvSpPr>
        <p:spPr/>
        <p:txBody>
          <a:bodyPr/>
          <a:lstStyle/>
          <a:p>
            <a:pPr marL="457200" indent="-342900">
              <a:buFont typeface="Arial" panose="020B0604020202020204" pitchFamily="34" charset="0"/>
              <a:buChar char="•"/>
            </a:pPr>
            <a:r>
              <a:rPr lang="en-US" dirty="0"/>
              <a:t>FIDASIM is widely used to model FIDA and NPA signals</a:t>
            </a:r>
            <a:br>
              <a:rPr lang="en-US" dirty="0"/>
            </a:br>
            <a:endParaRPr lang="en-US" dirty="0"/>
          </a:p>
          <a:p>
            <a:pPr marL="457200" indent="-342900">
              <a:buFont typeface="Arial" panose="020B0604020202020204" pitchFamily="34" charset="0"/>
              <a:buChar char="•"/>
            </a:pPr>
            <a:r>
              <a:rPr lang="en-US" dirty="0"/>
              <a:t>Many recent experiments have shown that signals from cold neutrals can be as important as signals from injected neutrals</a:t>
            </a:r>
            <a:r>
              <a:rPr lang="en-US" baseline="30000" dirty="0"/>
              <a:t>123456</a:t>
            </a:r>
            <a:br>
              <a:rPr lang="en-US" dirty="0"/>
            </a:br>
            <a:endParaRPr lang="en-US" dirty="0"/>
          </a:p>
          <a:p>
            <a:pPr marL="457200" indent="-342900">
              <a:buFont typeface="Arial" panose="020B0604020202020204" pitchFamily="34" charset="0"/>
              <a:buChar char="•"/>
            </a:pPr>
            <a:r>
              <a:rPr lang="en-US" dirty="0"/>
              <a:t>3D capability is needed to properly treat tokamaks with applied 3D fields, e.g. toroidal field ripple, and stellarators</a:t>
            </a:r>
            <a:br>
              <a:rPr lang="en-US" dirty="0"/>
            </a:br>
            <a:endParaRPr lang="en-US" dirty="0"/>
          </a:p>
          <a:p>
            <a:pPr marL="457200" indent="-342900">
              <a:buFont typeface="Arial" panose="020B0604020202020204" pitchFamily="34" charset="0"/>
              <a:buChar char="•"/>
            </a:pPr>
            <a:r>
              <a:rPr lang="en-US" dirty="0"/>
              <a:t>Purpose of this work:  Upgrade FIDASIM to treat cold neutral and 3D effects</a:t>
            </a:r>
          </a:p>
        </p:txBody>
      </p:sp>
      <p:sp>
        <p:nvSpPr>
          <p:cNvPr id="4" name="TextBox 3">
            <a:extLst>
              <a:ext uri="{FF2B5EF4-FFF2-40B4-BE49-F238E27FC236}">
                <a16:creationId xmlns:a16="http://schemas.microsoft.com/office/drawing/2014/main" id="{FCE340F3-9668-5345-BF80-3AA24C725697}"/>
              </a:ext>
            </a:extLst>
          </p:cNvPr>
          <p:cNvSpPr txBox="1"/>
          <p:nvPr/>
        </p:nvSpPr>
        <p:spPr>
          <a:xfrm>
            <a:off x="4572000" y="5099998"/>
            <a:ext cx="3384884" cy="1384995"/>
          </a:xfrm>
          <a:prstGeom prst="rect">
            <a:avLst/>
          </a:prstGeom>
          <a:noFill/>
        </p:spPr>
        <p:txBody>
          <a:bodyPr wrap="square" rtlCol="0">
            <a:spAutoFit/>
          </a:bodyPr>
          <a:lstStyle/>
          <a:p>
            <a:pPr algn="ctr"/>
            <a:r>
              <a:rPr lang="en-US" baseline="30000" dirty="0">
                <a:solidFill>
                  <a:srgbClr val="1222FF"/>
                </a:solidFill>
                <a:latin typeface="Century Gothic" panose="020B0502020202020204" pitchFamily="34" charset="0"/>
              </a:rPr>
              <a:t>1</a:t>
            </a:r>
            <a:r>
              <a:rPr lang="en-US" dirty="0">
                <a:solidFill>
                  <a:srgbClr val="1222FF"/>
                </a:solidFill>
                <a:latin typeface="Century Gothic" panose="020B0502020202020204" pitchFamily="34" charset="0"/>
              </a:rPr>
              <a:t>Hao, PPCF 60 (2018) 025026</a:t>
            </a:r>
          </a:p>
          <a:p>
            <a:pPr algn="ctr"/>
            <a:r>
              <a:rPr lang="en-US" baseline="30000" dirty="0">
                <a:solidFill>
                  <a:srgbClr val="1222FF"/>
                </a:solidFill>
                <a:latin typeface="Century Gothic" panose="020B0502020202020204" pitchFamily="34" charset="0"/>
              </a:rPr>
              <a:t>2</a:t>
            </a:r>
            <a:r>
              <a:rPr lang="en-US" dirty="0">
                <a:solidFill>
                  <a:srgbClr val="1222FF"/>
                </a:solidFill>
                <a:latin typeface="Century Gothic" panose="020B0502020202020204" pitchFamily="34" charset="0"/>
              </a:rPr>
              <a:t>Heidbrink, PPCF 63 (2011) 085007</a:t>
            </a:r>
          </a:p>
          <a:p>
            <a:pPr algn="ctr"/>
            <a:r>
              <a:rPr lang="en-US" baseline="30000" dirty="0">
                <a:solidFill>
                  <a:srgbClr val="1222FF"/>
                </a:solidFill>
                <a:latin typeface="Century Gothic" panose="020B0502020202020204" pitchFamily="34" charset="0"/>
              </a:rPr>
              <a:t>3</a:t>
            </a:r>
            <a:r>
              <a:rPr lang="en-US" dirty="0">
                <a:solidFill>
                  <a:srgbClr val="1222FF"/>
                </a:solidFill>
                <a:latin typeface="Century Gothic" panose="020B0502020202020204" pitchFamily="34" charset="0"/>
              </a:rPr>
              <a:t>Geiger, PPCF 59 (2017) </a:t>
            </a:r>
            <a:r>
              <a:rPr lang="en-US" dirty="0">
                <a:solidFill>
                  <a:srgbClr val="1222FF"/>
                </a:solidFill>
              </a:rPr>
              <a:t>115002</a:t>
            </a:r>
          </a:p>
          <a:p>
            <a:pPr algn="ctr"/>
            <a:r>
              <a:rPr lang="en-US" baseline="30000" dirty="0">
                <a:solidFill>
                  <a:srgbClr val="1222FF"/>
                </a:solidFill>
                <a:latin typeface="Century Gothic" panose="020B0502020202020204" pitchFamily="34" charset="0"/>
              </a:rPr>
              <a:t>4</a:t>
            </a:r>
            <a:r>
              <a:rPr lang="en-US" dirty="0">
                <a:solidFill>
                  <a:srgbClr val="1222FF"/>
                </a:solidFill>
                <a:latin typeface="Century Gothic" panose="020B0502020202020204" pitchFamily="34" charset="0"/>
              </a:rPr>
              <a:t>Heidbrink, PPCF 53 (2011) </a:t>
            </a:r>
            <a:r>
              <a:rPr lang="en-US" dirty="0">
                <a:solidFill>
                  <a:srgbClr val="1222FF"/>
                </a:solidFill>
              </a:rPr>
              <a:t>085028</a:t>
            </a:r>
          </a:p>
          <a:p>
            <a:pPr algn="ctr"/>
            <a:r>
              <a:rPr lang="en-US" baseline="30000" dirty="0">
                <a:solidFill>
                  <a:srgbClr val="1222FF"/>
                </a:solidFill>
                <a:latin typeface="Century Gothic" panose="020B0502020202020204" pitchFamily="34" charset="0"/>
              </a:rPr>
              <a:t>5</a:t>
            </a:r>
            <a:r>
              <a:rPr lang="en-US" dirty="0">
                <a:solidFill>
                  <a:srgbClr val="1222FF"/>
                </a:solidFill>
                <a:latin typeface="Century Gothic" panose="020B0502020202020204" pitchFamily="34" charset="0"/>
              </a:rPr>
              <a:t>Bolte, NF 56 (2016) </a:t>
            </a:r>
            <a:r>
              <a:rPr lang="en-US" dirty="0">
                <a:solidFill>
                  <a:srgbClr val="1222FF"/>
                </a:solidFill>
              </a:rPr>
              <a:t>112023</a:t>
            </a:r>
            <a:endParaRPr lang="en-US" dirty="0">
              <a:solidFill>
                <a:srgbClr val="1222FF"/>
              </a:solidFill>
              <a:latin typeface="Century Gothic" panose="020B0502020202020204" pitchFamily="34" charset="0"/>
            </a:endParaRPr>
          </a:p>
          <a:p>
            <a:pPr algn="ctr"/>
            <a:r>
              <a:rPr lang="en-US" baseline="30000" dirty="0">
                <a:solidFill>
                  <a:srgbClr val="1222FF"/>
                </a:solidFill>
                <a:latin typeface="Century Gothic" panose="020B0502020202020204" pitchFamily="34" charset="0"/>
              </a:rPr>
              <a:t>6</a:t>
            </a:r>
            <a:r>
              <a:rPr lang="en-US" dirty="0">
                <a:solidFill>
                  <a:srgbClr val="1222FF"/>
                </a:solidFill>
                <a:latin typeface="Century Gothic" panose="020B0502020202020204" pitchFamily="34" charset="0"/>
              </a:rPr>
              <a:t>Michael C A, PPCF 55 (2013) </a:t>
            </a:r>
            <a:r>
              <a:rPr lang="en-US" dirty="0">
                <a:solidFill>
                  <a:srgbClr val="1222FF"/>
                </a:solidFill>
              </a:rPr>
              <a:t>095007 </a:t>
            </a:r>
          </a:p>
        </p:txBody>
      </p:sp>
    </p:spTree>
    <p:extLst>
      <p:ext uri="{BB962C8B-B14F-4D97-AF65-F5344CB8AC3E}">
        <p14:creationId xmlns:p14="http://schemas.microsoft.com/office/powerpoint/2010/main" val="380680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B8BEEC2-419E-6E40-B594-0BE163426258}"/>
                  </a:ext>
                </a:extLst>
              </p:cNvPr>
              <p:cNvSpPr>
                <a:spLocks noGrp="1"/>
              </p:cNvSpPr>
              <p:nvPr>
                <p:ph type="title"/>
              </p:nvPr>
            </p:nvSpPr>
            <p:spPr>
              <a:xfrm>
                <a:off x="155850" y="371985"/>
                <a:ext cx="8832300" cy="1069887"/>
              </a:xfrm>
            </p:spPr>
            <p:txBody>
              <a:bodyPr/>
              <a:lstStyle/>
              <a:p>
                <a:r>
                  <a:rPr lang="en-US" dirty="0">
                    <a:latin typeface="Century Gothic" panose="020B0502020202020204" pitchFamily="34" charset="0"/>
                  </a:rPr>
                  <a:t>Fast-ion D</a:t>
                </a:r>
                <a14:m>
                  <m:oMath xmlns:m="http://schemas.openxmlformats.org/officeDocument/2006/math">
                    <m:r>
                      <a:rPr lang="en-US" i="1" baseline="-25000" smtClean="0">
                        <a:latin typeface="Cambria Math" panose="02040503050406030204" pitchFamily="18" charset="0"/>
                        <a:ea typeface="Cambria Math" panose="02040503050406030204" pitchFamily="18" charset="0"/>
                      </a:rPr>
                      <m:t>𝛼</m:t>
                    </m:r>
                  </m:oMath>
                </a14:m>
                <a:r>
                  <a:rPr lang="en-US" dirty="0">
                    <a:latin typeface="Century Gothic" panose="020B0502020202020204" pitchFamily="34" charset="0"/>
                  </a:rPr>
                  <a:t> (FIDA) and Neutral Particle Analyzer (NPA) diagnostics measure the fast-ion distribution</a:t>
                </a:r>
              </a:p>
            </p:txBody>
          </p:sp>
        </mc:Choice>
        <mc:Fallback xmlns="">
          <p:sp>
            <p:nvSpPr>
              <p:cNvPr id="2" name="Title 1">
                <a:extLst>
                  <a:ext uri="{FF2B5EF4-FFF2-40B4-BE49-F238E27FC236}">
                    <a16:creationId xmlns:a16="http://schemas.microsoft.com/office/drawing/2014/main" id="{3B8BEEC2-419E-6E40-B594-0BE163426258}"/>
                  </a:ext>
                </a:extLst>
              </p:cNvPr>
              <p:cNvSpPr>
                <a:spLocks noGrp="1" noRot="1" noChangeAspect="1" noMove="1" noResize="1" noEditPoints="1" noAdjustHandles="1" noChangeArrowheads="1" noChangeShapeType="1" noTextEdit="1"/>
              </p:cNvSpPr>
              <p:nvPr>
                <p:ph type="title"/>
              </p:nvPr>
            </p:nvSpPr>
            <p:spPr>
              <a:xfrm>
                <a:off x="155850" y="371985"/>
                <a:ext cx="8832300" cy="1069887"/>
              </a:xfrm>
              <a:blipFill>
                <a:blip r:embed="rId3"/>
                <a:stretch>
                  <a:fillRect l="-1293" t="-1163" r="-1149" b="-6977"/>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5881E8E2-FA78-6E4A-BC2B-25AB3CEA462C}"/>
              </a:ext>
            </a:extLst>
          </p:cNvPr>
          <p:cNvPicPr>
            <a:picLocks noChangeAspect="1"/>
          </p:cNvPicPr>
          <p:nvPr/>
        </p:nvPicPr>
        <p:blipFill>
          <a:blip r:embed="rId4"/>
          <a:stretch>
            <a:fillRect/>
          </a:stretch>
        </p:blipFill>
        <p:spPr>
          <a:xfrm>
            <a:off x="475623" y="826188"/>
            <a:ext cx="6395601" cy="6291728"/>
          </a:xfrm>
          <a:prstGeom prst="rect">
            <a:avLst/>
          </a:prstGeom>
        </p:spPr>
      </p:pic>
      <p:sp>
        <p:nvSpPr>
          <p:cNvPr id="3" name="Rectangle 2">
            <a:extLst>
              <a:ext uri="{FF2B5EF4-FFF2-40B4-BE49-F238E27FC236}">
                <a16:creationId xmlns:a16="http://schemas.microsoft.com/office/drawing/2014/main" id="{D83EA008-7ED3-B843-ABD5-06F2CE681563}"/>
              </a:ext>
            </a:extLst>
          </p:cNvPr>
          <p:cNvSpPr/>
          <p:nvPr/>
        </p:nvSpPr>
        <p:spPr>
          <a:xfrm>
            <a:off x="6811111" y="2353019"/>
            <a:ext cx="1503938" cy="707886"/>
          </a:xfrm>
          <a:prstGeom prst="rect">
            <a:avLst/>
          </a:prstGeom>
          <a:noFill/>
          <a:ln>
            <a:solidFill>
              <a:schemeClr val="tx1"/>
            </a:solidFill>
          </a:ln>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FIDA</a:t>
            </a:r>
          </a:p>
          <a:p>
            <a:pPr algn="ctr"/>
            <a:r>
              <a:rPr lang="en-US" sz="20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Diagnostic</a:t>
            </a:r>
            <a:endPar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22" name="Rectangle 21">
            <a:extLst>
              <a:ext uri="{FF2B5EF4-FFF2-40B4-BE49-F238E27FC236}">
                <a16:creationId xmlns:a16="http://schemas.microsoft.com/office/drawing/2014/main" id="{0323E453-202C-DC47-BEC4-7B9715B29537}"/>
              </a:ext>
            </a:extLst>
          </p:cNvPr>
          <p:cNvSpPr/>
          <p:nvPr/>
        </p:nvSpPr>
        <p:spPr>
          <a:xfrm>
            <a:off x="6811111" y="3972052"/>
            <a:ext cx="1503938" cy="707886"/>
          </a:xfrm>
          <a:prstGeom prst="rect">
            <a:avLst/>
          </a:prstGeom>
          <a:noFill/>
          <a:ln>
            <a:solidFill>
              <a:schemeClr val="tx1"/>
            </a:solidFill>
          </a:ln>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NPA</a:t>
            </a:r>
          </a:p>
          <a:p>
            <a:pPr algn="ctr"/>
            <a:r>
              <a:rPr lang="en-US" sz="200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Diagnostic</a:t>
            </a:r>
            <a:endParaRPr lang="en-US" sz="2000" b="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4" name="Rectangle 3">
            <a:extLst>
              <a:ext uri="{FF2B5EF4-FFF2-40B4-BE49-F238E27FC236}">
                <a16:creationId xmlns:a16="http://schemas.microsoft.com/office/drawing/2014/main" id="{DCCC9F38-4A5D-B848-87CE-71D4ED1F806B}"/>
              </a:ext>
            </a:extLst>
          </p:cNvPr>
          <p:cNvSpPr/>
          <p:nvPr/>
        </p:nvSpPr>
        <p:spPr>
          <a:xfrm>
            <a:off x="4635070" y="6331104"/>
            <a:ext cx="4176143" cy="307777"/>
          </a:xfrm>
          <a:prstGeom prst="rect">
            <a:avLst/>
          </a:prstGeom>
        </p:spPr>
        <p:txBody>
          <a:bodyPr wrap="none">
            <a:spAutoFit/>
          </a:bodyPr>
          <a:lstStyle/>
          <a:p>
            <a:pPr marL="114300"/>
            <a:r>
              <a:rPr lang="en-US" dirty="0">
                <a:solidFill>
                  <a:srgbClr val="1222FF"/>
                </a:solidFill>
                <a:latin typeface="Consolas" panose="020B0609020204030204" pitchFamily="49" charset="0"/>
                <a:cs typeface="Consolas" panose="020B0609020204030204" pitchFamily="49" charset="0"/>
              </a:rPr>
              <a:t>https://d3denergetic.github.io/FIDASIM/</a:t>
            </a:r>
          </a:p>
        </p:txBody>
      </p:sp>
    </p:spTree>
    <p:extLst>
      <p:ext uri="{BB962C8B-B14F-4D97-AF65-F5344CB8AC3E}">
        <p14:creationId xmlns:p14="http://schemas.microsoft.com/office/powerpoint/2010/main" val="273369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EEC2-419E-6E40-B594-0BE163426258}"/>
              </a:ext>
            </a:extLst>
          </p:cNvPr>
          <p:cNvSpPr>
            <a:spLocks noGrp="1"/>
          </p:cNvSpPr>
          <p:nvPr>
            <p:ph type="title"/>
          </p:nvPr>
        </p:nvSpPr>
        <p:spPr/>
        <p:txBody>
          <a:bodyPr/>
          <a:lstStyle/>
          <a:p>
            <a:r>
              <a:rPr lang="en-US" dirty="0">
                <a:latin typeface="Century Gothic" panose="020B0502020202020204" pitchFamily="34" charset="0"/>
              </a:rPr>
              <a:t>FIDASIM is a synthetic diagnostic code that simulates FIDA and NPA signals</a:t>
            </a:r>
          </a:p>
        </p:txBody>
      </p:sp>
      <p:sp>
        <p:nvSpPr>
          <p:cNvPr id="4" name="Rectangle 3">
            <a:extLst>
              <a:ext uri="{FF2B5EF4-FFF2-40B4-BE49-F238E27FC236}">
                <a16:creationId xmlns:a16="http://schemas.microsoft.com/office/drawing/2014/main" id="{98AB2276-5050-694A-A46F-538DD8117F5C}"/>
              </a:ext>
            </a:extLst>
          </p:cNvPr>
          <p:cNvSpPr/>
          <p:nvPr/>
        </p:nvSpPr>
        <p:spPr>
          <a:xfrm>
            <a:off x="311701" y="1663253"/>
            <a:ext cx="2743200" cy="1477328"/>
          </a:xfrm>
          <a:prstGeom prst="rect">
            <a:avLst/>
          </a:prstGeom>
          <a:noFill/>
          <a:ln>
            <a:solidFill>
              <a:srgbClr val="FF0000"/>
            </a:solidFill>
          </a:ln>
        </p:spPr>
        <p:txBody>
          <a:bodyPr wrap="square" lIns="91440" tIns="45720" rIns="91440" bIns="45720">
            <a:spAutoFit/>
          </a:bodyPr>
          <a:lstStyle/>
          <a:p>
            <a:pPr algn="ctr"/>
            <a:r>
              <a:rPr lang="en-US" sz="3000" b="0" cap="none" spc="0" dirty="0">
                <a:ln w="0"/>
                <a:solidFill>
                  <a:srgbClr val="FF0000"/>
                </a:solidFill>
                <a:effectLst>
                  <a:outerShdw blurRad="38100" dist="19050" dir="2700000" algn="tl" rotWithShape="0">
                    <a:schemeClr val="dk1">
                      <a:alpha val="40000"/>
                    </a:schemeClr>
                  </a:outerShdw>
                </a:effectLst>
                <a:latin typeface="Century Gothic" panose="020B0502020202020204" pitchFamily="34" charset="0"/>
              </a:rPr>
              <a:t>Fast-ion</a:t>
            </a:r>
          </a:p>
          <a:p>
            <a:pPr algn="ctr"/>
            <a:r>
              <a:rPr lang="en-US" sz="3000" b="0" cap="none" spc="0" dirty="0">
                <a:ln w="0"/>
                <a:solidFill>
                  <a:srgbClr val="FF0000"/>
                </a:solidFill>
                <a:effectLst>
                  <a:outerShdw blurRad="38100" dist="19050" dir="2700000" algn="tl" rotWithShape="0">
                    <a:schemeClr val="dk1">
                      <a:alpha val="40000"/>
                    </a:schemeClr>
                  </a:outerShdw>
                </a:effectLst>
                <a:latin typeface="Century Gothic" panose="020B0502020202020204" pitchFamily="34" charset="0"/>
              </a:rPr>
              <a:t>Distribution</a:t>
            </a:r>
          </a:p>
          <a:p>
            <a:pPr algn="ctr"/>
            <a:r>
              <a:rPr lang="en-US" sz="3000" dirty="0">
                <a:ln w="0"/>
                <a:solidFill>
                  <a:srgbClr val="FF0000"/>
                </a:solidFill>
                <a:effectLst>
                  <a:outerShdw blurRad="38100" dist="19050" dir="2700000" algn="tl" rotWithShape="0">
                    <a:schemeClr val="dk1">
                      <a:alpha val="40000"/>
                    </a:schemeClr>
                  </a:outerShdw>
                </a:effectLst>
                <a:latin typeface="Century Gothic" panose="020B0502020202020204" pitchFamily="34" charset="0"/>
              </a:rPr>
              <a:t>F</a:t>
            </a:r>
            <a:r>
              <a:rPr lang="en-US" sz="3000" b="0" cap="none" spc="0" dirty="0">
                <a:ln w="0"/>
                <a:solidFill>
                  <a:srgbClr val="FF0000"/>
                </a:solidFill>
                <a:effectLst>
                  <a:outerShdw blurRad="38100" dist="19050" dir="2700000" algn="tl" rotWithShape="0">
                    <a:schemeClr val="dk1">
                      <a:alpha val="40000"/>
                    </a:schemeClr>
                  </a:outerShdw>
                </a:effectLst>
                <a:latin typeface="Century Gothic" panose="020B0502020202020204" pitchFamily="34" charset="0"/>
              </a:rPr>
              <a:t>unction</a:t>
            </a:r>
          </a:p>
        </p:txBody>
      </p:sp>
      <p:pic>
        <p:nvPicPr>
          <p:cNvPr id="7" name="Picture 6">
            <a:extLst>
              <a:ext uri="{FF2B5EF4-FFF2-40B4-BE49-F238E27FC236}">
                <a16:creationId xmlns:a16="http://schemas.microsoft.com/office/drawing/2014/main" id="{A448FAB4-95EC-FE46-81AD-9EC34617C57A}"/>
              </a:ext>
            </a:extLst>
          </p:cNvPr>
          <p:cNvPicPr>
            <a:picLocks noChangeAspect="1"/>
          </p:cNvPicPr>
          <p:nvPr/>
        </p:nvPicPr>
        <p:blipFill>
          <a:blip r:embed="rId3"/>
          <a:stretch>
            <a:fillRect/>
          </a:stretch>
        </p:blipFill>
        <p:spPr>
          <a:xfrm>
            <a:off x="2732593" y="3572204"/>
            <a:ext cx="3678814" cy="1276528"/>
          </a:xfrm>
          <a:prstGeom prst="rect">
            <a:avLst/>
          </a:prstGeom>
        </p:spPr>
      </p:pic>
      <p:sp>
        <p:nvSpPr>
          <p:cNvPr id="8" name="Rectangle 7">
            <a:extLst>
              <a:ext uri="{FF2B5EF4-FFF2-40B4-BE49-F238E27FC236}">
                <a16:creationId xmlns:a16="http://schemas.microsoft.com/office/drawing/2014/main" id="{54728187-7DB1-EC42-8FDB-0E6300F2173F}"/>
              </a:ext>
            </a:extLst>
          </p:cNvPr>
          <p:cNvSpPr/>
          <p:nvPr/>
        </p:nvSpPr>
        <p:spPr>
          <a:xfrm>
            <a:off x="5855368" y="5460727"/>
            <a:ext cx="2976932" cy="1015663"/>
          </a:xfrm>
          <a:prstGeom prst="rect">
            <a:avLst/>
          </a:prstGeom>
          <a:noFill/>
          <a:ln>
            <a:solidFill>
              <a:srgbClr val="0070C0"/>
            </a:solidFill>
          </a:ln>
        </p:spPr>
        <p:txBody>
          <a:bodyPr wrap="square" lIns="91440" tIns="45720" rIns="91440" bIns="45720">
            <a:spAutoFit/>
          </a:bodyPr>
          <a:lstStyle/>
          <a:p>
            <a:pPr algn="ctr"/>
            <a:r>
              <a:rPr lang="en-US" sz="3000" b="0"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rPr>
              <a:t>Experimental</a:t>
            </a:r>
          </a:p>
          <a:p>
            <a:pPr algn="ctr"/>
            <a:r>
              <a:rPr lang="en-US" sz="300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rPr>
              <a:t>Measurements</a:t>
            </a:r>
            <a:endParaRPr lang="en-US" sz="3000" b="0"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5" name="Bent-Up Arrow 4">
            <a:extLst>
              <a:ext uri="{FF2B5EF4-FFF2-40B4-BE49-F238E27FC236}">
                <a16:creationId xmlns:a16="http://schemas.microsoft.com/office/drawing/2014/main" id="{585B89FB-5F3A-D74C-9FF0-5BA8707E2E20}"/>
              </a:ext>
            </a:extLst>
          </p:cNvPr>
          <p:cNvSpPr>
            <a:spLocks/>
          </p:cNvSpPr>
          <p:nvPr/>
        </p:nvSpPr>
        <p:spPr>
          <a:xfrm rot="5400000">
            <a:off x="1251282" y="3281747"/>
            <a:ext cx="1407448" cy="1407448"/>
          </a:xfrm>
          <a:prstGeom prst="bentUp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entury Gothic" panose="020B0502020202020204" pitchFamily="34" charset="0"/>
            </a:endParaRPr>
          </a:p>
        </p:txBody>
      </p:sp>
      <p:sp>
        <p:nvSpPr>
          <p:cNvPr id="10" name="Bent-Up Arrow 9">
            <a:extLst>
              <a:ext uri="{FF2B5EF4-FFF2-40B4-BE49-F238E27FC236}">
                <a16:creationId xmlns:a16="http://schemas.microsoft.com/office/drawing/2014/main" id="{F13895B1-D3D9-CF43-95F8-C81EE9893E80}"/>
              </a:ext>
            </a:extLst>
          </p:cNvPr>
          <p:cNvSpPr>
            <a:spLocks/>
          </p:cNvSpPr>
          <p:nvPr/>
        </p:nvSpPr>
        <p:spPr>
          <a:xfrm rot="10800000" flipH="1">
            <a:off x="6485270" y="3918094"/>
            <a:ext cx="1407448" cy="1407448"/>
          </a:xfrm>
          <a:prstGeom prst="bentUpArrow">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entury Gothic" panose="020B0502020202020204" pitchFamily="34" charset="0"/>
            </a:endParaRPr>
          </a:p>
        </p:txBody>
      </p:sp>
      <p:sp>
        <p:nvSpPr>
          <p:cNvPr id="6" name="TextBox 5">
            <a:extLst>
              <a:ext uri="{FF2B5EF4-FFF2-40B4-BE49-F238E27FC236}">
                <a16:creationId xmlns:a16="http://schemas.microsoft.com/office/drawing/2014/main" id="{976704E1-AEB8-ED45-961B-00C48E14A6AB}"/>
              </a:ext>
            </a:extLst>
          </p:cNvPr>
          <p:cNvSpPr txBox="1"/>
          <p:nvPr/>
        </p:nvSpPr>
        <p:spPr>
          <a:xfrm>
            <a:off x="3323839" y="1589070"/>
            <a:ext cx="550846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entury Gothic" panose="020B0502020202020204" pitchFamily="34" charset="0"/>
              </a:rPr>
              <a:t>Forward modelling can be used to predict the FIDA and NPA spectra for comparison with experimental data</a:t>
            </a:r>
            <a:r>
              <a:rPr lang="en-US" sz="2000" baseline="30000" dirty="0">
                <a:latin typeface="Century Gothic" panose="020B0502020202020204" pitchFamily="34" charset="0"/>
              </a:rPr>
              <a:t>1</a:t>
            </a:r>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FIDASIM accepts a theoretical fast-ion distribution function</a:t>
            </a:r>
          </a:p>
        </p:txBody>
      </p:sp>
      <p:sp>
        <p:nvSpPr>
          <p:cNvPr id="12" name="TextBox 11">
            <a:extLst>
              <a:ext uri="{FF2B5EF4-FFF2-40B4-BE49-F238E27FC236}">
                <a16:creationId xmlns:a16="http://schemas.microsoft.com/office/drawing/2014/main" id="{24C407C4-C586-584E-A120-1C1635233F85}"/>
              </a:ext>
            </a:extLst>
          </p:cNvPr>
          <p:cNvSpPr txBox="1"/>
          <p:nvPr/>
        </p:nvSpPr>
        <p:spPr>
          <a:xfrm>
            <a:off x="346908" y="5194747"/>
            <a:ext cx="540571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entury Gothic" panose="020B0502020202020204" pitchFamily="34" charset="0"/>
              </a:rPr>
              <a:t>Charge exchange is modelled, and the FIDA radiance and NPA flux are calculated</a:t>
            </a:r>
          </a:p>
        </p:txBody>
      </p:sp>
      <p:sp>
        <p:nvSpPr>
          <p:cNvPr id="13" name="TextBox 12">
            <a:extLst>
              <a:ext uri="{FF2B5EF4-FFF2-40B4-BE49-F238E27FC236}">
                <a16:creationId xmlns:a16="http://schemas.microsoft.com/office/drawing/2014/main" id="{16FE0A50-52CB-484D-970D-A44394FB12DE}"/>
              </a:ext>
            </a:extLst>
          </p:cNvPr>
          <p:cNvSpPr txBox="1"/>
          <p:nvPr/>
        </p:nvSpPr>
        <p:spPr>
          <a:xfrm>
            <a:off x="1466706" y="6248648"/>
            <a:ext cx="2531773" cy="307777"/>
          </a:xfrm>
          <a:prstGeom prst="rect">
            <a:avLst/>
          </a:prstGeom>
          <a:noFill/>
        </p:spPr>
        <p:txBody>
          <a:bodyPr wrap="square" rtlCol="0">
            <a:spAutoFit/>
          </a:bodyPr>
          <a:lstStyle/>
          <a:p>
            <a:pPr algn="ctr"/>
            <a:r>
              <a:rPr lang="en-US" baseline="30000" dirty="0">
                <a:solidFill>
                  <a:srgbClr val="1222FF"/>
                </a:solidFill>
                <a:latin typeface="Century Gothic" panose="020B0502020202020204" pitchFamily="34" charset="0"/>
              </a:rPr>
              <a:t>1</a:t>
            </a:r>
            <a:r>
              <a:rPr lang="en-US" dirty="0">
                <a:solidFill>
                  <a:srgbClr val="1222FF"/>
                </a:solidFill>
                <a:latin typeface="Century Gothic" panose="020B0502020202020204" pitchFamily="34" charset="0"/>
              </a:rPr>
              <a:t>Heidbrink, CCP 717 (2011)</a:t>
            </a:r>
          </a:p>
        </p:txBody>
      </p:sp>
    </p:spTree>
    <p:extLst>
      <p:ext uri="{BB962C8B-B14F-4D97-AF65-F5344CB8AC3E}">
        <p14:creationId xmlns:p14="http://schemas.microsoft.com/office/powerpoint/2010/main" val="275770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875B-585F-B543-9DCE-E26F6340246A}"/>
              </a:ext>
            </a:extLst>
          </p:cNvPr>
          <p:cNvSpPr>
            <a:spLocks noGrp="1"/>
          </p:cNvSpPr>
          <p:nvPr>
            <p:ph type="title"/>
          </p:nvPr>
        </p:nvSpPr>
        <p:spPr/>
        <p:txBody>
          <a:bodyPr/>
          <a:lstStyle/>
          <a:p>
            <a:r>
              <a:rPr lang="en-US" dirty="0">
                <a:latin typeface="Century Gothic" panose="020B0502020202020204" pitchFamily="34" charset="0"/>
              </a:rPr>
              <a:t>FIDASIM requires plasma profiles and electro-magnetic fields as input</a:t>
            </a:r>
          </a:p>
        </p:txBody>
      </p:sp>
      <p:sp>
        <p:nvSpPr>
          <p:cNvPr id="3" name="Text Placeholder 2">
            <a:extLst>
              <a:ext uri="{FF2B5EF4-FFF2-40B4-BE49-F238E27FC236}">
                <a16:creationId xmlns:a16="http://schemas.microsoft.com/office/drawing/2014/main" id="{EEC8CC5E-79A3-AF45-A94F-1B4BF4A5EAF7}"/>
              </a:ext>
            </a:extLst>
          </p:cNvPr>
          <p:cNvSpPr>
            <a:spLocks noGrp="1"/>
          </p:cNvSpPr>
          <p:nvPr>
            <p:ph type="body" idx="1"/>
          </p:nvPr>
        </p:nvSpPr>
        <p:spPr>
          <a:xfrm>
            <a:off x="1267144" y="5933437"/>
            <a:ext cx="6617352" cy="801244"/>
          </a:xfrm>
        </p:spPr>
        <p:txBody>
          <a:bodyPr/>
          <a:lstStyle/>
          <a:p>
            <a:pPr marL="114300" indent="0">
              <a:buNone/>
            </a:pPr>
            <a:r>
              <a:rPr lang="en-US" dirty="0">
                <a:latin typeface="Consolas" panose="020B0609020204030204" pitchFamily="49" charset="0"/>
                <a:cs typeface="Consolas" panose="020B0609020204030204" pitchFamily="49" charset="0"/>
              </a:rPr>
              <a:t>plasma = {</a:t>
            </a:r>
            <a:r>
              <a:rPr lang="en-US" dirty="0" err="1">
                <a:latin typeface="Consolas" panose="020B0609020204030204" pitchFamily="49" charset="0"/>
                <a:cs typeface="Consolas" panose="020B0609020204030204" pitchFamily="49" charset="0"/>
              </a:rPr>
              <a:t>Ti</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Te</a:t>
            </a:r>
            <a:r>
              <a:rPr lang="en-US" dirty="0">
                <a:latin typeface="Consolas" panose="020B0609020204030204" pitchFamily="49" charset="0"/>
                <a:cs typeface="Consolas" panose="020B0609020204030204" pitchFamily="49" charset="0"/>
              </a:rPr>
              <a:t>, Ne, </a:t>
            </a:r>
            <a:r>
              <a:rPr lang="en-US" dirty="0" err="1">
                <a:latin typeface="Consolas" panose="020B0609020204030204" pitchFamily="49" charset="0"/>
                <a:cs typeface="Consolas" panose="020B0609020204030204" pitchFamily="49" charset="0"/>
              </a:rPr>
              <a:t>Nn</a:t>
            </a:r>
            <a:r>
              <a:rPr lang="en-US" dirty="0">
                <a:latin typeface="Consolas" panose="020B0609020204030204" pitchFamily="49" charset="0"/>
                <a:cs typeface="Consolas" panose="020B0609020204030204" pitchFamily="49" charset="0"/>
              </a:rPr>
              <a:t>*, Zeff*, </a:t>
            </a:r>
            <a:r>
              <a:rPr lang="en-US" dirty="0" err="1">
                <a:latin typeface="Consolas" panose="020B0609020204030204" pitchFamily="49" charset="0"/>
                <a:cs typeface="Consolas" panose="020B0609020204030204" pitchFamily="49" charset="0"/>
              </a:rPr>
              <a:t>Vr</a:t>
            </a:r>
            <a:r>
              <a:rPr lang="en-US" dirty="0">
                <a:latin typeface="Consolas" panose="020B0609020204030204" pitchFamily="49" charset="0"/>
                <a:cs typeface="Consolas" panose="020B0609020204030204" pitchFamily="49" charset="0"/>
              </a:rPr>
              <a:t>, Vt, </a:t>
            </a:r>
            <a:r>
              <a:rPr lang="en-US" dirty="0" err="1">
                <a:latin typeface="Consolas" panose="020B0609020204030204" pitchFamily="49" charset="0"/>
                <a:cs typeface="Consolas" panose="020B0609020204030204" pitchFamily="49" charset="0"/>
              </a:rPr>
              <a:t>Vz</a:t>
            </a:r>
            <a:r>
              <a:rPr lang="en-US" dirty="0">
                <a:latin typeface="Consolas" panose="020B0609020204030204" pitchFamily="49" charset="0"/>
                <a:cs typeface="Consolas" panose="020B0609020204030204" pitchFamily="49" charset="0"/>
              </a:rPr>
              <a:t>}</a:t>
            </a:r>
          </a:p>
          <a:p>
            <a:pPr marL="114300" indent="0">
              <a:buNone/>
            </a:pPr>
            <a:r>
              <a:rPr lang="en-US" dirty="0">
                <a:latin typeface="Consolas" panose="020B0609020204030204" pitchFamily="49" charset="0"/>
                <a:cs typeface="Consolas" panose="020B0609020204030204" pitchFamily="49" charset="0"/>
              </a:rPr>
              <a:t>fields = {Br*, </a:t>
            </a:r>
            <a:r>
              <a:rPr lang="en-US" dirty="0" err="1">
                <a:latin typeface="Consolas" panose="020B0609020204030204" pitchFamily="49" charset="0"/>
                <a:cs typeface="Consolas" panose="020B0609020204030204" pitchFamily="49" charset="0"/>
              </a:rPr>
              <a:t>Bt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Bz</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Er</a:t>
            </a:r>
            <a:r>
              <a:rPr lang="en-US" dirty="0">
                <a:latin typeface="Consolas" panose="020B0609020204030204" pitchFamily="49" charset="0"/>
                <a:cs typeface="Consolas" panose="020B0609020204030204" pitchFamily="49" charset="0"/>
              </a:rPr>
              <a:t>*, Et*, </a:t>
            </a:r>
            <a:r>
              <a:rPr lang="en-US" dirty="0" err="1">
                <a:latin typeface="Consolas" panose="020B0609020204030204" pitchFamily="49" charset="0"/>
                <a:cs typeface="Consolas" panose="020B0609020204030204" pitchFamily="49" charset="0"/>
              </a:rPr>
              <a:t>Ez</a:t>
            </a:r>
            <a:r>
              <a:rPr lang="en-US" dirty="0">
                <a:latin typeface="Consolas" panose="020B0609020204030204" pitchFamily="49" charset="0"/>
                <a:cs typeface="Consolas" panose="020B0609020204030204" pitchFamily="49" charset="0"/>
              </a:rPr>
              <a:t>*}</a:t>
            </a:r>
          </a:p>
        </p:txBody>
      </p:sp>
      <p:pic>
        <p:nvPicPr>
          <p:cNvPr id="23" name="Picture 22">
            <a:extLst>
              <a:ext uri="{FF2B5EF4-FFF2-40B4-BE49-F238E27FC236}">
                <a16:creationId xmlns:a16="http://schemas.microsoft.com/office/drawing/2014/main" id="{BA3FA348-6FB4-1249-86E4-A3764538EBB7}"/>
              </a:ext>
            </a:extLst>
          </p:cNvPr>
          <p:cNvPicPr>
            <a:picLocks noChangeAspect="1"/>
          </p:cNvPicPr>
          <p:nvPr/>
        </p:nvPicPr>
        <p:blipFill>
          <a:blip r:embed="rId3"/>
          <a:stretch>
            <a:fillRect/>
          </a:stretch>
        </p:blipFill>
        <p:spPr>
          <a:xfrm>
            <a:off x="0" y="1363534"/>
            <a:ext cx="2286000" cy="2286000"/>
          </a:xfrm>
          <a:prstGeom prst="rect">
            <a:avLst/>
          </a:prstGeom>
        </p:spPr>
      </p:pic>
      <p:pic>
        <p:nvPicPr>
          <p:cNvPr id="25" name="Picture 24">
            <a:extLst>
              <a:ext uri="{FF2B5EF4-FFF2-40B4-BE49-F238E27FC236}">
                <a16:creationId xmlns:a16="http://schemas.microsoft.com/office/drawing/2014/main" id="{5CA29890-31FE-6B41-B14C-DE53E476EB2E}"/>
              </a:ext>
            </a:extLst>
          </p:cNvPr>
          <p:cNvPicPr>
            <a:picLocks noChangeAspect="1"/>
          </p:cNvPicPr>
          <p:nvPr/>
        </p:nvPicPr>
        <p:blipFill>
          <a:blip r:embed="rId4"/>
          <a:stretch>
            <a:fillRect/>
          </a:stretch>
        </p:blipFill>
        <p:spPr>
          <a:xfrm>
            <a:off x="4568180" y="1367728"/>
            <a:ext cx="2286000" cy="2286000"/>
          </a:xfrm>
          <a:prstGeom prst="rect">
            <a:avLst/>
          </a:prstGeom>
        </p:spPr>
      </p:pic>
      <p:pic>
        <p:nvPicPr>
          <p:cNvPr id="27" name="Picture 26">
            <a:extLst>
              <a:ext uri="{FF2B5EF4-FFF2-40B4-BE49-F238E27FC236}">
                <a16:creationId xmlns:a16="http://schemas.microsoft.com/office/drawing/2014/main" id="{E92AE1D5-9902-EE42-938A-045F28459565}"/>
              </a:ext>
            </a:extLst>
          </p:cNvPr>
          <p:cNvPicPr>
            <a:picLocks noChangeAspect="1"/>
          </p:cNvPicPr>
          <p:nvPr/>
        </p:nvPicPr>
        <p:blipFill>
          <a:blip r:embed="rId5"/>
          <a:stretch>
            <a:fillRect/>
          </a:stretch>
        </p:blipFill>
        <p:spPr>
          <a:xfrm>
            <a:off x="0" y="3657598"/>
            <a:ext cx="2286000" cy="2286000"/>
          </a:xfrm>
          <a:prstGeom prst="rect">
            <a:avLst/>
          </a:prstGeom>
        </p:spPr>
      </p:pic>
      <p:pic>
        <p:nvPicPr>
          <p:cNvPr id="29" name="Picture 28">
            <a:extLst>
              <a:ext uri="{FF2B5EF4-FFF2-40B4-BE49-F238E27FC236}">
                <a16:creationId xmlns:a16="http://schemas.microsoft.com/office/drawing/2014/main" id="{FE16DCAD-84A0-1E45-A9A4-378AA25386F2}"/>
              </a:ext>
            </a:extLst>
          </p:cNvPr>
          <p:cNvPicPr>
            <a:picLocks noChangeAspect="1"/>
          </p:cNvPicPr>
          <p:nvPr/>
        </p:nvPicPr>
        <p:blipFill>
          <a:blip r:embed="rId6"/>
          <a:stretch>
            <a:fillRect/>
          </a:stretch>
        </p:blipFill>
        <p:spPr>
          <a:xfrm>
            <a:off x="6854180" y="1363534"/>
            <a:ext cx="2286000" cy="2286000"/>
          </a:xfrm>
          <a:prstGeom prst="rect">
            <a:avLst/>
          </a:prstGeom>
        </p:spPr>
      </p:pic>
      <p:pic>
        <p:nvPicPr>
          <p:cNvPr id="31" name="Picture 30">
            <a:extLst>
              <a:ext uri="{FF2B5EF4-FFF2-40B4-BE49-F238E27FC236}">
                <a16:creationId xmlns:a16="http://schemas.microsoft.com/office/drawing/2014/main" id="{DD059C3F-40E6-2B46-9DF1-B779F507EA9A}"/>
              </a:ext>
            </a:extLst>
          </p:cNvPr>
          <p:cNvPicPr>
            <a:picLocks noChangeAspect="1"/>
          </p:cNvPicPr>
          <p:nvPr/>
        </p:nvPicPr>
        <p:blipFill>
          <a:blip r:embed="rId7"/>
          <a:stretch>
            <a:fillRect/>
          </a:stretch>
        </p:blipFill>
        <p:spPr>
          <a:xfrm>
            <a:off x="2286000" y="1367728"/>
            <a:ext cx="2286000" cy="2286000"/>
          </a:xfrm>
          <a:prstGeom prst="rect">
            <a:avLst/>
          </a:prstGeom>
        </p:spPr>
      </p:pic>
      <p:pic>
        <p:nvPicPr>
          <p:cNvPr id="39" name="Picture 38">
            <a:extLst>
              <a:ext uri="{FF2B5EF4-FFF2-40B4-BE49-F238E27FC236}">
                <a16:creationId xmlns:a16="http://schemas.microsoft.com/office/drawing/2014/main" id="{2F2CD784-85CC-EC4C-945F-602C192035CE}"/>
              </a:ext>
            </a:extLst>
          </p:cNvPr>
          <p:cNvPicPr>
            <a:picLocks noChangeAspect="1"/>
          </p:cNvPicPr>
          <p:nvPr/>
        </p:nvPicPr>
        <p:blipFill>
          <a:blip r:embed="rId8"/>
          <a:stretch>
            <a:fillRect/>
          </a:stretch>
        </p:blipFill>
        <p:spPr>
          <a:xfrm>
            <a:off x="4572000" y="3657598"/>
            <a:ext cx="2286000" cy="2286000"/>
          </a:xfrm>
          <a:prstGeom prst="rect">
            <a:avLst/>
          </a:prstGeom>
        </p:spPr>
      </p:pic>
      <p:pic>
        <p:nvPicPr>
          <p:cNvPr id="41" name="Picture 40">
            <a:extLst>
              <a:ext uri="{FF2B5EF4-FFF2-40B4-BE49-F238E27FC236}">
                <a16:creationId xmlns:a16="http://schemas.microsoft.com/office/drawing/2014/main" id="{581170F0-C4E7-8A41-9562-032C1AB6D7DE}"/>
              </a:ext>
            </a:extLst>
          </p:cNvPr>
          <p:cNvPicPr>
            <a:picLocks noChangeAspect="1"/>
          </p:cNvPicPr>
          <p:nvPr/>
        </p:nvPicPr>
        <p:blipFill>
          <a:blip r:embed="rId9"/>
          <a:stretch>
            <a:fillRect/>
          </a:stretch>
        </p:blipFill>
        <p:spPr>
          <a:xfrm>
            <a:off x="6858000" y="3647437"/>
            <a:ext cx="2286000" cy="2286000"/>
          </a:xfrm>
          <a:prstGeom prst="rect">
            <a:avLst/>
          </a:prstGeom>
        </p:spPr>
      </p:pic>
      <p:pic>
        <p:nvPicPr>
          <p:cNvPr id="43" name="Picture 42">
            <a:extLst>
              <a:ext uri="{FF2B5EF4-FFF2-40B4-BE49-F238E27FC236}">
                <a16:creationId xmlns:a16="http://schemas.microsoft.com/office/drawing/2014/main" id="{05029BDE-59B0-DC4B-A58D-29B8B6E62BAE}"/>
              </a:ext>
            </a:extLst>
          </p:cNvPr>
          <p:cNvPicPr>
            <a:picLocks noChangeAspect="1"/>
          </p:cNvPicPr>
          <p:nvPr/>
        </p:nvPicPr>
        <p:blipFill>
          <a:blip r:embed="rId10"/>
          <a:stretch>
            <a:fillRect/>
          </a:stretch>
        </p:blipFill>
        <p:spPr>
          <a:xfrm>
            <a:off x="2282180" y="3649534"/>
            <a:ext cx="2286000" cy="2286000"/>
          </a:xfrm>
          <a:prstGeom prst="rect">
            <a:avLst/>
          </a:prstGeom>
        </p:spPr>
      </p:pic>
      <p:sp>
        <p:nvSpPr>
          <p:cNvPr id="12" name="TextBox 11">
            <a:extLst>
              <a:ext uri="{FF2B5EF4-FFF2-40B4-BE49-F238E27FC236}">
                <a16:creationId xmlns:a16="http://schemas.microsoft.com/office/drawing/2014/main" id="{DAC08152-A14E-FD4E-B544-A5DB31546C47}"/>
              </a:ext>
            </a:extLst>
          </p:cNvPr>
          <p:cNvSpPr txBox="1"/>
          <p:nvPr/>
        </p:nvSpPr>
        <p:spPr>
          <a:xfrm>
            <a:off x="7822897" y="6426904"/>
            <a:ext cx="1009403" cy="307777"/>
          </a:xfrm>
          <a:prstGeom prst="rect">
            <a:avLst/>
          </a:prstGeom>
          <a:noFill/>
        </p:spPr>
        <p:txBody>
          <a:bodyPr wrap="square" rtlCol="0">
            <a:spAutoFit/>
          </a:bodyPr>
          <a:lstStyle/>
          <a:p>
            <a:pPr algn="ctr"/>
            <a:r>
              <a:rPr lang="en-US" dirty="0">
                <a:latin typeface="Century Gothic" panose="020B0502020202020204" pitchFamily="34" charset="0"/>
              </a:rPr>
              <a:t>*Inferred</a:t>
            </a:r>
            <a:endParaRPr lang="en-US" dirty="0"/>
          </a:p>
        </p:txBody>
      </p:sp>
    </p:spTree>
    <p:extLst>
      <p:ext uri="{BB962C8B-B14F-4D97-AF65-F5344CB8AC3E}">
        <p14:creationId xmlns:p14="http://schemas.microsoft.com/office/powerpoint/2010/main" val="416599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45CD-B6E6-AB45-8088-237A1E24CAC4}"/>
              </a:ext>
            </a:extLst>
          </p:cNvPr>
          <p:cNvSpPr>
            <a:spLocks noGrp="1"/>
          </p:cNvSpPr>
          <p:nvPr>
            <p:ph type="title"/>
          </p:nvPr>
        </p:nvSpPr>
        <p:spPr>
          <a:xfrm>
            <a:off x="311700" y="373007"/>
            <a:ext cx="8520600" cy="1069887"/>
          </a:xfrm>
        </p:spPr>
        <p:txBody>
          <a:bodyPr/>
          <a:lstStyle/>
          <a:p>
            <a:r>
              <a:rPr lang="en-US" dirty="0"/>
              <a:t>Spectroscopic and NPA geometry are inserted into FIDASIM</a:t>
            </a:r>
          </a:p>
        </p:txBody>
      </p:sp>
      <p:grpSp>
        <p:nvGrpSpPr>
          <p:cNvPr id="4" name="Group 3">
            <a:extLst>
              <a:ext uri="{FF2B5EF4-FFF2-40B4-BE49-F238E27FC236}">
                <a16:creationId xmlns:a16="http://schemas.microsoft.com/office/drawing/2014/main" id="{57E95972-7321-D942-9716-E83BC3672B92}"/>
              </a:ext>
            </a:extLst>
          </p:cNvPr>
          <p:cNvGrpSpPr/>
          <p:nvPr/>
        </p:nvGrpSpPr>
        <p:grpSpPr>
          <a:xfrm>
            <a:off x="4237217" y="2691926"/>
            <a:ext cx="2495695" cy="1766256"/>
            <a:chOff x="4437465" y="1003246"/>
            <a:chExt cx="2495695" cy="1766256"/>
          </a:xfrm>
        </p:grpSpPr>
        <p:sp>
          <p:nvSpPr>
            <p:cNvPr id="5" name="Oval 4">
              <a:extLst>
                <a:ext uri="{FF2B5EF4-FFF2-40B4-BE49-F238E27FC236}">
                  <a16:creationId xmlns:a16="http://schemas.microsoft.com/office/drawing/2014/main" id="{4E6DF368-66CB-2840-939F-07D1D3E41FF2}"/>
                </a:ext>
              </a:extLst>
            </p:cNvPr>
            <p:cNvSpPr>
              <a:spLocks noChangeAspect="1"/>
            </p:cNvSpPr>
            <p:nvPr/>
          </p:nvSpPr>
          <p:spPr>
            <a:xfrm>
              <a:off x="4440947" y="1388957"/>
              <a:ext cx="1380545" cy="1380545"/>
            </a:xfrm>
            <a:prstGeom prst="ellipse">
              <a:avLst/>
            </a:prstGeom>
            <a:solidFill>
              <a:srgbClr val="8DE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E4CE7E22-D2C6-0B41-9E9E-143896C903B5}"/>
                </a:ext>
              </a:extLst>
            </p:cNvPr>
            <p:cNvCxnSpPr>
              <a:cxnSpLocks/>
              <a:stCxn id="5" idx="0"/>
            </p:cNvCxnSpPr>
            <p:nvPr/>
          </p:nvCxnSpPr>
          <p:spPr>
            <a:xfrm>
              <a:off x="5131220" y="1388957"/>
              <a:ext cx="0" cy="690273"/>
            </a:xfrm>
            <a:prstGeom prst="line">
              <a:avLst/>
            </a:prstGeom>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a16="http://schemas.microsoft.com/office/drawing/2014/main" id="{3B4D62D9-F810-B240-84D8-85B4C7C6624E}"/>
                </a:ext>
              </a:extLst>
            </p:cNvPr>
            <p:cNvSpPr>
              <a:spLocks noChangeAspect="1"/>
            </p:cNvSpPr>
            <p:nvPr/>
          </p:nvSpPr>
          <p:spPr>
            <a:xfrm>
              <a:off x="5095899" y="2030730"/>
              <a:ext cx="91440" cy="914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C33E9BC-C742-4749-A68E-F0B1687B7110}"/>
                </a:ext>
              </a:extLst>
            </p:cNvPr>
            <p:cNvCxnSpPr>
              <a:cxnSpLocks/>
              <a:stCxn id="5" idx="6"/>
            </p:cNvCxnSpPr>
            <p:nvPr/>
          </p:nvCxnSpPr>
          <p:spPr>
            <a:xfrm flipH="1" flipV="1">
              <a:off x="5143502" y="2076450"/>
              <a:ext cx="677990" cy="2780"/>
            </a:xfrm>
            <a:prstGeom prst="line">
              <a:avLst/>
            </a:prstGeom>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7375787A-0A2A-5C44-B269-B916F9B0FC23}"/>
                </a:ext>
              </a:extLst>
            </p:cNvPr>
            <p:cNvSpPr>
              <a:spLocks noChangeAspect="1"/>
            </p:cNvSpPr>
            <p:nvPr/>
          </p:nvSpPr>
          <p:spPr>
            <a:xfrm>
              <a:off x="5085499" y="1337001"/>
              <a:ext cx="91440" cy="914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CE9FE8C-4F42-684F-9F84-6FED4D28679E}"/>
                </a:ext>
              </a:extLst>
            </p:cNvPr>
            <p:cNvSpPr>
              <a:spLocks noChangeAspect="1"/>
            </p:cNvSpPr>
            <p:nvPr/>
          </p:nvSpPr>
          <p:spPr>
            <a:xfrm>
              <a:off x="5736193" y="2049843"/>
              <a:ext cx="91440" cy="914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59FBEA2-8CC2-E743-A0F3-40864C12180F}"/>
                </a:ext>
              </a:extLst>
            </p:cNvPr>
            <p:cNvSpPr txBox="1"/>
            <p:nvPr/>
          </p:nvSpPr>
          <p:spPr>
            <a:xfrm>
              <a:off x="4578805" y="1003246"/>
              <a:ext cx="1125628" cy="307777"/>
            </a:xfrm>
            <a:prstGeom prst="rect">
              <a:avLst/>
            </a:prstGeom>
            <a:noFill/>
          </p:spPr>
          <p:txBody>
            <a:bodyPr wrap="square" rtlCol="0">
              <a:spAutoFit/>
            </a:bodyPr>
            <a:lstStyle/>
            <a:p>
              <a:r>
                <a:rPr lang="en-US" dirty="0">
                  <a:latin typeface="Century Gothic" panose="020B0502020202020204" pitchFamily="34" charset="0"/>
                </a:rPr>
                <a:t>Top Edge</a:t>
              </a:r>
            </a:p>
          </p:txBody>
        </p:sp>
        <p:sp>
          <p:nvSpPr>
            <p:cNvPr id="12" name="TextBox 11">
              <a:extLst>
                <a:ext uri="{FF2B5EF4-FFF2-40B4-BE49-F238E27FC236}">
                  <a16:creationId xmlns:a16="http://schemas.microsoft.com/office/drawing/2014/main" id="{F6E67631-D936-014B-BC4D-31AD18CDE3C0}"/>
                </a:ext>
              </a:extLst>
            </p:cNvPr>
            <p:cNvSpPr txBox="1"/>
            <p:nvPr/>
          </p:nvSpPr>
          <p:spPr>
            <a:xfrm>
              <a:off x="5807531" y="1941674"/>
              <a:ext cx="1125629" cy="307777"/>
            </a:xfrm>
            <a:prstGeom prst="rect">
              <a:avLst/>
            </a:prstGeom>
            <a:noFill/>
          </p:spPr>
          <p:txBody>
            <a:bodyPr wrap="none" rtlCol="0">
              <a:spAutoFit/>
            </a:bodyPr>
            <a:lstStyle/>
            <a:p>
              <a:r>
                <a:rPr lang="en-US" dirty="0">
                  <a:latin typeface="Century Gothic" panose="020B0502020202020204" pitchFamily="34" charset="0"/>
                </a:rPr>
                <a:t>Right Edge</a:t>
              </a:r>
            </a:p>
          </p:txBody>
        </p:sp>
        <p:sp>
          <p:nvSpPr>
            <p:cNvPr id="13" name="TextBox 12">
              <a:extLst>
                <a:ext uri="{FF2B5EF4-FFF2-40B4-BE49-F238E27FC236}">
                  <a16:creationId xmlns:a16="http://schemas.microsoft.com/office/drawing/2014/main" id="{82DCCB77-F46F-D546-814E-189EB52BAD4B}"/>
                </a:ext>
              </a:extLst>
            </p:cNvPr>
            <p:cNvSpPr txBox="1"/>
            <p:nvPr/>
          </p:nvSpPr>
          <p:spPr>
            <a:xfrm>
              <a:off x="4437465" y="2083875"/>
              <a:ext cx="788999" cy="307777"/>
            </a:xfrm>
            <a:prstGeom prst="rect">
              <a:avLst/>
            </a:prstGeom>
            <a:noFill/>
          </p:spPr>
          <p:txBody>
            <a:bodyPr wrap="none" rtlCol="0">
              <a:spAutoFit/>
            </a:bodyPr>
            <a:lstStyle/>
            <a:p>
              <a:r>
                <a:rPr lang="en-US" dirty="0">
                  <a:latin typeface="Century Gothic" panose="020B0502020202020204" pitchFamily="34" charset="0"/>
                </a:rPr>
                <a:t>Center</a:t>
              </a:r>
            </a:p>
          </p:txBody>
        </p:sp>
      </p:grpSp>
      <p:grpSp>
        <p:nvGrpSpPr>
          <p:cNvPr id="14" name="Group 13">
            <a:extLst>
              <a:ext uri="{FF2B5EF4-FFF2-40B4-BE49-F238E27FC236}">
                <a16:creationId xmlns:a16="http://schemas.microsoft.com/office/drawing/2014/main" id="{304F0A56-A3A7-5D42-B3FA-6967B799FED9}"/>
              </a:ext>
            </a:extLst>
          </p:cNvPr>
          <p:cNvGrpSpPr/>
          <p:nvPr/>
        </p:nvGrpSpPr>
        <p:grpSpPr>
          <a:xfrm>
            <a:off x="6104808" y="4582819"/>
            <a:ext cx="2965801" cy="1180283"/>
            <a:chOff x="2874844" y="3861695"/>
            <a:chExt cx="2965801" cy="1180283"/>
          </a:xfrm>
        </p:grpSpPr>
        <p:sp>
          <p:nvSpPr>
            <p:cNvPr id="15" name="Rectangle 14">
              <a:extLst>
                <a:ext uri="{FF2B5EF4-FFF2-40B4-BE49-F238E27FC236}">
                  <a16:creationId xmlns:a16="http://schemas.microsoft.com/office/drawing/2014/main" id="{915E621C-5BC4-4D4D-8FF6-F16C3139549D}"/>
                </a:ext>
              </a:extLst>
            </p:cNvPr>
            <p:cNvSpPr/>
            <p:nvPr/>
          </p:nvSpPr>
          <p:spPr>
            <a:xfrm>
              <a:off x="2874844" y="4190640"/>
              <a:ext cx="1840172" cy="851338"/>
            </a:xfrm>
            <a:prstGeom prst="rect">
              <a:avLst/>
            </a:prstGeom>
            <a:solidFill>
              <a:srgbClr val="FF7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DD0D62A-7B18-704C-8234-80606C1791CF}"/>
                </a:ext>
              </a:extLst>
            </p:cNvPr>
            <p:cNvCxnSpPr>
              <a:cxnSpLocks/>
              <a:stCxn id="15" idx="3"/>
            </p:cNvCxnSpPr>
            <p:nvPr/>
          </p:nvCxnSpPr>
          <p:spPr>
            <a:xfrm flipH="1" flipV="1">
              <a:off x="3794932" y="4605725"/>
              <a:ext cx="920084" cy="10584"/>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92CD921-C66D-A540-86E2-34D3D2F4FE01}"/>
                </a:ext>
              </a:extLst>
            </p:cNvPr>
            <p:cNvCxnSpPr>
              <a:cxnSpLocks/>
            </p:cNvCxnSpPr>
            <p:nvPr/>
          </p:nvCxnSpPr>
          <p:spPr>
            <a:xfrm>
              <a:off x="3794931" y="4180056"/>
              <a:ext cx="0" cy="425669"/>
            </a:xfrm>
            <a:prstGeom prst="line">
              <a:avLst/>
            </a:prstGeom>
          </p:spPr>
          <p:style>
            <a:lnRef idx="1">
              <a:schemeClr val="dk1"/>
            </a:lnRef>
            <a:fillRef idx="0">
              <a:schemeClr val="dk1"/>
            </a:fillRef>
            <a:effectRef idx="0">
              <a:schemeClr val="dk1"/>
            </a:effectRef>
            <a:fontRef idx="minor">
              <a:schemeClr val="tx1"/>
            </a:fontRef>
          </p:style>
        </p:cxnSp>
        <p:sp>
          <p:nvSpPr>
            <p:cNvPr id="18" name="Oval 17">
              <a:extLst>
                <a:ext uri="{FF2B5EF4-FFF2-40B4-BE49-F238E27FC236}">
                  <a16:creationId xmlns:a16="http://schemas.microsoft.com/office/drawing/2014/main" id="{193D5742-41D5-9F49-9977-3CD70211D3D8}"/>
                </a:ext>
              </a:extLst>
            </p:cNvPr>
            <p:cNvSpPr>
              <a:spLocks noChangeAspect="1"/>
            </p:cNvSpPr>
            <p:nvPr/>
          </p:nvSpPr>
          <p:spPr>
            <a:xfrm>
              <a:off x="4669296" y="4570589"/>
              <a:ext cx="91440" cy="914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056F57-F319-A349-8A55-B3CC6C51B4C2}"/>
                </a:ext>
              </a:extLst>
            </p:cNvPr>
            <p:cNvSpPr>
              <a:spLocks noChangeAspect="1"/>
            </p:cNvSpPr>
            <p:nvPr/>
          </p:nvSpPr>
          <p:spPr>
            <a:xfrm>
              <a:off x="3749211" y="4560005"/>
              <a:ext cx="91440" cy="914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9A9D306-F59F-B647-9D21-22F9604BE116}"/>
                </a:ext>
              </a:extLst>
            </p:cNvPr>
            <p:cNvSpPr>
              <a:spLocks noChangeAspect="1"/>
            </p:cNvSpPr>
            <p:nvPr/>
          </p:nvSpPr>
          <p:spPr>
            <a:xfrm>
              <a:off x="3749211" y="4139620"/>
              <a:ext cx="91440" cy="914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14D5E19-CC13-274B-8244-406E7D0DF070}"/>
                </a:ext>
              </a:extLst>
            </p:cNvPr>
            <p:cNvSpPr txBox="1"/>
            <p:nvPr/>
          </p:nvSpPr>
          <p:spPr>
            <a:xfrm>
              <a:off x="3232117" y="3861695"/>
              <a:ext cx="1125628" cy="307777"/>
            </a:xfrm>
            <a:prstGeom prst="rect">
              <a:avLst/>
            </a:prstGeom>
            <a:noFill/>
          </p:spPr>
          <p:txBody>
            <a:bodyPr wrap="square" rtlCol="0">
              <a:spAutoFit/>
            </a:bodyPr>
            <a:lstStyle/>
            <a:p>
              <a:r>
                <a:rPr lang="en-US" dirty="0">
                  <a:latin typeface="Century Gothic" panose="020B0502020202020204" pitchFamily="34" charset="0"/>
                </a:rPr>
                <a:t>Top Edge</a:t>
              </a:r>
            </a:p>
          </p:txBody>
        </p:sp>
        <p:sp>
          <p:nvSpPr>
            <p:cNvPr id="22" name="TextBox 21">
              <a:extLst>
                <a:ext uri="{FF2B5EF4-FFF2-40B4-BE49-F238E27FC236}">
                  <a16:creationId xmlns:a16="http://schemas.microsoft.com/office/drawing/2014/main" id="{2CF29D21-DC7E-2C4F-99F5-556EA56751E2}"/>
                </a:ext>
              </a:extLst>
            </p:cNvPr>
            <p:cNvSpPr txBox="1"/>
            <p:nvPr/>
          </p:nvSpPr>
          <p:spPr>
            <a:xfrm>
              <a:off x="4715016" y="4451836"/>
              <a:ext cx="1125629" cy="307777"/>
            </a:xfrm>
            <a:prstGeom prst="rect">
              <a:avLst/>
            </a:prstGeom>
            <a:noFill/>
          </p:spPr>
          <p:txBody>
            <a:bodyPr wrap="none" rtlCol="0">
              <a:spAutoFit/>
            </a:bodyPr>
            <a:lstStyle/>
            <a:p>
              <a:r>
                <a:rPr lang="en-US" dirty="0">
                  <a:latin typeface="Century Gothic" panose="020B0502020202020204" pitchFamily="34" charset="0"/>
                </a:rPr>
                <a:t>Right Edge</a:t>
              </a:r>
            </a:p>
          </p:txBody>
        </p:sp>
        <p:sp>
          <p:nvSpPr>
            <p:cNvPr id="23" name="TextBox 22">
              <a:extLst>
                <a:ext uri="{FF2B5EF4-FFF2-40B4-BE49-F238E27FC236}">
                  <a16:creationId xmlns:a16="http://schemas.microsoft.com/office/drawing/2014/main" id="{71775AB5-723D-1145-82A2-D44A9AFC4D86}"/>
                </a:ext>
              </a:extLst>
            </p:cNvPr>
            <p:cNvSpPr txBox="1"/>
            <p:nvPr/>
          </p:nvSpPr>
          <p:spPr>
            <a:xfrm>
              <a:off x="2908147" y="4605725"/>
              <a:ext cx="788999" cy="307777"/>
            </a:xfrm>
            <a:prstGeom prst="rect">
              <a:avLst/>
            </a:prstGeom>
            <a:noFill/>
          </p:spPr>
          <p:txBody>
            <a:bodyPr wrap="none" rtlCol="0">
              <a:spAutoFit/>
            </a:bodyPr>
            <a:lstStyle/>
            <a:p>
              <a:r>
                <a:rPr lang="en-US" dirty="0">
                  <a:latin typeface="Century Gothic" panose="020B0502020202020204" pitchFamily="34" charset="0"/>
                </a:rPr>
                <a:t>Center</a:t>
              </a:r>
            </a:p>
          </p:txBody>
        </p:sp>
      </p:grpSp>
      <p:pic>
        <p:nvPicPr>
          <p:cNvPr id="53" name="Picture 52">
            <a:extLst>
              <a:ext uri="{FF2B5EF4-FFF2-40B4-BE49-F238E27FC236}">
                <a16:creationId xmlns:a16="http://schemas.microsoft.com/office/drawing/2014/main" id="{8E8BD607-8B10-2945-8FFE-CFA8B4B17DE7}"/>
              </a:ext>
            </a:extLst>
          </p:cNvPr>
          <p:cNvPicPr>
            <a:picLocks noChangeAspect="1"/>
          </p:cNvPicPr>
          <p:nvPr/>
        </p:nvPicPr>
        <p:blipFill>
          <a:blip r:embed="rId2"/>
          <a:stretch>
            <a:fillRect/>
          </a:stretch>
        </p:blipFill>
        <p:spPr>
          <a:xfrm>
            <a:off x="114491" y="2287889"/>
            <a:ext cx="4038600" cy="4572000"/>
          </a:xfrm>
          <a:prstGeom prst="rect">
            <a:avLst/>
          </a:prstGeom>
        </p:spPr>
      </p:pic>
      <p:sp>
        <p:nvSpPr>
          <p:cNvPr id="57" name="Text Placeholder 2">
            <a:extLst>
              <a:ext uri="{FF2B5EF4-FFF2-40B4-BE49-F238E27FC236}">
                <a16:creationId xmlns:a16="http://schemas.microsoft.com/office/drawing/2014/main" id="{1F2EDFDD-2C26-8F49-A8AE-D526E115760B}"/>
              </a:ext>
            </a:extLst>
          </p:cNvPr>
          <p:cNvSpPr>
            <a:spLocks noGrp="1"/>
          </p:cNvSpPr>
          <p:nvPr>
            <p:ph type="body" idx="1"/>
          </p:nvPr>
        </p:nvSpPr>
        <p:spPr>
          <a:xfrm>
            <a:off x="3758417" y="1453478"/>
            <a:ext cx="5271092" cy="1160514"/>
          </a:xfrm>
        </p:spPr>
        <p:txBody>
          <a:bodyPr/>
          <a:lstStyle/>
          <a:p>
            <a:pPr marL="457200" indent="-342900">
              <a:buFont typeface="Arial" panose="020B0604020202020204" pitchFamily="34" charset="0"/>
              <a:buChar char="•"/>
            </a:pPr>
            <a:r>
              <a:rPr lang="en-US" dirty="0"/>
              <a:t>NPA Diagnostic:</a:t>
            </a:r>
          </a:p>
          <a:p>
            <a:pPr lvl="1">
              <a:spcBef>
                <a:spcPts val="0"/>
              </a:spcBef>
            </a:pPr>
            <a:r>
              <a:rPr lang="en-US" dirty="0">
                <a:latin typeface="Century Gothic" panose="020B0502020202020204" pitchFamily="34" charset="0"/>
              </a:rPr>
              <a:t>Defined by two planes (aperture and detector)</a:t>
            </a:r>
          </a:p>
          <a:p>
            <a:pPr lvl="1">
              <a:spcBef>
                <a:spcPts val="0"/>
              </a:spcBef>
            </a:pPr>
            <a:r>
              <a:rPr lang="en-US" dirty="0">
                <a:latin typeface="Century Gothic" panose="020B0502020202020204" pitchFamily="34" charset="0"/>
              </a:rPr>
              <a:t>Circular or rectangular shapes are acceptable</a:t>
            </a:r>
          </a:p>
        </p:txBody>
      </p:sp>
      <p:sp>
        <p:nvSpPr>
          <p:cNvPr id="59" name="Text Placeholder 2">
            <a:extLst>
              <a:ext uri="{FF2B5EF4-FFF2-40B4-BE49-F238E27FC236}">
                <a16:creationId xmlns:a16="http://schemas.microsoft.com/office/drawing/2014/main" id="{5FFE18B9-3D26-934C-BCAE-7A6C319D7125}"/>
              </a:ext>
            </a:extLst>
          </p:cNvPr>
          <p:cNvSpPr txBox="1">
            <a:spLocks/>
          </p:cNvSpPr>
          <p:nvPr/>
        </p:nvSpPr>
        <p:spPr>
          <a:xfrm>
            <a:off x="114491" y="1472624"/>
            <a:ext cx="3403343" cy="786081"/>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000000"/>
              </a:buClr>
              <a:buSzPts val="1800"/>
              <a:buNone/>
              <a:defRPr sz="2000"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a:lvl2pPr marL="914400" marR="0" lvl="1"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Char char="■"/>
              <a:defRPr sz="1400" b="0" i="0" u="none" strike="noStrike" cap="none">
                <a:solidFill>
                  <a:srgbClr val="000000"/>
                </a:solidFill>
                <a:latin typeface="Arial"/>
                <a:ea typeface="Arial"/>
                <a:cs typeface="Arial"/>
                <a:sym typeface="Arial"/>
              </a:defRPr>
            </a:lvl9pPr>
          </a:lstStyle>
          <a:p>
            <a:pPr marL="457200" indent="-342900">
              <a:buFont typeface="Arial" panose="020B0604020202020204" pitchFamily="34" charset="0"/>
              <a:buChar char="•"/>
            </a:pPr>
            <a:r>
              <a:rPr lang="en-US" dirty="0"/>
              <a:t>FIDA Diagnostic:</a:t>
            </a:r>
          </a:p>
          <a:p>
            <a:pPr lvl="1">
              <a:spcBef>
                <a:spcPts val="0"/>
              </a:spcBef>
            </a:pPr>
            <a:r>
              <a:rPr lang="en-US" dirty="0">
                <a:latin typeface="Century Gothic" panose="020B0502020202020204" pitchFamily="34" charset="0"/>
              </a:rPr>
              <a:t>Defined by the line of sight</a:t>
            </a:r>
          </a:p>
        </p:txBody>
      </p:sp>
      <p:sp>
        <p:nvSpPr>
          <p:cNvPr id="26" name="Text Placeholder 2">
            <a:extLst>
              <a:ext uri="{FF2B5EF4-FFF2-40B4-BE49-F238E27FC236}">
                <a16:creationId xmlns:a16="http://schemas.microsoft.com/office/drawing/2014/main" id="{415FF9DF-90FF-BF48-8061-A604F95594FE}"/>
              </a:ext>
            </a:extLst>
          </p:cNvPr>
          <p:cNvSpPr txBox="1">
            <a:spLocks/>
          </p:cNvSpPr>
          <p:nvPr/>
        </p:nvSpPr>
        <p:spPr>
          <a:xfrm>
            <a:off x="4809616" y="6022469"/>
            <a:ext cx="3168693" cy="462524"/>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114300" marR="0" lvl="0" indent="0" algn="l" rtl="0">
              <a:lnSpc>
                <a:spcPct val="100000"/>
              </a:lnSpc>
              <a:spcBef>
                <a:spcPts val="0"/>
              </a:spcBef>
              <a:spcAft>
                <a:spcPts val="0"/>
              </a:spcAft>
              <a:buClr>
                <a:srgbClr val="000000"/>
              </a:buClr>
              <a:buSzPts val="1800"/>
              <a:buNone/>
              <a:defRPr sz="2000"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a:lvl2pPr marL="914400" marR="0" lvl="1"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Char char="■"/>
              <a:defRPr sz="1400" b="0" i="0" u="none" strike="noStrike" cap="none">
                <a:solidFill>
                  <a:srgbClr val="000000"/>
                </a:solidFill>
                <a:latin typeface="Arial"/>
                <a:ea typeface="Arial"/>
                <a:cs typeface="Arial"/>
                <a:sym typeface="Arial"/>
              </a:defRPr>
            </a:lvl9pPr>
          </a:lstStyle>
          <a:p>
            <a:r>
              <a:rPr lang="en-US" sz="1400" dirty="0"/>
              <a:t>Views are from inside the vessel</a:t>
            </a:r>
          </a:p>
        </p:txBody>
      </p:sp>
    </p:spTree>
    <p:extLst>
      <p:ext uri="{BB962C8B-B14F-4D97-AF65-F5344CB8AC3E}">
        <p14:creationId xmlns:p14="http://schemas.microsoft.com/office/powerpoint/2010/main" val="1517322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2F20D-C2FE-E544-A8FF-936E14184563}"/>
              </a:ext>
            </a:extLst>
          </p:cNvPr>
          <p:cNvSpPr>
            <a:spLocks noGrp="1"/>
          </p:cNvSpPr>
          <p:nvPr>
            <p:ph type="title"/>
          </p:nvPr>
        </p:nvSpPr>
        <p:spPr/>
        <p:txBody>
          <a:bodyPr/>
          <a:lstStyle/>
          <a:p>
            <a:r>
              <a:rPr lang="en-US" dirty="0">
                <a:latin typeface="Century Gothic" panose="020B0502020202020204" pitchFamily="34" charset="0"/>
              </a:rPr>
              <a:t>The code accepts several types of theoretical </a:t>
            </a:r>
            <a:br>
              <a:rPr lang="en-US" dirty="0">
                <a:latin typeface="Century Gothic" panose="020B0502020202020204" pitchFamily="34" charset="0"/>
              </a:rPr>
            </a:br>
            <a:r>
              <a:rPr lang="en-US" dirty="0">
                <a:latin typeface="Century Gothic" panose="020B0502020202020204" pitchFamily="34" charset="0"/>
              </a:rPr>
              <a:t>fast-ion distribution functions as input</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1AADD3D8-292C-7D40-A8A0-A135436D50C2}"/>
                  </a:ext>
                </a:extLst>
              </p:cNvPr>
              <p:cNvGraphicFramePr>
                <a:graphicFrameLocks noGrp="1"/>
              </p:cNvGraphicFramePr>
              <p:nvPr>
                <p:extLst>
                  <p:ext uri="{D42A27DB-BD31-4B8C-83A1-F6EECF244321}">
                    <p14:modId xmlns:p14="http://schemas.microsoft.com/office/powerpoint/2010/main" val="3226413053"/>
                  </p:ext>
                </p:extLst>
              </p:nvPr>
            </p:nvGraphicFramePr>
            <p:xfrm>
              <a:off x="504507" y="1697532"/>
              <a:ext cx="3562986" cy="2376400"/>
            </p:xfrm>
            <a:graphic>
              <a:graphicData uri="http://schemas.openxmlformats.org/drawingml/2006/table">
                <a:tbl>
                  <a:tblPr firstRow="1" bandRow="1">
                    <a:tableStyleId>{5940675A-B579-460E-94D1-54222C63F5DA}</a:tableStyleId>
                  </a:tblPr>
                  <a:tblGrid>
                    <a:gridCol w="1692593">
                      <a:extLst>
                        <a:ext uri="{9D8B030D-6E8A-4147-A177-3AD203B41FA5}">
                          <a16:colId xmlns:a16="http://schemas.microsoft.com/office/drawing/2014/main" val="647679907"/>
                        </a:ext>
                      </a:extLst>
                    </a:gridCol>
                    <a:gridCol w="1870393">
                      <a:extLst>
                        <a:ext uri="{9D8B030D-6E8A-4147-A177-3AD203B41FA5}">
                          <a16:colId xmlns:a16="http://schemas.microsoft.com/office/drawing/2014/main" val="3102330939"/>
                        </a:ext>
                      </a:extLst>
                    </a:gridCol>
                  </a:tblGrid>
                  <a:tr h="594100">
                    <a:tc>
                      <a:txBody>
                        <a:bodyPr/>
                        <a:lstStyle/>
                        <a:p>
                          <a:pPr algn="ctr"/>
                          <a:endParaRPr lang="en-US"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entury Gothic" panose="020B0502020202020204" pitchFamily="34" charset="0"/>
                            </a:rPr>
                            <a:t>Coordinate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7059933"/>
                      </a:ext>
                    </a:extLst>
                  </a:tr>
                  <a:tr h="594100">
                    <a:tc>
                      <a:txBody>
                        <a:bodyPr/>
                        <a:lstStyle/>
                        <a:p>
                          <a:pPr algn="ctr"/>
                          <a:r>
                            <a:rPr lang="en-US" b="1" dirty="0">
                              <a:latin typeface="Century Gothic" panose="020B0502020202020204" pitchFamily="34" charset="0"/>
                            </a:rPr>
                            <a:t>Guiding Center</a:t>
                          </a:r>
                        </a:p>
                        <a:p>
                          <a:pPr algn="ctr"/>
                          <a:r>
                            <a:rPr lang="en-US" b="1" dirty="0">
                              <a:latin typeface="Century Gothic" panose="020B0502020202020204" pitchFamily="34" charset="0"/>
                            </a:rPr>
                            <a:t>Distribution</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𝐸</m:t>
                                </m:r>
                                <m:r>
                                  <a:rPr lang="en-US" sz="1400" b="0" i="1" smtClean="0">
                                    <a:latin typeface="Cambria Math" panose="02040503050406030204" pitchFamily="18" charset="0"/>
                                  </a:rPr>
                                  <m:t>, </m:t>
                                </m:r>
                                <m:r>
                                  <a:rPr lang="en-US" sz="1400" b="0" i="1" smtClean="0">
                                    <a:latin typeface="Cambria Math" panose="02040503050406030204" pitchFamily="18" charset="0"/>
                                  </a:rPr>
                                  <m:t>𝑝</m:t>
                                </m:r>
                                <m:r>
                                  <a:rPr lang="en-US" sz="1400" b="0" i="1" smtClean="0">
                                    <a:latin typeface="Cambria Math" panose="02040503050406030204" pitchFamily="18" charset="0"/>
                                  </a:rPr>
                                  <m:t>, </m:t>
                                </m:r>
                                <m:r>
                                  <a:rPr lang="en-US" sz="1400" b="0" i="1" smtClean="0">
                                    <a:latin typeface="Cambria Math" panose="02040503050406030204" pitchFamily="18" charset="0"/>
                                  </a:rPr>
                                  <m:t>𝑅</m:t>
                                </m:r>
                                <m:r>
                                  <a:rPr lang="en-US" sz="1400" b="0" i="1" smtClean="0">
                                    <a:latin typeface="Cambria Math" panose="02040503050406030204" pitchFamily="18" charset="0"/>
                                  </a:rPr>
                                  <m:t>, </m:t>
                                </m:r>
                                <m:r>
                                  <a:rPr lang="en-US" sz="1400" b="0" i="1" smtClean="0">
                                    <a:latin typeface="Cambria Math" panose="02040503050406030204" pitchFamily="18" charset="0"/>
                                  </a:rPr>
                                  <m:t>𝑍</m:t>
                                </m:r>
                                <m:r>
                                  <a:rPr lang="en-US" sz="1400" b="0" i="1" smtClean="0">
                                    <a:latin typeface="Cambria Math" panose="02040503050406030204" pitchFamily="18" charset="0"/>
                                  </a:rPr>
                                  <m:t> [,</m:t>
                                </m:r>
                                <m:r>
                                  <a:rPr lang="en-US" sz="1400" b="0" i="1" smtClean="0">
                                    <a:latin typeface="Cambria Math" panose="02040503050406030204" pitchFamily="18" charset="0"/>
                                  </a:rPr>
                                  <m:t>𝜙</m:t>
                                </m:r>
                                <m:r>
                                  <a:rPr lang="en-US" sz="1400" b="0" i="1" smtClean="0">
                                    <a:latin typeface="Cambria Math" panose="02040503050406030204" pitchFamily="18" charset="0"/>
                                  </a:rPr>
                                  <m:t>]</m:t>
                                </m:r>
                              </m:oMath>
                            </m:oMathPara>
                          </a14:m>
                          <a:endParaRPr lang="en-US" sz="1400" dirty="0">
                            <a:latin typeface="Century Gothic" panose="020B0502020202020204" pitchFamily="34" charset="0"/>
                          </a:endParaRPr>
                        </a:p>
                      </a:txBody>
                      <a:tcPr anchor="ctr"/>
                    </a:tc>
                    <a:extLst>
                      <a:ext uri="{0D108BD9-81ED-4DB2-BD59-A6C34878D82A}">
                        <a16:rowId xmlns:a16="http://schemas.microsoft.com/office/drawing/2014/main" val="808927904"/>
                      </a:ext>
                    </a:extLst>
                  </a:tr>
                  <a:tr h="594100">
                    <a:tc>
                      <a:txBody>
                        <a:bodyPr/>
                        <a:lstStyle/>
                        <a:p>
                          <a:pPr algn="ctr"/>
                          <a:r>
                            <a:rPr lang="en-US" b="1" dirty="0">
                              <a:latin typeface="Century Gothic" panose="020B0502020202020204" pitchFamily="34" charset="0"/>
                            </a:rPr>
                            <a:t>Monte Carlo</a:t>
                          </a:r>
                        </a:p>
                        <a:p>
                          <a:pPr algn="ctr"/>
                          <a:r>
                            <a:rPr lang="en-US" b="1" dirty="0">
                              <a:latin typeface="Century Gothic" panose="020B0502020202020204" pitchFamily="34" charset="0"/>
                            </a:rPr>
                            <a:t>(Guiding Center)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𝐸</m:t>
                                </m:r>
                                <m:r>
                                  <a:rPr lang="en-US" sz="1400" b="0" i="1" smtClean="0">
                                    <a:latin typeface="Cambria Math" panose="02040503050406030204" pitchFamily="18" charset="0"/>
                                  </a:rPr>
                                  <m:t>, </m:t>
                                </m:r>
                                <m:r>
                                  <a:rPr lang="en-US" sz="1400" b="0" i="1" smtClean="0">
                                    <a:latin typeface="Cambria Math" panose="02040503050406030204" pitchFamily="18" charset="0"/>
                                  </a:rPr>
                                  <m:t>𝑝</m:t>
                                </m:r>
                                <m:r>
                                  <a:rPr lang="en-US" sz="1400" b="0" i="1" smtClean="0">
                                    <a:latin typeface="Cambria Math" panose="02040503050406030204" pitchFamily="18" charset="0"/>
                                  </a:rPr>
                                  <m:t>, </m:t>
                                </m:r>
                                <m:r>
                                  <a:rPr lang="en-US" sz="1400" b="0" i="1" smtClean="0">
                                    <a:latin typeface="Cambria Math" panose="02040503050406030204" pitchFamily="18" charset="0"/>
                                  </a:rPr>
                                  <m:t>𝑅</m:t>
                                </m:r>
                                <m:r>
                                  <a:rPr lang="en-US" sz="1400" b="0" i="1" smtClean="0">
                                    <a:latin typeface="Cambria Math" panose="02040503050406030204" pitchFamily="18" charset="0"/>
                                  </a:rPr>
                                  <m:t>, </m:t>
                                </m:r>
                                <m:r>
                                  <a:rPr lang="en-US" sz="1400" b="0" i="1" smtClean="0">
                                    <a:latin typeface="Cambria Math" panose="02040503050406030204" pitchFamily="18" charset="0"/>
                                  </a:rPr>
                                  <m:t>𝑍</m:t>
                                </m:r>
                                <m:r>
                                  <a:rPr lang="en-US" sz="1400" b="0" i="1" smtClean="0">
                                    <a:latin typeface="Cambria Math" panose="02040503050406030204" pitchFamily="18" charset="0"/>
                                  </a:rPr>
                                  <m:t> [,</m:t>
                                </m:r>
                                <m:r>
                                  <a:rPr lang="en-US" sz="1400" b="0" i="1" smtClean="0">
                                    <a:latin typeface="Cambria Math" panose="02040503050406030204" pitchFamily="18" charset="0"/>
                                  </a:rPr>
                                  <m:t>𝜙</m:t>
                                </m:r>
                                <m:r>
                                  <a:rPr lang="en-US" sz="1400" b="0" i="1" smtClean="0">
                                    <a:latin typeface="Cambria Math" panose="02040503050406030204" pitchFamily="18" charset="0"/>
                                  </a:rPr>
                                  <m:t>]</m:t>
                                </m:r>
                              </m:oMath>
                            </m:oMathPara>
                          </a14:m>
                          <a:endParaRPr lang="en-US" sz="1400" dirty="0">
                            <a:latin typeface="Century Gothic" panose="020B0502020202020204" pitchFamily="34" charset="0"/>
                          </a:endParaRPr>
                        </a:p>
                      </a:txBody>
                      <a:tcPr anchor="ctr"/>
                    </a:tc>
                    <a:extLst>
                      <a:ext uri="{0D108BD9-81ED-4DB2-BD59-A6C34878D82A}">
                        <a16:rowId xmlns:a16="http://schemas.microsoft.com/office/drawing/2014/main" val="2273028055"/>
                      </a:ext>
                    </a:extLst>
                  </a:tr>
                  <a:tr h="594100">
                    <a:tc>
                      <a:txBody>
                        <a:bodyPr/>
                        <a:lstStyle/>
                        <a:p>
                          <a:pPr algn="ctr"/>
                          <a:r>
                            <a:rPr lang="en-US" b="1" dirty="0">
                              <a:latin typeface="Century Gothic" panose="020B0502020202020204" pitchFamily="34" charset="0"/>
                            </a:rPr>
                            <a:t>Monte Carlo </a:t>
                          </a:r>
                        </a:p>
                        <a:p>
                          <a:pPr algn="ctr"/>
                          <a:r>
                            <a:rPr lang="en-US" b="1" dirty="0">
                              <a:latin typeface="Century Gothic" panose="020B0502020202020204" pitchFamily="34" charset="0"/>
                            </a:rPr>
                            <a:t>(Full Orbit)</a:t>
                          </a:r>
                          <a:endParaRPr lang="en-US" b="1" dirty="0">
                            <a:solidFill>
                              <a:schemeClr val="tx1"/>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𝑟</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𝑧</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𝑣</m:t>
                                    </m:r>
                                  </m:e>
                                  <m:sub>
                                    <m:r>
                                      <a:rPr lang="en-US" sz="1400" b="0" i="1" smtClean="0">
                                        <a:latin typeface="Cambria Math" panose="02040503050406030204" pitchFamily="18" charset="0"/>
                                      </a:rPr>
                                      <m:t>𝜙</m:t>
                                    </m:r>
                                  </m:sub>
                                </m:sSub>
                                <m:r>
                                  <a:rPr lang="en-US" sz="1400" b="0" i="1" smtClean="0">
                                    <a:latin typeface="Cambria Math" panose="02040503050406030204" pitchFamily="18" charset="0"/>
                                  </a:rPr>
                                  <m:t>,</m:t>
                                </m:r>
                                <m:r>
                                  <a:rPr lang="en-US" sz="1400" b="0" i="1" smtClean="0">
                                    <a:latin typeface="Cambria Math" panose="02040503050406030204" pitchFamily="18" charset="0"/>
                                  </a:rPr>
                                  <m:t>𝑅</m:t>
                                </m:r>
                                <m:r>
                                  <a:rPr lang="en-US" sz="1400" b="0" i="1" smtClean="0">
                                    <a:latin typeface="Cambria Math" panose="02040503050406030204" pitchFamily="18" charset="0"/>
                                  </a:rPr>
                                  <m:t>, </m:t>
                                </m:r>
                                <m:r>
                                  <a:rPr lang="en-US" sz="1400" b="0" i="1" smtClean="0">
                                    <a:latin typeface="Cambria Math" panose="02040503050406030204" pitchFamily="18" charset="0"/>
                                  </a:rPr>
                                  <m:t>𝑍</m:t>
                                </m:r>
                                <m:r>
                                  <a:rPr lang="en-US" sz="1400" b="0" i="1" smtClean="0">
                                    <a:latin typeface="Cambria Math" panose="02040503050406030204" pitchFamily="18" charset="0"/>
                                  </a:rPr>
                                  <m:t> [,</m:t>
                                </m:r>
                                <m:r>
                                  <a:rPr lang="en-US" sz="1400" b="0" i="1" smtClean="0">
                                    <a:latin typeface="Cambria Math" panose="02040503050406030204" pitchFamily="18" charset="0"/>
                                  </a:rPr>
                                  <m:t>𝜙</m:t>
                                </m:r>
                                <m:r>
                                  <a:rPr lang="en-US" sz="1400" b="0" i="1" smtClean="0">
                                    <a:latin typeface="Cambria Math" panose="02040503050406030204" pitchFamily="18" charset="0"/>
                                  </a:rPr>
                                  <m:t>]</m:t>
                                </m:r>
                              </m:oMath>
                            </m:oMathPara>
                          </a14:m>
                          <a:endParaRPr lang="en-US" sz="1400" dirty="0">
                            <a:latin typeface="Century Gothic" panose="020B0502020202020204" pitchFamily="34" charset="0"/>
                          </a:endParaRPr>
                        </a:p>
                      </a:txBody>
                      <a:tcPr anchor="ctr"/>
                    </a:tc>
                    <a:extLst>
                      <a:ext uri="{0D108BD9-81ED-4DB2-BD59-A6C34878D82A}">
                        <a16:rowId xmlns:a16="http://schemas.microsoft.com/office/drawing/2014/main" val="2013928034"/>
                      </a:ext>
                    </a:extLst>
                  </a:tr>
                </a:tbl>
              </a:graphicData>
            </a:graphic>
          </p:graphicFrame>
        </mc:Choice>
        <mc:Fallback xmlns="">
          <p:graphicFrame>
            <p:nvGraphicFramePr>
              <p:cNvPr id="6" name="Table 5">
                <a:extLst>
                  <a:ext uri="{FF2B5EF4-FFF2-40B4-BE49-F238E27FC236}">
                    <a16:creationId xmlns:a16="http://schemas.microsoft.com/office/drawing/2014/main" id="{1AADD3D8-292C-7D40-A8A0-A135436D50C2}"/>
                  </a:ext>
                </a:extLst>
              </p:cNvPr>
              <p:cNvGraphicFramePr>
                <a:graphicFrameLocks noGrp="1"/>
              </p:cNvGraphicFramePr>
              <p:nvPr>
                <p:extLst>
                  <p:ext uri="{D42A27DB-BD31-4B8C-83A1-F6EECF244321}">
                    <p14:modId xmlns:p14="http://schemas.microsoft.com/office/powerpoint/2010/main" val="3226413053"/>
                  </p:ext>
                </p:extLst>
              </p:nvPr>
            </p:nvGraphicFramePr>
            <p:xfrm>
              <a:off x="504507" y="1697532"/>
              <a:ext cx="3562986" cy="2376400"/>
            </p:xfrm>
            <a:graphic>
              <a:graphicData uri="http://schemas.openxmlformats.org/drawingml/2006/table">
                <a:tbl>
                  <a:tblPr firstRow="1" bandRow="1">
                    <a:tableStyleId>{5940675A-B579-460E-94D1-54222C63F5DA}</a:tableStyleId>
                  </a:tblPr>
                  <a:tblGrid>
                    <a:gridCol w="1692593">
                      <a:extLst>
                        <a:ext uri="{9D8B030D-6E8A-4147-A177-3AD203B41FA5}">
                          <a16:colId xmlns:a16="http://schemas.microsoft.com/office/drawing/2014/main" val="647679907"/>
                        </a:ext>
                      </a:extLst>
                    </a:gridCol>
                    <a:gridCol w="1870393">
                      <a:extLst>
                        <a:ext uri="{9D8B030D-6E8A-4147-A177-3AD203B41FA5}">
                          <a16:colId xmlns:a16="http://schemas.microsoft.com/office/drawing/2014/main" val="3102330939"/>
                        </a:ext>
                      </a:extLst>
                    </a:gridCol>
                  </a:tblGrid>
                  <a:tr h="594100">
                    <a:tc>
                      <a:txBody>
                        <a:bodyPr/>
                        <a:lstStyle/>
                        <a:p>
                          <a:pPr algn="ctr"/>
                          <a:endParaRPr lang="en-US"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entury Gothic" panose="020B0502020202020204" pitchFamily="34" charset="0"/>
                            </a:rPr>
                            <a:t>Coordinate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7059933"/>
                      </a:ext>
                    </a:extLst>
                  </a:tr>
                  <a:tr h="594100">
                    <a:tc>
                      <a:txBody>
                        <a:bodyPr/>
                        <a:lstStyle/>
                        <a:p>
                          <a:pPr algn="ctr"/>
                          <a:r>
                            <a:rPr lang="en-US" b="1" dirty="0">
                              <a:latin typeface="Century Gothic" panose="020B0502020202020204" pitchFamily="34" charset="0"/>
                            </a:rPr>
                            <a:t>Guiding Center</a:t>
                          </a:r>
                        </a:p>
                        <a:p>
                          <a:pPr algn="ctr"/>
                          <a:r>
                            <a:rPr lang="en-US" b="1" dirty="0">
                              <a:latin typeface="Century Gothic" panose="020B0502020202020204" pitchFamily="34" charset="0"/>
                            </a:rPr>
                            <a:t>Distribution</a:t>
                          </a:r>
                        </a:p>
                      </a:txBody>
                      <a:tcPr anchor="ctr">
                        <a:lnT w="12700" cap="flat" cmpd="sng" algn="ctr">
                          <a:solidFill>
                            <a:schemeClr val="tx1"/>
                          </a:solidFill>
                          <a:prstDash val="solid"/>
                          <a:round/>
                          <a:headEnd type="none" w="med" len="med"/>
                          <a:tailEnd type="none" w="med" len="med"/>
                        </a:lnT>
                      </a:tcPr>
                    </a:tc>
                    <a:tc>
                      <a:txBody>
                        <a:bodyPr/>
                        <a:lstStyle/>
                        <a:p>
                          <a:endParaRPr lang="en-US"/>
                        </a:p>
                      </a:txBody>
                      <a:tcPr anchor="ctr">
                        <a:blipFill>
                          <a:blip r:embed="rId3"/>
                          <a:stretch>
                            <a:fillRect l="-91216" t="-102128" b="-204255"/>
                          </a:stretch>
                        </a:blipFill>
                      </a:tcPr>
                    </a:tc>
                    <a:extLst>
                      <a:ext uri="{0D108BD9-81ED-4DB2-BD59-A6C34878D82A}">
                        <a16:rowId xmlns:a16="http://schemas.microsoft.com/office/drawing/2014/main" val="808927904"/>
                      </a:ext>
                    </a:extLst>
                  </a:tr>
                  <a:tr h="594100">
                    <a:tc>
                      <a:txBody>
                        <a:bodyPr/>
                        <a:lstStyle/>
                        <a:p>
                          <a:pPr algn="ctr"/>
                          <a:r>
                            <a:rPr lang="en-US" b="1" dirty="0">
                              <a:latin typeface="Century Gothic" panose="020B0502020202020204" pitchFamily="34" charset="0"/>
                            </a:rPr>
                            <a:t>Monte Carlo</a:t>
                          </a:r>
                        </a:p>
                        <a:p>
                          <a:pPr algn="ctr"/>
                          <a:r>
                            <a:rPr lang="en-US" b="1" dirty="0">
                              <a:latin typeface="Century Gothic" panose="020B0502020202020204" pitchFamily="34" charset="0"/>
                            </a:rPr>
                            <a:t>(Guiding Center)</a:t>
                          </a:r>
                        </a:p>
                      </a:txBody>
                      <a:tcPr anchor="ctr"/>
                    </a:tc>
                    <a:tc>
                      <a:txBody>
                        <a:bodyPr/>
                        <a:lstStyle/>
                        <a:p>
                          <a:endParaRPr lang="en-US"/>
                        </a:p>
                      </a:txBody>
                      <a:tcPr anchor="ctr">
                        <a:blipFill>
                          <a:blip r:embed="rId3"/>
                          <a:stretch>
                            <a:fillRect l="-91216" t="-202128" b="-104255"/>
                          </a:stretch>
                        </a:blipFill>
                      </a:tcPr>
                    </a:tc>
                    <a:extLst>
                      <a:ext uri="{0D108BD9-81ED-4DB2-BD59-A6C34878D82A}">
                        <a16:rowId xmlns:a16="http://schemas.microsoft.com/office/drawing/2014/main" val="2273028055"/>
                      </a:ext>
                    </a:extLst>
                  </a:tr>
                  <a:tr h="594100">
                    <a:tc>
                      <a:txBody>
                        <a:bodyPr/>
                        <a:lstStyle/>
                        <a:p>
                          <a:pPr algn="ctr"/>
                          <a:r>
                            <a:rPr lang="en-US" b="1" dirty="0">
                              <a:latin typeface="Century Gothic" panose="020B0502020202020204" pitchFamily="34" charset="0"/>
                            </a:rPr>
                            <a:t>Monte Carlo </a:t>
                          </a:r>
                        </a:p>
                        <a:p>
                          <a:pPr algn="ctr"/>
                          <a:r>
                            <a:rPr lang="en-US" b="1" dirty="0">
                              <a:latin typeface="Century Gothic" panose="020B0502020202020204" pitchFamily="34" charset="0"/>
                            </a:rPr>
                            <a:t>(Full Orbit)</a:t>
                          </a:r>
                          <a:endParaRPr lang="en-US" b="1" dirty="0">
                            <a:solidFill>
                              <a:schemeClr val="tx1"/>
                            </a:solidFill>
                            <a:latin typeface="Century Gothic" panose="020B0502020202020204" pitchFamily="34" charset="0"/>
                          </a:endParaRPr>
                        </a:p>
                      </a:txBody>
                      <a:tcPr anchor="ctr"/>
                    </a:tc>
                    <a:tc>
                      <a:txBody>
                        <a:bodyPr/>
                        <a:lstStyle/>
                        <a:p>
                          <a:endParaRPr lang="en-US"/>
                        </a:p>
                      </a:txBody>
                      <a:tcPr anchor="ctr">
                        <a:blipFill>
                          <a:blip r:embed="rId3"/>
                          <a:stretch>
                            <a:fillRect l="-91216" t="-302128" b="-4255"/>
                          </a:stretch>
                        </a:blipFill>
                      </a:tcPr>
                    </a:tc>
                    <a:extLst>
                      <a:ext uri="{0D108BD9-81ED-4DB2-BD59-A6C34878D82A}">
                        <a16:rowId xmlns:a16="http://schemas.microsoft.com/office/drawing/2014/main" val="2013928034"/>
                      </a:ext>
                    </a:extLst>
                  </a:tr>
                </a:tbl>
              </a:graphicData>
            </a:graphic>
          </p:graphicFrame>
        </mc:Fallback>
      </mc:AlternateContent>
      <p:pic>
        <p:nvPicPr>
          <p:cNvPr id="4" name="Picture 3">
            <a:extLst>
              <a:ext uri="{FF2B5EF4-FFF2-40B4-BE49-F238E27FC236}">
                <a16:creationId xmlns:a16="http://schemas.microsoft.com/office/drawing/2014/main" id="{C973C8C0-8819-EE45-9B5A-E2D357416139}"/>
              </a:ext>
            </a:extLst>
          </p:cNvPr>
          <p:cNvPicPr>
            <a:picLocks noChangeAspect="1"/>
          </p:cNvPicPr>
          <p:nvPr/>
        </p:nvPicPr>
        <p:blipFill>
          <a:blip r:embed="rId4"/>
          <a:stretch>
            <a:fillRect/>
          </a:stretch>
        </p:blipFill>
        <p:spPr>
          <a:xfrm>
            <a:off x="4450800" y="1787932"/>
            <a:ext cx="2286000" cy="2286000"/>
          </a:xfrm>
          <a:prstGeom prst="rect">
            <a:avLst/>
          </a:prstGeom>
        </p:spPr>
      </p:pic>
      <p:pic>
        <p:nvPicPr>
          <p:cNvPr id="7" name="Picture 6">
            <a:extLst>
              <a:ext uri="{FF2B5EF4-FFF2-40B4-BE49-F238E27FC236}">
                <a16:creationId xmlns:a16="http://schemas.microsoft.com/office/drawing/2014/main" id="{A0904CB8-C215-B54E-8222-4934557006C0}"/>
              </a:ext>
            </a:extLst>
          </p:cNvPr>
          <p:cNvPicPr>
            <a:picLocks noChangeAspect="1"/>
          </p:cNvPicPr>
          <p:nvPr/>
        </p:nvPicPr>
        <p:blipFill>
          <a:blip r:embed="rId5"/>
          <a:stretch>
            <a:fillRect/>
          </a:stretch>
        </p:blipFill>
        <p:spPr>
          <a:xfrm>
            <a:off x="6858000" y="4198993"/>
            <a:ext cx="2286000" cy="2286000"/>
          </a:xfrm>
          <a:prstGeom prst="rect">
            <a:avLst/>
          </a:prstGeom>
        </p:spPr>
      </p:pic>
      <p:pic>
        <p:nvPicPr>
          <p:cNvPr id="9" name="Picture 8">
            <a:extLst>
              <a:ext uri="{FF2B5EF4-FFF2-40B4-BE49-F238E27FC236}">
                <a16:creationId xmlns:a16="http://schemas.microsoft.com/office/drawing/2014/main" id="{BF1A027F-D84B-4B4E-9EC2-8926B6495638}"/>
              </a:ext>
            </a:extLst>
          </p:cNvPr>
          <p:cNvPicPr>
            <a:picLocks noChangeAspect="1"/>
          </p:cNvPicPr>
          <p:nvPr/>
        </p:nvPicPr>
        <p:blipFill>
          <a:blip r:embed="rId6"/>
          <a:stretch>
            <a:fillRect/>
          </a:stretch>
        </p:blipFill>
        <p:spPr>
          <a:xfrm>
            <a:off x="2286000" y="4198993"/>
            <a:ext cx="2286000" cy="2286000"/>
          </a:xfrm>
          <a:prstGeom prst="rect">
            <a:avLst/>
          </a:prstGeom>
        </p:spPr>
      </p:pic>
      <p:pic>
        <p:nvPicPr>
          <p:cNvPr id="11" name="Picture 10">
            <a:extLst>
              <a:ext uri="{FF2B5EF4-FFF2-40B4-BE49-F238E27FC236}">
                <a16:creationId xmlns:a16="http://schemas.microsoft.com/office/drawing/2014/main" id="{151D4389-C22B-9148-B800-9C1C60D96895}"/>
              </a:ext>
            </a:extLst>
          </p:cNvPr>
          <p:cNvPicPr>
            <a:picLocks noChangeAspect="1"/>
          </p:cNvPicPr>
          <p:nvPr/>
        </p:nvPicPr>
        <p:blipFill>
          <a:blip r:embed="rId7"/>
          <a:stretch>
            <a:fillRect/>
          </a:stretch>
        </p:blipFill>
        <p:spPr>
          <a:xfrm>
            <a:off x="0" y="4198993"/>
            <a:ext cx="2286000" cy="2286000"/>
          </a:xfrm>
          <a:prstGeom prst="rect">
            <a:avLst/>
          </a:prstGeom>
        </p:spPr>
      </p:pic>
      <p:pic>
        <p:nvPicPr>
          <p:cNvPr id="13" name="Picture 12">
            <a:extLst>
              <a:ext uri="{FF2B5EF4-FFF2-40B4-BE49-F238E27FC236}">
                <a16:creationId xmlns:a16="http://schemas.microsoft.com/office/drawing/2014/main" id="{DF74518C-9528-8D43-9DB0-856FCE0AE7C8}"/>
              </a:ext>
            </a:extLst>
          </p:cNvPr>
          <p:cNvPicPr>
            <a:picLocks noChangeAspect="1"/>
          </p:cNvPicPr>
          <p:nvPr/>
        </p:nvPicPr>
        <p:blipFill>
          <a:blip r:embed="rId8"/>
          <a:stretch>
            <a:fillRect/>
          </a:stretch>
        </p:blipFill>
        <p:spPr>
          <a:xfrm>
            <a:off x="6736800" y="1787932"/>
            <a:ext cx="2286000" cy="2286000"/>
          </a:xfrm>
          <a:prstGeom prst="rect">
            <a:avLst/>
          </a:prstGeom>
        </p:spPr>
      </p:pic>
      <p:pic>
        <p:nvPicPr>
          <p:cNvPr id="17" name="Picture 16">
            <a:extLst>
              <a:ext uri="{FF2B5EF4-FFF2-40B4-BE49-F238E27FC236}">
                <a16:creationId xmlns:a16="http://schemas.microsoft.com/office/drawing/2014/main" id="{1C3B6B1E-D74C-F647-814B-98D141ED4255}"/>
              </a:ext>
            </a:extLst>
          </p:cNvPr>
          <p:cNvPicPr>
            <a:picLocks noChangeAspect="1"/>
          </p:cNvPicPr>
          <p:nvPr/>
        </p:nvPicPr>
        <p:blipFill>
          <a:blip r:embed="rId9"/>
          <a:stretch>
            <a:fillRect/>
          </a:stretch>
        </p:blipFill>
        <p:spPr>
          <a:xfrm>
            <a:off x="4450800" y="4198993"/>
            <a:ext cx="2286000" cy="2286000"/>
          </a:xfrm>
          <a:prstGeom prst="rect">
            <a:avLst/>
          </a:prstGeom>
        </p:spPr>
      </p:pic>
    </p:spTree>
    <p:extLst>
      <p:ext uri="{BB962C8B-B14F-4D97-AF65-F5344CB8AC3E}">
        <p14:creationId xmlns:p14="http://schemas.microsoft.com/office/powerpoint/2010/main" val="10365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D70D-2E6A-CB4A-8BB1-6307F2519DAA}"/>
              </a:ext>
            </a:extLst>
          </p:cNvPr>
          <p:cNvSpPr>
            <a:spLocks noGrp="1"/>
          </p:cNvSpPr>
          <p:nvPr>
            <p:ph type="title"/>
          </p:nvPr>
        </p:nvSpPr>
        <p:spPr/>
        <p:txBody>
          <a:bodyPr/>
          <a:lstStyle/>
          <a:p>
            <a:r>
              <a:rPr lang="en-US" dirty="0">
                <a:latin typeface="Century Gothic" panose="020B0502020202020204" pitchFamily="34" charset="0"/>
              </a:rPr>
              <a:t>FIDASIM can model the signal produced from multiple light sources</a:t>
            </a:r>
          </a:p>
        </p:txBody>
      </p:sp>
      <p:sp>
        <p:nvSpPr>
          <p:cNvPr id="3" name="Text Placeholder 2">
            <a:extLst>
              <a:ext uri="{FF2B5EF4-FFF2-40B4-BE49-F238E27FC236}">
                <a16:creationId xmlns:a16="http://schemas.microsoft.com/office/drawing/2014/main" id="{887452F4-509A-EE4A-88FC-0E81BD6A0A93}"/>
              </a:ext>
            </a:extLst>
          </p:cNvPr>
          <p:cNvSpPr>
            <a:spLocks noGrp="1"/>
          </p:cNvSpPr>
          <p:nvPr>
            <p:ph type="body" idx="1"/>
          </p:nvPr>
        </p:nvSpPr>
        <p:spPr>
          <a:xfrm>
            <a:off x="5096255" y="1442895"/>
            <a:ext cx="3736045" cy="4974674"/>
          </a:xfrm>
        </p:spPr>
        <p:txBody>
          <a:bodyPr/>
          <a:lstStyle/>
          <a:p>
            <a:pPr marL="114300" indent="0" algn="ctr">
              <a:buNone/>
            </a:pPr>
            <a:endParaRPr lang="en-US" dirty="0">
              <a:latin typeface="Century Gothic" panose="020B0502020202020204" pitchFamily="34" charset="0"/>
            </a:endParaRPr>
          </a:p>
          <a:p>
            <a:r>
              <a:rPr lang="en-US" dirty="0">
                <a:latin typeface="Century Gothic" panose="020B0502020202020204" pitchFamily="34" charset="0"/>
              </a:rPr>
              <a:t>Beam emission </a:t>
            </a:r>
            <a:br>
              <a:rPr lang="en-US" dirty="0">
                <a:latin typeface="Century Gothic" panose="020B0502020202020204" pitchFamily="34" charset="0"/>
              </a:rPr>
            </a:br>
            <a:r>
              <a:rPr lang="en-US" dirty="0">
                <a:latin typeface="Century Gothic" panose="020B0502020202020204" pitchFamily="34" charset="0"/>
              </a:rPr>
              <a:t>(Full, Half, Third)</a:t>
            </a:r>
            <a:br>
              <a:rPr lang="en-US" dirty="0">
                <a:latin typeface="Century Gothic" panose="020B0502020202020204" pitchFamily="34" charset="0"/>
              </a:rPr>
            </a:br>
            <a:endParaRPr lang="en-US" dirty="0">
              <a:latin typeface="Century Gothic" panose="020B0502020202020204" pitchFamily="34" charset="0"/>
            </a:endParaRPr>
          </a:p>
          <a:p>
            <a:r>
              <a:rPr lang="en-US" dirty="0">
                <a:latin typeface="Century Gothic" panose="020B0502020202020204" pitchFamily="34" charset="0"/>
              </a:rPr>
              <a:t>Bremsstrahlung</a:t>
            </a:r>
            <a:br>
              <a:rPr lang="en-US" dirty="0">
                <a:latin typeface="Century Gothic" panose="020B0502020202020204" pitchFamily="34" charset="0"/>
              </a:rPr>
            </a:br>
            <a:endParaRPr lang="en-US" dirty="0">
              <a:latin typeface="Century Gothic" panose="020B0502020202020204" pitchFamily="34" charset="0"/>
            </a:endParaRPr>
          </a:p>
          <a:p>
            <a:r>
              <a:rPr lang="en-US" dirty="0">
                <a:solidFill>
                  <a:schemeClr val="tx1"/>
                </a:solidFill>
                <a:latin typeface="Century Gothic" panose="020B0502020202020204" pitchFamily="34" charset="0"/>
              </a:rPr>
              <a:t>DCX and Halo</a:t>
            </a:r>
            <a:br>
              <a:rPr lang="en-US" dirty="0">
                <a:solidFill>
                  <a:schemeClr val="tx1"/>
                </a:solidFill>
                <a:latin typeface="Century Gothic" panose="020B0502020202020204" pitchFamily="34" charset="0"/>
              </a:rPr>
            </a:br>
            <a:endParaRPr lang="en-US" dirty="0">
              <a:solidFill>
                <a:schemeClr val="tx1"/>
              </a:solidFill>
              <a:latin typeface="Century Gothic" panose="020B0502020202020204" pitchFamily="34" charset="0"/>
            </a:endParaRPr>
          </a:p>
          <a:p>
            <a:r>
              <a:rPr lang="en-US" b="1" dirty="0">
                <a:solidFill>
                  <a:srgbClr val="FF0000"/>
                </a:solidFill>
                <a:latin typeface="Century Gothic" panose="020B0502020202020204" pitchFamily="34" charset="0"/>
              </a:rPr>
              <a:t>Cold neutral emission</a:t>
            </a:r>
            <a:br>
              <a:rPr lang="en-US" dirty="0">
                <a:solidFill>
                  <a:srgbClr val="FF0000"/>
                </a:solidFill>
                <a:latin typeface="Century Gothic" panose="020B0502020202020204" pitchFamily="34" charset="0"/>
              </a:rPr>
            </a:br>
            <a:endParaRPr lang="en-US" dirty="0">
              <a:solidFill>
                <a:srgbClr val="FF0000"/>
              </a:solidFill>
              <a:latin typeface="Century Gothic" panose="020B0502020202020204" pitchFamily="34" charset="0"/>
            </a:endParaRPr>
          </a:p>
          <a:p>
            <a:r>
              <a:rPr lang="en-US" dirty="0">
                <a:solidFill>
                  <a:schemeClr val="tx1"/>
                </a:solidFill>
                <a:latin typeface="Century Gothic" panose="020B0502020202020204" pitchFamily="34" charset="0"/>
              </a:rPr>
              <a:t>Active Fast-ion D-</a:t>
            </a:r>
            <a:r>
              <a:rPr lang="el-GR" dirty="0">
                <a:solidFill>
                  <a:schemeClr val="tx1"/>
                </a:solidFill>
                <a:latin typeface="Century Gothic" panose="020B0502020202020204" pitchFamily="34" charset="0"/>
              </a:rPr>
              <a:t>α (</a:t>
            </a:r>
            <a:r>
              <a:rPr lang="en-US" dirty="0">
                <a:solidFill>
                  <a:schemeClr val="tx1"/>
                </a:solidFill>
                <a:latin typeface="Century Gothic" panose="020B0502020202020204" pitchFamily="34" charset="0"/>
              </a:rPr>
              <a:t>FIDA)</a:t>
            </a:r>
            <a:br>
              <a:rPr lang="en-US" dirty="0">
                <a:solidFill>
                  <a:schemeClr val="tx1"/>
                </a:solidFill>
                <a:latin typeface="Century Gothic" panose="020B0502020202020204" pitchFamily="34" charset="0"/>
              </a:rPr>
            </a:br>
            <a:endParaRPr lang="en-US" dirty="0">
              <a:solidFill>
                <a:srgbClr val="FF0000"/>
              </a:solidFill>
              <a:latin typeface="Century Gothic" panose="020B0502020202020204" pitchFamily="34" charset="0"/>
            </a:endParaRPr>
          </a:p>
          <a:p>
            <a:r>
              <a:rPr lang="en-US" b="1" dirty="0">
                <a:solidFill>
                  <a:srgbClr val="FF0000"/>
                </a:solidFill>
                <a:latin typeface="Century Gothic" panose="020B0502020202020204" pitchFamily="34" charset="0"/>
              </a:rPr>
              <a:t>Passive Fast-ion D-</a:t>
            </a:r>
            <a:r>
              <a:rPr lang="el-GR" b="1" dirty="0">
                <a:solidFill>
                  <a:srgbClr val="FF0000"/>
                </a:solidFill>
                <a:latin typeface="Century Gothic" panose="020B0502020202020204" pitchFamily="34" charset="0"/>
              </a:rPr>
              <a:t>α (</a:t>
            </a:r>
            <a:r>
              <a:rPr lang="en-US" b="1" dirty="0">
                <a:solidFill>
                  <a:srgbClr val="FF0000"/>
                </a:solidFill>
                <a:latin typeface="Century Gothic" panose="020B0502020202020204" pitchFamily="34" charset="0"/>
              </a:rPr>
              <a:t>p-FIDA)</a:t>
            </a:r>
          </a:p>
          <a:p>
            <a:endParaRPr lang="en-US" dirty="0">
              <a:solidFill>
                <a:srgbClr val="FF0000"/>
              </a:solidFill>
              <a:latin typeface="Century Gothic" panose="020B0502020202020204" pitchFamily="34" charset="0"/>
            </a:endParaRPr>
          </a:p>
          <a:p>
            <a:endParaRPr lang="en-US" dirty="0">
              <a:latin typeface="Century Gothic" panose="020B0502020202020204" pitchFamily="34" charset="0"/>
            </a:endParaRPr>
          </a:p>
        </p:txBody>
      </p:sp>
      <p:pic>
        <p:nvPicPr>
          <p:cNvPr id="6" name="Picture 5">
            <a:extLst>
              <a:ext uri="{FF2B5EF4-FFF2-40B4-BE49-F238E27FC236}">
                <a16:creationId xmlns:a16="http://schemas.microsoft.com/office/drawing/2014/main" id="{F3AAF73E-6714-AD48-90E0-27CA503D2B69}"/>
              </a:ext>
            </a:extLst>
          </p:cNvPr>
          <p:cNvPicPr>
            <a:picLocks noChangeAspect="1"/>
          </p:cNvPicPr>
          <p:nvPr/>
        </p:nvPicPr>
        <p:blipFill>
          <a:blip r:embed="rId3"/>
          <a:stretch>
            <a:fillRect/>
          </a:stretch>
        </p:blipFill>
        <p:spPr>
          <a:xfrm>
            <a:off x="311698" y="1442894"/>
            <a:ext cx="4888951" cy="4888951"/>
          </a:xfrm>
          <a:prstGeom prst="rect">
            <a:avLst/>
          </a:prstGeom>
        </p:spPr>
      </p:pic>
    </p:spTree>
    <p:extLst>
      <p:ext uri="{BB962C8B-B14F-4D97-AF65-F5344CB8AC3E}">
        <p14:creationId xmlns:p14="http://schemas.microsoft.com/office/powerpoint/2010/main" val="400937216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27176</TotalTime>
  <Words>1067</Words>
  <Application>Microsoft Macintosh PowerPoint</Application>
  <PresentationFormat>On-screen Show (4:3)</PresentationFormat>
  <Paragraphs>183</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Cambria Math</vt:lpstr>
      <vt:lpstr>Century Gothic</vt:lpstr>
      <vt:lpstr>Consolas</vt:lpstr>
      <vt:lpstr>Simple Light</vt:lpstr>
      <vt:lpstr>PowerPoint Presentation</vt:lpstr>
      <vt:lpstr>Outline </vt:lpstr>
      <vt:lpstr>Introduction to this work</vt:lpstr>
      <vt:lpstr>Fast-ion Dα (FIDA) and Neutral Particle Analyzer (NPA) diagnostics measure the fast-ion distribution</vt:lpstr>
      <vt:lpstr>FIDASIM is a synthetic diagnostic code that simulates FIDA and NPA signals</vt:lpstr>
      <vt:lpstr>FIDASIM requires plasma profiles and electro-magnetic fields as input</vt:lpstr>
      <vt:lpstr>Spectroscopic and NPA geometry are inserted into FIDASIM</vt:lpstr>
      <vt:lpstr>The code accepts several types of theoretical  fast-ion distribution functions as input</vt:lpstr>
      <vt:lpstr>FIDASIM can model the signal produced from multiple light sources</vt:lpstr>
      <vt:lpstr>Passive signals improve understanding on the fast-ion distribution and neutral density profile</vt:lpstr>
      <vt:lpstr>FIDASIM reads in neutral densities, then time-evolves them to simulate passive FIDA signals</vt:lpstr>
      <vt:lpstr>Passive-FIDA signals are comparable to active-FIDA signals at NSTX-U</vt:lpstr>
      <vt:lpstr>Passive-FIDA signals comparable to active-FIDA signals at NSTX-U (cont’d)</vt:lpstr>
      <vt:lpstr>Successful FIDASIM benchmark with 2D passive-FIDA modeling</vt:lpstr>
      <vt:lpstr>In TCV, passive signals can exceed active signals</vt:lpstr>
      <vt:lpstr>Interpolation grid extended to 3D by taking into account toroidal variable ϕ</vt:lpstr>
      <vt:lpstr>Successful preliminary 3D FIDASIM benchmark with 3D fields and profiles</vt:lpstr>
      <vt:lpstr>Conclusion</vt:lpstr>
      <vt:lpstr>Updated source code and documentation</vt:lpstr>
      <vt:lpstr>Our group is interested in expanding the network of FIDASIM users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FIDASIM</dc:title>
  <cp:lastModifiedBy>Alvin Garci</cp:lastModifiedBy>
  <cp:revision>474</cp:revision>
  <cp:lastPrinted>2018-10-31T16:57:58Z</cp:lastPrinted>
  <dcterms:modified xsi:type="dcterms:W3CDTF">2018-11-10T04:09:50Z</dcterms:modified>
</cp:coreProperties>
</file>