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25603200"/>
  <p:notesSz cx="9144000" cy="6858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00FF"/>
        </a:solidFill>
        <a:latin typeface="Helvetica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00FF"/>
        </a:solidFill>
        <a:latin typeface="Helvetica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00FF"/>
        </a:solidFill>
        <a:latin typeface="Helvetica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00FF"/>
        </a:solidFill>
        <a:latin typeface="Helvetica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00FF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rgbClr val="0000FF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rgbClr val="0000FF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rgbClr val="0000FF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rgbClr val="0000FF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064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115"/>
    <a:srgbClr val="004080"/>
    <a:srgbClr val="408000"/>
    <a:srgbClr val="008080"/>
    <a:srgbClr val="FF00FF"/>
    <a:srgbClr val="008000"/>
    <a:srgbClr val="E6E6E6"/>
    <a:srgbClr val="800040"/>
    <a:srgbClr val="EEEEE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866" autoAdjust="0"/>
  </p:normalViewPr>
  <p:slideViewPr>
    <p:cSldViewPr snapToGrid="0">
      <p:cViewPr>
        <p:scale>
          <a:sx n="33" d="100"/>
          <a:sy n="33" d="100"/>
        </p:scale>
        <p:origin x="-80" y="1720"/>
      </p:cViewPr>
      <p:guideLst>
        <p:guide orient="horz" pos="8064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0250" y="514350"/>
            <a:ext cx="51435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B66C25F7-1EB5-D44F-B1D7-445C736AB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60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C25F7-1EB5-D44F-B1D7-445C736ABC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4" y="7953375"/>
            <a:ext cx="43526076" cy="5487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33" y="14508167"/>
            <a:ext cx="35845750" cy="65436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5DDD-D0AD-AF47-A82F-B48E4D849B5E}" type="slidenum">
              <a:rPr lang="en-US"/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5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C8057-D984-F447-B568-CCC04F2B8439}" type="slidenum">
              <a:rPr lang="en-US"/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339176" y="2276476"/>
            <a:ext cx="4267200" cy="2009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0" y="2276476"/>
            <a:ext cx="12652376" cy="2009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7451-ECE7-024C-A242-854D01CD0003}" type="slidenum">
              <a:rPr lang="en-US"/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2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744B7-0377-C044-B1E8-0343B845805F}" type="slidenum">
              <a:rPr lang="en-US"/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4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16452854"/>
            <a:ext cx="43526076" cy="50847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0852150"/>
            <a:ext cx="43526076" cy="56007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4A39-8B60-A54C-B5AE-44A828434508}" type="slidenum">
              <a:rPr lang="en-US"/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6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0" y="2924175"/>
            <a:ext cx="8459788" cy="136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46588" y="2924175"/>
            <a:ext cx="8459788" cy="136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3AE0-C4F6-7E40-B352-AC8B124C48F9}" type="slidenum">
              <a:rPr lang="en-US"/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7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5" y="1025525"/>
            <a:ext cx="46085126" cy="426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41" y="5730875"/>
            <a:ext cx="22625050" cy="2389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41" y="8120063"/>
            <a:ext cx="22625050" cy="1475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6" y="5730875"/>
            <a:ext cx="22632988" cy="2389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6" y="8120063"/>
            <a:ext cx="22632988" cy="1475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4BC19-0CAB-7A46-93F0-59A0FC817A63}" type="slidenum">
              <a:rPr lang="en-US"/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9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9761F-4296-C146-BD9E-D4F742C15581}" type="slidenum">
              <a:rPr lang="en-US"/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5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70C43-21FD-744B-B73C-E7103DAD7240}" type="slidenum">
              <a:rPr lang="en-US"/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9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5" y="1019175"/>
            <a:ext cx="16846550" cy="43386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4" y="1019175"/>
            <a:ext cx="28625800" cy="21851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45" y="5357813"/>
            <a:ext cx="16846550" cy="17513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C73F-BD2F-7B40-BDDA-79B796F0B26F}" type="slidenum">
              <a:rPr lang="en-US"/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6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6" y="17922875"/>
            <a:ext cx="30724476" cy="2114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6" y="2287592"/>
            <a:ext cx="30724476" cy="153622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6" y="20037425"/>
            <a:ext cx="30724476" cy="3005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EF2F-724F-E948-8979-8448F64D14B4}" type="slidenum">
              <a:rPr lang="en-US"/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9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34400" y="2276475"/>
            <a:ext cx="17071976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80685" tIns="240342" rIns="480685" bIns="2403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34400" y="2924175"/>
            <a:ext cx="17071976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12160" tIns="112160" rIns="112160" bIns="112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" y="25450803"/>
            <a:ext cx="67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33648" tIns="0" rIns="33648" bIns="0" numCol="1" anchor="t" anchorCtr="0" compatLnSpc="1">
            <a:prstTxWarp prst="textNoShape">
              <a:avLst/>
            </a:prstTxWarp>
            <a:spAutoFit/>
          </a:bodyPr>
          <a:lstStyle>
            <a:lvl1pPr algn="l" defTabSz="4806950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69440" y="25438100"/>
            <a:ext cx="381415" cy="33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33648" tIns="11216" rIns="33648" bIns="11216" numCol="1" anchor="t" anchorCtr="0" compatLnSpc="1">
            <a:prstTxWarp prst="textNoShape">
              <a:avLst/>
            </a:prstTxWarp>
            <a:spAutoFit/>
          </a:bodyPr>
          <a:lstStyle>
            <a:lvl1pPr algn="r" defTabSz="4806950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E8AD902-E1F5-A14E-B3AD-63D514ADFF9C}" type="slidenum">
              <a:rPr lang="en-US"/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6950" rtl="0" eaLnBrk="0" fontAlgn="base" hangingPunct="0">
        <a:spcBef>
          <a:spcPct val="0"/>
        </a:spcBef>
        <a:spcAft>
          <a:spcPct val="0"/>
        </a:spcAft>
        <a:defRPr sz="3400">
          <a:solidFill>
            <a:srgbClr val="0000FF"/>
          </a:solidFill>
          <a:latin typeface="+mj-lt"/>
          <a:ea typeface="+mj-ea"/>
          <a:cs typeface="ＭＳ Ｐゴシック" charset="0"/>
        </a:defRPr>
      </a:lvl1pPr>
      <a:lvl2pPr algn="ctr" defTabSz="4806950" rtl="0" eaLnBrk="0" fontAlgn="base" hangingPunct="0">
        <a:spcBef>
          <a:spcPct val="0"/>
        </a:spcBef>
        <a:spcAft>
          <a:spcPct val="0"/>
        </a:spcAft>
        <a:defRPr sz="3400">
          <a:solidFill>
            <a:srgbClr val="0000FF"/>
          </a:solidFill>
          <a:latin typeface="Helvetica" charset="0"/>
          <a:ea typeface="ＭＳ Ｐゴシック" charset="0"/>
          <a:cs typeface="ＭＳ Ｐゴシック" charset="0"/>
        </a:defRPr>
      </a:lvl2pPr>
      <a:lvl3pPr algn="ctr" defTabSz="4806950" rtl="0" eaLnBrk="0" fontAlgn="base" hangingPunct="0">
        <a:spcBef>
          <a:spcPct val="0"/>
        </a:spcBef>
        <a:spcAft>
          <a:spcPct val="0"/>
        </a:spcAft>
        <a:defRPr sz="3400">
          <a:solidFill>
            <a:srgbClr val="0000FF"/>
          </a:solidFill>
          <a:latin typeface="Helvetica" charset="0"/>
          <a:ea typeface="ＭＳ Ｐゴシック" charset="0"/>
          <a:cs typeface="ＭＳ Ｐゴシック" charset="0"/>
        </a:defRPr>
      </a:lvl3pPr>
      <a:lvl4pPr algn="ctr" defTabSz="4806950" rtl="0" eaLnBrk="0" fontAlgn="base" hangingPunct="0">
        <a:spcBef>
          <a:spcPct val="0"/>
        </a:spcBef>
        <a:spcAft>
          <a:spcPct val="0"/>
        </a:spcAft>
        <a:defRPr sz="3400">
          <a:solidFill>
            <a:srgbClr val="0000FF"/>
          </a:solidFill>
          <a:latin typeface="Helvetica" charset="0"/>
          <a:ea typeface="ＭＳ Ｐゴシック" charset="0"/>
          <a:cs typeface="ＭＳ Ｐゴシック" charset="0"/>
        </a:defRPr>
      </a:lvl4pPr>
      <a:lvl5pPr algn="ctr" defTabSz="4806950" rtl="0" eaLnBrk="0" fontAlgn="base" hangingPunct="0">
        <a:spcBef>
          <a:spcPct val="0"/>
        </a:spcBef>
        <a:spcAft>
          <a:spcPct val="0"/>
        </a:spcAft>
        <a:defRPr sz="3400">
          <a:solidFill>
            <a:srgbClr val="0000FF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806950" rtl="0" fontAlgn="base">
        <a:spcBef>
          <a:spcPct val="0"/>
        </a:spcBef>
        <a:spcAft>
          <a:spcPct val="0"/>
        </a:spcAft>
        <a:defRPr sz="3400">
          <a:solidFill>
            <a:srgbClr val="0000FF"/>
          </a:solidFill>
          <a:latin typeface="Helvetica" charset="0"/>
          <a:ea typeface="ＭＳ Ｐゴシック" charset="0"/>
        </a:defRPr>
      </a:lvl6pPr>
      <a:lvl7pPr marL="914400" algn="ctr" defTabSz="4806950" rtl="0" fontAlgn="base">
        <a:spcBef>
          <a:spcPct val="0"/>
        </a:spcBef>
        <a:spcAft>
          <a:spcPct val="0"/>
        </a:spcAft>
        <a:defRPr sz="3400">
          <a:solidFill>
            <a:srgbClr val="0000FF"/>
          </a:solidFill>
          <a:latin typeface="Helvetica" charset="0"/>
          <a:ea typeface="ＭＳ Ｐゴシック" charset="0"/>
        </a:defRPr>
      </a:lvl7pPr>
      <a:lvl8pPr marL="1371600" algn="ctr" defTabSz="4806950" rtl="0" fontAlgn="base">
        <a:spcBef>
          <a:spcPct val="0"/>
        </a:spcBef>
        <a:spcAft>
          <a:spcPct val="0"/>
        </a:spcAft>
        <a:defRPr sz="3400">
          <a:solidFill>
            <a:srgbClr val="0000FF"/>
          </a:solidFill>
          <a:latin typeface="Helvetica" charset="0"/>
          <a:ea typeface="ＭＳ Ｐゴシック" charset="0"/>
        </a:defRPr>
      </a:lvl8pPr>
      <a:lvl9pPr marL="1828800" algn="ctr" defTabSz="4806950" rtl="0" fontAlgn="base">
        <a:spcBef>
          <a:spcPct val="0"/>
        </a:spcBef>
        <a:spcAft>
          <a:spcPct val="0"/>
        </a:spcAft>
        <a:defRPr sz="3400">
          <a:solidFill>
            <a:srgbClr val="0000FF"/>
          </a:solidFill>
          <a:latin typeface="Helvetica" charset="0"/>
          <a:ea typeface="ＭＳ Ｐゴシック" charset="0"/>
        </a:defRPr>
      </a:lvl9pPr>
    </p:titleStyle>
    <p:bodyStyle>
      <a:lvl1pPr marL="217488" indent="-217488" algn="l" defTabSz="4806950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FF"/>
          </a:solidFill>
          <a:latin typeface="+mn-lt"/>
          <a:ea typeface="+mn-ea"/>
          <a:cs typeface="ＭＳ Ｐゴシック" charset="0"/>
        </a:defRPr>
      </a:lvl1pPr>
      <a:lvl2pPr marL="623888" indent="-265113" algn="l" defTabSz="480695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rgbClr val="0000FF"/>
          </a:solidFill>
          <a:latin typeface="+mn-lt"/>
          <a:ea typeface="+mn-ea"/>
        </a:defRPr>
      </a:lvl2pPr>
      <a:lvl3pPr marL="996950" indent="-233363" algn="l" defTabSz="4806950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FF"/>
          </a:solidFill>
          <a:latin typeface="+mn-lt"/>
          <a:ea typeface="+mn-ea"/>
        </a:defRPr>
      </a:lvl3pPr>
      <a:lvl4pPr marL="1401763" indent="-265113" algn="l" defTabSz="480695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rgbClr val="0000FF"/>
          </a:solidFill>
          <a:latin typeface="+mn-lt"/>
          <a:ea typeface="+mn-ea"/>
        </a:defRPr>
      </a:lvl4pPr>
      <a:lvl5pPr marL="1744663" indent="-203200" algn="l" defTabSz="4806950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rgbClr val="0000FF"/>
          </a:solidFill>
          <a:latin typeface="+mn-lt"/>
          <a:ea typeface="+mn-ea"/>
        </a:defRPr>
      </a:lvl5pPr>
      <a:lvl6pPr marL="2201863" indent="-203200" algn="l" defTabSz="4806950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0000FF"/>
          </a:solidFill>
          <a:latin typeface="+mn-lt"/>
          <a:ea typeface="+mn-ea"/>
        </a:defRPr>
      </a:lvl6pPr>
      <a:lvl7pPr marL="2659063" indent="-203200" algn="l" defTabSz="4806950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0000FF"/>
          </a:solidFill>
          <a:latin typeface="+mn-lt"/>
          <a:ea typeface="+mn-ea"/>
        </a:defRPr>
      </a:lvl7pPr>
      <a:lvl8pPr marL="3116263" indent="-203200" algn="l" defTabSz="4806950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0000FF"/>
          </a:solidFill>
          <a:latin typeface="+mn-lt"/>
          <a:ea typeface="+mn-ea"/>
        </a:defRPr>
      </a:lvl8pPr>
      <a:lvl9pPr marL="3573463" indent="-203200" algn="l" defTabSz="4806950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wmf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10" Type="http://schemas.openxmlformats.org/officeDocument/2006/relationships/image" Target="../media/image4.png"/><Relationship Id="rId11" Type="http://schemas.openxmlformats.org/officeDocument/2006/relationships/image" Target="../media/image5.gif"/><Relationship Id="rId12" Type="http://schemas.openxmlformats.org/officeDocument/2006/relationships/image" Target="../media/image6.jpe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0" name="Rectangle 284"/>
          <p:cNvSpPr>
            <a:spLocks noChangeArrowheads="1"/>
          </p:cNvSpPr>
          <p:nvPr/>
        </p:nvSpPr>
        <p:spPr bwMode="auto">
          <a:xfrm>
            <a:off x="5503587" y="3"/>
            <a:ext cx="39641182" cy="153888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square" lIns="0" tIns="45720" rIns="0" bIns="137160">
            <a:spAutoFit/>
          </a:bodyPr>
          <a:lstStyle/>
          <a:p>
            <a:pPr defTabSz="5895975" eaLnBrk="1" hangingPunct="1">
              <a:spcBef>
                <a:spcPct val="55000"/>
              </a:spcBef>
              <a:defRPr/>
            </a:pPr>
            <a:r>
              <a:rPr lang="en-US" sz="8800" b="1" dirty="0">
                <a:solidFill>
                  <a:schemeClr val="bg1"/>
                </a:solidFill>
                <a:latin typeface="Calibri"/>
                <a:cs typeface="Calibri"/>
              </a:rPr>
              <a:t>Status and Plans for the TRANSP Interpretive and Predictive Simulation Code </a:t>
            </a:r>
            <a:endParaRPr lang="en-US" sz="4800" b="1" i="1" baseline="30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488" name="AutoShape 392"/>
          <p:cNvSpPr>
            <a:spLocks noChangeArrowheads="1"/>
          </p:cNvSpPr>
          <p:nvPr/>
        </p:nvSpPr>
        <p:spPr bwMode="auto">
          <a:xfrm>
            <a:off x="787400" y="3575053"/>
            <a:ext cx="11074400" cy="21909087"/>
          </a:xfrm>
          <a:prstGeom prst="roundRect">
            <a:avLst>
              <a:gd name="adj" fmla="val 7486"/>
            </a:avLst>
          </a:prstGeom>
          <a:noFill/>
          <a:ln w="57150" cmpd="sng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4374" name="Rectangle 278"/>
          <p:cNvSpPr>
            <a:spLocks noChangeArrowheads="1"/>
          </p:cNvSpPr>
          <p:nvPr/>
        </p:nvSpPr>
        <p:spPr bwMode="auto">
          <a:xfrm>
            <a:off x="12631287" y="1780521"/>
            <a:ext cx="26482994" cy="117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765175" indent="-765175" defTabSz="5895975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400" dirty="0">
                <a:solidFill>
                  <a:schemeClr val="tx1"/>
                </a:solidFill>
                <a:cs typeface="+mn-cs"/>
              </a:rPr>
              <a:t>F. M. Poli, J. Breslau, M. </a:t>
            </a:r>
            <a:r>
              <a:rPr lang="en-US" sz="4400" dirty="0" err="1">
                <a:solidFill>
                  <a:schemeClr val="tx1"/>
                </a:solidFill>
                <a:cs typeface="+mn-cs"/>
              </a:rPr>
              <a:t>Gorelenkova</a:t>
            </a:r>
            <a:r>
              <a:rPr lang="en-US" sz="4400" dirty="0">
                <a:solidFill>
                  <a:schemeClr val="tx1"/>
                </a:solidFill>
                <a:cs typeface="+mn-cs"/>
              </a:rPr>
              <a:t>, J. Sachdev, </a:t>
            </a:r>
            <a:r>
              <a:rPr lang="en-US" sz="4400" dirty="0">
                <a:solidFill>
                  <a:schemeClr val="tx1"/>
                </a:solidFill>
              </a:rPr>
              <a:t>X. Yuan, S. Kaye</a:t>
            </a:r>
            <a:endParaRPr lang="en-US" sz="4400" dirty="0">
              <a:solidFill>
                <a:schemeClr val="tx1"/>
              </a:solidFill>
              <a:ea typeface="Batang" charset="0"/>
              <a:cs typeface="Batang" charset="0"/>
            </a:endParaRPr>
          </a:p>
          <a:p>
            <a:pPr marL="765175" indent="-765175" defTabSz="5895975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i="1" dirty="0">
                <a:solidFill>
                  <a:schemeClr val="tx1"/>
                </a:solidFill>
                <a:ea typeface="Batang" charset="0"/>
                <a:cs typeface="Batang" charset="0"/>
              </a:rPr>
              <a:t>Princeton Plasma Physics Laboratory, Princeton University  Princeton, NJ, 08543</a:t>
            </a:r>
          </a:p>
        </p:txBody>
      </p:sp>
      <p:sp>
        <p:nvSpPr>
          <p:cNvPr id="4547" name="Rectangle 451"/>
          <p:cNvSpPr>
            <a:spLocks noChangeArrowheads="1"/>
          </p:cNvSpPr>
          <p:nvPr/>
        </p:nvSpPr>
        <p:spPr bwMode="auto">
          <a:xfrm>
            <a:off x="5997323" y="-15902"/>
            <a:ext cx="184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1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0" name="AutoShape 392"/>
          <p:cNvSpPr>
            <a:spLocks noChangeArrowheads="1"/>
          </p:cNvSpPr>
          <p:nvPr/>
        </p:nvSpPr>
        <p:spPr bwMode="auto">
          <a:xfrm>
            <a:off x="12616539" y="3575053"/>
            <a:ext cx="13419638" cy="21909087"/>
          </a:xfrm>
          <a:prstGeom prst="roundRect">
            <a:avLst>
              <a:gd name="adj" fmla="val 7486"/>
            </a:avLst>
          </a:prstGeom>
          <a:noFill/>
          <a:ln w="57150" cmpd="sng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151" name="AutoShape 392"/>
          <p:cNvSpPr>
            <a:spLocks noChangeArrowheads="1"/>
          </p:cNvSpPr>
          <p:nvPr/>
        </p:nvSpPr>
        <p:spPr bwMode="auto">
          <a:xfrm>
            <a:off x="26832385" y="3619630"/>
            <a:ext cx="21718446" cy="9994773"/>
          </a:xfrm>
          <a:prstGeom prst="roundRect">
            <a:avLst>
              <a:gd name="adj" fmla="val 7486"/>
            </a:avLst>
          </a:prstGeom>
          <a:noFill/>
          <a:ln w="57150" cmpd="sng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105" name="Text Box 394"/>
          <p:cNvSpPr txBox="1">
            <a:spLocks noChangeArrowheads="1"/>
          </p:cNvSpPr>
          <p:nvPr/>
        </p:nvSpPr>
        <p:spPr bwMode="auto">
          <a:xfrm>
            <a:off x="808223" y="3545991"/>
            <a:ext cx="11045650" cy="107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1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526" tIns="45762" rIns="91526" bIns="45762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latin typeface="Calibri"/>
                <a:cs typeface="Calibri"/>
              </a:rPr>
              <a:t>TRANSP is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cs typeface="Calibri"/>
              </a:rPr>
              <a:t>a time-dependent, 1.5 D </a:t>
            </a:r>
            <a:r>
              <a:rPr lang="en-US" sz="32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cs typeface="Calibri"/>
              </a:rPr>
              <a:t>solver for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cs typeface="Calibri"/>
              </a:rPr>
              <a:t>interpretive and predictive analysis of </a:t>
            </a:r>
            <a:r>
              <a:rPr lang="en-US" sz="3200" b="1" dirty="0" err="1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cs typeface="Calibri"/>
              </a:rPr>
              <a:t>tokamak</a:t>
            </a:r>
            <a:r>
              <a:rPr lang="en-US" sz="32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cs typeface="Calibri"/>
              </a:rPr>
              <a:t>and RFP plasmas</a:t>
            </a:r>
            <a:endParaRPr lang="en-US" sz="3200" b="1" u="sng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106" name="Text Box 394"/>
          <p:cNvSpPr txBox="1">
            <a:spLocks noChangeArrowheads="1"/>
          </p:cNvSpPr>
          <p:nvPr/>
        </p:nvSpPr>
        <p:spPr bwMode="auto">
          <a:xfrm>
            <a:off x="1647530" y="11151884"/>
            <a:ext cx="9767100" cy="95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1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526" tIns="45762" rIns="91526" bIns="45762" anchor="ctr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Kernel of the code is the solution of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particle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, energy and momentum transport equations</a:t>
            </a:r>
          </a:p>
        </p:txBody>
      </p:sp>
      <p:sp>
        <p:nvSpPr>
          <p:cNvPr id="120" name="Line 393"/>
          <p:cNvSpPr>
            <a:spLocks noChangeShapeType="1"/>
          </p:cNvSpPr>
          <p:nvPr/>
        </p:nvSpPr>
        <p:spPr bwMode="auto">
          <a:xfrm>
            <a:off x="3164233" y="10964260"/>
            <a:ext cx="6232526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526" tIns="45762" rIns="91526" bIns="4576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1" name="Line 393"/>
          <p:cNvSpPr>
            <a:spLocks noChangeShapeType="1"/>
          </p:cNvSpPr>
          <p:nvPr/>
        </p:nvSpPr>
        <p:spPr bwMode="auto">
          <a:xfrm>
            <a:off x="2770193" y="16880446"/>
            <a:ext cx="6232526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526" tIns="45762" rIns="91526" bIns="4576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2310666" y="10063485"/>
            <a:ext cx="8229600" cy="7244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17488" indent="-217488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FF"/>
                </a:solidFill>
                <a:latin typeface="+mn-lt"/>
                <a:ea typeface="+mn-ea"/>
                <a:cs typeface="ＭＳ Ｐゴシック" charset="0"/>
              </a:defRPr>
            </a:lvl1pPr>
            <a:lvl2pPr marL="623888" indent="-265113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rgbClr val="0000FF"/>
                </a:solidFill>
                <a:latin typeface="+mn-lt"/>
                <a:ea typeface="+mn-ea"/>
              </a:defRPr>
            </a:lvl2pPr>
            <a:lvl3pPr marL="996950" indent="-233363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FF"/>
                </a:solidFill>
                <a:latin typeface="+mn-lt"/>
                <a:ea typeface="+mn-ea"/>
              </a:defRPr>
            </a:lvl3pPr>
            <a:lvl4pPr marL="1401763" indent="-265113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rgbClr val="0000FF"/>
                </a:solidFill>
                <a:latin typeface="+mn-lt"/>
                <a:ea typeface="+mn-ea"/>
              </a:defRPr>
            </a:lvl4pPr>
            <a:lvl5pPr marL="1744663" indent="-203200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5pPr>
            <a:lvl6pPr marL="22018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6pPr>
            <a:lvl7pPr marL="26590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7pPr>
            <a:lvl8pPr marL="31162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8pPr>
            <a:lvl9pPr marL="35734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Output of TRANSP (Plasma State File) is standardized for simplifying input to other computationally intensive codes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35060" y="5144507"/>
            <a:ext cx="9461076" cy="4686876"/>
            <a:chOff x="1935059" y="5144507"/>
            <a:chExt cx="9461076" cy="4686876"/>
          </a:xfrm>
        </p:grpSpPr>
        <p:sp>
          <p:nvSpPr>
            <p:cNvPr id="4480" name="Rectangle 384"/>
            <p:cNvSpPr>
              <a:spLocks noChangeArrowheads="1"/>
            </p:cNvSpPr>
            <p:nvPr/>
          </p:nvSpPr>
          <p:spPr bwMode="auto">
            <a:xfrm>
              <a:off x="7097460" y="7592987"/>
              <a:ext cx="18466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>
                      <a:alpha val="14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87" name="Rectangle 391"/>
            <p:cNvSpPr>
              <a:spLocks noChangeArrowheads="1"/>
            </p:cNvSpPr>
            <p:nvPr/>
          </p:nvSpPr>
          <p:spPr bwMode="auto">
            <a:xfrm>
              <a:off x="8289672" y="7542187"/>
              <a:ext cx="18466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>
                      <a:alpha val="14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97730" y="7187893"/>
              <a:ext cx="2006203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Neutral transport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39999" y="6699203"/>
              <a:ext cx="2069797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Equilibrium solver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86009" y="7819053"/>
              <a:ext cx="2800124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Plasma transport solver</a:t>
              </a:r>
            </a:p>
          </p:txBody>
        </p:sp>
        <p:sp>
          <p:nvSpPr>
            <p:cNvPr id="64" name="Down Arrow 63"/>
            <p:cNvSpPr/>
            <p:nvPr/>
          </p:nvSpPr>
          <p:spPr>
            <a:xfrm flipH="1">
              <a:off x="6120154" y="5940993"/>
              <a:ext cx="127000" cy="47336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own Arrow 66"/>
            <p:cNvSpPr/>
            <p:nvPr/>
          </p:nvSpPr>
          <p:spPr>
            <a:xfrm flipH="1">
              <a:off x="6136827" y="8446357"/>
              <a:ext cx="127000" cy="47336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462744" y="6171902"/>
              <a:ext cx="3313545" cy="2516909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18865" y="5144507"/>
              <a:ext cx="3658332" cy="7078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INPUT: Experimental data and model/calculation assumptions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35059" y="7018563"/>
              <a:ext cx="1671742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NB source</a:t>
              </a:r>
            </a:p>
            <a:p>
              <a:r>
                <a:rPr lang="en-US" sz="2000" dirty="0"/>
                <a:t>(NUBEAM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09647" y="9092898"/>
              <a:ext cx="1069524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OUTPUT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99733" y="8954353"/>
              <a:ext cx="3080180" cy="707886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MHD, *AE stability codes,</a:t>
              </a:r>
            </a:p>
            <a:p>
              <a:r>
                <a:rPr lang="en-US" sz="2000" dirty="0">
                  <a:latin typeface="Calibri"/>
                  <a:cs typeface="Calibri"/>
                </a:rPr>
                <a:t>ELITE, IPS, </a:t>
              </a:r>
              <a:r>
                <a:rPr lang="en-US" sz="2000" dirty="0" err="1">
                  <a:latin typeface="Calibri"/>
                  <a:cs typeface="Calibri"/>
                </a:rPr>
                <a:t>SciDACs</a:t>
              </a:r>
              <a:r>
                <a:rPr lang="en-US" sz="2000" dirty="0">
                  <a:latin typeface="Calibri"/>
                  <a:cs typeface="Calibri"/>
                </a:rPr>
                <a:t>, etc.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95289" y="8919824"/>
              <a:ext cx="3679112" cy="707886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Gyrokinetic codes</a:t>
              </a:r>
            </a:p>
            <a:p>
              <a:r>
                <a:rPr lang="en-US" sz="2000" dirty="0">
                  <a:latin typeface="Calibri"/>
                  <a:cs typeface="Calibri"/>
                </a:rPr>
                <a:t>(GTC-NEO, GYRO, GS2, GTS…)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39823" y="6781501"/>
              <a:ext cx="2856312" cy="163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RF source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(TORIC [ICH], LSC (LH), </a:t>
              </a:r>
              <a:r>
                <a:rPr lang="en-US" sz="2000" dirty="0" smtClean="0">
                  <a:latin typeface="Calibri"/>
                  <a:cs typeface="Calibri"/>
                </a:rPr>
                <a:t>TORAY/TORBEAM </a:t>
              </a:r>
              <a:r>
                <a:rPr lang="en-US" sz="2000" dirty="0">
                  <a:latin typeface="Calibri"/>
                  <a:cs typeface="Calibri"/>
                </a:rPr>
                <a:t>(EC), </a:t>
              </a:r>
              <a:r>
                <a:rPr lang="en-US" sz="2000" dirty="0" smtClean="0">
                  <a:latin typeface="Calibri"/>
                  <a:cs typeface="Calibri"/>
                </a:rPr>
                <a:t>GENRAY+CQL3D </a:t>
              </a:r>
              <a:r>
                <a:rPr lang="en-US" sz="2000" dirty="0">
                  <a:latin typeface="Calibri"/>
                  <a:cs typeface="Calibri"/>
                </a:rPr>
                <a:t>[ECH,HHFW, LHCD])</a:t>
              </a:r>
            </a:p>
          </p:txBody>
        </p:sp>
        <p:sp>
          <p:nvSpPr>
            <p:cNvPr id="65" name="Bent Arrow 64"/>
            <p:cNvSpPr/>
            <p:nvPr/>
          </p:nvSpPr>
          <p:spPr>
            <a:xfrm rot="16200000" flipH="1">
              <a:off x="2407647" y="5490720"/>
              <a:ext cx="1454727" cy="1362364"/>
            </a:xfrm>
            <a:prstGeom prst="ben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Bent Arrow 65"/>
            <p:cNvSpPr/>
            <p:nvPr/>
          </p:nvSpPr>
          <p:spPr>
            <a:xfrm rot="5400000">
              <a:off x="8222707" y="5270590"/>
              <a:ext cx="1454727" cy="1362364"/>
            </a:xfrm>
            <a:prstGeom prst="ben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Down Arrow 67"/>
            <p:cNvSpPr/>
            <p:nvPr/>
          </p:nvSpPr>
          <p:spPr>
            <a:xfrm rot="16200000" flipH="1">
              <a:off x="4118426" y="6991370"/>
              <a:ext cx="159852" cy="1018310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wn Arrow 68"/>
            <p:cNvSpPr/>
            <p:nvPr/>
          </p:nvSpPr>
          <p:spPr>
            <a:xfrm rot="5400000">
              <a:off x="7901246" y="6991370"/>
              <a:ext cx="159852" cy="1018310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wn Arrow 69"/>
            <p:cNvSpPr/>
            <p:nvPr/>
          </p:nvSpPr>
          <p:spPr>
            <a:xfrm rot="5400000">
              <a:off x="5343600" y="9144603"/>
              <a:ext cx="159852" cy="302495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wn Arrow 70"/>
            <p:cNvSpPr/>
            <p:nvPr/>
          </p:nvSpPr>
          <p:spPr>
            <a:xfrm rot="16200000" flipH="1">
              <a:off x="7024001" y="9144604"/>
              <a:ext cx="159852" cy="302495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94173" y="9431273"/>
              <a:ext cx="1739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“Plasma State”</a:t>
              </a:r>
            </a:p>
          </p:txBody>
        </p:sp>
      </p:grpSp>
      <p:sp>
        <p:nvSpPr>
          <p:cNvPr id="77" name="Content Placeholder 2"/>
          <p:cNvSpPr txBox="1">
            <a:spLocks/>
          </p:cNvSpPr>
          <p:nvPr/>
        </p:nvSpPr>
        <p:spPr>
          <a:xfrm>
            <a:off x="1498035" y="15331654"/>
            <a:ext cx="9559438" cy="1170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17488" indent="-217488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FF"/>
                </a:solidFill>
                <a:latin typeface="+mn-lt"/>
                <a:ea typeface="+mn-ea"/>
                <a:cs typeface="ＭＳ Ｐゴシック" charset="0"/>
              </a:defRPr>
            </a:lvl1pPr>
            <a:lvl2pPr marL="623888" indent="-265113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rgbClr val="0000FF"/>
                </a:solidFill>
                <a:latin typeface="+mn-lt"/>
                <a:ea typeface="+mn-ea"/>
              </a:defRPr>
            </a:lvl2pPr>
            <a:lvl3pPr marL="996950" indent="-233363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FF"/>
                </a:solidFill>
                <a:latin typeface="+mn-lt"/>
                <a:ea typeface="+mn-ea"/>
              </a:defRPr>
            </a:lvl3pPr>
            <a:lvl4pPr marL="1401763" indent="-265113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rgbClr val="0000FF"/>
                </a:solidFill>
                <a:latin typeface="+mn-lt"/>
                <a:ea typeface="+mn-ea"/>
              </a:defRPr>
            </a:lvl4pPr>
            <a:lvl5pPr marL="1744663" indent="-203200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5pPr>
            <a:lvl6pPr marL="22018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6pPr>
            <a:lvl7pPr marL="26590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7pPr>
            <a:lvl8pPr marL="31162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8pPr>
            <a:lvl9pPr marL="35734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atin typeface="Calibri"/>
                <a:cs typeface="Calibri"/>
              </a:rPr>
              <a:t>Interpretive: </a:t>
            </a:r>
            <a:r>
              <a:rPr lang="en-US" dirty="0">
                <a:solidFill>
                  <a:srgbClr val="1F497D"/>
                </a:solidFill>
                <a:latin typeface="Calibri"/>
                <a:cs typeface="Calibri"/>
              </a:rPr>
              <a:t>INPUT:</a:t>
            </a:r>
            <a:r>
              <a:rPr lang="en-US" dirty="0">
                <a:latin typeface="Calibri"/>
                <a:cs typeface="Calibri"/>
              </a:rPr>
              <a:t>   </a:t>
            </a:r>
            <a:r>
              <a:rPr lang="en-US" b="1" dirty="0">
                <a:solidFill>
                  <a:srgbClr val="008080"/>
                </a:solidFill>
                <a:latin typeface="Calibri"/>
                <a:cs typeface="Calibri"/>
              </a:rPr>
              <a:t>T</a:t>
            </a:r>
            <a:r>
              <a:rPr lang="en-US" b="1" baseline="-25000" dirty="0">
                <a:solidFill>
                  <a:srgbClr val="008080"/>
                </a:solidFill>
                <a:latin typeface="Calibri"/>
                <a:cs typeface="Calibri"/>
              </a:rPr>
              <a:t>e</a:t>
            </a:r>
            <a:r>
              <a:rPr lang="en-US" b="1" dirty="0">
                <a:solidFill>
                  <a:srgbClr val="008080"/>
                </a:solidFill>
                <a:latin typeface="Calibri"/>
                <a:cs typeface="Calibri"/>
              </a:rPr>
              <a:t>, T</a:t>
            </a:r>
            <a:r>
              <a:rPr lang="en-US" b="1" baseline="-25000" dirty="0">
                <a:solidFill>
                  <a:srgbClr val="008080"/>
                </a:solidFill>
                <a:latin typeface="Calibri"/>
                <a:cs typeface="Calibri"/>
              </a:rPr>
              <a:t>i</a:t>
            </a:r>
            <a:r>
              <a:rPr lang="en-US" b="1" dirty="0">
                <a:solidFill>
                  <a:srgbClr val="008080"/>
                </a:solidFill>
                <a:latin typeface="Calibri"/>
                <a:cs typeface="Calibri"/>
              </a:rPr>
              <a:t>, n</a:t>
            </a:r>
            <a:r>
              <a:rPr lang="en-US" b="1" baseline="-25000" dirty="0">
                <a:solidFill>
                  <a:srgbClr val="008080"/>
                </a:solidFill>
                <a:latin typeface="Calibri"/>
                <a:cs typeface="Calibri"/>
              </a:rPr>
              <a:t>e</a:t>
            </a:r>
            <a:r>
              <a:rPr lang="en-US" b="1" dirty="0">
                <a:solidFill>
                  <a:srgbClr val="008080"/>
                </a:solidFill>
                <a:latin typeface="Calibri"/>
                <a:cs typeface="Calibri"/>
              </a:rPr>
              <a:t>, </a:t>
            </a:r>
            <a:r>
              <a:rPr lang="en-US" b="1" dirty="0" err="1">
                <a:solidFill>
                  <a:srgbClr val="008080"/>
                </a:solidFill>
                <a:latin typeface="Calibri"/>
                <a:cs typeface="Calibri"/>
                <a:sym typeface="Symbol"/>
              </a:rPr>
              <a:t>v</a:t>
            </a:r>
            <a:r>
              <a:rPr lang="en-US" b="1" baseline="-25000" dirty="0" err="1">
                <a:solidFill>
                  <a:srgbClr val="008080"/>
                </a:solidFill>
                <a:latin typeface="Calibri"/>
                <a:cs typeface="Calibri"/>
                <a:sym typeface="Symbol"/>
              </a:rPr>
              <a:t>φ</a:t>
            </a:r>
            <a:r>
              <a:rPr lang="en-US" dirty="0">
                <a:solidFill>
                  <a:srgbClr val="008080"/>
                </a:solidFill>
                <a:latin typeface="Calibri"/>
                <a:cs typeface="Calibri"/>
              </a:rPr>
              <a:t>,…..</a:t>
            </a:r>
            <a:r>
              <a:rPr lang="en-US" dirty="0">
                <a:latin typeface="Calibri"/>
                <a:cs typeface="Calibri"/>
              </a:rPr>
              <a:t>   </a:t>
            </a:r>
            <a:r>
              <a:rPr lang="en-US" dirty="0">
                <a:solidFill>
                  <a:srgbClr val="1F497D"/>
                </a:solidFill>
                <a:latin typeface="Calibri"/>
                <a:cs typeface="Calibri"/>
              </a:rPr>
              <a:t>OUTPUT: </a:t>
            </a:r>
            <a:r>
              <a:rPr lang="en-US" b="1" dirty="0" err="1">
                <a:solidFill>
                  <a:srgbClr val="008080"/>
                </a:solidFill>
                <a:latin typeface="Calibri"/>
                <a:cs typeface="Calibri"/>
              </a:rPr>
              <a:t>D</a:t>
            </a:r>
            <a:r>
              <a:rPr lang="en-US" b="1" baseline="-25000" dirty="0" err="1">
                <a:solidFill>
                  <a:srgbClr val="008080"/>
                </a:solidFill>
                <a:latin typeface="Calibri"/>
                <a:cs typeface="Calibri"/>
              </a:rPr>
              <a:t>e,i</a:t>
            </a:r>
            <a:r>
              <a:rPr lang="en-US" b="1" dirty="0">
                <a:solidFill>
                  <a:srgbClr val="008080"/>
                </a:solidFill>
                <a:latin typeface="Calibri"/>
                <a:cs typeface="Calibri"/>
              </a:rPr>
              <a:t>, </a:t>
            </a:r>
            <a:r>
              <a:rPr lang="en-US" b="1" dirty="0" err="1">
                <a:solidFill>
                  <a:srgbClr val="008080"/>
                </a:solidFill>
                <a:latin typeface="Calibri"/>
                <a:cs typeface="Calibri"/>
              </a:rPr>
              <a:t>χ</a:t>
            </a:r>
            <a:r>
              <a:rPr lang="en-US" b="1" baseline="-25000" dirty="0" err="1">
                <a:solidFill>
                  <a:srgbClr val="008080"/>
                </a:solidFill>
                <a:latin typeface="Calibri"/>
                <a:cs typeface="Calibri"/>
              </a:rPr>
              <a:t>e,i,φ</a:t>
            </a:r>
            <a:r>
              <a:rPr lang="en-US" b="1" dirty="0">
                <a:solidFill>
                  <a:srgbClr val="008080"/>
                </a:solidFill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80"/>
                </a:solidFill>
                <a:latin typeface="Calibri"/>
                <a:cs typeface="Calibri"/>
              </a:rPr>
              <a:t>…..</a:t>
            </a:r>
          </a:p>
          <a:p>
            <a:pPr marL="0" indent="0">
              <a:buFontTx/>
              <a:buNone/>
            </a:pPr>
            <a:r>
              <a:rPr lang="en-US" dirty="0">
                <a:latin typeface="Calibri"/>
                <a:cs typeface="Calibri"/>
              </a:rPr>
              <a:t>Predictive: </a:t>
            </a:r>
            <a:r>
              <a:rPr lang="en-US" dirty="0">
                <a:solidFill>
                  <a:srgbClr val="1F497D"/>
                </a:solidFill>
                <a:latin typeface="Calibri"/>
                <a:cs typeface="Calibri"/>
              </a:rPr>
              <a:t>INPUT (model): </a:t>
            </a:r>
            <a:r>
              <a:rPr lang="en-US" b="1" dirty="0" err="1">
                <a:solidFill>
                  <a:srgbClr val="008080"/>
                </a:solidFill>
                <a:latin typeface="Calibri"/>
                <a:cs typeface="Calibri"/>
              </a:rPr>
              <a:t>χ</a:t>
            </a:r>
            <a:r>
              <a:rPr lang="en-US" b="1" baseline="-25000" dirty="0" err="1">
                <a:solidFill>
                  <a:srgbClr val="008080"/>
                </a:solidFill>
                <a:latin typeface="Calibri"/>
                <a:cs typeface="Calibri"/>
              </a:rPr>
              <a:t>e,i</a:t>
            </a:r>
            <a:r>
              <a:rPr lang="en-US" b="1" dirty="0">
                <a:solidFill>
                  <a:srgbClr val="008080"/>
                </a:solidFill>
                <a:latin typeface="Calibri"/>
                <a:cs typeface="Calibri"/>
              </a:rPr>
              <a:t>, </a:t>
            </a:r>
            <a:r>
              <a:rPr lang="en-US" b="1" dirty="0" err="1">
                <a:solidFill>
                  <a:srgbClr val="008080"/>
                </a:solidFill>
                <a:latin typeface="Calibri"/>
                <a:cs typeface="Calibri"/>
              </a:rPr>
              <a:t>D</a:t>
            </a:r>
            <a:r>
              <a:rPr lang="en-US" b="1" baseline="-25000" dirty="0" err="1">
                <a:solidFill>
                  <a:srgbClr val="008080"/>
                </a:solidFill>
                <a:latin typeface="Calibri"/>
                <a:cs typeface="Calibri"/>
              </a:rPr>
              <a:t>e,i</a:t>
            </a:r>
            <a:r>
              <a:rPr lang="en-US" b="1" dirty="0">
                <a:solidFill>
                  <a:srgbClr val="008080"/>
                </a:solidFill>
                <a:latin typeface="Calibri"/>
                <a:cs typeface="Calibri"/>
              </a:rPr>
              <a:t>, </a:t>
            </a:r>
            <a:r>
              <a:rPr lang="en-US" dirty="0">
                <a:solidFill>
                  <a:srgbClr val="008080"/>
                </a:solidFill>
                <a:latin typeface="Calibri"/>
                <a:cs typeface="Calibri"/>
              </a:rPr>
              <a:t>….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1F497D"/>
                </a:solidFill>
                <a:latin typeface="Calibri"/>
                <a:cs typeface="Calibri"/>
              </a:rPr>
              <a:t>OUTPUT: </a:t>
            </a:r>
            <a:r>
              <a:rPr lang="en-US" b="1" dirty="0" err="1">
                <a:solidFill>
                  <a:srgbClr val="008080"/>
                </a:solidFill>
                <a:latin typeface="Calibri"/>
                <a:cs typeface="Calibri"/>
              </a:rPr>
              <a:t>T</a:t>
            </a:r>
            <a:r>
              <a:rPr lang="en-US" b="1" baseline="-25000" dirty="0" err="1">
                <a:solidFill>
                  <a:srgbClr val="008080"/>
                </a:solidFill>
                <a:latin typeface="Calibri"/>
                <a:cs typeface="Calibri"/>
              </a:rPr>
              <a:t>e,i</a:t>
            </a:r>
            <a:r>
              <a:rPr lang="en-US" b="1" baseline="-25000" dirty="0">
                <a:solidFill>
                  <a:srgbClr val="008080"/>
                </a:solidFill>
                <a:latin typeface="Calibri"/>
                <a:cs typeface="Calibri"/>
              </a:rPr>
              <a:t>, </a:t>
            </a:r>
            <a:r>
              <a:rPr lang="en-US" b="1" dirty="0">
                <a:solidFill>
                  <a:srgbClr val="008080"/>
                </a:solidFill>
                <a:latin typeface="Calibri"/>
                <a:cs typeface="Calibri"/>
              </a:rPr>
              <a:t>n</a:t>
            </a:r>
            <a:r>
              <a:rPr lang="en-US" b="1" baseline="-25000" dirty="0">
                <a:solidFill>
                  <a:srgbClr val="008080"/>
                </a:solidFill>
                <a:latin typeface="Calibri"/>
                <a:cs typeface="Calibri"/>
              </a:rPr>
              <a:t>e</a:t>
            </a:r>
            <a:r>
              <a:rPr lang="en-US" dirty="0">
                <a:solidFill>
                  <a:srgbClr val="008080"/>
                </a:solidFill>
                <a:latin typeface="Calibri"/>
                <a:cs typeface="Calibri"/>
              </a:rPr>
              <a:t>,…..</a:t>
            </a:r>
            <a:endParaRPr lang="en-US" baseline="-25000" dirty="0">
              <a:solidFill>
                <a:srgbClr val="008080"/>
              </a:solidFill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02928" y="12240380"/>
            <a:ext cx="120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4080"/>
                </a:solidFill>
                <a:latin typeface="Calibri"/>
                <a:cs typeface="Calibri"/>
              </a:rPr>
              <a:t>Particle:    </a:t>
            </a: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09002"/>
              </p:ext>
            </p:extLst>
          </p:nvPr>
        </p:nvGraphicFramePr>
        <p:xfrm>
          <a:off x="3911472" y="12073083"/>
          <a:ext cx="5872164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5" name="Equation" r:id="rId4" imgW="3416040" imgH="431640" progId="">
                  <p:embed/>
                </p:oleObj>
              </mc:Choice>
              <mc:Fallback>
                <p:oleObj name="Equation" r:id="rId4" imgW="3416040" imgH="431640" progId="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472" y="12073083"/>
                        <a:ext cx="5872164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2304061" y="13315955"/>
            <a:ext cx="1595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latin typeface="Calibri"/>
                <a:cs typeface="Calibri"/>
              </a:rPr>
              <a:t>Energy (e</a:t>
            </a:r>
            <a:r>
              <a:rPr lang="en-US" sz="2400" baseline="30000" dirty="0">
                <a:solidFill>
                  <a:srgbClr val="1F497D"/>
                </a:solidFill>
                <a:latin typeface="Calibri"/>
                <a:cs typeface="Calibri"/>
              </a:rPr>
              <a:t>-</a:t>
            </a:r>
            <a:r>
              <a:rPr lang="en-US" sz="2400" dirty="0">
                <a:solidFill>
                  <a:srgbClr val="1F497D"/>
                </a:solidFill>
                <a:latin typeface="Calibri"/>
                <a:cs typeface="Calibri"/>
              </a:rPr>
              <a:t>):    </a:t>
            </a: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358756"/>
              </p:ext>
            </p:extLst>
          </p:nvPr>
        </p:nvGraphicFramePr>
        <p:xfrm>
          <a:off x="3899864" y="13315955"/>
          <a:ext cx="6666668" cy="621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6" name="Equation" r:id="rId6" imgW="4431960" imgH="406080" progId="">
                  <p:embed/>
                </p:oleObj>
              </mc:Choice>
              <mc:Fallback>
                <p:oleObj name="Equation" r:id="rId6" imgW="4431960" imgH="406080" progId="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864" y="13315955"/>
                        <a:ext cx="6666668" cy="6212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2304056" y="14427551"/>
            <a:ext cx="1763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latin typeface="Calibri"/>
                <a:cs typeface="Calibri"/>
              </a:rPr>
              <a:t>Momentum:</a:t>
            </a:r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178496"/>
              </p:ext>
            </p:extLst>
          </p:nvPr>
        </p:nvGraphicFramePr>
        <p:xfrm>
          <a:off x="4067885" y="14427548"/>
          <a:ext cx="6597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7" name="Equation" r:id="rId8" imgW="4089240" imgH="393480" progId="">
                  <p:embed/>
                </p:oleObj>
              </mc:Choice>
              <mc:Fallback>
                <p:oleObj name="Equation" r:id="rId8" imgW="4089240" imgH="393480" progId="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885" y="14427548"/>
                        <a:ext cx="65976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ppp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0824" cy="2706088"/>
          </a:xfrm>
          <a:prstGeom prst="rect">
            <a:avLst/>
          </a:prstGeom>
        </p:spPr>
      </p:pic>
      <p:pic>
        <p:nvPicPr>
          <p:cNvPr id="6" name="Picture 5" descr="transplogo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0" y="0"/>
            <a:ext cx="5334000" cy="1574800"/>
          </a:xfrm>
          <a:prstGeom prst="rect">
            <a:avLst/>
          </a:prstGeom>
        </p:spPr>
      </p:pic>
      <p:pic>
        <p:nvPicPr>
          <p:cNvPr id="160" name="Picture 4" descr="doe-ofes-log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680" y="24210550"/>
            <a:ext cx="6769124" cy="127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Text Box 283"/>
          <p:cNvSpPr txBox="1">
            <a:spLocks noChangeArrowheads="1"/>
          </p:cNvSpPr>
          <p:nvPr/>
        </p:nvSpPr>
        <p:spPr bwMode="auto">
          <a:xfrm>
            <a:off x="27626332" y="24008669"/>
            <a:ext cx="105187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1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1122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60388" algn="l" defTabSz="1122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22363" algn="l" defTabSz="1122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82750" algn="l" defTabSz="1122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43138" algn="l" defTabSz="1122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00338" defTabSz="1122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157538" defTabSz="1122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14738" defTabSz="1122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071938" defTabSz="1122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i="1" dirty="0">
                <a:latin typeface="Helvetica" charset="0"/>
                <a:cs typeface="+mn-cs"/>
              </a:rPr>
              <a:t>* Work supported by US DOE Contract No. DE-AC02-09CH11466</a:t>
            </a:r>
          </a:p>
        </p:txBody>
      </p:sp>
      <p:sp>
        <p:nvSpPr>
          <p:cNvPr id="165" name="Text Box 394"/>
          <p:cNvSpPr txBox="1">
            <a:spLocks noChangeArrowheads="1"/>
          </p:cNvSpPr>
          <p:nvPr/>
        </p:nvSpPr>
        <p:spPr bwMode="auto">
          <a:xfrm>
            <a:off x="12945949" y="3570975"/>
            <a:ext cx="13012858" cy="5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1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526" tIns="45762" rIns="91526" bIns="45762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FF6600"/>
                </a:solidFill>
                <a:latin typeface="Calibri"/>
                <a:cs typeface="Calibri"/>
              </a:rPr>
              <a:t>Plans for improving calculations of anomalous fast ion transport</a:t>
            </a:r>
            <a:endParaRPr lang="en-US" sz="3200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169" name="Text Box 394"/>
          <p:cNvSpPr txBox="1">
            <a:spLocks noChangeArrowheads="1"/>
          </p:cNvSpPr>
          <p:nvPr/>
        </p:nvSpPr>
        <p:spPr bwMode="auto">
          <a:xfrm>
            <a:off x="27174412" y="3752334"/>
            <a:ext cx="20980896" cy="5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1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526" tIns="45762" rIns="91526" bIns="45762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FF6600"/>
                </a:solidFill>
                <a:latin typeface="Calibri"/>
                <a:cs typeface="Calibri"/>
              </a:rPr>
              <a:t>Plans for the development of a fusion flight simulator</a:t>
            </a:r>
            <a:endParaRPr lang="en-US" sz="3200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208" name="Title 1">
            <a:extLst>
              <a:ext uri="{FF2B5EF4-FFF2-40B4-BE49-F238E27FC236}">
                <a16:creationId xmlns="" xmlns:a16="http://schemas.microsoft.com/office/drawing/2014/main" id="{CF533357-F17B-1C44-B861-4EBCE61466C2}"/>
              </a:ext>
            </a:extLst>
          </p:cNvPr>
          <p:cNvSpPr txBox="1">
            <a:spLocks/>
          </p:cNvSpPr>
          <p:nvPr/>
        </p:nvSpPr>
        <p:spPr>
          <a:xfrm>
            <a:off x="26866432" y="6626270"/>
            <a:ext cx="9235440" cy="569387"/>
          </a:xfrm>
          <a:prstGeom prst="rect">
            <a:avLst/>
          </a:prstGeom>
        </p:spPr>
        <p:txBody>
          <a:bodyPr/>
          <a:lstStyle>
            <a:lvl1pPr algn="ctr" defTabSz="480695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80695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ctr" defTabSz="480695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ctr" defTabSz="480695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ctr" defTabSz="480695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80695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</a:defRPr>
            </a:lvl6pPr>
            <a:lvl7pPr marL="914400" algn="ctr" defTabSz="480695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</a:defRPr>
            </a:lvl7pPr>
            <a:lvl8pPr marL="1371600" algn="ctr" defTabSz="480695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</a:defRPr>
            </a:lvl8pPr>
            <a:lvl9pPr marL="1828800" algn="ctr" defTabSz="480695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Initial ‘open loop’ test case successful</a:t>
            </a:r>
            <a:endParaRPr lang="en-US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12" name="Text Placeholder 9">
            <a:extLst>
              <a:ext uri="{FF2B5EF4-FFF2-40B4-BE49-F238E27FC236}">
                <a16:creationId xmlns="" xmlns:a16="http://schemas.microsoft.com/office/drawing/2014/main" id="{6FDE4144-866F-364A-A04C-7D170BF0DDA4}"/>
              </a:ext>
            </a:extLst>
          </p:cNvPr>
          <p:cNvSpPr txBox="1">
            <a:spLocks/>
          </p:cNvSpPr>
          <p:nvPr/>
        </p:nvSpPr>
        <p:spPr>
          <a:xfrm>
            <a:off x="27226190" y="12230951"/>
            <a:ext cx="9144000" cy="479822"/>
          </a:xfrm>
          <a:prstGeom prst="rect">
            <a:avLst/>
          </a:prstGeom>
        </p:spPr>
        <p:txBody>
          <a:bodyPr/>
          <a:lstStyle>
            <a:lvl1pPr marL="217488" indent="-217488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FF"/>
                </a:solidFill>
                <a:latin typeface="+mn-lt"/>
                <a:ea typeface="+mn-ea"/>
                <a:cs typeface="ＭＳ Ｐゴシック" charset="0"/>
              </a:defRPr>
            </a:lvl1pPr>
            <a:lvl2pPr marL="623888" indent="-265113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rgbClr val="0000FF"/>
                </a:solidFill>
                <a:latin typeface="+mn-lt"/>
                <a:ea typeface="+mn-ea"/>
              </a:defRPr>
            </a:lvl2pPr>
            <a:lvl3pPr marL="996950" indent="-233363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FF"/>
                </a:solidFill>
                <a:latin typeface="+mn-lt"/>
                <a:ea typeface="+mn-ea"/>
              </a:defRPr>
            </a:lvl3pPr>
            <a:lvl4pPr marL="1401763" indent="-265113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rgbClr val="0000FF"/>
                </a:solidFill>
                <a:latin typeface="+mn-lt"/>
                <a:ea typeface="+mn-ea"/>
              </a:defRPr>
            </a:lvl4pPr>
            <a:lvl5pPr marL="1744663" indent="-203200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5pPr>
            <a:lvl6pPr marL="22018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6pPr>
            <a:lvl7pPr marL="26590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7pPr>
            <a:lvl8pPr marL="31162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8pPr>
            <a:lvl9pPr marL="35734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Demonstrated communication and time stepping control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="" xmlns:a16="http://schemas.microsoft.com/office/drawing/2014/main" id="{D900F17B-57F0-8148-B918-193680BC06CA}"/>
              </a:ext>
            </a:extLst>
          </p:cNvPr>
          <p:cNvSpPr txBox="1"/>
          <p:nvPr/>
        </p:nvSpPr>
        <p:spPr>
          <a:xfrm>
            <a:off x="26847800" y="10013074"/>
            <a:ext cx="264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Beam power waveforms programmed in Simulink, sent to TRANSP run at each timestep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71711AAA-F061-BC4D-9C5A-87652AA9C660}"/>
              </a:ext>
            </a:extLst>
          </p:cNvPr>
          <p:cNvSpPr txBox="1"/>
          <p:nvPr/>
        </p:nvSpPr>
        <p:spPr>
          <a:xfrm>
            <a:off x="27046584" y="7552849"/>
            <a:ext cx="2519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Plasma current and β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measured from TRANSP run (plot updates in ‘real-time’ as the TRANSP run progresses)</a:t>
            </a: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="" xmlns:a16="http://schemas.microsoft.com/office/drawing/2014/main" id="{0C0427EE-F139-694F-AF74-41F62D400A9A}"/>
              </a:ext>
            </a:extLst>
          </p:cNvPr>
          <p:cNvCxnSpPr/>
          <p:nvPr/>
        </p:nvCxnSpPr>
        <p:spPr>
          <a:xfrm>
            <a:off x="29806890" y="8720911"/>
            <a:ext cx="6100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="" xmlns:a16="http://schemas.microsoft.com/office/drawing/2014/main" id="{76AFFBB3-31DD-C749-9A92-775C024A6A76}"/>
              </a:ext>
            </a:extLst>
          </p:cNvPr>
          <p:cNvCxnSpPr/>
          <p:nvPr/>
        </p:nvCxnSpPr>
        <p:spPr>
          <a:xfrm flipV="1">
            <a:off x="29185886" y="10307421"/>
            <a:ext cx="1558212" cy="541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0467702" y="7842059"/>
            <a:ext cx="5583300" cy="3669164"/>
            <a:chOff x="29553301" y="7867459"/>
            <a:chExt cx="5583300" cy="3669164"/>
          </a:xfrm>
        </p:grpSpPr>
        <p:pic>
          <p:nvPicPr>
            <p:cNvPr id="213" name="Picture 212">
              <a:extLst>
                <a:ext uri="{FF2B5EF4-FFF2-40B4-BE49-F238E27FC236}">
                  <a16:creationId xmlns="" xmlns:a16="http://schemas.microsoft.com/office/drawing/2014/main" id="{7F2AB41B-CE51-FC4F-98EB-27701FD7D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553301" y="7885317"/>
              <a:ext cx="5508034" cy="3651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8" name="TextBox 217">
              <a:extLst>
                <a:ext uri="{FF2B5EF4-FFF2-40B4-BE49-F238E27FC236}">
                  <a16:creationId xmlns="" xmlns:a16="http://schemas.microsoft.com/office/drawing/2014/main" id="{B2B24B0B-8703-204A-BD1D-AB9494B513BD}"/>
                </a:ext>
              </a:extLst>
            </p:cNvPr>
            <p:cNvSpPr txBox="1"/>
            <p:nvPr/>
          </p:nvSpPr>
          <p:spPr>
            <a:xfrm>
              <a:off x="32700279" y="7867459"/>
              <a:ext cx="2436322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To/from TRANSP running on remote computer</a:t>
              </a: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="" xmlns:a16="http://schemas.microsoft.com/office/drawing/2014/main" id="{EFB30BFC-DBB9-2948-A68A-4AC2290C8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79388" y="8790789"/>
              <a:ext cx="363893" cy="8105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Title 1">
            <a:extLst>
              <a:ext uri="{FF2B5EF4-FFF2-40B4-BE49-F238E27FC236}">
                <a16:creationId xmlns="" xmlns:a16="http://schemas.microsoft.com/office/drawing/2014/main" id="{CF533357-F17B-1C44-B861-4EBCE61466C2}"/>
              </a:ext>
            </a:extLst>
          </p:cNvPr>
          <p:cNvSpPr txBox="1">
            <a:spLocks/>
          </p:cNvSpPr>
          <p:nvPr/>
        </p:nvSpPr>
        <p:spPr>
          <a:xfrm>
            <a:off x="37886960" y="6678188"/>
            <a:ext cx="9235440" cy="569387"/>
          </a:xfrm>
          <a:prstGeom prst="rect">
            <a:avLst/>
          </a:prstGeom>
        </p:spPr>
        <p:txBody>
          <a:bodyPr/>
          <a:lstStyle>
            <a:lvl1pPr algn="ctr" defTabSz="480695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80695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ctr" defTabSz="480695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ctr" defTabSz="480695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ctr" defTabSz="480695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80695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</a:defRPr>
            </a:lvl6pPr>
            <a:lvl7pPr marL="914400" algn="ctr" defTabSz="480695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</a:defRPr>
            </a:lvl7pPr>
            <a:lvl8pPr marL="1371600" algn="ctr" defTabSz="480695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</a:defRPr>
            </a:lvl8pPr>
            <a:lvl9pPr marL="1828800" algn="ctr" defTabSz="480695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Initial ‘closed loop’ test case successful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" name="Text Placeholder 9">
            <a:extLst>
              <a:ext uri="{FF2B5EF4-FFF2-40B4-BE49-F238E27FC236}">
                <a16:creationId xmlns="" xmlns:a16="http://schemas.microsoft.com/office/drawing/2014/main" id="{6FDE4144-866F-364A-A04C-7D170BF0DDA4}"/>
              </a:ext>
            </a:extLst>
          </p:cNvPr>
          <p:cNvSpPr txBox="1">
            <a:spLocks/>
          </p:cNvSpPr>
          <p:nvPr/>
        </p:nvSpPr>
        <p:spPr>
          <a:xfrm>
            <a:off x="38643880" y="12243378"/>
            <a:ext cx="9717720" cy="329622"/>
          </a:xfrm>
          <a:prstGeom prst="rect">
            <a:avLst/>
          </a:prstGeom>
        </p:spPr>
        <p:txBody>
          <a:bodyPr/>
          <a:lstStyle>
            <a:lvl1pPr marL="217488" indent="-217488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FF"/>
                </a:solidFill>
                <a:latin typeface="+mn-lt"/>
                <a:ea typeface="+mn-ea"/>
                <a:cs typeface="ＭＳ Ｐゴシック" charset="0"/>
              </a:defRPr>
            </a:lvl1pPr>
            <a:lvl2pPr marL="623888" indent="-265113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rgbClr val="0000FF"/>
                </a:solidFill>
                <a:latin typeface="+mn-lt"/>
                <a:ea typeface="+mn-ea"/>
              </a:defRPr>
            </a:lvl2pPr>
            <a:lvl3pPr marL="996950" indent="-233363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FF"/>
                </a:solidFill>
                <a:latin typeface="+mn-lt"/>
                <a:ea typeface="+mn-ea"/>
              </a:defRPr>
            </a:lvl3pPr>
            <a:lvl4pPr marL="1401763" indent="-265113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rgbClr val="0000FF"/>
                </a:solidFill>
                <a:latin typeface="+mn-lt"/>
                <a:ea typeface="+mn-ea"/>
              </a:defRPr>
            </a:lvl4pPr>
            <a:lvl5pPr marL="1744663" indent="-203200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5pPr>
            <a:lvl6pPr marL="22018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6pPr>
            <a:lvl7pPr marL="26590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7pPr>
            <a:lvl8pPr marL="31162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8pPr>
            <a:lvl9pPr marL="3573463" indent="-203200" algn="l" defTabSz="4806950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rgbClr val="0000FF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Demonstrated Simulink control of β</a:t>
            </a:r>
            <a:r>
              <a:rPr lang="en-US" b="1" baseline="-25000" dirty="0" smtClean="0"/>
              <a:t>N</a:t>
            </a:r>
            <a:r>
              <a:rPr lang="en-US" b="1" dirty="0" smtClean="0"/>
              <a:t> using total beam power</a:t>
            </a:r>
            <a:endParaRPr lang="en-US" b="1" dirty="0"/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D900F17B-57F0-8148-B918-193680BC06CA}"/>
              </a:ext>
            </a:extLst>
          </p:cNvPr>
          <p:cNvSpPr txBox="1"/>
          <p:nvPr/>
        </p:nvSpPr>
        <p:spPr>
          <a:xfrm>
            <a:off x="37767566" y="9340674"/>
            <a:ext cx="279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Beam power commands modified by Simulink control algorithm to track target β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, sent to TRANSP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71711AAA-F061-BC4D-9C5A-87652AA9C660}"/>
              </a:ext>
            </a:extLst>
          </p:cNvPr>
          <p:cNvSpPr txBox="1"/>
          <p:nvPr/>
        </p:nvSpPr>
        <p:spPr>
          <a:xfrm>
            <a:off x="37642800" y="7361532"/>
            <a:ext cx="269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Plasma current and β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measured from TRANSP run (plot updates in ‘real-time’ as the TRANSP run progresses)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437950" y="7539335"/>
            <a:ext cx="7644252" cy="4196907"/>
            <a:chOff x="39955349" y="8377532"/>
            <a:chExt cx="7644252" cy="4196907"/>
          </a:xfrm>
        </p:grpSpPr>
        <p:pic>
          <p:nvPicPr>
            <p:cNvPr id="220" name="Picture 219">
              <a:extLst>
                <a:ext uri="{FF2B5EF4-FFF2-40B4-BE49-F238E27FC236}">
                  <a16:creationId xmlns="" xmlns:a16="http://schemas.microsoft.com/office/drawing/2014/main" id="{0A259743-A417-234F-ABB2-811A8A394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726679" y="8435974"/>
              <a:ext cx="5721322" cy="3874467"/>
            </a:xfrm>
            <a:prstGeom prst="rect">
              <a:avLst/>
            </a:prstGeom>
          </p:spPr>
        </p:pic>
        <p:sp>
          <p:nvSpPr>
            <p:cNvPr id="224" name="Slide Number Placeholder 5">
              <a:extLst>
                <a:ext uri="{FF2B5EF4-FFF2-40B4-BE49-F238E27FC236}">
                  <a16:creationId xmlns="" xmlns:a16="http://schemas.microsoft.com/office/drawing/2014/main" id="{49C24808-A115-C047-A803-7B18A55AD31E}"/>
                </a:ext>
              </a:extLst>
            </p:cNvPr>
            <p:cNvSpPr txBox="1">
              <a:spLocks/>
            </p:cNvSpPr>
            <p:nvPr/>
          </p:nvSpPr>
          <p:spPr>
            <a:xfrm>
              <a:off x="45006595" y="12235530"/>
              <a:ext cx="2133600" cy="27384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22204D31-CEC6-AA4C-9C19-7F28329456F4}" type="slidenum">
                <a:rPr lang="en-US" smtClean="0"/>
                <a:pPr/>
                <a:t>1</a:t>
              </a:fld>
              <a:endParaRPr lang="en-US"/>
            </a:p>
          </p:txBody>
        </p:sp>
        <p:cxnSp>
          <p:nvCxnSpPr>
            <p:cNvPr id="228" name="Straight Arrow Connector 227">
              <a:extLst>
                <a:ext uri="{FF2B5EF4-FFF2-40B4-BE49-F238E27FC236}">
                  <a16:creationId xmlns="" xmlns:a16="http://schemas.microsoft.com/office/drawing/2014/main" id="{0C0427EE-F139-694F-AF74-41F62D400A9A}"/>
                </a:ext>
              </a:extLst>
            </p:cNvPr>
            <p:cNvCxnSpPr/>
            <p:nvPr/>
          </p:nvCxnSpPr>
          <p:spPr>
            <a:xfrm>
              <a:off x="39955349" y="9393194"/>
              <a:ext cx="6100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="" xmlns:a16="http://schemas.microsoft.com/office/drawing/2014/main" id="{76AFFBB3-31DD-C749-9A92-775C024A6A76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946" y="11470077"/>
              <a:ext cx="998375" cy="3732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="" xmlns:a16="http://schemas.microsoft.com/office/drawing/2014/main" id="{B2B24B0B-8703-204A-BD1D-AB9494B513BD}"/>
                </a:ext>
              </a:extLst>
            </p:cNvPr>
            <p:cNvSpPr txBox="1"/>
            <p:nvPr/>
          </p:nvSpPr>
          <p:spPr>
            <a:xfrm>
              <a:off x="45016479" y="8377532"/>
              <a:ext cx="2557722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To/from TRANSP running on remote computer</a:t>
              </a:r>
            </a:p>
          </p:txBody>
        </p:sp>
        <p:cxnSp>
          <p:nvCxnSpPr>
            <p:cNvPr id="231" name="Straight Arrow Connector 230">
              <a:extLst>
                <a:ext uri="{FF2B5EF4-FFF2-40B4-BE49-F238E27FC236}">
                  <a16:creationId xmlns="" xmlns:a16="http://schemas.microsoft.com/office/drawing/2014/main" id="{EFB30BFC-DBB9-2948-A68A-4AC2290C8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73214" y="8895565"/>
              <a:ext cx="363893" cy="8105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86EF892B-F7E5-5546-980A-2C81D860AEEA}"/>
                </a:ext>
              </a:extLst>
            </p:cNvPr>
            <p:cNvCxnSpPr>
              <a:cxnSpLocks/>
            </p:cNvCxnSpPr>
            <p:nvPr/>
          </p:nvCxnSpPr>
          <p:spPr>
            <a:xfrm>
              <a:off x="41513562" y="9781236"/>
              <a:ext cx="0" cy="6276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="" xmlns:a16="http://schemas.microsoft.com/office/drawing/2014/main" id="{8D6820D6-6A99-CF46-92B8-A5577F9B3709}"/>
                </a:ext>
              </a:extLst>
            </p:cNvPr>
            <p:cNvCxnSpPr>
              <a:cxnSpLocks/>
            </p:cNvCxnSpPr>
            <p:nvPr/>
          </p:nvCxnSpPr>
          <p:spPr>
            <a:xfrm>
              <a:off x="41513562" y="11398542"/>
              <a:ext cx="0" cy="7060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="" xmlns:a16="http://schemas.microsoft.com/office/drawing/2014/main" id="{465A5CC7-03A1-DF42-A922-19BCCF3A6204}"/>
                </a:ext>
              </a:extLst>
            </p:cNvPr>
            <p:cNvCxnSpPr>
              <a:cxnSpLocks/>
            </p:cNvCxnSpPr>
            <p:nvPr/>
          </p:nvCxnSpPr>
          <p:spPr>
            <a:xfrm>
              <a:off x="41513562" y="10164323"/>
              <a:ext cx="620774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="" xmlns:a16="http://schemas.microsoft.com/office/drawing/2014/main" id="{4FC2545F-E584-E541-A99B-E7606D30AC16}"/>
                </a:ext>
              </a:extLst>
            </p:cNvPr>
            <p:cNvCxnSpPr>
              <a:cxnSpLocks/>
            </p:cNvCxnSpPr>
            <p:nvPr/>
          </p:nvCxnSpPr>
          <p:spPr>
            <a:xfrm>
              <a:off x="42134336" y="9781236"/>
              <a:ext cx="634234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="" xmlns:a16="http://schemas.microsoft.com/office/drawing/2014/main" id="{3BC57DF0-1E82-7D4E-B025-D9FC66A5CC56}"/>
                </a:ext>
              </a:extLst>
            </p:cNvPr>
            <p:cNvCxnSpPr>
              <a:cxnSpLocks/>
            </p:cNvCxnSpPr>
            <p:nvPr/>
          </p:nvCxnSpPr>
          <p:spPr>
            <a:xfrm>
              <a:off x="42768570" y="9966205"/>
              <a:ext cx="592452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="" xmlns:a16="http://schemas.microsoft.com/office/drawing/2014/main" id="{2E69F023-E611-724B-A0E5-99C2E2A42649}"/>
                </a:ext>
              </a:extLst>
            </p:cNvPr>
            <p:cNvCxnSpPr/>
            <p:nvPr/>
          </p:nvCxnSpPr>
          <p:spPr>
            <a:xfrm>
              <a:off x="42134336" y="9781236"/>
              <a:ext cx="0" cy="383087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="" xmlns:a16="http://schemas.microsoft.com/office/drawing/2014/main" id="{897679AF-F623-974B-9419-BA75BA3BD756}"/>
                </a:ext>
              </a:extLst>
            </p:cNvPr>
            <p:cNvCxnSpPr>
              <a:cxnSpLocks/>
            </p:cNvCxnSpPr>
            <p:nvPr/>
          </p:nvCxnSpPr>
          <p:spPr>
            <a:xfrm>
              <a:off x="42773129" y="9774661"/>
              <a:ext cx="0" cy="198118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="" xmlns:a16="http://schemas.microsoft.com/office/drawing/2014/main" id="{5E0B359B-C44C-0D46-AAF7-BA3818F9C4C2}"/>
                </a:ext>
              </a:extLst>
            </p:cNvPr>
            <p:cNvSpPr txBox="1"/>
            <p:nvPr/>
          </p:nvSpPr>
          <p:spPr>
            <a:xfrm>
              <a:off x="41748261" y="10095057"/>
              <a:ext cx="1667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Feedback on</a:t>
              </a:r>
            </a:p>
          </p:txBody>
        </p:sp>
        <p:cxnSp>
          <p:nvCxnSpPr>
            <p:cNvPr id="240" name="Straight Arrow Connector 239">
              <a:extLst>
                <a:ext uri="{FF2B5EF4-FFF2-40B4-BE49-F238E27FC236}">
                  <a16:creationId xmlns="" xmlns:a16="http://schemas.microsoft.com/office/drawing/2014/main" id="{B2BC3A1D-182B-D54B-82C3-AFD20E7470E2}"/>
                </a:ext>
              </a:extLst>
            </p:cNvPr>
            <p:cNvCxnSpPr/>
            <p:nvPr/>
          </p:nvCxnSpPr>
          <p:spPr>
            <a:xfrm>
              <a:off x="41513561" y="10283139"/>
              <a:ext cx="466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Box 240">
              <a:extLst>
                <a:ext uri="{FF2B5EF4-FFF2-40B4-BE49-F238E27FC236}">
                  <a16:creationId xmlns="" xmlns:a16="http://schemas.microsoft.com/office/drawing/2014/main" id="{BD7AC581-0173-E041-8B78-CA664D2B6333}"/>
                </a:ext>
              </a:extLst>
            </p:cNvPr>
            <p:cNvSpPr txBox="1"/>
            <p:nvPr/>
          </p:nvSpPr>
          <p:spPr>
            <a:xfrm>
              <a:off x="42239161" y="9873720"/>
              <a:ext cx="89750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Target</a:t>
              </a:r>
            </a:p>
          </p:txBody>
        </p:sp>
        <p:cxnSp>
          <p:nvCxnSpPr>
            <p:cNvPr id="242" name="Straight Arrow Connector 241">
              <a:extLst>
                <a:ext uri="{FF2B5EF4-FFF2-40B4-BE49-F238E27FC236}">
                  <a16:creationId xmlns="" xmlns:a16="http://schemas.microsoft.com/office/drawing/2014/main" id="{F43804FB-CDF5-C749-9488-699DCBCA789C}"/>
                </a:ext>
              </a:extLst>
            </p:cNvPr>
            <p:cNvCxnSpPr>
              <a:cxnSpLocks/>
              <a:stCxn id="241" idx="3"/>
            </p:cNvCxnSpPr>
            <p:nvPr/>
          </p:nvCxnSpPr>
          <p:spPr>
            <a:xfrm flipV="1">
              <a:off x="43136662" y="9972780"/>
              <a:ext cx="82193" cy="100995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extBox 242">
              <a:extLst>
                <a:ext uri="{FF2B5EF4-FFF2-40B4-BE49-F238E27FC236}">
                  <a16:creationId xmlns="" xmlns:a16="http://schemas.microsoft.com/office/drawing/2014/main" id="{D4AE41C2-4B38-C941-8AC0-F3BDC68A0C75}"/>
                </a:ext>
              </a:extLst>
            </p:cNvPr>
            <p:cNvSpPr txBox="1"/>
            <p:nvPr/>
          </p:nvSpPr>
          <p:spPr>
            <a:xfrm>
              <a:off x="41773449" y="11792879"/>
              <a:ext cx="1667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Feedback on</a:t>
              </a:r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="" xmlns:a16="http://schemas.microsoft.com/office/drawing/2014/main" id="{22848E16-CA15-ED4E-A9E5-3D2FE73D3B41}"/>
                </a:ext>
              </a:extLst>
            </p:cNvPr>
            <p:cNvCxnSpPr/>
            <p:nvPr/>
          </p:nvCxnSpPr>
          <p:spPr>
            <a:xfrm>
              <a:off x="41538748" y="11980961"/>
              <a:ext cx="466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23B8D3D3-6088-B549-B525-84896DFF0539}"/>
                </a:ext>
              </a:extLst>
            </p:cNvPr>
            <p:cNvSpPr txBox="1"/>
            <p:nvPr/>
          </p:nvSpPr>
          <p:spPr>
            <a:xfrm>
              <a:off x="44626647" y="11866553"/>
              <a:ext cx="2972954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Feedback algorithm in Simulink</a:t>
              </a:r>
            </a:p>
          </p:txBody>
        </p:sp>
        <p:cxnSp>
          <p:nvCxnSpPr>
            <p:cNvPr id="246" name="Straight Arrow Connector 245">
              <a:extLst>
                <a:ext uri="{FF2B5EF4-FFF2-40B4-BE49-F238E27FC236}">
                  <a16:creationId xmlns="" xmlns:a16="http://schemas.microsoft.com/office/drawing/2014/main" id="{10F8C71B-97FA-B742-90C1-D748086EB814}"/>
                </a:ext>
              </a:extLst>
            </p:cNvPr>
            <p:cNvCxnSpPr>
              <a:cxnSpLocks/>
              <a:stCxn id="245" idx="1"/>
            </p:cNvCxnSpPr>
            <p:nvPr/>
          </p:nvCxnSpPr>
          <p:spPr>
            <a:xfrm flipH="1" flipV="1">
              <a:off x="44309327" y="11347091"/>
              <a:ext cx="317320" cy="8734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TextBox 246"/>
          <p:cNvSpPr txBox="1"/>
          <p:nvPr/>
        </p:nvSpPr>
        <p:spPr>
          <a:xfrm>
            <a:off x="941161" y="19461925"/>
            <a:ext cx="557106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222222"/>
                </a:solidFill>
                <a:latin typeface="Calibri"/>
                <a:cs typeface="Calibri"/>
              </a:rPr>
              <a:t>International pool of users:</a:t>
            </a:r>
          </a:p>
          <a:p>
            <a:pPr algn="l"/>
            <a:r>
              <a:rPr lang="en-US" sz="2800" dirty="0" smtClean="0">
                <a:solidFill>
                  <a:srgbClr val="222222"/>
                </a:solidFill>
                <a:latin typeface="Calibri"/>
                <a:cs typeface="Calibri"/>
              </a:rPr>
              <a:t>350 active users in 2018</a:t>
            </a:r>
          </a:p>
          <a:p>
            <a:pPr algn="l"/>
            <a:r>
              <a:rPr lang="en-US" sz="2800" dirty="0" smtClean="0">
                <a:solidFill>
                  <a:srgbClr val="222222"/>
                </a:solidFill>
                <a:latin typeface="Calibri"/>
                <a:cs typeface="Calibri"/>
              </a:rPr>
              <a:t>about </a:t>
            </a:r>
            <a:r>
              <a:rPr lang="en-US" sz="2800" dirty="0">
                <a:solidFill>
                  <a:srgbClr val="222222"/>
                </a:solidFill>
                <a:latin typeface="Calibri"/>
                <a:cs typeface="Calibri"/>
              </a:rPr>
              <a:t>6000 jobs/year run at PPPL</a:t>
            </a:r>
          </a:p>
          <a:p>
            <a:pPr algn="l"/>
            <a:endParaRPr lang="en-US" sz="2800" dirty="0" smtClean="0">
              <a:solidFill>
                <a:srgbClr val="222222"/>
              </a:solidFill>
              <a:latin typeface="Calibri"/>
              <a:cs typeface="Calibri"/>
            </a:endParaRPr>
          </a:p>
          <a:p>
            <a:pPr algn="l"/>
            <a:r>
              <a:rPr lang="en-US" sz="2800" dirty="0" smtClean="0">
                <a:solidFill>
                  <a:srgbClr val="222222"/>
                </a:solidFill>
                <a:latin typeface="Calibri"/>
                <a:cs typeface="Calibri"/>
              </a:rPr>
              <a:t>Two approaches to runs: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b="1" dirty="0" smtClean="0">
                <a:solidFill>
                  <a:srgbClr val="222222"/>
                </a:solidFill>
                <a:latin typeface="Calibri"/>
                <a:cs typeface="Calibri"/>
              </a:rPr>
              <a:t>Standard</a:t>
            </a:r>
            <a:r>
              <a:rPr lang="en-US" sz="280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lang="mr-IN" sz="2800" dirty="0" smtClean="0">
                <a:solidFill>
                  <a:srgbClr val="222222"/>
                </a:solidFill>
                <a:latin typeface="Calibri"/>
                <a:cs typeface="Calibri"/>
              </a:rPr>
              <a:t>–</a:t>
            </a:r>
            <a:r>
              <a:rPr lang="en-US" sz="2800" dirty="0" smtClean="0">
                <a:solidFill>
                  <a:srgbClr val="222222"/>
                </a:solidFill>
                <a:latin typeface="Calibri"/>
                <a:cs typeface="Calibri"/>
              </a:rPr>
              <a:t> submit to PPPL cluster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b="1" dirty="0" smtClean="0">
                <a:latin typeface="Calibri"/>
                <a:cs typeface="Calibri"/>
              </a:rPr>
              <a:t>NEW</a:t>
            </a:r>
            <a:r>
              <a:rPr lang="en-US" sz="2800" dirty="0" smtClean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lang="mr-IN" sz="2800" dirty="0" smtClean="0">
                <a:solidFill>
                  <a:srgbClr val="222222"/>
                </a:solidFill>
                <a:latin typeface="Calibri"/>
                <a:cs typeface="Calibri"/>
              </a:rPr>
              <a:t>–</a:t>
            </a:r>
            <a:r>
              <a:rPr lang="en-US" sz="2800" dirty="0" smtClean="0">
                <a:solidFill>
                  <a:srgbClr val="222222"/>
                </a:solidFill>
                <a:latin typeface="Calibri"/>
                <a:cs typeface="Calibri"/>
              </a:rPr>
              <a:t> local install of disk image</a:t>
            </a:r>
            <a:endParaRPr lang="en-US" sz="2800" dirty="0">
              <a:solidFill>
                <a:srgbClr val="222222"/>
              </a:solidFill>
              <a:latin typeface="Calibri"/>
              <a:cs typeface="Calibri"/>
            </a:endParaRPr>
          </a:p>
        </p:txBody>
      </p:sp>
      <p:sp>
        <p:nvSpPr>
          <p:cNvPr id="248" name="Text Box 394"/>
          <p:cNvSpPr txBox="1">
            <a:spLocks noChangeArrowheads="1"/>
          </p:cNvSpPr>
          <p:nvPr/>
        </p:nvSpPr>
        <p:spPr bwMode="auto">
          <a:xfrm>
            <a:off x="881953" y="17697097"/>
            <a:ext cx="10650538" cy="5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1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26" tIns="45762" rIns="91526" bIns="45762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FF6600"/>
                </a:solidFill>
                <a:latin typeface="Calibri"/>
                <a:cs typeface="Calibri"/>
              </a:rPr>
              <a:t>Upgrades and improvements to the experience of users</a:t>
            </a:r>
            <a:endParaRPr lang="en-US" sz="3200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pic>
        <p:nvPicPr>
          <p:cNvPr id="249" name="Picture 248" descr="image-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52" y="19405714"/>
            <a:ext cx="5065220" cy="3327212"/>
          </a:xfrm>
          <a:prstGeom prst="rect">
            <a:avLst/>
          </a:prstGeom>
        </p:spPr>
      </p:pic>
      <p:sp>
        <p:nvSpPr>
          <p:cNvPr id="250" name="TextBox 249"/>
          <p:cNvSpPr txBox="1"/>
          <p:nvPr/>
        </p:nvSpPr>
        <p:spPr>
          <a:xfrm>
            <a:off x="890361" y="22865528"/>
            <a:ext cx="10981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222222"/>
                </a:solidFill>
                <a:latin typeface="Calibri"/>
                <a:cs typeface="Calibri"/>
              </a:rPr>
              <a:t>Advantages: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rgbClr val="222222"/>
                </a:solidFill>
                <a:latin typeface="Calibri"/>
                <a:cs typeface="Calibri"/>
              </a:rPr>
              <a:t>e</a:t>
            </a:r>
            <a:r>
              <a:rPr lang="en-US" sz="2800" dirty="0" smtClean="0">
                <a:solidFill>
                  <a:srgbClr val="222222"/>
                </a:solidFill>
                <a:latin typeface="Calibri"/>
                <a:cs typeface="Calibri"/>
              </a:rPr>
              <a:t>xpand use of TRANSP to Universities and small institutions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rgbClr val="222222"/>
                </a:solidFill>
                <a:latin typeface="Calibri"/>
                <a:cs typeface="Calibri"/>
              </a:rPr>
              <a:t>d</a:t>
            </a:r>
            <a:r>
              <a:rPr lang="en-US" sz="2800" dirty="0" smtClean="0">
                <a:solidFill>
                  <a:srgbClr val="222222"/>
                </a:solidFill>
                <a:latin typeface="Calibri"/>
                <a:cs typeface="Calibri"/>
              </a:rPr>
              <a:t>oes not need a trusted connection with PPPL</a:t>
            </a:r>
            <a:endParaRPr lang="en-US" sz="2800" dirty="0">
              <a:solidFill>
                <a:srgbClr val="222222"/>
              </a:solidFill>
              <a:latin typeface="Calibri"/>
              <a:cs typeface="Calibri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839561" y="24567325"/>
            <a:ext cx="10981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222222"/>
                </a:solidFill>
                <a:latin typeface="Calibri"/>
                <a:cs typeface="Calibri"/>
              </a:rPr>
              <a:t>TRANSP has DOI and version number =&gt; check @ </a:t>
            </a:r>
            <a:r>
              <a:rPr lang="en-US" sz="2800" b="1" dirty="0" smtClean="0">
                <a:latin typeface="Calibri"/>
                <a:cs typeface="Calibri"/>
              </a:rPr>
              <a:t>https://</a:t>
            </a:r>
            <a:r>
              <a:rPr lang="en-US" sz="2800" b="1" dirty="0" err="1" smtClean="0">
                <a:latin typeface="Calibri"/>
                <a:cs typeface="Calibri"/>
              </a:rPr>
              <a:t>transp.pppl.gov</a:t>
            </a:r>
            <a:endParaRPr lang="en-US" sz="2800" b="1" dirty="0" smtClean="0">
              <a:latin typeface="Calibri"/>
              <a:cs typeface="Calibri"/>
            </a:endParaRPr>
          </a:p>
        </p:txBody>
      </p:sp>
      <p:sp>
        <p:nvSpPr>
          <p:cNvPr id="134" name="Content Placeholder 2"/>
          <p:cNvSpPr txBox="1">
            <a:spLocks/>
          </p:cNvSpPr>
          <p:nvPr/>
        </p:nvSpPr>
        <p:spPr>
          <a:xfrm>
            <a:off x="12681094" y="4656669"/>
            <a:ext cx="8801100" cy="6095997"/>
          </a:xfrm>
          <a:prstGeom prst="rect">
            <a:avLst/>
          </a:prstGeom>
          <a:noFill/>
        </p:spPr>
        <p:txBody>
          <a:bodyPr vert="horz" lIns="274320" tIns="91440" rIns="274320" bIns="45720" rtlCol="0" anchor="ctr" anchorCtr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 smtClean="0">
                <a:latin typeface="Calibri"/>
                <a:cs typeface="Calibri"/>
              </a:rPr>
              <a:t>The kick model is becoming a workhorse for the analysis of discharges with Neutral Beam Injection. </a:t>
            </a:r>
          </a:p>
          <a:p>
            <a:pPr marL="0" indent="0">
              <a:buNone/>
            </a:pPr>
            <a:endParaRPr lang="en-US" altLang="en-US" sz="2800" dirty="0" smtClean="0">
              <a:latin typeface="Calibri"/>
              <a:cs typeface="Calibri"/>
            </a:endParaRPr>
          </a:p>
          <a:p>
            <a:r>
              <a:rPr lang="en-US" altLang="en-US" sz="2800" dirty="0" smtClean="0">
                <a:latin typeface="Calibri"/>
                <a:cs typeface="Calibri"/>
              </a:rPr>
              <a:t>Kick </a:t>
            </a:r>
            <a:r>
              <a:rPr lang="en-US" altLang="en-US" sz="2800" dirty="0">
                <a:latin typeface="Calibri"/>
                <a:cs typeface="Calibri"/>
              </a:rPr>
              <a:t>“interpretive” run:</a:t>
            </a:r>
          </a:p>
          <a:p>
            <a:pPr lvl="1"/>
            <a:r>
              <a:rPr lang="en-US" altLang="en-US" sz="2400" dirty="0">
                <a:solidFill>
                  <a:srgbClr val="002060"/>
                </a:solidFill>
                <a:latin typeface="Calibri"/>
                <a:cs typeface="Calibri"/>
              </a:rPr>
              <a:t>Scale kicks to match measured neutrons</a:t>
            </a:r>
          </a:p>
          <a:p>
            <a:pPr lvl="1"/>
            <a:r>
              <a:rPr lang="en-US" altLang="en-US" sz="2400" dirty="0">
                <a:solidFill>
                  <a:srgbClr val="002060"/>
                </a:solidFill>
                <a:latin typeface="Calibri"/>
                <a:cs typeface="Calibri"/>
              </a:rPr>
              <a:t>Mode amplitude related to </a:t>
            </a:r>
            <a:r>
              <a:rPr lang="en-US" altLang="en-US" sz="2400" i="1" dirty="0" err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lang="en-US" altLang="en-US" sz="2400" i="1" baseline="-25000" dirty="0" err="1">
                <a:solidFill>
                  <a:srgbClr val="002060"/>
                </a:solidFill>
                <a:latin typeface="Calibri"/>
                <a:cs typeface="Calibri"/>
              </a:rPr>
              <a:t>island</a:t>
            </a:r>
            <a:endParaRPr lang="en-US" altLang="en-US" sz="2400" dirty="0">
              <a:latin typeface="Calibri"/>
              <a:cs typeface="Calibri"/>
            </a:endParaRPr>
          </a:p>
          <a:p>
            <a:r>
              <a:rPr lang="en-US" altLang="en-US" sz="2800" dirty="0">
                <a:latin typeface="Calibri"/>
                <a:cs typeface="Calibri"/>
              </a:rPr>
              <a:t>Inferred NTM island width agrees with measured </a:t>
            </a:r>
            <a:r>
              <a:rPr lang="en-US" altLang="en-US" sz="2800" i="1" dirty="0" err="1" smtClean="0">
                <a:latin typeface="Calibri"/>
                <a:cs typeface="Calibri"/>
              </a:rPr>
              <a:t>w</a:t>
            </a:r>
            <a:r>
              <a:rPr lang="en-US" altLang="en-US" sz="2800" i="1" baseline="-25000" dirty="0" err="1" smtClean="0">
                <a:latin typeface="Calibri"/>
                <a:cs typeface="Calibri"/>
              </a:rPr>
              <a:t>NTM</a:t>
            </a:r>
            <a:r>
              <a:rPr lang="en-US" altLang="en-US" sz="2800" i="1" baseline="-25000" dirty="0" smtClean="0">
                <a:latin typeface="Calibri"/>
                <a:cs typeface="Calibri"/>
              </a:rPr>
              <a:t> </a:t>
            </a:r>
            <a:r>
              <a:rPr lang="en-US" altLang="en-US" sz="2800" dirty="0" smtClean="0">
                <a:latin typeface="Calibri"/>
                <a:cs typeface="Calibri"/>
              </a:rPr>
              <a:t>(ECE)</a:t>
            </a:r>
            <a:endParaRPr lang="en-US" altLang="en-US" sz="2800" dirty="0">
              <a:latin typeface="Calibri"/>
              <a:cs typeface="Calibri"/>
            </a:endParaRPr>
          </a:p>
          <a:p>
            <a:pPr lvl="1"/>
            <a:r>
              <a:rPr lang="en-US" altLang="en-US" sz="2400" i="1" dirty="0">
                <a:solidFill>
                  <a:srgbClr val="008000"/>
                </a:solidFill>
                <a:latin typeface="Calibri"/>
                <a:cs typeface="Calibri"/>
              </a:rPr>
              <a:t>a posteriori </a:t>
            </a:r>
            <a:r>
              <a:rPr lang="en-US" altLang="en-US" sz="2400" dirty="0">
                <a:solidFill>
                  <a:srgbClr val="008000"/>
                </a:solidFill>
                <a:latin typeface="Calibri"/>
                <a:cs typeface="Calibri"/>
              </a:rPr>
              <a:t>check, </a:t>
            </a:r>
            <a:r>
              <a:rPr lang="en-US" altLang="en-US" sz="2400" dirty="0" smtClean="0">
                <a:solidFill>
                  <a:srgbClr val="008000"/>
                </a:solidFill>
                <a:latin typeface="Calibri"/>
                <a:cs typeface="Calibri"/>
              </a:rPr>
              <a:t>validation</a:t>
            </a:r>
            <a:endParaRPr lang="en-US" altLang="en-US" sz="2400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altLang="en-US" sz="2800" dirty="0">
                <a:latin typeface="Calibri"/>
                <a:cs typeface="Calibri"/>
              </a:rPr>
              <a:t>Favorable comparison with phase-space resolved data (FIDA)</a:t>
            </a:r>
          </a:p>
          <a:p>
            <a:pPr lvl="1"/>
            <a:r>
              <a:rPr lang="en-US" altLang="en-US" sz="2400" dirty="0">
                <a:solidFill>
                  <a:srgbClr val="002060"/>
                </a:solidFill>
                <a:latin typeface="Calibri"/>
                <a:cs typeface="Calibri"/>
              </a:rPr>
              <a:t>Acceptable for co-passing, good for counter-passing</a:t>
            </a:r>
          </a:p>
          <a:p>
            <a:pPr lvl="1"/>
            <a:r>
              <a:rPr lang="en-US" altLang="en-US" sz="2400" b="1" i="1" dirty="0">
                <a:solidFill>
                  <a:srgbClr val="002060"/>
                </a:solidFill>
                <a:latin typeface="Calibri"/>
                <a:cs typeface="Calibri"/>
              </a:rPr>
              <a:t>Key exercise for model validation</a:t>
            </a:r>
          </a:p>
          <a:p>
            <a:pPr lvl="2"/>
            <a:r>
              <a:rPr lang="en-US" altLang="en-US" sz="2000" i="1" dirty="0">
                <a:solidFill>
                  <a:srgbClr val="002060"/>
                </a:solidFill>
                <a:latin typeface="Calibri"/>
                <a:cs typeface="Calibri"/>
              </a:rPr>
              <a:t>Ad-hoc diffusion would give same drop for co/</a:t>
            </a:r>
            <a:r>
              <a:rPr lang="en-US" altLang="en-US" sz="2000" i="1" dirty="0" err="1">
                <a:solidFill>
                  <a:srgbClr val="002060"/>
                </a:solidFill>
                <a:latin typeface="Calibri"/>
                <a:cs typeface="Calibri"/>
              </a:rPr>
              <a:t>cntr</a:t>
            </a:r>
            <a:endParaRPr lang="en-US" altLang="en-US" sz="2000" i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428264" y="4701851"/>
            <a:ext cx="4359236" cy="5813748"/>
            <a:chOff x="21194186" y="4803452"/>
            <a:chExt cx="3401480" cy="4260994"/>
          </a:xfrm>
        </p:grpSpPr>
        <p:sp>
          <p:nvSpPr>
            <p:cNvPr id="136" name="TextBox 135"/>
            <p:cNvSpPr txBox="1"/>
            <p:nvPr/>
          </p:nvSpPr>
          <p:spPr>
            <a:xfrm rot="16200000">
              <a:off x="22926620" y="7053802"/>
              <a:ext cx="2698395" cy="198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i="1" dirty="0" err="1">
                  <a:solidFill>
                    <a:srgbClr val="008000"/>
                  </a:solidFill>
                </a:rPr>
                <a:t>Heidbrink</a:t>
              </a:r>
              <a:r>
                <a:rPr lang="de-DE" sz="1050" i="1" dirty="0">
                  <a:solidFill>
                    <a:srgbClr val="008000"/>
                  </a:solidFill>
                </a:rPr>
                <a:t> NF 2018          </a:t>
              </a:r>
              <a:r>
                <a:rPr lang="de-DE" sz="1050" i="1" dirty="0" err="1">
                  <a:solidFill>
                    <a:srgbClr val="008000"/>
                  </a:solidFill>
                </a:rPr>
                <a:t>Bardóczi</a:t>
              </a:r>
              <a:r>
                <a:rPr lang="de-DE" sz="1050" i="1" dirty="0">
                  <a:solidFill>
                    <a:srgbClr val="008000"/>
                  </a:solidFill>
                </a:rPr>
                <a:t> PPCF 2018 (</a:t>
              </a:r>
              <a:r>
                <a:rPr lang="de-DE" sz="1050" i="1" dirty="0" err="1">
                  <a:solidFill>
                    <a:srgbClr val="008000"/>
                  </a:solidFill>
                </a:rPr>
                <a:t>submitted</a:t>
              </a:r>
              <a:r>
                <a:rPr lang="de-DE" sz="1050" i="1" dirty="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139" name="Slide Number Placeholder 5"/>
            <p:cNvSpPr txBox="1">
              <a:spLocks/>
            </p:cNvSpPr>
            <p:nvPr/>
          </p:nvSpPr>
          <p:spPr>
            <a:xfrm>
              <a:off x="22322382" y="8790348"/>
              <a:ext cx="2133600" cy="27409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fld id="{22204D31-CEC6-AA4C-9C19-7F28329456F4}" type="slidenum">
                <a:rPr lang="en-US" smtClean="0"/>
                <a:pPr/>
                <a:t>1</a:t>
              </a:fld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3885413" y="8744395"/>
              <a:ext cx="710253" cy="117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2" name="Picture 141" descr="transp_expt_comp4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5367" y="4803452"/>
              <a:ext cx="2776235" cy="4257444"/>
            </a:xfrm>
            <a:prstGeom prst="rect">
              <a:avLst/>
            </a:prstGeom>
          </p:spPr>
        </p:pic>
        <p:sp>
          <p:nvSpPr>
            <p:cNvPr id="143" name="TextBox 142"/>
            <p:cNvSpPr txBox="1"/>
            <p:nvPr/>
          </p:nvSpPr>
          <p:spPr>
            <a:xfrm rot="16200000">
              <a:off x="20722859" y="7735822"/>
              <a:ext cx="1206825" cy="264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FIDA brightness</a:t>
              </a:r>
            </a:p>
          </p:txBody>
        </p: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xmlns="" id="{48034F0E-D6D4-C24E-AEBA-82FB611CD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983813" y="4844795"/>
              <a:ext cx="1249321" cy="663147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8777BE6D-59E3-9B40-9782-BDF0B05B09FE}"/>
                </a:ext>
              </a:extLst>
            </p:cNvPr>
            <p:cNvSpPr/>
            <p:nvPr/>
          </p:nvSpPr>
          <p:spPr>
            <a:xfrm>
              <a:off x="22957850" y="4844816"/>
              <a:ext cx="1275283" cy="6747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778308" y="11075980"/>
            <a:ext cx="970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Analysis being extended to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cs typeface="Calibri"/>
              </a:rPr>
              <a:t>sawtooth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 instabilities [</a:t>
            </a:r>
            <a:r>
              <a:rPr lang="en-US" sz="2400" i="1" dirty="0" smtClean="0">
                <a:solidFill>
                  <a:srgbClr val="008000"/>
                </a:solidFill>
                <a:latin typeface="Calibri"/>
                <a:cs typeface="Calibri"/>
              </a:rPr>
              <a:t>D. Kim, </a:t>
            </a:r>
            <a:r>
              <a:rPr lang="en-US" sz="2400" i="1" dirty="0" err="1" smtClean="0">
                <a:solidFill>
                  <a:srgbClr val="008000"/>
                </a:solidFill>
                <a:latin typeface="Calibri"/>
                <a:cs typeface="Calibri"/>
              </a:rPr>
              <a:t>Nucl</a:t>
            </a:r>
            <a:r>
              <a:rPr lang="en-US" sz="2400" i="1" dirty="0" smtClean="0">
                <a:solidFill>
                  <a:srgbClr val="008000"/>
                </a:solidFill>
                <a:latin typeface="Calibri"/>
                <a:cs typeface="Calibri"/>
              </a:rPr>
              <a:t>. Fusion 2017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]   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Screen Shot 2018-10-28 at 4.50.28 PM.pn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" b="2091"/>
          <a:stretch/>
        </p:blipFill>
        <p:spPr>
          <a:xfrm>
            <a:off x="12657810" y="11816807"/>
            <a:ext cx="7453080" cy="3323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61590" y="11778706"/>
            <a:ext cx="5523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The kick model reproduces the observed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asymmetry in the FIDA diagnostics, with a drop inside the inversion radius.</a:t>
            </a:r>
          </a:p>
          <a:p>
            <a:pPr marL="342900" indent="-342900" algn="l">
              <a:buFont typeface="Symbol" charset="0"/>
              <a:buChar char="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energy dependent model needed</a:t>
            </a:r>
          </a:p>
          <a:p>
            <a:pPr marL="342900" indent="-342900" algn="l">
              <a:buFont typeface="Symbol" charset="0"/>
              <a:buChar char="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to describe energy-dependent reconnection fraction in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cs typeface="Calibri"/>
              </a:rPr>
              <a:t>Porcelli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 model</a:t>
            </a:r>
          </a:p>
          <a:p>
            <a:pPr marL="342900" indent="-342900" algn="l">
              <a:buFont typeface="Symbol" charset="0"/>
              <a:buChar char="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For more realistic description of effects on fast ion redistribution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2656199" y="15461705"/>
            <a:ext cx="13313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Following recent success, we are working on the development of:</a:t>
            </a:r>
          </a:p>
          <a:p>
            <a:pPr marL="342900" indent="-342900" algn="l">
              <a:buFont typeface="Symbol" charset="0"/>
              <a:buChar char="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general model for anomalous fast ion transport driven by low-n instabilities</a:t>
            </a:r>
          </a:p>
          <a:p>
            <a:pPr marL="342900" indent="-342900" algn="l">
              <a:buFont typeface="Symbol" charset="0"/>
              <a:buChar char="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self-consistent MHD calculations</a:t>
            </a:r>
          </a:p>
          <a:p>
            <a:pPr marL="342900" indent="-342900" algn="l">
              <a:buFont typeface="Symbol" charset="0"/>
              <a:buChar char="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synergy between RF and fast ions</a:t>
            </a:r>
          </a:p>
          <a:p>
            <a:pPr marL="342900" indent="-342900" algn="l">
              <a:buFont typeface="Symbol" charset="0"/>
              <a:buChar char="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extension of fast ion losses to the SOL (with reduced model for the SOL)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GOAL: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focus over next 2 years on self-consistent calculations in TRANSP for anomalous fast ion transport</a:t>
            </a:r>
          </a:p>
        </p:txBody>
      </p:sp>
      <p:sp>
        <p:nvSpPr>
          <p:cNvPr id="190" name="AutoShape 392"/>
          <p:cNvSpPr>
            <a:spLocks noChangeArrowheads="1"/>
          </p:cNvSpPr>
          <p:nvPr/>
        </p:nvSpPr>
        <p:spPr bwMode="auto">
          <a:xfrm>
            <a:off x="26832380" y="14221044"/>
            <a:ext cx="21732420" cy="8816756"/>
          </a:xfrm>
          <a:prstGeom prst="roundRect">
            <a:avLst>
              <a:gd name="adj" fmla="val 7486"/>
            </a:avLst>
          </a:prstGeom>
          <a:noFill/>
          <a:ln w="57150" cmpd="sng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32256" y="4876803"/>
            <a:ext cx="21632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GOAL: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develop user-friendly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interface that allows steering TRANSP simulations from Simulink.</a:t>
            </a:r>
          </a:p>
          <a:p>
            <a:pPr marL="457200" indent="-457200" algn="l">
              <a:buFont typeface="Symbol" charset="0"/>
              <a:buChar char="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TRANSP provides the plasma response and Simulink provides the actuator input</a:t>
            </a:r>
          </a:p>
          <a:p>
            <a:pPr marL="457200" indent="-457200" algn="l">
              <a:buFont typeface="Symbol" charset="0"/>
              <a:buChar char="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Capability of monitoring the run and allow human intervention to control the discharge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14934" y="12954000"/>
            <a:ext cx="3906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8000"/>
                </a:solidFill>
              </a:rPr>
              <a:t>[with M. Boyer (PPPL)]</a:t>
            </a:r>
            <a:endParaRPr lang="en-US" sz="2800" i="1" dirty="0">
              <a:solidFill>
                <a:srgbClr val="008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9916479" y="4187318"/>
            <a:ext cx="537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[with M. </a:t>
            </a:r>
            <a:r>
              <a:rPr lang="en-US" i="1" dirty="0" err="1" smtClean="0">
                <a:solidFill>
                  <a:srgbClr val="008000"/>
                </a:solidFill>
              </a:rPr>
              <a:t>Podesta</a:t>
            </a:r>
            <a:r>
              <a:rPr lang="en-US" i="1" dirty="0" smtClean="0">
                <a:solidFill>
                  <a:srgbClr val="008000"/>
                </a:solidFill>
              </a:rPr>
              <a:t>’ and N. </a:t>
            </a:r>
            <a:r>
              <a:rPr lang="en-US" i="1" dirty="0" err="1" smtClean="0">
                <a:solidFill>
                  <a:srgbClr val="008000"/>
                </a:solidFill>
              </a:rPr>
              <a:t>Gorelenkov</a:t>
            </a:r>
            <a:r>
              <a:rPr lang="en-US" i="1" dirty="0" smtClean="0">
                <a:solidFill>
                  <a:srgbClr val="008000"/>
                </a:solidFill>
              </a:rPr>
              <a:t> (PPPL)]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128" name="Text Box 394"/>
          <p:cNvSpPr txBox="1">
            <a:spLocks noChangeArrowheads="1"/>
          </p:cNvSpPr>
          <p:nvPr/>
        </p:nvSpPr>
        <p:spPr bwMode="auto">
          <a:xfrm>
            <a:off x="27174412" y="14374614"/>
            <a:ext cx="20980896" cy="5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1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526" tIns="45762" rIns="91526" bIns="45762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FF6600"/>
                </a:solidFill>
                <a:latin typeface="Calibri"/>
                <a:cs typeface="Calibri"/>
              </a:rPr>
              <a:t>Plans </a:t>
            </a:r>
            <a:r>
              <a:rPr lang="en-US" sz="3200" b="1" dirty="0">
                <a:solidFill>
                  <a:srgbClr val="FF6600"/>
                </a:solidFill>
                <a:latin typeface="Calibri"/>
                <a:cs typeface="Calibri"/>
              </a:rPr>
              <a:t>for </a:t>
            </a:r>
            <a:r>
              <a:rPr lang="en-US" sz="3200" b="1" dirty="0" smtClean="0">
                <a:solidFill>
                  <a:srgbClr val="FF6600"/>
                </a:solidFill>
                <a:latin typeface="Calibri"/>
                <a:cs typeface="Calibri"/>
              </a:rPr>
              <a:t>self-consistent </a:t>
            </a:r>
            <a:r>
              <a:rPr lang="en-US" sz="3200" b="1" dirty="0">
                <a:solidFill>
                  <a:srgbClr val="FF6600"/>
                </a:solidFill>
                <a:latin typeface="Calibri"/>
                <a:cs typeface="Calibri"/>
              </a:rPr>
              <a:t>pellet </a:t>
            </a:r>
            <a:r>
              <a:rPr lang="en-US" sz="3200" b="1" dirty="0" smtClean="0">
                <a:solidFill>
                  <a:srgbClr val="FF6600"/>
                </a:solidFill>
                <a:latin typeface="Calibri"/>
                <a:cs typeface="Calibri"/>
              </a:rPr>
              <a:t>injection and ablation </a:t>
            </a:r>
            <a:r>
              <a:rPr lang="en-US" sz="3200" b="1" dirty="0">
                <a:solidFill>
                  <a:srgbClr val="FF6600"/>
                </a:solidFill>
                <a:latin typeface="Calibri"/>
                <a:cs typeface="Calibri"/>
              </a:rPr>
              <a:t>for predictive </a:t>
            </a:r>
            <a:r>
              <a:rPr lang="en-US" sz="3200" b="1" dirty="0" smtClean="0">
                <a:solidFill>
                  <a:srgbClr val="FF6600"/>
                </a:solidFill>
                <a:latin typeface="Calibri"/>
                <a:cs typeface="Calibri"/>
              </a:rPr>
              <a:t>modeling</a:t>
            </a:r>
            <a:endParaRPr lang="en-US" sz="3200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6932256" y="15224434"/>
            <a:ext cx="2163254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Symbol" charset="0"/>
              <a:buChar char="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Goal over the next FY is to finalize implementation of a pellet injection and ablation model for self-consistent predictive models</a:t>
            </a:r>
          </a:p>
          <a:p>
            <a:pPr marL="457200" indent="-457200" algn="l">
              <a:buFont typeface="Symbol" charset="0"/>
              <a:buChar char="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Time-dependent source terms for the density and energy equations as the pellet penetrates the plasma </a:t>
            </a:r>
          </a:p>
          <a:p>
            <a:pPr marL="457200" indent="-457200" algn="l">
              <a:buFont typeface="Symbol" charset="0"/>
              <a:buChar char="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Initial focus on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hydrogenic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pellets for fueling studies </a:t>
            </a:r>
          </a:p>
          <a:p>
            <a:pPr marL="457200" indent="-457200" algn="l">
              <a:buFont typeface="Symbol" charset="0"/>
              <a:buChar char="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Extension for impurity pellets pursued in coordination with upgrades to the impurity transport model</a:t>
            </a:r>
          </a:p>
          <a:p>
            <a:pPr marL="457200" indent="-457200" algn="l">
              <a:buFont typeface="Symbol" charset="0"/>
              <a:buChar char="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Current implementation only effective for penetration depth studies for interpretive simulations</a:t>
            </a:r>
          </a:p>
          <a:p>
            <a:pPr marL="914400" lvl="1" indent="-457200" algn="l">
              <a:buFont typeface="Symbol" charset="0"/>
              <a:buChar char="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TRANSP simulation stopped and pellet injected</a:t>
            </a:r>
          </a:p>
          <a:p>
            <a:pPr marL="914400" lvl="1" indent="-457200" algn="l">
              <a:buFont typeface="Symbol" charset="0"/>
              <a:buChar char="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Contribution from ablation to the density and energy equations not included back into the plasma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99004"/>
              </p:ext>
            </p:extLst>
          </p:nvPr>
        </p:nvGraphicFramePr>
        <p:xfrm>
          <a:off x="27263335" y="18610503"/>
          <a:ext cx="4949935" cy="42183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611973"/>
                <a:gridCol w="1337962"/>
              </a:tblGrid>
              <a:tr h="951319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Inputs for a </a:t>
                      </a:r>
                      <a:r>
                        <a:rPr lang="en-US" sz="1800" dirty="0" err="1" smtClean="0"/>
                        <a:t>hydrogenic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pellet injection into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an</a:t>
                      </a:r>
                      <a:r>
                        <a:rPr lang="en-US" sz="1800" baseline="0" dirty="0" smtClean="0"/>
                        <a:t> ITER-like discharge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711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8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 smtClean="0">
                          <a:effectLst/>
                        </a:rPr>
                        <a:t>Pellet </a:t>
                      </a:r>
                      <a:r>
                        <a:rPr lang="en-US" sz="1800" u="none" strike="noStrike" dirty="0" smtClean="0">
                          <a:effectLst/>
                        </a:rPr>
                        <a:t>injection </a:t>
                      </a:r>
                      <a:r>
                        <a:rPr lang="en-US" sz="1800" u="none" strike="noStrike" dirty="0" smtClean="0">
                          <a:effectLst/>
                        </a:rPr>
                        <a:t>time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r>
                        <a:rPr lang="en-US" sz="1800" baseline="0" dirty="0" smtClean="0"/>
                        <a:t> 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200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Pellet starting </a:t>
                      </a:r>
                      <a:r>
                        <a:rPr lang="en-US" sz="1800" u="none" strike="noStrike" dirty="0" smtClean="0">
                          <a:effectLst/>
                        </a:rPr>
                        <a:t>r-position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4.15 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200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 err="1">
                          <a:effectLst/>
                        </a:rPr>
                        <a:t>Pellett</a:t>
                      </a:r>
                      <a:r>
                        <a:rPr lang="en-US" sz="1800" u="none" strike="noStrike" dirty="0">
                          <a:effectLst/>
                        </a:rPr>
                        <a:t> starting y-position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-2 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058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Toroidal aiming </a:t>
                      </a:r>
                      <a:r>
                        <a:rPr lang="en-US" sz="1800" u="none" strike="noStrike" dirty="0" smtClean="0">
                          <a:effectLst/>
                        </a:rPr>
                        <a:t>angle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132</a:t>
                      </a:r>
                      <a:r>
                        <a:rPr lang="en-US" sz="1800" baseline="30000" dirty="0" smtClean="0"/>
                        <a:t>◦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058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Poloidal aiming </a:t>
                      </a:r>
                      <a:r>
                        <a:rPr lang="en-US" sz="1800" u="none" strike="noStrike" dirty="0" smtClean="0">
                          <a:effectLst/>
                        </a:rPr>
                        <a:t>angle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r>
                        <a:rPr lang="en-US" sz="1800" baseline="30000" dirty="0" smtClean="0"/>
                        <a:t>◦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05896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Initial pellet radius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 mm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20055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Magnitude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of </a:t>
                      </a:r>
                      <a:r>
                        <a:rPr lang="en-US" sz="1800" u="none" strike="noStrike" dirty="0" smtClean="0">
                          <a:effectLst/>
                        </a:rPr>
                        <a:t>pellet velocity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 m/s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967" name="Picture 631" descr="https://lh5.googleusercontent.com/UncPlrp5ZCMdXD0spMpPuYmGyr5NotfuS6HLI8VvMhwbqqjzH3INQhvJ6iyjEOYfnndOKluaR3mUS0Z0quONjzUOJwEmB305vRF8KB9q9N3wfp3znhB1hCDoKyXjqPhVqwFOUxyfOq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27758"/>
          <a:stretch/>
        </p:blipFill>
        <p:spPr bwMode="auto">
          <a:xfrm>
            <a:off x="32204322" y="18376259"/>
            <a:ext cx="315716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20" y="18379440"/>
            <a:ext cx="5974080" cy="44805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0" y="18376257"/>
            <a:ext cx="5974080" cy="448056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00" y="19189424"/>
            <a:ext cx="4554104" cy="5346976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12802844" y="21773446"/>
            <a:ext cx="9599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Executable version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: A minimal subset of TRANSP scripts, libraries, and executables, with Jython scripts available to read supplied profiles from text files and generate equilibrium files and plots.</a:t>
            </a:r>
          </a:p>
          <a:p>
            <a:pPr lvl="1" algn="l"/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Source version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: A minimal subset of ISOLVER source code with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makefiles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linking to the NTCC library, available for customization and incorporation into alternate workflows, e.g. OMFIT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2802846" y="19313542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TRANSP free boundary tokamak equilibrium component, calculating coil currents or feedback for select devices to match plasma LCFS to a prescribed boundary, based on known 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  <a:cs typeface="Calibri"/>
              </a:rPr>
              <a:t>q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, pressure profiles.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Now available on the PPPL cluster as a standalone equilibrium solver.</a:t>
            </a:r>
          </a:p>
        </p:txBody>
      </p:sp>
      <p:sp>
        <p:nvSpPr>
          <p:cNvPr id="148" name="Text Box 394"/>
          <p:cNvSpPr txBox="1">
            <a:spLocks noChangeArrowheads="1"/>
          </p:cNvSpPr>
          <p:nvPr/>
        </p:nvSpPr>
        <p:spPr bwMode="auto">
          <a:xfrm>
            <a:off x="12667553" y="18323630"/>
            <a:ext cx="10650538" cy="5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1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26" tIns="45762" rIns="91526" bIns="45762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FF6600"/>
                </a:solidFill>
                <a:latin typeface="Calibri"/>
                <a:cs typeface="Calibri"/>
              </a:rPr>
              <a:t>Standalone version of ISOLVER</a:t>
            </a:r>
            <a:endParaRPr lang="en-US" sz="3200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>
            <a:alpha val="14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" b="0" i="0" u="none" strike="noStrike" cap="none" normalizeH="0" baseline="0">
            <a:ln>
              <a:noFill/>
            </a:ln>
            <a:solidFill>
              <a:srgbClr val="0000FF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>
            <a:alpha val="14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" b="0" i="0" u="none" strike="noStrike" cap="none" normalizeH="0" baseline="0">
            <a:ln>
              <a:noFill/>
            </a:ln>
            <a:solidFill>
              <a:srgbClr val="0000FF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16780</TotalTime>
  <Words>1065</Words>
  <Application>Microsoft Macintosh PowerPoint</Application>
  <PresentationFormat>Custom</PresentationFormat>
  <Paragraphs>116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Blank Presentation</vt:lpstr>
      <vt:lpstr>Equation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Mueller</dc:creator>
  <cp:lastModifiedBy>Francesca Poli</cp:lastModifiedBy>
  <cp:revision>245</cp:revision>
  <cp:lastPrinted>2018-11-01T14:31:37Z</cp:lastPrinted>
  <dcterms:created xsi:type="dcterms:W3CDTF">2016-10-14T16:17:56Z</dcterms:created>
  <dcterms:modified xsi:type="dcterms:W3CDTF">2018-11-01T14:36:10Z</dcterms:modified>
</cp:coreProperties>
</file>