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51206400" cy="256032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rgbClr val="0000FF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FFCC"/>
    <a:srgbClr val="66FFFF"/>
    <a:srgbClr val="66CCFF"/>
    <a:srgbClr val="008080"/>
    <a:srgbClr val="004080"/>
    <a:srgbClr val="408000"/>
    <a:srgbClr val="FF00FF"/>
    <a:srgbClr val="008000"/>
    <a:srgbClr val="E6E6E6"/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3990" autoAdjust="0"/>
  </p:normalViewPr>
  <p:slideViewPr>
    <p:cSldViewPr snapToGrid="0">
      <p:cViewPr>
        <p:scale>
          <a:sx n="59" d="100"/>
          <a:sy n="59" d="100"/>
        </p:scale>
        <p:origin x="5176" y="520"/>
      </p:cViewPr>
      <p:guideLst>
        <p:guide orient="horz" pos="8064"/>
        <p:guide pos="16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0" y="685800"/>
            <a:ext cx="6858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66C25F7-1EB5-D44F-B1D7-445C736AB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60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685800"/>
            <a:ext cx="6858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6C25F7-1EB5-D44F-B1D7-445C736ABC0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56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164" y="7953375"/>
            <a:ext cx="43526076" cy="5487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327" y="14508164"/>
            <a:ext cx="35845750" cy="6543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A5DDD-D0AD-AF47-A82F-B48E4D849B5E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5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C8057-D984-F447-B568-CCC04F2B8439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1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339176" y="2276476"/>
            <a:ext cx="4267200" cy="2009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34400" y="2276476"/>
            <a:ext cx="12652376" cy="2009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67451-ECE7-024C-A242-854D01CD0003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744B7-0377-C044-B1E8-0343B845805F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4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0" y="16452852"/>
            <a:ext cx="43526076" cy="50847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0" y="10852150"/>
            <a:ext cx="43526076" cy="56007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4A39-8B60-A54C-B5AE-44A828434508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76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34400" y="2924176"/>
            <a:ext cx="8459788" cy="136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6588" y="2924176"/>
            <a:ext cx="8459788" cy="136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3AE0-C4F6-7E40-B352-AC8B124C48F9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7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9" y="1025525"/>
            <a:ext cx="46085126" cy="426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639" y="5730875"/>
            <a:ext cx="22625050" cy="2389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639" y="8120063"/>
            <a:ext cx="22625050" cy="1475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776" y="5730875"/>
            <a:ext cx="22632988" cy="23891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776" y="8120063"/>
            <a:ext cx="22632988" cy="14751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4BC19-0CAB-7A46-93F0-59A0FC817A63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59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761F-4296-C146-BD9E-D4F742C15581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5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0C43-21FD-744B-B73C-E7103DAD7240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94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639" y="1019175"/>
            <a:ext cx="16846550" cy="43386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19964" y="1019175"/>
            <a:ext cx="28625800" cy="21851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639" y="5357813"/>
            <a:ext cx="16846550" cy="17513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FC73F-BD2F-7B40-BDDA-79B796F0B26F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6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176" y="17922875"/>
            <a:ext cx="30724476" cy="21145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176" y="2287590"/>
            <a:ext cx="30724476" cy="153622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176" y="20037425"/>
            <a:ext cx="30724476" cy="30051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DEF2F-724F-E948-8979-8448F64D14B4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9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34402" y="2276475"/>
            <a:ext cx="170719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80685" tIns="240342" rIns="480685" bIns="2403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34402" y="2924176"/>
            <a:ext cx="170719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160" tIns="112160" rIns="112160" bIns="112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" y="25450801"/>
            <a:ext cx="67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33648" tIns="0" rIns="33648" bIns="0" numCol="1" anchor="t" anchorCtr="0" compatLnSpc="1">
            <a:prstTxWarp prst="textNoShape">
              <a:avLst/>
            </a:prstTxWarp>
            <a:spAutoFit/>
          </a:bodyPr>
          <a:lstStyle>
            <a:lvl1pPr algn="l" defTabSz="4806950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69436" y="25438100"/>
            <a:ext cx="381415" cy="33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33648" tIns="11216" rIns="33648" bIns="11216" numCol="1" anchor="t" anchorCtr="0" compatLnSpc="1">
            <a:prstTxWarp prst="textNoShape">
              <a:avLst/>
            </a:prstTxWarp>
            <a:spAutoFit/>
          </a:bodyPr>
          <a:lstStyle>
            <a:lvl1pPr algn="r" defTabSz="4806950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E8AD902-E1F5-A14E-B3AD-63D514ADFF9C}" type="slidenum">
              <a:rPr lang="en-US"/>
              <a:pPr>
                <a:defRPr/>
              </a:pPr>
              <a:t>‹#›</a:t>
            </a:fld>
            <a:endParaRPr lang="en-US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06950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+mj-lt"/>
          <a:ea typeface="+mj-ea"/>
          <a:cs typeface="ＭＳ Ｐゴシック" charset="0"/>
        </a:defRPr>
      </a:lvl1pPr>
      <a:lvl2pPr algn="ctr" defTabSz="4806950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  <a:cs typeface="ＭＳ Ｐゴシック" charset="0"/>
        </a:defRPr>
      </a:lvl2pPr>
      <a:lvl3pPr algn="ctr" defTabSz="4806950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  <a:cs typeface="ＭＳ Ｐゴシック" charset="0"/>
        </a:defRPr>
      </a:lvl3pPr>
      <a:lvl4pPr algn="ctr" defTabSz="4806950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  <a:cs typeface="ＭＳ Ｐゴシック" charset="0"/>
        </a:defRPr>
      </a:lvl4pPr>
      <a:lvl5pPr algn="ctr" defTabSz="4806950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806950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</a:defRPr>
      </a:lvl6pPr>
      <a:lvl7pPr marL="914400" algn="ctr" defTabSz="4806950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</a:defRPr>
      </a:lvl7pPr>
      <a:lvl8pPr marL="1371600" algn="ctr" defTabSz="4806950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</a:defRPr>
      </a:lvl8pPr>
      <a:lvl9pPr marL="1828800" algn="ctr" defTabSz="4806950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Helvetica" charset="0"/>
          <a:ea typeface="ＭＳ Ｐゴシック" charset="0"/>
        </a:defRPr>
      </a:lvl9pPr>
    </p:titleStyle>
    <p:bodyStyle>
      <a:lvl1pPr marL="217488" indent="-217488" algn="l" defTabSz="480695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00FF"/>
          </a:solidFill>
          <a:latin typeface="+mn-lt"/>
          <a:ea typeface="+mn-ea"/>
          <a:cs typeface="ＭＳ Ｐゴシック" charset="0"/>
        </a:defRPr>
      </a:lvl1pPr>
      <a:lvl2pPr marL="623888" indent="-265113" algn="l" defTabSz="4806950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00FF"/>
          </a:solidFill>
          <a:latin typeface="+mn-lt"/>
          <a:ea typeface="+mn-ea"/>
        </a:defRPr>
      </a:lvl2pPr>
      <a:lvl3pPr marL="996950" indent="-233363" algn="l" defTabSz="4806950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00FF"/>
          </a:solidFill>
          <a:latin typeface="+mn-lt"/>
          <a:ea typeface="+mn-ea"/>
        </a:defRPr>
      </a:lvl3pPr>
      <a:lvl4pPr marL="1401763" indent="-265113" algn="l" defTabSz="4806950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00FF"/>
          </a:solidFill>
          <a:latin typeface="+mn-lt"/>
          <a:ea typeface="+mn-ea"/>
        </a:defRPr>
      </a:lvl4pPr>
      <a:lvl5pPr marL="1744663" indent="-203200" algn="l" defTabSz="4806950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00FF"/>
          </a:solidFill>
          <a:latin typeface="+mn-lt"/>
          <a:ea typeface="+mn-ea"/>
        </a:defRPr>
      </a:lvl5pPr>
      <a:lvl6pPr marL="2201863" indent="-203200" algn="l" defTabSz="4806950" rtl="0" fontAlgn="base">
        <a:spcBef>
          <a:spcPct val="20000"/>
        </a:spcBef>
        <a:spcAft>
          <a:spcPct val="0"/>
        </a:spcAft>
        <a:buChar char="»"/>
        <a:defRPr sz="2500">
          <a:solidFill>
            <a:srgbClr val="0000FF"/>
          </a:solidFill>
          <a:latin typeface="+mn-lt"/>
          <a:ea typeface="+mn-ea"/>
        </a:defRPr>
      </a:lvl6pPr>
      <a:lvl7pPr marL="2659063" indent="-203200" algn="l" defTabSz="4806950" rtl="0" fontAlgn="base">
        <a:spcBef>
          <a:spcPct val="20000"/>
        </a:spcBef>
        <a:spcAft>
          <a:spcPct val="0"/>
        </a:spcAft>
        <a:buChar char="»"/>
        <a:defRPr sz="2500">
          <a:solidFill>
            <a:srgbClr val="0000FF"/>
          </a:solidFill>
          <a:latin typeface="+mn-lt"/>
          <a:ea typeface="+mn-ea"/>
        </a:defRPr>
      </a:lvl7pPr>
      <a:lvl8pPr marL="3116263" indent="-203200" algn="l" defTabSz="4806950" rtl="0" fontAlgn="base">
        <a:spcBef>
          <a:spcPct val="20000"/>
        </a:spcBef>
        <a:spcAft>
          <a:spcPct val="0"/>
        </a:spcAft>
        <a:buChar char="»"/>
        <a:defRPr sz="2500">
          <a:solidFill>
            <a:srgbClr val="0000FF"/>
          </a:solidFill>
          <a:latin typeface="+mn-lt"/>
          <a:ea typeface="+mn-ea"/>
        </a:defRPr>
      </a:lvl8pPr>
      <a:lvl9pPr marL="3573463" indent="-203200" algn="l" defTabSz="4806950" rtl="0" fontAlgn="base">
        <a:spcBef>
          <a:spcPct val="20000"/>
        </a:spcBef>
        <a:spcAft>
          <a:spcPct val="0"/>
        </a:spcAft>
        <a:buChar char="»"/>
        <a:defRPr sz="2500">
          <a:solidFill>
            <a:srgbClr val="0000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4" Type="http://schemas.openxmlformats.org/officeDocument/2006/relationships/image" Target="../media/image26.emf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15.emf"/><Relationship Id="rId24" Type="http://schemas.openxmlformats.org/officeDocument/2006/relationships/image" Target="../media/image16.emf"/><Relationship Id="rId25" Type="http://schemas.openxmlformats.org/officeDocument/2006/relationships/image" Target="../media/image17.emf"/><Relationship Id="rId26" Type="http://schemas.openxmlformats.org/officeDocument/2006/relationships/image" Target="../media/image18.emf"/><Relationship Id="rId27" Type="http://schemas.openxmlformats.org/officeDocument/2006/relationships/image" Target="../media/image19.emf"/><Relationship Id="rId28" Type="http://schemas.openxmlformats.org/officeDocument/2006/relationships/image" Target="../media/image20.emf"/><Relationship Id="rId29" Type="http://schemas.openxmlformats.org/officeDocument/2006/relationships/image" Target="../media/image21.emf"/><Relationship Id="rId30" Type="http://schemas.openxmlformats.org/officeDocument/2006/relationships/image" Target="../media/image22.emf"/><Relationship Id="rId31" Type="http://schemas.openxmlformats.org/officeDocument/2006/relationships/image" Target="../media/image23.emf"/><Relationship Id="rId32" Type="http://schemas.openxmlformats.org/officeDocument/2006/relationships/image" Target="../media/image24.emf"/><Relationship Id="rId10" Type="http://schemas.openxmlformats.org/officeDocument/2006/relationships/image" Target="../media/image8.emf"/><Relationship Id="rId11" Type="http://schemas.openxmlformats.org/officeDocument/2006/relationships/image" Target="../media/image9.jpeg"/><Relationship Id="rId12" Type="http://schemas.openxmlformats.org/officeDocument/2006/relationships/image" Target="../media/image10.emf"/><Relationship Id="rId13" Type="http://schemas.openxmlformats.org/officeDocument/2006/relationships/image" Target="../media/image11.emf"/><Relationship Id="rId14" Type="http://schemas.openxmlformats.org/officeDocument/2006/relationships/image" Target="../media/image12.emf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19" Type="http://schemas.openxmlformats.org/officeDocument/2006/relationships/image" Target="../media/image17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tiff"/><Relationship Id="rId33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Rectangle 284"/>
          <p:cNvSpPr>
            <a:spLocks noChangeArrowheads="1"/>
          </p:cNvSpPr>
          <p:nvPr/>
        </p:nvSpPr>
        <p:spPr bwMode="auto">
          <a:xfrm>
            <a:off x="2738440" y="134939"/>
            <a:ext cx="46102587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altLang="en-US" sz="8800" dirty="0"/>
              <a:t>First analysis of the updated ITPA global H-mode confinement database</a:t>
            </a:r>
            <a:endParaRPr lang="en-GB" altLang="en-US" sz="8800" dirty="0"/>
          </a:p>
        </p:txBody>
      </p:sp>
      <p:sp>
        <p:nvSpPr>
          <p:cNvPr id="4460" name="Rectangle 364"/>
          <p:cNvSpPr>
            <a:spLocks noChangeArrowheads="1"/>
          </p:cNvSpPr>
          <p:nvPr/>
        </p:nvSpPr>
        <p:spPr bwMode="auto">
          <a:xfrm>
            <a:off x="40690542" y="14654185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77" name="Rectangle 381"/>
          <p:cNvSpPr>
            <a:spLocks noChangeArrowheads="1"/>
          </p:cNvSpPr>
          <p:nvPr/>
        </p:nvSpPr>
        <p:spPr bwMode="auto">
          <a:xfrm>
            <a:off x="26446764" y="6392026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80" name="Rectangle 384"/>
          <p:cNvSpPr>
            <a:spLocks noChangeArrowheads="1"/>
          </p:cNvSpPr>
          <p:nvPr/>
        </p:nvSpPr>
        <p:spPr bwMode="auto">
          <a:xfrm>
            <a:off x="7097455" y="7592984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83" name="Rectangle 387"/>
          <p:cNvSpPr>
            <a:spLocks noChangeArrowheads="1"/>
          </p:cNvSpPr>
          <p:nvPr/>
        </p:nvSpPr>
        <p:spPr bwMode="auto">
          <a:xfrm>
            <a:off x="43938567" y="14601797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87" name="Rectangle 391"/>
          <p:cNvSpPr>
            <a:spLocks noChangeArrowheads="1"/>
          </p:cNvSpPr>
          <p:nvPr/>
        </p:nvSpPr>
        <p:spPr bwMode="auto">
          <a:xfrm>
            <a:off x="8289667" y="7542185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91" name="Rectangle 395"/>
          <p:cNvSpPr>
            <a:spLocks noChangeArrowheads="1"/>
          </p:cNvSpPr>
          <p:nvPr/>
        </p:nvSpPr>
        <p:spPr bwMode="auto">
          <a:xfrm>
            <a:off x="43403580" y="14654185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74" name="Rectangle 278"/>
          <p:cNvSpPr>
            <a:spLocks noChangeArrowheads="1"/>
          </p:cNvSpPr>
          <p:nvPr/>
        </p:nvSpPr>
        <p:spPr bwMode="auto">
          <a:xfrm>
            <a:off x="2971151" y="1472629"/>
            <a:ext cx="3211895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GB" altLang="en-US" sz="4400" u="sng" kern="0" dirty="0" smtClean="0"/>
              <a:t>S.M. Kaye</a:t>
            </a:r>
            <a:r>
              <a:rPr lang="en-GB" altLang="en-US" sz="4400" u="sng" kern="0" baseline="30000" dirty="0" smtClean="0"/>
              <a:t>1</a:t>
            </a:r>
            <a:r>
              <a:rPr lang="en-GB" altLang="en-US" sz="4400" kern="0" dirty="0" smtClean="0"/>
              <a:t>, G</a:t>
            </a:r>
            <a:r>
              <a:rPr lang="en-GB" altLang="en-US" sz="4400" kern="0" dirty="0"/>
              <a:t>. </a:t>
            </a:r>
            <a:r>
              <a:rPr lang="en-GB" altLang="en-US" sz="4400" kern="0" dirty="0" smtClean="0"/>
              <a:t>Verdoolaege</a:t>
            </a:r>
            <a:r>
              <a:rPr lang="en-GB" altLang="en-US" sz="4400" kern="0" baseline="30000" dirty="0" smtClean="0"/>
              <a:t>2,3</a:t>
            </a:r>
            <a:r>
              <a:rPr lang="en-GB" altLang="en-US" sz="4400" kern="0" dirty="0" smtClean="0"/>
              <a:t>, C</a:t>
            </a:r>
            <a:r>
              <a:rPr lang="en-GB" altLang="en-US" sz="4400" kern="0" dirty="0"/>
              <a:t>. Angioni</a:t>
            </a:r>
            <a:r>
              <a:rPr lang="en-GB" altLang="en-US" sz="4400" kern="0" baseline="30000" dirty="0"/>
              <a:t>4</a:t>
            </a:r>
            <a:r>
              <a:rPr lang="en-GB" altLang="en-US" sz="4400" kern="0" dirty="0"/>
              <a:t>, O.J.W.F. Kardaun</a:t>
            </a:r>
            <a:r>
              <a:rPr lang="en-GB" altLang="en-US" sz="4400" kern="0" baseline="30000" dirty="0"/>
              <a:t>4</a:t>
            </a:r>
            <a:r>
              <a:rPr lang="en-GB" altLang="en-US" sz="4400" kern="0" dirty="0"/>
              <a:t>, M. Maslov</a:t>
            </a:r>
            <a:r>
              <a:rPr lang="en-GB" altLang="en-US" sz="4400" kern="0" baseline="30000" dirty="0"/>
              <a:t>5</a:t>
            </a:r>
            <a:r>
              <a:rPr lang="en-GB" altLang="en-US" sz="4400" kern="0" dirty="0"/>
              <a:t>, M. Romanelli</a:t>
            </a:r>
            <a:r>
              <a:rPr lang="en-GB" altLang="en-US" sz="4400" kern="0" baseline="30000" dirty="0"/>
              <a:t>5</a:t>
            </a:r>
            <a:r>
              <a:rPr lang="en-GB" altLang="en-US" sz="4400" kern="0" dirty="0"/>
              <a:t>, F. Ryter</a:t>
            </a:r>
            <a:r>
              <a:rPr lang="en-GB" altLang="en-US" sz="4400" kern="0" baseline="30000" dirty="0"/>
              <a:t>4</a:t>
            </a:r>
            <a:r>
              <a:rPr lang="en-GB" altLang="en-US" sz="4400" kern="0" dirty="0"/>
              <a:t>, K. Thomsen</a:t>
            </a:r>
            <a:r>
              <a:rPr lang="en-GB" altLang="en-US" sz="4400" kern="0" baseline="30000" dirty="0"/>
              <a:t>4</a:t>
            </a:r>
            <a:r>
              <a:rPr lang="en-GB" altLang="en-US" sz="4400" kern="0" dirty="0"/>
              <a:t>,</a:t>
            </a:r>
          </a:p>
          <a:p>
            <a:r>
              <a:rPr lang="en-US" altLang="en-US" sz="4400" kern="0" dirty="0"/>
              <a:t>the ASDEX Upgrade Team</a:t>
            </a:r>
            <a:r>
              <a:rPr lang="en-US" altLang="en-US" sz="44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4400" kern="0" dirty="0"/>
              <a:t>, the </a:t>
            </a:r>
            <a:r>
              <a:rPr lang="en-US" altLang="en-US" sz="4400" kern="0" dirty="0" err="1"/>
              <a:t>EUROfusion</a:t>
            </a:r>
            <a:r>
              <a:rPr lang="en-US" altLang="en-US" sz="4400" kern="0" dirty="0"/>
              <a:t> MST1 Team</a:t>
            </a:r>
            <a:r>
              <a:rPr lang="en-US" altLang="en-US" sz="4400" kern="0" baseline="30000" dirty="0"/>
              <a:t>†</a:t>
            </a:r>
            <a:r>
              <a:rPr lang="en-US" altLang="en-US" sz="4400" kern="0" dirty="0"/>
              <a:t> and JET Contributors</a:t>
            </a:r>
            <a:r>
              <a:rPr lang="en-US" altLang="en-US" sz="4400" kern="0" baseline="30000" dirty="0"/>
              <a:t>‡</a:t>
            </a:r>
            <a:r>
              <a:rPr lang="en-GB" altLang="en-US" sz="4400" kern="0" dirty="0"/>
              <a:t/>
            </a:r>
            <a:br>
              <a:rPr lang="en-GB" altLang="en-US" sz="4400" kern="0" dirty="0"/>
            </a:br>
            <a:endParaRPr lang="fr-FR" altLang="en-US" sz="1600" dirty="0"/>
          </a:p>
        </p:txBody>
      </p:sp>
      <p:sp>
        <p:nvSpPr>
          <p:cNvPr id="4547" name="Rectangle 451"/>
          <p:cNvSpPr>
            <a:spLocks noChangeArrowheads="1"/>
          </p:cNvSpPr>
          <p:nvPr/>
        </p:nvSpPr>
        <p:spPr bwMode="auto">
          <a:xfrm>
            <a:off x="5997317" y="-15904"/>
            <a:ext cx="184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4" name="Line 448"/>
          <p:cNvSpPr>
            <a:spLocks noChangeShapeType="1"/>
          </p:cNvSpPr>
          <p:nvPr/>
        </p:nvSpPr>
        <p:spPr bwMode="auto">
          <a:xfrm flipV="1">
            <a:off x="0" y="295275"/>
            <a:ext cx="51244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0" name="Content Placeholder 2"/>
          <p:cNvSpPr txBox="1">
            <a:spLocks/>
          </p:cNvSpPr>
          <p:nvPr/>
        </p:nvSpPr>
        <p:spPr>
          <a:xfrm>
            <a:off x="1689100" y="13258800"/>
            <a:ext cx="3200400" cy="24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408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7" name="Aff 1"/>
          <p:cNvSpPr txBox="1">
            <a:spLocks noChangeArrowheads="1"/>
          </p:cNvSpPr>
          <p:nvPr/>
        </p:nvSpPr>
        <p:spPr bwMode="auto">
          <a:xfrm>
            <a:off x="1039016" y="2963418"/>
            <a:ext cx="10911508" cy="110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146" tIns="48573" rIns="97146" bIns="48573" numCol="1">
            <a:spAutoFit/>
          </a:bodyPr>
          <a:lstStyle>
            <a:lvl1pPr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4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1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71550" eaLnBrk="0" hangingPunct="0">
              <a:spcBef>
                <a:spcPct val="20000"/>
              </a:spcBef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GB" altLang="en-US" sz="2400" i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Princeton Plasma Physics Laboratory, Princeton, NJ, USA</a:t>
            </a:r>
          </a:p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US" altLang="en-US" sz="2400" i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Departmen</a:t>
            </a:r>
            <a:r>
              <a:rPr lang="en-US" altLang="en-US" sz="2400" i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t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of Applied Physics, Ghent University, Ghent, Belgium</a:t>
            </a:r>
          </a:p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GB" altLang="en-US" sz="2400" i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Laboratory 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for Plasma Physics, Royal Military Academy, Brussels, 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Belgium</a:t>
            </a:r>
          </a:p>
        </p:txBody>
      </p:sp>
      <p:sp>
        <p:nvSpPr>
          <p:cNvPr id="88" name="Aff 2"/>
          <p:cNvSpPr txBox="1">
            <a:spLocks noChangeArrowheads="1"/>
          </p:cNvSpPr>
          <p:nvPr/>
        </p:nvSpPr>
        <p:spPr bwMode="auto">
          <a:xfrm>
            <a:off x="11784392" y="2993889"/>
            <a:ext cx="15337704" cy="76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146" tIns="48573" rIns="97146" bIns="48573" numCol="1">
            <a:spAutoFit/>
          </a:bodyPr>
          <a:lstStyle>
            <a:lvl1pPr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4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1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71550" eaLnBrk="0" hangingPunct="0">
              <a:spcBef>
                <a:spcPct val="20000"/>
              </a:spcBef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US" altLang="en-US" sz="2400" i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Max 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Planck Institute for Plasma 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Physics, </a:t>
            </a:r>
            <a:r>
              <a:rPr lang="en-US" altLang="en-US" sz="2400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Garching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, Germany</a:t>
            </a:r>
            <a:b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2400" i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UKAEA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Culham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Science 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Centre, Abingdon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  <a:endParaRPr lang="en-US" altLang="en-US" sz="2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Footnotes"/>
          <p:cNvSpPr txBox="1">
            <a:spLocks noChangeArrowheads="1"/>
          </p:cNvSpPr>
          <p:nvPr/>
        </p:nvSpPr>
        <p:spPr bwMode="auto">
          <a:xfrm>
            <a:off x="21198210" y="2925967"/>
            <a:ext cx="11643257" cy="110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7146" tIns="48573" rIns="97146" bIns="48573" numCol="1">
            <a:spAutoFit/>
          </a:bodyPr>
          <a:lstStyle>
            <a:lvl1pPr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4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1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71550" eaLnBrk="0" hangingPunct="0">
              <a:spcBef>
                <a:spcPct val="20000"/>
              </a:spcBef>
              <a:buChar char="•"/>
              <a:tabLst>
                <a:tab pos="13630275" algn="l"/>
              </a:tabLst>
              <a:defRPr sz="1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71550" eaLnBrk="0" hangingPunct="0">
              <a:spcBef>
                <a:spcPct val="20000"/>
              </a:spcBef>
              <a:buChar char="–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71550" eaLnBrk="0" hangingPunct="0">
              <a:spcBef>
                <a:spcPct val="20000"/>
              </a:spcBef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715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630275" algn="l"/>
              </a:tabLst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US" alt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* 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See 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the author list of “A. </a:t>
            </a:r>
            <a:r>
              <a:rPr lang="en-US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Kallenbach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et al. Nuclear Fusion </a:t>
            </a:r>
            <a:r>
              <a:rPr lang="en-US" altLang="en-US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57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(2017) 102015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endParaRPr lang="en-US" altLang="en-US" sz="2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†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See the author list of “H. Meyer et al., </a:t>
            </a:r>
            <a:r>
              <a:rPr lang="en-US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Nucl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. Fusion </a:t>
            </a:r>
            <a:r>
              <a:rPr lang="en-US" altLang="en-US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57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(2017), 102014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endParaRPr lang="en-US" altLang="en-US" sz="24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l" defTabSz="914400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5066963" algn="l"/>
              </a:tabLst>
            </a:pPr>
            <a:r>
              <a:rPr lang="en-US" alt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‡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See the author list of “X. </a:t>
            </a:r>
            <a:r>
              <a:rPr lang="en-US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Litaudon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et al., </a:t>
            </a:r>
            <a:r>
              <a:rPr lang="en-US" altLang="en-US" sz="2400" i="1" dirty="0" err="1">
                <a:solidFill>
                  <a:srgbClr val="000000"/>
                </a:solidFill>
                <a:cs typeface="Arial" panose="020B0604020202020204" pitchFamily="34" charset="0"/>
              </a:rPr>
              <a:t>Nucl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. Fusion </a:t>
            </a:r>
            <a:r>
              <a:rPr lang="en-US" altLang="en-US" sz="2400" b="1" i="1" dirty="0">
                <a:solidFill>
                  <a:srgbClr val="000000"/>
                </a:solidFill>
                <a:cs typeface="Arial" panose="020B0604020202020204" pitchFamily="34" charset="0"/>
              </a:rPr>
              <a:t>57</a:t>
            </a:r>
            <a:r>
              <a:rPr lang="en-US" altLang="en-US" sz="2400" i="1" dirty="0">
                <a:solidFill>
                  <a:srgbClr val="000000"/>
                </a:solidFill>
                <a:cs typeface="Arial" panose="020B0604020202020204" pitchFamily="34" charset="0"/>
              </a:rPr>
              <a:t> (2017), 102001</a:t>
            </a:r>
            <a:r>
              <a:rPr lang="en-US" altLang="en-US" sz="2400" i="1" dirty="0" smtClean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endParaRPr lang="en-US" altLang="en-US" sz="24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0" name="Logo JET" descr="JET(3,78,16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444" y="23907842"/>
            <a:ext cx="2904617" cy="1152000"/>
          </a:xfrm>
          <a:prstGeom prst="rect">
            <a:avLst/>
          </a:prstGeom>
        </p:spPr>
      </p:pic>
      <p:pic>
        <p:nvPicPr>
          <p:cNvPr id="91" name="Logo UGe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131" y="23583046"/>
            <a:ext cx="2524660" cy="2020155"/>
          </a:xfrm>
          <a:prstGeom prst="rect">
            <a:avLst/>
          </a:prstGeom>
        </p:spPr>
      </p:pic>
      <p:pic>
        <p:nvPicPr>
          <p:cNvPr id="92" name="Logo KM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860" y="23922952"/>
            <a:ext cx="1152000" cy="1152000"/>
          </a:xfrm>
          <a:prstGeom prst="rect">
            <a:avLst/>
          </a:prstGeom>
        </p:spPr>
      </p:pic>
      <p:pic>
        <p:nvPicPr>
          <p:cNvPr id="94" name="Logo PPPL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" y="23944160"/>
            <a:ext cx="3350794" cy="1152000"/>
          </a:xfrm>
          <a:prstGeom prst="rect">
            <a:avLst/>
          </a:prstGeom>
        </p:spPr>
      </p:pic>
      <p:pic>
        <p:nvPicPr>
          <p:cNvPr id="95" name="Logo PPPL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88" y="24304200"/>
            <a:ext cx="1869062" cy="648000"/>
          </a:xfrm>
          <a:prstGeom prst="rect">
            <a:avLst/>
          </a:prstGeom>
        </p:spPr>
      </p:pic>
      <p:pic>
        <p:nvPicPr>
          <p:cNvPr id="99" name="Logo IP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888" y="23907842"/>
            <a:ext cx="1288332" cy="1152000"/>
          </a:xfrm>
          <a:prstGeom prst="rect">
            <a:avLst/>
          </a:prstGeom>
        </p:spPr>
      </p:pic>
      <p:pic>
        <p:nvPicPr>
          <p:cNvPr id="100" name="Logo CCF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849" y="23907842"/>
            <a:ext cx="3472829" cy="115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8000"/>
          <a:stretch/>
        </p:blipFill>
        <p:spPr>
          <a:xfrm>
            <a:off x="25655691" y="23394932"/>
            <a:ext cx="10477500" cy="2208267"/>
          </a:xfrm>
          <a:prstGeom prst="rect">
            <a:avLst/>
          </a:prstGeom>
        </p:spPr>
      </p:pic>
      <p:sp>
        <p:nvSpPr>
          <p:cNvPr id="110" name="Text Box 283"/>
          <p:cNvSpPr txBox="1">
            <a:spLocks noChangeArrowheads="1"/>
          </p:cNvSpPr>
          <p:nvPr/>
        </p:nvSpPr>
        <p:spPr bwMode="auto">
          <a:xfrm>
            <a:off x="36595533" y="24592881"/>
            <a:ext cx="1339854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11223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60388" algn="l" defTabSz="11223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2363" algn="l" defTabSz="11223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82750" algn="l" defTabSz="11223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43138" algn="l" defTabSz="112236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00338" defTabSz="1122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157538" defTabSz="1122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14738" defTabSz="1122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071938" defTabSz="11223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3200" i="1" dirty="0" smtClean="0">
                <a:solidFill>
                  <a:srgbClr val="0000FF"/>
                </a:solidFill>
                <a:latin typeface="Helvetica" charset="0"/>
                <a:cs typeface="+mn-cs"/>
              </a:rPr>
              <a:t>* Work supported by US DOE Contract No. DE-AC02-09CH11466</a:t>
            </a:r>
          </a:p>
        </p:txBody>
      </p:sp>
      <p:pic>
        <p:nvPicPr>
          <p:cNvPr id="111" name="Picture 110" descr="princeton-university-logo1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014" y="24056609"/>
            <a:ext cx="4108748" cy="1144446"/>
          </a:xfrm>
          <a:prstGeom prst="rect">
            <a:avLst/>
          </a:prstGeom>
        </p:spPr>
      </p:pic>
      <p:grpSp>
        <p:nvGrpSpPr>
          <p:cNvPr id="112" name="Global energy confinement scaling"/>
          <p:cNvGrpSpPr/>
          <p:nvPr/>
        </p:nvGrpSpPr>
        <p:grpSpPr>
          <a:xfrm>
            <a:off x="719138" y="4591265"/>
            <a:ext cx="14042555" cy="4447628"/>
            <a:chOff x="719136" y="8209337"/>
            <a:chExt cx="14042555" cy="4447628"/>
          </a:xfrm>
        </p:grpSpPr>
        <p:sp>
          <p:nvSpPr>
            <p:cNvPr id="113" name="Kader global energy confinement scaling"/>
            <p:cNvSpPr/>
            <p:nvPr/>
          </p:nvSpPr>
          <p:spPr bwMode="auto">
            <a:xfrm>
              <a:off x="719136" y="8209337"/>
              <a:ext cx="14042555" cy="4447628"/>
            </a:xfrm>
            <a:prstGeom prst="roundRect">
              <a:avLst>
                <a:gd name="adj" fmla="val 7315"/>
              </a:avLst>
            </a:prstGeom>
            <a:noFill/>
            <a:ln w="762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Tekstvak global energy confinement scaling"/>
            <p:cNvSpPr txBox="1">
              <a:spLocks/>
            </p:cNvSpPr>
            <p:nvPr/>
          </p:nvSpPr>
          <p:spPr bwMode="auto">
            <a:xfrm>
              <a:off x="952742" y="8249941"/>
              <a:ext cx="7486966" cy="4378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7200" tIns="50400" rIns="97200" bIns="50400" numCol="1" anchor="t" anchorCtr="0" compatLnSpc="1">
              <a:prstTxWarp prst="textNoShape">
                <a:avLst/>
              </a:prstTxWarp>
            </a:bodyPr>
            <a:lstStyle>
              <a:lvl1pPr marL="1565275" indent="-1565275" algn="l" defTabSz="4171950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rgbClr val="0033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389313" indent="-1303338" algn="l" defTabSz="417195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5214938" indent="-1042988" algn="l" defTabSz="417195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7300913" indent="-1042988" algn="l" defTabSz="417195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9388475" indent="-1044575" algn="l" defTabSz="417195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9845675" indent="-1044575" algn="l" defTabSz="4171950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6pPr>
              <a:lvl7pPr marL="10302875" indent="-1044575" algn="l" defTabSz="4171950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7pPr>
              <a:lvl8pPr marL="10760075" indent="-1044575" algn="l" defTabSz="4171950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8pPr>
              <a:lvl9pPr marL="11217275" indent="-1044575" algn="l" defTabSz="4171950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altLang="en-US" kern="0" dirty="0" smtClean="0">
                  <a:latin typeface="Arial" charset="0"/>
                  <a:cs typeface="Arial" charset="0"/>
                </a:rPr>
                <a:t>Global energy confinement scaling</a:t>
              </a:r>
              <a:endParaRPr lang="en-US" altLang="en-US" sz="2400" b="0" kern="0" dirty="0" smtClean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marL="342900" lvl="1" indent="-342900" algn="just"/>
              <a:r>
                <a:rPr lang="en-US" altLang="en-US" kern="0" dirty="0" smtClean="0">
                  <a:latin typeface="Arial" charset="0"/>
                  <a:cs typeface="Arial" charset="0"/>
                </a:rPr>
                <a:t>Extrapolate plasma performance to new machines (e.g. ITER)</a:t>
              </a:r>
            </a:p>
            <a:p>
              <a:pPr marL="342900" lvl="1" indent="-342900" algn="just"/>
              <a:r>
                <a:rPr lang="en-US" altLang="en-US" b="0" kern="0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Reference for confinement in present experiments</a:t>
              </a:r>
            </a:p>
            <a:p>
              <a:pPr marL="342900" lvl="1" indent="-342900" algn="just"/>
              <a:r>
                <a:rPr lang="en-US" altLang="en-US" kern="0" dirty="0" smtClean="0">
                  <a:latin typeface="Arial" charset="0"/>
                  <a:cs typeface="Arial" charset="0"/>
                </a:rPr>
                <a:t>Boundary condition for numerical models</a:t>
              </a:r>
            </a:p>
            <a:p>
              <a:pPr marL="342900" lvl="1" indent="-342900" algn="just"/>
              <a:r>
                <a:rPr lang="en-US" altLang="en-US" kern="0" dirty="0">
                  <a:latin typeface="Arial" charset="0"/>
                  <a:cs typeface="Arial" charset="0"/>
                </a:rPr>
                <a:t>Guidance for development of theoretical </a:t>
              </a:r>
              <a:r>
                <a:rPr lang="en-US" altLang="en-US" kern="0" dirty="0" smtClean="0">
                  <a:latin typeface="Arial" charset="0"/>
                  <a:cs typeface="Arial" charset="0"/>
                </a:rPr>
                <a:t>models</a:t>
              </a:r>
            </a:p>
            <a:p>
              <a:pPr marL="342900" lvl="1" indent="-342900" algn="just">
                <a:spcAft>
                  <a:spcPts val="1200"/>
                </a:spcAft>
              </a:pPr>
              <a:r>
                <a:rPr lang="en-US" altLang="en-US" kern="0" dirty="0">
                  <a:latin typeface="Arial" charset="0"/>
                  <a:cs typeface="Arial" charset="0"/>
                </a:rPr>
                <a:t>Global H-Mode Confinement Database (°1989):</a:t>
              </a:r>
            </a:p>
            <a:p>
              <a:pPr marL="619125" lvl="1" indent="-342900" algn="just">
                <a:buFont typeface="Wingdings" panose="05000000000000000000" pitchFamily="2" charset="2"/>
                <a:buChar char="Ø"/>
              </a:pPr>
              <a:r>
                <a:rPr lang="en-US" altLang="en-US" sz="2000" kern="0" dirty="0">
                  <a:latin typeface="Arial" charset="0"/>
                  <a:cs typeface="Arial" charset="0"/>
                </a:rPr>
                <a:t>Presently under ITPA umbrella</a:t>
              </a:r>
            </a:p>
            <a:p>
              <a:pPr marL="619125" lvl="1" indent="-342900" algn="just">
                <a:buFont typeface="Wingdings" panose="05000000000000000000" pitchFamily="2" charset="2"/>
                <a:buChar char="Ø"/>
              </a:pPr>
              <a:r>
                <a:rPr lang="en-US" altLang="en-US" sz="2000" kern="0" dirty="0">
                  <a:latin typeface="Arial" charset="0"/>
                  <a:cs typeface="Arial" charset="0"/>
                </a:rPr>
                <a:t>DB4v5: data from 19 tokamaks [1, 2]</a:t>
              </a:r>
            </a:p>
            <a:p>
              <a:pPr marL="619125" lvl="1" indent="-342900" algn="just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altLang="en-US" sz="2000" kern="0" dirty="0">
                  <a:latin typeface="Arial" charset="0"/>
                  <a:cs typeface="Arial" charset="0"/>
                </a:rPr>
                <a:t>Version 3 (DB3, subset DB2v8) for IPB98(y,2) (1998) [3]</a:t>
              </a:r>
            </a:p>
            <a:p>
              <a:pPr marL="342900" lvl="1" indent="-342900" algn="just"/>
              <a:endParaRPr lang="en-US" altLang="en-US" kern="0" dirty="0" smtClean="0">
                <a:latin typeface="Arial" charset="0"/>
                <a:cs typeface="Arial" charset="0"/>
              </a:endParaRPr>
            </a:p>
            <a:p>
              <a:pPr marL="342900" lvl="1" indent="-342900" algn="just"/>
              <a:endParaRPr lang="en-US" altLang="en-US" sz="800" kern="0" dirty="0" smtClean="0">
                <a:latin typeface="Arial" charset="0"/>
                <a:cs typeface="Arial" charset="0"/>
              </a:endParaRPr>
            </a:p>
            <a:p>
              <a:pPr marL="0" lvl="1" indent="0" algn="just">
                <a:buNone/>
              </a:pPr>
              <a:endParaRPr lang="en-US" altLang="en-US" kern="0" dirty="0" smtClean="0">
                <a:latin typeface="Arial" charset="0"/>
                <a:cs typeface="Arial" charset="0"/>
              </a:endParaRPr>
            </a:p>
          </p:txBody>
        </p:sp>
      </p:grpSp>
      <p:sp>
        <p:nvSpPr>
          <p:cNvPr id="119" name="Kader motivation and goals"/>
          <p:cNvSpPr/>
          <p:nvPr/>
        </p:nvSpPr>
        <p:spPr bwMode="auto">
          <a:xfrm>
            <a:off x="719184" y="9420842"/>
            <a:ext cx="14067174" cy="2916154"/>
          </a:xfrm>
          <a:prstGeom prst="roundRect">
            <a:avLst>
              <a:gd name="adj" fmla="val 7226"/>
            </a:avLst>
          </a:prstGeom>
          <a:noFill/>
          <a:ln w="762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7549" y="4837178"/>
            <a:ext cx="5791200" cy="838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2866" y="5617862"/>
            <a:ext cx="6261100" cy="31115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7971" y="9506317"/>
            <a:ext cx="6858000" cy="2743200"/>
          </a:xfrm>
          <a:prstGeom prst="rect">
            <a:avLst/>
          </a:prstGeom>
        </p:spPr>
      </p:pic>
      <p:sp>
        <p:nvSpPr>
          <p:cNvPr id="125" name="Kader database"/>
          <p:cNvSpPr/>
          <p:nvPr/>
        </p:nvSpPr>
        <p:spPr bwMode="auto">
          <a:xfrm>
            <a:off x="608665" y="12626740"/>
            <a:ext cx="14238600" cy="10731362"/>
          </a:xfrm>
          <a:prstGeom prst="roundRect">
            <a:avLst>
              <a:gd name="adj" fmla="val 4476"/>
            </a:avLst>
          </a:prstGeom>
          <a:noFill/>
          <a:ln w="762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8" name="High-Z subset"/>
          <p:cNvGrpSpPr/>
          <p:nvPr/>
        </p:nvGrpSpPr>
        <p:grpSpPr>
          <a:xfrm>
            <a:off x="8456943" y="13411275"/>
            <a:ext cx="5472608" cy="1015663"/>
            <a:chOff x="8569003" y="16986761"/>
            <a:chExt cx="5472608" cy="1015663"/>
          </a:xfrm>
        </p:grpSpPr>
        <p:sp>
          <p:nvSpPr>
            <p:cNvPr id="143" name="Accolade"/>
            <p:cNvSpPr txBox="1"/>
            <p:nvPr/>
          </p:nvSpPr>
          <p:spPr>
            <a:xfrm>
              <a:off x="8569003" y="16986761"/>
              <a:ext cx="57606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/>
                <a:t>}</a:t>
              </a:r>
              <a:endParaRPr lang="en-US" sz="6000" dirty="0"/>
            </a:p>
          </p:txBody>
        </p:sp>
        <p:sp>
          <p:nvSpPr>
            <p:cNvPr id="144" name="Tekst high-Z subset"/>
            <p:cNvSpPr txBox="1"/>
            <p:nvPr/>
          </p:nvSpPr>
          <p:spPr>
            <a:xfrm>
              <a:off x="9001050" y="17171427"/>
              <a:ext cx="50405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+ C-Mod = </a:t>
              </a:r>
              <a:r>
                <a:rPr lang="en-US" sz="2400" b="1" dirty="0" smtClean="0">
                  <a:solidFill>
                    <a:srgbClr val="C00000"/>
                  </a:solidFill>
                </a:rPr>
                <a:t>‘High-Z’ subset</a:t>
              </a:r>
            </a:p>
            <a:p>
              <a:r>
                <a:rPr lang="en-US" sz="2400" dirty="0" smtClean="0"/>
                <a:t>(metal WALMAT, LIMMAT, DIVMAT)</a:t>
              </a:r>
              <a:endParaRPr lang="en-US" sz="2400" dirty="0"/>
            </a:p>
          </p:txBody>
        </p:sp>
      </p:grpSp>
      <p:sp>
        <p:nvSpPr>
          <p:cNvPr id="129" name="Caption histograms"/>
          <p:cNvSpPr txBox="1"/>
          <p:nvPr/>
        </p:nvSpPr>
        <p:spPr>
          <a:xfrm>
            <a:off x="1248429" y="21156031"/>
            <a:ext cx="629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/>
              <a:t>Histograms </a:t>
            </a:r>
            <a:r>
              <a:rPr lang="en-US" sz="2000" i="1" dirty="0"/>
              <a:t>for the main scaling variables in </a:t>
            </a:r>
            <a:r>
              <a:rPr lang="en-US" sz="2000" i="1" dirty="0" smtClean="0"/>
              <a:t>STD5, with low-Z (carbon wall components) vs. high-Z (fully metal-wall devices).</a:t>
            </a:r>
            <a:endParaRPr lang="en-US" sz="2000" i="1" dirty="0"/>
          </a:p>
        </p:txBody>
      </p:sp>
      <p:pic>
        <p:nvPicPr>
          <p:cNvPr id="130" name="Fig histogram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43" y="17758760"/>
            <a:ext cx="5607506" cy="2993635"/>
          </a:xfrm>
          <a:prstGeom prst="rect">
            <a:avLst/>
          </a:prstGeom>
        </p:spPr>
      </p:pic>
      <p:sp>
        <p:nvSpPr>
          <p:cNvPr id="131" name="Caption number of points"/>
          <p:cNvSpPr txBox="1"/>
          <p:nvPr/>
        </p:nvSpPr>
        <p:spPr>
          <a:xfrm>
            <a:off x="8167943" y="21787614"/>
            <a:ext cx="6441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/>
              <a:t>Number of data points per tokamak in DB5, the standard set before the latest update (STD3), the current standard set (STD5) and two ITER-relevant subsets (ST5-SEL1 and STD-SEL2).</a:t>
            </a:r>
            <a:endParaRPr lang="en-US" sz="2000" i="1" dirty="0"/>
          </a:p>
        </p:txBody>
      </p:sp>
      <p:sp>
        <p:nvSpPr>
          <p:cNvPr id="132" name="Caption summary statistics"/>
          <p:cNvSpPr txBox="1"/>
          <p:nvPr/>
        </p:nvSpPr>
        <p:spPr>
          <a:xfrm>
            <a:off x="16891112" y="10760725"/>
            <a:ext cx="761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/>
              <a:t>Summary statistics for the main scaling variables in STD5 (values in DB2v8 in parentheses).</a:t>
            </a:r>
            <a:endParaRPr lang="en-US" sz="2000" i="1" dirty="0"/>
          </a:p>
        </p:txBody>
      </p:sp>
      <p:pic>
        <p:nvPicPr>
          <p:cNvPr id="135" name="Fig H9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994" y="11871924"/>
            <a:ext cx="5841026" cy="3078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aption correlations"/>
              <p:cNvSpPr txBox="1"/>
              <p:nvPr/>
            </p:nvSpPr>
            <p:spPr>
              <a:xfrm>
                <a:off x="25507157" y="10715150"/>
                <a:ext cx="7224723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i="1" dirty="0" smtClean="0"/>
                  <a:t>Pairwise correlation coefficients between the main scaling variables in </a:t>
                </a:r>
                <a:r>
                  <a:rPr lang="en-US" sz="2000" i="1" dirty="0"/>
                  <a:t>STD5 (values in </a:t>
                </a:r>
                <a:r>
                  <a:rPr lang="en-US" sz="2000" i="1" dirty="0" smtClean="0"/>
                  <a:t>DB2v8 </a:t>
                </a:r>
                <a:r>
                  <a:rPr lang="en-US" sz="2000" i="1" dirty="0"/>
                  <a:t>in parentheses</a:t>
                </a:r>
                <a:r>
                  <a:rPr lang="en-US" sz="2000" i="1" dirty="0" smtClean="0"/>
                  <a:t>). Correlations above  </a:t>
                </a:r>
                <a:r>
                  <a:rPr lang="en-US" sz="2000" i="1" dirty="0"/>
                  <a:t>are highlighted </a:t>
                </a:r>
                <a:r>
                  <a:rPr lang="en-US" sz="2000" i="1" dirty="0" smtClean="0"/>
                  <a:t>(it is noted that the </a:t>
                </a:r>
                <a:r>
                  <a:rPr lang="en-US" sz="2000" i="1" dirty="0"/>
                  <a:t>correlation table provides only a simplified picture of predictor </a:t>
                </a:r>
                <a:r>
                  <a:rPr lang="en-US" sz="2000" i="1" dirty="0" smtClean="0"/>
                  <a:t>inter-dependencies).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48" name="Caption correlation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7155" y="10715150"/>
                <a:ext cx="7224723" cy="1631216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Kader database"/>
          <p:cNvSpPr/>
          <p:nvPr/>
        </p:nvSpPr>
        <p:spPr bwMode="auto">
          <a:xfrm>
            <a:off x="15803286" y="4573502"/>
            <a:ext cx="17351789" cy="10941805"/>
          </a:xfrm>
          <a:prstGeom prst="roundRect">
            <a:avLst>
              <a:gd name="adj" fmla="val 4476"/>
            </a:avLst>
          </a:prstGeom>
          <a:noFill/>
          <a:ln w="762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kstvak regression methods"/>
              <p:cNvSpPr txBox="1">
                <a:spLocks/>
              </p:cNvSpPr>
              <p:nvPr/>
            </p:nvSpPr>
            <p:spPr bwMode="auto">
              <a:xfrm>
                <a:off x="16114225" y="16058567"/>
                <a:ext cx="7955602" cy="78449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7200" tIns="50400" rIns="97200" bIns="50400" numCol="1" anchor="t" anchorCtr="0" compatLnSpc="1">
                <a:prstTxWarp prst="textNoShape">
                  <a:avLst/>
                </a:prstTxWarp>
              </a:bodyPr>
              <a:lstStyle>
                <a:lvl1pPr marL="1565275" indent="-1565275" algn="l" defTabSz="41719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b="1">
                    <a:solidFill>
                      <a:srgbClr val="00339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3389313" indent="-1303338" algn="l" defTabSz="41719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5214938" indent="-1042988" algn="l" defTabSz="41719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7300913" indent="-1042988" algn="l" defTabSz="41719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9388475" indent="-1044575" algn="l" defTabSz="417195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9845675" indent="-1044575" algn="l" defTabSz="4171950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10302875" indent="-1044575" algn="l" defTabSz="4171950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10760075" indent="-1044575" algn="l" defTabSz="4171950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11217275" indent="-1044575" algn="l" defTabSz="4171950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Tx/>
                  <a:buNone/>
                </a:pPr>
                <a:r>
                  <a:rPr lang="en-US" altLang="en-US" kern="0" dirty="0" smtClean="0">
                    <a:latin typeface="Arial" charset="0"/>
                    <a:cs typeface="Arial" charset="0"/>
                  </a:rPr>
                  <a:t>Regression methods</a:t>
                </a:r>
                <a:endParaRPr lang="en-US" altLang="en-US" sz="2400" b="0" kern="0" dirty="0" smtClean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  <a:p>
                <a:pPr marL="342900" lvl="1" indent="-342900" algn="just">
                  <a:spcAft>
                    <a:spcPts val="600"/>
                  </a:spcAft>
                </a:pPr>
                <a:r>
                  <a:rPr lang="en-US" altLang="en-US" sz="2400" b="0" kern="0" dirty="0" smtClean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Complications arising in the analysis:</a:t>
                </a:r>
              </a:p>
              <a:p>
                <a:pPr marL="619125" lvl="1" indent="-342900" algn="just"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Heterogeneous data from multiple devices and diagnostics</a:t>
                </a:r>
              </a:p>
              <a:p>
                <a:pPr marL="619125" lvl="1" indent="-342900" algn="just"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Heterogeneous measurement uncertainties,</a:t>
                </a:r>
              </a:p>
              <a:p>
                <a:pPr marL="628650" lvl="1" indent="0" algn="just">
                  <a:buNone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log-transformation [13, 14]</a:t>
                </a:r>
              </a:p>
              <a:p>
                <a:pPr marL="619125" lvl="1" indent="-342900" algn="just"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Within-device vs. between-device variability</a:t>
                </a:r>
              </a:p>
              <a:p>
                <a:pPr marL="619125" lvl="1" indent="-342900" algn="just"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Model uncertainty</a:t>
                </a:r>
              </a:p>
              <a:p>
                <a:pPr marL="619125" lvl="1" indent="-342900" algn="just"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Uncertainty in predictor and response variables</a:t>
                </a:r>
              </a:p>
              <a:p>
                <a:pPr marL="534988" lvl="1" indent="0" algn="just">
                  <a:buNone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 (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2000" b="0" i="0" kern="0" smtClean="0">
                            <a:latin typeface="Cambria Math" panose="02040503050406030204" pitchFamily="18" charset="0"/>
                            <a:cs typeface="Arial" charset="0"/>
                          </a:rPr>
                          <m:t>E</m:t>
                        </m:r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en-US" sz="2000" b="0" i="0" kern="0" smtClean="0">
                            <a:latin typeface="Cambria Math" panose="02040503050406030204" pitchFamily="18" charset="0"/>
                            <a:cs typeface="Arial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2000" b="0" i="0" kern="0" smtClean="0">
                            <a:latin typeface="Cambria Math" panose="02040503050406030204" pitchFamily="18" charset="0"/>
                            <a:cs typeface="Arial" charset="0"/>
                          </a:rPr>
                          <m:t>l</m:t>
                        </m:r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altLang="en-US" sz="2000" b="0" i="0" kern="0" smtClean="0">
                            <a:latin typeface="Cambria Math" panose="02040503050406030204" pitchFamily="18" charset="0"/>
                            <a:cs typeface="Arial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𝜌</m:t>
                        </m:r>
                      </m:e>
                      <m:sup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 xmlns="">
                    <m:sSup>
                      <m:sSupPr>
                        <m:ctrlP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pPr>
                      <m:e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𝜈</m:t>
                        </m:r>
                      </m:e>
                      <m:sup>
                        <m:r>
                          <a:rPr lang="en-US" altLang="en-US" sz="2000" b="0" i="1" kern="0" smtClean="0">
                            <a:latin typeface="Cambria Math" panose="02040503050406030204" pitchFamily="18" charset="0"/>
                            <a:cs typeface="Arial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, </a:t>
                </a:r>
                <a14:m>
                  <m:oMath xmlns:m="http://schemas.openxmlformats.org/officeDocument/2006/math" xmlns="">
                    <m:r>
                      <a:rPr lang="en-US" altLang="en-US" sz="2000" b="0" i="1" kern="0" smtClean="0">
                        <a:latin typeface="Cambria Math" panose="02040503050406030204" pitchFamily="18" charset="0"/>
                        <a:cs typeface="Arial" charset="0"/>
                      </a:rPr>
                      <m:t>𝛽</m:t>
                    </m:r>
                  </m:oMath>
                </a14:m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, …) [13 – 16]</a:t>
                </a:r>
              </a:p>
              <a:p>
                <a:pPr marL="619125" lvl="1" indent="-342900" algn="just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en-US" sz="2000" kern="0" dirty="0" smtClean="0">
                    <a:latin typeface="Arial" charset="0"/>
                    <a:cs typeface="Arial" charset="0"/>
                  </a:rPr>
                  <a:t>Predictor variable interdependencies (medium to strong collinearity)</a:t>
                </a:r>
              </a:p>
              <a:p>
                <a:pPr marL="354013" indent="-354013">
                  <a:spcAft>
                    <a:spcPts val="1200"/>
                  </a:spcAft>
                </a:pPr>
                <a:r>
                  <a:rPr lang="en-US" sz="2400" b="0" dirty="0" smtClean="0">
                    <a:solidFill>
                      <a:schemeClr val="tx1"/>
                    </a:solidFill>
                  </a:rPr>
                  <a:t>Deterministic model component: regression function</a:t>
                </a:r>
                <a:br>
                  <a:rPr lang="en-US" sz="2400" b="0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 xmlns=""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4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b="0" dirty="0" smtClean="0">
                    <a:solidFill>
                      <a:schemeClr val="tx1"/>
                    </a:solidFill>
                  </a:rPr>
                  <a:t> </a:t>
                </a:r>
                <a:endParaRPr lang="en-US" sz="2400" b="0" dirty="0">
                  <a:solidFill>
                    <a:schemeClr val="tx1"/>
                  </a:solidFill>
                </a:endParaRPr>
              </a:p>
              <a:p>
                <a:pPr marL="354013" indent="-354013">
                  <a:spcAft>
                    <a:spcPts val="1200"/>
                  </a:spcAft>
                </a:pPr>
                <a:endParaRPr lang="en-US" sz="2400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400" u="sng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400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200" u="sng" dirty="0">
                  <a:solidFill>
                    <a:schemeClr val="tx1"/>
                  </a:solidFill>
                </a:endParaRPr>
              </a:p>
              <a:p>
                <a:pPr marL="354013" indent="-354013"/>
                <a:r>
                  <a:rPr lang="en-US" sz="2400" b="0" dirty="0">
                    <a:solidFill>
                      <a:schemeClr val="tx1"/>
                    </a:solidFill>
                  </a:rPr>
                  <a:t>Stochastic model </a:t>
                </a:r>
                <a:r>
                  <a:rPr lang="en-US" sz="2400" b="0" dirty="0" smtClean="0">
                    <a:solidFill>
                      <a:schemeClr val="tx1"/>
                    </a:solidFill>
                  </a:rPr>
                  <a:t>component</a:t>
                </a:r>
                <a:endParaRPr lang="en-US" sz="2400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0" name="Tekstvak regression method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14225" y="16058567"/>
                <a:ext cx="7955602" cy="7844928"/>
              </a:xfrm>
              <a:prstGeom prst="rect">
                <a:avLst/>
              </a:prstGeom>
              <a:blipFill rotWithShape="1">
                <a:blip r:embed="rId20"/>
                <a:stretch>
                  <a:fillRect b="-8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Kader regression methods"/>
          <p:cNvSpPr/>
          <p:nvPr/>
        </p:nvSpPr>
        <p:spPr bwMode="auto">
          <a:xfrm>
            <a:off x="15918326" y="15999454"/>
            <a:ext cx="17327461" cy="6938551"/>
          </a:xfrm>
          <a:prstGeom prst="roundRect">
            <a:avLst>
              <a:gd name="adj" fmla="val 2659"/>
            </a:avLst>
          </a:prstGeom>
          <a:noFill/>
          <a:ln w="762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85643" y="9447466"/>
            <a:ext cx="6715437" cy="2824052"/>
            <a:chOff x="948288" y="9447466"/>
            <a:chExt cx="6715437" cy="28240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kstvak motivation and goals 1"/>
                <p:cNvSpPr txBox="1">
                  <a:spLocks/>
                </p:cNvSpPr>
                <p:nvPr/>
              </p:nvSpPr>
              <p:spPr bwMode="auto">
                <a:xfrm>
                  <a:off x="948288" y="9447466"/>
                  <a:ext cx="6715437" cy="28240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7200" tIns="50400" rIns="97200" bIns="50400" numCol="1" anchor="t" anchorCtr="0" compatLnSpc="1">
                  <a:prstTxWarp prst="textNoShape">
                    <a:avLst/>
                  </a:prstTxWarp>
                </a:bodyPr>
                <a:lstStyle>
                  <a:lvl1pPr marL="1565275" indent="-1565275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>
                      <a:solidFill>
                        <a:srgbClr val="00339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3389313" indent="-130333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5214938" indent="-104298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7300913" indent="-104298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9388475" indent="-1044575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98456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6pPr>
                  <a:lvl7pPr marL="103028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7pPr>
                  <a:lvl8pPr marL="107600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8pPr>
                  <a:lvl9pPr marL="112172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FontTx/>
                    <a:buNone/>
                  </a:pP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Motivation and goals</a:t>
                  </a:r>
                  <a:endParaRPr lang="en-US" altLang="en-US" sz="2400" b="0" kern="0" dirty="0" smtClean="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  <a:p>
                  <a:pPr marL="342900" lvl="1" indent="-342900"/>
                  <a:r>
                    <a:rPr lang="en-US" altLang="en-US" kern="0" dirty="0">
                      <a:latin typeface="Arial" charset="0"/>
                      <a:cs typeface="Arial" charset="0"/>
                    </a:rPr>
                    <a:t>Add data closer to ITER 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conditions and expand parameter range</a:t>
                  </a:r>
                  <a:endParaRPr lang="en-US" altLang="en-US" kern="0" dirty="0">
                    <a:latin typeface="Arial" charset="0"/>
                    <a:cs typeface="Arial" charset="0"/>
                  </a:endParaRPr>
                </a:p>
                <a:p>
                  <a:pPr marL="342900" lvl="1" indent="-342900"/>
                  <a:r>
                    <a:rPr lang="en-US" altLang="en-US" kern="0" dirty="0">
                      <a:latin typeface="Arial" charset="0"/>
                      <a:cs typeface="Arial" charset="0"/>
                    </a:rPr>
                    <a:t>Add data from devices with fully metallic 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walls</a:t>
                  </a:r>
                </a:p>
                <a:p>
                  <a:pPr marL="342900" lvl="1" indent="-342900"/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Improve reactor-relevant database coverage w.r.t. IPB98(y,2) </a:t>
                  </a:r>
                  <a:r>
                    <a:rPr lang="en-US" altLang="en-US" sz="2000" kern="0" dirty="0" smtClean="0">
                      <a:latin typeface="Arial" charset="0"/>
                      <a:cs typeface="Arial" charset="0"/>
                    </a:rPr>
                    <a:t>(high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sz="2000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en-US" sz="2000" b="0" i="1" kern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2000" b="0" i="1" kern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m:rPr>
                              <m:nor/>
                            </m:rPr>
                            <a:rPr lang="en-US" altLang="en-US" sz="2000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e</m:t>
                          </m:r>
                        </m:sub>
                      </m:sSub>
                    </m:oMath>
                  </a14:m>
                  <a:r>
                    <a:rPr lang="en-US" altLang="en-US" sz="2000" kern="0" dirty="0" smtClean="0">
                      <a:latin typeface="Arial" charset="0"/>
                      <a:cs typeface="Arial" charset="0"/>
                    </a:rPr>
                    <a:t>, low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sz="2000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sz="2000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sz="2000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95</m:t>
                          </m:r>
                        </m:sub>
                      </m:sSub>
                    </m:oMath>
                  </a14:m>
                  <a:r>
                    <a:rPr lang="en-US" altLang="en-US" sz="2000" kern="0" dirty="0" smtClean="0">
                      <a:latin typeface="Arial" charset="0"/>
                      <a:cs typeface="Arial" charset="0"/>
                    </a:rPr>
                    <a:t>, high </a:t>
                  </a:r>
                  <a14:m>
                    <m:oMath xmlns:m="http://schemas.openxmlformats.org/officeDocument/2006/math" xmlns="">
                      <m:r>
                        <a:rPr lang="en-US" altLang="en-US" sz="2000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𝛽</m:t>
                      </m:r>
                    </m:oMath>
                  </a14:m>
                  <a:r>
                    <a:rPr lang="en-US" altLang="en-US" sz="2000" kern="0" dirty="0" smtClean="0">
                      <a:latin typeface="Arial" charset="0"/>
                      <a:cs typeface="Arial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18" name="Tekstvak motivation and goals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8288" y="9447466"/>
                  <a:ext cx="6715437" cy="282405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2" name="Group 71"/>
            <p:cNvGrpSpPr/>
            <p:nvPr/>
          </p:nvGrpSpPr>
          <p:grpSpPr>
            <a:xfrm>
              <a:off x="3623318" y="11600319"/>
              <a:ext cx="3928582" cy="430903"/>
              <a:chOff x="3623318" y="11600319"/>
              <a:chExt cx="3928582" cy="430903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3623318" y="11600319"/>
                <a:ext cx="3211348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rgbClr val="000000"/>
                    </a:solidFill>
                  </a:rPr>
                  <a:t>(high n</a:t>
                </a:r>
                <a:r>
                  <a:rPr lang="en-US" sz="2200" baseline="-25000" dirty="0" smtClean="0">
                    <a:solidFill>
                      <a:srgbClr val="000000"/>
                    </a:solidFill>
                  </a:rPr>
                  <a:t>e</a:t>
                </a:r>
                <a:r>
                  <a:rPr lang="en-US" sz="2200" dirty="0" smtClean="0">
                    <a:solidFill>
                      <a:srgbClr val="000000"/>
                    </a:solidFill>
                  </a:rPr>
                  <a:t>, low q</a:t>
                </a:r>
                <a:r>
                  <a:rPr lang="en-US" sz="2200" baseline="-25000" dirty="0" smtClean="0">
                    <a:solidFill>
                      <a:srgbClr val="000000"/>
                    </a:solidFill>
                  </a:rPr>
                  <a:t>95</a:t>
                </a:r>
                <a:r>
                  <a:rPr lang="en-US" sz="2200" dirty="0" smtClean="0">
                    <a:solidFill>
                      <a:srgbClr val="000000"/>
                    </a:solidFill>
                  </a:rPr>
                  <a:t>, high β)</a:t>
                </a:r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6792174" y="11657018"/>
                <a:ext cx="759726" cy="37420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" b="0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Helvetica" charset="0"/>
                  <a:ea typeface="ＭＳ Ｐゴシック" charset="0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7381818" y="192885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808226" y="12671780"/>
            <a:ext cx="8764432" cy="4584978"/>
            <a:chOff x="882932" y="12671780"/>
            <a:chExt cx="8764432" cy="4584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kstvak database 1"/>
                <p:cNvSpPr txBox="1">
                  <a:spLocks/>
                </p:cNvSpPr>
                <p:nvPr/>
              </p:nvSpPr>
              <p:spPr bwMode="auto">
                <a:xfrm>
                  <a:off x="882932" y="12671780"/>
                  <a:ext cx="8764432" cy="4584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7200" tIns="50400" rIns="97200" bIns="50400" numCol="1" anchor="t" anchorCtr="0" compatLnSpc="1">
                  <a:prstTxWarp prst="textNoShape">
                    <a:avLst/>
                  </a:prstTxWarp>
                </a:bodyPr>
                <a:lstStyle>
                  <a:lvl1pPr marL="1565275" indent="-1565275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800" b="1">
                      <a:solidFill>
                        <a:srgbClr val="003399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3389313" indent="-130333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5214938" indent="-104298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7300913" indent="-1042988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9388475" indent="-1044575" algn="l" defTabSz="4171950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98456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6pPr>
                  <a:lvl7pPr marL="103028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7pPr>
                  <a:lvl8pPr marL="107600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8pPr>
                  <a:lvl9pPr marL="11217275" indent="-1044575" algn="l" defTabSz="4171950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8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FontTx/>
                    <a:buNone/>
                  </a:pP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Database update: DB5</a:t>
                  </a:r>
                  <a:endParaRPr lang="en-US" altLang="en-US" sz="2400" b="0" kern="0" dirty="0" smtClean="0">
                    <a:solidFill>
                      <a:schemeClr val="tx1"/>
                    </a:solidFill>
                    <a:latin typeface="Arial" charset="0"/>
                    <a:cs typeface="Arial" charset="0"/>
                  </a:endParaRPr>
                </a:p>
                <a:p>
                  <a:pPr marL="342900" lvl="1" indent="-342900" algn="just"/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Addition of data from fully metallic devices (2017):</a:t>
                  </a:r>
                </a:p>
                <a:p>
                  <a:pPr marL="720725" lvl="2" indent="-342900" algn="just">
                    <a:buFont typeface="Wingdings" panose="05000000000000000000" pitchFamily="2" charset="2"/>
                    <a:buChar char="Ø"/>
                  </a:pP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627 time slices from JET-ILW (ITER-like wall) H-modes [6, 7]</a:t>
                  </a:r>
                </a:p>
                <a:p>
                  <a:pPr marL="720725" lvl="2" indent="-342900" algn="just">
                    <a:buFont typeface="Wingdings" panose="05000000000000000000" pitchFamily="2" charset="2"/>
                    <a:buChar char="Ø"/>
                  </a:pP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825 from ASDEX Upgrade (AUG) full W wall [8]</a:t>
                  </a:r>
                  <a:endParaRPr lang="en-US" altLang="en-US" kern="0" dirty="0">
                    <a:latin typeface="Arial" charset="0"/>
                    <a:cs typeface="Arial" charset="0"/>
                  </a:endParaRPr>
                </a:p>
                <a:p>
                  <a:pPr marL="342900" lvl="1" indent="-342900" algn="just"/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Improved fast-particle loss estimates (AUG)</a:t>
                  </a:r>
                </a:p>
                <a:p>
                  <a:pPr marL="342900" lvl="1" indent="-342900" algn="just"/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DB5v7: </a:t>
                  </a:r>
                  <a:r>
                    <a:rPr lang="en-US" altLang="en-US" dirty="0" smtClean="0"/>
                    <a:t>13913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 points from 19 devices</a:t>
                  </a:r>
                </a:p>
                <a:p>
                  <a:pPr marL="720725" lvl="2" indent="-342900" algn="just">
                    <a:buFont typeface="Wingdings" panose="05000000000000000000" pitchFamily="2" charset="2"/>
                    <a:buChar char="Ø"/>
                  </a:pPr>
                  <a:r>
                    <a:rPr lang="en-US" altLang="en-US" b="1" kern="0" dirty="0" smtClean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STD5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 (H-mode selection criteria [9]): 7294 points</a:t>
                  </a:r>
                </a:p>
                <a:p>
                  <a:pPr marL="720725" lvl="2" indent="-342900" algn="just">
                    <a:buFont typeface="Wingdings" panose="05000000000000000000" pitchFamily="2" charset="2"/>
                    <a:buChar char="Ø"/>
                  </a:pPr>
                  <a:r>
                    <a:rPr lang="en-US" altLang="en-US" b="1" kern="0" dirty="0" smtClean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STD5-SEL1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 (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95</m:t>
                          </m:r>
                        </m:sub>
                      </m:sSub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&gt;2.8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</a:t>
                  </a:r>
                  <a14:m>
                    <m:oMath xmlns:m="http://schemas.openxmlformats.org/officeDocument/2006/math" xmlns=""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1.3&lt;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𝜅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&lt;2.2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</a:t>
                  </a:r>
                  <a14:m>
                    <m:oMath xmlns:m="http://schemas.openxmlformats.org/officeDocument/2006/math" xmlns=""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𝜖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&lt;0.5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en-US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eff</m:t>
                          </m:r>
                        </m:sub>
                      </m:sSub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&lt;5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): 5956 points</a:t>
                  </a:r>
                </a:p>
                <a:p>
                  <a:pPr marL="720725" lvl="2" indent="-342900" algn="just">
                    <a:buFont typeface="Wingdings" panose="05000000000000000000" pitchFamily="2" charset="2"/>
                    <a:buChar char="Ø"/>
                  </a:pPr>
                  <a:r>
                    <a:rPr lang="en-US" altLang="en-US" b="1" kern="0" dirty="0" smtClean="0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STD5-SEL2</a:t>
                  </a:r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 (</a:t>
                  </a:r>
                  <a14:m>
                    <m:oMath xmlns:m="http://schemas.openxmlformats.org/officeDocument/2006/math" xmlns=""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2.8&lt;</m:t>
                      </m:r>
                      <m:sSub>
                        <m:sSubPr>
                          <m:ctrlP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95</m:t>
                          </m:r>
                        </m:sub>
                      </m:sSub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&lt;3.5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</a:t>
                  </a:r>
                  <a14:m>
                    <m:oMath xmlns:m="http://schemas.openxmlformats.org/officeDocument/2006/math" xmlns=""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1.6&lt;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𝜅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&lt;2.0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</a:t>
                  </a:r>
                  <a:r>
                    <a:rPr lang="en-US" altLang="en-US" kern="0" dirty="0">
                      <a:latin typeface="Arial" charset="0"/>
                      <a:cs typeface="Arial" charset="0"/>
                    </a:rPr>
                    <a:t> </a:t>
                  </a:r>
                  <a14:m>
                    <m:oMath xmlns:m="http://schemas.openxmlformats.org/officeDocument/2006/math" xmlns=""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0.28&lt;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𝜖</m:t>
                      </m:r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&lt;0.385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</a:t>
                  </a:r>
                  <a:br>
                    <a:rPr lang="en-US" altLang="en-US" kern="0" dirty="0" smtClean="0">
                      <a:latin typeface="Arial" charset="0"/>
                      <a:cs typeface="Arial" charset="0"/>
                    </a:rPr>
                  </a:b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𝑍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en-US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eff</m:t>
                          </m:r>
                        </m:sub>
                      </m:sSub>
                      <m:r>
                        <a:rPr lang="en-US" altLang="en-US" b="0" i="1" kern="0" smtClean="0">
                          <a:latin typeface="Cambria Math" panose="02040503050406030204" pitchFamily="18" charset="0"/>
                          <a:cs typeface="Arial" charset="0"/>
                        </a:rPr>
                        <m:t>&lt;3</m:t>
                      </m:r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): 1674 points</a:t>
                  </a:r>
                  <a:endParaRPr lang="en-US" altLang="en-US" kern="0" dirty="0">
                    <a:latin typeface="Arial" charset="0"/>
                    <a:cs typeface="Arial" charset="0"/>
                  </a:endParaRPr>
                </a:p>
                <a:p>
                  <a:pPr marL="360363" lvl="1" indent="-360363" algn="just"/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200+ variables, added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en-US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e</m:t>
                          </m:r>
                          <m:r>
                            <a:rPr lang="en-US" altLang="en-US" b="0" i="1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en-US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sep</m:t>
                          </m:r>
                        </m:sub>
                      </m:sSub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</a:t>
                  </a:r>
                  <a14:m>
                    <m:oMath xmlns:m="http://schemas.openxmlformats.org/officeDocument/2006/math" xmlns="">
                      <m:sSub>
                        <m:sSubPr>
                          <m:ctrlPr>
                            <a:rPr lang="en-US" altLang="en-US" i="1" ker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altLang="en-US" i="1" kern="0">
                              <a:latin typeface="Cambria Math" panose="02040503050406030204" pitchFamily="18" charset="0"/>
                              <a:cs typeface="Arial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en-US" kern="0">
                              <a:latin typeface="Cambria Math" panose="02040503050406030204" pitchFamily="18" charset="0"/>
                              <a:cs typeface="Arial" charset="0"/>
                            </a:rPr>
                            <m:t>e</m:t>
                          </m:r>
                          <m:r>
                            <a:rPr lang="en-US" altLang="en-US" i="1" ker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altLang="en-US" b="0" i="0" kern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SOL</m:t>
                          </m:r>
                        </m:sub>
                      </m:sSub>
                    </m:oMath>
                  </a14:m>
                  <a:r>
                    <a:rPr lang="en-US" altLang="en-US" kern="0" dirty="0" smtClean="0">
                      <a:latin typeface="Arial" charset="0"/>
                      <a:cs typeface="Arial" charset="0"/>
                    </a:rPr>
                    <a:t>, torque (JET, AUG)</a:t>
                  </a:r>
                </a:p>
              </p:txBody>
            </p:sp>
          </mc:Choice>
          <mc:Fallback xmlns="">
            <p:sp>
              <p:nvSpPr>
                <p:cNvPr id="127" name="Tekstvak databas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82932" y="12671780"/>
                  <a:ext cx="8764432" cy="4584978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/>
            <p:cNvSpPr txBox="1"/>
            <p:nvPr/>
          </p:nvSpPr>
          <p:spPr>
            <a:xfrm>
              <a:off x="4417667" y="16623717"/>
              <a:ext cx="409460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2200" baseline="-25000" dirty="0" err="1" smtClean="0">
                  <a:solidFill>
                    <a:srgbClr val="000000"/>
                  </a:solidFill>
                </a:rPr>
                <a:t>e,sep</a:t>
              </a:r>
              <a:r>
                <a:rPr lang="en-US" sz="2200" dirty="0" smtClean="0">
                  <a:solidFill>
                    <a:srgbClr val="000000"/>
                  </a:solidFill>
                </a:rPr>
                <a:t>,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2200" baseline="-25000" dirty="0" err="1" smtClean="0">
                  <a:solidFill>
                    <a:srgbClr val="000000"/>
                  </a:solidFill>
                </a:rPr>
                <a:t>e,SOL</a:t>
              </a:r>
              <a:r>
                <a:rPr lang="en-US" sz="2200" dirty="0" smtClean="0">
                  <a:solidFill>
                    <a:srgbClr val="000000"/>
                  </a:solidFill>
                </a:rPr>
                <a:t>, torque (JET, AUG)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8481720" y="16635064"/>
              <a:ext cx="249462" cy="4649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30266" y="15546468"/>
            <a:ext cx="55313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(q</a:t>
            </a:r>
            <a:r>
              <a:rPr lang="en-US" baseline="-25000" dirty="0" smtClean="0">
                <a:solidFill>
                  <a:srgbClr val="000000"/>
                </a:solidFill>
              </a:rPr>
              <a:t>95</a:t>
            </a:r>
            <a:r>
              <a:rPr lang="en-US" dirty="0" smtClean="0">
                <a:solidFill>
                  <a:srgbClr val="000000"/>
                </a:solidFill>
              </a:rPr>
              <a:t>&gt;2.8, 1.3&lt;</a:t>
            </a:r>
            <a:r>
              <a:rPr lang="en-US" dirty="0" err="1" smtClean="0">
                <a:solidFill>
                  <a:srgbClr val="000000"/>
                </a:solidFill>
              </a:rPr>
              <a:t>κ</a:t>
            </a:r>
            <a:r>
              <a:rPr lang="en-US" dirty="0" smtClean="0">
                <a:solidFill>
                  <a:srgbClr val="000000"/>
                </a:solidFill>
              </a:rPr>
              <a:t>&lt;2.2, </a:t>
            </a:r>
            <a:r>
              <a:rPr lang="en-US" dirty="0" err="1" smtClean="0">
                <a:solidFill>
                  <a:srgbClr val="000000"/>
                </a:solidFill>
              </a:rPr>
              <a:t>ε</a:t>
            </a:r>
            <a:r>
              <a:rPr lang="en-US" dirty="0" smtClean="0">
                <a:solidFill>
                  <a:srgbClr val="000000"/>
                </a:solidFill>
              </a:rPr>
              <a:t>&lt;0.5, 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baseline="-25000" dirty="0" err="1" smtClean="0">
                <a:solidFill>
                  <a:srgbClr val="000000"/>
                </a:solidFill>
              </a:rPr>
              <a:t>eff</a:t>
            </a:r>
            <a:r>
              <a:rPr lang="en-US" dirty="0" smtClean="0">
                <a:solidFill>
                  <a:srgbClr val="000000"/>
                </a:solidFill>
              </a:rPr>
              <a:t>&lt;5: 5956 points)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594870" y="15580493"/>
            <a:ext cx="7152640" cy="1069138"/>
            <a:chOff x="1594870" y="15580490"/>
            <a:chExt cx="7152640" cy="1069138"/>
          </a:xfrm>
        </p:grpSpPr>
        <p:sp>
          <p:nvSpPr>
            <p:cNvPr id="81" name="TextBox 80"/>
            <p:cNvSpPr txBox="1"/>
            <p:nvPr/>
          </p:nvSpPr>
          <p:spPr>
            <a:xfrm>
              <a:off x="1594870" y="16249518"/>
              <a:ext cx="24604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Z</a:t>
              </a:r>
              <a:r>
                <a:rPr lang="en-US" baseline="-25000" dirty="0" err="1" smtClean="0">
                  <a:solidFill>
                    <a:srgbClr val="000000"/>
                  </a:solidFill>
                </a:rPr>
                <a:t>eff</a:t>
              </a:r>
              <a:r>
                <a:rPr lang="en-US" dirty="0" smtClean="0">
                  <a:solidFill>
                    <a:srgbClr val="000000"/>
                  </a:solidFill>
                </a:rPr>
                <a:t>&lt;3): 1674 points)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34183" y="15932012"/>
              <a:ext cx="463909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(2.8&lt;q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95</a:t>
              </a:r>
              <a:r>
                <a:rPr lang="en-US" dirty="0" smtClean="0">
                  <a:solidFill>
                    <a:srgbClr val="000000"/>
                  </a:solidFill>
                </a:rPr>
                <a:t>&lt;3.5, 1.6&lt;</a:t>
              </a:r>
              <a:r>
                <a:rPr lang="en-US" dirty="0" err="1" smtClean="0">
                  <a:solidFill>
                    <a:srgbClr val="000000"/>
                  </a:solidFill>
                </a:rPr>
                <a:t>κ</a:t>
              </a:r>
              <a:r>
                <a:rPr lang="en-US" dirty="0" smtClean="0">
                  <a:solidFill>
                    <a:srgbClr val="000000"/>
                  </a:solidFill>
                </a:rPr>
                <a:t>&lt;2.0, 0.28&lt;</a:t>
              </a:r>
              <a:r>
                <a:rPr lang="en-US" dirty="0" err="1" smtClean="0">
                  <a:solidFill>
                    <a:srgbClr val="000000"/>
                  </a:solidFill>
                </a:rPr>
                <a:t>ε</a:t>
              </a:r>
              <a:r>
                <a:rPr lang="en-US" dirty="0" smtClean="0">
                  <a:solidFill>
                    <a:srgbClr val="000000"/>
                  </a:solidFill>
                </a:rPr>
                <a:t>&lt;0.385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3991398" y="16362915"/>
              <a:ext cx="249462" cy="2608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7585924" y="15966033"/>
              <a:ext cx="476246" cy="3515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8470381" y="15580490"/>
              <a:ext cx="277129" cy="367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16746878" y="19269546"/>
            <a:ext cx="5160633" cy="476262"/>
            <a:chOff x="16792054" y="19356544"/>
            <a:chExt cx="5160633" cy="476262"/>
          </a:xfrm>
        </p:grpSpPr>
        <p:sp>
          <p:nvSpPr>
            <p:cNvPr id="229" name="TextBox 228"/>
            <p:cNvSpPr txBox="1"/>
            <p:nvPr/>
          </p:nvSpPr>
          <p:spPr>
            <a:xfrm>
              <a:off x="16792054" y="19356544"/>
              <a:ext cx="421923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000000"/>
                  </a:solidFill>
                </a:rPr>
                <a:t>(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τ</a:t>
              </a:r>
              <a:r>
                <a:rPr lang="en-US" sz="2200" baseline="-25000" dirty="0" err="1" smtClean="0">
                  <a:solidFill>
                    <a:srgbClr val="000000"/>
                  </a:solidFill>
                </a:rPr>
                <a:t>E,th</a:t>
              </a:r>
              <a:r>
                <a:rPr lang="en-US" sz="2200" baseline="30000" dirty="0" smtClean="0">
                  <a:solidFill>
                    <a:srgbClr val="000000"/>
                  </a:solidFill>
                </a:rPr>
                <a:t>,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P</a:t>
              </a:r>
              <a:r>
                <a:rPr lang="en-US" sz="2200" baseline="-25000" dirty="0" err="1" smtClean="0">
                  <a:solidFill>
                    <a:srgbClr val="000000"/>
                  </a:solidFill>
                </a:rPr>
                <a:t>l,th</a:t>
              </a:r>
              <a:r>
                <a:rPr lang="en-US" sz="2200" dirty="0" smtClean="0">
                  <a:solidFill>
                    <a:srgbClr val="000000"/>
                  </a:solidFill>
                </a:rPr>
                <a:t>,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ρ</a:t>
              </a:r>
              <a:r>
                <a:rPr lang="en-US" sz="2200" baseline="-25000" dirty="0" smtClean="0">
                  <a:solidFill>
                    <a:srgbClr val="000000"/>
                  </a:solidFill>
                </a:rPr>
                <a:t>*</a:t>
              </a:r>
              <a:r>
                <a:rPr lang="en-US" sz="2200" dirty="0" smtClean="0">
                  <a:solidFill>
                    <a:srgbClr val="000000"/>
                  </a:solidFill>
                </a:rPr>
                <a:t>,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ν</a:t>
              </a:r>
              <a:r>
                <a:rPr lang="en-US" sz="2200" baseline="-25000" dirty="0" smtClean="0">
                  <a:solidFill>
                    <a:srgbClr val="000000"/>
                  </a:solidFill>
                </a:rPr>
                <a:t>*</a:t>
              </a:r>
              <a:r>
                <a:rPr lang="en-US" sz="2200" dirty="0" smtClean="0">
                  <a:solidFill>
                    <a:srgbClr val="000000"/>
                  </a:solidFill>
                </a:rPr>
                <a:t>, β, </a:t>
              </a:r>
              <a:r>
                <a:rPr lang="mr-IN" sz="2200" dirty="0" smtClean="0">
                  <a:solidFill>
                    <a:srgbClr val="000000"/>
                  </a:solidFill>
                </a:rPr>
                <a:t>…</a:t>
              </a:r>
              <a:r>
                <a:rPr lang="en-US" sz="2200" dirty="0" smtClean="0">
                  <a:solidFill>
                    <a:srgbClr val="000000"/>
                  </a:solidFill>
                </a:rPr>
                <a:t>)     [13-16]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 bwMode="auto">
            <a:xfrm>
              <a:off x="20886802" y="19401905"/>
              <a:ext cx="1065885" cy="43090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236" name="Rectangle 235"/>
          <p:cNvSpPr/>
          <p:nvPr/>
        </p:nvSpPr>
        <p:spPr bwMode="auto">
          <a:xfrm>
            <a:off x="16022289" y="23166623"/>
            <a:ext cx="4478983" cy="5896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650173" y="2501961"/>
            <a:ext cx="7429500" cy="4724400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2666792" y="7356412"/>
            <a:ext cx="7480300" cy="5092700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 rotWithShape="1">
          <a:blip r:embed="rId25"/>
          <a:srcRect r="51568"/>
          <a:stretch/>
        </p:blipFill>
        <p:spPr>
          <a:xfrm>
            <a:off x="40741868" y="13202626"/>
            <a:ext cx="3616692" cy="2171700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622720" y="13035050"/>
            <a:ext cx="5068412" cy="2715222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322497" y="16768721"/>
            <a:ext cx="14478000" cy="4470400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5954854" y="21569918"/>
            <a:ext cx="15230352" cy="2371706"/>
          </a:xfrm>
          <a:prstGeom prst="rect">
            <a:avLst/>
          </a:prstGeom>
        </p:spPr>
      </p:pic>
      <p:grpSp>
        <p:nvGrpSpPr>
          <p:cNvPr id="269" name="Group 268"/>
          <p:cNvGrpSpPr/>
          <p:nvPr/>
        </p:nvGrpSpPr>
        <p:grpSpPr>
          <a:xfrm>
            <a:off x="24993628" y="12661912"/>
            <a:ext cx="5283200" cy="2044700"/>
            <a:chOff x="24443287" y="12492577"/>
            <a:chExt cx="5283200" cy="2044700"/>
          </a:xfrm>
        </p:grpSpPr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4443287" y="12492577"/>
              <a:ext cx="5283200" cy="2044700"/>
            </a:xfrm>
            <a:prstGeom prst="rect">
              <a:avLst/>
            </a:prstGeom>
          </p:spPr>
        </p:pic>
        <p:sp>
          <p:nvSpPr>
            <p:cNvPr id="268" name="Rectangle 267"/>
            <p:cNvSpPr/>
            <p:nvPr/>
          </p:nvSpPr>
          <p:spPr bwMode="auto">
            <a:xfrm>
              <a:off x="26331696" y="14097194"/>
              <a:ext cx="1425241" cy="4233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270" name="Rectangle 269"/>
          <p:cNvSpPr/>
          <p:nvPr/>
        </p:nvSpPr>
        <p:spPr bwMode="auto">
          <a:xfrm>
            <a:off x="5164740" y="8226891"/>
            <a:ext cx="705565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1" name="Rectangle 270"/>
          <p:cNvSpPr/>
          <p:nvPr/>
        </p:nvSpPr>
        <p:spPr bwMode="auto">
          <a:xfrm>
            <a:off x="7631394" y="8562739"/>
            <a:ext cx="705565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2" name="Rectangle 271"/>
          <p:cNvSpPr/>
          <p:nvPr/>
        </p:nvSpPr>
        <p:spPr bwMode="auto">
          <a:xfrm>
            <a:off x="9945645" y="9875090"/>
            <a:ext cx="705565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3" name="Rectangle 272"/>
          <p:cNvSpPr/>
          <p:nvPr/>
        </p:nvSpPr>
        <p:spPr bwMode="auto">
          <a:xfrm>
            <a:off x="13052956" y="10662499"/>
            <a:ext cx="409228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4" name="Rectangle 273"/>
          <p:cNvSpPr/>
          <p:nvPr/>
        </p:nvSpPr>
        <p:spPr bwMode="auto">
          <a:xfrm>
            <a:off x="7840234" y="13682318"/>
            <a:ext cx="705565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5" name="Rectangle 274"/>
          <p:cNvSpPr/>
          <p:nvPr/>
        </p:nvSpPr>
        <p:spPr bwMode="auto">
          <a:xfrm>
            <a:off x="6643599" y="14004054"/>
            <a:ext cx="409228" cy="3951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6" name="Rectangle 275"/>
          <p:cNvSpPr/>
          <p:nvPr/>
        </p:nvSpPr>
        <p:spPr bwMode="auto">
          <a:xfrm>
            <a:off x="5291741" y="15315630"/>
            <a:ext cx="299147" cy="291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7" name="Rectangle 276"/>
          <p:cNvSpPr/>
          <p:nvPr/>
        </p:nvSpPr>
        <p:spPr bwMode="auto">
          <a:xfrm>
            <a:off x="14221371" y="7692700"/>
            <a:ext cx="299147" cy="291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8" name="Rectangle 277"/>
          <p:cNvSpPr/>
          <p:nvPr/>
        </p:nvSpPr>
        <p:spPr bwMode="auto">
          <a:xfrm>
            <a:off x="18948656" y="17864914"/>
            <a:ext cx="962396" cy="2935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sp>
        <p:nvSpPr>
          <p:cNvPr id="279" name="Rectangle 278"/>
          <p:cNvSpPr/>
          <p:nvPr/>
        </p:nvSpPr>
        <p:spPr bwMode="auto">
          <a:xfrm>
            <a:off x="19865637" y="19343777"/>
            <a:ext cx="1021666" cy="3556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grpSp>
        <p:nvGrpSpPr>
          <p:cNvPr id="284" name="Group 283"/>
          <p:cNvGrpSpPr/>
          <p:nvPr/>
        </p:nvGrpSpPr>
        <p:grpSpPr>
          <a:xfrm>
            <a:off x="34899504" y="2280857"/>
            <a:ext cx="6159500" cy="9525000"/>
            <a:chOff x="34899504" y="2280857"/>
            <a:chExt cx="6159500" cy="9525000"/>
          </a:xfrm>
        </p:grpSpPr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4899504" y="2280857"/>
              <a:ext cx="6159500" cy="9525000"/>
            </a:xfrm>
            <a:prstGeom prst="rect">
              <a:avLst/>
            </a:prstGeom>
          </p:spPr>
        </p:pic>
        <p:sp>
          <p:nvSpPr>
            <p:cNvPr id="281" name="Rectangle 280"/>
            <p:cNvSpPr/>
            <p:nvPr/>
          </p:nvSpPr>
          <p:spPr bwMode="auto">
            <a:xfrm>
              <a:off x="38171082" y="10205044"/>
              <a:ext cx="705565" cy="3245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39339496" y="11119454"/>
              <a:ext cx="705565" cy="3245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</p:grpSp>
      <p:sp>
        <p:nvSpPr>
          <p:cNvPr id="283" name="Rectangle 282"/>
          <p:cNvSpPr/>
          <p:nvPr/>
        </p:nvSpPr>
        <p:spPr bwMode="auto">
          <a:xfrm>
            <a:off x="48255017" y="6654885"/>
            <a:ext cx="372542" cy="2737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grpSp>
        <p:nvGrpSpPr>
          <p:cNvPr id="286" name="Group 285"/>
          <p:cNvGrpSpPr/>
          <p:nvPr/>
        </p:nvGrpSpPr>
        <p:grpSpPr>
          <a:xfrm>
            <a:off x="34266775" y="1760976"/>
            <a:ext cx="16234586" cy="14598180"/>
            <a:chOff x="34266775" y="1760976"/>
            <a:chExt cx="16234586" cy="14598180"/>
          </a:xfrm>
        </p:grpSpPr>
        <p:sp>
          <p:nvSpPr>
            <p:cNvPr id="256" name="Kader database"/>
            <p:cNvSpPr/>
            <p:nvPr/>
          </p:nvSpPr>
          <p:spPr bwMode="auto">
            <a:xfrm>
              <a:off x="34266775" y="1873036"/>
              <a:ext cx="16234586" cy="14486120"/>
            </a:xfrm>
            <a:prstGeom prst="roundRect">
              <a:avLst>
                <a:gd name="adj" fmla="val 4476"/>
              </a:avLst>
            </a:prstGeom>
            <a:noFill/>
            <a:ln w="762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85" name="Picture 28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4739268" y="1760976"/>
              <a:ext cx="5435600" cy="990600"/>
            </a:xfrm>
            <a:prstGeom prst="rect">
              <a:avLst/>
            </a:prstGeom>
          </p:spPr>
        </p:pic>
      </p:grpSp>
      <p:sp>
        <p:nvSpPr>
          <p:cNvPr id="287" name="Rectangle 286"/>
          <p:cNvSpPr/>
          <p:nvPr/>
        </p:nvSpPr>
        <p:spPr bwMode="auto">
          <a:xfrm>
            <a:off x="16125881" y="20513349"/>
            <a:ext cx="7851263" cy="10391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Helvetica" charset="0"/>
              <a:ea typeface="ＭＳ Ｐゴシック" charset="0"/>
            </a:endParaRPr>
          </a:p>
        </p:txBody>
      </p:sp>
      <p:grpSp>
        <p:nvGrpSpPr>
          <p:cNvPr id="302" name="Group 301"/>
          <p:cNvGrpSpPr/>
          <p:nvPr/>
        </p:nvGrpSpPr>
        <p:grpSpPr>
          <a:xfrm>
            <a:off x="24850163" y="16393345"/>
            <a:ext cx="7024503" cy="6121307"/>
            <a:chOff x="24850161" y="16393344"/>
            <a:chExt cx="7024503" cy="6121307"/>
          </a:xfrm>
        </p:grpSpPr>
        <p:sp>
          <p:nvSpPr>
            <p:cNvPr id="222" name="Rectangle 221"/>
            <p:cNvSpPr/>
            <p:nvPr/>
          </p:nvSpPr>
          <p:spPr bwMode="auto">
            <a:xfrm>
              <a:off x="24850161" y="16660430"/>
              <a:ext cx="7021887" cy="273439"/>
            </a:xfrm>
            <a:prstGeom prst="rect">
              <a:avLst/>
            </a:prstGeom>
            <a:solidFill>
              <a:srgbClr val="00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25547877" y="16408748"/>
              <a:ext cx="57540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8775" indent="-358775"/>
              <a:r>
                <a:rPr lang="en-US" sz="2000" dirty="0">
                  <a:solidFill>
                    <a:schemeClr val="bg1"/>
                  </a:solidFill>
                </a:rPr>
                <a:t>Parameter estimation techniques</a:t>
              </a:r>
            </a:p>
          </p:txBody>
        </p:sp>
        <p:sp>
          <p:nvSpPr>
            <p:cNvPr id="280" name="Rectangle 279"/>
            <p:cNvSpPr/>
            <p:nvPr/>
          </p:nvSpPr>
          <p:spPr bwMode="auto">
            <a:xfrm>
              <a:off x="27692016" y="18804722"/>
              <a:ext cx="1021666" cy="35560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94" name="Rectangle 293"/>
            <p:cNvSpPr/>
            <p:nvPr/>
          </p:nvSpPr>
          <p:spPr bwMode="auto">
            <a:xfrm>
              <a:off x="24983440" y="19121120"/>
              <a:ext cx="2184400" cy="2844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20" name="Rounded Rectangle 219"/>
            <p:cNvSpPr/>
            <p:nvPr/>
          </p:nvSpPr>
          <p:spPr bwMode="auto">
            <a:xfrm>
              <a:off x="24850829" y="16393344"/>
              <a:ext cx="7023835" cy="6121307"/>
            </a:xfrm>
            <a:prstGeom prst="roundRect">
              <a:avLst>
                <a:gd name="adj" fmla="val 446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1" name="Rounded Rectangle 220"/>
            <p:cNvSpPr/>
            <p:nvPr/>
          </p:nvSpPr>
          <p:spPr bwMode="auto">
            <a:xfrm>
              <a:off x="24850826" y="16393672"/>
              <a:ext cx="7023837" cy="507468"/>
            </a:xfrm>
            <a:prstGeom prst="roundRect">
              <a:avLst>
                <a:gd name="adj" fmla="val 50000"/>
              </a:avLst>
            </a:prstGeom>
            <a:solidFill>
              <a:srgbClr val="0033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2" name="Picture 291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5037970" y="16982206"/>
              <a:ext cx="6736798" cy="2261086"/>
            </a:xfrm>
            <a:prstGeom prst="rect">
              <a:avLst/>
            </a:prstGeom>
          </p:spPr>
        </p:pic>
        <p:pic>
          <p:nvPicPr>
            <p:cNvPr id="293" name="Picture 292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4860890" y="19625073"/>
              <a:ext cx="6981740" cy="2427740"/>
            </a:xfrm>
            <a:prstGeom prst="rect">
              <a:avLst/>
            </a:prstGeom>
          </p:spPr>
        </p:pic>
        <p:sp>
          <p:nvSpPr>
            <p:cNvPr id="295" name="Rectangle 294"/>
            <p:cNvSpPr/>
            <p:nvPr/>
          </p:nvSpPr>
          <p:spPr bwMode="auto">
            <a:xfrm>
              <a:off x="24983440" y="21991320"/>
              <a:ext cx="6827520" cy="2844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96" name="Rectangle 295"/>
            <p:cNvSpPr/>
            <p:nvPr/>
          </p:nvSpPr>
          <p:spPr bwMode="auto">
            <a:xfrm>
              <a:off x="24861520" y="21777960"/>
              <a:ext cx="193040" cy="2844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97" name="Rectangle 296"/>
            <p:cNvSpPr/>
            <p:nvPr/>
          </p:nvSpPr>
          <p:spPr bwMode="auto">
            <a:xfrm>
              <a:off x="31699200" y="21910040"/>
              <a:ext cx="162560" cy="2844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299" name="Rectangle 298"/>
            <p:cNvSpPr/>
            <p:nvPr/>
          </p:nvSpPr>
          <p:spPr bwMode="auto">
            <a:xfrm>
              <a:off x="24902160" y="19156680"/>
              <a:ext cx="2265680" cy="2844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sp>
          <p:nvSpPr>
            <p:cNvPr id="300" name="Rectangle 299"/>
            <p:cNvSpPr/>
            <p:nvPr/>
          </p:nvSpPr>
          <p:spPr bwMode="auto">
            <a:xfrm>
              <a:off x="27889200" y="19669760"/>
              <a:ext cx="650240" cy="203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Helvetica" charset="0"/>
                <a:ea typeface="ＭＳ Ｐゴシック" charset="0"/>
              </a:endParaRPr>
            </a:p>
          </p:txBody>
        </p:sp>
        <p:pic>
          <p:nvPicPr>
            <p:cNvPr id="301" name="Picture 300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6431240" y="16471900"/>
              <a:ext cx="4114800" cy="3683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2761215" y="2021840"/>
            <a:ext cx="644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chemeClr val="tx1"/>
                </a:solidFill>
              </a:rPr>
              <a:t>ITER parameters used</a:t>
            </a:r>
            <a:r>
              <a:rPr lang="en-US" sz="1400" dirty="0" smtClean="0">
                <a:solidFill>
                  <a:schemeClr val="tx1"/>
                </a:solidFill>
              </a:rPr>
              <a:t>: </a:t>
            </a:r>
            <a:r>
              <a:rPr lang="en-US" sz="1400" dirty="0" err="1" smtClean="0">
                <a:solidFill>
                  <a:schemeClr val="tx1"/>
                </a:solidFill>
              </a:rPr>
              <a:t>I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1400" dirty="0" smtClean="0">
                <a:solidFill>
                  <a:schemeClr val="tx1"/>
                </a:solidFill>
              </a:rPr>
              <a:t>=15 MA, B</a:t>
            </a:r>
            <a:r>
              <a:rPr lang="en-US" sz="1400" baseline="-25000" dirty="0" smtClean="0">
                <a:solidFill>
                  <a:schemeClr val="tx1"/>
                </a:solidFill>
              </a:rPr>
              <a:t>T</a:t>
            </a:r>
            <a:r>
              <a:rPr lang="en-US" sz="1400" dirty="0" smtClean="0">
                <a:solidFill>
                  <a:schemeClr val="tx1"/>
                </a:solidFill>
              </a:rPr>
              <a:t>=5.3 T, n</a:t>
            </a:r>
            <a:r>
              <a:rPr lang="en-US" sz="1400" baseline="-25000" dirty="0" smtClean="0">
                <a:solidFill>
                  <a:schemeClr val="tx1"/>
                </a:solidFill>
              </a:rPr>
              <a:t>e</a:t>
            </a:r>
            <a:r>
              <a:rPr lang="en-US" sz="1400" dirty="0" smtClean="0">
                <a:solidFill>
                  <a:schemeClr val="tx1"/>
                </a:solidFill>
              </a:rPr>
              <a:t>=10.3e19 m</a:t>
            </a:r>
            <a:r>
              <a:rPr lang="en-US" sz="1400" baseline="30000" dirty="0" smtClean="0">
                <a:solidFill>
                  <a:schemeClr val="tx1"/>
                </a:solidFill>
              </a:rPr>
              <a:t>-3</a:t>
            </a:r>
            <a:r>
              <a:rPr lang="en-US" sz="1400" dirty="0" smtClean="0">
                <a:solidFill>
                  <a:schemeClr val="tx1"/>
                </a:solidFill>
              </a:rPr>
              <a:t>, R=6.2 m, </a:t>
            </a:r>
            <a:r>
              <a:rPr lang="en-US" sz="1400" dirty="0" err="1" smtClean="0">
                <a:solidFill>
                  <a:schemeClr val="tx1"/>
                </a:solidFill>
              </a:rPr>
              <a:t>ε</a:t>
            </a:r>
            <a:r>
              <a:rPr lang="en-US" sz="1400" dirty="0" smtClean="0">
                <a:solidFill>
                  <a:schemeClr val="tx1"/>
                </a:solidFill>
              </a:rPr>
              <a:t>=a/R=0.32, </a:t>
            </a:r>
            <a:r>
              <a:rPr lang="en-US" sz="1400" dirty="0" err="1" smtClean="0">
                <a:solidFill>
                  <a:schemeClr val="tx1"/>
                </a:solidFill>
              </a:rPr>
              <a:t>κ</a:t>
            </a:r>
            <a:r>
              <a:rPr lang="en-US" sz="1400" dirty="0" smtClean="0">
                <a:solidFill>
                  <a:schemeClr val="tx1"/>
                </a:solidFill>
              </a:rPr>
              <a:t>=1.7, </a:t>
            </a:r>
            <a:r>
              <a:rPr lang="en-US" sz="1400" dirty="0" err="1" smtClean="0">
                <a:solidFill>
                  <a:schemeClr val="tx1"/>
                </a:solidFill>
              </a:rPr>
              <a:t>δ</a:t>
            </a:r>
            <a:r>
              <a:rPr lang="en-US" sz="1400" dirty="0" smtClean="0">
                <a:solidFill>
                  <a:schemeClr val="tx1"/>
                </a:solidFill>
              </a:rPr>
              <a:t>=0.33, </a:t>
            </a:r>
            <a:r>
              <a:rPr lang="en-US" sz="1400" dirty="0" err="1" smtClean="0">
                <a:solidFill>
                  <a:schemeClr val="tx1"/>
                </a:solidFill>
              </a:rPr>
              <a:t>M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eff</a:t>
            </a:r>
            <a:r>
              <a:rPr lang="en-US" sz="1400" dirty="0" smtClean="0">
                <a:solidFill>
                  <a:schemeClr val="tx1"/>
                </a:solidFill>
              </a:rPr>
              <a:t>=2.5, </a:t>
            </a:r>
            <a:r>
              <a:rPr lang="en-US" sz="1400" dirty="0" err="1" smtClean="0">
                <a:solidFill>
                  <a:schemeClr val="tx1"/>
                </a:solidFill>
              </a:rPr>
              <a:t>P</a:t>
            </a:r>
            <a:r>
              <a:rPr lang="en-US" sz="1400" baseline="-25000" dirty="0" err="1" smtClean="0">
                <a:solidFill>
                  <a:schemeClr val="tx1"/>
                </a:solidFill>
              </a:rPr>
              <a:t>heat</a:t>
            </a:r>
            <a:r>
              <a:rPr lang="en-US" sz="1400" dirty="0" smtClean="0">
                <a:solidFill>
                  <a:schemeClr val="tx1"/>
                </a:solidFill>
              </a:rPr>
              <a:t>=87 MW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31472" y="11033760"/>
            <a:ext cx="7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‘H18’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25"/>
          <a:srcRect l="48160" b="7589"/>
          <a:stretch/>
        </p:blipFill>
        <p:spPr>
          <a:xfrm>
            <a:off x="34798268" y="12977836"/>
            <a:ext cx="5679172" cy="2944156"/>
          </a:xfrm>
          <a:prstGeom prst="rect">
            <a:avLst/>
          </a:prstGeom>
        </p:spPr>
      </p:pic>
      <p:graphicFrame>
        <p:nvGraphicFramePr>
          <p:cNvPr id="116" name="Table number of point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11267"/>
              </p:ext>
            </p:extLst>
          </p:nvPr>
        </p:nvGraphicFramePr>
        <p:xfrm>
          <a:off x="8610189" y="14695475"/>
          <a:ext cx="5919505" cy="644216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30547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2018439485"/>
                    </a:ext>
                  </a:extLst>
                </a:gridCol>
                <a:gridCol w="838596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694158275"/>
                    </a:ext>
                  </a:extLst>
                </a:gridCol>
                <a:gridCol w="838596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642777182"/>
                    </a:ext>
                  </a:extLst>
                </a:gridCol>
                <a:gridCol w="838596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349149804"/>
                    </a:ext>
                  </a:extLst>
                </a:gridCol>
                <a:gridCol w="986585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89814519"/>
                    </a:ext>
                  </a:extLst>
                </a:gridCol>
                <a:gridCol w="986585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771104739"/>
                    </a:ext>
                  </a:extLst>
                </a:gridCol>
              </a:tblGrid>
              <a:tr h="38293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Device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DB5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STD3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STD5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STD5-SEL1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STD5-SEL2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850567187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ASDEX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413865086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AUG-C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73456825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AUG-W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3019921617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C-Mod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742544038"/>
                  </a:ext>
                </a:extLst>
              </a:tr>
              <a:tr h="2777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COMPASS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80999640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DIII-D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596087700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JET-C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907544528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JET-ILW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3395373729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JFT-2M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4254760299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JT60-U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08097079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MAST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011390950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NSTX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335872793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PBXM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4106472181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PDX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227909312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START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135209202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431926842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TCV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288114562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</a:rPr>
                        <a:t>TdeV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555482635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TEXTOR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076721632"/>
                  </a:ext>
                </a:extLst>
              </a:tr>
              <a:tr h="2461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TFTR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3515008583"/>
                  </a:ext>
                </a:extLst>
              </a:tr>
              <a:tr h="2777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TUMAN3M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688581496"/>
                  </a:ext>
                </a:extLst>
              </a:tr>
              <a:tr h="3534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675770779"/>
                  </a:ext>
                </a:extLst>
              </a:tr>
            </a:tbl>
          </a:graphicData>
        </a:graphic>
      </p:graphicFrame>
      <p:graphicFrame>
        <p:nvGraphicFramePr>
          <p:cNvPr id="117" name="Table correlation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86445"/>
              </p:ext>
            </p:extLst>
          </p:nvPr>
        </p:nvGraphicFramePr>
        <p:xfrm>
          <a:off x="25112859" y="4996044"/>
          <a:ext cx="7816370" cy="735279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36000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860977952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484931195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723066459"/>
                    </a:ext>
                  </a:extLst>
                </a:gridCol>
                <a:gridCol w="836056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442700582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570425399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61071412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160792227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987553616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4147080223"/>
                    </a:ext>
                  </a:extLst>
                </a:gridCol>
                <a:gridCol w="73490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484881869"/>
                    </a:ext>
                  </a:extLst>
                </a:gridCol>
              </a:tblGrid>
              <a:tr h="73211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Variables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 smtClean="0">
                          <a:effectLst/>
                          <a:latin typeface="Helvetica"/>
                          <a:ea typeface="Times New Roman" panose="02020603050405020304" pitchFamily="18" charset="0"/>
                          <a:cs typeface="Helvetica"/>
                        </a:rPr>
                        <a:t>ln</a:t>
                      </a:r>
                      <a:r>
                        <a:rPr lang="en-US" sz="1800" b="1" baseline="0" dirty="0" smtClean="0">
                          <a:effectLst/>
                          <a:latin typeface="Helvetica"/>
                          <a:ea typeface="Times New Roman" panose="02020603050405020304" pitchFamily="18" charset="0"/>
                          <a:cs typeface="Helvetica"/>
                        </a:rPr>
                        <a:t> </a:t>
                      </a:r>
                      <a:r>
                        <a:rPr lang="en-US" sz="1800" b="1" i="1" baseline="0" dirty="0" smtClean="0">
                          <a:effectLst/>
                          <a:latin typeface="Helvetica"/>
                          <a:ea typeface="Times New Roman" panose="02020603050405020304" pitchFamily="18" charset="0"/>
                          <a:cs typeface="Helvetica"/>
                        </a:rPr>
                        <a:t>B</a:t>
                      </a:r>
                      <a:r>
                        <a:rPr lang="en-US" sz="1800" b="1" i="1" baseline="-25000" dirty="0" smtClean="0">
                          <a:effectLst/>
                          <a:latin typeface="Helvetica"/>
                          <a:ea typeface="Times New Roman" panose="02020603050405020304" pitchFamily="18" charset="0"/>
                          <a:cs typeface="Helvetica"/>
                        </a:rPr>
                        <a:t>T</a:t>
                      </a:r>
                      <a:endParaRPr lang="en-US" sz="1800" b="1" baseline="-25000" dirty="0">
                        <a:effectLst/>
                        <a:latin typeface="Helvetica"/>
                        <a:ea typeface="Times New Roman" panose="02020603050405020304" pitchFamily="18" charset="0"/>
                        <a:cs typeface="Helvetica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ln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n</a:t>
                      </a:r>
                      <a:r>
                        <a:rPr lang="en-US" sz="1800" b="1" i="1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e</a:t>
                      </a:r>
                      <a:endParaRPr lang="en-US" sz="1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baseline="0" dirty="0" err="1" smtClean="0">
                          <a:effectLst/>
                          <a:ea typeface="Times New Roman" panose="02020603050405020304" pitchFamily="18" charset="0"/>
                        </a:rPr>
                        <a:t>ln</a:t>
                      </a:r>
                      <a:r>
                        <a:rPr lang="en-US" sz="1800" b="0" i="0" baseline="0" dirty="0" smtClean="0">
                          <a:effectLst/>
                          <a:ea typeface="Times New Roman" panose="02020603050405020304" pitchFamily="18" charset="0"/>
                        </a:rPr>
                        <a:t> </a:t>
                      </a:r>
                      <a:endParaRPr lang="en-US" sz="1800" b="0" i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847416668"/>
                  </a:ext>
                </a:extLst>
              </a:tr>
              <a:tr h="2635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baseline="0" dirty="0" err="1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ln</a:t>
                      </a:r>
                      <a:r>
                        <a:rPr lang="en-US" sz="1800" b="1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US" sz="1800" b="1" baseline="-25000" dirty="0" err="1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</a:t>
                      </a:r>
                      <a:endParaRPr lang="en-US" sz="1800" b="1" baseline="-25000" dirty="0" smtClean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816509352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-25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881102270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838121521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82862266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−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327988610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62781691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595448826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−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828585259"/>
                  </a:ext>
                </a:extLst>
              </a:tr>
              <a:tr h="7932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err="1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800" b="1" i="1" baseline="-25000" dirty="0" err="1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eff</a:t>
                      </a:r>
                      <a:endParaRPr lang="en-US" sz="1800" b="1" i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075270818"/>
                  </a:ext>
                </a:extLst>
              </a:tr>
            </a:tbl>
          </a:graphicData>
        </a:graphic>
      </p:graphicFrame>
      <p:graphicFrame>
        <p:nvGraphicFramePr>
          <p:cNvPr id="120" name="Table summary statistics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82326"/>
              </p:ext>
            </p:extLst>
          </p:nvPr>
        </p:nvGraphicFramePr>
        <p:xfrm>
          <a:off x="16192277" y="5079743"/>
          <a:ext cx="8521917" cy="54971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01382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254933539"/>
                    </a:ext>
                  </a:extLst>
                </a:gridCol>
                <a:gridCol w="974218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835802476"/>
                    </a:ext>
                  </a:extLst>
                </a:gridCol>
                <a:gridCol w="700540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2071822378"/>
                    </a:ext>
                  </a:extLst>
                </a:gridCol>
                <a:gridCol w="706621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77318262"/>
                    </a:ext>
                  </a:extLst>
                </a:gridCol>
                <a:gridCol w="754951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122046111"/>
                    </a:ext>
                  </a:extLst>
                </a:gridCol>
                <a:gridCol w="698021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2549068272"/>
                    </a:ext>
                  </a:extLst>
                </a:gridCol>
                <a:gridCol w="674594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2053537268"/>
                    </a:ext>
                  </a:extLst>
                </a:gridCol>
                <a:gridCol w="672770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4124106346"/>
                    </a:ext>
                  </a:extLst>
                </a:gridCol>
                <a:gridCol w="672770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058866675"/>
                    </a:ext>
                  </a:extLst>
                </a:gridCol>
                <a:gridCol w="800774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3355522871"/>
                    </a:ext>
                  </a:extLst>
                </a:gridCol>
                <a:gridCol w="665276">
                  <a:extLst>
                    <a:ext uri="{9D8B030D-6E8A-4147-A177-3AD203B41FA5}">
                      <a16:colId xmlns="" xmlns:a16="http://schemas.microsoft.com/office/drawing/2014/main" xmlns:a14="http://schemas.microsoft.com/office/drawing/2010/main" xmlns:mc="http://schemas.openxmlformats.org/markup-compatibility/2006" val="914797954"/>
                    </a:ext>
                  </a:extLst>
                </a:gridCol>
              </a:tblGrid>
              <a:tr h="9328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Statistic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τ</a:t>
                      </a:r>
                      <a:r>
                        <a:rPr lang="en-US" sz="2000" b="1" i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E,th</a:t>
                      </a:r>
                      <a:r>
                        <a:rPr lang="en-US" sz="20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(s)</a:t>
                      </a:r>
                      <a:endParaRPr lang="en-US" sz="20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 smtClean="0">
                          <a:effectLst/>
                        </a:rPr>
                        <a:t>I</a:t>
                      </a:r>
                      <a:r>
                        <a:rPr lang="en-GB" sz="1600" b="1" i="1" baseline="-25000" dirty="0" smtClean="0">
                          <a:effectLst/>
                        </a:rPr>
                        <a:t>P</a:t>
                      </a:r>
                      <a:r>
                        <a:rPr lang="en-GB" sz="1600" b="1" dirty="0" smtClean="0">
                          <a:effectLst/>
                        </a:rPr>
                        <a:t> </a:t>
                      </a:r>
                      <a:r>
                        <a:rPr lang="en-GB" sz="1600" b="1" dirty="0">
                          <a:effectLst/>
                        </a:rPr>
                        <a:t>(MA)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i="1" dirty="0" smtClean="0">
                          <a:effectLst/>
                        </a:rPr>
                        <a:t>B</a:t>
                      </a:r>
                      <a:r>
                        <a:rPr lang="de-DE" sz="1600" b="1" i="1" baseline="-25000" dirty="0" smtClean="0">
                          <a:effectLst/>
                        </a:rPr>
                        <a:t>T</a:t>
                      </a:r>
                      <a:r>
                        <a:rPr lang="de-DE" sz="1600" b="1" dirty="0" smtClean="0">
                          <a:effectLst/>
                        </a:rPr>
                        <a:t> (</a:t>
                      </a:r>
                      <a:r>
                        <a:rPr lang="de-DE" sz="1600" b="1" dirty="0">
                          <a:effectLst/>
                        </a:rPr>
                        <a:t>T)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n-US" sz="1800" b="1" i="1" baseline="-2500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US" sz="1800" b="1" i="1" baseline="0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6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(10</a:t>
                      </a:r>
                      <a:r>
                        <a:rPr lang="en-US" sz="1600" b="1" i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r>
                        <a:rPr lang="en-US" sz="16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m</a:t>
                      </a:r>
                      <a:r>
                        <a:rPr lang="en-US" sz="1600" b="1" i="1" baseline="30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r>
                        <a:rPr lang="en-US" sz="16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6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i="1" dirty="0" err="1" smtClean="0">
                          <a:effectLst/>
                        </a:rPr>
                        <a:t>P</a:t>
                      </a:r>
                      <a:r>
                        <a:rPr lang="de-DE" sz="1600" b="1" i="1" baseline="-25000" dirty="0" err="1" smtClean="0">
                          <a:effectLst/>
                        </a:rPr>
                        <a:t>L,th</a:t>
                      </a:r>
                      <a:r>
                        <a:rPr lang="de-DE" sz="1600" b="1" dirty="0" smtClean="0">
                          <a:effectLst/>
                        </a:rPr>
                        <a:t> </a:t>
                      </a:r>
                      <a:r>
                        <a:rPr lang="de-DE" sz="1600" b="1" dirty="0">
                          <a:effectLst/>
                        </a:rPr>
                        <a:t>(MW)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(m)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r>
                        <a:rPr lang="en-US" sz="1600" b="1" i="1" baseline="-25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eff</a:t>
                      </a:r>
                      <a:endParaRPr lang="en-US" sz="16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3929108595"/>
                  </a:ext>
                </a:extLst>
              </a:tr>
              <a:tr h="10143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()</a:t>
                      </a:r>
                      <a:endParaRPr kumimoji="0" lang="en-US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949102000"/>
                  </a:ext>
                </a:extLst>
              </a:tr>
              <a:tr h="10143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Max.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2654363890"/>
                  </a:ext>
                </a:extLst>
              </a:tr>
              <a:tr h="76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175761641"/>
                  </a:ext>
                </a:extLst>
              </a:tr>
              <a:tr h="7607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Median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1415777333"/>
                  </a:ext>
                </a:extLst>
              </a:tr>
              <a:tr h="10143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Stand. dev.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xmlns:a14="http://schemas.microsoft.com/office/drawing/2010/main" xmlns:mc="http://schemas.openxmlformats.org/markup-compatibility/2006" val="4228811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>
            <a:alpha val="14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" b="0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FF">
            <a:alpha val="14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" b="0" i="0" u="none" strike="noStrike" cap="none" normalizeH="0" baseline="0">
            <a:ln>
              <a:noFill/>
            </a:ln>
            <a:solidFill>
              <a:srgbClr val="0000FF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20379</TotalTime>
  <Words>1170</Words>
  <Application>Microsoft Macintosh PowerPoint</Application>
  <PresentationFormat>Custom</PresentationFormat>
  <Paragraphs>330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Blank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Mueller</dc:creator>
  <cp:lastModifiedBy>Stanley M. Kaye</cp:lastModifiedBy>
  <cp:revision>202</cp:revision>
  <cp:lastPrinted>2016-10-26T16:35:02Z</cp:lastPrinted>
  <dcterms:created xsi:type="dcterms:W3CDTF">2016-10-14T16:17:56Z</dcterms:created>
  <dcterms:modified xsi:type="dcterms:W3CDTF">2018-11-09T19:54:11Z</dcterms:modified>
</cp:coreProperties>
</file>