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2141919" rtl="0" eaLnBrk="1" latinLnBrk="0" hangingPunct="1">
      <a:defRPr sz="8398" kern="1200">
        <a:solidFill>
          <a:schemeClr val="tx1"/>
        </a:solidFill>
        <a:latin typeface="+mn-lt"/>
        <a:ea typeface="+mn-ea"/>
        <a:cs typeface="+mn-cs"/>
      </a:defRPr>
    </a:lvl1pPr>
    <a:lvl2pPr marL="2141919" algn="l" defTabSz="2141919" rtl="0" eaLnBrk="1" latinLnBrk="0" hangingPunct="1">
      <a:defRPr sz="8398" kern="1200">
        <a:solidFill>
          <a:schemeClr val="tx1"/>
        </a:solidFill>
        <a:latin typeface="+mn-lt"/>
        <a:ea typeface="+mn-ea"/>
        <a:cs typeface="+mn-cs"/>
      </a:defRPr>
    </a:lvl2pPr>
    <a:lvl3pPr marL="4283839" algn="l" defTabSz="2141919" rtl="0" eaLnBrk="1" latinLnBrk="0" hangingPunct="1">
      <a:defRPr sz="8398" kern="1200">
        <a:solidFill>
          <a:schemeClr val="tx1"/>
        </a:solidFill>
        <a:latin typeface="+mn-lt"/>
        <a:ea typeface="+mn-ea"/>
        <a:cs typeface="+mn-cs"/>
      </a:defRPr>
    </a:lvl3pPr>
    <a:lvl4pPr marL="6425757" algn="l" defTabSz="2141919" rtl="0" eaLnBrk="1" latinLnBrk="0" hangingPunct="1">
      <a:defRPr sz="8398" kern="1200">
        <a:solidFill>
          <a:schemeClr val="tx1"/>
        </a:solidFill>
        <a:latin typeface="+mn-lt"/>
        <a:ea typeface="+mn-ea"/>
        <a:cs typeface="+mn-cs"/>
      </a:defRPr>
    </a:lvl4pPr>
    <a:lvl5pPr marL="8567676" algn="l" defTabSz="2141919" rtl="0" eaLnBrk="1" latinLnBrk="0" hangingPunct="1">
      <a:defRPr sz="8398" kern="1200">
        <a:solidFill>
          <a:schemeClr val="tx1"/>
        </a:solidFill>
        <a:latin typeface="+mn-lt"/>
        <a:ea typeface="+mn-ea"/>
        <a:cs typeface="+mn-cs"/>
      </a:defRPr>
    </a:lvl5pPr>
    <a:lvl6pPr marL="10709596" algn="l" defTabSz="2141919" rtl="0" eaLnBrk="1" latinLnBrk="0" hangingPunct="1">
      <a:defRPr sz="8398" kern="1200">
        <a:solidFill>
          <a:schemeClr val="tx1"/>
        </a:solidFill>
        <a:latin typeface="+mn-lt"/>
        <a:ea typeface="+mn-ea"/>
        <a:cs typeface="+mn-cs"/>
      </a:defRPr>
    </a:lvl6pPr>
    <a:lvl7pPr marL="12851515" algn="l" defTabSz="2141919" rtl="0" eaLnBrk="1" latinLnBrk="0" hangingPunct="1">
      <a:defRPr sz="8398" kern="1200">
        <a:solidFill>
          <a:schemeClr val="tx1"/>
        </a:solidFill>
        <a:latin typeface="+mn-lt"/>
        <a:ea typeface="+mn-ea"/>
        <a:cs typeface="+mn-cs"/>
      </a:defRPr>
    </a:lvl7pPr>
    <a:lvl8pPr marL="14993433" algn="l" defTabSz="2141919" rtl="0" eaLnBrk="1" latinLnBrk="0" hangingPunct="1">
      <a:defRPr sz="8398" kern="1200">
        <a:solidFill>
          <a:schemeClr val="tx1"/>
        </a:solidFill>
        <a:latin typeface="+mn-lt"/>
        <a:ea typeface="+mn-ea"/>
        <a:cs typeface="+mn-cs"/>
      </a:defRPr>
    </a:lvl8pPr>
    <a:lvl9pPr marL="17135352" algn="l" defTabSz="2141919" rtl="0" eaLnBrk="1" latinLnBrk="0" hangingPunct="1">
      <a:defRPr sz="83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000"/>
    <a:srgbClr val="E64B31"/>
    <a:srgbClr val="0D3267"/>
    <a:srgbClr val="F47F24"/>
    <a:srgbClr val="003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231"/>
    <p:restoredTop sz="95072" autoAdjust="0"/>
  </p:normalViewPr>
  <p:slideViewPr>
    <p:cSldViewPr snapToGrid="0" snapToObjects="1">
      <p:cViewPr>
        <p:scale>
          <a:sx n="75" d="100"/>
          <a:sy n="75" d="100"/>
        </p:scale>
        <p:origin x="-5896" y="-7824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086EF-9889-AB4E-BE0E-D996344F1276}" type="datetimeFigureOut">
              <a:rPr lang="en-US" smtClean="0"/>
              <a:t>11/5/18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5B26C-8C69-9E4B-BAE9-8C012221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4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8" algn="l" defTabSz="91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5" algn="l" defTabSz="91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56" algn="l" defTabSz="91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73" algn="l" defTabSz="91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91" algn="l" defTabSz="91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09" algn="l" defTabSz="91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28" algn="l" defTabSz="91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46" algn="l" defTabSz="91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Highlight day</a:t>
            </a:r>
            <a:r>
              <a:rPr lang="en-US" baseline="0" dirty="0" smtClean="0"/>
              <a:t> to day data. Vision: shot-to-shot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5B26C-8C69-9E4B-BAE9-8C012221B4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90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3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4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82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923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564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205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846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487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128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B3E2-7F48-B042-A3BA-38C707A998DC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0DD6-CE44-6F48-B8B5-5E6AEDB0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9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B3E2-7F48-B042-A3BA-38C707A998DC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0DD6-CE44-6F48-B8B5-5E6AEDB0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7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B3E2-7F48-B042-A3BA-38C707A998DC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0DD6-CE44-6F48-B8B5-5E6AEDB0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88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B3E2-7F48-B042-A3BA-38C707A998DC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0DD6-CE44-6F48-B8B5-5E6AEDB0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6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4" y="21153122"/>
            <a:ext cx="37307520" cy="6537960"/>
          </a:xfrm>
        </p:spPr>
        <p:txBody>
          <a:bodyPr anchor="t"/>
          <a:lstStyle>
            <a:lvl1pPr algn="l">
              <a:defRPr sz="1432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4" y="13952228"/>
            <a:ext cx="37307520" cy="7200899"/>
          </a:xfrm>
        </p:spPr>
        <p:txBody>
          <a:bodyPr anchor="b"/>
          <a:lstStyle>
            <a:lvl1pPr marL="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1pPr>
            <a:lvl2pPr marL="1641120" indent="0">
              <a:buNone/>
              <a:defRPr sz="6434">
                <a:solidFill>
                  <a:schemeClr val="tx1">
                    <a:tint val="75000"/>
                  </a:schemeClr>
                </a:solidFill>
              </a:defRPr>
            </a:lvl2pPr>
            <a:lvl3pPr marL="3282240" indent="0">
              <a:buNone/>
              <a:defRPr sz="5747">
                <a:solidFill>
                  <a:schemeClr val="tx1">
                    <a:tint val="75000"/>
                  </a:schemeClr>
                </a:solidFill>
              </a:defRPr>
            </a:lvl3pPr>
            <a:lvl4pPr marL="4923359" indent="0">
              <a:buNone/>
              <a:defRPr sz="5056">
                <a:solidFill>
                  <a:schemeClr val="tx1">
                    <a:tint val="75000"/>
                  </a:schemeClr>
                </a:solidFill>
              </a:defRPr>
            </a:lvl4pPr>
            <a:lvl5pPr marL="6564479" indent="0">
              <a:buNone/>
              <a:defRPr sz="5056">
                <a:solidFill>
                  <a:schemeClr val="tx1">
                    <a:tint val="75000"/>
                  </a:schemeClr>
                </a:solidFill>
              </a:defRPr>
            </a:lvl5pPr>
            <a:lvl6pPr marL="8205598" indent="0">
              <a:buNone/>
              <a:defRPr sz="5056">
                <a:solidFill>
                  <a:schemeClr val="tx1">
                    <a:tint val="75000"/>
                  </a:schemeClr>
                </a:solidFill>
              </a:defRPr>
            </a:lvl6pPr>
            <a:lvl7pPr marL="9846719" indent="0">
              <a:buNone/>
              <a:defRPr sz="5056">
                <a:solidFill>
                  <a:schemeClr val="tx1">
                    <a:tint val="75000"/>
                  </a:schemeClr>
                </a:solidFill>
              </a:defRPr>
            </a:lvl7pPr>
            <a:lvl8pPr marL="11487839" indent="0">
              <a:buNone/>
              <a:defRPr sz="5056">
                <a:solidFill>
                  <a:schemeClr val="tx1">
                    <a:tint val="75000"/>
                  </a:schemeClr>
                </a:solidFill>
              </a:defRPr>
            </a:lvl8pPr>
            <a:lvl9pPr marL="13128958" indent="0">
              <a:buNone/>
              <a:defRPr sz="50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B3E2-7F48-B042-A3BA-38C707A998DC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0DD6-CE44-6F48-B8B5-5E6AEDB0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77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7"/>
            <a:ext cx="19385280" cy="21724622"/>
          </a:xfrm>
        </p:spPr>
        <p:txBody>
          <a:bodyPr/>
          <a:lstStyle>
            <a:lvl1pPr>
              <a:defRPr sz="10036"/>
            </a:lvl1pPr>
            <a:lvl2pPr>
              <a:defRPr sz="8580"/>
            </a:lvl2pPr>
            <a:lvl3pPr>
              <a:defRPr sz="7200"/>
            </a:lvl3pPr>
            <a:lvl4pPr>
              <a:defRPr sz="6434"/>
            </a:lvl4pPr>
            <a:lvl5pPr>
              <a:defRPr sz="6434"/>
            </a:lvl5pPr>
            <a:lvl6pPr>
              <a:defRPr sz="6434"/>
            </a:lvl6pPr>
            <a:lvl7pPr>
              <a:defRPr sz="6434"/>
            </a:lvl7pPr>
            <a:lvl8pPr>
              <a:defRPr sz="6434"/>
            </a:lvl8pPr>
            <a:lvl9pPr>
              <a:defRPr sz="643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7"/>
            <a:ext cx="19385280" cy="21724622"/>
          </a:xfrm>
        </p:spPr>
        <p:txBody>
          <a:bodyPr/>
          <a:lstStyle>
            <a:lvl1pPr>
              <a:defRPr sz="10036"/>
            </a:lvl1pPr>
            <a:lvl2pPr>
              <a:defRPr sz="8580"/>
            </a:lvl2pPr>
            <a:lvl3pPr>
              <a:defRPr sz="7200"/>
            </a:lvl3pPr>
            <a:lvl4pPr>
              <a:defRPr sz="6434"/>
            </a:lvl4pPr>
            <a:lvl5pPr>
              <a:defRPr sz="6434"/>
            </a:lvl5pPr>
            <a:lvl6pPr>
              <a:defRPr sz="6434"/>
            </a:lvl6pPr>
            <a:lvl7pPr>
              <a:defRPr sz="6434"/>
            </a:lvl7pPr>
            <a:lvl8pPr>
              <a:defRPr sz="6434"/>
            </a:lvl8pPr>
            <a:lvl9pPr>
              <a:defRPr sz="643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B3E2-7F48-B042-A3BA-38C707A998DC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0DD6-CE44-6F48-B8B5-5E6AEDB0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5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6" y="7368543"/>
            <a:ext cx="19392902" cy="3070857"/>
          </a:xfrm>
        </p:spPr>
        <p:txBody>
          <a:bodyPr anchor="b"/>
          <a:lstStyle>
            <a:lvl1pPr marL="0" indent="0">
              <a:buNone/>
              <a:defRPr sz="8580" b="1"/>
            </a:lvl1pPr>
            <a:lvl2pPr marL="1641120" indent="0">
              <a:buNone/>
              <a:defRPr sz="7200" b="1"/>
            </a:lvl2pPr>
            <a:lvl3pPr marL="3282240" indent="0">
              <a:buNone/>
              <a:defRPr sz="6434" b="1"/>
            </a:lvl3pPr>
            <a:lvl4pPr marL="4923359" indent="0">
              <a:buNone/>
              <a:defRPr sz="5747" b="1"/>
            </a:lvl4pPr>
            <a:lvl5pPr marL="6564479" indent="0">
              <a:buNone/>
              <a:defRPr sz="5747" b="1"/>
            </a:lvl5pPr>
            <a:lvl6pPr marL="8205598" indent="0">
              <a:buNone/>
              <a:defRPr sz="5747" b="1"/>
            </a:lvl6pPr>
            <a:lvl7pPr marL="9846719" indent="0">
              <a:buNone/>
              <a:defRPr sz="5747" b="1"/>
            </a:lvl7pPr>
            <a:lvl8pPr marL="11487839" indent="0">
              <a:buNone/>
              <a:defRPr sz="5747" b="1"/>
            </a:lvl8pPr>
            <a:lvl9pPr marL="13128958" indent="0">
              <a:buNone/>
              <a:defRPr sz="574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6" y="10439400"/>
            <a:ext cx="19392902" cy="18966183"/>
          </a:xfrm>
        </p:spPr>
        <p:txBody>
          <a:bodyPr/>
          <a:lstStyle>
            <a:lvl1pPr>
              <a:defRPr sz="8580"/>
            </a:lvl1pPr>
            <a:lvl2pPr>
              <a:defRPr sz="7200"/>
            </a:lvl2pPr>
            <a:lvl3pPr>
              <a:defRPr sz="6434"/>
            </a:lvl3pPr>
            <a:lvl4pPr>
              <a:defRPr sz="5747"/>
            </a:lvl4pPr>
            <a:lvl5pPr>
              <a:defRPr sz="5747"/>
            </a:lvl5pPr>
            <a:lvl6pPr>
              <a:defRPr sz="5747"/>
            </a:lvl6pPr>
            <a:lvl7pPr>
              <a:defRPr sz="5747"/>
            </a:lvl7pPr>
            <a:lvl8pPr>
              <a:defRPr sz="5747"/>
            </a:lvl8pPr>
            <a:lvl9pPr>
              <a:defRPr sz="574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5" y="7368543"/>
            <a:ext cx="19400521" cy="3070857"/>
          </a:xfrm>
        </p:spPr>
        <p:txBody>
          <a:bodyPr anchor="b"/>
          <a:lstStyle>
            <a:lvl1pPr marL="0" indent="0">
              <a:buNone/>
              <a:defRPr sz="8580" b="1"/>
            </a:lvl1pPr>
            <a:lvl2pPr marL="1641120" indent="0">
              <a:buNone/>
              <a:defRPr sz="7200" b="1"/>
            </a:lvl2pPr>
            <a:lvl3pPr marL="3282240" indent="0">
              <a:buNone/>
              <a:defRPr sz="6434" b="1"/>
            </a:lvl3pPr>
            <a:lvl4pPr marL="4923359" indent="0">
              <a:buNone/>
              <a:defRPr sz="5747" b="1"/>
            </a:lvl4pPr>
            <a:lvl5pPr marL="6564479" indent="0">
              <a:buNone/>
              <a:defRPr sz="5747" b="1"/>
            </a:lvl5pPr>
            <a:lvl6pPr marL="8205598" indent="0">
              <a:buNone/>
              <a:defRPr sz="5747" b="1"/>
            </a:lvl6pPr>
            <a:lvl7pPr marL="9846719" indent="0">
              <a:buNone/>
              <a:defRPr sz="5747" b="1"/>
            </a:lvl7pPr>
            <a:lvl8pPr marL="11487839" indent="0">
              <a:buNone/>
              <a:defRPr sz="5747" b="1"/>
            </a:lvl8pPr>
            <a:lvl9pPr marL="13128958" indent="0">
              <a:buNone/>
              <a:defRPr sz="574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5" y="10439400"/>
            <a:ext cx="19400521" cy="18966183"/>
          </a:xfrm>
        </p:spPr>
        <p:txBody>
          <a:bodyPr/>
          <a:lstStyle>
            <a:lvl1pPr>
              <a:defRPr sz="8580"/>
            </a:lvl1pPr>
            <a:lvl2pPr>
              <a:defRPr sz="7200"/>
            </a:lvl2pPr>
            <a:lvl3pPr>
              <a:defRPr sz="6434"/>
            </a:lvl3pPr>
            <a:lvl4pPr>
              <a:defRPr sz="5747"/>
            </a:lvl4pPr>
            <a:lvl5pPr>
              <a:defRPr sz="5747"/>
            </a:lvl5pPr>
            <a:lvl6pPr>
              <a:defRPr sz="5747"/>
            </a:lvl6pPr>
            <a:lvl7pPr>
              <a:defRPr sz="5747"/>
            </a:lvl7pPr>
            <a:lvl8pPr>
              <a:defRPr sz="5747"/>
            </a:lvl8pPr>
            <a:lvl9pPr>
              <a:defRPr sz="574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B3E2-7F48-B042-A3BA-38C707A998DC}" type="datetimeFigureOut">
              <a:rPr lang="en-US" smtClean="0"/>
              <a:t>11/5/18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0DD6-CE44-6F48-B8B5-5E6AEDB0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5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B3E2-7F48-B042-A3BA-38C707A998DC}" type="datetimeFigureOut">
              <a:rPr lang="en-US" smtClean="0"/>
              <a:t>11/5/18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0DD6-CE44-6F48-B8B5-5E6AEDB0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8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B3E2-7F48-B042-A3BA-38C707A998DC}" type="datetimeFigureOut">
              <a:rPr lang="en-US" smtClean="0"/>
              <a:t>11/5/18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0DD6-CE44-6F48-B8B5-5E6AEDB0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53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2" y="1310640"/>
            <a:ext cx="14439904" cy="5577840"/>
          </a:xfrm>
        </p:spPr>
        <p:txBody>
          <a:bodyPr anchor="b"/>
          <a:lstStyle>
            <a:lvl1pPr algn="l"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2" y="1310645"/>
            <a:ext cx="24536400" cy="28094942"/>
          </a:xfrm>
        </p:spPr>
        <p:txBody>
          <a:bodyPr/>
          <a:lstStyle>
            <a:lvl1pPr>
              <a:defRPr sz="11491"/>
            </a:lvl1pPr>
            <a:lvl2pPr>
              <a:defRPr sz="10036"/>
            </a:lvl2pPr>
            <a:lvl3pPr>
              <a:defRPr sz="858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2" y="6888485"/>
            <a:ext cx="14439904" cy="22517102"/>
          </a:xfrm>
        </p:spPr>
        <p:txBody>
          <a:bodyPr/>
          <a:lstStyle>
            <a:lvl1pPr marL="0" indent="0">
              <a:buNone/>
              <a:defRPr sz="5056"/>
            </a:lvl1pPr>
            <a:lvl2pPr marL="1641120" indent="0">
              <a:buNone/>
              <a:defRPr sz="4290"/>
            </a:lvl2pPr>
            <a:lvl3pPr marL="3282240" indent="0">
              <a:buNone/>
              <a:defRPr sz="3600"/>
            </a:lvl3pPr>
            <a:lvl4pPr marL="4923359" indent="0">
              <a:buNone/>
              <a:defRPr sz="3217"/>
            </a:lvl4pPr>
            <a:lvl5pPr marL="6564479" indent="0">
              <a:buNone/>
              <a:defRPr sz="3217"/>
            </a:lvl5pPr>
            <a:lvl6pPr marL="8205598" indent="0">
              <a:buNone/>
              <a:defRPr sz="3217"/>
            </a:lvl6pPr>
            <a:lvl7pPr marL="9846719" indent="0">
              <a:buNone/>
              <a:defRPr sz="3217"/>
            </a:lvl7pPr>
            <a:lvl8pPr marL="11487839" indent="0">
              <a:buNone/>
              <a:defRPr sz="3217"/>
            </a:lvl8pPr>
            <a:lvl9pPr marL="13128958" indent="0">
              <a:buNone/>
              <a:defRPr sz="321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B3E2-7F48-B042-A3BA-38C707A998DC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0DD6-CE44-6F48-B8B5-5E6AEDB0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8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2"/>
            <a:ext cx="26334720" cy="2720342"/>
          </a:xfrm>
        </p:spPr>
        <p:txBody>
          <a:bodyPr anchor="b"/>
          <a:lstStyle>
            <a:lvl1pPr algn="l"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1491"/>
            </a:lvl1pPr>
            <a:lvl2pPr marL="1641120" indent="0">
              <a:buNone/>
              <a:defRPr sz="10036"/>
            </a:lvl2pPr>
            <a:lvl3pPr marL="3282240" indent="0">
              <a:buNone/>
              <a:defRPr sz="8580"/>
            </a:lvl3pPr>
            <a:lvl4pPr marL="4923359" indent="0">
              <a:buNone/>
              <a:defRPr sz="7200"/>
            </a:lvl4pPr>
            <a:lvl5pPr marL="6564479" indent="0">
              <a:buNone/>
              <a:defRPr sz="7200"/>
            </a:lvl5pPr>
            <a:lvl6pPr marL="8205598" indent="0">
              <a:buNone/>
              <a:defRPr sz="7200"/>
            </a:lvl6pPr>
            <a:lvl7pPr marL="9846719" indent="0">
              <a:buNone/>
              <a:defRPr sz="7200"/>
            </a:lvl7pPr>
            <a:lvl8pPr marL="11487839" indent="0">
              <a:buNone/>
              <a:defRPr sz="7200"/>
            </a:lvl8pPr>
            <a:lvl9pPr marL="13128958" indent="0">
              <a:buNone/>
              <a:defRPr sz="72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5"/>
            <a:ext cx="26334720" cy="3863339"/>
          </a:xfrm>
        </p:spPr>
        <p:txBody>
          <a:bodyPr/>
          <a:lstStyle>
            <a:lvl1pPr marL="0" indent="0">
              <a:buNone/>
              <a:defRPr sz="5056"/>
            </a:lvl1pPr>
            <a:lvl2pPr marL="1641120" indent="0">
              <a:buNone/>
              <a:defRPr sz="4290"/>
            </a:lvl2pPr>
            <a:lvl3pPr marL="3282240" indent="0">
              <a:buNone/>
              <a:defRPr sz="3600"/>
            </a:lvl3pPr>
            <a:lvl4pPr marL="4923359" indent="0">
              <a:buNone/>
              <a:defRPr sz="3217"/>
            </a:lvl4pPr>
            <a:lvl5pPr marL="6564479" indent="0">
              <a:buNone/>
              <a:defRPr sz="3217"/>
            </a:lvl5pPr>
            <a:lvl6pPr marL="8205598" indent="0">
              <a:buNone/>
              <a:defRPr sz="3217"/>
            </a:lvl6pPr>
            <a:lvl7pPr marL="9846719" indent="0">
              <a:buNone/>
              <a:defRPr sz="3217"/>
            </a:lvl7pPr>
            <a:lvl8pPr marL="11487839" indent="0">
              <a:buNone/>
              <a:defRPr sz="3217"/>
            </a:lvl8pPr>
            <a:lvl9pPr marL="13128958" indent="0">
              <a:buNone/>
              <a:defRPr sz="321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B3E2-7F48-B042-A3BA-38C707A998DC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0DD6-CE44-6F48-B8B5-5E6AEDB0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2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D3267">
                <a:alpha val="50000"/>
              </a:srgbClr>
            </a:gs>
            <a:gs pos="51000">
              <a:schemeClr val="bg1">
                <a:alpha val="0"/>
              </a:schemeClr>
            </a:gs>
            <a:gs pos="100000">
              <a:srgbClr val="0D3267">
                <a:alpha val="5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80" cy="5486400"/>
          </a:xfrm>
          <a:prstGeom prst="rect">
            <a:avLst/>
          </a:prstGeom>
        </p:spPr>
        <p:txBody>
          <a:bodyPr vert="horz" lIns="428460" tIns="214230" rIns="428460" bIns="21423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7"/>
            <a:ext cx="39502080" cy="21724622"/>
          </a:xfrm>
          <a:prstGeom prst="rect">
            <a:avLst/>
          </a:prstGeom>
        </p:spPr>
        <p:txBody>
          <a:bodyPr vert="horz" lIns="428460" tIns="214230" rIns="428460" bIns="2142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3"/>
            <a:ext cx="10241280" cy="1752600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l">
              <a:defRPr sz="42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1B3E2-7F48-B042-A3BA-38C707A998DC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3"/>
            <a:ext cx="13898880" cy="1752600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ctr">
              <a:defRPr sz="42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3"/>
            <a:ext cx="10241280" cy="1752600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r">
              <a:defRPr sz="42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00DD6-CE44-6F48-B8B5-5E6AEDB0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4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41120" rtl="0" eaLnBrk="1" latinLnBrk="0" hangingPunct="1">
        <a:spcBef>
          <a:spcPct val="0"/>
        </a:spcBef>
        <a:buNone/>
        <a:defRPr sz="1578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30841" indent="-1230841" algn="l" defTabSz="1641120" rtl="0" eaLnBrk="1" latinLnBrk="0" hangingPunct="1">
        <a:spcBef>
          <a:spcPct val="20000"/>
        </a:spcBef>
        <a:buFont typeface="Arial"/>
        <a:buChar char="•"/>
        <a:defRPr sz="11491" kern="1200">
          <a:solidFill>
            <a:schemeClr val="tx1"/>
          </a:solidFill>
          <a:latin typeface="+mn-lt"/>
          <a:ea typeface="+mn-ea"/>
          <a:cs typeface="+mn-cs"/>
        </a:defRPr>
      </a:lvl1pPr>
      <a:lvl2pPr marL="2666820" indent="-1025699" algn="l" defTabSz="1641120" rtl="0" eaLnBrk="1" latinLnBrk="0" hangingPunct="1">
        <a:spcBef>
          <a:spcPct val="20000"/>
        </a:spcBef>
        <a:buFont typeface="Arial"/>
        <a:buChar char="–"/>
        <a:defRPr sz="10036" kern="1200">
          <a:solidFill>
            <a:schemeClr val="tx1"/>
          </a:solidFill>
          <a:latin typeface="+mn-lt"/>
          <a:ea typeface="+mn-ea"/>
          <a:cs typeface="+mn-cs"/>
        </a:defRPr>
      </a:lvl2pPr>
      <a:lvl3pPr marL="4102799" indent="-820560" algn="l" defTabSz="1641120" rtl="0" eaLnBrk="1" latinLnBrk="0" hangingPunct="1">
        <a:spcBef>
          <a:spcPct val="20000"/>
        </a:spcBef>
        <a:buFont typeface="Arial"/>
        <a:buChar char="•"/>
        <a:defRPr sz="8580" kern="1200">
          <a:solidFill>
            <a:schemeClr val="tx1"/>
          </a:solidFill>
          <a:latin typeface="+mn-lt"/>
          <a:ea typeface="+mn-ea"/>
          <a:cs typeface="+mn-cs"/>
        </a:defRPr>
      </a:lvl3pPr>
      <a:lvl4pPr marL="5743918" indent="-820560" algn="l" defTabSz="1641120" rtl="0" eaLnBrk="1" latinLnBrk="0" hangingPunct="1">
        <a:spcBef>
          <a:spcPct val="20000"/>
        </a:spcBef>
        <a:buFont typeface="Arial"/>
        <a:buChar char="–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85037" indent="-820560" algn="l" defTabSz="1641120" rtl="0" eaLnBrk="1" latinLnBrk="0" hangingPunct="1">
        <a:spcBef>
          <a:spcPct val="20000"/>
        </a:spcBef>
        <a:buFont typeface="Arial"/>
        <a:buChar char="»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026159" indent="-820560" algn="l" defTabSz="1641120" rtl="0" eaLnBrk="1" latinLnBrk="0" hangingPunct="1">
        <a:spcBef>
          <a:spcPct val="20000"/>
        </a:spcBef>
        <a:buFont typeface="Arial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67278" indent="-820560" algn="l" defTabSz="1641120" rtl="0" eaLnBrk="1" latinLnBrk="0" hangingPunct="1">
        <a:spcBef>
          <a:spcPct val="20000"/>
        </a:spcBef>
        <a:buFont typeface="Arial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308399" indent="-820560" algn="l" defTabSz="1641120" rtl="0" eaLnBrk="1" latinLnBrk="0" hangingPunct="1">
        <a:spcBef>
          <a:spcPct val="20000"/>
        </a:spcBef>
        <a:buFont typeface="Arial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3949516" indent="-820560" algn="l" defTabSz="1641120" rtl="0" eaLnBrk="1" latinLnBrk="0" hangingPunct="1">
        <a:spcBef>
          <a:spcPct val="20000"/>
        </a:spcBef>
        <a:buFont typeface="Arial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41120" rtl="0" eaLnBrk="1" latinLnBrk="0" hangingPunct="1">
        <a:defRPr sz="6434" kern="1200">
          <a:solidFill>
            <a:schemeClr val="tx1"/>
          </a:solidFill>
          <a:latin typeface="+mn-lt"/>
          <a:ea typeface="+mn-ea"/>
          <a:cs typeface="+mn-cs"/>
        </a:defRPr>
      </a:lvl1pPr>
      <a:lvl2pPr marL="1641120" algn="l" defTabSz="1641120" rtl="0" eaLnBrk="1" latinLnBrk="0" hangingPunct="1">
        <a:defRPr sz="6434" kern="1200">
          <a:solidFill>
            <a:schemeClr val="tx1"/>
          </a:solidFill>
          <a:latin typeface="+mn-lt"/>
          <a:ea typeface="+mn-ea"/>
          <a:cs typeface="+mn-cs"/>
        </a:defRPr>
      </a:lvl2pPr>
      <a:lvl3pPr marL="3282240" algn="l" defTabSz="1641120" rtl="0" eaLnBrk="1" latinLnBrk="0" hangingPunct="1">
        <a:defRPr sz="6434" kern="1200">
          <a:solidFill>
            <a:schemeClr val="tx1"/>
          </a:solidFill>
          <a:latin typeface="+mn-lt"/>
          <a:ea typeface="+mn-ea"/>
          <a:cs typeface="+mn-cs"/>
        </a:defRPr>
      </a:lvl3pPr>
      <a:lvl4pPr marL="4923359" algn="l" defTabSz="1641120" rtl="0" eaLnBrk="1" latinLnBrk="0" hangingPunct="1">
        <a:defRPr sz="6434" kern="1200">
          <a:solidFill>
            <a:schemeClr val="tx1"/>
          </a:solidFill>
          <a:latin typeface="+mn-lt"/>
          <a:ea typeface="+mn-ea"/>
          <a:cs typeface="+mn-cs"/>
        </a:defRPr>
      </a:lvl4pPr>
      <a:lvl5pPr marL="6564479" algn="l" defTabSz="1641120" rtl="0" eaLnBrk="1" latinLnBrk="0" hangingPunct="1">
        <a:defRPr sz="6434" kern="1200">
          <a:solidFill>
            <a:schemeClr val="tx1"/>
          </a:solidFill>
          <a:latin typeface="+mn-lt"/>
          <a:ea typeface="+mn-ea"/>
          <a:cs typeface="+mn-cs"/>
        </a:defRPr>
      </a:lvl5pPr>
      <a:lvl6pPr marL="8205598" algn="l" defTabSz="1641120" rtl="0" eaLnBrk="1" latinLnBrk="0" hangingPunct="1">
        <a:defRPr sz="6434" kern="1200">
          <a:solidFill>
            <a:schemeClr val="tx1"/>
          </a:solidFill>
          <a:latin typeface="+mn-lt"/>
          <a:ea typeface="+mn-ea"/>
          <a:cs typeface="+mn-cs"/>
        </a:defRPr>
      </a:lvl6pPr>
      <a:lvl7pPr marL="9846719" algn="l" defTabSz="1641120" rtl="0" eaLnBrk="1" latinLnBrk="0" hangingPunct="1">
        <a:defRPr sz="6434" kern="1200">
          <a:solidFill>
            <a:schemeClr val="tx1"/>
          </a:solidFill>
          <a:latin typeface="+mn-lt"/>
          <a:ea typeface="+mn-ea"/>
          <a:cs typeface="+mn-cs"/>
        </a:defRPr>
      </a:lvl7pPr>
      <a:lvl8pPr marL="11487839" algn="l" defTabSz="1641120" rtl="0" eaLnBrk="1" latinLnBrk="0" hangingPunct="1">
        <a:defRPr sz="6434" kern="1200">
          <a:solidFill>
            <a:schemeClr val="tx1"/>
          </a:solidFill>
          <a:latin typeface="+mn-lt"/>
          <a:ea typeface="+mn-ea"/>
          <a:cs typeface="+mn-cs"/>
        </a:defRPr>
      </a:lvl8pPr>
      <a:lvl9pPr marL="13128958" algn="l" defTabSz="1641120" rtl="0" eaLnBrk="1" latinLnBrk="0" hangingPunct="1">
        <a:defRPr sz="64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emf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10" Type="http://schemas.openxmlformats.org/officeDocument/2006/relationships/image" Target="../media/image8.emf"/><Relationship Id="rId11" Type="http://schemas.openxmlformats.org/officeDocument/2006/relationships/image" Target="../media/image9.tiff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tiff"/><Relationship Id="rId8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C700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-141697" y="31410475"/>
            <a:ext cx="44074079" cy="1526481"/>
          </a:xfrm>
          <a:prstGeom prst="rect">
            <a:avLst/>
          </a:prstGeom>
          <a:solidFill>
            <a:srgbClr val="13294B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07"/>
          </a:p>
        </p:txBody>
      </p:sp>
      <p:sp>
        <p:nvSpPr>
          <p:cNvPr id="49" name="Rectangle 35"/>
          <p:cNvSpPr>
            <a:spLocks noChangeArrowheads="1"/>
          </p:cNvSpPr>
          <p:nvPr/>
        </p:nvSpPr>
        <p:spPr bwMode="auto">
          <a:xfrm>
            <a:off x="31997833" y="3331209"/>
            <a:ext cx="10986429" cy="22112646"/>
          </a:xfrm>
          <a:prstGeom prst="rect">
            <a:avLst/>
          </a:prstGeom>
          <a:solidFill>
            <a:schemeClr val="bg1"/>
          </a:solidFill>
          <a:ln w="57150">
            <a:solidFill>
              <a:srgbClr val="0D3267"/>
            </a:solidFill>
            <a:miter lim="800000"/>
            <a:headEnd/>
            <a:tailEnd/>
          </a:ln>
          <a:extLst/>
        </p:spPr>
        <p:txBody>
          <a:bodyPr lIns="360000" tIns="360000" rIns="360000" bIns="360000"/>
          <a:lstStyle>
            <a:lvl1pPr>
              <a:spcBef>
                <a:spcPct val="20000"/>
              </a:spcBef>
              <a:buFont typeface="Arial" charset="0"/>
              <a:buChar char="•"/>
              <a:defRPr sz="15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13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5486400" indent="-1096963">
              <a:spcBef>
                <a:spcPct val="20000"/>
              </a:spcBef>
              <a:buFont typeface="Arial" charset="0"/>
              <a:buChar char="•"/>
              <a:defRPr sz="11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7680325" indent="-1096963">
              <a:spcBef>
                <a:spcPct val="20000"/>
              </a:spcBef>
              <a:buFont typeface="Arial" charset="0"/>
              <a:buChar char="–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9874250" indent="-1096963">
              <a:spcBef>
                <a:spcPct val="20000"/>
              </a:spcBef>
              <a:buFont typeface="Arial" charset="0"/>
              <a:buChar char="»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0331450" indent="-1096963" defTabSz="219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10788650" indent="-1096963" defTabSz="219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1245850" indent="-1096963" defTabSz="219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1703050" indent="-1096963" defTabSz="219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>
              <a:spcBef>
                <a:spcPct val="50000"/>
              </a:spcBef>
              <a:buNone/>
            </a:pPr>
            <a:r>
              <a:rPr lang="en-US" altLang="en-US" sz="4000" b="1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Comparison between samples</a:t>
            </a:r>
            <a:endParaRPr lang="en-US" altLang="en-US" sz="2800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lvl="0" indent="-457200">
              <a:spcBef>
                <a:spcPct val="0"/>
              </a:spcBef>
              <a:buFont typeface="Wingdings" charset="2"/>
              <a:buChar char="§"/>
            </a:pPr>
            <a:endParaRPr lang="en-US" altLang="en-US" sz="2800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lvl="0" indent="-457200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Previous depth profiles were done on different samples from the same tiles: B17 (Lower Divertor) and A17 (Center Stack). [2].</a:t>
            </a:r>
            <a:endParaRPr lang="en-US" altLang="en-US" sz="2800" dirty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lvl="0" indent="-457200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Samples A17 and A16 show similar atomic concentrations.</a:t>
            </a:r>
          </a:p>
          <a:p>
            <a:pPr marL="457200" lvl="0" indent="-457200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B17 has much higher B concentration (~25%) than B18 (~12%), indicating a radial dependence. </a:t>
            </a:r>
            <a:endParaRPr lang="en-US" altLang="en-US" sz="2800" dirty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lvl="0">
              <a:spcBef>
                <a:spcPct val="50000"/>
              </a:spcBef>
              <a:buNone/>
            </a:pPr>
            <a:r>
              <a:rPr lang="en-US" altLang="en-US" sz="4000" b="1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XPS data </a:t>
            </a:r>
            <a:r>
              <a:rPr lang="en-US" altLang="en-US" sz="4000" b="1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fitting</a:t>
            </a:r>
            <a:endParaRPr lang="en-US" altLang="en-US" sz="2800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lvl="0" indent="-457200">
              <a:spcBef>
                <a:spcPct val="0"/>
              </a:spcBef>
              <a:buFont typeface="Wingdings" charset="2"/>
              <a:buChar char="§"/>
            </a:pPr>
            <a:endParaRPr lang="en-US" altLang="en-US" sz="2800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lvl="0" indent="-457200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altLang="en-US" sz="2800" dirty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The XPS data obtained using MAPP gives information on the chemical composition of up to 10 nm of the surface of the samples. </a:t>
            </a:r>
            <a:endParaRPr lang="en-US" altLang="en-US" sz="2800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lvl="0" indent="-457200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altLang="en-US" sz="2800" dirty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The samples were scanned in three regions (B1s, C1s and O1s). </a:t>
            </a:r>
            <a:endParaRPr lang="en-US" altLang="en-US" sz="2800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lvl="0" indent="-457200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The </a:t>
            </a:r>
            <a:r>
              <a:rPr lang="en-US" altLang="en-US" sz="2800" dirty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data peaks were </a:t>
            </a:r>
            <a:r>
              <a:rPr lang="en-US" altLang="en-US" sz="2800" dirty="0" err="1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deconvoluted</a:t>
            </a:r>
            <a:r>
              <a:rPr lang="en-US" altLang="en-US" sz="2800" dirty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 and fit according to the following constraints:</a:t>
            </a:r>
            <a:br>
              <a:rPr lang="en-US" altLang="en-US" sz="2800" dirty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altLang="en-US" sz="2800" dirty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     ▷ Position/Binding energy: obtained from previous       </a:t>
            </a:r>
            <a:br>
              <a:rPr lang="en-US" altLang="en-US" sz="2800" dirty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altLang="en-US" sz="2800" dirty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        controlled experiments </a:t>
            </a: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[3</a:t>
            </a:r>
            <a:r>
              <a:rPr lang="en-US" altLang="en-US" sz="2800" dirty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]. </a:t>
            </a:r>
            <a:br>
              <a:rPr lang="en-US" altLang="en-US" sz="2800" dirty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altLang="en-US" sz="2800" dirty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     ▷ FWHM of the spectral fits</a:t>
            </a:r>
            <a:br>
              <a:rPr lang="en-US" altLang="en-US" sz="2800" dirty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altLang="en-US" sz="2800" dirty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     ▷ Area relation between </a:t>
            </a: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doublets</a:t>
            </a:r>
          </a:p>
          <a:p>
            <a:pPr marL="457200" lvl="0" indent="-457200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Atomic concentrations are calculated taking into account the photoionization cross section of each element. </a:t>
            </a:r>
            <a:endParaRPr lang="en-US" altLang="en-US" sz="2800" dirty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lvl="0">
              <a:spcBef>
                <a:spcPct val="50000"/>
              </a:spcBef>
              <a:buNone/>
            </a:pPr>
            <a:r>
              <a:rPr lang="en-GB" altLang="en-US" sz="4000" b="1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Future Work</a:t>
            </a:r>
            <a:endParaRPr lang="en-US" altLang="en-US" sz="2800" dirty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lvl="0">
              <a:spcBef>
                <a:spcPct val="50000"/>
              </a:spcBef>
              <a:buNone/>
            </a:pPr>
            <a:endParaRPr lang="en-US" altLang="en-US" sz="1400" dirty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lvl="0" indent="-457200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altLang="en-US" sz="2800" dirty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Further experiments will be carried out on the boronized graphite samples.</a:t>
            </a:r>
          </a:p>
          <a:p>
            <a:pPr marL="457200" lvl="0" indent="-457200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altLang="en-US" sz="2800" dirty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Samples of varying boron concentration will be dosed with Li and then irradiated with D. </a:t>
            </a:r>
          </a:p>
          <a:p>
            <a:pPr marL="457200" lvl="0" indent="-457200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In </a:t>
            </a:r>
            <a:r>
              <a:rPr lang="en-US" altLang="en-US" sz="2800" dirty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addition to providing insight into the surface processes of deuterium retention, </a:t>
            </a: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these experiments will </a:t>
            </a:r>
            <a:r>
              <a:rPr lang="en-US" altLang="en-US" sz="2800" dirty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provide a baseline for MAPP measurements during the next NSTX-U campaign. </a:t>
            </a:r>
            <a:endParaRPr lang="en-US" altLang="en-US" sz="2800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lvl="0" indent="-457200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Hardware upgrades to MAPP will allow for enhanced energy resolution, as well as additional techniques. </a:t>
            </a:r>
            <a:endParaRPr lang="en-US" altLang="en-US" sz="2800" dirty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GB" altLang="en-US" sz="4000" b="1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Summary</a:t>
            </a:r>
            <a:endParaRPr lang="en-US" altLang="en-US" sz="2800" dirty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lvl="0">
              <a:spcBef>
                <a:spcPct val="50000"/>
              </a:spcBef>
              <a:buNone/>
            </a:pPr>
            <a:endParaRPr lang="en-US" altLang="en-US" sz="1400" dirty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lvl="0" indent="-457200" defTabSz="2193925" fontAlgn="base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altLang="en-US" sz="2800" dirty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With MAPP, PFC material evolution can be studied in ways not previously possible. </a:t>
            </a:r>
            <a:endParaRPr lang="en-US" altLang="en-US" sz="2800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lvl="0" indent="-457200" defTabSz="2193925" fontAlgn="base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Post-mortem analysis provides data for various radial points.</a:t>
            </a:r>
            <a:endParaRPr lang="en-US" altLang="en-US" sz="2800" dirty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lvl="0" indent="-457200" defTabSz="2193925" fontAlgn="base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The </a:t>
            </a:r>
            <a:r>
              <a:rPr lang="en-US" altLang="en-US" sz="2800" dirty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data shows </a:t>
            </a: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differences in boron concentration, indicating shadowing during conditioning, sputtering, migration, or re-deposition during plasma operations. </a:t>
            </a:r>
          </a:p>
        </p:txBody>
      </p:sp>
      <p:sp>
        <p:nvSpPr>
          <p:cNvPr id="47" name="Rectangle 35"/>
          <p:cNvSpPr>
            <a:spLocks noChangeArrowheads="1"/>
          </p:cNvSpPr>
          <p:nvPr/>
        </p:nvSpPr>
        <p:spPr bwMode="auto">
          <a:xfrm>
            <a:off x="32011462" y="26056755"/>
            <a:ext cx="10972800" cy="2587060"/>
          </a:xfrm>
          <a:prstGeom prst="rect">
            <a:avLst/>
          </a:prstGeom>
          <a:solidFill>
            <a:schemeClr val="bg1"/>
          </a:solidFill>
          <a:ln w="57150">
            <a:solidFill>
              <a:srgbClr val="0D3267"/>
            </a:solidFill>
            <a:miter lim="800000"/>
            <a:headEnd/>
            <a:tailEnd/>
          </a:ln>
          <a:extLst/>
        </p:spPr>
        <p:txBody>
          <a:bodyPr lIns="360000" tIns="360000" rIns="360000" bIns="360000"/>
          <a:lstStyle>
            <a:lvl1pPr>
              <a:spcBef>
                <a:spcPct val="20000"/>
              </a:spcBef>
              <a:buFont typeface="Arial" charset="0"/>
              <a:buChar char="•"/>
              <a:defRPr sz="15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13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5486400" indent="-1096963">
              <a:spcBef>
                <a:spcPct val="20000"/>
              </a:spcBef>
              <a:buFont typeface="Arial" charset="0"/>
              <a:buChar char="•"/>
              <a:defRPr sz="11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7680325" indent="-1096963">
              <a:spcBef>
                <a:spcPct val="20000"/>
              </a:spcBef>
              <a:buFont typeface="Arial" charset="0"/>
              <a:buChar char="–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9874250" indent="-1096963">
              <a:spcBef>
                <a:spcPct val="20000"/>
              </a:spcBef>
              <a:buFont typeface="Arial" charset="0"/>
              <a:buChar char="»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0331450" indent="-1096963" defTabSz="219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10788650" indent="-1096963" defTabSz="219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1245850" indent="-1096963" defTabSz="219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1703050" indent="-1096963" defTabSz="219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Acknowledgments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 smtClean="0"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Work supported by US DOE Contract No. DE-AC02-09CH11466, and US DOE Contract No. DE-SC0010717.</a:t>
            </a:r>
            <a:endParaRPr lang="en-US" altLang="en-US" sz="2800" dirty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-137160" y="1"/>
            <a:ext cx="45120853" cy="2650652"/>
          </a:xfrm>
          <a:prstGeom prst="rect">
            <a:avLst/>
          </a:prstGeom>
          <a:solidFill>
            <a:srgbClr val="13294B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07"/>
          </a:p>
        </p:txBody>
      </p:sp>
      <p:sp>
        <p:nvSpPr>
          <p:cNvPr id="13" name="Rectangle 12"/>
          <p:cNvSpPr/>
          <p:nvPr/>
        </p:nvSpPr>
        <p:spPr>
          <a:xfrm>
            <a:off x="2863832" y="250487"/>
            <a:ext cx="379006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8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Irradiation </a:t>
            </a:r>
            <a:r>
              <a:rPr lang="en-US" sz="68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studies of </a:t>
            </a:r>
            <a:r>
              <a:rPr lang="en-US" sz="68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boron </a:t>
            </a:r>
            <a:r>
              <a:rPr lang="en-US" sz="68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coatings on graphite samples from </a:t>
            </a:r>
            <a:r>
              <a:rPr lang="en-US" sz="68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NSTX-U</a:t>
            </a:r>
            <a:endParaRPr lang="en-US" sz="68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62202" y="1315842"/>
            <a:ext cx="152395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Helvetica"/>
                <a:cs typeface="Helvetica"/>
              </a:rPr>
              <a:t>H. Schamis</a:t>
            </a:r>
            <a:r>
              <a:rPr lang="en-US" sz="4000" baseline="30000" dirty="0" smtClean="0">
                <a:solidFill>
                  <a:srgbClr val="FFFFFF"/>
                </a:solidFill>
                <a:latin typeface="Helvetica"/>
                <a:cs typeface="Helvetica"/>
              </a:rPr>
              <a:t>1＊</a:t>
            </a:r>
            <a:r>
              <a:rPr lang="en-US" sz="4000" dirty="0" smtClean="0">
                <a:solidFill>
                  <a:srgbClr val="FFFFFF"/>
                </a:solidFill>
                <a:latin typeface="Helvetica"/>
                <a:cs typeface="Helvetica"/>
              </a:rPr>
              <a:t>, H. Sandefur</a:t>
            </a:r>
            <a:r>
              <a:rPr lang="en-US" sz="4000" baseline="30000" dirty="0" smtClean="0">
                <a:solidFill>
                  <a:srgbClr val="FFFFFF"/>
                </a:solidFill>
                <a:latin typeface="Helvetica"/>
                <a:cs typeface="Helvetica"/>
              </a:rPr>
              <a:t>1</a:t>
            </a:r>
            <a:r>
              <a:rPr lang="en-US" sz="4000" dirty="0" smtClean="0">
                <a:solidFill>
                  <a:srgbClr val="FFFFFF"/>
                </a:solidFill>
                <a:latin typeface="Helvetica"/>
                <a:cs typeface="Helvetica"/>
              </a:rPr>
              <a:t>, J. P. Allain</a:t>
            </a:r>
            <a:r>
              <a:rPr lang="en-US" sz="4000" baseline="30000" dirty="0">
                <a:solidFill>
                  <a:srgbClr val="FFFFFF"/>
                </a:solidFill>
                <a:latin typeface="Helvetica"/>
                <a:cs typeface="Helvetica"/>
              </a:rPr>
              <a:t>1</a:t>
            </a:r>
            <a:r>
              <a:rPr lang="en-US" sz="4000" dirty="0" smtClean="0">
                <a:solidFill>
                  <a:srgbClr val="FFFFFF"/>
                </a:solidFill>
                <a:latin typeface="Helvetica"/>
                <a:cs typeface="Helvetica"/>
              </a:rPr>
              <a:t>, F. Bedoya</a:t>
            </a:r>
            <a:r>
              <a:rPr lang="en-US" sz="4000" baseline="30000" dirty="0" smtClean="0">
                <a:solidFill>
                  <a:srgbClr val="FFFFFF"/>
                </a:solidFill>
                <a:latin typeface="Helvetica"/>
                <a:cs typeface="Helvetica"/>
              </a:rPr>
              <a:t>2</a:t>
            </a:r>
            <a:r>
              <a:rPr lang="en-US" sz="4000" dirty="0" smtClean="0">
                <a:solidFill>
                  <a:srgbClr val="FFFFFF"/>
                </a:solidFill>
                <a:latin typeface="Helvetica"/>
                <a:cs typeface="Helvetica"/>
              </a:rPr>
              <a:t>, R. Kaita</a:t>
            </a:r>
            <a:r>
              <a:rPr lang="en-US" sz="4000" baseline="30000" dirty="0">
                <a:solidFill>
                  <a:srgbClr val="FFFFFF"/>
                </a:solidFill>
                <a:latin typeface="Helvetica"/>
                <a:cs typeface="Helvetica"/>
              </a:rPr>
              <a:t>3</a:t>
            </a:r>
            <a:endParaRPr lang="en-US" sz="40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63832" y="1913452"/>
            <a:ext cx="304130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Helvetica"/>
                <a:cs typeface="Helvetica"/>
              </a:rPr>
              <a:t>1 University of Illinois, Urbana, IL 61801; </a:t>
            </a:r>
            <a:r>
              <a:rPr lang="en-US" sz="2800" i="1" dirty="0">
                <a:solidFill>
                  <a:srgbClr val="FFFFFF"/>
                </a:solidFill>
                <a:latin typeface="Helvetica"/>
                <a:cs typeface="Helvetica"/>
              </a:rPr>
              <a:t>2</a:t>
            </a:r>
            <a:r>
              <a:rPr lang="en-US" sz="2800" i="1" dirty="0" smtClean="0">
                <a:solidFill>
                  <a:srgbClr val="FFFFFF"/>
                </a:solidFill>
                <a:latin typeface="Helvetica"/>
                <a:cs typeface="Helvetica"/>
              </a:rPr>
              <a:t> MIT Plasma Science and Fusion Center, Cambridge, MA 02139; </a:t>
            </a:r>
            <a:r>
              <a:rPr lang="en-US" sz="2800" dirty="0" smtClean="0">
                <a:solidFill>
                  <a:srgbClr val="FFFFFF"/>
                </a:solidFill>
                <a:latin typeface="Helvetica"/>
                <a:cs typeface="Helvetica"/>
              </a:rPr>
              <a:t>3 </a:t>
            </a:r>
            <a:r>
              <a:rPr lang="en-US" sz="2800" i="1" dirty="0">
                <a:solidFill>
                  <a:srgbClr val="FFFFFF"/>
                </a:solidFill>
                <a:latin typeface="Helvetica"/>
                <a:cs typeface="Helvetica"/>
              </a:rPr>
              <a:t>University of Tennessee, Knoxville, TN 37996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558" y="32061907"/>
            <a:ext cx="569540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aseline="30000" dirty="0" smtClean="0">
                <a:solidFill>
                  <a:srgbClr val="FFFFFF"/>
                </a:solidFill>
                <a:latin typeface="Helvetica"/>
                <a:cs typeface="Helvetica"/>
              </a:rPr>
              <a:t>＊</a:t>
            </a:r>
            <a:r>
              <a:rPr lang="en-US" sz="3600" dirty="0" smtClean="0">
                <a:solidFill>
                  <a:srgbClr val="FFFFFF"/>
                </a:solidFill>
                <a:latin typeface="Helvetica"/>
                <a:cs typeface="Helvetica"/>
              </a:rPr>
              <a:t> schamis2@illinois.edu</a:t>
            </a:r>
            <a:endParaRPr lang="en-US" sz="3600" dirty="0">
              <a:solidFill>
                <a:srgbClr val="003C7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48" name="Rectangle 35"/>
          <p:cNvSpPr>
            <a:spLocks noChangeArrowheads="1"/>
          </p:cNvSpPr>
          <p:nvPr/>
        </p:nvSpPr>
        <p:spPr bwMode="auto">
          <a:xfrm>
            <a:off x="12397062" y="3331210"/>
            <a:ext cx="18996563" cy="27461766"/>
          </a:xfrm>
          <a:prstGeom prst="rect">
            <a:avLst/>
          </a:prstGeom>
          <a:solidFill>
            <a:schemeClr val="bg1"/>
          </a:solidFill>
          <a:ln w="57150">
            <a:solidFill>
              <a:srgbClr val="0D3267"/>
            </a:solidFill>
            <a:miter lim="800000"/>
            <a:headEnd/>
            <a:tailEnd/>
          </a:ln>
          <a:extLst/>
        </p:spPr>
        <p:txBody>
          <a:bodyPr lIns="360000" tIns="360000" rIns="360000" bIns="360000"/>
          <a:lstStyle>
            <a:lvl1pPr>
              <a:spcBef>
                <a:spcPct val="20000"/>
              </a:spcBef>
              <a:buFont typeface="Arial" charset="0"/>
              <a:buChar char="•"/>
              <a:defRPr sz="15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13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5486400" indent="-1096963">
              <a:spcBef>
                <a:spcPct val="20000"/>
              </a:spcBef>
              <a:buFont typeface="Arial" charset="0"/>
              <a:buChar char="•"/>
              <a:defRPr sz="11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7680325" indent="-1096963">
              <a:spcBef>
                <a:spcPct val="20000"/>
              </a:spcBef>
              <a:buFont typeface="Arial" charset="0"/>
              <a:buChar char="–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9874250" indent="-1096963">
              <a:spcBef>
                <a:spcPct val="20000"/>
              </a:spcBef>
              <a:buFont typeface="Arial" charset="0"/>
              <a:buChar char="»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0331450" indent="-1096963" defTabSz="219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10788650" indent="-1096963" defTabSz="219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1245850" indent="-1096963" defTabSz="219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1703050" indent="-1096963" defTabSz="219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Depth Profile</a:t>
            </a:r>
          </a:p>
          <a:p>
            <a:pPr marL="457200" lvl="0" indent="-457200" defTabSz="2193925" fontAlgn="base">
              <a:spcBef>
                <a:spcPct val="0"/>
              </a:spcBef>
              <a:spcAft>
                <a:spcPct val="0"/>
              </a:spcAft>
              <a:buFont typeface="Wingdings" charset="2"/>
              <a:buChar char="§"/>
            </a:pPr>
            <a:endParaRPr lang="en-US" altLang="en-US" sz="1200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lvl="0" indent="-457200">
              <a:spcBef>
                <a:spcPts val="0"/>
              </a:spcBef>
              <a:buFont typeface="Wingdings" charset="2"/>
              <a:buChar char="§"/>
            </a:pP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Depth profile XPS was conducted </a:t>
            </a: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in IGNIS of </a:t>
            </a: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samples taken from various points in NSTX-U</a:t>
            </a: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457200" lvl="0" indent="-457200">
              <a:spcBef>
                <a:spcPts val="0"/>
              </a:spcBef>
              <a:buFont typeface="Wingdings" charset="2"/>
              <a:buChar char="§"/>
            </a:pPr>
            <a:r>
              <a:rPr lang="en-US" altLang="en-US" sz="2800" dirty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The IGNIS </a:t>
            </a: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facility at UIUC </a:t>
            </a:r>
            <a:r>
              <a:rPr lang="en-US" altLang="en-US" sz="2800" dirty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consists of a high vacuum chamber constructed for in-situ, in-operando surface modification and analysis using ion irradiation</a:t>
            </a: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endParaRPr lang="en-US" altLang="en-US" sz="2800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lvl="0" indent="-457200">
              <a:spcBef>
                <a:spcPts val="0"/>
              </a:spcBef>
              <a:buFont typeface="Wingdings" charset="2"/>
              <a:buChar char="§"/>
            </a:pP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Depth profile was conducted in-situ in IGNIS. 1 </a:t>
            </a:r>
            <a:r>
              <a:rPr lang="en-US" altLang="en-US" sz="2800" dirty="0" err="1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keV</a:t>
            </a: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800" dirty="0" err="1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Ar</a:t>
            </a:r>
            <a:r>
              <a:rPr lang="en-US" altLang="en-US" sz="2800" dirty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ions at normal </a:t>
            </a: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incident angle were </a:t>
            </a: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used </a:t>
            </a: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to sputter </a:t>
            </a: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off </a:t>
            </a: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layers of material, and XPS was used to </a:t>
            </a: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characterize </a:t>
            </a: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the layers. </a:t>
            </a:r>
            <a:endParaRPr lang="en-GB" altLang="en-US" sz="4000" b="1" dirty="0" smtClean="0">
              <a:solidFill>
                <a:srgbClr val="FC7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4000" b="1" dirty="0">
              <a:solidFill>
                <a:srgbClr val="FC7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4000" b="1" dirty="0" smtClean="0">
              <a:solidFill>
                <a:srgbClr val="FC7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4000" b="1" dirty="0">
              <a:solidFill>
                <a:srgbClr val="FC7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4000" b="1" dirty="0" smtClean="0">
              <a:solidFill>
                <a:srgbClr val="FC7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4000" b="1" dirty="0" smtClean="0">
              <a:solidFill>
                <a:srgbClr val="FC7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lvl="0" defTabSz="2193925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dirty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lvl="0" defTabSz="219392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b="1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Sample A16 </a:t>
            </a:r>
            <a:r>
              <a:rPr lang="en-US" altLang="en-US" sz="32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(Center Stack)</a:t>
            </a:r>
          </a:p>
          <a:p>
            <a:pPr marL="457200" lvl="0" indent="-457200" defTabSz="2193925" fontAlgn="base">
              <a:spcBef>
                <a:spcPct val="0"/>
              </a:spcBef>
              <a:spcAft>
                <a:spcPct val="0"/>
              </a:spcAft>
              <a:buFont typeface="Wingdings" charset="2"/>
              <a:buChar char="§"/>
            </a:pPr>
            <a:endParaRPr lang="en-US" altLang="en-US" sz="3200" dirty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lvl="0" indent="-457200" defTabSz="2193925" fontAlgn="base">
              <a:spcBef>
                <a:spcPct val="0"/>
              </a:spcBef>
              <a:spcAft>
                <a:spcPct val="0"/>
              </a:spcAft>
              <a:buFont typeface="Wingdings" charset="2"/>
              <a:buChar char="§"/>
            </a:pPr>
            <a:endParaRPr lang="en-US" altLang="en-US" sz="3200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lvl="0" indent="-457200" defTabSz="2193925" fontAlgn="base">
              <a:spcBef>
                <a:spcPct val="0"/>
              </a:spcBef>
              <a:spcAft>
                <a:spcPct val="0"/>
              </a:spcAft>
              <a:buFont typeface="Wingdings" charset="2"/>
              <a:buChar char="§"/>
            </a:pPr>
            <a:endParaRPr lang="en-US" altLang="en-US" sz="3200" dirty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lvl="0" indent="-457200" defTabSz="2193925" fontAlgn="base">
              <a:spcBef>
                <a:spcPct val="0"/>
              </a:spcBef>
              <a:spcAft>
                <a:spcPct val="0"/>
              </a:spcAft>
              <a:buFont typeface="Wingdings" charset="2"/>
              <a:buChar char="§"/>
            </a:pPr>
            <a:endParaRPr lang="en-US" altLang="en-US" sz="3200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lvl="0" indent="-457200" defTabSz="2193925" fontAlgn="base">
              <a:spcBef>
                <a:spcPct val="0"/>
              </a:spcBef>
              <a:spcAft>
                <a:spcPct val="0"/>
              </a:spcAft>
              <a:buFont typeface="Wingdings" charset="2"/>
              <a:buChar char="§"/>
            </a:pPr>
            <a:endParaRPr lang="en-US" altLang="en-US" sz="3200" dirty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lvl="0" indent="-457200" defTabSz="2193925" fontAlgn="base">
              <a:spcBef>
                <a:spcPct val="0"/>
              </a:spcBef>
              <a:spcAft>
                <a:spcPct val="0"/>
              </a:spcAft>
              <a:buFont typeface="Wingdings" charset="2"/>
              <a:buChar char="§"/>
            </a:pPr>
            <a:endParaRPr lang="en-US" altLang="en-US" sz="3200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lvl="0" indent="-457200" defTabSz="2193925" fontAlgn="base">
              <a:spcBef>
                <a:spcPct val="0"/>
              </a:spcBef>
              <a:spcAft>
                <a:spcPct val="0"/>
              </a:spcAft>
              <a:buFont typeface="Wingdings" charset="2"/>
              <a:buChar char="§"/>
            </a:pPr>
            <a:endParaRPr lang="en-US" altLang="en-US" sz="3200" dirty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lvl="0" indent="-457200" defTabSz="2193925" fontAlgn="base">
              <a:spcBef>
                <a:spcPct val="0"/>
              </a:spcBef>
              <a:spcAft>
                <a:spcPct val="0"/>
              </a:spcAft>
              <a:buFont typeface="Wingdings" charset="2"/>
              <a:buChar char="§"/>
            </a:pPr>
            <a:endParaRPr lang="en-US" altLang="en-US" sz="3200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lvl="0" indent="-457200" defTabSz="2193925" fontAlgn="base">
              <a:spcBef>
                <a:spcPct val="0"/>
              </a:spcBef>
              <a:spcAft>
                <a:spcPct val="0"/>
              </a:spcAft>
              <a:buFont typeface="Wingdings" charset="2"/>
              <a:buChar char="§"/>
            </a:pPr>
            <a:endParaRPr lang="en-US" altLang="en-US" sz="3200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lvl="0" indent="-457200" defTabSz="2193925" fontAlgn="base">
              <a:spcBef>
                <a:spcPct val="0"/>
              </a:spcBef>
              <a:spcAft>
                <a:spcPct val="0"/>
              </a:spcAft>
              <a:buFont typeface="Wingdings" charset="2"/>
              <a:buChar char="§"/>
            </a:pPr>
            <a:endParaRPr lang="en-US" altLang="en-US" sz="3200" dirty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lvl="0" indent="-457200" defTabSz="2193925" fontAlgn="base">
              <a:spcBef>
                <a:spcPct val="0"/>
              </a:spcBef>
              <a:spcAft>
                <a:spcPct val="0"/>
              </a:spcAft>
              <a:buFont typeface="Wingdings" charset="2"/>
              <a:buChar char="§"/>
            </a:pPr>
            <a:endParaRPr lang="en-US" altLang="en-US" sz="3200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lvl="0">
              <a:spcBef>
                <a:spcPct val="50000"/>
              </a:spcBef>
              <a:buNone/>
            </a:pPr>
            <a:r>
              <a:rPr lang="en-US" altLang="en-US" sz="3200" b="1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Sample </a:t>
            </a:r>
            <a:r>
              <a:rPr lang="en-US" altLang="en-US" sz="3200" b="1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B18 </a:t>
            </a:r>
            <a:r>
              <a:rPr lang="en-US" altLang="en-US" sz="32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(Inner Divertor</a:t>
            </a:r>
            <a:r>
              <a:rPr lang="en-US" altLang="en-US" sz="32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pPr lvl="0">
              <a:spcBef>
                <a:spcPct val="50000"/>
              </a:spcBef>
              <a:buNone/>
            </a:pPr>
            <a:endParaRPr lang="en-US" altLang="en-US" sz="3200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lvl="0">
              <a:spcBef>
                <a:spcPct val="50000"/>
              </a:spcBef>
              <a:buNone/>
            </a:pPr>
            <a:endParaRPr lang="en-US" altLang="en-US" sz="3200" dirty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lvl="0">
              <a:spcBef>
                <a:spcPct val="50000"/>
              </a:spcBef>
              <a:buNone/>
            </a:pPr>
            <a:endParaRPr lang="en-US" altLang="en-US" sz="3200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lvl="0">
              <a:spcBef>
                <a:spcPct val="50000"/>
              </a:spcBef>
              <a:buNone/>
            </a:pPr>
            <a:endParaRPr lang="en-US" altLang="en-US" sz="3200" dirty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lvl="0">
              <a:spcBef>
                <a:spcPct val="50000"/>
              </a:spcBef>
              <a:buNone/>
            </a:pPr>
            <a:endParaRPr lang="en-US" altLang="en-US" sz="3200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lvl="0">
              <a:spcBef>
                <a:spcPct val="50000"/>
              </a:spcBef>
              <a:buNone/>
            </a:pPr>
            <a:endParaRPr lang="en-US" altLang="en-US" sz="3200" dirty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lvl="0">
              <a:spcBef>
                <a:spcPct val="50000"/>
              </a:spcBef>
              <a:buNone/>
            </a:pPr>
            <a:endParaRPr lang="en-US" altLang="en-US" sz="3200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lvl="0">
              <a:spcBef>
                <a:spcPct val="50000"/>
              </a:spcBef>
              <a:buNone/>
            </a:pPr>
            <a:endParaRPr lang="en-US" altLang="en-US" sz="3200" dirty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n-US" sz="3200" b="1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Sample </a:t>
            </a:r>
            <a:r>
              <a:rPr lang="en-US" altLang="en-US" sz="3200" b="1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B30 </a:t>
            </a:r>
            <a:r>
              <a:rPr lang="en-US" altLang="en-US" sz="32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(Inner Divertor)</a:t>
            </a:r>
            <a:endParaRPr lang="en-US" altLang="en-US" sz="3200" dirty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3200" b="1" dirty="0">
              <a:solidFill>
                <a:srgbClr val="FC7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3200" b="1" dirty="0" smtClean="0">
              <a:solidFill>
                <a:srgbClr val="FC7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3200" b="1" dirty="0" smtClean="0">
              <a:solidFill>
                <a:srgbClr val="FC7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0" name="Rectangle 35"/>
          <p:cNvSpPr>
            <a:spLocks noChangeArrowheads="1"/>
          </p:cNvSpPr>
          <p:nvPr/>
        </p:nvSpPr>
        <p:spPr bwMode="auto">
          <a:xfrm>
            <a:off x="806858" y="3331209"/>
            <a:ext cx="10972800" cy="27461766"/>
          </a:xfrm>
          <a:prstGeom prst="rect">
            <a:avLst/>
          </a:prstGeom>
          <a:solidFill>
            <a:schemeClr val="bg1"/>
          </a:solidFill>
          <a:ln w="57150">
            <a:solidFill>
              <a:srgbClr val="0D3267"/>
            </a:solidFill>
            <a:miter lim="800000"/>
            <a:headEnd/>
            <a:tailEnd/>
          </a:ln>
          <a:extLst/>
        </p:spPr>
        <p:txBody>
          <a:bodyPr lIns="360000" tIns="360000" rIns="360000" bIns="360000"/>
          <a:lstStyle>
            <a:lvl1pPr>
              <a:spcBef>
                <a:spcPct val="20000"/>
              </a:spcBef>
              <a:buFont typeface="Arial" charset="0"/>
              <a:buChar char="•"/>
              <a:defRPr sz="15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13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5486400" indent="-1096963">
              <a:spcBef>
                <a:spcPct val="20000"/>
              </a:spcBef>
              <a:buFont typeface="Arial" charset="0"/>
              <a:buChar char="•"/>
              <a:defRPr sz="11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7680325" indent="-1096963">
              <a:spcBef>
                <a:spcPct val="20000"/>
              </a:spcBef>
              <a:buFont typeface="Arial" charset="0"/>
              <a:buChar char="–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9874250" indent="-1096963">
              <a:spcBef>
                <a:spcPct val="20000"/>
              </a:spcBef>
              <a:buFont typeface="Arial" charset="0"/>
              <a:buChar char="»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0331450" indent="-1096963" defTabSz="219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10788650" indent="-1096963" defTabSz="219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1245850" indent="-1096963" defTabSz="219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1703050" indent="-1096963" defTabSz="219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Introduction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 smtClean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r>
              <a:rPr lang="en-US" altLang="en-US" sz="2800" dirty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MAPP is a </a:t>
            </a: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materials </a:t>
            </a:r>
            <a:r>
              <a:rPr lang="en-US" altLang="en-US" sz="2800" dirty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characterization technique used in </a:t>
            </a: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NSTX-U to study the evolution of the surface chemistry of the plasma-facing components.</a:t>
            </a: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It has the capability of conducting X-ray Photoelectron Spectroscopy (XPS) </a:t>
            </a:r>
            <a:r>
              <a:rPr lang="en-US" altLang="en-US" sz="2800" i="1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in </a:t>
            </a:r>
            <a:r>
              <a:rPr lang="en-US" altLang="en-US" sz="2800" i="1" dirty="0" err="1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vacuo</a:t>
            </a:r>
            <a:r>
              <a:rPr lang="en-US" altLang="en-US" sz="2800" i="1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The probe is not exposed to atmospheric conditions, and can take measurements on a day-to-day basis.</a:t>
            </a:r>
            <a:endParaRPr lang="en-US" altLang="en-US" sz="3600" dirty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endParaRPr lang="en-US" altLang="en-US" sz="3600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endParaRPr lang="en-US" altLang="en-US" sz="3200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endParaRPr lang="en-US" altLang="en-US" sz="2800" dirty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endParaRPr lang="en-US" altLang="en-US" sz="2800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endParaRPr lang="en-US" altLang="en-US" sz="2800" dirty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endParaRPr lang="en-US" altLang="en-US" sz="2800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endParaRPr lang="en-US" altLang="en-US" sz="2800" dirty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endParaRPr lang="en-US" altLang="en-US" sz="2800" dirty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endParaRPr lang="en-US" altLang="en-US" sz="2800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endParaRPr lang="en-US" altLang="en-US" sz="2800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endParaRPr lang="en-US" altLang="en-US" sz="2800" dirty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Plasma-facing component conditioning </a:t>
            </a:r>
            <a:r>
              <a:rPr lang="en-US" altLang="en-US" sz="2800" dirty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is used to minimize the emission of impurities, fuel recycling, erosion, and </a:t>
            </a:r>
            <a:r>
              <a:rPr lang="en-US" altLang="en-US" sz="2800" dirty="0" err="1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redeposition</a:t>
            </a:r>
            <a:r>
              <a:rPr lang="en-US" altLang="en-US" sz="2800" dirty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r>
              <a:rPr lang="en-US" altLang="en-US" sz="2800" dirty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During the </a:t>
            </a: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2015-2016 NSTX-U experimental campaign</a:t>
            </a:r>
            <a:r>
              <a:rPr lang="en-US" altLang="en-US" sz="2800" dirty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deuterated-</a:t>
            </a:r>
            <a:r>
              <a:rPr lang="en-US" altLang="en-US" sz="2800" dirty="0" err="1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trimethlyborane</a:t>
            </a: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 (d-TMB; B(CD</a:t>
            </a:r>
            <a:r>
              <a:rPr lang="en-US" altLang="en-US" sz="2800" baseline="-250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3</a:t>
            </a: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  <a:r>
              <a:rPr lang="en-US" altLang="en-US" sz="2800" baseline="-250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3</a:t>
            </a: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) </a:t>
            </a:r>
            <a:r>
              <a:rPr lang="en-US" altLang="en-US" sz="2800" dirty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was used to condition the </a:t>
            </a:r>
            <a:r>
              <a:rPr lang="en-US" altLang="en-US" sz="2800" dirty="0" err="1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PFCs</a:t>
            </a:r>
            <a:r>
              <a:rPr lang="en-US" altLang="en-US" sz="2800" dirty="0" err="1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  <a:endParaRPr lang="en-US" altLang="en-US" sz="2800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The next NSTX-U run will continue to feature a full graphite wall, and both boron and lithium will be used as PFC conditioning techniques. This will require new baseline XPS data for LI-B-C systems. </a:t>
            </a:r>
          </a:p>
          <a:p>
            <a:pPr marL="457200" lvl="0" indent="-457200">
              <a:spcBef>
                <a:spcPts val="0"/>
              </a:spcBef>
              <a:buFont typeface="Wingdings" charset="2"/>
              <a:buChar char="§"/>
            </a:pPr>
            <a:r>
              <a:rPr lang="en-US" altLang="en-US" sz="2800" dirty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Previous work by Taylor et al. [</a:t>
            </a: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1] </a:t>
            </a:r>
            <a:r>
              <a:rPr lang="en-US" altLang="en-US" sz="2800" dirty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shows that oxygen plays a key role in deuterium retention in </a:t>
            </a:r>
            <a:r>
              <a:rPr lang="en-US" altLang="en-US" sz="2800" dirty="0" err="1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lithiated</a:t>
            </a:r>
            <a:r>
              <a:rPr lang="en-US" altLang="en-US" sz="2800" dirty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 graphite surfaces</a:t>
            </a: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endParaRPr lang="en-US" altLang="en-US" sz="2800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lvl="0" indent="-457200">
              <a:spcBef>
                <a:spcPct val="50000"/>
              </a:spcBef>
              <a:buNone/>
            </a:pPr>
            <a:r>
              <a:rPr lang="en-GB" altLang="en-US" sz="4000" b="1" dirty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MAPP: The Materials Analysis and Particle </a:t>
            </a:r>
            <a:r>
              <a:rPr lang="en-GB" altLang="en-US" sz="4000" b="1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Probe</a:t>
            </a:r>
            <a:endParaRPr lang="en-US" altLang="en-US" sz="2800" dirty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endParaRPr lang="en-US" altLang="en-US" sz="2800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endParaRPr lang="en-US" altLang="en-US" sz="2800" dirty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endParaRPr lang="en-US" altLang="en-US" sz="2800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endParaRPr lang="en-US" altLang="en-US" sz="2800" dirty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endParaRPr lang="en-US" altLang="en-US" sz="2800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endParaRPr lang="en-US" altLang="en-US" sz="2800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endParaRPr lang="en-US" altLang="en-US" sz="2800" dirty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endParaRPr lang="en-US" altLang="en-US" sz="2800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endParaRPr lang="en-US" altLang="en-US" sz="2800" dirty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endParaRPr lang="en-US" altLang="en-US" sz="2800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endParaRPr lang="en-US" altLang="en-US" sz="2800" dirty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endParaRPr lang="en-US" altLang="en-US" sz="2800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endParaRPr lang="en-US" altLang="en-US" sz="2800" dirty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endParaRPr lang="en-US" altLang="en-US" sz="2800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endParaRPr lang="en-US" altLang="en-US" sz="2800" dirty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endParaRPr lang="en-US" altLang="en-US" sz="2800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endParaRPr lang="en-US" altLang="en-US" sz="2800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endParaRPr lang="en-US" altLang="en-US" sz="2800" dirty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endParaRPr lang="en-US" altLang="en-US" sz="2800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endParaRPr lang="en-US" altLang="en-US" sz="2800" dirty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04" y="7715904"/>
            <a:ext cx="8845599" cy="3749040"/>
          </a:xfrm>
          <a:prstGeom prst="rect">
            <a:avLst/>
          </a:prstGeom>
          <a:ln w="38100">
            <a:solidFill>
              <a:srgbClr val="0D3267"/>
            </a:solidFill>
          </a:ln>
        </p:spPr>
      </p:pic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1641931" y="11503296"/>
            <a:ext cx="9302653" cy="67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180000" rIns="180000" bIns="1800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15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13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5486400" indent="-1096963">
              <a:spcBef>
                <a:spcPct val="20000"/>
              </a:spcBef>
              <a:buFont typeface="Arial" charset="0"/>
              <a:buChar char="•"/>
              <a:defRPr sz="11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7680325" indent="-1096963">
              <a:spcBef>
                <a:spcPct val="20000"/>
              </a:spcBef>
              <a:buFont typeface="Arial" charset="0"/>
              <a:buChar char="–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9874250" indent="-1096963">
              <a:spcBef>
                <a:spcPct val="20000"/>
              </a:spcBef>
              <a:buFont typeface="Arial" charset="0"/>
              <a:buChar char="»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0331450" indent="-1096963" defTabSz="219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10788650" indent="-1096963" defTabSz="219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1245850" indent="-1096963" defTabSz="219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1703050" indent="-1096963" defTabSz="219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Schematic of </a:t>
            </a:r>
            <a:r>
              <a:rPr lang="en-US" altLang="en-US" sz="2000" i="1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the exposure sequence of MAPP</a:t>
            </a:r>
            <a:endParaRPr lang="en-US" altLang="en-US" sz="2000" i="1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36830592" y="286408"/>
            <a:ext cx="6362392" cy="1915674"/>
            <a:chOff x="37418668" y="427941"/>
            <a:chExt cx="6362392" cy="191567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57930" y="520485"/>
              <a:ext cx="1823130" cy="182313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416" y="519037"/>
              <a:ext cx="1823242" cy="182324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18668" y="427941"/>
              <a:ext cx="1431518" cy="1792130"/>
            </a:xfrm>
            <a:prstGeom prst="rect">
              <a:avLst/>
            </a:prstGeom>
          </p:spPr>
        </p:pic>
      </p:grpSp>
      <p:sp>
        <p:nvSpPr>
          <p:cNvPr id="74" name="TextBox 73"/>
          <p:cNvSpPr txBox="1"/>
          <p:nvPr/>
        </p:nvSpPr>
        <p:spPr>
          <a:xfrm>
            <a:off x="31504763" y="28997085"/>
            <a:ext cx="123832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>
              <a:spcBef>
                <a:spcPct val="0"/>
              </a:spcBef>
              <a:buNone/>
            </a:pPr>
            <a:r>
              <a:rPr lang="en-US" altLang="en-US" sz="2800" b="1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References</a:t>
            </a:r>
          </a:p>
          <a:p>
            <a:pPr marL="914400">
              <a:spcBef>
                <a:spcPct val="0"/>
              </a:spcBef>
            </a:pPr>
            <a:r>
              <a:rPr lang="is-I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[1] Taylor, et al., J. Appl. Phys. 114, 223301 (2013)</a:t>
            </a:r>
          </a:p>
          <a:p>
            <a:pPr marL="914400">
              <a:spcBef>
                <a:spcPct val="0"/>
              </a:spcBef>
            </a:pPr>
            <a:r>
              <a:rPr lang="is-I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[2] Bedoya, PhD Dissertation (2017).</a:t>
            </a:r>
          </a:p>
          <a:p>
            <a:pPr marL="914400">
              <a:spcBef>
                <a:spcPct val="0"/>
              </a:spcBef>
            </a:pPr>
            <a:r>
              <a:rPr lang="en-U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[3] </a:t>
            </a:r>
            <a:r>
              <a:rPr lang="en-US" altLang="en-US" sz="2800" dirty="0" err="1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Ghezzi</a:t>
            </a:r>
            <a:r>
              <a:rPr lang="en-US" altLang="en-US" sz="2800" dirty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, et al., Applied Surface Science 354 (2015) 408–419 </a:t>
            </a:r>
          </a:p>
          <a:p>
            <a:pPr marL="914400">
              <a:spcBef>
                <a:spcPct val="0"/>
              </a:spcBef>
            </a:pPr>
            <a:r>
              <a:rPr lang="is-IS" altLang="en-US" sz="2800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pPr marL="914400">
              <a:spcBef>
                <a:spcPct val="0"/>
              </a:spcBef>
            </a:pPr>
            <a:endParaRPr lang="is-IS" altLang="en-US" sz="2800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914400">
              <a:spcBef>
                <a:spcPct val="0"/>
              </a:spcBef>
            </a:pPr>
            <a:endParaRPr lang="en-US" altLang="en-US" sz="2800" dirty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7"/>
          <a:srcRect l="1530" t="382" r="2016" b="610"/>
          <a:stretch/>
        </p:blipFill>
        <p:spPr>
          <a:xfrm>
            <a:off x="1501290" y="20235493"/>
            <a:ext cx="4590457" cy="8555671"/>
          </a:xfrm>
          <a:prstGeom prst="rect">
            <a:avLst/>
          </a:prstGeom>
          <a:ln w="28575">
            <a:solidFill>
              <a:srgbClr val="0D3267"/>
            </a:solidFill>
          </a:ln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8"/>
          <a:srcRect l="4444" t="1796" r="4602" b="4336"/>
          <a:stretch/>
        </p:blipFill>
        <p:spPr>
          <a:xfrm>
            <a:off x="6771218" y="26094288"/>
            <a:ext cx="3694239" cy="3115126"/>
          </a:xfrm>
          <a:prstGeom prst="rect">
            <a:avLst/>
          </a:prstGeom>
          <a:ln w="28575">
            <a:solidFill>
              <a:srgbClr val="0D3267"/>
            </a:solidFill>
          </a:ln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9">
            <a:lum contrast="40000"/>
          </a:blip>
          <a:srcRect l="1396" t="601" r="1480" b="244"/>
          <a:stretch/>
        </p:blipFill>
        <p:spPr>
          <a:xfrm>
            <a:off x="6771217" y="19762593"/>
            <a:ext cx="3694239" cy="5916565"/>
          </a:xfrm>
          <a:prstGeom prst="rect">
            <a:avLst/>
          </a:prstGeom>
          <a:ln w="28575">
            <a:solidFill>
              <a:srgbClr val="0D3267"/>
            </a:solidFill>
          </a:ln>
        </p:spPr>
      </p:pic>
      <p:sp>
        <p:nvSpPr>
          <p:cNvPr id="68" name="Oval 67"/>
          <p:cNvSpPr/>
          <p:nvPr/>
        </p:nvSpPr>
        <p:spPr>
          <a:xfrm>
            <a:off x="2950261" y="26141466"/>
            <a:ext cx="1274418" cy="1274418"/>
          </a:xfrm>
          <a:prstGeom prst="ellipse">
            <a:avLst/>
          </a:prstGeom>
          <a:noFill/>
          <a:ln w="57150">
            <a:solidFill>
              <a:srgbClr val="FC7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 Box 22"/>
          <p:cNvSpPr txBox="1">
            <a:spLocks noChangeArrowheads="1"/>
          </p:cNvSpPr>
          <p:nvPr/>
        </p:nvSpPr>
        <p:spPr bwMode="auto">
          <a:xfrm>
            <a:off x="1501290" y="29506130"/>
            <a:ext cx="10189272" cy="128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180000" rIns="180000" bIns="1800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15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13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5486400" indent="-1096963">
              <a:spcBef>
                <a:spcPct val="20000"/>
              </a:spcBef>
              <a:buFont typeface="Arial" charset="0"/>
              <a:buChar char="•"/>
              <a:defRPr sz="11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7680325" indent="-1096963">
              <a:spcBef>
                <a:spcPct val="20000"/>
              </a:spcBef>
              <a:buFont typeface="Arial" charset="0"/>
              <a:buChar char="–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9874250" indent="-1096963">
              <a:spcBef>
                <a:spcPct val="20000"/>
              </a:spcBef>
              <a:buFont typeface="Arial" charset="0"/>
              <a:buChar char="»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0331450" indent="-1096963" defTabSz="219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10788650" indent="-1096963" defTabSz="219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1245850" indent="-1096963" defTabSz="219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1703050" indent="-1096963" defTabSz="219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Left: Cross section of NSTX-U Bay K. The probe is highlighted with the circle.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Upper right: MAPP probe and analysis chamber location with respect to the divertor.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Lower right: Detailed schematic of the MAPP analysis chamber and diagnostic tools.</a:t>
            </a:r>
            <a:endParaRPr lang="en-AU" altLang="en-US" sz="2000" i="1" dirty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891381" y="16243360"/>
            <a:ext cx="51104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effectLst/>
                <a:latin typeface="Helvetica"/>
                <a:cs typeface="Helvetica"/>
              </a:rPr>
              <a:t>          </a:t>
            </a:r>
            <a:endParaRPr lang="en-US" sz="2800" dirty="0">
              <a:ln w="0"/>
              <a:latin typeface="Helvetica"/>
              <a:cs typeface="Helvetica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592922" y="7236914"/>
            <a:ext cx="5868133" cy="3646837"/>
            <a:chOff x="12892056" y="5806744"/>
            <a:chExt cx="6410570" cy="398394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305745" y="5806744"/>
              <a:ext cx="5996881" cy="3983942"/>
            </a:xfrm>
            <a:prstGeom prst="rect">
              <a:avLst/>
            </a:prstGeom>
          </p:spPr>
        </p:pic>
        <p:cxnSp>
          <p:nvCxnSpPr>
            <p:cNvPr id="64" name="Straight Arrow Connector 63"/>
            <p:cNvCxnSpPr/>
            <p:nvPr/>
          </p:nvCxnSpPr>
          <p:spPr>
            <a:xfrm>
              <a:off x="13578729" y="6580724"/>
              <a:ext cx="946216" cy="708442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H="1">
              <a:off x="15914807" y="6610385"/>
              <a:ext cx="1118095" cy="1700581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H="1">
              <a:off x="16363356" y="7851320"/>
              <a:ext cx="954035" cy="669175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12892056" y="6088427"/>
              <a:ext cx="946448" cy="5715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003C7D"/>
                  </a:solidFill>
                  <a:latin typeface="Helvetica"/>
                  <a:cs typeface="Helvetica"/>
                </a:rPr>
                <a:t>A16</a:t>
              </a:r>
              <a:endParaRPr lang="en-US" sz="2800" dirty="0">
                <a:solidFill>
                  <a:srgbClr val="003C7D"/>
                </a:solidFill>
                <a:latin typeface="Helvetica"/>
                <a:cs typeface="Helvetica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7032902" y="6061656"/>
              <a:ext cx="911185" cy="5715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003C7D"/>
                  </a:solidFill>
                  <a:latin typeface="Helvetica"/>
                  <a:cs typeface="Helvetica"/>
                </a:rPr>
                <a:t>B18</a:t>
              </a:r>
              <a:endParaRPr lang="en-US" sz="2800" dirty="0">
                <a:solidFill>
                  <a:srgbClr val="003C7D"/>
                </a:solidFill>
                <a:latin typeface="Helvetica"/>
                <a:cs typeface="Helvetica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7317390" y="7307671"/>
              <a:ext cx="962397" cy="5715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3C7D"/>
                  </a:solidFill>
                  <a:latin typeface="Helvetica"/>
                  <a:cs typeface="Helvetica"/>
                </a:rPr>
                <a:t>B30</a:t>
              </a:r>
              <a:endParaRPr lang="en-US" sz="2800" dirty="0">
                <a:solidFill>
                  <a:srgbClr val="003C7D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93" name="Text Box 22"/>
          <p:cNvSpPr txBox="1">
            <a:spLocks noChangeArrowheads="1"/>
          </p:cNvSpPr>
          <p:nvPr/>
        </p:nvSpPr>
        <p:spPr bwMode="auto">
          <a:xfrm>
            <a:off x="18654973" y="9263919"/>
            <a:ext cx="7759049" cy="128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180000" rIns="180000" bIns="1800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15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13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5486400" indent="-1096963">
              <a:spcBef>
                <a:spcPct val="20000"/>
              </a:spcBef>
              <a:buFont typeface="Arial" charset="0"/>
              <a:buChar char="•"/>
              <a:defRPr sz="11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7680325" indent="-1096963">
              <a:spcBef>
                <a:spcPct val="20000"/>
              </a:spcBef>
              <a:buFont typeface="Arial" charset="0"/>
              <a:buChar char="–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9874250" indent="-1096963">
              <a:spcBef>
                <a:spcPct val="20000"/>
              </a:spcBef>
              <a:buFont typeface="Arial" charset="0"/>
              <a:buChar char="»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0331450" indent="-1096963" defTabSz="219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10788650" indent="-1096963" defTabSz="219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1245850" indent="-1096963" defTabSz="219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1703050" indent="-1096963" defTabSz="219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Above: location </a:t>
            </a:r>
            <a:r>
              <a:rPr lang="en-US" altLang="en-US" sz="2000" i="1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in NSTX-U where samples were removed from</a:t>
            </a:r>
            <a:r>
              <a:rPr lang="en-US" altLang="en-US" sz="2000" i="1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Above: Lower Inboard Divertor tile, with samples extracted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 smtClean="0">
                <a:solidFill>
                  <a:srgbClr val="0D3267"/>
                </a:solidFill>
                <a:latin typeface="Helvetica" charset="0"/>
                <a:ea typeface="Helvetica" charset="0"/>
                <a:cs typeface="Helvetica" charset="0"/>
              </a:rPr>
              <a:t>Right: Center Stack shoulder tile.</a:t>
            </a:r>
            <a:endParaRPr lang="en-US" altLang="en-US" sz="2000" i="1" dirty="0" smtClean="0">
              <a:solidFill>
                <a:srgbClr val="0D3267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5327331" y="31507909"/>
            <a:ext cx="1307473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FFFFFF"/>
                </a:solidFill>
                <a:latin typeface="Helvetica"/>
                <a:cs typeface="Helvetica"/>
              </a:rPr>
              <a:t>60</a:t>
            </a:r>
            <a:r>
              <a:rPr lang="en-US" sz="3600" baseline="30000" dirty="0" smtClean="0">
                <a:solidFill>
                  <a:srgbClr val="FFFFFF"/>
                </a:solidFill>
                <a:latin typeface="Helvetica"/>
                <a:cs typeface="Helvetica"/>
              </a:rPr>
              <a:t>th</a:t>
            </a:r>
            <a:r>
              <a:rPr lang="en-US" sz="3600" dirty="0">
                <a:solidFill>
                  <a:srgbClr val="FFFFFF"/>
                </a:solidFill>
                <a:latin typeface="Helvetica"/>
                <a:cs typeface="Helvetica"/>
              </a:rPr>
              <a:t> Annual Meeting of the APS Division of Plasma Physics</a:t>
            </a:r>
          </a:p>
          <a:p>
            <a:pPr algn="ctr"/>
            <a:r>
              <a:rPr lang="en-US" sz="3600" dirty="0" smtClean="0">
                <a:solidFill>
                  <a:srgbClr val="FFFFFF"/>
                </a:solidFill>
                <a:latin typeface="Helvetica"/>
                <a:cs typeface="Helvetica"/>
              </a:rPr>
              <a:t>Portland, OR, November 2018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2166" y="286408"/>
            <a:ext cx="1307211" cy="1891406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5804300" y="25112678"/>
            <a:ext cx="13237931" cy="5565766"/>
            <a:chOff x="15025866" y="24408228"/>
            <a:chExt cx="13237931" cy="556576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71"/>
            <a:stretch/>
          </p:blipFill>
          <p:spPr>
            <a:xfrm>
              <a:off x="15025866" y="24408228"/>
              <a:ext cx="7772400" cy="556576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60277" y="25243590"/>
              <a:ext cx="5303520" cy="405927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12592922" y="12268269"/>
            <a:ext cx="18456607" cy="5508948"/>
            <a:chOff x="12592922" y="12268269"/>
            <a:chExt cx="18456607" cy="5508948"/>
          </a:xfrm>
        </p:grpSpPr>
        <p:grpSp>
          <p:nvGrpSpPr>
            <p:cNvPr id="27" name="Group 26"/>
            <p:cNvGrpSpPr/>
            <p:nvPr/>
          </p:nvGrpSpPr>
          <p:grpSpPr>
            <a:xfrm>
              <a:off x="12592922" y="12268269"/>
              <a:ext cx="18456607" cy="5508948"/>
              <a:chOff x="12694962" y="10777149"/>
              <a:chExt cx="18456607" cy="5508948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466"/>
              <a:stretch/>
            </p:blipFill>
            <p:spPr>
              <a:xfrm>
                <a:off x="12694962" y="10777149"/>
                <a:ext cx="7772400" cy="5508948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23470" y="11019546"/>
                <a:ext cx="5303519" cy="4059270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22369" y="11279837"/>
                <a:ext cx="5029200" cy="3894565"/>
              </a:xfrm>
              <a:prstGeom prst="rect">
                <a:avLst/>
              </a:prstGeom>
            </p:spPr>
          </p:pic>
        </p:grpSp>
        <p:sp>
          <p:nvSpPr>
            <p:cNvPr id="30" name="TextBox 29"/>
            <p:cNvSpPr txBox="1"/>
            <p:nvPr/>
          </p:nvSpPr>
          <p:spPr>
            <a:xfrm>
              <a:off x="26773254" y="12606029"/>
              <a:ext cx="40001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charset="0"/>
                  <a:ea typeface="Arial" charset="0"/>
                  <a:cs typeface="Arial" charset="0"/>
                </a:rPr>
                <a:t>Atomic Concentrations for A17 [2]</a:t>
              </a:r>
              <a:endParaRPr lang="en-US" sz="20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2592922" y="18693020"/>
            <a:ext cx="18551094" cy="5503855"/>
            <a:chOff x="12592922" y="18655655"/>
            <a:chExt cx="18551094" cy="5503855"/>
          </a:xfrm>
        </p:grpSpPr>
        <p:grpSp>
          <p:nvGrpSpPr>
            <p:cNvPr id="28" name="Group 27"/>
            <p:cNvGrpSpPr/>
            <p:nvPr/>
          </p:nvGrpSpPr>
          <p:grpSpPr>
            <a:xfrm>
              <a:off x="12592922" y="18655655"/>
              <a:ext cx="18551094" cy="5503855"/>
              <a:chOff x="12580897" y="17209968"/>
              <a:chExt cx="18551094" cy="5503855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553"/>
              <a:stretch/>
            </p:blipFill>
            <p:spPr>
              <a:xfrm>
                <a:off x="12580897" y="17209968"/>
                <a:ext cx="7772400" cy="5503855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21904" y="17465440"/>
                <a:ext cx="5486400" cy="4199245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008304" y="17665494"/>
                <a:ext cx="5123687" cy="3969564"/>
              </a:xfrm>
              <a:prstGeom prst="rect">
                <a:avLst/>
              </a:prstGeom>
            </p:spPr>
          </p:pic>
        </p:grpSp>
        <p:sp>
          <p:nvSpPr>
            <p:cNvPr id="62" name="TextBox 61"/>
            <p:cNvSpPr txBox="1"/>
            <p:nvPr/>
          </p:nvSpPr>
          <p:spPr>
            <a:xfrm>
              <a:off x="26946288" y="18911126"/>
              <a:ext cx="40001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charset="0"/>
                  <a:ea typeface="Arial" charset="0"/>
                  <a:cs typeface="Arial" charset="0"/>
                </a:rPr>
                <a:t>Atomic Concentrations for B17 [2]</a:t>
              </a:r>
              <a:endParaRPr lang="en-US" sz="20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954557" y="6797045"/>
            <a:ext cx="7296557" cy="2133719"/>
            <a:chOff x="18954557" y="6797045"/>
            <a:chExt cx="7296557" cy="213371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54557" y="6797045"/>
              <a:ext cx="7296557" cy="2133719"/>
            </a:xfrm>
            <a:prstGeom prst="rect">
              <a:avLst/>
            </a:prstGeom>
          </p:spPr>
        </p:pic>
        <p:cxnSp>
          <p:nvCxnSpPr>
            <p:cNvPr id="69" name="Straight Arrow Connector 68"/>
            <p:cNvCxnSpPr/>
            <p:nvPr/>
          </p:nvCxnSpPr>
          <p:spPr>
            <a:xfrm flipV="1">
              <a:off x="22829914" y="8047461"/>
              <a:ext cx="455604" cy="383669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H="1">
              <a:off x="25018550" y="6797045"/>
              <a:ext cx="275269" cy="474990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6868518" y="7650979"/>
            <a:ext cx="2850777" cy="2559569"/>
            <a:chOff x="26868518" y="7650979"/>
            <a:chExt cx="2850777" cy="255956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68518" y="7650979"/>
              <a:ext cx="2850777" cy="2559569"/>
            </a:xfrm>
            <a:prstGeom prst="rect">
              <a:avLst/>
            </a:prstGeom>
          </p:spPr>
        </p:pic>
        <p:cxnSp>
          <p:nvCxnSpPr>
            <p:cNvPr id="72" name="Straight Arrow Connector 71"/>
            <p:cNvCxnSpPr/>
            <p:nvPr/>
          </p:nvCxnSpPr>
          <p:spPr>
            <a:xfrm flipH="1">
              <a:off x="27710030" y="8693268"/>
              <a:ext cx="275269" cy="474990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197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>
            <a:solidFill>
              <a:srgbClr val="003C7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latin typeface="Helvetica"/>
            <a:cs typeface="Helvetic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RSSEL Poster Template</Template>
  <TotalTime>6599</TotalTime>
  <Words>631</Words>
  <Application>Microsoft Macintosh PowerPoint</Application>
  <PresentationFormat>Custom</PresentationFormat>
  <Paragraphs>125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Helvetica</vt:lpstr>
      <vt:lpstr>Wingdings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 Schamis</dc:creator>
  <cp:lastModifiedBy>Hanna Schamis</cp:lastModifiedBy>
  <cp:revision>124</cp:revision>
  <cp:lastPrinted>2018-11-07T17:21:59Z</cp:lastPrinted>
  <dcterms:created xsi:type="dcterms:W3CDTF">2016-10-26T20:15:59Z</dcterms:created>
  <dcterms:modified xsi:type="dcterms:W3CDTF">2018-11-07T17:28:08Z</dcterms:modified>
</cp:coreProperties>
</file>