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1217" r:id="rId2"/>
    <p:sldId id="1218" r:id="rId3"/>
    <p:sldId id="1292" r:id="rId4"/>
    <p:sldId id="1277" r:id="rId5"/>
    <p:sldId id="1278" r:id="rId6"/>
    <p:sldId id="1279" r:id="rId7"/>
    <p:sldId id="1288" r:id="rId8"/>
    <p:sldId id="1289" r:id="rId9"/>
    <p:sldId id="1293" r:id="rId10"/>
    <p:sldId id="1290" r:id="rId11"/>
    <p:sldId id="1291" r:id="rId12"/>
    <p:sldId id="1295" r:id="rId13"/>
    <p:sldId id="1294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6699"/>
    <a:srgbClr val="CC0000"/>
    <a:srgbClr val="008000"/>
    <a:srgbClr val="663300"/>
    <a:srgbClr val="996600"/>
    <a:srgbClr val="0000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6" autoAdjust="0"/>
    <p:restoredTop sz="94360" autoAdjust="0"/>
  </p:normalViewPr>
  <p:slideViewPr>
    <p:cSldViewPr>
      <p:cViewPr varScale="1">
        <p:scale>
          <a:sx n="123" d="100"/>
          <a:sy n="123" d="100"/>
        </p:scale>
        <p:origin x="-1494" y="-102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1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3023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8" tIns="48315" rIns="96628" bIns="48315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 b="0" i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8" tIns="48315" rIns="96628" bIns="48315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 b="0" i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8" tIns="48315" rIns="96628" bIns="48315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 b="0" i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8" tIns="48315" rIns="96628" bIns="48315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 b="0" i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CB28761-074C-4D06-A577-0B49410B8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531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3" tIns="47822" rIns="95643" bIns="47822" numCol="1" anchor="t" anchorCtr="0" compatLnSpc="1">
            <a:prstTxWarp prst="textNoShape">
              <a:avLst/>
            </a:prstTxWarp>
          </a:bodyPr>
          <a:lstStyle>
            <a:lvl1pPr defTabSz="957263">
              <a:spcBef>
                <a:spcPct val="0"/>
              </a:spcBef>
              <a:buFontTx/>
              <a:buNone/>
              <a:defRPr sz="1300" b="0" i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79888" y="0"/>
            <a:ext cx="3135312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3" tIns="47822" rIns="95643" bIns="47822" numCol="1" anchor="t" anchorCtr="0" compatLnSpc="1">
            <a:prstTxWarp prst="textNoShape">
              <a:avLst/>
            </a:prstTxWarp>
          </a:bodyPr>
          <a:lstStyle>
            <a:lvl1pPr algn="r" defTabSz="957263">
              <a:spcBef>
                <a:spcPct val="0"/>
              </a:spcBef>
              <a:buFontTx/>
              <a:buNone/>
              <a:defRPr sz="1300" b="0" i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28725" y="712788"/>
            <a:ext cx="4859338" cy="364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595813"/>
            <a:ext cx="5381625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3" tIns="47822" rIns="95643" bIns="47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2250"/>
            <a:ext cx="3135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3" tIns="47822" rIns="95643" bIns="47822" numCol="1" anchor="b" anchorCtr="0" compatLnSpc="1">
            <a:prstTxWarp prst="textNoShape">
              <a:avLst/>
            </a:prstTxWarp>
          </a:bodyPr>
          <a:lstStyle>
            <a:lvl1pPr defTabSz="957263">
              <a:spcBef>
                <a:spcPct val="0"/>
              </a:spcBef>
              <a:buFontTx/>
              <a:buNone/>
              <a:defRPr sz="1300" b="0" i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79888" y="9112250"/>
            <a:ext cx="3135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3" tIns="47822" rIns="95643" bIns="47822" numCol="1" anchor="b" anchorCtr="0" compatLnSpc="1">
            <a:prstTxWarp prst="textNoShape">
              <a:avLst/>
            </a:prstTxWarp>
          </a:bodyPr>
          <a:lstStyle>
            <a:lvl1pPr algn="r" defTabSz="957263">
              <a:spcBef>
                <a:spcPct val="0"/>
              </a:spcBef>
              <a:buFontTx/>
              <a:buNone/>
              <a:defRPr sz="1300" b="0" i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D2C1263-09ED-449B-9065-098EE1D91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1EEC9F-DCB5-401D-ABAB-F7006E4B7FCA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ADED7-8FDE-4023-AFA0-65ACC39C6306}" type="slidenum">
              <a:rPr lang="en-US"/>
              <a:pPr/>
              <a:t>2</a:t>
            </a:fld>
            <a:endParaRPr lang="en-US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143C9-13CA-4BBD-8CAA-9382FA006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94439-7099-408F-9E46-48CAF2B9C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23813"/>
            <a:ext cx="2286000" cy="6196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3813"/>
            <a:ext cx="6705600" cy="6196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73BF2-B6CB-4B3E-938A-A1DFAE14E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-23813"/>
            <a:ext cx="9144000" cy="6196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A9051-0C2E-42BF-8D7C-1884B078D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813"/>
            <a:ext cx="9144000" cy="9144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CBB09-4919-46D9-B646-508E8B16E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05C97-262D-4624-AA68-F067D43AE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8D251-4B73-4E6B-8BA1-0C69971D3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09766-C25C-43DA-A3FB-FAC31C5E2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B67D0-DFC7-418A-98F2-69028061A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B0E87-F258-4C27-8784-F894BE919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AC583-9D2F-4920-B294-6515AA80A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FB5B1-7082-4002-9795-6003B1956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3813"/>
            <a:ext cx="9144000" cy="914401"/>
          </a:xfrm>
          <a:prstGeom prst="rect">
            <a:avLst/>
          </a:prstGeom>
          <a:gradFill rotWithShape="1">
            <a:gsLst>
              <a:gs pos="0">
                <a:srgbClr val="F8F8F8">
                  <a:alpha val="29999"/>
                </a:srgbClr>
              </a:gs>
              <a:gs pos="100000">
                <a:srgbClr val="C8C8C8">
                  <a:alpha val="85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5245" name="Line 29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077" name="Group 82"/>
          <p:cNvGrpSpPr>
            <a:grpSpLocks/>
          </p:cNvGrpSpPr>
          <p:nvPr userDrawn="1"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pic>
          <p:nvPicPr>
            <p:cNvPr id="3083" name="Picture 78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4128"/>
              <a:ext cx="57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5295" name="Text Box 79"/>
            <p:cNvSpPr txBox="1">
              <a:spLocks noChangeArrowheads="1"/>
            </p:cNvSpPr>
            <p:nvPr userDrawn="1"/>
          </p:nvSpPr>
          <p:spPr bwMode="auto">
            <a:xfrm>
              <a:off x="207" y="4163"/>
              <a:ext cx="340" cy="134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400" b="0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NSTX</a:t>
              </a:r>
            </a:p>
          </p:txBody>
        </p:sp>
        <p:pic>
          <p:nvPicPr>
            <p:cNvPr id="3085" name="Picture 80" descr="nstx_logo_gray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8" y="4153"/>
              <a:ext cx="138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5297" name="Line 81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05299" name="Rectangle 8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 b="0" i="0" smtClean="0">
                <a:solidFill>
                  <a:schemeClr val="accent2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5300" name="Rectangle 8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 b="0" i="0" smtClean="0">
                <a:solidFill>
                  <a:schemeClr val="accent2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5301" name="Rectangle 85"/>
          <p:cNvSpPr>
            <a:spLocks noChangeArrowheads="1"/>
          </p:cNvSpPr>
          <p:nvPr userDrawn="1"/>
        </p:nvSpPr>
        <p:spPr bwMode="auto">
          <a:xfrm>
            <a:off x="2057400" y="6580188"/>
            <a:ext cx="5029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>
                <a:solidFill>
                  <a:schemeClr val="tx1"/>
                </a:solidFill>
                <a:latin typeface="Arial" charset="0"/>
              </a:rPr>
              <a:t>4</a:t>
            </a:r>
            <a:r>
              <a:rPr lang="en-US" sz="900" i="0" baseline="30000">
                <a:solidFill>
                  <a:schemeClr val="tx1"/>
                </a:solidFill>
                <a:latin typeface="Arial" charset="0"/>
              </a:rPr>
              <a:t>th</a:t>
            </a:r>
            <a:r>
              <a:rPr lang="en-US" sz="900" i="0">
                <a:solidFill>
                  <a:schemeClr val="tx1"/>
                </a:solidFill>
                <a:latin typeface="Arial" charset="0"/>
              </a:rPr>
              <a:t> T&amp;C ITPA Mtg - Culham</a:t>
            </a:r>
          </a:p>
        </p:txBody>
      </p:sp>
      <p:sp>
        <p:nvSpPr>
          <p:cNvPr id="905302" name="Rectangle 8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 smtClean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fld id="{6AE0C271-3746-440B-AEB5-7F4958B40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05303" name="Rectangle 87"/>
          <p:cNvSpPr>
            <a:spLocks noChangeArrowheads="1"/>
          </p:cNvSpPr>
          <p:nvPr userDrawn="1"/>
        </p:nvSpPr>
        <p:spPr bwMode="auto">
          <a:xfrm>
            <a:off x="7391400" y="6580188"/>
            <a:ext cx="1295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>
                <a:solidFill>
                  <a:schemeClr val="tx1"/>
                </a:solidFill>
                <a:latin typeface="Arial" charset="0"/>
              </a:rPr>
              <a:t>March 22-25,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7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CC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808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6"/>
          <p:cNvGrpSpPr>
            <a:grpSpLocks/>
          </p:cNvGrpSpPr>
          <p:nvPr/>
        </p:nvGrpSpPr>
        <p:grpSpPr bwMode="auto">
          <a:xfrm>
            <a:off x="0" y="0"/>
            <a:ext cx="9144000" cy="962025"/>
            <a:chOff x="0" y="0"/>
            <a:chExt cx="5760" cy="606"/>
          </a:xfrm>
        </p:grpSpPr>
        <p:pic>
          <p:nvPicPr>
            <p:cNvPr id="5129" name="Picture 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1968" y="144"/>
              <a:ext cx="17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 eaLnBrk="0" hangingPunct="0"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chemeClr val="tx1"/>
                  </a:solidFill>
                  <a:latin typeface="Arial" charset="0"/>
                </a:rPr>
                <a:t>Supported by   </a:t>
              </a:r>
            </a:p>
          </p:txBody>
        </p:sp>
        <p:pic>
          <p:nvPicPr>
            <p:cNvPr id="5131" name="Picture 39" descr="Logohigh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96" y="147"/>
              <a:ext cx="469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40" descr="SClogo-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84" y="146"/>
              <a:ext cx="520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3" name="Text Box 41"/>
            <p:cNvSpPr txBox="1">
              <a:spLocks noChangeArrowheads="1"/>
            </p:cNvSpPr>
            <p:nvPr/>
          </p:nvSpPr>
          <p:spPr bwMode="auto">
            <a:xfrm>
              <a:off x="4678" y="144"/>
              <a:ext cx="50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>
                  <a:solidFill>
                    <a:srgbClr val="0028FF"/>
                  </a:solidFill>
                  <a:latin typeface="Arial" charset="0"/>
                </a:rPr>
                <a:t>Office of</a:t>
              </a:r>
            </a:p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>
                  <a:solidFill>
                    <a:srgbClr val="0028FF"/>
                  </a:solidFill>
                  <a:latin typeface="Arial" charset="0"/>
                </a:rPr>
                <a:t>Science</a:t>
              </a:r>
            </a:p>
          </p:txBody>
        </p:sp>
        <p:sp>
          <p:nvSpPr>
            <p:cNvPr id="1525802" name="Text Box 42"/>
            <p:cNvSpPr txBox="1">
              <a:spLocks noChangeArrowheads="1"/>
            </p:cNvSpPr>
            <p:nvPr/>
          </p:nvSpPr>
          <p:spPr bwMode="auto">
            <a:xfrm>
              <a:off x="544" y="114"/>
              <a:ext cx="768" cy="346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3600" b="0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NSTX</a:t>
              </a:r>
            </a:p>
          </p:txBody>
        </p:sp>
        <p:pic>
          <p:nvPicPr>
            <p:cNvPr id="5135" name="Picture 4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32" y="96"/>
              <a:ext cx="420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6" name="Picture 44" descr="nstx_logo_gra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9" y="109"/>
              <a:ext cx="35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3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5B6572"/>
              </a:clrFrom>
              <a:clrTo>
                <a:srgbClr val="5B6572">
                  <a:alpha val="0"/>
                </a:srgbClr>
              </a:clrTo>
            </a:clrChange>
            <a:lum bright="64000" contrast="-76000"/>
          </a:blip>
          <a:srcRect/>
          <a:stretch>
            <a:fillRect/>
          </a:stretch>
        </p:blipFill>
        <p:spPr bwMode="auto">
          <a:xfrm>
            <a:off x="2638425" y="2286000"/>
            <a:ext cx="39909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2819400" y="2971800"/>
            <a:ext cx="3657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 i="0">
                <a:solidFill>
                  <a:schemeClr val="tx1"/>
                </a:solidFill>
                <a:latin typeface="Arial" charset="0"/>
              </a:rPr>
              <a:t>S.M. Kaye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06699"/>
                </a:solidFill>
                <a:latin typeface="Arial" charset="0"/>
              </a:rPr>
              <a:t>for PPPL, U. Wisc., JHU, UCLA, UC Davis Groups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1828800" y="5064125"/>
            <a:ext cx="5715000" cy="7699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en-US" sz="2000" i="0">
                <a:solidFill>
                  <a:srgbClr val="CC3300"/>
                </a:solidFill>
              </a:rPr>
              <a:t>NSTX-C-Mod Pedestal Workshop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n-US" sz="2000" i="0">
                <a:solidFill>
                  <a:srgbClr val="CC3300"/>
                </a:solidFill>
              </a:rPr>
              <a:t>PPPL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n-US" sz="2000" i="0">
                <a:solidFill>
                  <a:srgbClr val="CC3300"/>
                </a:solidFill>
              </a:rPr>
              <a:t>7 Sept. 2010</a:t>
            </a:r>
          </a:p>
        </p:txBody>
      </p: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0" y="1371600"/>
            <a:ext cx="6172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2400" i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NSTX Capabilities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2400" i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en-US" sz="2400" i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Turbulence and Profile Diagnostics </a:t>
            </a:r>
            <a:r>
              <a:rPr lang="en-US" sz="2400" i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 the Plasma Edge - </a:t>
            </a: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7" name="Text Box 33"/>
          <p:cNvSpPr txBox="1">
            <a:spLocks noChangeArrowheads="1"/>
          </p:cNvSpPr>
          <p:nvPr/>
        </p:nvSpPr>
        <p:spPr bwMode="auto">
          <a:xfrm>
            <a:off x="7739063" y="2174875"/>
            <a:ext cx="1284287" cy="4270375"/>
          </a:xfrm>
          <a:prstGeom prst="rect">
            <a:avLst/>
          </a:prstGeom>
          <a:gradFill rotWithShape="1">
            <a:gsLst>
              <a:gs pos="0">
                <a:srgbClr val="B3B3B3">
                  <a:alpha val="50998"/>
                </a:srgbClr>
              </a:gs>
              <a:gs pos="100000">
                <a:srgbClr val="EAEAEA">
                  <a:alpha val="50998"/>
                </a:srgbClr>
              </a:gs>
            </a:gsLst>
            <a:lin ang="0" scaled="1"/>
          </a:gra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St. Andrews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Hebrew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RRC Kurchatov Inst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KBSI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</a:t>
            </a:r>
            <a:r>
              <a:rPr lang="en-US" sz="900">
                <a:solidFill>
                  <a:srgbClr val="FF0000"/>
                </a:solidFill>
                <a:latin typeface="Arial" charset="0"/>
                <a:cs typeface="Arial" charset="0"/>
              </a:rPr>
              <a:t>ü</a:t>
            </a:r>
            <a:r>
              <a:rPr lang="en-US" sz="900">
                <a:solidFill>
                  <a:srgbClr val="FF0000"/>
                </a:solidFill>
                <a:latin typeface="Arial" charset="0"/>
              </a:rPr>
              <a:t>lich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Quebec</a:t>
            </a:r>
          </a:p>
        </p:txBody>
      </p:sp>
      <p:sp>
        <p:nvSpPr>
          <p:cNvPr id="5128" name="Text Box 34"/>
          <p:cNvSpPr txBox="1">
            <a:spLocks noChangeArrowheads="1"/>
          </p:cNvSpPr>
          <p:nvPr/>
        </p:nvSpPr>
        <p:spPr bwMode="auto">
          <a:xfrm>
            <a:off x="114300" y="2057400"/>
            <a:ext cx="1333500" cy="4419600"/>
          </a:xfrm>
          <a:prstGeom prst="rect">
            <a:avLst/>
          </a:prstGeom>
          <a:gradFill rotWithShape="1">
            <a:gsLst>
              <a:gs pos="0">
                <a:srgbClr val="EAEAEA">
                  <a:alpha val="50998"/>
                </a:srgbClr>
              </a:gs>
              <a:gs pos="100000">
                <a:srgbClr val="B5B5B5">
                  <a:alpha val="50998"/>
                </a:srgbClr>
              </a:gs>
            </a:gsLst>
            <a:lin ang="0" scaled="1"/>
          </a:gradFill>
          <a:ln w="12700" algn="ctr">
            <a:solidFill>
              <a:srgbClr val="0000FF"/>
            </a:solidFill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Colorado Sch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Comp-X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INEL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  <a:endParaRPr lang="en-US" sz="90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Far-Infra Red Tangential Interferometer </a:t>
            </a:r>
            <a:r>
              <a:rPr lang="en-US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Polarimeter</a:t>
            </a:r>
            <a:endParaRPr lang="en-US" dirty="0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2" name="Picture 9" descr="top_view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4831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C:\Users\Wen-Ching\FIReTIP\Picture 2009 June\IMG_4611.JPG"/>
          <p:cNvPicPr>
            <a:picLocks noChangeAspect="1" noChangeArrowheads="1"/>
          </p:cNvPicPr>
          <p:nvPr/>
        </p:nvPicPr>
        <p:blipFill>
          <a:blip r:embed="rId4" cstate="print"/>
          <a:srcRect t="14983" b="24065"/>
          <a:stretch>
            <a:fillRect/>
          </a:stretch>
        </p:blipFill>
        <p:spPr bwMode="auto">
          <a:xfrm>
            <a:off x="4648200" y="4343400"/>
            <a:ext cx="43434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16"/>
          <p:cNvSpPr txBox="1">
            <a:spLocks noChangeArrowheads="1"/>
          </p:cNvSpPr>
          <p:nvPr/>
        </p:nvSpPr>
        <p:spPr bwMode="auto">
          <a:xfrm>
            <a:off x="4495800" y="1371600"/>
            <a:ext cx="46482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FIReTIP measures line integrated</a:t>
            </a:r>
          </a:p>
          <a:p>
            <a:pPr>
              <a:buFontTx/>
              <a:buNone/>
            </a:pPr>
            <a:r>
              <a:rPr lang="en-US" sz="2000"/>
              <a:t>electron density including</a:t>
            </a:r>
          </a:p>
          <a:p>
            <a:pPr>
              <a:buFontTx/>
              <a:buNone/>
            </a:pPr>
            <a:r>
              <a:rPr lang="en-US" sz="2000"/>
              <a:t>density fluctuations (         )</a:t>
            </a:r>
          </a:p>
          <a:p>
            <a:endParaRPr lang="en-US" sz="2000"/>
          </a:p>
          <a:p>
            <a:r>
              <a:rPr lang="en-US" sz="2000"/>
              <a:t>2009:  upgrade electronics</a:t>
            </a:r>
          </a:p>
          <a:p>
            <a:pPr>
              <a:buFontTx/>
              <a:buNone/>
            </a:pPr>
            <a:r>
              <a:rPr lang="en-US" sz="2000"/>
              <a:t>to yield bandwidth of 4 MHz</a:t>
            </a:r>
          </a:p>
        </p:txBody>
      </p:sp>
      <p:graphicFrame>
        <p:nvGraphicFramePr>
          <p:cNvPr id="2050" name="Object 182"/>
          <p:cNvGraphicFramePr>
            <a:graphicFrameLocks noChangeAspect="1"/>
          </p:cNvGraphicFramePr>
          <p:nvPr/>
        </p:nvGraphicFramePr>
        <p:xfrm>
          <a:off x="7086600" y="2057400"/>
          <a:ext cx="771525" cy="654050"/>
        </p:xfrm>
        <a:graphic>
          <a:graphicData uri="http://schemas.openxmlformats.org/presentationml/2006/ole">
            <p:oleObj spid="_x0000_s2050" name="Equation" r:id="rId5" imgW="457200" imgH="393480" progId="Equation.3">
              <p:embed/>
            </p:oleObj>
          </a:graphicData>
        </a:graphic>
      </p:graphicFrame>
      <p:sp>
        <p:nvSpPr>
          <p:cNvPr id="2055" name="TextBox 18"/>
          <p:cNvSpPr txBox="1">
            <a:spLocks noChangeArrowheads="1"/>
          </p:cNvSpPr>
          <p:nvPr/>
        </p:nvSpPr>
        <p:spPr bwMode="auto">
          <a:xfrm>
            <a:off x="609600" y="60198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rgbClr val="006699"/>
                </a:solidFill>
              </a:rPr>
              <a:t>K.C. Lee, N. Luhmann, C. Domier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Measured Growth Rates of High-k Modes Agrees with Linear GYRO Results for Fastest Growing Mode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3" y="1066800"/>
            <a:ext cx="1614487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066800"/>
            <a:ext cx="1595438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066800"/>
            <a:ext cx="1601788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276600"/>
            <a:ext cx="40386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Box 48"/>
          <p:cNvSpPr txBox="1">
            <a:spLocks noChangeArrowheads="1"/>
          </p:cNvSpPr>
          <p:nvPr/>
        </p:nvSpPr>
        <p:spPr bwMode="auto">
          <a:xfrm>
            <a:off x="8077200" y="4994275"/>
            <a:ext cx="7096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>
                <a:solidFill>
                  <a:srgbClr val="0066FF"/>
                </a:solidFill>
                <a:latin typeface="Calibri" pitchFamily="34" charset="0"/>
              </a:rPr>
              <a:t>Ch5</a:t>
            </a:r>
            <a:endParaRPr lang="en-US" sz="2600" baseline="-2500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13320" name="TextBox 50"/>
          <p:cNvSpPr txBox="1">
            <a:spLocks noChangeArrowheads="1"/>
          </p:cNvSpPr>
          <p:nvPr/>
        </p:nvSpPr>
        <p:spPr bwMode="auto">
          <a:xfrm>
            <a:off x="7772400" y="5527675"/>
            <a:ext cx="7096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>
                <a:solidFill>
                  <a:srgbClr val="0066FF"/>
                </a:solidFill>
                <a:latin typeface="Calibri" pitchFamily="34" charset="0"/>
              </a:rPr>
              <a:t>Ch7</a:t>
            </a:r>
            <a:endParaRPr lang="en-US" sz="2600" baseline="-2500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13321" name="TextBox 51"/>
          <p:cNvSpPr txBox="1">
            <a:spLocks noChangeArrowheads="1"/>
          </p:cNvSpPr>
          <p:nvPr/>
        </p:nvSpPr>
        <p:spPr bwMode="auto">
          <a:xfrm flipH="1">
            <a:off x="7848600" y="4308475"/>
            <a:ext cx="990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>
                <a:solidFill>
                  <a:srgbClr val="0066FF"/>
                </a:solidFill>
                <a:latin typeface="Calibri" pitchFamily="34" charset="0"/>
              </a:rPr>
              <a:t>Ch3</a:t>
            </a:r>
            <a:endParaRPr lang="en-US" sz="2600" baseline="-2500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13322" name="TextBox 58"/>
          <p:cNvSpPr txBox="1">
            <a:spLocks noChangeArrowheads="1"/>
          </p:cNvSpPr>
          <p:nvPr/>
        </p:nvSpPr>
        <p:spPr bwMode="auto">
          <a:xfrm>
            <a:off x="228600" y="3505200"/>
            <a:ext cx="506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0.22</a:t>
            </a:r>
          </a:p>
        </p:txBody>
      </p:sp>
      <p:sp>
        <p:nvSpPr>
          <p:cNvPr id="13323" name="TextBox 58"/>
          <p:cNvSpPr txBox="1">
            <a:spLocks noChangeArrowheads="1"/>
          </p:cNvSpPr>
          <p:nvPr/>
        </p:nvSpPr>
        <p:spPr bwMode="auto">
          <a:xfrm>
            <a:off x="0" y="2895600"/>
            <a:ext cx="488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20-</a:t>
            </a:r>
            <a:endParaRPr lang="en-US" baseline="-25000">
              <a:latin typeface="Calibri" pitchFamily="34" charset="0"/>
            </a:endParaRPr>
          </a:p>
        </p:txBody>
      </p:sp>
      <p:sp>
        <p:nvSpPr>
          <p:cNvPr id="13324" name="TextBox 58"/>
          <p:cNvSpPr txBox="1">
            <a:spLocks noChangeArrowheads="1"/>
          </p:cNvSpPr>
          <p:nvPr/>
        </p:nvSpPr>
        <p:spPr bwMode="auto">
          <a:xfrm>
            <a:off x="0" y="2362200"/>
            <a:ext cx="488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40-</a:t>
            </a:r>
            <a:endParaRPr lang="en-US" baseline="-25000">
              <a:latin typeface="Calibri" pitchFamily="34" charset="0"/>
            </a:endParaRPr>
          </a:p>
        </p:txBody>
      </p:sp>
      <p:sp>
        <p:nvSpPr>
          <p:cNvPr id="13325" name="TextBox 58"/>
          <p:cNvSpPr txBox="1">
            <a:spLocks noChangeArrowheads="1"/>
          </p:cNvSpPr>
          <p:nvPr/>
        </p:nvSpPr>
        <p:spPr bwMode="auto">
          <a:xfrm>
            <a:off x="0" y="1828800"/>
            <a:ext cx="488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60-</a:t>
            </a:r>
            <a:endParaRPr lang="en-US" baseline="-25000">
              <a:latin typeface="Calibri" pitchFamily="34" charset="0"/>
            </a:endParaRPr>
          </a:p>
        </p:txBody>
      </p:sp>
      <p:sp>
        <p:nvSpPr>
          <p:cNvPr id="13326" name="TextBox 58"/>
          <p:cNvSpPr txBox="1">
            <a:spLocks noChangeArrowheads="1"/>
          </p:cNvSpPr>
          <p:nvPr/>
        </p:nvSpPr>
        <p:spPr bwMode="auto">
          <a:xfrm>
            <a:off x="0" y="1371600"/>
            <a:ext cx="488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80-</a:t>
            </a:r>
            <a:endParaRPr lang="en-US" baseline="-25000">
              <a:latin typeface="Calibri" pitchFamily="34" charset="0"/>
            </a:endParaRPr>
          </a:p>
        </p:txBody>
      </p:sp>
      <p:sp>
        <p:nvSpPr>
          <p:cNvPr id="13327" name="TextBox 58"/>
          <p:cNvSpPr txBox="1">
            <a:spLocks noChangeArrowheads="1"/>
          </p:cNvSpPr>
          <p:nvPr/>
        </p:nvSpPr>
        <p:spPr bwMode="auto">
          <a:xfrm>
            <a:off x="914400" y="3505200"/>
            <a:ext cx="506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0.23</a:t>
            </a:r>
          </a:p>
        </p:txBody>
      </p:sp>
      <p:sp>
        <p:nvSpPr>
          <p:cNvPr id="13328" name="TextBox 58"/>
          <p:cNvSpPr txBox="1">
            <a:spLocks noChangeArrowheads="1"/>
          </p:cNvSpPr>
          <p:nvPr/>
        </p:nvSpPr>
        <p:spPr bwMode="auto">
          <a:xfrm>
            <a:off x="1600200" y="3505200"/>
            <a:ext cx="506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0.24</a:t>
            </a:r>
          </a:p>
        </p:txBody>
      </p:sp>
      <p:sp>
        <p:nvSpPr>
          <p:cNvPr id="13329" name="TextBox 58"/>
          <p:cNvSpPr txBox="1">
            <a:spLocks noChangeArrowheads="1"/>
          </p:cNvSpPr>
          <p:nvPr/>
        </p:nvSpPr>
        <p:spPr bwMode="auto">
          <a:xfrm>
            <a:off x="1981200" y="3505200"/>
            <a:ext cx="506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0.22</a:t>
            </a:r>
          </a:p>
        </p:txBody>
      </p:sp>
      <p:sp>
        <p:nvSpPr>
          <p:cNvPr id="13330" name="TextBox 58"/>
          <p:cNvSpPr txBox="1">
            <a:spLocks noChangeArrowheads="1"/>
          </p:cNvSpPr>
          <p:nvPr/>
        </p:nvSpPr>
        <p:spPr bwMode="auto">
          <a:xfrm>
            <a:off x="2590800" y="3505200"/>
            <a:ext cx="506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0.23</a:t>
            </a:r>
          </a:p>
        </p:txBody>
      </p:sp>
      <p:sp>
        <p:nvSpPr>
          <p:cNvPr id="13331" name="TextBox 58"/>
          <p:cNvSpPr txBox="1">
            <a:spLocks noChangeArrowheads="1"/>
          </p:cNvSpPr>
          <p:nvPr/>
        </p:nvSpPr>
        <p:spPr bwMode="auto">
          <a:xfrm>
            <a:off x="3200400" y="3505200"/>
            <a:ext cx="506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0.24</a:t>
            </a:r>
          </a:p>
        </p:txBody>
      </p:sp>
      <p:sp>
        <p:nvSpPr>
          <p:cNvPr id="13332" name="TextBox 58"/>
          <p:cNvSpPr txBox="1">
            <a:spLocks noChangeArrowheads="1"/>
          </p:cNvSpPr>
          <p:nvPr/>
        </p:nvSpPr>
        <p:spPr bwMode="auto">
          <a:xfrm>
            <a:off x="3581400" y="3505200"/>
            <a:ext cx="506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0.22</a:t>
            </a:r>
          </a:p>
        </p:txBody>
      </p:sp>
      <p:sp>
        <p:nvSpPr>
          <p:cNvPr id="13333" name="TextBox 58"/>
          <p:cNvSpPr txBox="1">
            <a:spLocks noChangeArrowheads="1"/>
          </p:cNvSpPr>
          <p:nvPr/>
        </p:nvSpPr>
        <p:spPr bwMode="auto">
          <a:xfrm>
            <a:off x="4141788" y="3505200"/>
            <a:ext cx="506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0.23</a:t>
            </a:r>
          </a:p>
        </p:txBody>
      </p:sp>
      <p:sp>
        <p:nvSpPr>
          <p:cNvPr id="13334" name="TextBox 58"/>
          <p:cNvSpPr txBox="1">
            <a:spLocks noChangeArrowheads="1"/>
          </p:cNvSpPr>
          <p:nvPr/>
        </p:nvSpPr>
        <p:spPr bwMode="auto">
          <a:xfrm>
            <a:off x="5132388" y="3505200"/>
            <a:ext cx="506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0.24</a:t>
            </a:r>
          </a:p>
        </p:txBody>
      </p:sp>
      <p:sp>
        <p:nvSpPr>
          <p:cNvPr id="55" name="Right Arrow 54"/>
          <p:cNvSpPr/>
          <p:nvPr/>
        </p:nvSpPr>
        <p:spPr>
          <a:xfrm>
            <a:off x="5257800" y="3446463"/>
            <a:ext cx="2438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Left-Right Arrow 55"/>
          <p:cNvSpPr/>
          <p:nvPr/>
        </p:nvSpPr>
        <p:spPr>
          <a:xfrm>
            <a:off x="7696200" y="3522663"/>
            <a:ext cx="838200" cy="3810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Left Arrow 56"/>
          <p:cNvSpPr/>
          <p:nvPr/>
        </p:nvSpPr>
        <p:spPr>
          <a:xfrm flipV="1">
            <a:off x="8534400" y="3522663"/>
            <a:ext cx="457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38" name="TextBox 57"/>
          <p:cNvSpPr txBox="1">
            <a:spLocks noChangeArrowheads="1"/>
          </p:cNvSpPr>
          <p:nvPr/>
        </p:nvSpPr>
        <p:spPr bwMode="auto">
          <a:xfrm>
            <a:off x="6324600" y="3522663"/>
            <a:ext cx="33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Black" pitchFamily="34" charset="0"/>
              </a:rPr>
              <a:t>L</a:t>
            </a:r>
          </a:p>
        </p:txBody>
      </p:sp>
      <p:sp>
        <p:nvSpPr>
          <p:cNvPr id="13339" name="TextBox 58"/>
          <p:cNvSpPr txBox="1">
            <a:spLocks noChangeArrowheads="1"/>
          </p:cNvSpPr>
          <p:nvPr/>
        </p:nvSpPr>
        <p:spPr bwMode="auto">
          <a:xfrm>
            <a:off x="7924800" y="3584575"/>
            <a:ext cx="376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Black" pitchFamily="34" charset="0"/>
              </a:rPr>
              <a:t>H</a:t>
            </a:r>
          </a:p>
        </p:txBody>
      </p:sp>
      <p:sp>
        <p:nvSpPr>
          <p:cNvPr id="13340" name="TextBox 59"/>
          <p:cNvSpPr txBox="1">
            <a:spLocks noChangeArrowheads="1"/>
          </p:cNvSpPr>
          <p:nvPr/>
        </p:nvSpPr>
        <p:spPr bwMode="auto">
          <a:xfrm>
            <a:off x="609600" y="4038600"/>
            <a:ext cx="4430713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>
              <a:solidFill>
                <a:schemeClr val="tx2"/>
              </a:solidFill>
            </a:endParaRPr>
          </a:p>
          <a:p>
            <a:r>
              <a:rPr lang="en-US" sz="1600">
                <a:solidFill>
                  <a:schemeClr val="tx2"/>
                </a:solidFill>
              </a:rPr>
              <a:t> Example of turbulence suppression</a:t>
            </a:r>
          </a:p>
          <a:p>
            <a:pPr>
              <a:buFontTx/>
              <a:buChar char="-"/>
            </a:pPr>
            <a:endParaRPr lang="en-US" sz="1600">
              <a:solidFill>
                <a:schemeClr val="tx2"/>
              </a:solidFill>
            </a:endParaRPr>
          </a:p>
          <a:p>
            <a:r>
              <a:rPr lang="en-US" sz="1600">
                <a:solidFill>
                  <a:schemeClr val="tx2"/>
                </a:solidFill>
              </a:rPr>
              <a:t> Edge channels (Ch5: R</a:t>
            </a:r>
            <a:r>
              <a:rPr lang="en-US" sz="1600" baseline="-25000">
                <a:solidFill>
                  <a:schemeClr val="tx2"/>
                </a:solidFill>
              </a:rPr>
              <a:t>T</a:t>
            </a:r>
            <a:r>
              <a:rPr lang="en-US" sz="1600">
                <a:solidFill>
                  <a:schemeClr val="tx2"/>
                </a:solidFill>
              </a:rPr>
              <a:t>=132 cm,</a:t>
            </a:r>
          </a:p>
          <a:p>
            <a:pPr>
              <a:buFontTx/>
              <a:buNone/>
            </a:pPr>
            <a:r>
              <a:rPr lang="en-US" sz="1600">
                <a:solidFill>
                  <a:schemeClr val="tx2"/>
                </a:solidFill>
              </a:rPr>
              <a:t>Ch7: R</a:t>
            </a:r>
            <a:r>
              <a:rPr lang="en-US" sz="1600" baseline="-25000">
                <a:solidFill>
                  <a:schemeClr val="tx2"/>
                </a:solidFill>
              </a:rPr>
              <a:t>T</a:t>
            </a:r>
            <a:r>
              <a:rPr lang="en-US" sz="1600">
                <a:solidFill>
                  <a:schemeClr val="tx2"/>
                </a:solidFill>
              </a:rPr>
              <a:t>=150 cm) showed clear decrease</a:t>
            </a:r>
          </a:p>
          <a:p>
            <a:endParaRPr lang="en-US" sz="1600">
              <a:solidFill>
                <a:schemeClr val="tx2"/>
              </a:solidFill>
            </a:endParaRPr>
          </a:p>
          <a:p>
            <a:r>
              <a:rPr lang="en-US" sz="1600">
                <a:solidFill>
                  <a:schemeClr val="tx2"/>
                </a:solidFill>
              </a:rPr>
              <a:t> Fluctuations decrease in frequency range </a:t>
            </a:r>
          </a:p>
          <a:p>
            <a:pPr>
              <a:buFontTx/>
              <a:buNone/>
            </a:pPr>
            <a:r>
              <a:rPr lang="en-US" sz="1600">
                <a:solidFill>
                  <a:schemeClr val="tx2"/>
                </a:solidFill>
              </a:rPr>
              <a:t>of  &lt; 100 kHz</a:t>
            </a:r>
          </a:p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3341" name="TextBox 61"/>
          <p:cNvSpPr txBox="1">
            <a:spLocks noChangeArrowheads="1"/>
          </p:cNvSpPr>
          <p:nvPr/>
        </p:nvSpPr>
        <p:spPr bwMode="auto">
          <a:xfrm>
            <a:off x="0" y="990600"/>
            <a:ext cx="611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/>
              <a:t>f(kHz)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Profile Diagnostics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Thomson Scattering</a:t>
            </a:r>
          </a:p>
          <a:p>
            <a:pPr lvl="1"/>
            <a:r>
              <a:rPr lang="en-US" dirty="0" smtClean="0"/>
              <a:t>30 channels presently, 40 after upgrade</a:t>
            </a:r>
          </a:p>
          <a:p>
            <a:pPr lvl="2"/>
            <a:r>
              <a:rPr lang="en-US" dirty="0" smtClean="0"/>
              <a:t>6-9 mm spatial resolution in outer region</a:t>
            </a:r>
          </a:p>
          <a:p>
            <a:pPr lvl="2"/>
            <a:r>
              <a:rPr lang="en-US" dirty="0" smtClean="0"/>
              <a:t>2 lasers with flexible timing (generally one profile measurement every 16 ms)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CHERS</a:t>
            </a:r>
          </a:p>
          <a:p>
            <a:pPr lvl="1"/>
            <a:r>
              <a:rPr lang="en-US" dirty="0" smtClean="0"/>
              <a:t>51 spatial channels</a:t>
            </a:r>
          </a:p>
          <a:p>
            <a:pPr lvl="2"/>
            <a:r>
              <a:rPr lang="en-US" dirty="0" smtClean="0"/>
              <a:t>Down to 1-2 cm spatial resolution (~1 </a:t>
            </a:r>
            <a:r>
              <a:rPr lang="en-US" dirty="0" err="1" smtClean="0">
                <a:latin typeface="Symbol" pitchFamily="18" charset="2"/>
              </a:rPr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>in outer region)</a:t>
            </a:r>
          </a:p>
          <a:p>
            <a:pPr lvl="2"/>
            <a:r>
              <a:rPr lang="en-US" dirty="0" smtClean="0"/>
              <a:t>10 ms temporal resolution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Multi-Energy SXT Designed for High Spatial</a:t>
            </a:r>
            <a:br>
              <a:rPr 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Resolution (&lt; 1 cm) of Outer Plasma (r/a&gt;0.5)</a:t>
            </a:r>
            <a:endParaRPr lang="en-US" dirty="0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pic>
        <p:nvPicPr>
          <p:cNvPr id="14339" name="Picture 8"/>
          <p:cNvPicPr>
            <a:picLocks noChangeAspect="1" noChangeArrowheads="1"/>
          </p:cNvPicPr>
          <p:nvPr/>
        </p:nvPicPr>
        <p:blipFill>
          <a:blip r:embed="rId2" cstate="print"/>
          <a:srcRect t="12766" b="2515"/>
          <a:stretch>
            <a:fillRect/>
          </a:stretch>
        </p:blipFill>
        <p:spPr bwMode="auto">
          <a:xfrm>
            <a:off x="609600" y="1150938"/>
            <a:ext cx="7751763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17"/>
          <p:cNvSpPr txBox="1">
            <a:spLocks noChangeArrowheads="1"/>
          </p:cNvSpPr>
          <p:nvPr/>
        </p:nvSpPr>
        <p:spPr bwMode="auto">
          <a:xfrm>
            <a:off x="304800" y="6172200"/>
            <a:ext cx="4276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rgbClr val="006699"/>
                </a:solidFill>
              </a:rPr>
              <a:t>K. Tritz, D. Stutman, M. Finkenthal, D. Kumar, D. Slayton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78F4D1ED-97AA-4BCE-B13C-D307D876610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527810" name="Rectangle 2"/>
          <p:cNvSpPr>
            <a:spLocks noGrp="1" noChangeArrowheads="1"/>
          </p:cNvSpPr>
          <p:nvPr>
            <p:ph type="title"/>
          </p:nvPr>
        </p:nvSpPr>
        <p:spPr>
          <a:gradFill>
            <a:gsLst>
              <a:gs pos="0">
                <a:srgbClr val="F8F8F8">
                  <a:alpha val="50999"/>
                </a:srgbClr>
              </a:gs>
              <a:gs pos="100000">
                <a:srgbClr val="F8F8F8">
                  <a:gamma/>
                  <a:shade val="71765"/>
                  <a:invGamma/>
                  <a:alpha val="50999"/>
                </a:srgbClr>
              </a:gs>
            </a:gsLst>
          </a:gra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Multiple Diagnostics are Available to Explore Turbulence At or Near the Plasma Edge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029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smtClean="0">
                <a:solidFill>
                  <a:schemeClr val="tx1"/>
                </a:solidFill>
              </a:rPr>
              <a:t>Microwave Scattering (high-k</a:t>
            </a:r>
            <a:r>
              <a:rPr lang="en-US" baseline="-25000" smtClean="0">
                <a:solidFill>
                  <a:schemeClr val="tx1"/>
                </a:solidFill>
              </a:rPr>
              <a:t>r</a:t>
            </a:r>
            <a:r>
              <a:rPr lang="en-US" smtClean="0">
                <a:solidFill>
                  <a:schemeClr val="tx1"/>
                </a:solidFill>
              </a:rPr>
              <a:t> turbulence: ETG, TEM, </a:t>
            </a:r>
            <a:r>
              <a:rPr lang="en-US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mtClean="0">
                <a:solidFill>
                  <a:schemeClr val="tx1"/>
                </a:solidFill>
              </a:rPr>
              <a:t>tearing): PPPL, UC Davis</a:t>
            </a:r>
            <a:endParaRPr lang="en-US" sz="2000" smtClean="0"/>
          </a:p>
          <a:p>
            <a:pPr lvl="1">
              <a:spcBef>
                <a:spcPct val="10000"/>
              </a:spcBef>
            </a:pPr>
            <a:endParaRPr lang="en-US" smtClean="0">
              <a:solidFill>
                <a:srgbClr val="006699"/>
              </a:solidFill>
            </a:endParaRPr>
          </a:p>
          <a:p>
            <a:pPr>
              <a:spcBef>
                <a:spcPct val="10000"/>
              </a:spcBef>
            </a:pPr>
            <a:r>
              <a:rPr lang="en-US" smtClean="0">
                <a:solidFill>
                  <a:schemeClr val="tx1"/>
                </a:solidFill>
              </a:rPr>
              <a:t>Beam Emission Spectroscopy (low-k turbulence, ZFs/GAMs, AEs): U. Wisconsin</a:t>
            </a:r>
          </a:p>
          <a:p>
            <a:pPr>
              <a:spcBef>
                <a:spcPct val="10000"/>
              </a:spcBef>
            </a:pPr>
            <a:endParaRPr lang="en-US" smtClean="0">
              <a:solidFill>
                <a:schemeClr val="tx1"/>
              </a:solidFill>
            </a:endParaRPr>
          </a:p>
          <a:p>
            <a:pPr>
              <a:spcBef>
                <a:spcPct val="10000"/>
              </a:spcBef>
            </a:pPr>
            <a:r>
              <a:rPr lang="en-US" smtClean="0">
                <a:solidFill>
                  <a:schemeClr val="tx1"/>
                </a:solidFill>
              </a:rPr>
              <a:t>Edge Reflectometry and Backscattering (low-k, high-k, radial correlation lengths): UCLA</a:t>
            </a:r>
          </a:p>
          <a:p>
            <a:pPr>
              <a:spcBef>
                <a:spcPct val="10000"/>
              </a:spcBef>
            </a:pPr>
            <a:endParaRPr lang="en-US" smtClean="0">
              <a:solidFill>
                <a:schemeClr val="tx1"/>
              </a:solidFill>
            </a:endParaRPr>
          </a:p>
          <a:p>
            <a:pPr>
              <a:spcBef>
                <a:spcPct val="10000"/>
              </a:spcBef>
            </a:pPr>
            <a:r>
              <a:rPr lang="en-US" smtClean="0">
                <a:solidFill>
                  <a:schemeClr val="tx1"/>
                </a:solidFill>
              </a:rPr>
              <a:t>Interferometery (n</a:t>
            </a:r>
            <a:r>
              <a:rPr lang="en-US" baseline="-25000" smtClean="0">
                <a:solidFill>
                  <a:schemeClr val="tx1"/>
                </a:solidFill>
              </a:rPr>
              <a:t>e</a:t>
            </a:r>
            <a:r>
              <a:rPr lang="en-US" smtClean="0">
                <a:solidFill>
                  <a:schemeClr val="tx1"/>
                </a:solidFill>
              </a:rPr>
              <a:t> fluctuations &lt;100 kHz): UC Davis</a:t>
            </a:r>
          </a:p>
          <a:p>
            <a:pPr lvl="1">
              <a:spcBef>
                <a:spcPct val="10000"/>
              </a:spcBef>
            </a:pPr>
            <a:endParaRPr lang="en-US" smtClean="0">
              <a:solidFill>
                <a:schemeClr val="tx1"/>
              </a:solidFill>
            </a:endParaRPr>
          </a:p>
          <a:p>
            <a:pPr>
              <a:spcBef>
                <a:spcPct val="10000"/>
              </a:spcBef>
            </a:pPr>
            <a:r>
              <a:rPr lang="en-US" smtClean="0">
                <a:solidFill>
                  <a:schemeClr val="tx1"/>
                </a:solidFill>
              </a:rPr>
              <a:t>Multi-energy Soft X-ray Arrays (MHD scales,..): JHU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1D85CC1-3295-4142-A923-1E82196CF89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63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High-k Scattering is Capable of Measuring Localized </a:t>
            </a:r>
            <a:br>
              <a:rPr 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Gyro-Scale Turbulence</a:t>
            </a:r>
          </a:p>
        </p:txBody>
      </p:sp>
      <p:sp>
        <p:nvSpPr>
          <p:cNvPr id="1030" name="TextBox 20"/>
          <p:cNvSpPr txBox="1">
            <a:spLocks noChangeArrowheads="1"/>
          </p:cNvSpPr>
          <p:nvPr/>
        </p:nvSpPr>
        <p:spPr bwMode="auto">
          <a:xfrm>
            <a:off x="257175" y="4905375"/>
            <a:ext cx="3048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/>
              <a:t>    </a:t>
            </a:r>
          </a:p>
        </p:txBody>
      </p:sp>
      <p:pic>
        <p:nvPicPr>
          <p:cNvPr id="103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1028700"/>
            <a:ext cx="2695575" cy="47021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</p:pic>
      <p:sp>
        <p:nvSpPr>
          <p:cNvPr id="1032" name="TextBox 12"/>
          <p:cNvSpPr txBox="1">
            <a:spLocks noChangeArrowheads="1"/>
          </p:cNvSpPr>
          <p:nvPr/>
        </p:nvSpPr>
        <p:spPr bwMode="auto">
          <a:xfrm>
            <a:off x="657225" y="4838700"/>
            <a:ext cx="1133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/>
              <a:t>Probe beam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90900" y="1104900"/>
            <a:ext cx="5876925" cy="5946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>
              <a:defRPr/>
            </a:pPr>
            <a:r>
              <a:rPr lang="en-US" sz="1800" b="0" i="0" dirty="0">
                <a:latin typeface="+mn-lt"/>
              </a:rPr>
              <a:t>280 GHz microwave is launched as the probe beam. </a:t>
            </a:r>
          </a:p>
          <a:p>
            <a:pPr marL="228600" indent="-228600">
              <a:defRPr/>
            </a:pPr>
            <a:r>
              <a:rPr lang="en-US" sz="1800" b="0" i="0" dirty="0">
                <a:latin typeface="+mn-lt"/>
              </a:rPr>
              <a:t>Coherent scattering by plasma density fluctuations occurs when the three-wave coupling condition is satisfied: </a:t>
            </a:r>
          </a:p>
          <a:p>
            <a:pPr marL="228600" indent="-228600">
              <a:defRPr/>
            </a:pPr>
            <a:endParaRPr lang="en-US" sz="1800" b="0" i="0" dirty="0">
              <a:latin typeface="+mn-lt"/>
            </a:endParaRPr>
          </a:p>
          <a:p>
            <a:pPr marL="228600" indent="-228600">
              <a:defRPr/>
            </a:pPr>
            <a:r>
              <a:rPr lang="en-US" sz="1800" b="0" i="0" dirty="0">
                <a:latin typeface="+mn-lt"/>
              </a:rPr>
              <a:t>Since     , </a:t>
            </a:r>
            <a:r>
              <a:rPr lang="en-US" sz="1800" dirty="0" err="1">
                <a:solidFill>
                  <a:srgbClr val="FF0000"/>
                </a:solidFill>
              </a:rPr>
              <a:t>k</a:t>
            </a:r>
            <a:r>
              <a:rPr lang="en-US" sz="1800" baseline="-25000" dirty="0" err="1">
                <a:solidFill>
                  <a:srgbClr val="FF0000"/>
                </a:solidFill>
              </a:rPr>
              <a:t>s</a:t>
            </a:r>
            <a:r>
              <a:rPr lang="en-US" sz="1800" baseline="-25000" dirty="0">
                <a:solidFill>
                  <a:srgbClr val="FF0000"/>
                </a:solidFill>
              </a:rPr>
              <a:t> </a:t>
            </a:r>
            <a:r>
              <a:rPr lang="en-US" sz="1800" b="0" i="0" dirty="0">
                <a:latin typeface="+mn-lt"/>
              </a:rPr>
              <a:t>&gt;&gt;     , Bragg condition determines k</a:t>
            </a:r>
            <a:r>
              <a:rPr lang="en-US" sz="1800" b="0" i="0" baseline="-25000" dirty="0">
                <a:latin typeface="+mn-lt"/>
              </a:rPr>
              <a:t>p</a:t>
            </a:r>
            <a:r>
              <a:rPr lang="en-US" sz="1800" b="0" i="0" dirty="0">
                <a:latin typeface="+mn-lt"/>
              </a:rPr>
              <a:t>:</a:t>
            </a:r>
          </a:p>
          <a:p>
            <a:pPr marL="228600" indent="-228600">
              <a:buFontTx/>
              <a:buNone/>
              <a:defRPr/>
            </a:pPr>
            <a:r>
              <a:rPr lang="en-US" sz="1800" b="0" i="0" dirty="0">
                <a:latin typeface="+mn-lt"/>
              </a:rPr>
              <a:t>                             k</a:t>
            </a:r>
            <a:r>
              <a:rPr lang="en-US" sz="1800" b="0" i="0" baseline="-25000" dirty="0">
                <a:latin typeface="+mn-lt"/>
              </a:rPr>
              <a:t>p</a:t>
            </a:r>
            <a:r>
              <a:rPr lang="en-US" sz="1800" b="0" i="0" dirty="0">
                <a:latin typeface="+mn-lt"/>
              </a:rPr>
              <a:t>=2k</a:t>
            </a:r>
            <a:r>
              <a:rPr lang="en-US" sz="1800" b="0" i="0" baseline="-25000" dirty="0">
                <a:latin typeface="+mn-lt"/>
              </a:rPr>
              <a:t>i</a:t>
            </a:r>
            <a:r>
              <a:rPr lang="en-US" sz="1800" b="0" i="0" dirty="0">
                <a:latin typeface="+mn-lt"/>
              </a:rPr>
              <a:t>sin(</a:t>
            </a:r>
            <a:r>
              <a:rPr lang="el-GR" sz="1800" b="0" i="0" dirty="0">
                <a:latin typeface="+mn-lt"/>
              </a:rPr>
              <a:t>θ</a:t>
            </a:r>
            <a:r>
              <a:rPr lang="en-US" sz="1800" b="0" i="0" baseline="-25000" dirty="0">
                <a:latin typeface="+mn-lt"/>
              </a:rPr>
              <a:t>s</a:t>
            </a:r>
            <a:r>
              <a:rPr lang="en-US" sz="1800" b="0" i="0" dirty="0">
                <a:latin typeface="+mn-lt"/>
              </a:rPr>
              <a:t>/2)</a:t>
            </a:r>
          </a:p>
          <a:p>
            <a:pPr marL="228600" indent="-228600">
              <a:defRPr/>
            </a:pPr>
            <a:r>
              <a:rPr lang="en-US" sz="1800" b="0" i="0" dirty="0">
                <a:latin typeface="+mn-lt"/>
              </a:rPr>
              <a:t>The scattered light has a frequency of:</a:t>
            </a:r>
          </a:p>
          <a:p>
            <a:pPr marL="228600" indent="-228600">
              <a:buFontTx/>
              <a:buNone/>
              <a:defRPr/>
            </a:pPr>
            <a:r>
              <a:rPr lang="en-US" sz="1800" b="0" i="0" dirty="0">
                <a:latin typeface="+mn-lt"/>
              </a:rPr>
              <a:t>                              </a:t>
            </a:r>
            <a:r>
              <a:rPr lang="el-GR" sz="1800" b="0" i="0" dirty="0">
                <a:solidFill>
                  <a:srgbClr val="FF0000"/>
                </a:solidFill>
                <a:latin typeface="+mn-lt"/>
              </a:rPr>
              <a:t>ω</a:t>
            </a:r>
            <a:r>
              <a:rPr lang="en-US" sz="1800" b="0" i="0" baseline="-25000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sz="1800" b="0" i="0" dirty="0">
                <a:latin typeface="+mn-lt"/>
              </a:rPr>
              <a:t>=</a:t>
            </a:r>
            <a:r>
              <a:rPr lang="el-GR" sz="1800" b="0" i="0" dirty="0">
                <a:latin typeface="+mn-lt"/>
              </a:rPr>
              <a:t>ω</a:t>
            </a:r>
            <a:r>
              <a:rPr lang="en-US" sz="1800" b="0" i="0" baseline="-25000" dirty="0">
                <a:latin typeface="+mn-lt"/>
              </a:rPr>
              <a:t>p</a:t>
            </a:r>
            <a:r>
              <a:rPr lang="en-US" sz="1800" b="0" i="0" dirty="0"/>
              <a:t>+</a:t>
            </a:r>
            <a:r>
              <a:rPr lang="el-GR" sz="1800" b="0" i="0" dirty="0">
                <a:solidFill>
                  <a:schemeClr val="tx1"/>
                </a:solidFill>
              </a:rPr>
              <a:t>ω</a:t>
            </a:r>
            <a:r>
              <a:rPr lang="en-US" sz="1800" b="0" i="0" baseline="-25000" dirty="0">
                <a:solidFill>
                  <a:schemeClr val="tx1"/>
                </a:solidFill>
                <a:latin typeface="+mn-lt"/>
              </a:rPr>
              <a:t>i</a:t>
            </a:r>
          </a:p>
          <a:p>
            <a:pPr marL="228600" indent="-228600">
              <a:buFontTx/>
              <a:buNone/>
              <a:defRPr/>
            </a:pPr>
            <a:r>
              <a:rPr lang="en-US" sz="1800" b="0" i="0" dirty="0">
                <a:solidFill>
                  <a:schemeClr val="tx1"/>
                </a:solidFill>
                <a:latin typeface="+mn-lt"/>
              </a:rPr>
              <a:t>     with </a:t>
            </a:r>
            <a:r>
              <a:rPr lang="el-GR" sz="1800" b="0" i="0" dirty="0">
                <a:solidFill>
                  <a:srgbClr val="FF0000"/>
                </a:solidFill>
              </a:rPr>
              <a:t>ω</a:t>
            </a:r>
            <a:r>
              <a:rPr lang="en-US" sz="1800" b="0" i="0" baseline="-25000" dirty="0">
                <a:solidFill>
                  <a:srgbClr val="FF0000"/>
                </a:solidFill>
              </a:rPr>
              <a:t>s </a:t>
            </a:r>
            <a:r>
              <a:rPr lang="en-US" sz="1800" b="0" i="0" dirty="0">
                <a:solidFill>
                  <a:schemeClr val="tx1"/>
                </a:solidFill>
              </a:rPr>
              <a:t>and </a:t>
            </a:r>
            <a:r>
              <a:rPr lang="el-GR" sz="1800" b="0" i="0" dirty="0">
                <a:solidFill>
                  <a:schemeClr val="tx1"/>
                </a:solidFill>
              </a:rPr>
              <a:t>ω</a:t>
            </a:r>
            <a:r>
              <a:rPr lang="en-US" sz="1800" b="0" i="0" baseline="-25000" dirty="0">
                <a:solidFill>
                  <a:schemeClr val="tx1"/>
                </a:solidFill>
              </a:rPr>
              <a:t>i </a:t>
            </a:r>
            <a:r>
              <a:rPr lang="en-US" sz="1800" b="0" i="0" dirty="0"/>
              <a:t>&gt;&gt; </a:t>
            </a:r>
            <a:r>
              <a:rPr lang="el-GR" sz="1800" b="0" i="0" dirty="0"/>
              <a:t>ω</a:t>
            </a:r>
            <a:r>
              <a:rPr lang="en-US" sz="1800" b="0" i="0" baseline="-25000" dirty="0"/>
              <a:t>p</a:t>
            </a:r>
          </a:p>
          <a:p>
            <a:pPr marL="228600" indent="-228600" eaLnBrk="0" hangingPunct="0">
              <a:spcBef>
                <a:spcPct val="0"/>
              </a:spcBef>
              <a:defRPr/>
            </a:pPr>
            <a:r>
              <a:rPr lang="en-US" sz="1800" b="0" i="0" baseline="-25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i="0" dirty="0">
                <a:solidFill>
                  <a:schemeClr val="tx1"/>
                </a:solidFill>
                <a:latin typeface="+mn-lt"/>
              </a:rPr>
              <a:t>The scattering system characteristics are: </a:t>
            </a:r>
          </a:p>
          <a:p>
            <a:pPr marL="685800" lvl="1" indent="-228600" eaLnBrk="0" hangingPunct="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1400" i="0" dirty="0">
                <a:latin typeface="Arial" pitchFamily="34" charset="0"/>
                <a:cs typeface="Times New Roman" pitchFamily="18" charset="0"/>
              </a:rPr>
              <a:t>Frequency </a:t>
            </a:r>
            <a:r>
              <a:rPr lang="en-US" sz="1400" i="0" dirty="0" err="1">
                <a:latin typeface="Arial" pitchFamily="34" charset="0"/>
                <a:cs typeface="Times New Roman" pitchFamily="18" charset="0"/>
              </a:rPr>
              <a:t>bandwith</a:t>
            </a:r>
            <a:r>
              <a:rPr lang="en-US" sz="1400" i="0" dirty="0">
                <a:latin typeface="Arial" pitchFamily="34" charset="0"/>
                <a:cs typeface="Times New Roman" pitchFamily="18" charset="0"/>
              </a:rPr>
              <a:t>: 5 MHz</a:t>
            </a:r>
          </a:p>
          <a:p>
            <a:pPr marL="685800" lvl="1" indent="-228600" eaLnBrk="0" hangingPunct="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1400" i="0" dirty="0">
                <a:latin typeface="Arial" pitchFamily="34" charset="0"/>
                <a:cs typeface="Times New Roman" pitchFamily="18" charset="0"/>
              </a:rPr>
              <a:t>Heterodyne receiver: Wave propagation direction resolved</a:t>
            </a:r>
          </a:p>
          <a:p>
            <a:pPr marL="685800" lvl="1" indent="-228600" eaLnBrk="0" hangingPunct="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1400" i="0" dirty="0">
                <a:latin typeface="Arial" pitchFamily="34" charset="0"/>
                <a:cs typeface="Times New Roman" pitchFamily="18" charset="0"/>
              </a:rPr>
              <a:t>Measurement: k</a:t>
            </a:r>
            <a:r>
              <a:rPr lang="en-US" sz="1400" i="0" baseline="-25000" dirty="0">
                <a:latin typeface="Arial" pitchFamily="34" charset="0"/>
                <a:cs typeface="Times New Roman" pitchFamily="18" charset="0"/>
              </a:rPr>
              <a:t>r</a:t>
            </a:r>
            <a:r>
              <a:rPr lang="en-US" sz="1400" i="0" dirty="0">
                <a:latin typeface="Arial" pitchFamily="34" charset="0"/>
                <a:cs typeface="Times New Roman" pitchFamily="18" charset="0"/>
              </a:rPr>
              <a:t> spectrum</a:t>
            </a:r>
          </a:p>
          <a:p>
            <a:pPr marL="685800" lvl="1" indent="-228600" eaLnBrk="0" hangingPunct="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1400" i="0" dirty="0" err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Wavenumber</a:t>
            </a:r>
            <a:r>
              <a:rPr lang="en-US" sz="1400" i="0" dirty="0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 resolution: 0.7 cm</a:t>
            </a:r>
            <a:r>
              <a:rPr lang="en-US" sz="1400" i="0" baseline="30000" dirty="0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-1</a:t>
            </a:r>
            <a:r>
              <a:rPr lang="en-US" sz="1400" i="0" dirty="0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 (2/a with a ≈ 3 cm)</a:t>
            </a:r>
            <a:endParaRPr lang="en-US" sz="1400" i="0" baseline="30000" dirty="0">
              <a:solidFill>
                <a:srgbClr val="CC0000"/>
              </a:solidFill>
              <a:latin typeface="Arial" pitchFamily="34" charset="0"/>
              <a:cs typeface="Times New Roman" pitchFamily="18" charset="0"/>
            </a:endParaRPr>
          </a:p>
          <a:p>
            <a:pPr marL="685800" lvl="1" indent="-228600" eaLnBrk="0" hangingPunct="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altLang="zh-CN" sz="1400" dirty="0" err="1">
                <a:solidFill>
                  <a:srgbClr val="CC0000"/>
                </a:solidFill>
                <a:latin typeface="Arial" pitchFamily="34" charset="0"/>
                <a:ea typeface="宋体" pitchFamily="2" charset="-122"/>
              </a:rPr>
              <a:t>Wavenumber</a:t>
            </a:r>
            <a:r>
              <a:rPr lang="en-US" altLang="zh-CN" sz="1400" dirty="0">
                <a:solidFill>
                  <a:srgbClr val="CC0000"/>
                </a:solidFill>
                <a:latin typeface="Arial" pitchFamily="34" charset="0"/>
                <a:ea typeface="宋体" pitchFamily="2" charset="-122"/>
              </a:rPr>
              <a:t> range (k</a:t>
            </a:r>
            <a:r>
              <a:rPr lang="en-US" altLang="zh-CN" sz="1400" baseline="-30000" dirty="0">
                <a:solidFill>
                  <a:srgbClr val="CC0000"/>
                </a:solidFill>
                <a:latin typeface="Arial" pitchFamily="34" charset="0"/>
                <a:ea typeface="宋体" pitchFamily="2" charset="-122"/>
              </a:rPr>
              <a:t>r</a:t>
            </a:r>
            <a:r>
              <a:rPr lang="en-US" altLang="zh-CN" sz="1400" dirty="0">
                <a:solidFill>
                  <a:srgbClr val="CC0000"/>
                </a:solidFill>
                <a:latin typeface="Arial" pitchFamily="34" charset="0"/>
                <a:ea typeface="宋体" pitchFamily="2" charset="-122"/>
              </a:rPr>
              <a:t>): 5-20 cm</a:t>
            </a:r>
            <a:r>
              <a:rPr lang="en-US" altLang="zh-CN" sz="1400" baseline="30000" dirty="0">
                <a:solidFill>
                  <a:srgbClr val="CC0000"/>
                </a:solidFill>
                <a:latin typeface="Arial" pitchFamily="34" charset="0"/>
                <a:ea typeface="宋体" pitchFamily="2" charset="-122"/>
              </a:rPr>
              <a:t>-1</a:t>
            </a:r>
            <a:r>
              <a:rPr lang="en-US" altLang="zh-CN" sz="1400" dirty="0">
                <a:solidFill>
                  <a:srgbClr val="CC0000"/>
                </a:solidFill>
                <a:latin typeface="Arial" pitchFamily="34" charset="0"/>
                <a:ea typeface="宋体" pitchFamily="2" charset="-122"/>
              </a:rPr>
              <a:t> (~5-20 </a:t>
            </a:r>
            <a:r>
              <a:rPr lang="en-US" altLang="zh-CN" sz="1400" dirty="0">
                <a:solidFill>
                  <a:srgbClr val="CC0000"/>
                </a:solidFill>
                <a:latin typeface="Arial" pitchFamily="34" charset="0"/>
                <a:ea typeface="宋体" pitchFamily="2" charset="-122"/>
              </a:rPr>
              <a:t> </a:t>
            </a:r>
            <a:r>
              <a:rPr lang="en-US" altLang="zh-CN" sz="1400" dirty="0">
                <a:solidFill>
                  <a:srgbClr val="CC0000"/>
                </a:solidFill>
                <a:latin typeface="Arial" pitchFamily="34" charset="0"/>
                <a:ea typeface="宋体" pitchFamily="2" charset="-122"/>
              </a:rPr>
              <a:t>    )</a:t>
            </a:r>
            <a:endParaRPr lang="en-US" sz="1400" i="0" baseline="30000" dirty="0">
              <a:solidFill>
                <a:srgbClr val="CC0000"/>
              </a:solidFill>
              <a:latin typeface="Arial" pitchFamily="34" charset="0"/>
            </a:endParaRPr>
          </a:p>
          <a:p>
            <a:pPr marL="685800" lvl="1" indent="-228600" eaLnBrk="0" hangingPunct="0">
              <a:buFont typeface="Wingdings" pitchFamily="2" charset="2"/>
              <a:buChar char="§"/>
              <a:defRPr/>
            </a:pPr>
            <a:r>
              <a:rPr lang="en-US" altLang="zh-CN" sz="1400" i="0" dirty="0">
                <a:solidFill>
                  <a:srgbClr val="CC0000"/>
                </a:solidFill>
                <a:latin typeface="Arial" pitchFamily="34" charset="0"/>
                <a:ea typeface="宋体" pitchFamily="2" charset="-122"/>
              </a:rPr>
              <a:t>Radial resolution: 2.5 cm</a:t>
            </a:r>
          </a:p>
          <a:p>
            <a:pPr marL="685800" lvl="1" indent="-228600" eaLnBrk="0" hangingPunct="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altLang="zh-CN" sz="1400" i="0" dirty="0">
                <a:latin typeface="Arial" pitchFamily="34" charset="0"/>
                <a:ea typeface="宋体" pitchFamily="2" charset="-122"/>
              </a:rPr>
              <a:t>Tangential resolution: 5-15 cm</a:t>
            </a:r>
          </a:p>
          <a:p>
            <a:pPr marL="685800" lvl="1" indent="-228600" eaLnBrk="0" hangingPunct="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altLang="zh-CN" sz="1400" i="0" dirty="0">
                <a:latin typeface="Arial" pitchFamily="34" charset="0"/>
                <a:ea typeface="宋体" pitchFamily="2" charset="-122"/>
              </a:rPr>
              <a:t>Radial range: R=106 – 144 cm</a:t>
            </a:r>
          </a:p>
          <a:p>
            <a:pPr marL="685800" lvl="1" indent="-228600" eaLnBrk="0" hangingPunct="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altLang="zh-CN" sz="1400" i="0" dirty="0">
                <a:latin typeface="Arial" pitchFamily="34" charset="0"/>
                <a:ea typeface="宋体" pitchFamily="2" charset="-122"/>
              </a:rPr>
              <a:t>Minimal detectable density fluctuation: </a:t>
            </a:r>
          </a:p>
          <a:p>
            <a:pPr marL="228600" indent="-228600">
              <a:defRPr/>
            </a:pPr>
            <a:endParaRPr lang="en-US" sz="1800" b="0" i="0" baseline="-250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34" name="Straight Arrow Connector 14"/>
          <p:cNvCxnSpPr>
            <a:cxnSpLocks noChangeShapeType="1"/>
          </p:cNvCxnSpPr>
          <p:nvPr/>
        </p:nvCxnSpPr>
        <p:spPr bwMode="auto">
          <a:xfrm rot="5400000" flipH="1" flipV="1">
            <a:off x="2714625" y="2990850"/>
            <a:ext cx="1000125" cy="257175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35" name="Straight Arrow Connector 15"/>
          <p:cNvCxnSpPr>
            <a:cxnSpLocks noChangeShapeType="1"/>
          </p:cNvCxnSpPr>
          <p:nvPr/>
        </p:nvCxnSpPr>
        <p:spPr bwMode="auto">
          <a:xfrm rot="16200000" flipV="1">
            <a:off x="2414588" y="2967037"/>
            <a:ext cx="971550" cy="314325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036" name="Straight Arrow Connector 16"/>
          <p:cNvCxnSpPr>
            <a:cxnSpLocks noChangeShapeType="1"/>
          </p:cNvCxnSpPr>
          <p:nvPr/>
        </p:nvCxnSpPr>
        <p:spPr bwMode="auto">
          <a:xfrm rot="10800000" flipV="1">
            <a:off x="2743200" y="2628900"/>
            <a:ext cx="590550" cy="19050"/>
          </a:xfrm>
          <a:prstGeom prst="straightConnector1">
            <a:avLst/>
          </a:prstGeom>
          <a:noFill/>
          <a:ln w="31750" algn="ctr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18" name="Arc 17"/>
          <p:cNvSpPr/>
          <p:nvPr/>
        </p:nvSpPr>
        <p:spPr bwMode="auto">
          <a:xfrm rot="18066413">
            <a:off x="1019175" y="4486275"/>
            <a:ext cx="323850" cy="304800"/>
          </a:xfrm>
          <a:prstGeom prst="arc">
            <a:avLst>
              <a:gd name="adj1" fmla="val 13763922"/>
              <a:gd name="adj2" fmla="val 0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lg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" pitchFamily="-29" charset="0"/>
            </a:endParaRPr>
          </a:p>
        </p:txBody>
      </p:sp>
      <p:sp>
        <p:nvSpPr>
          <p:cNvPr id="1038" name="TextBox 18"/>
          <p:cNvSpPr txBox="1">
            <a:spLocks noChangeArrowheads="1"/>
          </p:cNvSpPr>
          <p:nvPr/>
        </p:nvSpPr>
        <p:spPr bwMode="auto">
          <a:xfrm>
            <a:off x="371475" y="2057400"/>
            <a:ext cx="828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000"/>
              <a:t>Scattered light</a:t>
            </a:r>
          </a:p>
        </p:txBody>
      </p:sp>
      <p:sp>
        <p:nvSpPr>
          <p:cNvPr id="1039" name="TextBox 19"/>
          <p:cNvSpPr txBox="1">
            <a:spLocks noChangeArrowheads="1"/>
          </p:cNvSpPr>
          <p:nvPr/>
        </p:nvSpPr>
        <p:spPr bwMode="auto">
          <a:xfrm>
            <a:off x="990600" y="1266825"/>
            <a:ext cx="828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000"/>
              <a:t>Spherical mirror</a:t>
            </a:r>
          </a:p>
        </p:txBody>
      </p:sp>
      <p:sp>
        <p:nvSpPr>
          <p:cNvPr id="1040" name="TextBox 20"/>
          <p:cNvSpPr txBox="1">
            <a:spLocks noChangeArrowheads="1"/>
          </p:cNvSpPr>
          <p:nvPr/>
        </p:nvSpPr>
        <p:spPr bwMode="auto">
          <a:xfrm>
            <a:off x="2790825" y="2257425"/>
            <a:ext cx="714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/>
              <a:t>k</a:t>
            </a:r>
            <a:r>
              <a:rPr lang="en-US" sz="1600" baseline="-25000"/>
              <a:t>p</a:t>
            </a:r>
          </a:p>
        </p:txBody>
      </p:sp>
      <p:cxnSp>
        <p:nvCxnSpPr>
          <p:cNvPr id="1041" name="Straight Arrow Connector 21"/>
          <p:cNvCxnSpPr>
            <a:cxnSpLocks noChangeShapeType="1"/>
          </p:cNvCxnSpPr>
          <p:nvPr/>
        </p:nvCxnSpPr>
        <p:spPr bwMode="auto">
          <a:xfrm>
            <a:off x="2876550" y="2305050"/>
            <a:ext cx="219075" cy="1588"/>
          </a:xfrm>
          <a:prstGeom prst="straightConnector1">
            <a:avLst/>
          </a:prstGeom>
          <a:noFill/>
          <a:ln w="15875" algn="ctr">
            <a:solidFill>
              <a:schemeClr val="accent2"/>
            </a:solidFill>
            <a:round/>
            <a:headEnd/>
            <a:tailEnd type="arrow" w="sm" len="sm"/>
          </a:ln>
        </p:spPr>
      </p:cxnSp>
      <p:grpSp>
        <p:nvGrpSpPr>
          <p:cNvPr id="1042" name="Group 22"/>
          <p:cNvGrpSpPr>
            <a:grpSpLocks/>
          </p:cNvGrpSpPr>
          <p:nvPr/>
        </p:nvGrpSpPr>
        <p:grpSpPr bwMode="auto">
          <a:xfrm>
            <a:off x="2533650" y="3124200"/>
            <a:ext cx="714375" cy="338138"/>
            <a:chOff x="3876675" y="4210050"/>
            <a:chExt cx="714375" cy="338554"/>
          </a:xfrm>
        </p:grpSpPr>
        <p:sp>
          <p:nvSpPr>
            <p:cNvPr id="1068" name="TextBox 23"/>
            <p:cNvSpPr txBox="1">
              <a:spLocks noChangeArrowheads="1"/>
            </p:cNvSpPr>
            <p:nvPr/>
          </p:nvSpPr>
          <p:spPr bwMode="auto">
            <a:xfrm>
              <a:off x="3876675" y="4210050"/>
              <a:ext cx="7143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k</a:t>
              </a:r>
              <a:r>
                <a:rPr lang="en-US" sz="1600" baseline="-25000">
                  <a:solidFill>
                    <a:srgbClr val="FF0000"/>
                  </a:solidFill>
                </a:rPr>
                <a:t>s</a:t>
              </a:r>
            </a:p>
          </p:txBody>
        </p:sp>
        <p:cxnSp>
          <p:nvCxnSpPr>
            <p:cNvPr id="1069" name="Straight Arrow Connector 24"/>
            <p:cNvCxnSpPr>
              <a:cxnSpLocks noChangeShapeType="1"/>
            </p:cNvCxnSpPr>
            <p:nvPr/>
          </p:nvCxnSpPr>
          <p:spPr bwMode="auto">
            <a:xfrm>
              <a:off x="3943350" y="4267200"/>
              <a:ext cx="219075" cy="1588"/>
            </a:xfrm>
            <a:prstGeom prst="straightConnector1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 type="arrow" w="sm" len="sm"/>
            </a:ln>
          </p:spPr>
        </p:cxnSp>
      </p:grpSp>
      <p:sp>
        <p:nvSpPr>
          <p:cNvPr id="1043" name="TextBox 25"/>
          <p:cNvSpPr txBox="1">
            <a:spLocks noChangeArrowheads="1"/>
          </p:cNvSpPr>
          <p:nvPr/>
        </p:nvSpPr>
        <p:spPr bwMode="auto">
          <a:xfrm>
            <a:off x="4295775" y="2667000"/>
            <a:ext cx="714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k</a:t>
            </a:r>
            <a:r>
              <a:rPr lang="en-US" sz="1600" baseline="-2500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781300" y="3619500"/>
            <a:ext cx="123825" cy="2066925"/>
          </a:xfrm>
          <a:prstGeom prst="rect">
            <a:avLst/>
          </a:prstGeom>
          <a:solidFill>
            <a:schemeClr val="accent1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20760000"/>
            </a:camera>
            <a:lightRig rig="threePt" dir="t"/>
          </a:scene3d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" pitchFamily="-29" charset="0"/>
            </a:endParaRPr>
          </a:p>
        </p:txBody>
      </p:sp>
      <p:cxnSp>
        <p:nvCxnSpPr>
          <p:cNvPr id="1045" name="Straight Arrow Connector 27"/>
          <p:cNvCxnSpPr>
            <a:cxnSpLocks noChangeShapeType="1"/>
          </p:cNvCxnSpPr>
          <p:nvPr/>
        </p:nvCxnSpPr>
        <p:spPr bwMode="auto">
          <a:xfrm>
            <a:off x="2705100" y="4010025"/>
            <a:ext cx="200025" cy="5715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46" name="Straight Arrow Connector 28"/>
          <p:cNvCxnSpPr>
            <a:cxnSpLocks noChangeShapeType="1"/>
          </p:cNvCxnSpPr>
          <p:nvPr/>
        </p:nvCxnSpPr>
        <p:spPr bwMode="auto">
          <a:xfrm rot="10800000">
            <a:off x="3028950" y="4105275"/>
            <a:ext cx="190500" cy="47625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47" name="TextBox 29"/>
          <p:cNvSpPr txBox="1">
            <a:spLocks noChangeArrowheads="1"/>
          </p:cNvSpPr>
          <p:nvPr/>
        </p:nvSpPr>
        <p:spPr bwMode="auto">
          <a:xfrm>
            <a:off x="2495550" y="3752850"/>
            <a:ext cx="466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/>
              <a:t>2a</a:t>
            </a:r>
          </a:p>
        </p:txBody>
      </p:sp>
      <p:sp>
        <p:nvSpPr>
          <p:cNvPr id="1048" name="TextBox 30"/>
          <p:cNvSpPr txBox="1">
            <a:spLocks noChangeArrowheads="1"/>
          </p:cNvSpPr>
          <p:nvPr/>
        </p:nvSpPr>
        <p:spPr bwMode="auto">
          <a:xfrm>
            <a:off x="2152650" y="5772150"/>
            <a:ext cx="1133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/>
              <a:t>Probe beam</a:t>
            </a:r>
          </a:p>
        </p:txBody>
      </p:sp>
      <p:grpSp>
        <p:nvGrpSpPr>
          <p:cNvPr id="1049" name="Group 31"/>
          <p:cNvGrpSpPr>
            <a:grpSpLocks/>
          </p:cNvGrpSpPr>
          <p:nvPr/>
        </p:nvGrpSpPr>
        <p:grpSpPr bwMode="auto">
          <a:xfrm>
            <a:off x="5257800" y="2324100"/>
            <a:ext cx="1714500" cy="366713"/>
            <a:chOff x="4276725" y="2152650"/>
            <a:chExt cx="1714500" cy="367129"/>
          </a:xfrm>
        </p:grpSpPr>
        <p:grpSp>
          <p:nvGrpSpPr>
            <p:cNvPr id="1057" name="Group 72"/>
            <p:cNvGrpSpPr>
              <a:grpSpLocks/>
            </p:cNvGrpSpPr>
            <p:nvPr/>
          </p:nvGrpSpPr>
          <p:grpSpPr bwMode="auto">
            <a:xfrm>
              <a:off x="5276850" y="2181225"/>
              <a:ext cx="714375" cy="338554"/>
              <a:chOff x="3200400" y="6343650"/>
              <a:chExt cx="714375" cy="338554"/>
            </a:xfrm>
          </p:grpSpPr>
          <p:sp>
            <p:nvSpPr>
              <p:cNvPr id="1066" name="TextBox 41"/>
              <p:cNvSpPr txBox="1">
                <a:spLocks noChangeArrowheads="1"/>
              </p:cNvSpPr>
              <p:nvPr/>
            </p:nvSpPr>
            <p:spPr bwMode="auto">
              <a:xfrm>
                <a:off x="3200400" y="6343650"/>
                <a:ext cx="71437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600">
                    <a:solidFill>
                      <a:schemeClr val="tx1"/>
                    </a:solidFill>
                  </a:rPr>
                  <a:t>k</a:t>
                </a:r>
                <a:r>
                  <a:rPr lang="en-US" sz="1600" baseline="-25000">
                    <a:solidFill>
                      <a:schemeClr val="tx1"/>
                    </a:solidFill>
                  </a:rPr>
                  <a:t>i</a:t>
                </a:r>
              </a:p>
            </p:txBody>
          </p:sp>
          <p:cxnSp>
            <p:nvCxnSpPr>
              <p:cNvPr id="1067" name="Straight Arrow Connector 42"/>
              <p:cNvCxnSpPr>
                <a:cxnSpLocks noChangeShapeType="1"/>
              </p:cNvCxnSpPr>
              <p:nvPr/>
            </p:nvCxnSpPr>
            <p:spPr bwMode="auto">
              <a:xfrm>
                <a:off x="3286125" y="6391275"/>
                <a:ext cx="219075" cy="1588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sm" len="sm"/>
              </a:ln>
            </p:spPr>
          </p:cxnSp>
        </p:grpSp>
        <p:grpSp>
          <p:nvGrpSpPr>
            <p:cNvPr id="1058" name="Group 78"/>
            <p:cNvGrpSpPr>
              <a:grpSpLocks/>
            </p:cNvGrpSpPr>
            <p:nvPr/>
          </p:nvGrpSpPr>
          <p:grpSpPr bwMode="auto">
            <a:xfrm>
              <a:off x="4276725" y="2152650"/>
              <a:ext cx="1266825" cy="357604"/>
              <a:chOff x="4276725" y="2152650"/>
              <a:chExt cx="1266825" cy="357604"/>
            </a:xfrm>
          </p:grpSpPr>
          <p:grpSp>
            <p:nvGrpSpPr>
              <p:cNvPr id="1059" name="Group 66"/>
              <p:cNvGrpSpPr>
                <a:grpSpLocks/>
              </p:cNvGrpSpPr>
              <p:nvPr/>
            </p:nvGrpSpPr>
            <p:grpSpPr bwMode="auto">
              <a:xfrm>
                <a:off x="4276725" y="2152650"/>
                <a:ext cx="714375" cy="338554"/>
                <a:chOff x="3876675" y="4210050"/>
                <a:chExt cx="714375" cy="338554"/>
              </a:xfrm>
            </p:grpSpPr>
            <p:sp>
              <p:nvSpPr>
                <p:cNvPr id="1064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3876675" y="4210050"/>
                  <a:ext cx="714375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buFontTx/>
                    <a:buNone/>
                  </a:pPr>
                  <a:r>
                    <a:rPr lang="en-US" sz="1600">
                      <a:solidFill>
                        <a:srgbClr val="FF0000"/>
                      </a:solidFill>
                    </a:rPr>
                    <a:t>k</a:t>
                  </a:r>
                  <a:r>
                    <a:rPr lang="en-US" sz="1600" baseline="-25000">
                      <a:solidFill>
                        <a:srgbClr val="FF0000"/>
                      </a:solidFill>
                    </a:rPr>
                    <a:t>s</a:t>
                  </a:r>
                </a:p>
              </p:txBody>
            </p:sp>
            <p:cxnSp>
              <p:nvCxnSpPr>
                <p:cNvPr id="1065" name="Straight Arrow Connector 40"/>
                <p:cNvCxnSpPr>
                  <a:cxnSpLocks noChangeShapeType="1"/>
                </p:cNvCxnSpPr>
                <p:nvPr/>
              </p:nvCxnSpPr>
              <p:spPr bwMode="auto">
                <a:xfrm>
                  <a:off x="3943350" y="4267200"/>
                  <a:ext cx="219075" cy="1588"/>
                </a:xfrm>
                <a:prstGeom prst="straightConnector1">
                  <a:avLst/>
                </a:prstGeom>
                <a:noFill/>
                <a:ln w="15875" algn="ctr">
                  <a:solidFill>
                    <a:srgbClr val="FF0000"/>
                  </a:solidFill>
                  <a:round/>
                  <a:headEnd/>
                  <a:tailEnd type="arrow" w="sm" len="sm"/>
                </a:ln>
              </p:spPr>
            </p:cxnSp>
          </p:grpSp>
          <p:sp>
            <p:nvSpPr>
              <p:cNvPr id="1060" name="TextBox 35"/>
              <p:cNvSpPr txBox="1">
                <a:spLocks noChangeArrowheads="1"/>
              </p:cNvSpPr>
              <p:nvPr/>
            </p:nvSpPr>
            <p:spPr bwMode="auto">
              <a:xfrm>
                <a:off x="4829175" y="2162175"/>
                <a:ext cx="71437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600"/>
                  <a:t>k</a:t>
                </a:r>
                <a:r>
                  <a:rPr lang="en-US" sz="1600" baseline="-25000"/>
                  <a:t>p</a:t>
                </a:r>
              </a:p>
            </p:txBody>
          </p:sp>
          <p:cxnSp>
            <p:nvCxnSpPr>
              <p:cNvPr id="1061" name="Straight Arrow Connector 36"/>
              <p:cNvCxnSpPr>
                <a:cxnSpLocks noChangeShapeType="1"/>
              </p:cNvCxnSpPr>
              <p:nvPr/>
            </p:nvCxnSpPr>
            <p:spPr bwMode="auto">
              <a:xfrm>
                <a:off x="4914900" y="2209800"/>
                <a:ext cx="219075" cy="1588"/>
              </a:xfrm>
              <a:prstGeom prst="straightConnector1">
                <a:avLst/>
              </a:prstGeom>
              <a:noFill/>
              <a:ln w="15875" algn="ctr">
                <a:solidFill>
                  <a:schemeClr val="accent2"/>
                </a:solidFill>
                <a:round/>
                <a:headEnd/>
                <a:tailEnd type="arrow" w="sm" len="sm"/>
              </a:ln>
            </p:spPr>
          </p:cxnSp>
          <p:sp>
            <p:nvSpPr>
              <p:cNvPr id="1062" name="TextBox 37"/>
              <p:cNvSpPr txBox="1">
                <a:spLocks noChangeArrowheads="1"/>
              </p:cNvSpPr>
              <p:nvPr/>
            </p:nvSpPr>
            <p:spPr bwMode="auto">
              <a:xfrm>
                <a:off x="4581525" y="2171700"/>
                <a:ext cx="29527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600"/>
                  <a:t>=</a:t>
                </a:r>
              </a:p>
            </p:txBody>
          </p:sp>
          <p:sp>
            <p:nvSpPr>
              <p:cNvPr id="1063" name="TextBox 38"/>
              <p:cNvSpPr txBox="1">
                <a:spLocks noChangeArrowheads="1"/>
              </p:cNvSpPr>
              <p:nvPr/>
            </p:nvSpPr>
            <p:spPr bwMode="auto">
              <a:xfrm>
                <a:off x="5086350" y="2162175"/>
                <a:ext cx="29527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600"/>
                  <a:t>+</a:t>
                </a:r>
              </a:p>
            </p:txBody>
          </p:sp>
        </p:grpSp>
      </p:grpSp>
      <p:sp>
        <p:nvSpPr>
          <p:cNvPr id="44" name="Arc 43"/>
          <p:cNvSpPr/>
          <p:nvPr/>
        </p:nvSpPr>
        <p:spPr bwMode="auto">
          <a:xfrm>
            <a:off x="2800350" y="3181350"/>
            <a:ext cx="381000" cy="46038"/>
          </a:xfrm>
          <a:prstGeom prst="arc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" pitchFamily="-29" charset="0"/>
            </a:endParaRPr>
          </a:p>
        </p:txBody>
      </p:sp>
      <p:sp>
        <p:nvSpPr>
          <p:cNvPr id="1051" name="TextBox 44"/>
          <p:cNvSpPr txBox="1">
            <a:spLocks noChangeArrowheads="1"/>
          </p:cNvSpPr>
          <p:nvPr/>
        </p:nvSpPr>
        <p:spPr bwMode="auto">
          <a:xfrm>
            <a:off x="2905125" y="2857500"/>
            <a:ext cx="819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l-GR"/>
              <a:t>θ</a:t>
            </a:r>
            <a:r>
              <a:rPr lang="en-US" baseline="-25000"/>
              <a:t>s</a:t>
            </a:r>
          </a:p>
        </p:txBody>
      </p:sp>
      <p:grpSp>
        <p:nvGrpSpPr>
          <p:cNvPr id="1052" name="Group 45"/>
          <p:cNvGrpSpPr>
            <a:grpSpLocks/>
          </p:cNvGrpSpPr>
          <p:nvPr/>
        </p:nvGrpSpPr>
        <p:grpSpPr bwMode="auto">
          <a:xfrm>
            <a:off x="3171825" y="3267075"/>
            <a:ext cx="714375" cy="338138"/>
            <a:chOff x="3200400" y="6343650"/>
            <a:chExt cx="714375" cy="338554"/>
          </a:xfrm>
        </p:grpSpPr>
        <p:sp>
          <p:nvSpPr>
            <p:cNvPr id="1055" name="TextBox 46"/>
            <p:cNvSpPr txBox="1">
              <a:spLocks noChangeArrowheads="1"/>
            </p:cNvSpPr>
            <p:nvPr/>
          </p:nvSpPr>
          <p:spPr bwMode="auto">
            <a:xfrm>
              <a:off x="3200400" y="6343650"/>
              <a:ext cx="7143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US" sz="1600">
                  <a:solidFill>
                    <a:schemeClr val="tx1"/>
                  </a:solidFill>
                </a:rPr>
                <a:t>k</a:t>
              </a:r>
              <a:r>
                <a:rPr lang="en-US" sz="1600" baseline="-25000">
                  <a:solidFill>
                    <a:schemeClr val="tx1"/>
                  </a:solidFill>
                </a:rPr>
                <a:t>i</a:t>
              </a:r>
            </a:p>
          </p:txBody>
        </p:sp>
        <p:cxnSp>
          <p:nvCxnSpPr>
            <p:cNvPr id="1056" name="Straight Arrow Connector 47"/>
            <p:cNvCxnSpPr>
              <a:cxnSpLocks noChangeShapeType="1"/>
            </p:cNvCxnSpPr>
            <p:nvPr/>
          </p:nvCxnSpPr>
          <p:spPr bwMode="auto">
            <a:xfrm>
              <a:off x="3286125" y="6391275"/>
              <a:ext cx="219075" cy="158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arrow" w="sm" len="sm"/>
            </a:ln>
          </p:spPr>
        </p:cxnSp>
      </p:grpSp>
      <p:sp>
        <p:nvSpPr>
          <p:cNvPr id="1053" name="TextBox 48"/>
          <p:cNvSpPr txBox="1">
            <a:spLocks noChangeArrowheads="1"/>
          </p:cNvSpPr>
          <p:nvPr/>
        </p:nvSpPr>
        <p:spPr bwMode="auto">
          <a:xfrm>
            <a:off x="5172075" y="2676525"/>
            <a:ext cx="714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/>
              <a:t>k</a:t>
            </a:r>
            <a:r>
              <a:rPr lang="en-US" sz="1600" baseline="-25000"/>
              <a:t>p</a:t>
            </a:r>
          </a:p>
        </p:txBody>
      </p:sp>
      <p:graphicFrame>
        <p:nvGraphicFramePr>
          <p:cNvPr id="1026" name="Object 18"/>
          <p:cNvGraphicFramePr>
            <a:graphicFrameLocks noChangeAspect="1"/>
          </p:cNvGraphicFramePr>
          <p:nvPr/>
        </p:nvGraphicFramePr>
        <p:xfrm>
          <a:off x="7518400" y="6257925"/>
          <a:ext cx="1539875" cy="306388"/>
        </p:xfrm>
        <a:graphic>
          <a:graphicData uri="http://schemas.openxmlformats.org/presentationml/2006/ole">
            <p:oleObj spid="_x0000_s1026" name="Equation" r:id="rId4" imgW="1384200" imgH="279360" progId="Equation.3">
              <p:embed/>
            </p:oleObj>
          </a:graphicData>
        </a:graphic>
      </p:graphicFrame>
      <p:graphicFrame>
        <p:nvGraphicFramePr>
          <p:cNvPr id="1027" name="Object 9"/>
          <p:cNvGraphicFramePr>
            <a:graphicFrameLocks noChangeAspect="1"/>
          </p:cNvGraphicFramePr>
          <p:nvPr/>
        </p:nvGraphicFramePr>
        <p:xfrm>
          <a:off x="7594600" y="5375275"/>
          <a:ext cx="282575" cy="282575"/>
        </p:xfrm>
        <a:graphic>
          <a:graphicData uri="http://schemas.openxmlformats.org/presentationml/2006/ole">
            <p:oleObj spid="_x0000_s1027" name="Equation" r:id="rId5" imgW="241200" imgH="241200" progId="Equation.3">
              <p:embed/>
            </p:oleObj>
          </a:graphicData>
        </a:graphic>
      </p:graphicFrame>
      <p:sp>
        <p:nvSpPr>
          <p:cNvPr id="1054" name="TextBox 51"/>
          <p:cNvSpPr txBox="1">
            <a:spLocks noChangeArrowheads="1"/>
          </p:cNvSpPr>
          <p:nvPr/>
        </p:nvSpPr>
        <p:spPr bwMode="auto">
          <a:xfrm>
            <a:off x="0" y="6019800"/>
            <a:ext cx="25019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rgbClr val="006699"/>
                </a:solidFill>
              </a:rPr>
              <a:t>Y. Ren, E. Mazzucato, D. Smith, </a:t>
            </a:r>
          </a:p>
          <a:p>
            <a:pPr>
              <a:buFontTx/>
              <a:buNone/>
            </a:pPr>
            <a:r>
              <a:rPr lang="en-US">
                <a:solidFill>
                  <a:srgbClr val="006699"/>
                </a:solidFill>
              </a:rPr>
              <a:t>N. Luhmann, C. Domier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Gyro-Scale Fluctuations are Measured in the Pedestal Region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-28575" y="5027613"/>
            <a:ext cx="6981825" cy="811212"/>
          </a:xfrm>
        </p:spPr>
        <p:txBody>
          <a:bodyPr/>
          <a:lstStyle/>
          <a:p>
            <a:r>
              <a:rPr lang="en-US" sz="1800" smtClean="0"/>
              <a:t>The frequency spectra shown were measured at the pedestal region of a NB-heated H-mode plasma.</a:t>
            </a:r>
          </a:p>
          <a:p>
            <a:r>
              <a:rPr lang="en-US" sz="1800" smtClean="0"/>
              <a:t>The radial resolution of 2.5 cm allows localized measurements, ideal for comparisons with turbulence theory and numerical codes.</a:t>
            </a:r>
          </a:p>
        </p:txBody>
      </p:sp>
      <p:pic>
        <p:nvPicPr>
          <p:cNvPr id="7172" name="Picture 2" descr="C:\Documents and Settings\yren\My Documents\MATLAB\work_nstx\figure_save\139500_ray_trac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1888" y="4064000"/>
            <a:ext cx="1417637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27"/>
          <p:cNvSpPr>
            <a:spLocks noChangeArrowheads="1"/>
          </p:cNvSpPr>
          <p:nvPr/>
        </p:nvSpPr>
        <p:spPr bwMode="auto">
          <a:xfrm>
            <a:off x="5083175" y="6242050"/>
            <a:ext cx="1773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i="0">
                <a:solidFill>
                  <a:schemeClr val="tx1"/>
                </a:solidFill>
              </a:rPr>
              <a:t>r/a ≈ 0.87 , R ≈ 140 cm</a:t>
            </a:r>
          </a:p>
        </p:txBody>
      </p:sp>
      <p:cxnSp>
        <p:nvCxnSpPr>
          <p:cNvPr id="7174" name="Straight Arrow Connector 27"/>
          <p:cNvCxnSpPr>
            <a:cxnSpLocks noChangeShapeType="1"/>
          </p:cNvCxnSpPr>
          <p:nvPr/>
        </p:nvCxnSpPr>
        <p:spPr bwMode="auto">
          <a:xfrm flipV="1">
            <a:off x="6781800" y="5257800"/>
            <a:ext cx="1219200" cy="106680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7175" name="Picture 3" descr="C:\Documents and Settings\yren\My Documents\MATLAB\work_nstx\figure_save\139500_540ms_k_spectr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1036638"/>
            <a:ext cx="8158163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Box 20"/>
          <p:cNvSpPr txBox="1">
            <a:spLocks noChangeArrowheads="1"/>
          </p:cNvSpPr>
          <p:nvPr/>
        </p:nvSpPr>
        <p:spPr bwMode="auto">
          <a:xfrm>
            <a:off x="390525" y="4286250"/>
            <a:ext cx="18002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/>
              <a:t> k</a:t>
            </a:r>
            <a:r>
              <a:rPr lang="en-US" baseline="-25000"/>
              <a:t>r</a:t>
            </a:r>
            <a:r>
              <a:rPr lang="en-US"/>
              <a:t> </a:t>
            </a:r>
            <a:r>
              <a:rPr lang="el-GR"/>
              <a:t>ρ</a:t>
            </a:r>
            <a:r>
              <a:rPr lang="en-US" baseline="-25000"/>
              <a:t>s</a:t>
            </a:r>
            <a:r>
              <a:rPr lang="en-US"/>
              <a:t>≈ -16.2</a:t>
            </a:r>
          </a:p>
          <a:p>
            <a:pPr>
              <a:buFontTx/>
              <a:buNone/>
            </a:pPr>
            <a:r>
              <a:rPr lang="en-US"/>
              <a:t>k</a:t>
            </a:r>
            <a:r>
              <a:rPr lang="el-GR" baseline="-25000"/>
              <a:t>θ</a:t>
            </a:r>
            <a:r>
              <a:rPr lang="en-US"/>
              <a:t> </a:t>
            </a:r>
            <a:r>
              <a:rPr lang="el-GR"/>
              <a:t>ρ</a:t>
            </a:r>
            <a:r>
              <a:rPr lang="en-US" baseline="-25000"/>
              <a:t>s </a:t>
            </a:r>
            <a:r>
              <a:rPr lang="en-US"/>
              <a:t>≈ 2.84</a:t>
            </a:r>
            <a:endParaRPr lang="en-US" baseline="30000"/>
          </a:p>
          <a:p>
            <a:pPr>
              <a:buFontTx/>
              <a:buNone/>
            </a:pPr>
            <a:r>
              <a:rPr lang="en-US"/>
              <a:t>k</a:t>
            </a:r>
            <a:r>
              <a:rPr lang="el-GR" baseline="-25000"/>
              <a:t>φ</a:t>
            </a:r>
            <a:r>
              <a:rPr lang="en-US"/>
              <a:t>     ≈ 2.53 cm</a:t>
            </a:r>
            <a:r>
              <a:rPr lang="en-US" baseline="30000"/>
              <a:t>-1</a:t>
            </a:r>
          </a:p>
        </p:txBody>
      </p:sp>
      <p:sp>
        <p:nvSpPr>
          <p:cNvPr id="7177" name="TextBox 21"/>
          <p:cNvSpPr txBox="1">
            <a:spLocks noChangeArrowheads="1"/>
          </p:cNvSpPr>
          <p:nvPr/>
        </p:nvSpPr>
        <p:spPr bwMode="auto">
          <a:xfrm>
            <a:off x="2019300" y="4276725"/>
            <a:ext cx="18002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/>
              <a:t> k</a:t>
            </a:r>
            <a:r>
              <a:rPr lang="en-US" baseline="-25000"/>
              <a:t>r</a:t>
            </a:r>
            <a:r>
              <a:rPr lang="en-US"/>
              <a:t> </a:t>
            </a:r>
            <a:r>
              <a:rPr lang="el-GR"/>
              <a:t>ρ</a:t>
            </a:r>
            <a:r>
              <a:rPr lang="en-US" baseline="-25000"/>
              <a:t>s </a:t>
            </a:r>
            <a:r>
              <a:rPr lang="en-US"/>
              <a:t>≈ -14.1  </a:t>
            </a:r>
          </a:p>
          <a:p>
            <a:pPr>
              <a:buFontTx/>
              <a:buNone/>
            </a:pPr>
            <a:r>
              <a:rPr lang="en-US"/>
              <a:t>k</a:t>
            </a:r>
            <a:r>
              <a:rPr lang="el-GR" baseline="-25000"/>
              <a:t>θ</a:t>
            </a:r>
            <a:r>
              <a:rPr lang="en-US"/>
              <a:t> </a:t>
            </a:r>
            <a:r>
              <a:rPr lang="el-GR"/>
              <a:t>ρ</a:t>
            </a:r>
            <a:r>
              <a:rPr lang="en-US" baseline="-25000"/>
              <a:t>s </a:t>
            </a:r>
            <a:r>
              <a:rPr lang="en-US"/>
              <a:t>≈ 2.4</a:t>
            </a:r>
            <a:endParaRPr lang="en-US" baseline="30000"/>
          </a:p>
          <a:p>
            <a:pPr>
              <a:buFontTx/>
              <a:buNone/>
            </a:pPr>
            <a:r>
              <a:rPr lang="en-US"/>
              <a:t>k</a:t>
            </a:r>
            <a:r>
              <a:rPr lang="el-GR" baseline="-25000"/>
              <a:t>φ</a:t>
            </a:r>
            <a:r>
              <a:rPr lang="en-US"/>
              <a:t>     ≈ 2.0 cm</a:t>
            </a:r>
            <a:r>
              <a:rPr lang="en-US" baseline="30000"/>
              <a:t>-1</a:t>
            </a:r>
          </a:p>
        </p:txBody>
      </p:sp>
      <p:sp>
        <p:nvSpPr>
          <p:cNvPr id="7178" name="TextBox 22"/>
          <p:cNvSpPr txBox="1">
            <a:spLocks noChangeArrowheads="1"/>
          </p:cNvSpPr>
          <p:nvPr/>
        </p:nvSpPr>
        <p:spPr bwMode="auto">
          <a:xfrm>
            <a:off x="3600450" y="4267200"/>
            <a:ext cx="18002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/>
              <a:t> k</a:t>
            </a:r>
            <a:r>
              <a:rPr lang="en-US" baseline="-25000"/>
              <a:t>r</a:t>
            </a:r>
            <a:r>
              <a:rPr lang="en-US"/>
              <a:t> </a:t>
            </a:r>
            <a:r>
              <a:rPr lang="el-GR"/>
              <a:t>ρ</a:t>
            </a:r>
            <a:r>
              <a:rPr lang="en-US" baseline="-25000"/>
              <a:t>s </a:t>
            </a:r>
            <a:r>
              <a:rPr lang="en-US"/>
              <a:t>≈ -11.9 </a:t>
            </a:r>
          </a:p>
          <a:p>
            <a:pPr>
              <a:buFontTx/>
              <a:buNone/>
            </a:pPr>
            <a:r>
              <a:rPr lang="en-US"/>
              <a:t>k</a:t>
            </a:r>
            <a:r>
              <a:rPr lang="el-GR" baseline="-25000"/>
              <a:t>θ</a:t>
            </a:r>
            <a:r>
              <a:rPr lang="en-US"/>
              <a:t> </a:t>
            </a:r>
            <a:r>
              <a:rPr lang="el-GR"/>
              <a:t>ρ</a:t>
            </a:r>
            <a:r>
              <a:rPr lang="en-US" baseline="-25000"/>
              <a:t>s </a:t>
            </a:r>
            <a:r>
              <a:rPr lang="en-US"/>
              <a:t>≈ 2.0</a:t>
            </a:r>
            <a:endParaRPr lang="en-US" baseline="30000"/>
          </a:p>
          <a:p>
            <a:pPr>
              <a:buFontTx/>
              <a:buNone/>
            </a:pPr>
            <a:r>
              <a:rPr lang="en-US"/>
              <a:t>k</a:t>
            </a:r>
            <a:r>
              <a:rPr lang="el-GR" baseline="-25000"/>
              <a:t>φ</a:t>
            </a:r>
            <a:r>
              <a:rPr lang="en-US"/>
              <a:t>     ≈ 1.6 cm</a:t>
            </a:r>
            <a:r>
              <a:rPr lang="en-US" baseline="30000"/>
              <a:t>-1</a:t>
            </a:r>
          </a:p>
        </p:txBody>
      </p:sp>
      <p:sp>
        <p:nvSpPr>
          <p:cNvPr id="7179" name="TextBox 23"/>
          <p:cNvSpPr txBox="1">
            <a:spLocks noChangeArrowheads="1"/>
          </p:cNvSpPr>
          <p:nvPr/>
        </p:nvSpPr>
        <p:spPr bwMode="auto">
          <a:xfrm>
            <a:off x="4991100" y="4276725"/>
            <a:ext cx="18002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/>
              <a:t> k</a:t>
            </a:r>
            <a:r>
              <a:rPr lang="en-US" baseline="-25000"/>
              <a:t>r</a:t>
            </a:r>
            <a:r>
              <a:rPr lang="en-US"/>
              <a:t> </a:t>
            </a:r>
            <a:r>
              <a:rPr lang="el-GR"/>
              <a:t>ρ</a:t>
            </a:r>
            <a:r>
              <a:rPr lang="en-US" baseline="-25000"/>
              <a:t>s </a:t>
            </a:r>
            <a:r>
              <a:rPr lang="en-US"/>
              <a:t>≈ -9.5 </a:t>
            </a:r>
          </a:p>
          <a:p>
            <a:pPr>
              <a:buFontTx/>
              <a:buNone/>
            </a:pPr>
            <a:r>
              <a:rPr lang="en-US"/>
              <a:t>k</a:t>
            </a:r>
            <a:r>
              <a:rPr lang="el-GR" baseline="-25000"/>
              <a:t>θ</a:t>
            </a:r>
            <a:r>
              <a:rPr lang="en-US"/>
              <a:t> </a:t>
            </a:r>
            <a:r>
              <a:rPr lang="el-GR"/>
              <a:t>ρ</a:t>
            </a:r>
            <a:r>
              <a:rPr lang="en-US" baseline="-25000"/>
              <a:t>s </a:t>
            </a:r>
            <a:r>
              <a:rPr lang="en-US"/>
              <a:t>≈ 1.7 </a:t>
            </a:r>
            <a:endParaRPr lang="en-US" baseline="30000"/>
          </a:p>
          <a:p>
            <a:pPr>
              <a:buFontTx/>
              <a:buNone/>
            </a:pPr>
            <a:r>
              <a:rPr lang="en-US"/>
              <a:t>k</a:t>
            </a:r>
            <a:r>
              <a:rPr lang="el-GR" baseline="-25000"/>
              <a:t>φ</a:t>
            </a:r>
            <a:r>
              <a:rPr lang="en-US"/>
              <a:t>     ≈ 1.2 cm</a:t>
            </a:r>
            <a:r>
              <a:rPr lang="en-US" baseline="30000"/>
              <a:t>-1</a:t>
            </a:r>
          </a:p>
        </p:txBody>
      </p:sp>
      <p:sp>
        <p:nvSpPr>
          <p:cNvPr id="7180" name="TextBox 23"/>
          <p:cNvSpPr txBox="1">
            <a:spLocks noChangeArrowheads="1"/>
          </p:cNvSpPr>
          <p:nvPr/>
        </p:nvSpPr>
        <p:spPr bwMode="auto">
          <a:xfrm>
            <a:off x="6219825" y="4257675"/>
            <a:ext cx="18002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/>
              <a:t> k</a:t>
            </a:r>
            <a:r>
              <a:rPr lang="en-US" baseline="-25000"/>
              <a:t>r</a:t>
            </a:r>
            <a:r>
              <a:rPr lang="en-US"/>
              <a:t> </a:t>
            </a:r>
            <a:r>
              <a:rPr lang="el-GR"/>
              <a:t>ρ</a:t>
            </a:r>
            <a:r>
              <a:rPr lang="en-US" baseline="-25000"/>
              <a:t>s </a:t>
            </a:r>
            <a:r>
              <a:rPr lang="en-US"/>
              <a:t>≈ -7.3  </a:t>
            </a:r>
          </a:p>
          <a:p>
            <a:pPr>
              <a:buFontTx/>
              <a:buNone/>
            </a:pPr>
            <a:r>
              <a:rPr lang="en-US"/>
              <a:t>k</a:t>
            </a:r>
            <a:r>
              <a:rPr lang="el-GR" baseline="-25000"/>
              <a:t>θ</a:t>
            </a:r>
            <a:r>
              <a:rPr lang="en-US"/>
              <a:t> </a:t>
            </a:r>
            <a:r>
              <a:rPr lang="el-GR"/>
              <a:t>ρ</a:t>
            </a:r>
            <a:r>
              <a:rPr lang="en-US" baseline="-25000"/>
              <a:t>s </a:t>
            </a:r>
            <a:r>
              <a:rPr lang="en-US"/>
              <a:t>≈ 1.0</a:t>
            </a:r>
            <a:endParaRPr lang="en-US" baseline="30000"/>
          </a:p>
          <a:p>
            <a:pPr>
              <a:buFontTx/>
              <a:buNone/>
            </a:pPr>
            <a:r>
              <a:rPr lang="en-US"/>
              <a:t>k</a:t>
            </a:r>
            <a:r>
              <a:rPr lang="el-GR" baseline="-25000"/>
              <a:t>φ</a:t>
            </a:r>
            <a:r>
              <a:rPr lang="en-US"/>
              <a:t>     ≈ 1.0 cm</a:t>
            </a:r>
            <a:r>
              <a:rPr lang="en-US" baseline="30000"/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Diagnostic Can Yield k-Spectrum of Turbulence</a:t>
            </a:r>
          </a:p>
        </p:txBody>
      </p:sp>
      <p:pic>
        <p:nvPicPr>
          <p:cNvPr id="8195" name="Picture 4" descr="C:\Documents and Settings\yren\My Documents\MATLAB\work_nstx\figure_save\139500_eq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646238"/>
            <a:ext cx="2105025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C:\Documents and Settings\yren\My Documents\MATLAB\work_nstx\figure_save\139500_ksp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43200"/>
            <a:ext cx="4584700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97" name="Straight Arrow Connector 10"/>
          <p:cNvCxnSpPr>
            <a:cxnSpLocks noChangeShapeType="1"/>
          </p:cNvCxnSpPr>
          <p:nvPr/>
        </p:nvCxnSpPr>
        <p:spPr bwMode="auto">
          <a:xfrm rot="16200000" flipH="1">
            <a:off x="7800975" y="1476375"/>
            <a:ext cx="428625" cy="219075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198" name="Rectangle 27"/>
          <p:cNvSpPr>
            <a:spLocks noChangeArrowheads="1"/>
          </p:cNvSpPr>
          <p:nvPr/>
        </p:nvSpPr>
        <p:spPr bwMode="auto">
          <a:xfrm>
            <a:off x="6884988" y="1090613"/>
            <a:ext cx="1571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i="0">
                <a:solidFill>
                  <a:schemeClr val="tx1"/>
                </a:solidFill>
              </a:rPr>
              <a:t>Scattering location</a:t>
            </a:r>
          </a:p>
        </p:txBody>
      </p:sp>
      <p:sp>
        <p:nvSpPr>
          <p:cNvPr id="8199" name="TextBox 13"/>
          <p:cNvSpPr txBox="1">
            <a:spLocks noChangeArrowheads="1"/>
          </p:cNvSpPr>
          <p:nvPr/>
        </p:nvSpPr>
        <p:spPr bwMode="auto">
          <a:xfrm>
            <a:off x="304800" y="1066800"/>
            <a:ext cx="532288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The k</a:t>
            </a:r>
            <a:r>
              <a:rPr lang="en-US" sz="1800" baseline="-25000">
                <a:solidFill>
                  <a:schemeClr val="tx1"/>
                </a:solidFill>
              </a:rPr>
              <a:t>r</a:t>
            </a:r>
            <a:r>
              <a:rPr lang="en-US" sz="1800">
                <a:solidFill>
                  <a:schemeClr val="tx1"/>
                </a:solidFill>
              </a:rPr>
              <a:t> spectrum does not show monotonically </a:t>
            </a:r>
          </a:p>
          <a:p>
            <a:pPr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increasing fluctuation power towards lower k; </a:t>
            </a:r>
          </a:p>
          <a:p>
            <a:pPr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measurements will be compared with results</a:t>
            </a:r>
          </a:p>
          <a:p>
            <a:pPr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from non-linear gyro-kinetic simulations.</a:t>
            </a:r>
          </a:p>
          <a:p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BES Measures Neutral Beam </a:t>
            </a:r>
            <a:r>
              <a:rPr lang="en-US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baseline="-25000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Study</a:t>
            </a:r>
            <a:br>
              <a:rPr 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Long Wavelength (</a:t>
            </a:r>
            <a:r>
              <a:rPr lang="en-US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r>
              <a:rPr lang="en-US" baseline="-25000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r</a:t>
            </a:r>
            <a:r>
              <a:rPr lang="en-US" baseline="-25000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Density Fluctuations</a:t>
            </a:r>
            <a:endParaRPr lang="en-US" dirty="0" smtClean="0">
              <a:solidFill>
                <a:srgbClr val="333399"/>
              </a:solidFill>
            </a:endParaRPr>
          </a:p>
        </p:txBody>
      </p:sp>
      <p:pic>
        <p:nvPicPr>
          <p:cNvPr id="9219" name="Picture 15" descr="R130R140_ImageSpot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38400"/>
            <a:ext cx="308610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5" descr="invessel_pi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2513" y="1058863"/>
            <a:ext cx="3821112" cy="2865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1" name="Content Placeholder 17"/>
          <p:cNvSpPr>
            <a:spLocks noGrp="1"/>
          </p:cNvSpPr>
          <p:nvPr>
            <p:ph idx="1"/>
          </p:nvPr>
        </p:nvSpPr>
        <p:spPr>
          <a:xfrm>
            <a:off x="323850" y="931863"/>
            <a:ext cx="4240213" cy="1473200"/>
          </a:xfrm>
        </p:spPr>
        <p:txBody>
          <a:bodyPr/>
          <a:lstStyle/>
          <a:p>
            <a:pPr marL="163513" indent="-163513">
              <a:spcBef>
                <a:spcPct val="0"/>
              </a:spcBef>
              <a:spcAft>
                <a:spcPts val="100"/>
              </a:spcAft>
            </a:pPr>
            <a:r>
              <a:rPr lang="en-US" sz="1700" smtClean="0">
                <a:ea typeface="ＭＳ Ｐゴシック" pitchFamily="34" charset="-128"/>
              </a:rPr>
              <a:t>Doppler shift isolates NB D</a:t>
            </a:r>
            <a:r>
              <a:rPr lang="en-US" sz="1700" baseline="-25000" smtClean="0">
                <a:ea typeface="ＭＳ Ｐゴシック" pitchFamily="34" charset="-128"/>
              </a:rPr>
              <a:t>α</a:t>
            </a:r>
            <a:r>
              <a:rPr lang="en-US" sz="1700" smtClean="0">
                <a:ea typeface="ＭＳ Ｐゴシック" pitchFamily="34" charset="-128"/>
              </a:rPr>
              <a:t> emission from thermal D</a:t>
            </a:r>
            <a:r>
              <a:rPr lang="en-US" sz="1700" baseline="-25000" smtClean="0">
                <a:ea typeface="ＭＳ Ｐゴシック" pitchFamily="34" charset="-128"/>
              </a:rPr>
              <a:t>α</a:t>
            </a:r>
            <a:endParaRPr lang="en-US" sz="1700" smtClean="0">
              <a:ea typeface="ＭＳ Ｐゴシック" pitchFamily="34" charset="-128"/>
            </a:endParaRPr>
          </a:p>
          <a:p>
            <a:pPr marL="163513" indent="-163513">
              <a:spcBef>
                <a:spcPct val="0"/>
              </a:spcBef>
              <a:spcAft>
                <a:spcPts val="100"/>
              </a:spcAft>
            </a:pPr>
            <a:r>
              <a:rPr lang="en-US" sz="1700" smtClean="0">
                <a:ea typeface="ＭＳ Ｐゴシック" pitchFamily="34" charset="-128"/>
              </a:rPr>
              <a:t>Optical views are field-aligned with</a:t>
            </a:r>
            <a:br>
              <a:rPr lang="en-US" sz="1700" smtClean="0">
                <a:ea typeface="ＭＳ Ｐゴシック" pitchFamily="34" charset="-128"/>
              </a:rPr>
            </a:br>
            <a:r>
              <a:rPr lang="en-US" sz="1700" smtClean="0">
                <a:ea typeface="ＭＳ Ｐゴシック" pitchFamily="34" charset="-128"/>
              </a:rPr>
              <a:t>spatial resolution Δx ≈ 2-3 cm</a:t>
            </a:r>
          </a:p>
          <a:p>
            <a:pPr marL="163513" indent="-163513">
              <a:spcBef>
                <a:spcPct val="0"/>
              </a:spcBef>
              <a:spcAft>
                <a:spcPts val="100"/>
              </a:spcAft>
            </a:pPr>
            <a:r>
              <a:rPr lang="en-US" sz="1700" smtClean="0">
                <a:ea typeface="ＭＳ Ｐゴシック" pitchFamily="34" charset="-128"/>
              </a:rPr>
              <a:t>RSI paper in press (Oct 2010)</a:t>
            </a:r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6943725" y="1114425"/>
            <a:ext cx="1677988" cy="339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cs typeface="Arial" charset="0"/>
              </a:rPr>
              <a:t>Collection optics</a:t>
            </a:r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5864225" y="3030538"/>
            <a:ext cx="674688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cs typeface="Arial" charset="0"/>
              </a:rPr>
              <a:t>R140</a:t>
            </a:r>
          </a:p>
        </p:txBody>
      </p:sp>
      <p:sp>
        <p:nvSpPr>
          <p:cNvPr id="9224" name="TextBox 11"/>
          <p:cNvSpPr txBox="1">
            <a:spLocks noChangeArrowheads="1"/>
          </p:cNvSpPr>
          <p:nvPr/>
        </p:nvSpPr>
        <p:spPr bwMode="auto">
          <a:xfrm>
            <a:off x="7667625" y="3059113"/>
            <a:ext cx="674688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cs typeface="Arial" charset="0"/>
              </a:rPr>
              <a:t>R130</a:t>
            </a:r>
          </a:p>
        </p:txBody>
      </p:sp>
      <p:pic>
        <p:nvPicPr>
          <p:cNvPr id="9225" name="Picture 15" descr="Intro_NB_emissi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057650"/>
            <a:ext cx="41910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Box 14"/>
          <p:cNvSpPr txBox="1">
            <a:spLocks noChangeArrowheads="1"/>
          </p:cNvSpPr>
          <p:nvPr/>
        </p:nvSpPr>
        <p:spPr bwMode="auto">
          <a:xfrm>
            <a:off x="304800" y="6096000"/>
            <a:ext cx="3208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rgbClr val="006699"/>
                </a:solidFill>
              </a:rPr>
              <a:t>D. Smith, G. McKee, R. Fonck, B. Stratton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Fluctuation Amplitudes Increase During ELM Activity</a:t>
            </a:r>
            <a:endParaRPr lang="en-US" dirty="0" smtClea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6" descr="138553_ELM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1066800"/>
            <a:ext cx="89535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UCLA </a:t>
            </a:r>
            <a:r>
              <a:rPr lang="en-US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Reflectometers</a:t>
            </a:r>
            <a:r>
              <a:rPr 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 NSTX</a:t>
            </a:r>
            <a:endParaRPr lang="en-US" dirty="0" smtClean="0"/>
          </a:p>
        </p:txBody>
      </p:sp>
      <p:pic>
        <p:nvPicPr>
          <p:cNvPr id="11267" name="Picture 2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86200"/>
            <a:ext cx="64262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241300" y="889000"/>
            <a:ext cx="86614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33363" eaLnBrk="0" hangingPunct="0">
              <a:spcBef>
                <a:spcPct val="0"/>
              </a:spcBef>
            </a:pP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Millimeter-wave reflectometers available for 2010 (mid-plane)</a:t>
            </a:r>
          </a:p>
          <a:p>
            <a:pPr marL="571500" lvl="1" indent="-223838" eaLnBrk="0" hangingPunct="0">
              <a:spcBef>
                <a:spcPct val="0"/>
              </a:spcBef>
              <a:buFontTx/>
              <a:buChar char="–"/>
            </a:pPr>
            <a:r>
              <a:rPr lang="en-US" sz="1800" b="0" i="0">
                <a:solidFill>
                  <a:schemeClr val="accent2"/>
                </a:solidFill>
                <a:latin typeface="Arial" charset="0"/>
              </a:rPr>
              <a:t>Ultra-fast swept FMCW reflectometers coupled with new analysis techniques</a:t>
            </a:r>
          </a:p>
          <a:p>
            <a:pPr marL="1028700" lvl="2" indent="-223838" eaLnBrk="0" hangingPunct="0">
              <a:spcBef>
                <a:spcPct val="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sz="1600" b="0" i="0">
                <a:solidFill>
                  <a:srgbClr val="FF0000"/>
                </a:solidFill>
              </a:rPr>
              <a:t>Electron density profiles with ≥4 </a:t>
            </a:r>
            <a:r>
              <a:rPr lang="en-US" sz="1600" b="0" i="0">
                <a:solidFill>
                  <a:srgbClr val="FF0000"/>
                </a:solidFill>
                <a:latin typeface="Symbol Proportional BT" pitchFamily="18" charset="2"/>
              </a:rPr>
              <a:t>m</a:t>
            </a:r>
            <a:r>
              <a:rPr lang="en-US" sz="1600" b="0" i="0">
                <a:solidFill>
                  <a:srgbClr val="FF0000"/>
                </a:solidFill>
              </a:rPr>
              <a:t>s time resolution, 13-53 GHz</a:t>
            </a:r>
          </a:p>
          <a:p>
            <a:pPr marL="1028700" lvl="2" indent="-223838" eaLnBrk="0" hangingPunct="0">
              <a:spcBef>
                <a:spcPct val="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sz="1600" b="0" i="0">
                <a:solidFill>
                  <a:srgbClr val="FF0000"/>
                </a:solidFill>
                <a:latin typeface="Arial" charset="0"/>
              </a:rPr>
              <a:t>Sub-millisecond turbulence radial correlations</a:t>
            </a:r>
          </a:p>
          <a:p>
            <a:pPr marL="1028700" lvl="2" indent="-223838" eaLnBrk="0" hangingPunct="0">
              <a:spcBef>
                <a:spcPct val="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sz="1600" b="0" i="0">
                <a:solidFill>
                  <a:srgbClr val="FF0000"/>
                </a:solidFill>
                <a:latin typeface="Arial" charset="0"/>
              </a:rPr>
              <a:t>k</a:t>
            </a:r>
            <a:r>
              <a:rPr lang="en-US" sz="1600" b="0" i="0" baseline="-25000">
                <a:solidFill>
                  <a:srgbClr val="FF0000"/>
                </a:solidFill>
                <a:latin typeface="Arial" charset="0"/>
              </a:rPr>
              <a:t>r</a:t>
            </a:r>
            <a:r>
              <a:rPr lang="en-US" sz="1600" b="0" i="0">
                <a:solidFill>
                  <a:srgbClr val="FF0000"/>
                </a:solidFill>
                <a:latin typeface="Arial" charset="0"/>
              </a:rPr>
              <a:t> back-scattering with radial resolution</a:t>
            </a:r>
            <a:endParaRPr lang="en-US" sz="1800" b="0" i="0">
              <a:solidFill>
                <a:schemeClr val="accent2"/>
              </a:solidFill>
              <a:latin typeface="Arial" charset="0"/>
            </a:endParaRPr>
          </a:p>
          <a:p>
            <a:pPr marL="571500" lvl="1" indent="-223838" eaLnBrk="0" hangingPunct="0">
              <a:spcBef>
                <a:spcPct val="0"/>
              </a:spcBef>
              <a:buFontTx/>
              <a:buChar char="–"/>
            </a:pPr>
            <a:r>
              <a:rPr lang="en-US" sz="1800" b="0" i="0">
                <a:solidFill>
                  <a:schemeClr val="accent2"/>
                </a:solidFill>
                <a:latin typeface="Arial" charset="0"/>
              </a:rPr>
              <a:t>Poloidal correlation reflectometer (2 channel, 28.5-40 GHz)</a:t>
            </a:r>
          </a:p>
          <a:p>
            <a:pPr marL="1028700" lvl="2" indent="-223838" eaLnBrk="0" hangingPunct="0">
              <a:spcBef>
                <a:spcPct val="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sz="1600" b="0" i="0">
                <a:solidFill>
                  <a:srgbClr val="FF0000"/>
                </a:solidFill>
              </a:rPr>
              <a:t>Turbulence flow</a:t>
            </a:r>
          </a:p>
          <a:p>
            <a:pPr marL="1028700" lvl="2" indent="-223838" eaLnBrk="0" hangingPunct="0">
              <a:spcBef>
                <a:spcPct val="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sz="1600" b="0" i="0">
                <a:solidFill>
                  <a:srgbClr val="FF0000"/>
                </a:solidFill>
                <a:latin typeface="Arial" charset="0"/>
              </a:rPr>
              <a:t>Poloidal correlations</a:t>
            </a:r>
          </a:p>
          <a:p>
            <a:pPr marL="1028700" lvl="2" indent="-223838" eaLnBrk="0" hangingPunct="0">
              <a:spcBef>
                <a:spcPct val="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k</a:t>
            </a:r>
            <a:r>
              <a:rPr lang="en-US" sz="1600" b="0" i="0" baseline="-25000">
                <a:solidFill>
                  <a:srgbClr val="FF0000"/>
                </a:solidFill>
                <a:latin typeface="Arial" charset="0"/>
              </a:rPr>
              <a:t>r</a:t>
            </a:r>
            <a:r>
              <a:rPr lang="en-US" sz="1600" b="0" i="0">
                <a:solidFill>
                  <a:srgbClr val="FF0000"/>
                </a:solidFill>
                <a:latin typeface="Arial" charset="0"/>
              </a:rPr>
              <a:t> back-scattering with radial resolution</a:t>
            </a:r>
            <a:endParaRPr lang="en-US" sz="1800" b="0" i="0">
              <a:solidFill>
                <a:schemeClr val="accent2"/>
              </a:solidFill>
              <a:latin typeface="Arial" charset="0"/>
            </a:endParaRPr>
          </a:p>
          <a:p>
            <a:pPr marL="571500" lvl="1" indent="-223838" eaLnBrk="0" hangingPunct="0">
              <a:spcBef>
                <a:spcPct val="0"/>
              </a:spcBef>
              <a:buFontTx/>
              <a:buChar char="–"/>
            </a:pPr>
            <a:r>
              <a:rPr lang="en-US" sz="1800" b="0" i="0">
                <a:solidFill>
                  <a:schemeClr val="accent2"/>
                </a:solidFill>
                <a:latin typeface="Arial" charset="0"/>
              </a:rPr>
              <a:t>16 channel fixed-frequency reflectometers (30 to 75 GHz)</a:t>
            </a:r>
            <a:endParaRPr lang="en-US" sz="1600" b="0" i="0">
              <a:solidFill>
                <a:srgbClr val="FF0000"/>
              </a:solidFill>
            </a:endParaRPr>
          </a:p>
          <a:p>
            <a:pPr marL="1028700" lvl="2" indent="-223838" eaLnBrk="0" hangingPunct="0">
              <a:spcBef>
                <a:spcPct val="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sz="1600" b="0" i="0">
                <a:solidFill>
                  <a:srgbClr val="FF0000"/>
                </a:solidFill>
                <a:latin typeface="Arial" charset="0"/>
              </a:rPr>
              <a:t>Detailed profile of coherent and turbulent fluctuation levels (2.5 MHz bandwidth)</a:t>
            </a:r>
            <a:endParaRPr lang="en-US" sz="1800" b="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1269" name="TextBox 26"/>
          <p:cNvSpPr txBox="1">
            <a:spLocks noChangeArrowheads="1"/>
          </p:cNvSpPr>
          <p:nvPr/>
        </p:nvSpPr>
        <p:spPr bwMode="auto">
          <a:xfrm>
            <a:off x="7810500" y="4406900"/>
            <a:ext cx="928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b="0" i="0"/>
              <a:t>Fixed</a:t>
            </a:r>
          </a:p>
          <a:p>
            <a:pPr>
              <a:buFontTx/>
              <a:buNone/>
            </a:pPr>
            <a:r>
              <a:rPr lang="en-US" b="0" i="0"/>
              <a:t>Frequency</a:t>
            </a:r>
          </a:p>
        </p:txBody>
      </p:sp>
      <p:sp>
        <p:nvSpPr>
          <p:cNvPr id="11270" name="TextBox 27"/>
          <p:cNvSpPr txBox="1">
            <a:spLocks noChangeArrowheads="1"/>
          </p:cNvSpPr>
          <p:nvPr/>
        </p:nvSpPr>
        <p:spPr bwMode="auto">
          <a:xfrm>
            <a:off x="7759700" y="5105400"/>
            <a:ext cx="1158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b="0" i="0">
                <a:solidFill>
                  <a:srgbClr val="FF0000"/>
                </a:solidFill>
              </a:rPr>
              <a:t>Swept FMCW</a:t>
            </a:r>
          </a:p>
        </p:txBody>
      </p:sp>
      <p:sp>
        <p:nvSpPr>
          <p:cNvPr id="11271" name="TextBox 28"/>
          <p:cNvSpPr txBox="1">
            <a:spLocks noChangeArrowheads="1"/>
          </p:cNvSpPr>
          <p:nvPr/>
        </p:nvSpPr>
        <p:spPr bwMode="auto">
          <a:xfrm>
            <a:off x="7785100" y="5410200"/>
            <a:ext cx="9366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b="0" i="0">
                <a:solidFill>
                  <a:srgbClr val="008000"/>
                </a:solidFill>
              </a:rPr>
              <a:t>Poloidal</a:t>
            </a:r>
          </a:p>
          <a:p>
            <a:pPr>
              <a:buFontTx/>
              <a:buNone/>
            </a:pPr>
            <a:r>
              <a:rPr lang="en-US" b="0" i="0">
                <a:solidFill>
                  <a:srgbClr val="008000"/>
                </a:solidFill>
              </a:rPr>
              <a:t>Correlation</a:t>
            </a:r>
          </a:p>
        </p:txBody>
      </p:sp>
      <p:sp>
        <p:nvSpPr>
          <p:cNvPr id="11272" name="TextBox 13"/>
          <p:cNvSpPr txBox="1">
            <a:spLocks noChangeArrowheads="1"/>
          </p:cNvSpPr>
          <p:nvPr/>
        </p:nvSpPr>
        <p:spPr bwMode="auto">
          <a:xfrm>
            <a:off x="381000" y="6248400"/>
            <a:ext cx="1762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rgbClr val="006699"/>
                </a:solidFill>
              </a:rPr>
              <a:t>S. Kubota, T. Peebles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Change of Turbulence at Edge Can Be </a:t>
            </a:r>
            <a:br>
              <a:rPr 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Measured Through L-H Transition</a:t>
            </a:r>
          </a:p>
        </p:txBody>
      </p:sp>
      <p:pic>
        <p:nvPicPr>
          <p:cNvPr id="12291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17850"/>
            <a:ext cx="90297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84150" y="1181100"/>
            <a:ext cx="87757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33363" eaLnBrk="0" hangingPunct="0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  <a:latin typeface="Arial" charset="0"/>
              </a:rPr>
              <a:t>k</a:t>
            </a:r>
            <a:r>
              <a:rPr lang="en-US" sz="2000" b="0" i="0" baseline="-25000">
                <a:solidFill>
                  <a:schemeClr val="tx1"/>
                </a:solidFill>
                <a:latin typeface="Arial" charset="0"/>
              </a:rPr>
              <a:t>r</a:t>
            </a: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 vs R spectrogram of backscattered signal across L-H transition</a:t>
            </a:r>
          </a:p>
          <a:p>
            <a:pPr marL="571500" lvl="1" indent="-223838" eaLnBrk="0" hangingPunct="0">
              <a:spcBef>
                <a:spcPct val="0"/>
              </a:spcBef>
              <a:buFontTx/>
              <a:buChar char="–"/>
            </a:pPr>
            <a:r>
              <a:rPr lang="en-US" sz="1800" b="0" i="0">
                <a:solidFill>
                  <a:schemeClr val="accent2"/>
                </a:solidFill>
                <a:latin typeface="Arial" charset="0"/>
              </a:rPr>
              <a:t>Dip in the backscattered power around the ETB location (R=146 cm) first appears near the L-H transition (~0.245 s)</a:t>
            </a:r>
          </a:p>
          <a:p>
            <a:pPr marL="571500" lvl="1" indent="-223838" eaLnBrk="0" hangingPunct="0">
              <a:spcBef>
                <a:spcPct val="0"/>
              </a:spcBef>
              <a:buFontTx/>
              <a:buChar char="–"/>
            </a:pPr>
            <a:r>
              <a:rPr lang="en-US" sz="1800" b="0" i="0">
                <a:solidFill>
                  <a:schemeClr val="accent2"/>
                </a:solidFill>
                <a:latin typeface="Arial" charset="0"/>
              </a:rPr>
              <a:t>Continues to deepen during H-mode</a:t>
            </a:r>
          </a:p>
          <a:p>
            <a:pPr marL="571500" lvl="1" indent="-223838" eaLnBrk="0" hangingPunct="0">
              <a:spcBef>
                <a:spcPct val="0"/>
              </a:spcBef>
              <a:buFontTx/>
              <a:buChar char="–"/>
            </a:pPr>
            <a:r>
              <a:rPr lang="en-US" sz="1800" b="0" i="0">
                <a:solidFill>
                  <a:schemeClr val="accent2"/>
                </a:solidFill>
                <a:latin typeface="Arial" charset="0"/>
              </a:rPr>
              <a:t>Consistent with picture of turbulence suppression over a wide range of </a:t>
            </a:r>
            <a:r>
              <a:rPr lang="en-US" sz="1800" b="0">
                <a:solidFill>
                  <a:schemeClr val="accent2"/>
                </a:solidFill>
                <a:latin typeface="Arial" charset="0"/>
              </a:rPr>
              <a:t>k</a:t>
            </a:r>
            <a:r>
              <a:rPr lang="en-US" sz="1800" b="0" i="0" baseline="-25000">
                <a:solidFill>
                  <a:schemeClr val="accent2"/>
                </a:solidFill>
                <a:latin typeface="Arial" charset="0"/>
              </a:rPr>
              <a:t>r</a:t>
            </a:r>
            <a:r>
              <a:rPr lang="en-US" sz="1800" b="0" i="0">
                <a:solidFill>
                  <a:schemeClr val="accent2"/>
                </a:solidFill>
                <a:latin typeface="Arial" charset="0"/>
              </a:rPr>
              <a:t> at the ETB location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72189</TotalTime>
  <Words>979</Words>
  <Application>Microsoft Office PowerPoint</Application>
  <PresentationFormat>On-screen Show (4:3)</PresentationFormat>
  <Paragraphs>225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Helvetica</vt:lpstr>
      <vt:lpstr>Arial</vt:lpstr>
      <vt:lpstr>Times New Roman</vt:lpstr>
      <vt:lpstr>Times</vt:lpstr>
      <vt:lpstr>ＭＳ Ｐゴシック</vt:lpstr>
      <vt:lpstr>Symbol</vt:lpstr>
      <vt:lpstr>SimSun</vt:lpstr>
      <vt:lpstr>Wingdings</vt:lpstr>
      <vt:lpstr>Symbol Proportional BT</vt:lpstr>
      <vt:lpstr>Calibri</vt:lpstr>
      <vt:lpstr>Arial Black</vt:lpstr>
      <vt:lpstr>Blank Presentation</vt:lpstr>
      <vt:lpstr>Equation</vt:lpstr>
      <vt:lpstr>Slide 1</vt:lpstr>
      <vt:lpstr>Multiple Diagnostics are Available to Explore Turbulence At or Near the Plasma Edge</vt:lpstr>
      <vt:lpstr>High-k Scattering is Capable of Measuring Localized  Electron Gyro-Scale Turbulence</vt:lpstr>
      <vt:lpstr>Electron Gyro-Scale Fluctuations are Measured in the Pedestal Region</vt:lpstr>
      <vt:lpstr>Diagnostic Can Yield k-Spectrum of Turbulence</vt:lpstr>
      <vt:lpstr>BES Measures Neutral Beam Da to Study Long Wavelength (krri) Density Fluctuations</vt:lpstr>
      <vt:lpstr>Fluctuation Amplitudes Increase During ELM Activity</vt:lpstr>
      <vt:lpstr>UCLA Reflectometers on NSTX</vt:lpstr>
      <vt:lpstr>Change of Turbulence at Edge Can Be  Measured Through L-H Transition</vt:lpstr>
      <vt:lpstr>Far-Infra Red Tangential Interferometer Polarimeter</vt:lpstr>
      <vt:lpstr>Measured Growth Rates of High-k Modes Agrees with Linear GYRO Results for Fastest Growing Mode</vt:lpstr>
      <vt:lpstr>Profile Diagnostics</vt:lpstr>
      <vt:lpstr>Multi-Energy SXT Designed for High Spatial Resolution (&lt; 1 cm) of Outer Plasma (r/a&gt;0.5)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MA and Vphi Example of asymmetry</dc:title>
  <dc:creator>Jonathan Menard</dc:creator>
  <cp:lastModifiedBy>Stanley Kaye</cp:lastModifiedBy>
  <cp:revision>12178</cp:revision>
  <dcterms:created xsi:type="dcterms:W3CDTF">2003-10-01T16:23:57Z</dcterms:created>
  <dcterms:modified xsi:type="dcterms:W3CDTF">2010-09-07T13:24:45Z</dcterms:modified>
</cp:coreProperties>
</file>