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1217" r:id="rId2"/>
    <p:sldId id="1219" r:id="rId3"/>
    <p:sldId id="1245" r:id="rId4"/>
    <p:sldId id="1220" r:id="rId5"/>
    <p:sldId id="1222" r:id="rId6"/>
    <p:sldId id="1224" r:id="rId7"/>
    <p:sldId id="1226" r:id="rId8"/>
    <p:sldId id="1227" r:id="rId9"/>
    <p:sldId id="1234" r:id="rId10"/>
    <p:sldId id="1233" r:id="rId11"/>
    <p:sldId id="1255" r:id="rId12"/>
    <p:sldId id="1232" r:id="rId13"/>
    <p:sldId id="1235" r:id="rId14"/>
    <p:sldId id="1256" r:id="rId15"/>
    <p:sldId id="1241" r:id="rId16"/>
    <p:sldId id="1251" r:id="rId17"/>
    <p:sldId id="1253" r:id="rId1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9999FF"/>
    <a:srgbClr val="FF3300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922" autoAdjust="0"/>
    <p:restoredTop sz="94360" autoAdjust="0"/>
  </p:normalViewPr>
  <p:slideViewPr>
    <p:cSldViewPr>
      <p:cViewPr varScale="1">
        <p:scale>
          <a:sx n="136" d="100"/>
          <a:sy n="136" d="100"/>
        </p:scale>
        <p:origin x="-896" y="-10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16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7FB2AD0-43C0-D648-B71D-51380A770C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D9C175B-1E06-C149-BD9C-853B17B227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E6A08-E71B-EF4D-8B4E-938DF9D7B693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61AFC-08BB-40DD-8A43-58615D75CF4D}" type="slidenum">
              <a:rPr lang="en-US"/>
              <a:pPr/>
              <a:t>5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16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A5BC9D7-C66C-704A-AD0D-8707F75B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3352800" y="6574536"/>
            <a:ext cx="5029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000" b="1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en-US" sz="1000" b="1" dirty="0">
                <a:solidFill>
                  <a:schemeClr val="tx1"/>
                </a:solidFill>
                <a:latin typeface="+mj-lt"/>
              </a:rPr>
              <a:t>. A. SOUKHANOVSKII, Poster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b="1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P2.161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</a:rPr>
              <a:t>, 37</a:t>
            </a:r>
            <a:r>
              <a:rPr lang="en-US" sz="1000" b="1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</a:rPr>
              <a:t> EPS Conference, June</a:t>
            </a:r>
            <a:r>
              <a:rPr lang="en-US" sz="1000" b="1" kern="1200" dirty="0" smtClean="0">
                <a:solidFill>
                  <a:schemeClr val="tx1"/>
                </a:solidFill>
                <a:latin typeface="+mj-lt"/>
                <a:ea typeface="ＭＳ Ｐゴシック" pitchFamily="-128" charset="-128"/>
                <a:cs typeface="ＭＳ Ｐゴシック" pitchFamily="-128" charset="-128"/>
              </a:rPr>
              <a:t> 21-25,</a:t>
            </a:r>
            <a:r>
              <a:rPr lang="en-US" sz="1000" b="1" kern="1200" baseline="0" dirty="0" smtClean="0">
                <a:solidFill>
                  <a:schemeClr val="tx1"/>
                </a:solidFill>
                <a:latin typeface="+mj-lt"/>
                <a:ea typeface="ＭＳ Ｐゴシック" pitchFamily="-128" charset="-128"/>
                <a:cs typeface="ＭＳ Ｐゴシック" pitchFamily="-128" charset="-128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j-lt"/>
                <a:ea typeface="ＭＳ Ｐゴシック" pitchFamily="-128" charset="-128"/>
                <a:cs typeface="ＭＳ Ｐゴシック" pitchFamily="-128" charset="-128"/>
              </a:rPr>
              <a:t>2010, Dublin, Ireland</a:t>
            </a:r>
            <a:endParaRPr lang="en-US" sz="1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2438400" y="6704012"/>
            <a:ext cx="914400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458200" y="6584749"/>
            <a:ext cx="657225" cy="2385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buNone/>
            </a:pPr>
            <a:fld id="{B2FFE1B5-5104-6240-86A3-951E4951EB2F}" type="slidenum">
              <a:rPr lang="en-US" sz="1200" b="1">
                <a:solidFill>
                  <a:schemeClr val="tx1"/>
                </a:solidFill>
                <a:latin typeface="Arial Narrow" pitchFamily="-65" charset="0"/>
              </a:rPr>
              <a:pPr algn="r">
                <a:lnSpc>
                  <a:spcPct val="75000"/>
                </a:lnSpc>
                <a:spcBef>
                  <a:spcPct val="0"/>
                </a:spcBef>
                <a:buNone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Arial Narrow" pitchFamily="-65" charset="0"/>
              </a:rPr>
              <a:t> of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-65" charset="0"/>
              </a:rPr>
              <a:t> 17</a:t>
            </a:r>
            <a:endParaRPr lang="en-US" sz="1200" b="1" dirty="0" smtClean="0">
              <a:solidFill>
                <a:schemeClr val="tx1"/>
              </a:solidFill>
              <a:latin typeface="Arial Narrow" pitchFamily="-65" charset="0"/>
            </a:endParaRP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94586" name="Picture 26" descr="lab_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62000" y="6550025"/>
            <a:ext cx="1676400" cy="307975"/>
          </a:xfrm>
          <a:prstGeom prst="rect">
            <a:avLst/>
          </a:prstGeom>
          <a:noFill/>
        </p:spPr>
      </p:pic>
      <p:pic>
        <p:nvPicPr>
          <p:cNvPr id="194589" name="Picture 29" descr="nstx0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556375"/>
            <a:ext cx="68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8153400" y="6705600"/>
            <a:ext cx="304800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52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d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Relationship Id="rId5" Type="http://schemas.openxmlformats.org/officeDocument/2006/relationships/image" Target="../media/image5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df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df"/><Relationship Id="rId7" Type="http://schemas.openxmlformats.org/officeDocument/2006/relationships/image" Target="../media/image11.pd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df"/><Relationship Id="rId6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image" Target="../media/image19.pd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40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ea typeface="ＭＳ Ｐゴシック" pitchFamily="-110" charset="-128"/>
                <a:cs typeface="Arial Bold"/>
              </a:rPr>
              <a:t>“Snowflake” divertor configuration in NSTX*</a:t>
            </a:r>
            <a:endParaRPr lang="en-US" sz="4000" i="0" dirty="0">
              <a:solidFill>
                <a:schemeClr val="accent2"/>
              </a:solidFill>
              <a:latin typeface="Arial Narrow"/>
              <a:cs typeface="Arial Bold"/>
            </a:endParaRP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447800" y="1981200"/>
            <a:ext cx="6248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Arial" pitchFamily="-110" charset="0"/>
              </a:rPr>
              <a:t>V. A. Soukhanovskii (LLNL)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 D. D. Ryutov, H. A. Scott (LLNL), R. </a:t>
            </a:r>
            <a:r>
              <a:rPr lang="en-US" sz="1800" i="0" dirty="0" err="1" smtClean="0">
                <a:solidFill>
                  <a:schemeClr val="tx1"/>
                </a:solidFill>
                <a:latin typeface="+mj-lt"/>
              </a:rPr>
              <a:t>Maqueda</a:t>
            </a: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 (Nova Photonics),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J.-W. Ahn, R. Maingi, A. McLean (ORNL),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R. Bell, D. A. Gates, S. Gerhardt, R. Kaita, E. </a:t>
            </a:r>
            <a:r>
              <a:rPr lang="en-US" sz="1800" i="0" dirty="0" err="1" smtClean="0">
                <a:solidFill>
                  <a:schemeClr val="tx1"/>
                </a:solidFill>
                <a:latin typeface="+mj-lt"/>
              </a:rPr>
              <a:t>Kolemen</a:t>
            </a: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, B. P. LeBlanc, J. E. Menard, D. Mueller, S. F. Paul,  A. L. Roquemore (PPPL),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+mj-lt"/>
              </a:rPr>
              <a:t> R. Raman (U Washington)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752600" y="4038600"/>
            <a:ext cx="5715000" cy="60939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2400" i="0" dirty="0" smtClean="0">
                <a:solidFill>
                  <a:srgbClr val="FF0000"/>
                </a:solidFill>
                <a:latin typeface="+mj-lt"/>
              </a:rPr>
              <a:t>Poster P 2.161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400" i="0" dirty="0" smtClean="0">
                <a:solidFill>
                  <a:srgbClr val="FF0000"/>
                </a:solidFill>
                <a:latin typeface="+mj-lt"/>
              </a:rPr>
              <a:t>22 June 2010</a:t>
            </a:r>
            <a:endParaRPr lang="en-US" sz="240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NSTX</a:t>
            </a:r>
          </a:p>
        </p:txBody>
      </p:sp>
      <p:sp>
        <p:nvSpPr>
          <p:cNvPr id="152590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Supported by   </a:t>
            </a:r>
          </a:p>
        </p:txBody>
      </p:sp>
      <p:sp>
        <p:nvSpPr>
          <p:cNvPr id="152590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12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Wisconsin</a:t>
            </a:r>
          </a:p>
        </p:txBody>
      </p:sp>
      <p:sp>
        <p:nvSpPr>
          <p:cNvPr id="1525913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-110" charset="0"/>
                <a:ea typeface="Arial" pitchFamily="-110" charset="0"/>
                <a:cs typeface="Arial" pitchFamily="-110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Quebec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71600" y="6619473"/>
            <a:ext cx="6553200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950" i="0" dirty="0" smtClean="0">
                <a:solidFill>
                  <a:schemeClr val="tx1"/>
                </a:solidFill>
                <a:latin typeface="+mj-lt"/>
              </a:rPr>
              <a:t>* Supported by the U.S. DOE under Contracts DE-AC52-07NA27344, DE AC02-09CH11466, DE-AC05-00OR22725, DE-FG02-08ER54989.</a:t>
            </a:r>
            <a:endParaRPr lang="en-US" sz="950" i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" name="Picture 27" descr="Picture 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14600" y="4648200"/>
            <a:ext cx="4397136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H-mode confinement retained with “snowflake” divertor, core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rad</a:t>
            </a:r>
            <a:r>
              <a:rPr lang="en-US" sz="2800" dirty="0" smtClean="0"/>
              <a:t> and 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C</a:t>
            </a:r>
            <a:r>
              <a:rPr lang="en-US" sz="2800" dirty="0" smtClean="0"/>
              <a:t> reduced by up to 75 %</a:t>
            </a:r>
          </a:p>
        </p:txBody>
      </p:sp>
      <p:pic>
        <p:nvPicPr>
          <p:cNvPr id="15363" name="Picture 4" descr="xp924-pac27-inv-prad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371600"/>
            <a:ext cx="3409950" cy="5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764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80-100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evaporated lithium per 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discharge for wall conditioning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ELM-free H-mode 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discharges had impurity accumulation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“snowflake” divertor discharges</a:t>
            </a:r>
          </a:p>
          <a:p>
            <a:pPr marL="681038" lvl="1" indent="-223838">
              <a:buClr>
                <a:srgbClr val="004483"/>
              </a:buClr>
              <a:buFont typeface="Arial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Divertor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sputtering source reduction (?)</a:t>
            </a:r>
          </a:p>
          <a:p>
            <a:pPr marL="681038" lvl="1" indent="-223838">
              <a:buClr>
                <a:srgbClr val="004483"/>
              </a:buClr>
              <a:buFont typeface="Arial"/>
              <a:buChar char="•"/>
            </a:pPr>
            <a:r>
              <a:rPr lang="en-US" sz="2000" b="0" i="0" kern="0" baseline="0" dirty="0" smtClean="0">
                <a:solidFill>
                  <a:schemeClr val="tx1"/>
                </a:solidFill>
                <a:latin typeface="+mn-lt"/>
              </a:rPr>
              <a:t>Edge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confinement degradation (?)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detachment of outer strike point region observed in “snowflake” divertor discharges</a:t>
            </a:r>
            <a:endParaRPr lang="en-US" dirty="0"/>
          </a:p>
        </p:txBody>
      </p:sp>
      <p:pic>
        <p:nvPicPr>
          <p:cNvPr id="3" name="Picture 2" descr="psi19-div-tt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24400" y="1219200"/>
            <a:ext cx="4180609" cy="54102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5240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Signs of partial detachment observed in “snowflake” divertor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Loss of parallel pressure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Heat and particle flux reduction at the plate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kern="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22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 ≤ 1.6 eV, </a:t>
            </a:r>
            <a:r>
              <a:rPr lang="en-US" sz="22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2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 ≥ 2e14 m</a:t>
            </a:r>
            <a:r>
              <a:rPr lang="en-US" sz="2200" b="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Increase in divertor </a:t>
            </a:r>
            <a:r>
              <a:rPr lang="en-US" sz="2200" b="0" kern="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200" b="0" kern="0" baseline="-25000" dirty="0" err="1" smtClean="0">
                <a:solidFill>
                  <a:schemeClr val="tx1"/>
                </a:solidFill>
                <a:latin typeface="+mn-lt"/>
              </a:rPr>
              <a:t>rad</a:t>
            </a:r>
            <a:endParaRPr lang="en-US" sz="2200" b="0" kern="0" baseline="-25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Increase in 3-body recombination rate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Increase in neutral pressure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pPr eaLnBrk="1" hangingPunct="1"/>
            <a:r>
              <a:rPr lang="en-US" dirty="0" smtClean="0"/>
              <a:t>Significant reduction of heat flux observed in “snowflake” divertor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81600" y="1447800"/>
            <a:ext cx="373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Divertor peak heat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flux well correlated with null-point separation </a:t>
            </a:r>
            <a:r>
              <a:rPr kumimoji="0" lang="en-US" sz="220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lang="en-US" sz="220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 observed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2-3 mm region </a:t>
            </a:r>
            <a:r>
              <a:rPr lang="en-US" sz="2200" b="0" i="0" kern="0" dirty="0" smtClean="0">
                <a:solidFill>
                  <a:schemeClr val="tx1"/>
                </a:solidFill>
              </a:rPr>
              <a:t> (mapped to midplane) 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adjacent to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separatrix</a:t>
            </a:r>
            <a:endParaRPr lang="en-US" sz="22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Shown heat fluxes are in </a:t>
            </a:r>
            <a:r>
              <a:rPr lang="en-US" sz="2200" b="0" i="0" kern="0" dirty="0" err="1" smtClean="0">
                <a:solidFill>
                  <a:schemeClr val="tx1"/>
                </a:solidFill>
                <a:latin typeface="+mn-lt"/>
              </a:rPr>
              <a:t>u</a:t>
            </a:r>
            <a:r>
              <a:rPr lang="en-US" sz="2200" b="0" i="0" kern="0" dirty="0" err="1" smtClean="0">
                <a:solidFill>
                  <a:schemeClr val="tx1"/>
                </a:solidFill>
                <a:latin typeface="+mn-lt"/>
              </a:rPr>
              <a:t>ncalibrated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i="0" kern="0" dirty="0" smtClean="0">
                <a:solidFill>
                  <a:schemeClr val="tx1"/>
                </a:solidFill>
                <a:latin typeface="+mn-lt"/>
              </a:rPr>
              <a:t>relative units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 (IR 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camera data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 not calibrated due 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to lithium </a:t>
            </a: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coatings)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rl09-irc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1905000"/>
            <a:ext cx="4267200" cy="3501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809625"/>
          </a:xfrm>
        </p:spPr>
        <p:txBody>
          <a:bodyPr/>
          <a:lstStyle/>
          <a:p>
            <a:r>
              <a:rPr lang="en-US" sz="2800" dirty="0" smtClean="0"/>
              <a:t>Divertor particle flux decreased, Balmer-a intensity increased (due to recombination) in </a:t>
            </a:r>
            <a:r>
              <a:rPr lang="en-US" sz="2800" dirty="0" smtClean="0"/>
              <a:t>“snowflake” divertor</a:t>
            </a:r>
            <a:endParaRPr lang="en-US" sz="2800" dirty="0"/>
          </a:p>
        </p:txBody>
      </p:sp>
      <p:pic>
        <p:nvPicPr>
          <p:cNvPr id="5" name="Picture 4" descr="psi19-da-profi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098" y="1295400"/>
            <a:ext cx="4473902" cy="3657600"/>
          </a:xfrm>
          <a:prstGeom prst="rect">
            <a:avLst/>
          </a:prstGeom>
        </p:spPr>
      </p:pic>
      <p:pic>
        <p:nvPicPr>
          <p:cNvPr id="6" name="Picture 5" descr="psi19-da-is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219201"/>
            <a:ext cx="3966266" cy="396239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51054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4483"/>
              </a:buClr>
              <a:buFont typeface="Wingdings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Divertor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emission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Times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in radiating zone width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Times" pitchFamily="-65" charset="0"/>
              <a:buChar char="•"/>
              <a:tabLst/>
              <a:defRPr/>
            </a:pPr>
            <a:r>
              <a:rPr lang="en-US" sz="1800" b="0" i="0" kern="0" noProof="0" dirty="0" smtClean="0">
                <a:solidFill>
                  <a:schemeClr val="tx1"/>
                </a:solidFill>
                <a:latin typeface="+mn-lt"/>
              </a:rPr>
              <a:t>Brightness increase (due to recombination) correlated with Langmuir probe </a:t>
            </a:r>
            <a:r>
              <a:rPr lang="en-US" sz="1800" b="0" kern="0" noProof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kern="0" baseline="-25000" noProof="0" dirty="0" err="1" smtClean="0">
                <a:solidFill>
                  <a:schemeClr val="tx1"/>
                </a:solidFill>
                <a:latin typeface="+mn-lt"/>
              </a:rPr>
              <a:t>sat</a:t>
            </a:r>
            <a:r>
              <a:rPr lang="en-US" sz="1800" b="0" i="0" kern="0" noProof="0" dirty="0" smtClean="0">
                <a:solidFill>
                  <a:schemeClr val="tx1"/>
                </a:solidFill>
                <a:latin typeface="+mn-lt"/>
              </a:rPr>
              <a:t> decrease (due to particle flux reduction)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High-</a:t>
            </a:r>
            <a:r>
              <a:rPr lang="en-US" sz="3000" i="1" dirty="0" err="1" smtClean="0"/>
              <a:t>n</a:t>
            </a:r>
            <a:r>
              <a:rPr lang="en-US" sz="3000" dirty="0" smtClean="0"/>
              <a:t> Balmer line emission measurements suggest high divertor recombination rate, low </a:t>
            </a:r>
            <a:r>
              <a:rPr lang="en-US" sz="3000" i="1" dirty="0" smtClean="0"/>
              <a:t>T</a:t>
            </a:r>
            <a:r>
              <a:rPr lang="en-US" sz="3000" i="1" baseline="-25000" dirty="0" smtClean="0"/>
              <a:t>e</a:t>
            </a:r>
            <a:r>
              <a:rPr lang="en-US" sz="3000" dirty="0" smtClean="0"/>
              <a:t>, high </a:t>
            </a:r>
            <a:r>
              <a:rPr lang="en-US" sz="3000" i="1" dirty="0" smtClean="0"/>
              <a:t>n</a:t>
            </a:r>
            <a:r>
              <a:rPr lang="en-US" sz="3000" i="1" baseline="-25000" dirty="0" smtClean="0"/>
              <a:t>e</a:t>
            </a:r>
            <a:endParaRPr lang="en-US" sz="3000" i="1" baseline="-25000" dirty="0"/>
          </a:p>
        </p:txBody>
      </p:sp>
      <p:pic>
        <p:nvPicPr>
          <p:cNvPr id="4" name="Picture 3" descr="psi19-balmer-1.05-4e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371600"/>
            <a:ext cx="8610600" cy="30692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61722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16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60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=0.8-1.2 eV,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60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600" i="0" kern="0" dirty="0" smtClean="0">
                <a:solidFill>
                  <a:schemeClr val="tx1"/>
                </a:solidFill>
                <a:latin typeface="+mn-lt"/>
              </a:rPr>
              <a:t>=2-7 </a:t>
            </a:r>
            <a:r>
              <a:rPr lang="en-US" sz="1600" i="0" kern="0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1600" i="0" kern="0" dirty="0" smtClean="0">
                <a:solidFill>
                  <a:schemeClr val="tx1"/>
                </a:solidFill>
                <a:latin typeface="+mn-lt"/>
              </a:rPr>
              <a:t> 10</a:t>
            </a:r>
            <a:r>
              <a:rPr lang="en-US" sz="1600" i="0" kern="0" baseline="30000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1600" i="0" kern="0" dirty="0" smtClean="0">
                <a:solidFill>
                  <a:schemeClr val="tx1"/>
                </a:solidFill>
                <a:latin typeface="+mn-lt"/>
              </a:rPr>
              <a:t> m</a:t>
            </a:r>
            <a:r>
              <a:rPr lang="en-US" sz="160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inferred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</a:t>
            </a:r>
            <a:endParaRPr lang="en-US" sz="2000" i="0" kern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prl10-b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191000"/>
            <a:ext cx="2895600" cy="237551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4495800"/>
            <a:ext cx="541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Balmer series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spectra modeled with CRETIN; Spectra sensitive to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400" b="0" i="0" kern="0" dirty="0" smtClean="0">
                <a:solidFill>
                  <a:schemeClr val="tx1"/>
                </a:solidFill>
                <a:latin typeface="+mn-lt"/>
              </a:rPr>
              <a:t>Line intensity &lt;-&gt; Recombination rate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400" b="0" kern="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4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400" b="0" i="0" kern="0" dirty="0" smtClean="0">
                <a:solidFill>
                  <a:schemeClr val="tx1"/>
                </a:solidFill>
                <a:latin typeface="+mn-lt"/>
              </a:rPr>
              <a:t> &lt;-&gt; </a:t>
            </a:r>
            <a:r>
              <a:rPr lang="en-US" sz="1400" b="0" i="0" kern="0" dirty="0" err="1" smtClean="0">
                <a:solidFill>
                  <a:schemeClr val="tx1"/>
                </a:solidFill>
                <a:latin typeface="+mn-lt"/>
              </a:rPr>
              <a:t>Boltzman</a:t>
            </a:r>
            <a:r>
              <a:rPr lang="en-US" sz="1400" b="0" i="0" kern="0" dirty="0" smtClean="0">
                <a:solidFill>
                  <a:schemeClr val="tx1"/>
                </a:solidFill>
                <a:latin typeface="+mn-lt"/>
              </a:rPr>
              <a:t> population distribution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4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4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400" b="0" i="0" kern="0" dirty="0" smtClean="0">
                <a:solidFill>
                  <a:schemeClr val="tx1"/>
                </a:solidFill>
                <a:latin typeface="+mn-lt"/>
              </a:rPr>
              <a:t> &lt;-&gt; Line broadening due to linear Stark effect from ion and electron </a:t>
            </a:r>
            <a:r>
              <a:rPr lang="en-US" sz="1400" b="0" i="0" kern="0" dirty="0" err="1" smtClean="0">
                <a:solidFill>
                  <a:schemeClr val="tx1"/>
                </a:solidFill>
                <a:latin typeface="+mn-lt"/>
              </a:rPr>
              <a:t>microfield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4876800"/>
            <a:ext cx="1111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+mn-lt"/>
              </a:rPr>
              <a:t>“snowflake”</a:t>
            </a:r>
            <a:endParaRPr lang="en-US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5791200"/>
            <a:ext cx="834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chemeClr val="tx1"/>
                </a:solidFill>
                <a:latin typeface="+mn-lt"/>
              </a:rPr>
              <a:t>standard</a:t>
            </a:r>
            <a:endParaRPr lang="en-US" i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Divertor camera images show formation of extended radiation zone in “snowflake” divertor</a:t>
            </a:r>
            <a:endParaRPr lang="en-US" dirty="0"/>
          </a:p>
        </p:txBody>
      </p:sp>
      <p:pic>
        <p:nvPicPr>
          <p:cNvPr id="4" name="Picture 3" descr="psi19-miro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703264"/>
            <a:ext cx="9144000" cy="345147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54102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Visible camera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images (~ 400 – 750 nm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bandpass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200" b="0" i="0" kern="0" noProof="0" dirty="0" smtClean="0">
                <a:solidFill>
                  <a:schemeClr val="tx1"/>
                </a:solidFill>
                <a:latin typeface="+mn-lt"/>
              </a:rPr>
              <a:t>Larger radiative zone in “snowflake” divertor (cf. standard divertor)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3314700" y="4152900"/>
            <a:ext cx="685800" cy="1588"/>
          </a:xfrm>
          <a:prstGeom prst="line">
            <a:avLst/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7924006" y="4267200"/>
            <a:ext cx="762794" cy="794"/>
          </a:xfrm>
          <a:prstGeom prst="line">
            <a:avLst/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971800" y="3810000"/>
            <a:ext cx="838200" cy="158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971800" y="4495800"/>
            <a:ext cx="838200" cy="158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543800" y="3886200"/>
            <a:ext cx="914400" cy="158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543800" y="4648200"/>
            <a:ext cx="914400" cy="158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6553994" y="1905000"/>
            <a:ext cx="1142206" cy="228600"/>
          </a:xfrm>
          <a:prstGeom prst="line">
            <a:avLst/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triangle" w="med" len="lg"/>
            <a:tailEnd type="none" w="med" len="lg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7663607" y="1676400"/>
            <a:ext cx="1480393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kern="0" dirty="0" smtClean="0">
                <a:solidFill>
                  <a:schemeClr val="accent1"/>
                </a:solidFill>
                <a:latin typeface="+mn-lt"/>
              </a:rPr>
              <a:t>Center stack </a:t>
            </a:r>
          </a:p>
          <a:p>
            <a:pPr>
              <a:buNone/>
            </a:pPr>
            <a:r>
              <a:rPr lang="en-US" sz="1800" b="0" i="0" kern="0" dirty="0" smtClean="0">
                <a:solidFill>
                  <a:schemeClr val="accent1"/>
                </a:solidFill>
                <a:latin typeface="+mn-lt"/>
              </a:rPr>
              <a:t>gas puff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Volumetric power and momentum losses are increased due to geometry in “snowflake” </a:t>
            </a:r>
            <a:r>
              <a:rPr lang="en-US" sz="3000" dirty="0" smtClean="0"/>
              <a:t>divertor</a:t>
            </a:r>
            <a:endParaRPr kumimoji="1" lang="en-US" sz="3000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96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1800" dirty="0" err="1"/>
              <a:t>Hulse</a:t>
            </a:r>
            <a:r>
              <a:rPr kumimoji="1" lang="en-US" sz="1800" dirty="0"/>
              <a:t>-Post non-coronal radiative cooling curves for low Z impurities for </a:t>
            </a:r>
            <a:r>
              <a:rPr kumimoji="1" lang="en-US" sz="1800" i="1" dirty="0"/>
              <a:t>n</a:t>
            </a:r>
            <a:r>
              <a:rPr kumimoji="1" lang="en-US" sz="1800" i="1" baseline="-25000" dirty="0"/>
              <a:t>0</a:t>
            </a:r>
            <a:r>
              <a:rPr kumimoji="1" lang="en-US" sz="1800" i="1" dirty="0"/>
              <a:t>/n</a:t>
            </a:r>
            <a:r>
              <a:rPr kumimoji="1" lang="en-US" sz="1800" i="1" baseline="-25000" dirty="0"/>
              <a:t>e</a:t>
            </a:r>
            <a:r>
              <a:rPr kumimoji="1" lang="en-US" sz="1800" dirty="0"/>
              <a:t>, </a:t>
            </a:r>
            <a:r>
              <a:rPr kumimoji="1" lang="en-US" sz="1800" i="1" dirty="0"/>
              <a:t>n</a:t>
            </a:r>
            <a:r>
              <a:rPr kumimoji="1" lang="en-US" sz="1800" i="1" baseline="-25000" dirty="0"/>
              <a:t>e</a:t>
            </a:r>
            <a:r>
              <a:rPr kumimoji="1" lang="en-US" sz="1800" i="1" dirty="0"/>
              <a:t>-</a:t>
            </a:r>
            <a:r>
              <a:rPr kumimoji="1" lang="en-US" sz="1800" i="1" dirty="0" err="1">
                <a:latin typeface="Symbol" pitchFamily="24" charset="2"/>
                <a:sym typeface="Symbol" pitchFamily="24" charset="2"/>
              </a:rPr>
              <a:t></a:t>
            </a:r>
            <a:r>
              <a:rPr kumimoji="1" lang="en-US" sz="1800" baseline="-25000" dirty="0" err="1" smtClean="0"/>
              <a:t>recy</a:t>
            </a:r>
            <a:endParaRPr kumimoji="1" lang="en-US" sz="1800" dirty="0" smtClean="0"/>
          </a:p>
          <a:p>
            <a:pPr>
              <a:lnSpc>
                <a:spcPct val="90000"/>
              </a:lnSpc>
            </a:pPr>
            <a:r>
              <a:rPr kumimoji="1" lang="en-US" sz="1800" dirty="0"/>
              <a:t>Calculate max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/>
              <a:t>||</a:t>
            </a:r>
            <a:r>
              <a:rPr kumimoji="1" lang="en-US" sz="1800" dirty="0"/>
              <a:t> that can be radiated</a:t>
            </a:r>
          </a:p>
          <a:p>
            <a:pPr>
              <a:lnSpc>
                <a:spcPct val="90000"/>
              </a:lnSpc>
            </a:pPr>
            <a:r>
              <a:rPr kumimoji="1" lang="en-US" sz="1800" dirty="0"/>
              <a:t>Express max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/>
              <a:t>|| </a:t>
            </a:r>
            <a:r>
              <a:rPr kumimoji="1" lang="en-US" sz="1800" dirty="0"/>
              <a:t>as function of distance from heat source for range of  </a:t>
            </a:r>
            <a:r>
              <a:rPr kumimoji="1" lang="en-US" sz="1800" i="1" dirty="0" err="1"/>
              <a:t>f</a:t>
            </a:r>
            <a:r>
              <a:rPr kumimoji="1" lang="en-US" sz="1800" i="1" baseline="-25000" dirty="0" err="1"/>
              <a:t>z</a:t>
            </a:r>
            <a:r>
              <a:rPr kumimoji="1" lang="en-US" sz="1800" i="1" baseline="-25000" dirty="0"/>
              <a:t>  </a:t>
            </a:r>
            <a:r>
              <a:rPr kumimoji="1" lang="en-US" sz="1800" i="1" baseline="-25000" dirty="0" smtClean="0"/>
              <a:t> </a:t>
            </a:r>
            <a:r>
              <a:rPr kumimoji="1" lang="en-US" sz="1800" dirty="0" smtClean="0"/>
              <a:t>(</a:t>
            </a:r>
            <a:r>
              <a:rPr kumimoji="1" lang="en-US" sz="1800" dirty="0"/>
              <a:t>Post JNM 220-222, 1014 (1995) )</a:t>
            </a:r>
          </a:p>
          <a:p>
            <a:pPr>
              <a:lnSpc>
                <a:spcPct val="90000"/>
              </a:lnSpc>
            </a:pPr>
            <a:r>
              <a:rPr kumimoji="1" lang="en-US" sz="1800" dirty="0"/>
              <a:t>Power losses due to deuterium </a:t>
            </a:r>
            <a:r>
              <a:rPr kumimoji="1" lang="en-US" sz="1800" i="1" dirty="0" err="1"/>
              <a:t>P</a:t>
            </a:r>
            <a:r>
              <a:rPr kumimoji="1" lang="en-US" sz="1800" i="1" baseline="-25000" dirty="0" err="1"/>
              <a:t>rad</a:t>
            </a:r>
            <a:r>
              <a:rPr kumimoji="1" lang="en-US" sz="1800" dirty="0"/>
              <a:t> and ionization not </a:t>
            </a:r>
            <a:r>
              <a:rPr kumimoji="1" lang="en-US" sz="1800" dirty="0" smtClean="0"/>
              <a:t>considered</a:t>
            </a:r>
            <a:endParaRPr kumimoji="1" lang="en-US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For NSTX, use n</a:t>
            </a:r>
            <a:r>
              <a:rPr kumimoji="1" lang="en-US" sz="1800" baseline="-25000" dirty="0" smtClean="0"/>
              <a:t>0</a:t>
            </a:r>
            <a:r>
              <a:rPr kumimoji="1" lang="en-US" sz="1800" dirty="0" smtClean="0"/>
              <a:t> = 0.1 % and </a:t>
            </a:r>
            <a:r>
              <a:rPr kumimoji="1" lang="en-US" sz="1800" i="1" dirty="0" smtClean="0"/>
              <a:t>n</a:t>
            </a:r>
            <a:r>
              <a:rPr kumimoji="1" lang="en-US" sz="1800" i="1" baseline="-25000" dirty="0" smtClean="0"/>
              <a:t>e</a:t>
            </a:r>
            <a:r>
              <a:rPr kumimoji="1" lang="en-US" sz="1800" i="1" dirty="0" smtClean="0"/>
              <a:t>-</a:t>
            </a:r>
            <a:r>
              <a:rPr kumimoji="1" lang="en-US" sz="1800" i="1" dirty="0" err="1" smtClean="0">
                <a:latin typeface="Symbol" pitchFamily="24" charset="2"/>
                <a:sym typeface="Symbol" pitchFamily="24" charset="2"/>
              </a:rPr>
              <a:t></a:t>
            </a:r>
            <a:r>
              <a:rPr kumimoji="1" lang="en-US" sz="1800" baseline="-25000" dirty="0" err="1" smtClean="0"/>
              <a:t>recy</a:t>
            </a:r>
            <a:r>
              <a:rPr kumimoji="1" lang="en-US" sz="1800" dirty="0" smtClean="0"/>
              <a:t> = </a:t>
            </a:r>
            <a:r>
              <a:rPr kumimoji="1" lang="en-US" sz="1800" i="1" dirty="0" smtClean="0"/>
              <a:t>n</a:t>
            </a:r>
            <a:r>
              <a:rPr kumimoji="1" lang="en-US" sz="1800" i="1" baseline="-25000" dirty="0" smtClean="0"/>
              <a:t>e</a:t>
            </a:r>
            <a:r>
              <a:rPr kumimoji="1" lang="en-US" sz="1800" dirty="0" smtClean="0"/>
              <a:t> </a:t>
            </a:r>
            <a:r>
              <a:rPr kumimoji="1" lang="en-US" sz="1800" dirty="0" err="1" smtClean="0"/>
              <a:t>x</a:t>
            </a:r>
            <a:r>
              <a:rPr kumimoji="1" lang="en-US" sz="1800" dirty="0" smtClean="0"/>
              <a:t>  1e-3</a:t>
            </a:r>
            <a:r>
              <a:rPr kumimoji="1" lang="en-US" sz="1800" dirty="0" smtClean="0"/>
              <a:t> </a:t>
            </a:r>
            <a:r>
              <a:rPr kumimoji="1" lang="en-US" sz="1800" dirty="0" err="1" smtClean="0"/>
              <a:t>s</a:t>
            </a:r>
            <a:endParaRPr kumimoji="1" lang="en-US" sz="1800" dirty="0" smtClean="0"/>
          </a:p>
          <a:p>
            <a:pPr lvl="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Electron-ion recombination rate depends on divertor ion residence time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1600" dirty="0" smtClean="0"/>
              <a:t>Ion recombination time: </a:t>
            </a:r>
            <a:r>
              <a:rPr lang="en-US" sz="1600" dirty="0" err="1" smtClean="0">
                <a:latin typeface="Symbol" charset="2"/>
                <a:sym typeface="Symbol" charset="2"/>
              </a:rPr>
              <a:t></a:t>
            </a:r>
            <a:r>
              <a:rPr lang="en-US" sz="1600" baseline="-25000" dirty="0" err="1" smtClean="0"/>
              <a:t>ion</a:t>
            </a:r>
            <a:r>
              <a:rPr lang="en-US" sz="1600" dirty="0" smtClean="0"/>
              <a:t>~ 1−10 ms at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e</a:t>
            </a:r>
            <a:r>
              <a:rPr lang="en-US" sz="1600" dirty="0" smtClean="0"/>
              <a:t> =1.3 eV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1600" dirty="0" smtClean="0"/>
              <a:t>Ion residence </a:t>
            </a:r>
            <a:r>
              <a:rPr lang="en-US" sz="1600" dirty="0" err="1" smtClean="0"/>
              <a:t>time:</a:t>
            </a:r>
            <a:r>
              <a:rPr lang="en-US" sz="1600" dirty="0" err="1" smtClean="0">
                <a:latin typeface="Symbol" charset="2"/>
                <a:sym typeface="Symbol" charset="2"/>
              </a:rPr>
              <a:t></a:t>
            </a:r>
            <a:r>
              <a:rPr lang="en-US" sz="1600" baseline="-25000" dirty="0" err="1" smtClean="0"/>
              <a:t>ion</a:t>
            </a:r>
            <a:r>
              <a:rPr lang="en-US" sz="1600" dirty="0" smtClean="0"/>
              <a:t> </a:t>
            </a:r>
            <a:r>
              <a:rPr lang="en-US" sz="1600" dirty="0" err="1" smtClean="0">
                <a:sym typeface="Symbol" charset="2"/>
              </a:rPr>
              <a:t></a:t>
            </a:r>
            <a:r>
              <a:rPr lang="en-US" sz="1600" dirty="0" smtClean="0"/>
              <a:t> 3-6 </a:t>
            </a:r>
            <a:r>
              <a:rPr lang="en-US" sz="1600" dirty="0" smtClean="0"/>
              <a:t>ms</a:t>
            </a:r>
            <a:endParaRPr kumimoji="1" lang="en-US" sz="1600" dirty="0" smtClean="0"/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dirty="0"/>
          </a:p>
        </p:txBody>
      </p:sp>
      <p:pic>
        <p:nvPicPr>
          <p:cNvPr id="310278" name="Picture 6" descr="image-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072063"/>
            <a:ext cx="3429000" cy="1481137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iaea08-po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95399"/>
            <a:ext cx="4435699" cy="359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7" y="1295400"/>
            <a:ext cx="2436813" cy="3048000"/>
          </a:xfrm>
          <a:prstGeom prst="rect">
            <a:avLst/>
          </a:prstGeom>
          <a:noFill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9157" y="4267200"/>
            <a:ext cx="2310043" cy="23622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control of “snowflake” divertor</a:t>
            </a:r>
          </a:p>
          <a:p>
            <a:pPr marL="800100" lvl="1" indent="-342900">
              <a:lnSpc>
                <a:spcPct val="90000"/>
              </a:lnSpc>
              <a:buClr>
                <a:srgbClr val="004483"/>
              </a:buClr>
              <a:buFont typeface="Arial"/>
              <a:buChar char="•"/>
              <a:defRPr/>
            </a:pPr>
            <a:r>
              <a:rPr kumimoji="1" lang="en-US" sz="1600" b="0" i="0" kern="0" dirty="0" smtClean="0">
                <a:solidFill>
                  <a:schemeClr val="tx1"/>
                </a:solidFill>
                <a:latin typeface="+mn-lt"/>
              </a:rPr>
              <a:t>RT-control of 2</a:t>
            </a:r>
            <a:r>
              <a:rPr kumimoji="1" lang="en-US" sz="1600" b="0" i="0" kern="0" baseline="30000" dirty="0" smtClean="0">
                <a:solidFill>
                  <a:schemeClr val="tx1"/>
                </a:solidFill>
                <a:latin typeface="+mn-lt"/>
              </a:rPr>
              <a:t>nd</a:t>
            </a:r>
            <a:r>
              <a:rPr kumimoji="1" lang="en-US" sz="1600" b="0" i="0" kern="0" dirty="0" smtClean="0">
                <a:solidFill>
                  <a:schemeClr val="tx1"/>
                </a:solidFill>
                <a:latin typeface="+mn-lt"/>
              </a:rPr>
              <a:t> null-point with PCS</a:t>
            </a:r>
          </a:p>
          <a:p>
            <a:pPr marL="800100" lvl="1" indent="-342900">
              <a:lnSpc>
                <a:spcPct val="90000"/>
              </a:lnSpc>
              <a:buClr>
                <a:srgbClr val="004483"/>
              </a:buClr>
              <a:buFont typeface="Arial"/>
              <a:buChar char="•"/>
              <a:defRPr/>
            </a:pPr>
            <a:r>
              <a:rPr kumimoji="1" lang="en-US" sz="1600" b="0" i="0" kern="0" dirty="0" smtClean="0">
                <a:solidFill>
                  <a:schemeClr val="tx1"/>
                </a:solidFill>
                <a:latin typeface="+mn-lt"/>
              </a:rPr>
              <a:t>Use of PF1B for control</a:t>
            </a: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1800" b="0" i="0" kern="0" dirty="0" smtClean="0">
                <a:solidFill>
                  <a:schemeClr val="tx1"/>
                </a:solidFill>
                <a:latin typeface="+mn-lt"/>
              </a:rPr>
              <a:t>Transport and turbulence characterization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1800" b="0" i="0" kern="0" dirty="0" smtClean="0">
                <a:solidFill>
                  <a:schemeClr val="tx1"/>
                </a:solidFill>
                <a:latin typeface="+mn-lt"/>
              </a:rPr>
              <a:t>Edge stability characterization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 </a:t>
            </a:r>
            <a:r>
              <a:rPr kumimoji="1" lang="en-US" sz="1800" b="0" i="0" kern="0" dirty="0" smtClean="0">
                <a:solidFill>
                  <a:schemeClr val="tx1"/>
                </a:solidFill>
                <a:latin typeface="+mn-lt"/>
              </a:rPr>
              <a:t>with </a:t>
            </a:r>
            <a:r>
              <a:rPr kumimoji="1" lang="en-US" sz="1800" b="0" i="0" kern="0" dirty="0" smtClean="0">
                <a:solidFill>
                  <a:schemeClr val="tx1"/>
                </a:solidFill>
                <a:latin typeface="+mn-lt"/>
              </a:rPr>
              <a:t>power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1800" b="0" i="0" kern="0" dirty="0" smtClean="0">
                <a:solidFill>
                  <a:schemeClr val="tx1"/>
                </a:solidFill>
                <a:latin typeface="+mn-lt"/>
              </a:rPr>
              <a:t>High-performance plasma scenario with lithium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None/>
              <a:tabLst/>
              <a:defRPr/>
            </a:pPr>
            <a:r>
              <a:rPr kumimoji="1" lang="en-US" sz="1800" b="0" i="0" kern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kumimoji="1" lang="en-US" sz="1800" b="0" i="0" kern="0" dirty="0" smtClean="0">
                <a:solidFill>
                  <a:schemeClr val="tx1"/>
                </a:solidFill>
                <a:latin typeface="+mn-lt"/>
              </a:rPr>
              <a:t>conditioning and reduced core impurities</a:t>
            </a:r>
            <a:endParaRPr kumimoji="1" lang="en-US" sz="18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endParaRPr kumimoji="1" lang="en-US" sz="16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charset="2"/>
              <a:buChar char="§"/>
              <a:tabLst/>
              <a:defRPr/>
            </a:pP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NSTX</a:t>
            </a: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Upgrade </a:t>
            </a:r>
            <a:r>
              <a:rPr kumimoji="1" lang="en-US" sz="2000" i="0" kern="0" dirty="0" smtClean="0">
                <a:solidFill>
                  <a:srgbClr val="FF0000"/>
                </a:solidFill>
                <a:latin typeface="+mn-lt"/>
              </a:rPr>
              <a:t>(Poster P2.106 by J. E. Menard)</a:t>
            </a:r>
          </a:p>
          <a:p>
            <a:pPr marL="800100" lvl="1" indent="-342900">
              <a:lnSpc>
                <a:spcPct val="90000"/>
              </a:lnSpc>
              <a:buClr>
                <a:srgbClr val="004483"/>
              </a:buClr>
              <a:buFont typeface="Arial"/>
              <a:buChar char="•"/>
              <a:defRPr/>
            </a:pPr>
            <a:r>
              <a:rPr kumimoji="1" lang="en-US" sz="2000" b="0" i="0" kern="0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dditional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divertor coil PF1C</a:t>
            </a:r>
          </a:p>
          <a:p>
            <a:pPr marL="1257300" lvl="2" indent="-342900">
              <a:lnSpc>
                <a:spcPct val="90000"/>
              </a:lnSpc>
              <a:buClr>
                <a:srgbClr val="004483"/>
              </a:buClr>
              <a:buFont typeface="Lucida Grande"/>
              <a:buChar char="−"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flux expansion variation with fixed X-point height </a:t>
            </a:r>
          </a:p>
          <a:p>
            <a:pPr marL="1257300" lvl="2" indent="-342900">
              <a:lnSpc>
                <a:spcPct val="90000"/>
              </a:lnSpc>
              <a:buClr>
                <a:srgbClr val="004483"/>
              </a:buClr>
              <a:buNone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	and strike-point location</a:t>
            </a:r>
          </a:p>
          <a:p>
            <a:pPr marL="800100" lvl="1" indent="-342900">
              <a:lnSpc>
                <a:spcPct val="90000"/>
              </a:lnSpc>
              <a:buClr>
                <a:srgbClr val="004483"/>
              </a:buClr>
              <a:buFont typeface="Arial"/>
              <a:buChar char="•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Dev</a:t>
            </a:r>
            <a:r>
              <a:rPr lang="en-US" sz="2000" b="0" i="0" kern="0" dirty="0" smtClean="0">
                <a:solidFill>
                  <a:srgbClr val="000000"/>
                </a:solidFill>
                <a:latin typeface="+mn-lt"/>
              </a:rPr>
              <a:t>elopment of PMI solutions to address</a:t>
            </a:r>
          </a:p>
          <a:p>
            <a:pPr marL="1257300" lvl="2" indent="-342900">
              <a:lnSpc>
                <a:spcPct val="90000"/>
              </a:lnSpc>
              <a:buClr>
                <a:srgbClr val="004483"/>
              </a:buClr>
              <a:buFont typeface="Lucida Grande"/>
              <a:buChar char="−"/>
              <a:defRPr/>
            </a:pP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</a:rPr>
              <a:t>2-3x</a:t>
            </a: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  <a:sym typeface="Math1" pitchFamily="2" charset="2"/>
              </a:rPr>
              <a:t> h</a:t>
            </a: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</a:rPr>
              <a:t>igher input power</a:t>
            </a:r>
            <a:endParaRPr lang="en-US" sz="1600" b="0" i="0" kern="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1257300" lvl="2" indent="-342900">
              <a:lnSpc>
                <a:spcPct val="90000"/>
              </a:lnSpc>
              <a:buClr>
                <a:srgbClr val="004483"/>
              </a:buClr>
              <a:buFont typeface="Lucida Grande"/>
              <a:buChar char="−"/>
              <a:defRPr/>
            </a:pP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</a:rPr>
              <a:t>up to 30 % </a:t>
            </a: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</a:rPr>
              <a:t>reduction in Greenwald fraction</a:t>
            </a:r>
          </a:p>
          <a:p>
            <a:pPr marL="1257300" lvl="2" indent="-342900">
              <a:lnSpc>
                <a:spcPct val="90000"/>
              </a:lnSpc>
              <a:buClr>
                <a:srgbClr val="004483"/>
              </a:buClr>
              <a:buFont typeface="Lucida Grande"/>
              <a:buChar char="−"/>
              <a:defRPr/>
            </a:pP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</a:rPr>
              <a:t>3-</a:t>
            </a: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</a:rPr>
              <a:t>5 </a:t>
            </a:r>
            <a:r>
              <a:rPr lang="en-US" sz="1600" b="0" i="0" kern="0" dirty="0" err="1" smtClean="0">
                <a:solidFill>
                  <a:srgbClr val="000000"/>
                </a:solidFill>
                <a:ea typeface="ＭＳ Ｐゴシック" charset="-128"/>
                <a:sym typeface="Math1" pitchFamily="2" charset="2"/>
              </a:rPr>
              <a:t>x</a:t>
            </a: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  <a:sym typeface="Math1" pitchFamily="2" charset="2"/>
              </a:rPr>
              <a:t> </a:t>
            </a:r>
            <a:r>
              <a:rPr lang="en-US" sz="1600" b="0" i="0" kern="0" dirty="0" smtClean="0">
                <a:solidFill>
                  <a:srgbClr val="000000"/>
                </a:solidFill>
                <a:ea typeface="ＭＳ Ｐゴシック" charset="-128"/>
                <a:sym typeface="Math1" pitchFamily="2" charset="2"/>
              </a:rPr>
              <a:t>longer pulse duration</a:t>
            </a:r>
            <a:endParaRPr lang="en-US" sz="1600" b="0" i="0" kern="0" baseline="-25000" dirty="0" smtClean="0">
              <a:solidFill>
                <a:srgbClr val="000000"/>
              </a:solidFill>
              <a:ea typeface="ＭＳ Ｐゴシック" charset="-128"/>
              <a:sym typeface="Math1" pitchFamily="2" charset="2"/>
            </a:endParaRPr>
          </a:p>
          <a:p>
            <a:pPr marL="231775" lvl="0" indent="-231775" eaLnBrk="0" hangingPunct="0">
              <a:lnSpc>
                <a:spcPct val="75000"/>
              </a:lnSpc>
              <a:buNone/>
              <a:defRPr/>
            </a:pP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00100" lvl="1" indent="-342900">
              <a:lnSpc>
                <a:spcPct val="90000"/>
              </a:lnSpc>
              <a:buClr>
                <a:srgbClr val="004483"/>
              </a:buClr>
              <a:buFont typeface="Wingdings" charset="2"/>
              <a:buChar char="§"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500" dirty="0" smtClean="0"/>
              <a:t>The studies of an innovative "snowflake" divertor (SFD) configuration in the National Spherical Torus Experiment (NSTX) provide support to this plasma-material interface concept as a promising candidate for future tokamaks and spherical tokamak based devices with high heat flux divertors. A number of theoretically predicted geometric and radiative properties of the SFD configuration [1-4] have been confirmed in experiments at NSTX. The obtained SFD showed evidence of impurity control and divertor heat flux reduction. The SFD configuration was obtained in 1 MA 4-6 MW NBI-heated H-mode discharges with </a:t>
            </a:r>
            <a:r>
              <a:rPr lang="en-US" sz="1500" i="1" dirty="0" smtClean="0"/>
              <a:t>P</a:t>
            </a:r>
            <a:r>
              <a:rPr lang="en-US" sz="1500" i="1" baseline="-25000" dirty="0" smtClean="0"/>
              <a:t>SOL</a:t>
            </a:r>
            <a:r>
              <a:rPr lang="en-US" sz="1500" dirty="0" smtClean="0"/>
              <a:t> ~ 3 MW. Two divertor coils with 4 and 12 kA current waveforms controlled by the plasma control system were used to generate the SFD. A very high poloidal flux (area)  expansion of the </a:t>
            </a:r>
            <a:r>
              <a:rPr lang="en-US" sz="1500" dirty="0" err="1" smtClean="0"/>
              <a:t>separatrix</a:t>
            </a:r>
            <a:r>
              <a:rPr lang="en-US" sz="1500" dirty="0" smtClean="0"/>
              <a:t> region in the SFD, a longer connection length and a larger divertor scrape-off layer (SOL) volume (as compared to standard NSTX divertor configurations) led to a partial detachment of the first several mm of the SOL width (as mapped to the midplane).  Divertor heat flux profiles showed a significant reduction of the peak values, accompanied by an increase in divertor radiated power. A volume recombination zone with </a:t>
            </a:r>
            <a:r>
              <a:rPr lang="en-US" sz="1500" i="1" dirty="0" smtClean="0"/>
              <a:t>T</a:t>
            </a:r>
            <a:r>
              <a:rPr lang="en-US" sz="1500" i="1" baseline="-25000" dirty="0" smtClean="0"/>
              <a:t>e</a:t>
            </a:r>
            <a:r>
              <a:rPr lang="en-US" sz="1500" dirty="0" smtClean="0"/>
              <a:t> ~ 1.5 eV, </a:t>
            </a:r>
            <a:r>
              <a:rPr lang="en-US" sz="1500" i="1" dirty="0" smtClean="0"/>
              <a:t>n</a:t>
            </a:r>
            <a:r>
              <a:rPr lang="en-US" sz="1500" i="1" baseline="-25000" dirty="0" smtClean="0"/>
              <a:t>e</a:t>
            </a:r>
            <a:r>
              <a:rPr lang="en-US" sz="1500" dirty="0" smtClean="0"/>
              <a:t> ~ 2-6 </a:t>
            </a:r>
            <a:r>
              <a:rPr lang="en-US" sz="1500" dirty="0" err="1" smtClean="0"/>
              <a:t>x</a:t>
            </a:r>
            <a:r>
              <a:rPr lang="en-US" sz="1500" dirty="0" smtClean="0"/>
              <a:t> 10</a:t>
            </a:r>
            <a:r>
              <a:rPr lang="en-US" sz="1500" baseline="30000" dirty="0" smtClean="0"/>
              <a:t>20</a:t>
            </a:r>
            <a:r>
              <a:rPr lang="en-US" sz="1500" dirty="0" smtClean="0"/>
              <a:t> m</a:t>
            </a:r>
            <a:r>
              <a:rPr lang="en-US" sz="1500" baseline="30000" dirty="0" smtClean="0"/>
              <a:t>-3</a:t>
            </a:r>
            <a:r>
              <a:rPr lang="en-US" sz="1500" dirty="0" smtClean="0"/>
              <a:t> developed in the X-point and strike point regions, suggesting an increase in volumetric momentum losses in the divertor. The core carbon density was reduced by up to 50 % in the SFD discharges with no degradation of H-mode stored energy and confinement. 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None/>
            </a:pPr>
            <a:r>
              <a:rPr lang="en-US" sz="1200" dirty="0" smtClean="0"/>
              <a:t>[1] D. D. Ryutov, Phys. Plasmas 14, 64502 (2007)</a:t>
            </a:r>
          </a:p>
          <a:p>
            <a:pPr>
              <a:buNone/>
            </a:pPr>
            <a:r>
              <a:rPr lang="en-US" sz="1200" dirty="0" smtClean="0"/>
              <a:t>[2] D. D. Ryutov et. al., Phys. Plasmas 15, 092501 (2008)</a:t>
            </a:r>
          </a:p>
          <a:p>
            <a:pPr>
              <a:buNone/>
            </a:pPr>
            <a:r>
              <a:rPr lang="en-US" sz="1200" dirty="0" smtClean="0"/>
              <a:t>[3] D. D. Ryutov et al., Paper IC/P4-8, </a:t>
            </a:r>
            <a:r>
              <a:rPr lang="en-US" sz="1200" dirty="0" err="1" smtClean="0"/>
              <a:t>22st</a:t>
            </a:r>
            <a:r>
              <a:rPr lang="en-US" sz="1200" dirty="0" smtClean="0"/>
              <a:t> IAEA FEC, Geneva, Switzerland, 10/2008</a:t>
            </a:r>
          </a:p>
          <a:p>
            <a:pPr>
              <a:buNone/>
            </a:pPr>
            <a:r>
              <a:rPr lang="en-US" sz="1200" dirty="0" smtClean="0"/>
              <a:t>[4] M. V. Umansky et al., </a:t>
            </a:r>
            <a:r>
              <a:rPr lang="en-US" sz="1200" dirty="0" err="1" smtClean="0"/>
              <a:t>Nucl</a:t>
            </a:r>
            <a:r>
              <a:rPr lang="en-US" sz="1200" dirty="0" smtClean="0"/>
              <a:t>. Fusion 49, 075005 (2009)</a:t>
            </a:r>
          </a:p>
        </p:txBody>
      </p:sp>
      <p:pic>
        <p:nvPicPr>
          <p:cNvPr id="4" name="Picture 3" descr="xp924-135485-300-eps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060830"/>
            <a:ext cx="1828800" cy="145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5181600"/>
          </a:xfrm>
        </p:spPr>
        <p:txBody>
          <a:bodyPr/>
          <a:lstStyle/>
          <a:p>
            <a:r>
              <a:rPr lang="en-US" sz="2200" dirty="0" smtClean="0"/>
              <a:t>“Snowflake” divertor configuration – a promising solution for  divertor heat flux mitigation in future fusion plasma devices</a:t>
            </a:r>
          </a:p>
          <a:p>
            <a:r>
              <a:rPr lang="en-US" sz="2200" dirty="0" smtClean="0"/>
              <a:t>“Snowflake” divertor configuration (cf. standard divertor)</a:t>
            </a:r>
          </a:p>
          <a:p>
            <a:pPr lvl="1"/>
            <a:r>
              <a:rPr lang="en-US" sz="2000" dirty="0" smtClean="0"/>
              <a:t>Higher flux expansion (increased divertor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wet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Higher divertor volume (increased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rad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rec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cx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Existing divertor magnetic coils for control </a:t>
            </a:r>
          </a:p>
          <a:p>
            <a:pPr lvl="1"/>
            <a:endParaRPr lang="en-US" sz="1100" dirty="0" smtClean="0"/>
          </a:p>
          <a:p>
            <a:r>
              <a:rPr lang="en-US" sz="2200" dirty="0" smtClean="0"/>
              <a:t>In recent NSTX experiments</a:t>
            </a:r>
          </a:p>
          <a:p>
            <a:pPr lvl="1"/>
            <a:r>
              <a:rPr lang="en-US" sz="2000" dirty="0" smtClean="0"/>
              <a:t>“snowflake” divertor was generated with 2 divertor coils</a:t>
            </a:r>
          </a:p>
          <a:p>
            <a:pPr lvl="1"/>
            <a:r>
              <a:rPr lang="en-US" sz="2000" dirty="0" smtClean="0"/>
              <a:t>H-mode confinement maintained</a:t>
            </a:r>
          </a:p>
          <a:p>
            <a:pPr lvl="1"/>
            <a:r>
              <a:rPr lang="en-US" sz="2000" dirty="0" smtClean="0"/>
              <a:t>“snowflake” divertor led to outer strike point partial detachment</a:t>
            </a:r>
          </a:p>
          <a:p>
            <a:pPr marL="1204913" lvl="2" indent="-290513"/>
            <a:r>
              <a:rPr lang="en-US" sz="1800" dirty="0" smtClean="0"/>
              <a:t>significant reduction in peak heat flux</a:t>
            </a:r>
          </a:p>
          <a:p>
            <a:pPr marL="1204913" lvl="2" indent="-290513"/>
            <a:r>
              <a:rPr lang="en-US" sz="1800" dirty="0" smtClean="0"/>
              <a:t>reduction of core impurities</a:t>
            </a:r>
          </a:p>
          <a:p>
            <a:pPr marL="804863" lvl="1" indent="-290513"/>
            <a:r>
              <a:rPr lang="en-US" sz="2000" dirty="0" smtClean="0"/>
              <a:t>predicted “snowflake” divertor geometry properties confirmed</a:t>
            </a:r>
          </a:p>
          <a:p>
            <a:pPr marL="804863" lvl="1" indent="-290513"/>
            <a:endParaRPr lang="en-US" sz="1800" dirty="0"/>
          </a:p>
        </p:txBody>
      </p:sp>
      <p:pic>
        <p:nvPicPr>
          <p:cNvPr id="5" name="Picture 4" descr="Snowflake 375mm 5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75591"/>
            <a:ext cx="1378026" cy="915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dirty="0" smtClean="0"/>
              <a:t>Various techniques considered for SOL / divertor </a:t>
            </a:r>
            <a:r>
              <a:rPr kumimoji="1" lang="en-US" i="1" dirty="0" err="1" smtClean="0"/>
              <a:t>q</a:t>
            </a:r>
            <a:r>
              <a:rPr kumimoji="1" lang="en-US" i="1" baseline="-25000" dirty="0" smtClean="0"/>
              <a:t>||</a:t>
            </a:r>
            <a:r>
              <a:rPr kumimoji="1" lang="en-US" dirty="0" smtClean="0"/>
              <a:t> and </a:t>
            </a:r>
            <a:r>
              <a:rPr kumimoji="1" lang="en-US" i="1" dirty="0" err="1" smtClean="0"/>
              <a:t>q</a:t>
            </a:r>
            <a:r>
              <a:rPr kumimoji="1" lang="en-US" i="1" baseline="-25000" dirty="0" err="1" smtClean="0"/>
              <a:t>pk</a:t>
            </a:r>
            <a:r>
              <a:rPr kumimoji="1" lang="en-US" dirty="0" smtClean="0"/>
              <a:t> control</a:t>
            </a:r>
            <a:endParaRPr kumimoji="1"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US" sz="2000" b="1" dirty="0"/>
              <a:t>Divertor heat flux mitigation solutions:</a:t>
            </a:r>
            <a:endParaRPr lang="en-US" sz="20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endParaRPr lang="en-US" sz="1800" b="1" dirty="0" smtClean="0"/>
          </a:p>
          <a:p>
            <a:pPr lvl="1">
              <a:lnSpc>
                <a:spcPct val="110000"/>
              </a:lnSpc>
              <a:spcBef>
                <a:spcPct val="0"/>
              </a:spcBef>
              <a:buClrTx/>
              <a:buFont typeface="Wingdings" pitchFamily="-65" charset="2"/>
              <a:buChar char="ü"/>
            </a:pPr>
            <a:r>
              <a:rPr lang="en-US" sz="1800" dirty="0" smtClean="0"/>
              <a:t>Divertor geometry (poloidal </a:t>
            </a:r>
            <a:r>
              <a:rPr lang="en-US" sz="1800" dirty="0"/>
              <a:t>flux </a:t>
            </a:r>
            <a:r>
              <a:rPr lang="en-US" sz="1800" dirty="0" smtClean="0"/>
              <a:t>expansion)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Tx/>
              <a:buFont typeface="Wingdings" pitchFamily="-65" charset="2"/>
              <a:buChar char="ü"/>
            </a:pPr>
            <a:endParaRPr lang="en-US" sz="1600" dirty="0" smtClean="0"/>
          </a:p>
          <a:p>
            <a:pPr lvl="1">
              <a:lnSpc>
                <a:spcPct val="110000"/>
              </a:lnSpc>
              <a:spcBef>
                <a:spcPct val="0"/>
              </a:spcBef>
              <a:buClrTx/>
              <a:buFont typeface="Wingdings" pitchFamily="-65" charset="2"/>
              <a:buChar char="ü"/>
            </a:pPr>
            <a:r>
              <a:rPr lang="en-US" sz="1800" dirty="0" smtClean="0"/>
              <a:t>Strike </a:t>
            </a:r>
            <a:r>
              <a:rPr lang="en-US" sz="1800" dirty="0"/>
              <a:t>point </a:t>
            </a:r>
            <a:r>
              <a:rPr lang="en-US" sz="1800" dirty="0" smtClean="0"/>
              <a:t>sweeping</a:t>
            </a:r>
          </a:p>
          <a:p>
            <a:pPr lvl="1">
              <a:lnSpc>
                <a:spcPct val="60000"/>
              </a:lnSpc>
              <a:spcBef>
                <a:spcPct val="0"/>
              </a:spcBef>
              <a:buClrTx/>
            </a:pPr>
            <a:endParaRPr lang="en-US" sz="1600" dirty="0"/>
          </a:p>
          <a:p>
            <a:pPr lvl="1">
              <a:lnSpc>
                <a:spcPct val="110000"/>
              </a:lnSpc>
              <a:spcBef>
                <a:spcPct val="0"/>
              </a:spcBef>
              <a:buClrTx/>
              <a:buFont typeface="Wingdings" pitchFamily="-65" charset="2"/>
              <a:buChar char="ü"/>
            </a:pPr>
            <a:r>
              <a:rPr lang="en-US" sz="1800" dirty="0"/>
              <a:t>Radiative</a:t>
            </a:r>
            <a:r>
              <a:rPr lang="en-US" sz="1800" dirty="0" smtClean="0"/>
              <a:t> divertor (or radiative mantle)</a:t>
            </a:r>
          </a:p>
          <a:p>
            <a:pPr lvl="2">
              <a:lnSpc>
                <a:spcPct val="60000"/>
              </a:lnSpc>
              <a:spcBef>
                <a:spcPct val="0"/>
              </a:spcBef>
              <a:buClrTx/>
              <a:buNone/>
            </a:pPr>
            <a:endParaRPr lang="en-US" sz="1800" dirty="0" smtClean="0"/>
          </a:p>
          <a:p>
            <a:pPr lvl="1">
              <a:lnSpc>
                <a:spcPct val="110000"/>
              </a:lnSpc>
              <a:spcBef>
                <a:spcPct val="0"/>
              </a:spcBef>
              <a:buClrTx/>
              <a:buFont typeface="Wingdings" pitchFamily="-65" charset="2"/>
              <a:buChar char="ü"/>
            </a:pPr>
            <a:r>
              <a:rPr lang="en-US" sz="1800" dirty="0"/>
              <a:t>Divertor</a:t>
            </a:r>
            <a:r>
              <a:rPr lang="en-US" sz="1800" dirty="0" smtClean="0"/>
              <a:t> plate tilt and divertor magnetic balance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buClrTx/>
              <a:buNone/>
            </a:pPr>
            <a:endParaRPr lang="en-US" sz="800" dirty="0" smtClean="0"/>
          </a:p>
          <a:p>
            <a:pPr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2000" b="1" dirty="0" smtClean="0"/>
              <a:t>Candidate solutions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800" b="1" dirty="0" smtClean="0"/>
              <a:t>be compatible </a:t>
            </a:r>
            <a:r>
              <a:rPr lang="en-US" sz="1800" b="1" dirty="0"/>
              <a:t>with good core plasma performance</a:t>
            </a:r>
            <a:r>
              <a:rPr lang="en-US" sz="1800" b="1" dirty="0" smtClean="0"/>
              <a:t> (</a:t>
            </a:r>
            <a:r>
              <a:rPr lang="en-US" sz="1800" b="1" dirty="0"/>
              <a:t>H-mode confinement, MHD, ELM regime, density</a:t>
            </a:r>
            <a:r>
              <a:rPr lang="en-US" sz="1800" b="1" dirty="0" smtClean="0"/>
              <a:t>) and particle control</a:t>
            </a:r>
            <a:endParaRPr lang="en-US" sz="1600" dirty="0" smtClean="0"/>
          </a:p>
          <a:p>
            <a:pPr lvl="1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800" b="1" dirty="0" smtClean="0"/>
              <a:t>scale </a:t>
            </a:r>
            <a:r>
              <a:rPr lang="en-US" sz="1800" b="1" dirty="0"/>
              <a:t>to very high </a:t>
            </a:r>
            <a:r>
              <a:rPr lang="en-US" sz="1800" b="1" i="1" dirty="0" err="1"/>
              <a:t>q</a:t>
            </a:r>
            <a:r>
              <a:rPr lang="en-US" sz="1800" b="1" i="1" baseline="-25000" dirty="0" err="1"/>
              <a:t>peak</a:t>
            </a:r>
            <a:r>
              <a:rPr lang="en-US" sz="1800" b="1" dirty="0"/>
              <a:t> (15 -</a:t>
            </a:r>
            <a:r>
              <a:rPr lang="en-US" sz="1800" b="1" dirty="0" smtClean="0"/>
              <a:t> 80 </a:t>
            </a:r>
            <a:r>
              <a:rPr lang="en-US" sz="1800" b="1" dirty="0"/>
              <a:t>MW/m</a:t>
            </a:r>
            <a:r>
              <a:rPr lang="en-US" sz="1800" b="1" baseline="30000" dirty="0"/>
              <a:t>2</a:t>
            </a:r>
            <a:r>
              <a:rPr lang="en-US" sz="1800" b="1" dirty="0"/>
              <a:t>) for future </a:t>
            </a:r>
            <a:r>
              <a:rPr lang="en-US" sz="1800" b="1" dirty="0" smtClean="0"/>
              <a:t>devices</a:t>
            </a:r>
            <a:endParaRPr lang="en-US" sz="16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57175" y="1828800"/>
            <a:ext cx="8053425" cy="914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172200" y="2832365"/>
            <a:ext cx="2590800" cy="672835"/>
          </a:xfrm>
          <a:prstGeom prst="rect">
            <a:avLst/>
          </a:prstGeom>
        </p:spPr>
      </p:pic>
      <p:pic>
        <p:nvPicPr>
          <p:cNvPr id="7" name="Picture 6" descr="latex-imag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019800" y="3733800"/>
            <a:ext cx="3048000" cy="39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9625"/>
          </a:xfrm>
        </p:spPr>
        <p:txBody>
          <a:bodyPr/>
          <a:lstStyle/>
          <a:p>
            <a:r>
              <a:rPr kumimoji="1" lang="en-US" sz="2800" dirty="0"/>
              <a:t>Open</a:t>
            </a:r>
            <a:r>
              <a:rPr kumimoji="1" lang="en-US" sz="2800" dirty="0" smtClean="0"/>
              <a:t> divertor geometry and extensive divertor diagnostics enable divertor configuration studies in NSTX</a:t>
            </a:r>
            <a:endParaRPr kumimoji="1" lang="en-US" sz="280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486400"/>
            <a:ext cx="8458200" cy="990600"/>
          </a:xfrm>
        </p:spPr>
        <p:txBody>
          <a:bodyPr/>
          <a:lstStyle/>
          <a:p>
            <a:r>
              <a:rPr lang="en-US" sz="1800" dirty="0"/>
              <a:t>Plasma facing components </a:t>
            </a:r>
          </a:p>
          <a:p>
            <a:pPr lvl="1"/>
            <a:r>
              <a:rPr lang="en-US" sz="1800" dirty="0"/>
              <a:t>ATJ and CFC</a:t>
            </a:r>
            <a:r>
              <a:rPr lang="en-US" sz="1800" dirty="0" smtClean="0"/>
              <a:t> graphite tiles</a:t>
            </a:r>
            <a:endParaRPr lang="en-US" sz="1800" dirty="0" smtClean="0"/>
          </a:p>
          <a:p>
            <a:pPr lvl="1"/>
            <a:r>
              <a:rPr lang="en-US" sz="1800" dirty="0" smtClean="0"/>
              <a:t>Lithium coatings from overhead lithium evaporators</a:t>
            </a:r>
          </a:p>
        </p:txBody>
      </p:sp>
      <p:pic>
        <p:nvPicPr>
          <p:cNvPr id="228356" name="Picture 4" descr="d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295400"/>
            <a:ext cx="2819400" cy="3861352"/>
          </a:xfrm>
          <a:prstGeom prst="rect">
            <a:avLst/>
          </a:prstGeom>
          <a:noFill/>
        </p:spPr>
      </p:pic>
      <p:pic>
        <p:nvPicPr>
          <p:cNvPr id="5" name="Picture 4" descr="iaea08-nstx-dia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95400"/>
            <a:ext cx="532745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Theory predicts attractive divertor geometry properties in “snowflake” divertor configuration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1143000"/>
            <a:ext cx="5638800" cy="5257800"/>
          </a:xfrm>
        </p:spPr>
        <p:txBody>
          <a:bodyPr/>
          <a:lstStyle/>
          <a:p>
            <a:r>
              <a:rPr lang="en-US" sz="1800" dirty="0" smtClean="0"/>
              <a:t>P</a:t>
            </a:r>
            <a:r>
              <a:rPr lang="en-US" sz="1800" dirty="0" smtClean="0"/>
              <a:t>roposed by </a:t>
            </a:r>
            <a:r>
              <a:rPr lang="en-US" sz="1800" dirty="0" smtClean="0"/>
              <a:t>D. D. Ryutov (LLNL) </a:t>
            </a:r>
          </a:p>
          <a:p>
            <a:pPr lvl="1"/>
            <a:r>
              <a:rPr lang="en-US" sz="1400" dirty="0" smtClean="0"/>
              <a:t>Phys. Plasmas 14, 064502 (2007)</a:t>
            </a:r>
            <a:endParaRPr lang="en-US" sz="1400" dirty="0" smtClean="0"/>
          </a:p>
          <a:p>
            <a:pPr lvl="1"/>
            <a:r>
              <a:rPr lang="en-US" sz="1400" dirty="0" smtClean="0"/>
              <a:t>34th </a:t>
            </a:r>
            <a:r>
              <a:rPr lang="en-US" sz="1400" dirty="0" smtClean="0"/>
              <a:t>EPS Conference on Plasma Phys. Warsaw, 2 - 6 July 2007 ECA Vol.31F, D-1.002 (2007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Phys. Plasmas, 15, 092501 (2008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pPr lvl="1"/>
            <a:r>
              <a:rPr lang="en-US" sz="1400" dirty="0" smtClean="0"/>
              <a:t>Paper IC/P4-8 at IAEA FEC </a:t>
            </a:r>
            <a:r>
              <a:rPr lang="en-US" sz="1400" dirty="0" smtClean="0"/>
              <a:t>2008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SFD is obtained by creating a second-order poloidal null in the (lower) divertor </a:t>
            </a:r>
            <a:r>
              <a:rPr lang="en-US" sz="1800" b="1" dirty="0" smtClean="0"/>
              <a:t>with existing divertor </a:t>
            </a:r>
            <a:r>
              <a:rPr lang="en-US" sz="1800" b="1" dirty="0" smtClean="0"/>
              <a:t>coils</a:t>
            </a:r>
          </a:p>
          <a:p>
            <a:endParaRPr lang="en-US" sz="1800" b="1" dirty="0" smtClean="0"/>
          </a:p>
          <a:p>
            <a:r>
              <a:rPr lang="en-US" sz="1800" dirty="0" smtClean="0"/>
              <a:t>Predicted </a:t>
            </a:r>
            <a:r>
              <a:rPr lang="en-US" sz="1800" dirty="0" smtClean="0"/>
              <a:t>properties (cf. standard divertor)</a:t>
            </a:r>
          </a:p>
          <a:p>
            <a:pPr lvl="1"/>
            <a:r>
              <a:rPr lang="en-US" sz="1600" dirty="0" smtClean="0"/>
              <a:t>Lower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in X-point region</a:t>
            </a:r>
          </a:p>
          <a:p>
            <a:pPr lvl="1"/>
            <a:r>
              <a:rPr lang="en-US" sz="1600" dirty="0" smtClean="0"/>
              <a:t>Larger </a:t>
            </a:r>
            <a:r>
              <a:rPr lang="en-US" sz="1600" i="1" dirty="0" err="1" smtClean="0"/>
              <a:t>A</a:t>
            </a:r>
            <a:r>
              <a:rPr lang="en-US" sz="1600" i="1" baseline="-25000" dirty="0" err="1" smtClean="0"/>
              <a:t>wet</a:t>
            </a:r>
            <a:r>
              <a:rPr lang="en-US" sz="1600" i="1" dirty="0" smtClean="0"/>
              <a:t> , </a:t>
            </a:r>
            <a:r>
              <a:rPr lang="en-US" sz="1600" i="1" dirty="0" err="1" smtClean="0"/>
              <a:t>f</a:t>
            </a:r>
            <a:r>
              <a:rPr lang="en-US" sz="1600" i="1" baseline="-25000" dirty="0" err="1" smtClean="0"/>
              <a:t>exp</a:t>
            </a:r>
            <a:endParaRPr lang="en-US" sz="1600" i="1" baseline="-25000" dirty="0" smtClean="0"/>
          </a:p>
          <a:p>
            <a:pPr lvl="1"/>
            <a:r>
              <a:rPr lang="en-US" sz="1600" dirty="0" smtClean="0"/>
              <a:t>Larger X-point connection length </a:t>
            </a:r>
            <a:r>
              <a:rPr lang="en-US" sz="1600" i="1" dirty="0" smtClean="0"/>
              <a:t>L</a:t>
            </a:r>
            <a:r>
              <a:rPr lang="en-US" sz="1600" i="1" baseline="-25000" dirty="0" smtClean="0"/>
              <a:t>x</a:t>
            </a:r>
            <a:endParaRPr lang="en-US" sz="1600" dirty="0" smtClean="0"/>
          </a:p>
          <a:p>
            <a:pPr lvl="1"/>
            <a:r>
              <a:rPr lang="en-US" sz="1600" dirty="0" smtClean="0"/>
              <a:t>Larger effective divertor volume </a:t>
            </a:r>
            <a:r>
              <a:rPr lang="en-US" sz="1600" i="1" dirty="0" err="1" smtClean="0"/>
              <a:t>V</a:t>
            </a:r>
            <a:r>
              <a:rPr lang="en-US" sz="1600" i="1" baseline="-25000" dirty="0" err="1" smtClean="0"/>
              <a:t>div</a:t>
            </a:r>
            <a:endParaRPr lang="en-US" sz="1600" i="1" baseline="-25000" dirty="0" smtClean="0"/>
          </a:p>
          <a:p>
            <a:pPr lvl="1"/>
            <a:r>
              <a:rPr lang="en-US" sz="1600" dirty="0" smtClean="0"/>
              <a:t>X-</a:t>
            </a:r>
            <a:r>
              <a:rPr lang="en-US" sz="1600" dirty="0" smtClean="0"/>
              <a:t>point flux tube squeezing – barrier for turbulence?</a:t>
            </a:r>
          </a:p>
          <a:p>
            <a:pPr lvl="1"/>
            <a:r>
              <a:rPr lang="en-US" sz="1600" dirty="0" smtClean="0"/>
              <a:t>ELM control (increased edge </a:t>
            </a:r>
            <a:r>
              <a:rPr lang="en-US" sz="1600" dirty="0" err="1" smtClean="0"/>
              <a:t>magn</a:t>
            </a:r>
            <a:r>
              <a:rPr lang="en-US" sz="1600" dirty="0" smtClean="0"/>
              <a:t>. shear) ?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 </a:t>
            </a:r>
            <a:endParaRPr lang="en-US" sz="1800" i="1" baseline="-25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1219200"/>
            <a:ext cx="1943100" cy="2293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157" y="3429000"/>
            <a:ext cx="3460843" cy="26787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7869" y="1356515"/>
            <a:ext cx="1233731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Ideal</a:t>
            </a: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“snowflake”</a:t>
            </a:r>
          </a:p>
          <a:p>
            <a:pPr>
              <a:spcAft>
                <a:spcPts val="0"/>
              </a:spcAft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divertor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5997" y="5995380"/>
            <a:ext cx="3514203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“snowflake”-plus   “snowflake”-minus</a:t>
            </a:r>
          </a:p>
          <a:p>
            <a:pPr algn="ctr">
              <a:spcAft>
                <a:spcPts val="0"/>
              </a:spcAft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n-lt"/>
              </a:rPr>
              <a:t>divertor configurations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8240" y="1143000"/>
            <a:ext cx="3692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Modeled “snowflake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divertor configurations</a:t>
            </a:r>
            <a:endParaRPr lang="en-US" sz="1400" dirty="0"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ISOLVER code was used to</a:t>
            </a:r>
            <a:r>
              <a:rPr lang="en-US" sz="2800" dirty="0" smtClean="0"/>
              <a:t> obtain strike </a:t>
            </a:r>
            <a:r>
              <a:rPr lang="en-US" sz="2800" dirty="0" smtClean="0"/>
              <a:t>point positions and divertor coil currents</a:t>
            </a:r>
            <a:r>
              <a:rPr lang="en-US" sz="2800" dirty="0" smtClean="0"/>
              <a:t> of </a:t>
            </a:r>
            <a:r>
              <a:rPr lang="en-US" sz="2800" dirty="0" smtClean="0"/>
              <a:t>“snowflake” configuration</a:t>
            </a:r>
            <a:endParaRPr lang="en-US" sz="2800" i="1" dirty="0"/>
          </a:p>
        </p:txBody>
      </p:sp>
      <p:sp>
        <p:nvSpPr>
          <p:cNvPr id="24" name="Rectangle 23"/>
          <p:cNvSpPr/>
          <p:nvPr/>
        </p:nvSpPr>
        <p:spPr>
          <a:xfrm>
            <a:off x="4572000" y="1371600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168275">
              <a:buFont typeface="Wingdings" charset="2"/>
              <a:buChar char="§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ISOLVER - predictive free-boundary </a:t>
            </a:r>
            <a:r>
              <a:rPr lang="en-US" sz="1800" b="0" i="0" dirty="0" err="1" smtClean="0">
                <a:solidFill>
                  <a:schemeClr val="tx1"/>
                </a:solidFill>
                <a:latin typeface="+mn-lt"/>
              </a:rPr>
              <a:t>axisymmetric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 equilibrium solver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 was used to model divertor coil currents for NSTX “snowflake” configurations</a:t>
            </a:r>
          </a:p>
        </p:txBody>
      </p:sp>
      <p:pic>
        <p:nvPicPr>
          <p:cNvPr id="12" name="Picture 11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47800"/>
            <a:ext cx="4343098" cy="2133600"/>
          </a:xfrm>
          <a:prstGeom prst="rect">
            <a:avLst/>
          </a:prstGeom>
        </p:spPr>
      </p:pic>
      <p:pic>
        <p:nvPicPr>
          <p:cNvPr id="9" name="Picture 8" descr="p1-28-figur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6200" y="3886671"/>
            <a:ext cx="6661173" cy="26665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135498-546-lrdfit0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114800"/>
            <a:ext cx="2802582" cy="2209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35930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168275">
              <a:buNone/>
            </a:pPr>
            <a:r>
              <a:rPr lang="en-US" sz="1700" b="0" i="0" dirty="0" smtClean="0">
                <a:solidFill>
                  <a:schemeClr val="tx1"/>
                </a:solidFill>
                <a:latin typeface="+mn-lt"/>
              </a:rPr>
              <a:t>Standard divertor configuration	“Snowflake” divertor configurations obtained in NSTX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                       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28600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7239000" y="5562600"/>
            <a:ext cx="381000" cy="2286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7391400" y="5257800"/>
            <a:ext cx="383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i="0" dirty="0" smtClean="0">
                <a:solidFill>
                  <a:srgbClr val="008000"/>
                </a:solidFill>
                <a:latin typeface="+mn-lt"/>
              </a:rPr>
              <a:t>+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0" y="5638800"/>
            <a:ext cx="383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i="0" dirty="0" smtClean="0">
                <a:solidFill>
                  <a:srgbClr val="008000"/>
                </a:solidFill>
                <a:latin typeface="+mn-lt"/>
              </a:rPr>
              <a:t>+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7000" y="6260068"/>
            <a:ext cx="274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Null-point separation 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d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 experiment,</a:t>
            </a:r>
            <a:r>
              <a:rPr lang="en-US" sz="3000" dirty="0" smtClean="0"/>
              <a:t> “</a:t>
            </a:r>
            <a:r>
              <a:rPr lang="en-US" sz="3000" dirty="0" smtClean="0"/>
              <a:t>snowflake” divertor </a:t>
            </a:r>
            <a:r>
              <a:rPr lang="en-US" sz="3000" dirty="0" smtClean="0"/>
              <a:t>configuration was </a:t>
            </a:r>
            <a:r>
              <a:rPr lang="en-US" sz="3000" dirty="0" smtClean="0"/>
              <a:t>obtained</a:t>
            </a:r>
            <a:r>
              <a:rPr lang="en-US" sz="3000" dirty="0" smtClean="0"/>
              <a:t> via </a:t>
            </a:r>
            <a:r>
              <a:rPr lang="en-US" sz="3000" dirty="0" smtClean="0"/>
              <a:t>controlled outer strike point </a:t>
            </a:r>
            <a:r>
              <a:rPr lang="en-US" sz="3000" dirty="0" smtClean="0"/>
              <a:t>scan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572000" cy="3886200"/>
          </a:xfrm>
        </p:spPr>
        <p:txBody>
          <a:bodyPr/>
          <a:lstStyle/>
          <a:p>
            <a:r>
              <a:rPr lang="en-US" sz="2000" dirty="0" smtClean="0"/>
              <a:t>Scanned OSP between 0.44 to 0.73 </a:t>
            </a:r>
            <a:r>
              <a:rPr lang="en-US" sz="2000" dirty="0" err="1" smtClean="0"/>
              <a:t>m</a:t>
            </a:r>
            <a:r>
              <a:rPr lang="en-US" sz="2000" dirty="0" smtClean="0"/>
              <a:t> on a shot-to-shot basis</a:t>
            </a:r>
          </a:p>
          <a:p>
            <a:endParaRPr lang="en-US" sz="2000" dirty="0" smtClean="0"/>
          </a:p>
          <a:p>
            <a:r>
              <a:rPr lang="en-US" sz="2000" dirty="0" smtClean="0"/>
              <a:t>Best “snowflake” configurations were obtained with requested </a:t>
            </a:r>
            <a:r>
              <a:rPr lang="en-US" sz="2000" i="1" dirty="0" smtClean="0"/>
              <a:t>R</a:t>
            </a:r>
            <a:r>
              <a:rPr lang="en-US" sz="2000" i="1" baseline="-25000" dirty="0" smtClean="0"/>
              <a:t>OSP</a:t>
            </a:r>
            <a:r>
              <a:rPr lang="en-US" sz="2000" dirty="0" smtClean="0"/>
              <a:t> ~ 0.55 </a:t>
            </a:r>
            <a:r>
              <a:rPr lang="en-US" sz="2000" dirty="0" err="1" smtClean="0"/>
              <a:t>m</a:t>
            </a:r>
            <a:r>
              <a:rPr lang="en-US" sz="2000" dirty="0" smtClean="0"/>
              <a:t> (not necessarily actual </a:t>
            </a:r>
            <a:r>
              <a:rPr lang="en-US" sz="2000" i="1" dirty="0" smtClean="0"/>
              <a:t>R</a:t>
            </a:r>
            <a:r>
              <a:rPr lang="en-US" sz="2000" i="1" baseline="-25000" dirty="0" smtClean="0"/>
              <a:t>OSP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“Snowflake” configuration was obtained when null-point separation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d</a:t>
            </a:r>
            <a:r>
              <a:rPr lang="en-US" sz="2000" dirty="0" smtClean="0"/>
              <a:t> decreased to below 20 </a:t>
            </a:r>
            <a:r>
              <a:rPr lang="en-US" sz="2000" dirty="0" smtClean="0"/>
              <a:t>cm</a:t>
            </a:r>
          </a:p>
        </p:txBody>
      </p:sp>
      <p:pic>
        <p:nvPicPr>
          <p:cNvPr id="8" name="Picture 7" descr="psi19-coi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19200"/>
            <a:ext cx="3935509" cy="53995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5562600" y="4800600"/>
            <a:ext cx="3276600" cy="1588"/>
          </a:xfrm>
          <a:prstGeom prst="line">
            <a:avLst/>
          </a:prstGeom>
          <a:noFill/>
          <a:ln w="3492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Theoretically predicted geometrical properties of the snowflake divertor configuration are confirmed in NSTX</a:t>
            </a:r>
          </a:p>
        </p:txBody>
      </p:sp>
      <p:pic>
        <p:nvPicPr>
          <p:cNvPr id="16389" name="Picture 4" descr="xp924-pac27-geo-lp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495800"/>
            <a:ext cx="2590800" cy="198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rl10-fex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3837499" cy="3124200"/>
          </a:xfrm>
          <a:prstGeom prst="rect">
            <a:avLst/>
          </a:prstGeom>
        </p:spPr>
      </p:pic>
      <p:pic>
        <p:nvPicPr>
          <p:cNvPr id="11" name="Picture 10" descr="prl10-btlp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8200" y="1295400"/>
            <a:ext cx="4038600" cy="314597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62400" y="4572000"/>
            <a:ext cx="472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“snowflake” divertor 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Plasma-wetted area (flux expansion) higher by up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50 %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longer (thus </a:t>
            </a:r>
            <a:r>
              <a:rPr lang="en-US" sz="1800" b="0" kern="0" dirty="0" err="1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1800" b="0" kern="0" baseline="-25000" dirty="0" err="1" smtClean="0">
                <a:solidFill>
                  <a:schemeClr val="tx1"/>
                </a:solidFill>
                <a:latin typeface="+mn-lt"/>
              </a:rPr>
              <a:t>PFR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800" b="0" kern="0" dirty="0" err="1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1800" b="0" kern="0" baseline="-25000" dirty="0" err="1" smtClean="0">
                <a:solidFill>
                  <a:schemeClr val="tx1"/>
                </a:solidFill>
                <a:latin typeface="+mn-lt"/>
              </a:rPr>
              <a:t>div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higher)</a:t>
            </a: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properties observed in first 2-3 mm of SOL </a:t>
            </a:r>
            <a:r>
              <a:rPr lang="en-US" sz="2000" b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2000" b="0" kern="0" baseline="-25000" dirty="0" err="1" smtClean="0">
                <a:solidFill>
                  <a:schemeClr val="tx1"/>
                </a:solidFill>
                <a:latin typeface="+mn-lt"/>
              </a:rPr>
              <a:t>q</a:t>
            </a:r>
            <a:endParaRPr kumimoji="0" lang="en-US" sz="2000" b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70660</TotalTime>
  <Words>1842</Words>
  <Application>Microsoft Macintosh PowerPoint</Application>
  <PresentationFormat>On-screen Show (4:3)</PresentationFormat>
  <Paragraphs>223</Paragraphs>
  <Slides>17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Sample_All_Lab-arial_narrow</vt:lpstr>
      <vt:lpstr>Slide 1</vt:lpstr>
      <vt:lpstr>Abstract</vt:lpstr>
      <vt:lpstr>Overview and Summary</vt:lpstr>
      <vt:lpstr>Various techniques considered for SOL / divertor q|| and qpk control</vt:lpstr>
      <vt:lpstr>Open divertor geometry and extensive divertor diagnostics enable divertor configuration studies in NSTX</vt:lpstr>
      <vt:lpstr>Theory predicts attractive divertor geometry properties in “snowflake” divertor configuration</vt:lpstr>
      <vt:lpstr>ISOLVER code was used to obtain strike point positions and divertor coil currents of “snowflake” configuration</vt:lpstr>
      <vt:lpstr>In experiment, “snowflake” divertor configuration was obtained via controlled outer strike point scan</vt:lpstr>
      <vt:lpstr>Theoretically predicted geometrical properties of the snowflake divertor configuration are confirmed in NSTX</vt:lpstr>
      <vt:lpstr>H-mode confinement retained with “snowflake” divertor, core Prad and nC reduced by up to 75 %</vt:lpstr>
      <vt:lpstr>Partial detachment of outer strike point region observed in “snowflake” divertor discharges</vt:lpstr>
      <vt:lpstr>Significant reduction of heat flux observed in “snowflake” divertor</vt:lpstr>
      <vt:lpstr>Divertor particle flux decreased, Balmer-a intensity increased (due to recombination) in “snowflake” divertor</vt:lpstr>
      <vt:lpstr>High-n Balmer line emission measurements suggest high divertor recombination rate, low Te, high ne</vt:lpstr>
      <vt:lpstr>Divertor camera images show formation of extended radiation zone in “snowflake” divertor</vt:lpstr>
      <vt:lpstr>Volumetric power and momentum losses are increased due to geometry in “snowflake” divertor</vt:lpstr>
      <vt:lpstr>Future plans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Vlad Soukhanovskii</cp:lastModifiedBy>
  <cp:revision>12339</cp:revision>
  <cp:lastPrinted>2009-10-31T15:43:30Z</cp:lastPrinted>
  <dcterms:created xsi:type="dcterms:W3CDTF">2010-06-17T17:51:43Z</dcterms:created>
  <dcterms:modified xsi:type="dcterms:W3CDTF">2010-06-17T19:03:46Z</dcterms:modified>
</cp:coreProperties>
</file>