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1217" r:id="rId2"/>
    <p:sldId id="1219" r:id="rId3"/>
    <p:sldId id="1245" r:id="rId4"/>
    <p:sldId id="1306" r:id="rId5"/>
    <p:sldId id="1234" r:id="rId6"/>
    <p:sldId id="1233" r:id="rId7"/>
    <p:sldId id="1299" r:id="rId8"/>
    <p:sldId id="1282" r:id="rId9"/>
    <p:sldId id="1280" r:id="rId10"/>
    <p:sldId id="1288" r:id="rId11"/>
    <p:sldId id="1285" r:id="rId12"/>
    <p:sldId id="1291" r:id="rId13"/>
    <p:sldId id="1307" r:id="rId14"/>
    <p:sldId id="1271" r:id="rId15"/>
    <p:sldId id="1304" r:id="rId16"/>
    <p:sldId id="1264" r:id="rId17"/>
    <p:sldId id="1265" r:id="rId18"/>
    <p:sldId id="1278" r:id="rId19"/>
    <p:sldId id="1311" r:id="rId20"/>
    <p:sldId id="1309" r:id="rId21"/>
    <p:sldId id="1301" r:id="rId22"/>
    <p:sldId id="1305" r:id="rId23"/>
    <p:sldId id="1298" r:id="rId24"/>
    <p:sldId id="1300" r:id="rId25"/>
    <p:sldId id="1310" r:id="rId26"/>
    <p:sldId id="1281" r:id="rId27"/>
    <p:sldId id="1251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3859" autoAdjust="0"/>
    <p:restoredTop sz="98424" autoAdjust="0"/>
  </p:normalViewPr>
  <p:slideViewPr>
    <p:cSldViewPr>
      <p:cViewPr varScale="1">
        <p:scale>
          <a:sx n="117" d="100"/>
          <a:sy n="117" d="100"/>
        </p:scale>
        <p:origin x="-152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printerSettings" Target="printerSettings/printerSettings1.bin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27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9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4EF3-5386-4BC3-97B2-2F875582C94E}" type="slidenum">
              <a:rPr lang="en-US"/>
              <a:pPr/>
              <a:t>15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16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18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25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26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895600" y="6620256"/>
            <a:ext cx="5486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TALK</a:t>
            </a:r>
            <a:r>
              <a:rPr lang="en-US" sz="1100" b="1" i="1" baseline="0" dirty="0" smtClean="0">
                <a:solidFill>
                  <a:srgbClr val="004A95"/>
                </a:solidFill>
                <a:latin typeface="+mj-lt"/>
              </a:rPr>
              <a:t> </a:t>
            </a:r>
            <a:r>
              <a:rPr lang="en-US" sz="1100" b="1" i="1" kern="1200" baseline="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O3.109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, 38</a:t>
            </a:r>
            <a:r>
              <a:rPr lang="en-US" sz="1100" b="1" i="1" kern="1200" baseline="300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th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 EPS Conf.</a:t>
            </a:r>
            <a:r>
              <a:rPr lang="en-US" sz="1100" b="1" i="1" kern="1200" baseline="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 Plasma Phys.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, Strasbourg,</a:t>
            </a:r>
            <a:r>
              <a:rPr lang="en-US" sz="1100" b="1" i="1" kern="1200" baseline="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 France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, 06/29/11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438400" y="6748272"/>
            <a:ext cx="45720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629400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10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6583680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305800" y="6748272"/>
            <a:ext cx="18288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83680"/>
            <a:ext cx="850079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9.jpeg"/><Relationship Id="rId3" Type="http://schemas.openxmlformats.org/officeDocument/2006/relationships/image" Target="../media/image3.jpg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emf"/><Relationship Id="rId5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29393"/>
            <a:ext cx="4800600" cy="1625180"/>
          </a:xfrm>
          <a:prstGeom prst="rect">
            <a:avLst/>
          </a:prstGeom>
        </p:spPr>
      </p:pic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762000" y="1066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The snowflake divertor: a game-changer for magnetic fusion devices ?</a:t>
            </a: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47800" y="2286000"/>
            <a:ext cx="624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tx1"/>
                </a:solidFill>
                <a:latin typeface="+mj-lt"/>
              </a:rPr>
              <a:t>V. A. Soukhanovskii </a:t>
            </a:r>
            <a:endParaRPr lang="en-US" sz="2200" i="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Lawrence Livermore National Laboratory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524000" y="3352800"/>
            <a:ext cx="5715000" cy="2308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2000" dirty="0" smtClean="0">
                <a:solidFill>
                  <a:srgbClr val="333399"/>
                </a:solidFill>
                <a:latin typeface="+mj-lt"/>
              </a:rPr>
              <a:t>Talk O3.109</a:t>
            </a: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5391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31" name="Picture 53" descr="ppi224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53"/>
          <p:cNvSpPr txBox="1">
            <a:spLocks noChangeArrowheads="1"/>
          </p:cNvSpPr>
          <p:nvPr/>
        </p:nvSpPr>
        <p:spPr bwMode="auto">
          <a:xfrm>
            <a:off x="7707313" y="2159138"/>
            <a:ext cx="1284287" cy="4546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Ioffe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33" name="Picture 155" descr="nstx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876800"/>
            <a:ext cx="16217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jmenard\Desktop\Pictur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5660" y="4937760"/>
            <a:ext cx="2462530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8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029200"/>
          </a:xfrm>
        </p:spPr>
        <p:txBody>
          <a:bodyPr/>
          <a:lstStyle/>
          <a:p>
            <a:pPr marL="290513" indent="-290513" algn="just"/>
            <a:r>
              <a:rPr lang="en-US" sz="2000" dirty="0" smtClean="0"/>
              <a:t>Steady-state snowflake (up to 600 ms, many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’s</a:t>
            </a:r>
            <a:r>
              <a:rPr lang="en-US" sz="2000" dirty="0" smtClean="0"/>
              <a:t>)</a:t>
            </a:r>
          </a:p>
          <a:p>
            <a:pPr marL="290513" indent="-290513" algn="just"/>
            <a:r>
              <a:rPr lang="en-US" sz="2000" dirty="0" smtClean="0"/>
              <a:t>Good H-mode confinement (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e,i</a:t>
            </a:r>
            <a:r>
              <a:rPr lang="en-US" sz="2000" dirty="0" smtClean="0"/>
              <a:t>(0),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H98(y,2) )</a:t>
            </a:r>
          </a:p>
          <a:p>
            <a:pPr marL="290513" indent="-290513" algn="just"/>
            <a:r>
              <a:rPr lang="en-US" sz="2000" dirty="0" smtClean="0"/>
              <a:t>Reduced core carbon concentration</a:t>
            </a:r>
          </a:p>
          <a:p>
            <a:pPr marL="290513" indent="-290513" algn="just"/>
            <a:r>
              <a:rPr lang="en-US" sz="2000" dirty="0" smtClean="0"/>
              <a:t>Significant reduction in divertor heat flux</a:t>
            </a:r>
          </a:p>
          <a:p>
            <a:pPr marL="290513" indent="-290513" algn="just"/>
            <a:r>
              <a:rPr lang="en-US" sz="2000" dirty="0" smtClean="0"/>
              <a:t>Potential to combine with radiative divertor for increased divertor radiation</a:t>
            </a:r>
          </a:p>
          <a:p>
            <a:pPr marL="290513" indent="-290513" algn="just"/>
            <a:endParaRPr lang="en-US" sz="2200" dirty="0" smtClean="0"/>
          </a:p>
          <a:p>
            <a:pPr marL="290513" indent="-290513" algn="just"/>
            <a:endParaRPr lang="en-US" sz="2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This talk focused on divertor results. Planned </a:t>
            </a:r>
            <a:r>
              <a:rPr kumimoji="1" lang="en-US" sz="1800" dirty="0"/>
              <a:t>r</a:t>
            </a:r>
            <a:r>
              <a:rPr kumimoji="1" lang="en-US" sz="1800" dirty="0" smtClean="0"/>
              <a:t>esearch </a:t>
            </a:r>
            <a:r>
              <a:rPr kumimoji="1" lang="en-US" sz="1800" dirty="0"/>
              <a:t>o</a:t>
            </a:r>
            <a:r>
              <a:rPr kumimoji="1" lang="en-US" sz="1800" dirty="0" smtClean="0"/>
              <a:t>n NSTX: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600" dirty="0" smtClean="0"/>
              <a:t>Improved magnetic control 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600" dirty="0" smtClean="0"/>
              <a:t>Pedestal peeling-</a:t>
            </a:r>
            <a:r>
              <a:rPr kumimoji="1" lang="en-US" sz="1600" dirty="0" err="1" smtClean="0"/>
              <a:t>balooning</a:t>
            </a:r>
            <a:r>
              <a:rPr kumimoji="1" lang="en-US" sz="1600" dirty="0" smtClean="0"/>
              <a:t> stability 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600" dirty="0" smtClean="0"/>
              <a:t>Snowflake at low SOL collisionality with lithium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600" dirty="0" smtClean="0"/>
              <a:t>Divertor and upstream turbulence (blobs)</a:t>
            </a:r>
          </a:p>
          <a:p>
            <a:pPr marL="290513" indent="-290513" algn="just"/>
            <a:endParaRPr lang="en-US" sz="2200" dirty="0" smtClean="0"/>
          </a:p>
          <a:p>
            <a:pPr marL="804863" lvl="1" indent="-290513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809625"/>
          </a:xfrm>
        </p:spPr>
        <p:txBody>
          <a:bodyPr/>
          <a:lstStyle/>
          <a:p>
            <a:r>
              <a:rPr lang="en-US" sz="2500" dirty="0" smtClean="0"/>
              <a:t>NSTX studies suggest the snowflake divertor configuration may be a viable divertor solution for present and future tokamaks</a:t>
            </a:r>
            <a:endParaRPr lang="en-US" sz="25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7338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The snowflake divertor: a game-changer for magnetic fusion devices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403860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400" b="0" i="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5400" b="0" i="0" dirty="0">
                <a:solidFill>
                  <a:srgbClr val="FF0000">
                    <a:alpha val="46000"/>
                  </a:srgbClr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5400" i="0" dirty="0">
              <a:solidFill>
                <a:srgbClr val="FF0000">
                  <a:alpha val="46000"/>
                </a:srgbClr>
              </a:solidFill>
              <a:latin typeface="Arial Narrow"/>
              <a:ea typeface="ＭＳ Ｐゴシック" pitchFamily="-110" charset="-128"/>
              <a:cs typeface="Arial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NSTX presentations at 38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EPS Conference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 smtClean="0"/>
              <a:t>D</a:t>
            </a:r>
            <a:r>
              <a:rPr lang="en-US" sz="1500" b="1" dirty="0"/>
              <a:t>. Kumar</a:t>
            </a:r>
            <a:r>
              <a:rPr lang="en-US" sz="1500" dirty="0"/>
              <a:t>: Modeling of space resolved impurity emission in the EUV range using a </a:t>
            </a:r>
            <a:r>
              <a:rPr lang="en-US" sz="1500" dirty="0" smtClean="0"/>
              <a:t>transmission </a:t>
            </a:r>
            <a:r>
              <a:rPr lang="en-US" sz="1500" dirty="0"/>
              <a:t>grating based imaging spectrometer at NSTX </a:t>
            </a:r>
          </a:p>
          <a:p>
            <a:pPr marL="0" indent="0">
              <a:buNone/>
            </a:pPr>
            <a:r>
              <a:rPr lang="en-US" sz="1500" b="1" dirty="0"/>
              <a:t>D. </a:t>
            </a:r>
            <a:r>
              <a:rPr lang="en-US" sz="1500" b="1" dirty="0" err="1"/>
              <a:t>Stutman</a:t>
            </a:r>
            <a:r>
              <a:rPr lang="en-US" sz="1500" dirty="0"/>
              <a:t>: Multi-energy SXR imaging diagnostics for fusion experiments </a:t>
            </a:r>
          </a:p>
          <a:p>
            <a:pPr marL="0" indent="0">
              <a:buNone/>
            </a:pPr>
            <a:r>
              <a:rPr lang="en-US" sz="1500" b="1" dirty="0"/>
              <a:t>D.J. Clayton</a:t>
            </a:r>
            <a:r>
              <a:rPr lang="en-US" sz="1500" dirty="0"/>
              <a:t>: Edge transport measurements with the new multi-energy soft-x-ray </a:t>
            </a:r>
            <a:r>
              <a:rPr lang="en-US" sz="1500" dirty="0" smtClean="0"/>
              <a:t>diagnostic </a:t>
            </a:r>
            <a:r>
              <a:rPr lang="en-US" sz="1500" dirty="0"/>
              <a:t>on NSTX </a:t>
            </a:r>
          </a:p>
          <a:p>
            <a:pPr marL="0" indent="0">
              <a:buNone/>
            </a:pPr>
            <a:r>
              <a:rPr lang="en-US" sz="1500" b="1" dirty="0"/>
              <a:t>J.C. Hosea</a:t>
            </a:r>
            <a:r>
              <a:rPr lang="en-US" sz="1500" dirty="0"/>
              <a:t>: Properties of HHFW electron heating generated H-modes in NSTX </a:t>
            </a:r>
          </a:p>
          <a:p>
            <a:pPr marL="0" indent="0">
              <a:buNone/>
            </a:pPr>
            <a:r>
              <a:rPr lang="en-US" sz="1500" b="1" dirty="0"/>
              <a:t>R.J. La </a:t>
            </a:r>
            <a:r>
              <a:rPr lang="en-US" sz="1500" b="1" dirty="0" err="1"/>
              <a:t>Haye</a:t>
            </a:r>
            <a:r>
              <a:rPr lang="en-US" sz="1500" dirty="0"/>
              <a:t>: Aspect ratio effects on neoclassical tearing modes from comparison between DIII-D and NSTX </a:t>
            </a:r>
          </a:p>
          <a:p>
            <a:pPr marL="0" indent="0">
              <a:buNone/>
            </a:pPr>
            <a:r>
              <a:rPr lang="en-US" sz="1500" b="1" dirty="0"/>
              <a:t>J.W. </a:t>
            </a:r>
            <a:r>
              <a:rPr lang="en-US" sz="1500" b="1" dirty="0" err="1"/>
              <a:t>Berkery</a:t>
            </a:r>
            <a:r>
              <a:rPr lang="en-US" sz="1500" dirty="0"/>
              <a:t>: Resistive wall mode kinetic stability advancements for refined comparison </a:t>
            </a:r>
            <a:r>
              <a:rPr lang="en-US" sz="1500" dirty="0" smtClean="0"/>
              <a:t>with </a:t>
            </a:r>
            <a:r>
              <a:rPr lang="en-US" sz="1500" dirty="0"/>
              <a:t>experiments </a:t>
            </a:r>
          </a:p>
          <a:p>
            <a:pPr marL="0" indent="0">
              <a:buNone/>
            </a:pPr>
            <a:r>
              <a:rPr lang="en-US" sz="1500" b="1" dirty="0"/>
              <a:t>S.A. Sabbagh</a:t>
            </a:r>
            <a:r>
              <a:rPr lang="en-US" sz="1500" dirty="0"/>
              <a:t>: Advances in resistive wall mode stabilization to maintain high beta, low internal </a:t>
            </a:r>
            <a:r>
              <a:rPr lang="en-US" sz="1500" dirty="0" smtClean="0"/>
              <a:t>inductance plasmas </a:t>
            </a:r>
            <a:r>
              <a:rPr lang="en-US" sz="1500" dirty="0"/>
              <a:t>in NSTX </a:t>
            </a:r>
          </a:p>
          <a:p>
            <a:pPr marL="0" indent="0">
              <a:buNone/>
            </a:pPr>
            <a:r>
              <a:rPr lang="en-US" sz="1500" b="1" dirty="0"/>
              <a:t>G. Taylor</a:t>
            </a:r>
            <a:r>
              <a:rPr lang="en-US" sz="1500" dirty="0"/>
              <a:t>: High-harmonic fast wave heating and current drive results for deuterium </a:t>
            </a:r>
            <a:r>
              <a:rPr lang="en-US" sz="1500" dirty="0" smtClean="0"/>
              <a:t>H</a:t>
            </a:r>
            <a:r>
              <a:rPr lang="en-US" sz="1500" dirty="0"/>
              <a:t>-mode plasmas in the National Spherical Torus Experiment </a:t>
            </a:r>
          </a:p>
          <a:p>
            <a:pPr marL="0" indent="0">
              <a:buNone/>
            </a:pPr>
            <a:r>
              <a:rPr lang="en-US" sz="1500" b="1" dirty="0"/>
              <a:t>W. </a:t>
            </a:r>
            <a:r>
              <a:rPr lang="en-US" sz="1500" b="1" dirty="0" err="1"/>
              <a:t>Guttenfelder</a:t>
            </a:r>
            <a:r>
              <a:rPr lang="en-US" sz="1500" dirty="0"/>
              <a:t>: Nonlinear gyrokinetic simulations of </a:t>
            </a:r>
            <a:r>
              <a:rPr lang="en-US" sz="1500" dirty="0" err="1"/>
              <a:t>microtearing</a:t>
            </a:r>
            <a:r>
              <a:rPr lang="en-US" sz="1500" dirty="0"/>
              <a:t> mode turbulence </a:t>
            </a:r>
          </a:p>
          <a:p>
            <a:pPr marL="0" indent="0">
              <a:buNone/>
            </a:pPr>
            <a:r>
              <a:rPr lang="en-US" sz="1500" b="1" dirty="0" smtClean="0"/>
              <a:t>E. Fredrickson: </a:t>
            </a:r>
            <a:r>
              <a:rPr lang="en-US" sz="1500" dirty="0" smtClean="0"/>
              <a:t>Internal </a:t>
            </a:r>
            <a:r>
              <a:rPr lang="en-US" sz="1500" dirty="0"/>
              <a:t>amplitude measurements of CAE and </a:t>
            </a:r>
            <a:r>
              <a:rPr lang="en-US" sz="1500" dirty="0" smtClean="0"/>
              <a:t>GAE</a:t>
            </a:r>
          </a:p>
          <a:p>
            <a:pPr marL="0" indent="0">
              <a:buNone/>
            </a:pPr>
            <a:r>
              <a:rPr lang="en-US" sz="1500" b="1" dirty="0" err="1" smtClean="0"/>
              <a:t>Ya</a:t>
            </a:r>
            <a:r>
              <a:rPr lang="en-US" sz="1500" b="1" dirty="0" err="1"/>
              <a:t>.I</a:t>
            </a:r>
            <a:r>
              <a:rPr lang="en-US" sz="1500" b="1" dirty="0"/>
              <a:t>. </a:t>
            </a:r>
            <a:r>
              <a:rPr lang="en-US" sz="1500" b="1" dirty="0" err="1"/>
              <a:t>Kolesnichenko</a:t>
            </a:r>
            <a:r>
              <a:rPr lang="en-US" sz="1500" dirty="0"/>
              <a:t>: Formation of a non-monotonic energy distribution of energetic ions in NSTX </a:t>
            </a:r>
          </a:p>
          <a:p>
            <a:pPr marL="0" indent="0">
              <a:buNone/>
            </a:pPr>
            <a:r>
              <a:rPr lang="en-US" sz="1500" b="1" dirty="0"/>
              <a:t>J.W. Ahn</a:t>
            </a:r>
            <a:r>
              <a:rPr lang="en-US" sz="1500" dirty="0"/>
              <a:t>: Effect of 3-D fields on divertor detachment and associated pedestal profiles in NSTX H-</a:t>
            </a:r>
            <a:r>
              <a:rPr lang="en-US" sz="1500" dirty="0" smtClean="0"/>
              <a:t>mode plasmas 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R. Maingi</a:t>
            </a:r>
            <a:r>
              <a:rPr lang="en-US" sz="1500" dirty="0"/>
              <a:t>: Density Profile and Particle Transport Control as the Critical Ingredients for ELM Suppression </a:t>
            </a:r>
            <a:r>
              <a:rPr lang="en-US" sz="1500" dirty="0" smtClean="0"/>
              <a:t>in Tokamaks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5532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Divertor challenge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Steady-state heat flux </a:t>
            </a:r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present limit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i="1" dirty="0" smtClean="0"/>
              <a:t> </a:t>
            </a:r>
            <a:r>
              <a:rPr lang="en-US" sz="1900" dirty="0" smtClean="0"/>
              <a:t>≤ 10 MW/m</a:t>
            </a:r>
            <a:r>
              <a:rPr lang="en-US" sz="1900" baseline="30000" dirty="0" smtClean="0"/>
              <a:t>2</a:t>
            </a:r>
            <a:endParaRPr lang="en-US" sz="1900" dirty="0" smtClean="0"/>
          </a:p>
          <a:p>
            <a:pPr marL="1085850" lvl="3" indent="-2825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900" dirty="0" smtClean="0"/>
              <a:t>projected to </a:t>
            </a:r>
            <a:r>
              <a:rPr lang="en-US" sz="1900" i="1" dirty="0" err="1" smtClean="0"/>
              <a:t>q</a:t>
            </a:r>
            <a:r>
              <a:rPr lang="en-US" sz="1900" i="1" baseline="-25000" dirty="0" err="1" smtClean="0"/>
              <a:t>peak</a:t>
            </a:r>
            <a:r>
              <a:rPr lang="en-US" sz="1900" dirty="0" smtClean="0"/>
              <a:t> ≤ 80 MW/m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for future devices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Density and impurity control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Impulsive heat and particle loads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Compatibility with good core plasma performance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Spherical tokamak: additional challenge - compact divertor</a:t>
            </a:r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200" dirty="0" smtClean="0"/>
              <a:t>NSTX (Aspect ratio A=1.4-1.5)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err="1" smtClean="0"/>
              <a:t>I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≤ 1.4 MA, P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≤ 7.4 MW (NBI), P / R ~ 10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peak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dirty="0" smtClean="0"/>
              <a:t>Graphite </a:t>
            </a:r>
            <a:r>
              <a:rPr lang="en-US" sz="2000" dirty="0" err="1" smtClean="0"/>
              <a:t>PFCs</a:t>
            </a:r>
            <a:r>
              <a:rPr lang="en-US" sz="2000" dirty="0" smtClean="0"/>
              <a:t> with lithium coatings</a:t>
            </a:r>
            <a:endParaRPr lang="en-US" sz="2000" baseline="30000" dirty="0" smtClean="0"/>
          </a:p>
          <a:p>
            <a:pPr lvl="1"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indent="-39687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dirty="0" smtClean="0"/>
              <a:t>Poloidal divertor concept enabled progress in magnetic confinement fusion in the last 30 years</a:t>
            </a:r>
            <a:endParaRPr kumimoji="1" lang="en-US" dirty="0"/>
          </a:p>
        </p:txBody>
      </p:sp>
      <p:pic>
        <p:nvPicPr>
          <p:cNvPr id="5" name="Picture 4" descr="diverto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96" y="1219200"/>
            <a:ext cx="2121304" cy="434715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 bwMode="auto">
          <a:xfrm>
            <a:off x="8763000" y="19812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953000" y="45720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8001000" y="4038600"/>
            <a:ext cx="381000" cy="60960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8115300" y="4152900"/>
            <a:ext cx="2286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7772400" y="4572000"/>
            <a:ext cx="228600" cy="2286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81900" y="4914901"/>
            <a:ext cx="1524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858000" y="4191000"/>
            <a:ext cx="381000" cy="762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7010400" y="4572000"/>
            <a:ext cx="304800" cy="152400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7200106" y="4991100"/>
            <a:ext cx="153194" cy="76994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6629400" y="5715000"/>
            <a:ext cx="2422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National Spherical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Torus Experiment</a:t>
            </a:r>
          </a:p>
        </p:txBody>
      </p:sp>
    </p:spTree>
    <p:extLst>
      <p:ext uri="{BB962C8B-B14F-4D97-AF65-F5344CB8AC3E}">
        <p14:creationId xmlns:p14="http://schemas.microsoft.com/office/powerpoint/2010/main" val="4016732028"/>
      </p:ext>
    </p:extLst>
  </p:cSld>
  <p:clrMapOvr>
    <a:masterClrMapping/>
  </p:clrMapOvr>
  <p:transition xmlns:p14="http://schemas.microsoft.com/office/powerpoint/2010/main" advTm="13114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908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2000" dirty="0" smtClean="0"/>
              <a:t>Promising divertor peak heat </a:t>
            </a:r>
            <a:r>
              <a:rPr lang="en-US" sz="2000" dirty="0"/>
              <a:t>flux mitigation solutions</a:t>
            </a:r>
            <a:r>
              <a:rPr lang="en-US" sz="2000" dirty="0" smtClean="0"/>
              <a:t>:</a:t>
            </a:r>
            <a:endParaRPr lang="en-US" sz="1800" b="1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 smtClean="0"/>
              <a:t>Divertor geometry 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poloidal </a:t>
            </a:r>
            <a:r>
              <a:rPr lang="en-US" sz="1800" dirty="0"/>
              <a:t>flux </a:t>
            </a:r>
            <a:r>
              <a:rPr lang="en-US" sz="1800" dirty="0" smtClean="0"/>
              <a:t>expansion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divertor plate tilt</a:t>
            </a:r>
          </a:p>
          <a:p>
            <a:pPr marL="966788" lvl="2" indent="-341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Wingdings" charset="2"/>
              <a:buChar char="Ø"/>
            </a:pPr>
            <a:r>
              <a:rPr lang="en-US" sz="1800" dirty="0" smtClean="0"/>
              <a:t>magnetic balance</a:t>
            </a:r>
            <a:endParaRPr lang="en-US" sz="1600" dirty="0" smtClean="0"/>
          </a:p>
          <a:p>
            <a:pPr marL="625475" lvl="1" indent="-2841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r>
              <a:rPr lang="en-US" sz="1800" dirty="0"/>
              <a:t>Radiative</a:t>
            </a:r>
            <a:r>
              <a:rPr lang="en-US" sz="1800" dirty="0" smtClean="0"/>
              <a:t> divertor</a:t>
            </a:r>
          </a:p>
          <a:p>
            <a:r>
              <a:rPr lang="en-US" sz="2000" dirty="0" smtClean="0"/>
              <a:t>Recent ideas to improve standard divertor geometry</a:t>
            </a:r>
          </a:p>
          <a:p>
            <a:pPr marL="625475" lvl="1" indent="-279400"/>
            <a:r>
              <a:rPr lang="en-US" sz="1800" dirty="0" smtClean="0"/>
              <a:t>X-divertor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IC/P6-43, IAEA FEC 2004)</a:t>
            </a:r>
          </a:p>
          <a:p>
            <a:pPr marL="625475" lvl="1" indent="-279400"/>
            <a:r>
              <a:rPr lang="en-US" sz="1800" dirty="0" smtClean="0"/>
              <a:t>Snowflake divertor (D. D. Ryutov, </a:t>
            </a:r>
            <a:r>
              <a:rPr lang="en-US" sz="1800" dirty="0" err="1" smtClean="0"/>
              <a:t>PoP</a:t>
            </a:r>
            <a:r>
              <a:rPr lang="en-US" sz="1800" dirty="0" smtClean="0"/>
              <a:t> 14, 064502 2007)</a:t>
            </a:r>
          </a:p>
          <a:p>
            <a:pPr marL="625475" lvl="1" indent="-279400"/>
            <a:r>
              <a:rPr lang="en-US" sz="1800" dirty="0" smtClean="0"/>
              <a:t>Super-X divertor (M. </a:t>
            </a:r>
            <a:r>
              <a:rPr lang="en-US" sz="1800" dirty="0" err="1" smtClean="0"/>
              <a:t>Kotschenreuther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IC/P4-7, IAEA FEC 2008)</a:t>
            </a:r>
          </a:p>
          <a:p>
            <a:pPr lvl="1"/>
            <a:endParaRPr lang="en-US" sz="2000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0"/>
            <a:ext cx="2590800" cy="672835"/>
          </a:xfrm>
          <a:prstGeom prst="rect">
            <a:avLst/>
          </a:prstGeom>
        </p:spPr>
      </p:pic>
      <p:pic>
        <p:nvPicPr>
          <p:cNvPr id="7" name="Picture 6" descr="latex-imag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0"/>
            <a:ext cx="2349192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47801"/>
            <a:ext cx="5124661" cy="91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81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Divertor heat flux mitigation is key for present and future fusion plasma devices </a:t>
            </a:r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181600" cy="5105400"/>
          </a:xfrm>
        </p:spPr>
        <p:txBody>
          <a:bodyPr/>
          <a:lstStyle/>
          <a:p>
            <a:r>
              <a:rPr lang="en-US" sz="1800" dirty="0" smtClean="0"/>
              <a:t>ST / NSTX goals:</a:t>
            </a:r>
          </a:p>
          <a:p>
            <a:pPr marL="569913" lvl="1" indent="-223838"/>
            <a:r>
              <a:rPr lang="en-US" sz="1600" dirty="0" smtClean="0"/>
              <a:t>Study high beta plasmas at reduced collisionality</a:t>
            </a:r>
          </a:p>
          <a:p>
            <a:pPr marL="569913" lvl="1" indent="-223838"/>
            <a:r>
              <a:rPr lang="en-US" sz="1600" dirty="0" smtClean="0"/>
              <a:t>Access full non-inductive start-up, ramp-up, sustainment</a:t>
            </a:r>
          </a:p>
          <a:p>
            <a:pPr marL="569913" lvl="1" indent="-223838"/>
            <a:r>
              <a:rPr lang="en-US" sz="1600" dirty="0" smtClean="0"/>
              <a:t>Prototype solutions for mitigating high heat &amp; particle flux</a:t>
            </a:r>
          </a:p>
          <a:p>
            <a:pPr marL="569913" lvl="1" indent="-223838"/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an ST, modest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dirty="0" smtClean="0"/>
              <a:t> can yield high divertor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err="1" smtClean="0"/>
              <a:t>pk</a:t>
            </a:r>
            <a:r>
              <a:rPr kumimoji="1" lang="en-US" sz="1800" dirty="0" smtClean="0"/>
              <a:t> </a:t>
            </a: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in NSTX,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= 50-100 MW/m</a:t>
            </a:r>
            <a:r>
              <a:rPr kumimoji="1" lang="en-US" sz="1600" baseline="30000" dirty="0" smtClean="0"/>
              <a:t>2</a:t>
            </a:r>
            <a:r>
              <a:rPr kumimoji="1" lang="en-US" sz="1600" dirty="0" smtClean="0"/>
              <a:t> and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err="1" smtClean="0"/>
              <a:t>pk</a:t>
            </a:r>
            <a:r>
              <a:rPr kumimoji="1" lang="en-US" sz="1600" dirty="0" smtClean="0"/>
              <a:t>=6-15 MW/m</a:t>
            </a:r>
            <a:r>
              <a:rPr kumimoji="1" lang="en-US" sz="1600" baseline="30000" dirty="0" smtClean="0"/>
              <a:t>2</a:t>
            </a:r>
            <a:endParaRPr kumimoji="1" lang="en-US" sz="1600" b="1" dirty="0" smtClean="0">
              <a:solidFill>
                <a:srgbClr val="FF0000"/>
              </a:solidFill>
            </a:endParaRPr>
          </a:p>
          <a:p>
            <a:pPr marL="569913" lvl="1" indent="-223838" algn="just">
              <a:lnSpc>
                <a:spcPct val="90000"/>
              </a:lnSpc>
            </a:pPr>
            <a:r>
              <a:rPr kumimoji="1" lang="en-US" sz="1600" dirty="0" smtClean="0"/>
              <a:t>Large radiated power and momentum losses are needed to reduce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</a:p>
          <a:p>
            <a:pPr marL="569913" lvl="1" indent="-223838" algn="just">
              <a:lnSpc>
                <a:spcPct val="90000"/>
              </a:lnSpc>
            </a:pPr>
            <a:endParaRPr kumimoji="1" lang="en-US" sz="1600" dirty="0" smtClean="0"/>
          </a:p>
          <a:p>
            <a:pPr algn="just">
              <a:lnSpc>
                <a:spcPct val="90000"/>
              </a:lnSpc>
            </a:pPr>
            <a:r>
              <a:rPr kumimoji="1" lang="en-US" sz="1800" dirty="0" smtClean="0"/>
              <a:t>In NSTX, partially detached divertor regime is accessible only 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in highly-shaped plasma configuration with high flux expansion divertor (high plasma plugging efficiency, reduced </a:t>
            </a:r>
            <a:r>
              <a:rPr kumimoji="1" lang="en-US" sz="1600" i="1" dirty="0" err="1" smtClean="0"/>
              <a:t>q</a:t>
            </a:r>
            <a:r>
              <a:rPr kumimoji="1" lang="en-US" sz="1600" i="1" baseline="-25000" dirty="0" smtClean="0"/>
              <a:t>||</a:t>
            </a:r>
            <a:r>
              <a:rPr kumimoji="1" lang="en-US" sz="1600" dirty="0" smtClean="0"/>
              <a:t>)</a:t>
            </a:r>
          </a:p>
          <a:p>
            <a:pPr lvl="1" algn="just">
              <a:lnSpc>
                <a:spcPct val="90000"/>
              </a:lnSpc>
            </a:pPr>
            <a:r>
              <a:rPr kumimoji="1" lang="en-US" sz="1600" dirty="0" smtClean="0"/>
              <a:t>modest divertor D</a:t>
            </a:r>
            <a:r>
              <a:rPr kumimoji="1" lang="en-US" sz="1600" baseline="-25000" dirty="0" smtClean="0"/>
              <a:t>2</a:t>
            </a:r>
            <a:r>
              <a:rPr kumimoji="1" lang="en-US" sz="1600" dirty="0" smtClean="0"/>
              <a:t> injection still needed</a:t>
            </a:r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1033463" cy="121920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62600" y="4572000"/>
            <a:ext cx="1676400" cy="54768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/>
              <a:t>ST-based Plasma Material Interface (PMI) Science Facility </a:t>
            </a:r>
            <a:endParaRPr lang="en-US" sz="90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075" y="3124200"/>
            <a:ext cx="1406525" cy="1524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239000" y="4610100"/>
            <a:ext cx="1371600" cy="4953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200"/>
              <a:t>ST-based Fusion Nuclear Science (FNS) Facility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1295400"/>
            <a:ext cx="1447800" cy="1600200"/>
            <a:chOff x="4409" y="624"/>
            <a:chExt cx="967" cy="110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9" y="624"/>
              <a:ext cx="967" cy="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752" y="1584"/>
              <a:ext cx="288" cy="14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85800" cy="2286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 dirty="0"/>
              <a:t>NSTX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295400"/>
            <a:ext cx="1200150" cy="1600200"/>
          </a:xfrm>
          <a:prstGeom prst="rect">
            <a:avLst/>
          </a:prstGeom>
          <a:noFill/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591425" y="2789238"/>
            <a:ext cx="811213" cy="182562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>
                <a:ea typeface="ＭＳ Ｐゴシック" charset="-128"/>
                <a:cs typeface="ＭＳ Ｐゴシック" charset="-128"/>
              </a:rPr>
              <a:t>NSTX-U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09625"/>
          </a:xfrm>
        </p:spPr>
        <p:txBody>
          <a:bodyPr/>
          <a:lstStyle/>
          <a:p>
            <a:r>
              <a:rPr kumimoji="1" lang="en-US" sz="2600" dirty="0"/>
              <a:t>Open</a:t>
            </a:r>
            <a:r>
              <a:rPr kumimoji="1" lang="en-US" sz="2600" dirty="0" smtClean="0"/>
              <a:t> divertor geometry, three existing divertor coils and a good set of diagnostics enable divertor geometry studies in NSTX</a:t>
            </a:r>
            <a:endParaRPr kumimoji="1" lang="en-US" sz="26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419600" cy="4343400"/>
          </a:xfrm>
        </p:spPr>
        <p:txBody>
          <a:bodyPr/>
          <a:lstStyle/>
          <a:p>
            <a:pPr marL="57150" indent="-233363"/>
            <a:r>
              <a:rPr lang="en-US" sz="2200" i="1" dirty="0" err="1" smtClean="0"/>
              <a:t>I</a:t>
            </a:r>
            <a:r>
              <a:rPr lang="en-US" sz="2200" i="1" baseline="-25000" dirty="0" err="1" smtClean="0"/>
              <a:t>p</a:t>
            </a:r>
            <a:r>
              <a:rPr lang="en-US" sz="2200" dirty="0" smtClean="0"/>
              <a:t> = 0.7-1.4 MA</a:t>
            </a:r>
          </a:p>
          <a:p>
            <a:pPr marL="57150" indent="-233363"/>
            <a:r>
              <a:rPr lang="en-US" sz="2200" i="1" dirty="0" smtClean="0"/>
              <a:t>P</a:t>
            </a:r>
            <a:r>
              <a:rPr lang="en-US" sz="2200" i="1" baseline="-25000" dirty="0" smtClean="0"/>
              <a:t>in</a:t>
            </a:r>
            <a:r>
              <a:rPr lang="en-US" sz="2200" dirty="0" smtClean="0"/>
              <a:t> ≤ 7.4 MW (NBI)</a:t>
            </a:r>
          </a:p>
          <a:p>
            <a:pPr marL="57150" indent="-233363"/>
            <a:r>
              <a:rPr lang="en-US" sz="2200" dirty="0" smtClean="0"/>
              <a:t>ATJ </a:t>
            </a:r>
            <a:r>
              <a:rPr lang="en-US" sz="2200" dirty="0"/>
              <a:t>and CFC</a:t>
            </a:r>
            <a:r>
              <a:rPr lang="en-US" sz="2200" dirty="0" smtClean="0"/>
              <a:t> graphite </a:t>
            </a:r>
            <a:r>
              <a:rPr lang="en-US" sz="2200" dirty="0" err="1" smtClean="0"/>
              <a:t>PFCs</a:t>
            </a:r>
            <a:endParaRPr lang="en-US" sz="2200" dirty="0" smtClean="0"/>
          </a:p>
          <a:p>
            <a:pPr marL="57150" indent="-233363"/>
            <a:r>
              <a:rPr lang="en-US" sz="2200" dirty="0" smtClean="0"/>
              <a:t>Lithium coatings from lithium evaporators</a:t>
            </a:r>
          </a:p>
          <a:p>
            <a:pPr marL="57150" indent="-233363"/>
            <a:r>
              <a:rPr lang="en-US" sz="2200" dirty="0" smtClean="0"/>
              <a:t>Three lower divertor coils with currents 1-5, 1-25 kA-turns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Divertor gas injectors (D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CD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</a:p>
          <a:p>
            <a:pPr marL="57150" indent="-233363">
              <a:buClr>
                <a:schemeClr val="accent6"/>
              </a:buClr>
            </a:pPr>
            <a:r>
              <a:rPr lang="en-US" sz="2200" dirty="0" smtClean="0"/>
              <a:t>Extensive diagnostic set</a:t>
            </a:r>
          </a:p>
          <a:p>
            <a:pPr marL="457200" lvl="1" indent="-233363"/>
            <a:endParaRPr lang="en-US" sz="1800" dirty="0" smtClean="0"/>
          </a:p>
        </p:txBody>
      </p:sp>
      <p:pic>
        <p:nvPicPr>
          <p:cNvPr id="12" name="Picture 11" descr="iaea08-nstx-di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403" y="1952735"/>
            <a:ext cx="4685597" cy="36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155448"/>
            <a:ext cx="8153400" cy="809625"/>
          </a:xfrm>
        </p:spPr>
        <p:txBody>
          <a:bodyPr/>
          <a:lstStyle/>
          <a:p>
            <a:r>
              <a:rPr lang="en-US" dirty="0" smtClean="0"/>
              <a:t>Possible snowflake divertor configurations were modeled with ISOLVER code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381000" y="1219200"/>
            <a:ext cx="4343400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28600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ISOLVER - predictive free-boundary 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axisymmetric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Grad-</a:t>
            </a:r>
            <a:r>
              <a:rPr lang="en-US" sz="2000" b="0" i="0" dirty="0" err="1" smtClean="0">
                <a:solidFill>
                  <a:schemeClr val="tx1"/>
                </a:solidFill>
                <a:latin typeface="+mn-lt"/>
              </a:rPr>
              <a:t>Shafranov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equilibrium solver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Input: normalized profiles (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P,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), boundary shape</a:t>
            </a: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Match a specified </a:t>
            </a:r>
            <a:r>
              <a:rPr lang="en-US" sz="18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80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endParaRPr lang="en-US" sz="1800" b="0" i="0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marL="577850" lvl="1" indent="-288925">
              <a:buClr>
                <a:schemeClr val="accent2"/>
              </a:buClr>
              <a:buFont typeface="Arial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Output: magnetic coil currents</a:t>
            </a:r>
          </a:p>
          <a:p>
            <a:pPr marL="120650" indent="-288925">
              <a:buClr>
                <a:schemeClr val="accent2"/>
              </a:buClr>
              <a:buFont typeface="Wingdings" charset="2"/>
              <a:buChar char="ü"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Standard divertor discharge below:</a:t>
            </a:r>
          </a:p>
          <a:p>
            <a:pPr marL="120650" indent="-288925">
              <a:buClr>
                <a:schemeClr val="accent2"/>
              </a:buClr>
              <a:buNone/>
            </a:pP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9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900" b="0" baseline="-250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=0.4 T, </a:t>
            </a:r>
            <a:r>
              <a:rPr lang="en-US" sz="1900" b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900" b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=0.8 MA,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900" b="0" i="0" baseline="-25000" dirty="0" smtClean="0">
                <a:solidFill>
                  <a:schemeClr val="tx1"/>
                </a:solidFill>
                <a:latin typeface="+mn-lt"/>
                <a:cs typeface="Symbol" charset="2"/>
              </a:rPr>
              <a:t>bot</a:t>
            </a:r>
            <a:r>
              <a:rPr lang="en-US" sz="1900" b="0" i="0" dirty="0" smtClean="0">
                <a:solidFill>
                  <a:schemeClr val="tx1"/>
                </a:solidFill>
                <a:latin typeface="+mn-lt"/>
              </a:rPr>
              <a:t>~0.6, </a:t>
            </a:r>
            <a:r>
              <a:rPr lang="en-US" sz="1900" b="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k~2.1</a:t>
            </a:r>
            <a:endParaRPr lang="en-US" sz="1900" b="0" i="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22784"/>
              </p:ext>
            </p:extLst>
          </p:nvPr>
        </p:nvGraphicFramePr>
        <p:xfrm>
          <a:off x="457201" y="4267200"/>
          <a:ext cx="8229599" cy="2164080"/>
        </p:xfrm>
        <a:graphic>
          <a:graphicData uri="http://schemas.openxmlformats.org/drawingml/2006/table">
            <a:tbl>
              <a:tblPr/>
              <a:tblGrid>
                <a:gridCol w="5412259"/>
                <a:gridCol w="1260389"/>
                <a:gridCol w="1556951"/>
              </a:tblGrid>
              <a:tr h="6085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Standard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divertor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Simulated snowflake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60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1.5-3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~1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62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Plasma-wetted area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wet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(m</a:t>
                      </a:r>
                      <a:r>
                        <a:rPr kumimoji="0" lang="en-US" sz="1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≤ 0.4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0.95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aps10-isolver-s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52" y="1295400"/>
            <a:ext cx="4191498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964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Heat flux mitigation is more challenging in compact divertor of spherical torus</a:t>
            </a:r>
            <a:endParaRPr kumimoji="1"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162800" cy="2362200"/>
          </a:xfrm>
        </p:spPr>
        <p:txBody>
          <a:bodyPr/>
          <a:lstStyle/>
          <a:p>
            <a:r>
              <a:rPr lang="en-US" sz="2000" dirty="0" smtClean="0"/>
              <a:t>NSTX</a:t>
            </a:r>
          </a:p>
          <a:p>
            <a:pPr lvl="1"/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= 0.7-1.4 MA,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pulse</a:t>
            </a:r>
            <a:r>
              <a:rPr lang="en-US" sz="2000" dirty="0" smtClean="0"/>
              <a:t> &lt; 1.5 </a:t>
            </a:r>
            <a:r>
              <a:rPr lang="en-US" sz="2000" dirty="0" err="1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in</a:t>
            </a:r>
            <a:r>
              <a:rPr lang="en-US" sz="2000" dirty="0" smtClean="0"/>
              <a:t> ≤ 7.4 MW (NBI)</a:t>
            </a:r>
          </a:p>
          <a:p>
            <a:pPr lvl="1"/>
            <a:r>
              <a:rPr lang="en-US" sz="2000" dirty="0" smtClean="0"/>
              <a:t>ATJ and CFC graphite </a:t>
            </a:r>
            <a:r>
              <a:rPr lang="en-US" sz="2000" dirty="0" err="1" smtClean="0"/>
              <a:t>PFCs</a:t>
            </a:r>
            <a:endParaRPr lang="en-US" sz="2000" dirty="0" smtClean="0"/>
          </a:p>
          <a:p>
            <a:pPr lvl="1"/>
            <a:r>
              <a:rPr lang="en-US" sz="2000" dirty="0" smtClean="0"/>
              <a:t>P / R ~ 10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pk</a:t>
            </a:r>
            <a:r>
              <a:rPr lang="en-US" sz="2000" dirty="0" smtClean="0"/>
              <a:t> ≤ 15 MW/m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i="1" dirty="0" err="1" smtClean="0"/>
              <a:t>q</a:t>
            </a:r>
            <a:r>
              <a:rPr lang="en-US" sz="2000" i="1" baseline="-25000" dirty="0" smtClean="0"/>
              <a:t>||</a:t>
            </a:r>
            <a:r>
              <a:rPr lang="en-US" sz="2000" dirty="0" smtClean="0"/>
              <a:t> ≤ 200 MW/m</a:t>
            </a:r>
            <a:r>
              <a:rPr lang="en-US" sz="2000" baseline="30000" dirty="0" smtClean="0"/>
              <a:t>2</a:t>
            </a: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381000" y="3886200"/>
          <a:ext cx="8458200" cy="2362200"/>
        </p:xfrm>
        <a:graphic>
          <a:graphicData uri="http://schemas.openxmlformats.org/drawingml/2006/table">
            <a:tbl>
              <a:tblPr/>
              <a:tblGrid>
                <a:gridCol w="5562600"/>
                <a:gridCol w="1295400"/>
                <a:gridCol w="1600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Quantity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NSTX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DIII-D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24A91">
                        <a:alpha val="7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Aspect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1.4-1.5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2.7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In-out plasma boundary area ratio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2:3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X-point to target parallel length </a:t>
                      </a:r>
                      <a:r>
                        <a:rPr kumimoji="0" lang="en-US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L</a:t>
                      </a:r>
                      <a:r>
                        <a:rPr kumimoji="0" lang="en-US" sz="19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10-20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Poloidal magnetic flux expansion </a:t>
                      </a:r>
                      <a:r>
                        <a:rPr kumimoji="0" lang="en-US" sz="1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f</a:t>
                      </a:r>
                      <a:r>
                        <a:rPr kumimoji="0" lang="en-US" sz="19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exp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 at outer SP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5-30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3-15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Magnetic field angle at outer SP (deg.)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ＭＳ Ｐゴシック" charset="-128"/>
                        </a:rPr>
                        <a:t>1-2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configurations obtained in NSTX confirm analytic theory and modeling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24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143000"/>
            <a:ext cx="1351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8233" y="1143000"/>
            <a:ext cx="15165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100" i="0" dirty="0" smtClean="0">
                <a:solidFill>
                  <a:srgbClr val="004A95"/>
                </a:solidFill>
                <a:latin typeface="+mn-lt"/>
              </a:rPr>
              <a:t>Snowflake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24" y="3962400"/>
            <a:ext cx="6853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smtClean="0">
                <a:solidFill>
                  <a:srgbClr val="004A95"/>
                </a:solidFill>
                <a:latin typeface="+mn-lt"/>
              </a:rPr>
              <a:t>B</a:t>
            </a:r>
            <a:r>
              <a:rPr lang="en-US" sz="3200" b="0" baseline="-25000" dirty="0" smtClean="0">
                <a:solidFill>
                  <a:srgbClr val="004A95"/>
                </a:solidFill>
                <a:latin typeface="+mn-lt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024" y="2286000"/>
            <a:ext cx="8145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err="1" smtClean="0">
                <a:solidFill>
                  <a:srgbClr val="004A95"/>
                </a:solidFill>
                <a:latin typeface="+mn-lt"/>
              </a:rPr>
              <a:t>f</a:t>
            </a:r>
            <a:r>
              <a:rPr lang="en-US" sz="3200" b="0" baseline="-25000" dirty="0" err="1" smtClean="0">
                <a:solidFill>
                  <a:srgbClr val="004A95"/>
                </a:solidFill>
                <a:latin typeface="+mn-lt"/>
              </a:rPr>
              <a:t>exp</a:t>
            </a:r>
            <a:endParaRPr lang="en-US" sz="3200" b="0" baseline="-25000" dirty="0" smtClean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4" name="Picture 3" descr="eps11-flux-bp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437503"/>
            <a:ext cx="7721600" cy="52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74444"/>
      </p:ext>
    </p:extLst>
  </p:cSld>
  <p:clrMapOvr>
    <a:masterClrMapping/>
  </p:clrMapOvr>
  <p:transition xmlns:p14="http://schemas.microsoft.com/office/powerpoint/2010/main" advTm="935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D. Ryutov, T. D. Rognlien, M. V. Umansky (LLNL),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E. Bell, D. A. Gates, A. </a:t>
            </a:r>
            <a:r>
              <a:rPr lang="en-US" sz="2200" dirty="0" err="1" smtClean="0"/>
              <a:t>Diallo</a:t>
            </a:r>
            <a:r>
              <a:rPr lang="en-US" sz="2200" dirty="0" smtClean="0"/>
              <a:t>, S. P. Gerhardt, R. Kaita,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M. Kaye, E. </a:t>
            </a:r>
            <a:r>
              <a:rPr lang="en-US" sz="2200" dirty="0" err="1" smtClean="0"/>
              <a:t>Kolemen</a:t>
            </a:r>
            <a:r>
              <a:rPr lang="en-US" sz="2200" dirty="0" smtClean="0"/>
              <a:t>, B. P. LeBlanc, J. E. Menard, D. Mueller, S. F. Paul, M. </a:t>
            </a:r>
            <a:r>
              <a:rPr lang="en-US" sz="2200" dirty="0" err="1" smtClean="0"/>
              <a:t>Podesta</a:t>
            </a:r>
            <a:r>
              <a:rPr lang="en-US" sz="2200" dirty="0" smtClean="0"/>
              <a:t>, A. L. Roquemore, F. Scotti (PPPL),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Battaglia, T. K. Gray (ORISE),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Raman (U Washington),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A. </a:t>
            </a:r>
            <a:r>
              <a:rPr lang="en-US" sz="2200" dirty="0" err="1" smtClean="0"/>
              <a:t>Sabbagh</a:t>
            </a:r>
            <a:r>
              <a:rPr lang="en-US" sz="2200" dirty="0" smtClean="0"/>
              <a:t> (Columbia U)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 Supported by the U.S. DOE under Contracts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DE-AC52-07NA27344, DE AC02-09CH11466,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DE-AC05-00OR22725, DE-FG02-08ER54989.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advTm="21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0962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Divertor profiles show low heat flux, broadened C III and </a:t>
            </a:r>
            <a:br>
              <a:rPr lang="en-US" sz="3000" dirty="0" smtClean="0"/>
            </a:br>
            <a:r>
              <a:rPr lang="en-US" sz="3000" dirty="0" smtClean="0"/>
              <a:t>C IV radiation zones in the snowflake divertor phase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flux profiles reduced to nearly flat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low levels, characteristic of radiative heating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Divertor C III and C IV brightness profiles broaden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Balmer line spectroscopy and CRETIN code modeling confirm outer SP detachment with T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1.5 eV,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5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569913" lvl="1" indent="-223838">
              <a:buClr>
                <a:srgbClr val="004483"/>
              </a:buClr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Also suggests a reduction of carbon physical and chemical sputtering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eps11-divprofile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49512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with CD</a:t>
            </a:r>
            <a:r>
              <a:rPr lang="en-US" baseline="-25000" dirty="0" smtClean="0"/>
              <a:t>4</a:t>
            </a:r>
            <a:r>
              <a:rPr lang="en-US" dirty="0" smtClean="0"/>
              <a:t> seeding leads to increased divertor carbon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953000" cy="4800600"/>
          </a:xfrm>
        </p:spPr>
        <p:txBody>
          <a:bodyPr/>
          <a:lstStyle/>
          <a:p>
            <a:r>
              <a:rPr lang="en-US" sz="2200" i="1" dirty="0" err="1" smtClean="0">
                <a:latin typeface="Arial"/>
                <a:cs typeface="Arial"/>
              </a:rPr>
              <a:t>I</a:t>
            </a:r>
            <a:r>
              <a:rPr lang="en-US" sz="2200" i="1" baseline="-25000" dirty="0" err="1" smtClean="0">
                <a:latin typeface="Arial"/>
                <a:cs typeface="Arial"/>
              </a:rPr>
              <a:t>p</a:t>
            </a:r>
            <a:r>
              <a:rPr lang="en-US" sz="2200" dirty="0" smtClean="0">
                <a:latin typeface="Arial"/>
                <a:cs typeface="Arial"/>
              </a:rPr>
              <a:t>=0.9 MA,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NBI</a:t>
            </a:r>
            <a:r>
              <a:rPr lang="en-US" sz="2200" dirty="0" smtClean="0">
                <a:latin typeface="Arial"/>
                <a:cs typeface="Arial"/>
              </a:rPr>
              <a:t>=4 MW,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SOL</a:t>
            </a:r>
            <a:r>
              <a:rPr lang="en-US" sz="2200" dirty="0" smtClean="0">
                <a:latin typeface="Arial"/>
                <a:cs typeface="Arial"/>
              </a:rPr>
              <a:t>=3 MW</a:t>
            </a:r>
          </a:p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Snowflake divertor (from 0.6 ms)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</a:p>
          <a:p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Snowflake divertor (from 0.6 ms)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	+ CD</a:t>
            </a:r>
            <a:r>
              <a:rPr lang="en-US" sz="2200" baseline="-250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1-2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endParaRPr lang="en-US" sz="2000" dirty="0" smtClean="0">
              <a:latin typeface="Arial"/>
              <a:cs typeface="Arial"/>
            </a:endParaRP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Divertor radiation increased further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Divertor heat flux not as low due to additional radiative heating</a:t>
            </a:r>
          </a:p>
          <a:p>
            <a:pPr lvl="1"/>
            <a:endParaRPr lang="en-US" sz="2000" baseline="30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ps10-sfd-sfdC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599"/>
            <a:ext cx="3497515" cy="514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indications that ELM heat flux is effectively dissipated in snowflake divertor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334000"/>
          </a:xfrm>
        </p:spPr>
        <p:txBody>
          <a:bodyPr/>
          <a:lstStyle/>
          <a:p>
            <a:r>
              <a:rPr lang="en-US" sz="2000" dirty="0" smtClean="0"/>
              <a:t>Type I ELMs is a concern for divertor lifetime</a:t>
            </a:r>
          </a:p>
          <a:p>
            <a:pPr lvl="1"/>
            <a:r>
              <a:rPr lang="en-US" sz="1800" dirty="0" smtClean="0"/>
              <a:t>Erosion</a:t>
            </a:r>
          </a:p>
          <a:p>
            <a:pPr lvl="1"/>
            <a:r>
              <a:rPr lang="en-US" sz="1800" dirty="0" smtClean="0"/>
              <a:t>Evaporation, melting</a:t>
            </a:r>
          </a:p>
          <a:p>
            <a:r>
              <a:rPr lang="en-US" sz="2000" dirty="0" smtClean="0"/>
              <a:t>Radiative buffering of ELMs ineffective</a:t>
            </a:r>
          </a:p>
          <a:p>
            <a:r>
              <a:rPr lang="en-US" sz="2000" dirty="0" smtClean="0"/>
              <a:t>In NSTX snowflake divertor</a:t>
            </a:r>
          </a:p>
          <a:p>
            <a:pPr lvl="1"/>
            <a:r>
              <a:rPr lang="en-US" sz="1800" dirty="0" smtClean="0"/>
              <a:t>Type I ELMs 5-12 % </a:t>
            </a: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W/W</a:t>
            </a:r>
          </a:p>
          <a:p>
            <a:pPr lvl="1"/>
            <a:r>
              <a:rPr lang="en-US" sz="1800" dirty="0" smtClean="0"/>
              <a:t>Significant dissipation of ELM energy in strike point region</a:t>
            </a:r>
          </a:p>
          <a:p>
            <a:pPr lvl="1"/>
            <a:r>
              <a:rPr lang="en-US" sz="1800" dirty="0" smtClean="0"/>
              <a:t>Reduction in low flux expansion region (at larger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div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Need more data to analyze mechanisms and trends</a:t>
            </a:r>
          </a:p>
          <a:p>
            <a:pPr lvl="2"/>
            <a:r>
              <a:rPr lang="en-US" sz="1600" dirty="0" smtClean="0"/>
              <a:t>Energy diffusion over longer conn. Length</a:t>
            </a:r>
          </a:p>
          <a:p>
            <a:pPr lvl="2"/>
            <a:r>
              <a:rPr lang="en-US" sz="1600" dirty="0" smtClean="0"/>
              <a:t>Field line mixing in null-point region </a:t>
            </a:r>
          </a:p>
          <a:p>
            <a:pPr lvl="2"/>
            <a:r>
              <a:rPr lang="en-US" sz="1600" dirty="0" smtClean="0"/>
              <a:t>Radiative / collisional dissipation</a:t>
            </a:r>
          </a:p>
          <a:p>
            <a:pPr lvl="2"/>
            <a:r>
              <a:rPr lang="en-US" sz="1600" dirty="0" smtClean="0"/>
              <a:t>Plasma-wetted area effect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ps10-elm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3" y="1289796"/>
            <a:ext cx="3396927" cy="5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6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divertor is unaffected by lower divertor snowflake configuration</a:t>
            </a:r>
            <a:endParaRPr lang="en-US" dirty="0"/>
          </a:p>
        </p:txBody>
      </p:sp>
      <p:pic>
        <p:nvPicPr>
          <p:cNvPr id="5" name="Picture 4" descr="aps10-eies-upperd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477000" cy="515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r>
              <a:rPr lang="en-US" sz="3000" dirty="0" smtClean="0"/>
              <a:t>High-</a:t>
            </a:r>
            <a:r>
              <a:rPr lang="en-US" sz="3000" i="1" dirty="0" err="1" smtClean="0"/>
              <a:t>n</a:t>
            </a:r>
            <a:r>
              <a:rPr lang="en-US" sz="3000" dirty="0" smtClean="0"/>
              <a:t> Balmer line emission measurements suggest high divertor recombination rate, low </a:t>
            </a:r>
            <a:r>
              <a:rPr lang="en-US" sz="3000" i="1" dirty="0" smtClean="0"/>
              <a:t>T</a:t>
            </a:r>
            <a:r>
              <a:rPr lang="en-US" sz="3000" i="1" baseline="-25000" dirty="0" smtClean="0"/>
              <a:t>e</a:t>
            </a:r>
            <a:r>
              <a:rPr lang="en-US" sz="3000" dirty="0" smtClean="0"/>
              <a:t> and high </a:t>
            </a:r>
            <a:r>
              <a:rPr lang="en-US" sz="3000" i="1" dirty="0" smtClean="0"/>
              <a:t>n</a:t>
            </a:r>
            <a:r>
              <a:rPr lang="en-US" sz="3000" i="1" baseline="-25000" dirty="0" smtClean="0"/>
              <a:t>e</a:t>
            </a:r>
            <a:endParaRPr lang="en-US" sz="3000" i="1" baseline="-2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943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=0.8-1.2 eV,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4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=2-7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4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inferred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modeling</a:t>
            </a:r>
            <a:endParaRPr lang="en-US" sz="2400" b="0" i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4478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Balmer series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spectra modeled with CRETIN; Spectra sensitive to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Line intensity &lt;-&gt; Recombination rate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Boltzman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population distribution</a:t>
            </a:r>
          </a:p>
          <a:p>
            <a:pPr marL="625475" lvl="1" indent="-33655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&lt;-&gt; Line broadening due to linear Stark effect from ion and electron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microfield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iaea10-sfd2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09526"/>
            <a:ext cx="5688654" cy="463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2D multi-fluid edge transport code UEDGE is used to study snowflake divertor properties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514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Classical parallel transport, anomalous radial transport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Core interface: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4.5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19</a:t>
            </a:r>
          </a:p>
          <a:p>
            <a:pPr>
              <a:lnSpc>
                <a:spcPct val="90000"/>
              </a:lnSpc>
            </a:pPr>
            <a:r>
              <a:rPr lang="en-US" sz="1800" i="1" dirty="0" smtClean="0"/>
              <a:t>D </a:t>
            </a:r>
            <a:r>
              <a:rPr lang="en-US" sz="1800" dirty="0" smtClean="0"/>
              <a:t>= 0.25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 smtClean="0">
                <a:cs typeface="Symbol" charset="2"/>
              </a:rPr>
              <a:t>e,i</a:t>
            </a:r>
            <a:r>
              <a:rPr lang="en-US" sz="1800" dirty="0" smtClean="0"/>
              <a:t> = 0.5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recy</a:t>
            </a:r>
            <a:r>
              <a:rPr lang="en-US" sz="1800" dirty="0" smtClean="0"/>
              <a:t> = 0.95 </a:t>
            </a:r>
            <a:endParaRPr lang="en-US" sz="1800" baseline="300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Carbon 3 %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ps10-uedge-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6176"/>
            <a:ext cx="5959800" cy="494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1219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+mn-lt"/>
              </a:rPr>
              <a:t>Standard                      Snowflake</a:t>
            </a:r>
            <a:endParaRPr lang="en-US" sz="24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23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809625"/>
          </a:xfrm>
        </p:spPr>
        <p:txBody>
          <a:bodyPr/>
          <a:lstStyle/>
          <a:p>
            <a:r>
              <a:rPr lang="en-US" dirty="0" smtClean="0"/>
              <a:t>Radiated power is broadly distributed in the outer leg of snowflake divertor</a:t>
            </a:r>
            <a:endParaRPr kumimoji="1" lang="en-US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9812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7" name="Picture 6" descr="aps10-uedge-pr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858186" cy="508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1D estimates indicate power and momentum losses are increased in snowflake divertor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962400" cy="5105400"/>
          </a:xfrm>
        </p:spPr>
        <p:txBody>
          <a:bodyPr/>
          <a:lstStyle/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1D divertor detachment model by Post</a:t>
            </a:r>
          </a:p>
          <a:p>
            <a:pPr marL="457200" lvl="1" indent="-233363">
              <a:lnSpc>
                <a:spcPct val="90000"/>
              </a:lnSpc>
            </a:pPr>
            <a:r>
              <a:rPr kumimoji="1" lang="en-US" sz="1800" dirty="0" smtClean="0"/>
              <a:t>Electron conduction with non</a:t>
            </a:r>
            <a:r>
              <a:rPr kumimoji="1" lang="en-US" sz="1800" dirty="0"/>
              <a:t>-coronal</a:t>
            </a:r>
            <a:r>
              <a:rPr kumimoji="1" lang="en-US" sz="1800" dirty="0" smtClean="0"/>
              <a:t> carbon radiation</a:t>
            </a:r>
          </a:p>
          <a:p>
            <a:pPr marL="461963" lvl="1" indent="-231775">
              <a:lnSpc>
                <a:spcPct val="90000"/>
              </a:lnSpc>
            </a:pPr>
            <a:r>
              <a:rPr kumimoji="1" lang="en-US" sz="1800" dirty="0" smtClean="0"/>
              <a:t>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</a:t>
            </a:r>
            <a:r>
              <a:rPr kumimoji="1" lang="en-US" sz="1800" dirty="0" smtClean="0"/>
              <a:t>radiated as </a:t>
            </a:r>
            <a:r>
              <a:rPr kumimoji="1" lang="en-US" sz="1800" dirty="0"/>
              <a:t>function of</a:t>
            </a:r>
            <a:r>
              <a:rPr kumimoji="1" lang="en-US" sz="1800" dirty="0" smtClean="0"/>
              <a:t> connection length </a:t>
            </a:r>
            <a:r>
              <a:rPr kumimoji="1" lang="en-US" sz="1800" dirty="0"/>
              <a:t>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 smtClean="0"/>
              <a:t> </a:t>
            </a:r>
            <a:r>
              <a:rPr kumimoji="1" lang="en-US" sz="1800" i="1" dirty="0" smtClean="0"/>
              <a:t> and n</a:t>
            </a:r>
            <a:r>
              <a:rPr kumimoji="1" lang="en-US" sz="1800" i="1" baseline="-25000" dirty="0" smtClean="0"/>
              <a:t>e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endParaRPr kumimoji="1" lang="en-US" sz="1600" b="1" dirty="0" smtClean="0"/>
          </a:p>
          <a:p>
            <a:pPr lvl="1">
              <a:lnSpc>
                <a:spcPct val="90000"/>
              </a:lnSpc>
            </a:pPr>
            <a:endParaRPr kumimoji="1" lang="en-US" sz="1600" b="1" dirty="0" smtClean="0"/>
          </a:p>
          <a:p>
            <a:pPr marL="230188" indent="-230188">
              <a:lnSpc>
                <a:spcPct val="90000"/>
              </a:lnSpc>
            </a:pPr>
            <a:r>
              <a:rPr kumimoji="1" lang="en-US" sz="2000" dirty="0" smtClean="0"/>
              <a:t>Three-body electron-ion recombination rate depends on divertor ion residence time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recombination time: </a:t>
            </a:r>
            <a:r>
              <a:rPr lang="en-US" sz="1800" dirty="0" err="1" smtClean="0">
                <a:latin typeface="Symbol" charset="2"/>
                <a:sym typeface="Symbol" charset="2"/>
              </a:rPr>
              <a:t></a:t>
            </a:r>
            <a:r>
              <a:rPr lang="en-US" sz="1800" baseline="-25000" dirty="0" err="1" smtClean="0"/>
              <a:t>ion</a:t>
            </a:r>
            <a:r>
              <a:rPr lang="en-US" sz="1800" dirty="0" smtClean="0"/>
              <a:t>~ 1−10 ms at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 =1.3 eV</a:t>
            </a:r>
          </a:p>
          <a:p>
            <a:pPr marL="461963" lvl="1" indent="-231775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1800" dirty="0" smtClean="0"/>
              <a:t>Ion residence </a:t>
            </a:r>
            <a:r>
              <a:rPr lang="en-US" sz="1800" dirty="0" err="1" smtClean="0"/>
              <a:t>time:</a:t>
            </a:r>
            <a:r>
              <a:rPr lang="en-US" sz="1800" dirty="0" err="1" smtClean="0">
                <a:latin typeface="Symbol" charset="2"/>
                <a:sym typeface="Symbol" charset="2"/>
              </a:rPr>
              <a:t></a:t>
            </a:r>
            <a:r>
              <a:rPr lang="en-US" sz="1800" baseline="-25000" dirty="0" err="1" smtClean="0"/>
              <a:t>ion</a:t>
            </a:r>
            <a:r>
              <a:rPr lang="en-US" sz="1800" dirty="0" smtClean="0"/>
              <a:t> </a:t>
            </a:r>
            <a:r>
              <a:rPr lang="en-US" sz="1800" dirty="0" err="1" smtClean="0">
                <a:sym typeface="Symbol" charset="2"/>
              </a:rPr>
              <a:t></a:t>
            </a:r>
            <a:r>
              <a:rPr lang="en-US" sz="1800" dirty="0" smtClean="0"/>
              <a:t> 3-6 ms in standard divertor, </a:t>
            </a:r>
            <a:r>
              <a:rPr lang="en-US" sz="1800" dirty="0" err="1" smtClean="0"/>
              <a:t>x</a:t>
            </a:r>
            <a:r>
              <a:rPr lang="en-US" sz="1800" dirty="0" smtClean="0"/>
              <a:t> 2 in snowflake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953000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7353300" y="1638300"/>
            <a:ext cx="1447800" cy="914400"/>
          </a:xfrm>
          <a:prstGeom prst="straightConnector1">
            <a:avLst/>
          </a:prstGeom>
          <a:noFill/>
          <a:ln w="107950" cap="flat" cmpd="sng" algn="ctr">
            <a:solidFill>
              <a:srgbClr val="660066"/>
            </a:solidFill>
            <a:prstDash val="sysDash"/>
            <a:round/>
            <a:headEnd type="none" w="med" len="med"/>
            <a:tailEnd type="arrow" w="sm" len="sm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results from snowflake divertor in NSTX very encouraging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715000" cy="4572000"/>
          </a:xfrm>
        </p:spPr>
        <p:txBody>
          <a:bodyPr/>
          <a:lstStyle/>
          <a:p>
            <a:r>
              <a:rPr lang="en-US" sz="2300" b="1" dirty="0" smtClean="0"/>
              <a:t>Snowflake divertor geometry attractive for heat flux management </a:t>
            </a:r>
          </a:p>
          <a:p>
            <a:r>
              <a:rPr lang="en-US" sz="2300" b="1" dirty="0" smtClean="0"/>
              <a:t>Snowflake divertor in NSTX</a:t>
            </a:r>
          </a:p>
          <a:p>
            <a:pPr marL="574675" lvl="1" indent="-227013"/>
            <a:r>
              <a:rPr lang="en-US" sz="2100" dirty="0"/>
              <a:t>M</a:t>
            </a:r>
            <a:r>
              <a:rPr lang="en-US" sz="2100" dirty="0" smtClean="0"/>
              <a:t>agnetic </a:t>
            </a:r>
            <a:r>
              <a:rPr lang="en-US" sz="2100" dirty="0" smtClean="0"/>
              <a:t>properties </a:t>
            </a:r>
            <a:r>
              <a:rPr lang="en-US" sz="2100" dirty="0"/>
              <a:t>realized in </a:t>
            </a:r>
            <a:r>
              <a:rPr lang="en-US" sz="2100" dirty="0" smtClean="0"/>
              <a:t>steady</a:t>
            </a:r>
            <a:r>
              <a:rPr lang="en-US" sz="2100" dirty="0"/>
              <a:t>-state </a:t>
            </a:r>
            <a:endParaRPr lang="en-US" sz="2100" dirty="0" smtClean="0"/>
          </a:p>
          <a:p>
            <a:pPr marL="574675" lvl="1" indent="-227013"/>
            <a:r>
              <a:rPr lang="en-US" sz="2100" dirty="0" smtClean="0"/>
              <a:t>Core H-mode </a:t>
            </a:r>
            <a:r>
              <a:rPr lang="en-US" sz="2100" dirty="0" smtClean="0"/>
              <a:t>confinement </a:t>
            </a:r>
            <a:r>
              <a:rPr lang="en-US" sz="2100" dirty="0" smtClean="0"/>
              <a:t>unchanged</a:t>
            </a:r>
          </a:p>
          <a:p>
            <a:pPr marL="574675" lvl="1" indent="-227013"/>
            <a:r>
              <a:rPr lang="en-US" sz="2100" dirty="0" smtClean="0"/>
              <a:t>Core impurities reduced</a:t>
            </a:r>
            <a:endParaRPr lang="en-US" sz="2100" dirty="0" smtClean="0"/>
          </a:p>
          <a:p>
            <a:pPr marL="574675" lvl="1" indent="-227013"/>
            <a:r>
              <a:rPr lang="en-US" sz="2100" dirty="0" smtClean="0"/>
              <a:t>Divertor heat flux significantly reduced</a:t>
            </a:r>
          </a:p>
          <a:p>
            <a:pPr marL="574675" lvl="1" indent="-227013"/>
            <a:r>
              <a:rPr lang="en-US" sz="2100" dirty="0" smtClean="0"/>
              <a:t>Consistent w/ 2D </a:t>
            </a:r>
            <a:r>
              <a:rPr lang="en-US" sz="2100" dirty="0" smtClean="0"/>
              <a:t>edge transport model </a:t>
            </a:r>
          </a:p>
          <a:p>
            <a:pPr marL="114300" indent="-290513"/>
            <a:r>
              <a:rPr lang="en-US" sz="2300" b="1" dirty="0" smtClean="0"/>
              <a:t>Conclusions</a:t>
            </a:r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894" y="1295399"/>
            <a:ext cx="3056232" cy="2438401"/>
          </a:xfrm>
          <a:prstGeom prst="rect">
            <a:avLst/>
          </a:prstGeom>
        </p:spPr>
      </p:pic>
      <p:pic>
        <p:nvPicPr>
          <p:cNvPr id="5" name="Picture 4" descr="eps11-aps10-qdiv4eric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93551"/>
            <a:ext cx="2935902" cy="26358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81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99" y="1233740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4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55448"/>
            <a:ext cx="8153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geometry attractive for heat flux mitigation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295400"/>
            <a:ext cx="6705600" cy="5181600"/>
          </a:xfrm>
        </p:spPr>
        <p:txBody>
          <a:bodyPr/>
          <a:lstStyle/>
          <a:p>
            <a:r>
              <a:rPr lang="en-US" sz="2000" dirty="0" smtClean="0"/>
              <a:t>Snowflake divertor</a:t>
            </a:r>
          </a:p>
          <a:p>
            <a:pPr marL="684213" lvl="1" indent="-342900"/>
            <a:r>
              <a:rPr lang="en-US" sz="1800" dirty="0" smtClean="0"/>
              <a:t>Second-order null</a:t>
            </a:r>
            <a:endParaRPr lang="en-US" sz="1800" b="1" dirty="0" smtClean="0"/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 and </a:t>
            </a:r>
            <a:r>
              <a:rPr lang="en-US" sz="1600" i="1" dirty="0" smtClean="0"/>
              <a:t>grad 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</a:t>
            </a:r>
            <a:r>
              <a:rPr lang="en-US" sz="1600" dirty="0"/>
              <a:t> </a:t>
            </a:r>
            <a:r>
              <a:rPr lang="en-US" sz="1600" dirty="0" smtClean="0"/>
              <a:t>(Cf. first-order null: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Obtained with existing divertor coils (min. 2)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Exact snowflake topologically unstable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1" dirty="0" smtClean="0"/>
          </a:p>
          <a:p>
            <a:r>
              <a:rPr lang="en-US" sz="2000" dirty="0" smtClean="0"/>
              <a:t>Predicted geometry properties (cf. standard divertor)</a:t>
            </a:r>
          </a:p>
          <a:p>
            <a:pPr marL="684213" lvl="1" indent="-342900"/>
            <a:r>
              <a:rPr lang="en-US" sz="1800" dirty="0" smtClean="0"/>
              <a:t>Larger </a:t>
            </a:r>
            <a:r>
              <a:rPr lang="en-US" sz="1800" dirty="0"/>
              <a:t>region with low </a:t>
            </a:r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p</a:t>
            </a:r>
            <a:r>
              <a:rPr lang="en-US" sz="1800" dirty="0" smtClean="0"/>
              <a:t> around X-point: </a:t>
            </a:r>
            <a:r>
              <a:rPr lang="en-US" sz="1800" dirty="0" err="1" smtClean="0"/>
              <a:t>ped</a:t>
            </a:r>
            <a:r>
              <a:rPr lang="en-US" sz="1800" dirty="0" smtClean="0"/>
              <a:t>. stability </a:t>
            </a:r>
          </a:p>
          <a:p>
            <a:pPr marL="684213" lvl="1" indent="-342900"/>
            <a:r>
              <a:rPr lang="en-US" sz="1800" dirty="0" smtClean="0"/>
              <a:t>Larger plasma wetted-area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wet</a:t>
            </a:r>
            <a:r>
              <a:rPr lang="en-US" sz="1800" dirty="0"/>
              <a:t> </a:t>
            </a:r>
            <a:r>
              <a:rPr lang="en-US" sz="1800" dirty="0" smtClean="0"/>
              <a:t>	: reduce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>
                <a:cs typeface="Symbol" charset="2"/>
              </a:rPr>
              <a:t>div</a:t>
            </a:r>
            <a:endParaRPr lang="en-US" sz="1800" i="1" baseline="-25000" dirty="0" smtClean="0">
              <a:cs typeface="Symbol" charset="2"/>
            </a:endParaRPr>
          </a:p>
          <a:p>
            <a:pPr marL="684213" lvl="1" indent="-342900"/>
            <a:r>
              <a:rPr lang="en-US" sz="1800" dirty="0" smtClean="0"/>
              <a:t>Larger X-point connection length </a:t>
            </a:r>
            <a:r>
              <a:rPr lang="en-US" sz="1800" i="1" dirty="0" smtClean="0"/>
              <a:t>L</a:t>
            </a:r>
            <a:r>
              <a:rPr lang="en-US" sz="1800" i="1" baseline="-25000" dirty="0" smtClean="0"/>
              <a:t>x</a:t>
            </a:r>
            <a:r>
              <a:rPr lang="en-US" sz="1800" dirty="0" smtClean="0"/>
              <a:t> 	: reduce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/>
              <a:t>II</a:t>
            </a:r>
            <a:endParaRPr lang="en-US" sz="1800" i="1" baseline="-25000" dirty="0" smtClean="0"/>
          </a:p>
          <a:p>
            <a:pPr marL="684213" lvl="1" indent="-342900"/>
            <a:r>
              <a:rPr lang="en-US" sz="1800" dirty="0" smtClean="0"/>
              <a:t>Larger effective divertor volume </a:t>
            </a: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div</a:t>
            </a:r>
            <a:r>
              <a:rPr lang="en-US" sz="1800" dirty="0" smtClean="0"/>
              <a:t> 	: incr.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rad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,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CX</a:t>
            </a:r>
          </a:p>
          <a:p>
            <a:pPr marL="684213" lvl="1" indent="-342900"/>
            <a:endParaRPr lang="en-US" sz="1800" i="1" baseline="-25000" dirty="0" smtClean="0"/>
          </a:p>
          <a:p>
            <a:r>
              <a:rPr lang="en-US" sz="2000" dirty="0" smtClean="0"/>
              <a:t>Experiments</a:t>
            </a:r>
          </a:p>
          <a:p>
            <a:pPr marL="684213" lvl="1" indent="-342900"/>
            <a:r>
              <a:rPr lang="en-US" sz="1800" dirty="0" smtClean="0"/>
              <a:t>TCV (F. </a:t>
            </a:r>
            <a:r>
              <a:rPr lang="en-US" sz="1800" dirty="0" err="1" smtClean="0"/>
              <a:t>Piras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PRL 105, 155003 (2010))</a:t>
            </a:r>
          </a:p>
          <a:p>
            <a:pPr marL="684213" lvl="1" indent="-342900"/>
            <a:r>
              <a:rPr lang="en-US" sz="1800" dirty="0" smtClean="0"/>
              <a:t>NSTX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7109" y="5410200"/>
            <a:ext cx="298069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	snowflake-minus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</a:rPr>
              <a:t>snowflake-plus</a:t>
            </a:r>
            <a:endParaRPr lang="en-US" sz="180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1295400"/>
            <a:ext cx="1424739" cy="1138773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divertor</a:t>
            </a:r>
            <a:endParaRPr lang="en-US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14, 064502 2007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914027"/>
      </p:ext>
    </p:extLst>
  </p:cSld>
  <p:clrMapOvr>
    <a:masterClrMapping/>
  </p:clrMapOvr>
  <p:transition xmlns:p14="http://schemas.microsoft.com/office/powerpoint/2010/main" advTm="1069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Plasma-wetted area and connection length are increased by 50-90 % in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222" y="24384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These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properties observed in first 30-50 % of SOL width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err="1" smtClean="0">
                <a:solidFill>
                  <a:schemeClr val="tx1"/>
                </a:solidFill>
              </a:rPr>
              <a:t>B</a:t>
            </a:r>
            <a:r>
              <a:rPr lang="en-US" sz="1800" b="0" kern="0" baseline="-25000" dirty="0" err="1" smtClean="0">
                <a:solidFill>
                  <a:schemeClr val="tx1"/>
                </a:solidFill>
              </a:rPr>
              <a:t>tot</a:t>
            </a:r>
            <a:r>
              <a:rPr lang="en-US" sz="1800" b="0" i="0" kern="0" dirty="0" smtClean="0">
                <a:solidFill>
                  <a:schemeClr val="tx1"/>
                </a:solidFill>
              </a:rPr>
              <a:t> angles in the strike </a:t>
            </a:r>
            <a:r>
              <a:rPr lang="en-US" sz="1800" b="0" i="0" kern="0" dirty="0">
                <a:solidFill>
                  <a:schemeClr val="tx1"/>
                </a:solidFill>
              </a:rPr>
              <a:t>point </a:t>
            </a:r>
            <a:r>
              <a:rPr lang="en-US" sz="1800" b="0" i="0" kern="0" dirty="0" smtClean="0">
                <a:solidFill>
                  <a:schemeClr val="tx1"/>
                </a:solidFill>
              </a:rPr>
              <a:t>region: 1-2</a:t>
            </a:r>
            <a:r>
              <a:rPr lang="en-US" sz="1800" b="0" i="0" kern="0" baseline="30000" dirty="0" smtClean="0">
                <a:solidFill>
                  <a:schemeClr val="tx1"/>
                </a:solidFill>
              </a:rPr>
              <a:t>o</a:t>
            </a:r>
            <a:r>
              <a:rPr lang="en-US" sz="1800" b="0" i="0" kern="0" dirty="0" smtClean="0">
                <a:solidFill>
                  <a:schemeClr val="tx1"/>
                </a:solidFill>
              </a:rPr>
              <a:t>, sometimes &lt; 1</a:t>
            </a:r>
            <a:r>
              <a:rPr lang="en-US" sz="1800" b="0" i="0" kern="0" baseline="30000" dirty="0" smtClean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48991"/>
            <a:ext cx="6676364" cy="2551809"/>
          </a:xfrm>
          <a:prstGeom prst="rect">
            <a:avLst/>
          </a:prstGeom>
        </p:spPr>
      </p:pic>
      <p:pic>
        <p:nvPicPr>
          <p:cNvPr id="3" name="Picture 2" descr="eps11-sfd-flu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3938"/>
            <a:ext cx="6477000" cy="24598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73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350" lvl="1" indent="-290513"/>
            <a:r>
              <a:rPr lang="en-US" sz="3100" dirty="0"/>
              <a:t>G</a:t>
            </a:r>
            <a:r>
              <a:rPr lang="en-US" sz="3100" dirty="0" smtClean="0"/>
              <a:t>ood H-mode confinement properties and core impurity reduction obtained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3716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 MA, 4 MW H-mode 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0.8-1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baseline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250 kJ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H98(y,2) ~ 1 (from TRANSP)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carbon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due to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 ELMs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reduction</a:t>
            </a:r>
          </a:p>
          <a:p>
            <a:pPr marL="684213" lvl="2" indent="-228600">
              <a:buClr>
                <a:srgbClr val="004483"/>
              </a:buClr>
              <a:buFont typeface="Arial"/>
              <a:buChar char="•"/>
            </a:pPr>
            <a:r>
              <a:rPr lang="en-US" sz="1600" b="0" i="0" kern="0" noProof="0" dirty="0" smtClean="0">
                <a:solidFill>
                  <a:schemeClr val="tx1"/>
                </a:solidFill>
                <a:latin typeface="+mn-lt"/>
              </a:rPr>
              <a:t>Divertor sputtering rates reduced due to partial detachment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9" descr="aps10-t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083098" cy="53128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89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Significant reduction of steady-state divertor heat flux observed in snowflake divertor (at </a:t>
            </a:r>
            <a:r>
              <a:rPr lang="en-US" i="1" dirty="0" smtClean="0"/>
              <a:t>P</a:t>
            </a:r>
            <a:r>
              <a:rPr lang="en-US" i="1" baseline="-25000" dirty="0" smtClean="0"/>
              <a:t>SOL</a:t>
            </a:r>
            <a:r>
              <a:rPr lang="en-US" dirty="0" smtClean="0"/>
              <a:t>~ 3 MW)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7150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Partial detachment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at or after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snowflake 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formation time</a:t>
            </a:r>
            <a:endParaRPr lang="en-US" sz="1800" b="0" i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Heat and ion fluxes in the outer strike point region decreased </a:t>
            </a:r>
          </a:p>
          <a:p>
            <a:pPr marL="800100" lvl="1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1600" b="0" i="0" dirty="0" smtClean="0">
                <a:solidFill>
                  <a:schemeClr val="tx1"/>
                </a:solidFill>
              </a:rPr>
              <a:t>recombination rate and </a:t>
            </a: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radiated power are increased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aps10-q-i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28752"/>
            <a:ext cx="3429000" cy="4562448"/>
          </a:xfrm>
          <a:prstGeom prst="rect">
            <a:avLst/>
          </a:prstGeom>
        </p:spPr>
      </p:pic>
      <p:pic>
        <p:nvPicPr>
          <p:cNvPr id="2" name="Picture 1" descr="eps11-divtt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66" y="1219200"/>
            <a:ext cx="3043966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68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Snowflake divertor heat flux consistent with NSTX divertor heat flux </a:t>
            </a:r>
            <a:r>
              <a:rPr lang="en-US" dirty="0" err="1" smtClean="0"/>
              <a:t>scalings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206424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4800" b="0" i="0" baseline="-25000" dirty="0" smtClean="0">
                <a:solidFill>
                  <a:srgbClr val="FF6600"/>
                </a:solidFill>
                <a:latin typeface="+mn-lt"/>
              </a:rPr>
              <a:t>*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~40-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0,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51913"/>
          <a:stretch>
            <a:fillRect/>
          </a:stretch>
        </p:blipFill>
        <p:spPr bwMode="auto">
          <a:xfrm>
            <a:off x="76200" y="1371600"/>
            <a:ext cx="3810000" cy="328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38800" y="5986891"/>
            <a:ext cx="358972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T. K. Gray et. al, EX/D P3-13, IAEA FEC 2010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V. A. Soukhanovskii et. al,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16, 022501 (2009)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PS10-pop08_highkd_scaling_P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43" y="1447800"/>
            <a:ext cx="4121557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8685" y="5724533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8941" y="1447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0.8 MA</a:t>
            </a:r>
            <a:endParaRPr lang="en-US" sz="18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648200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flux expansion</a:t>
            </a:r>
            <a:endParaRPr lang="en-US" sz="1800" b="0" i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29561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4343400"/>
            <a:ext cx="47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kern="0" dirty="0" smtClean="0">
                <a:solidFill>
                  <a:schemeClr val="tx1"/>
                </a:solidFill>
              </a:rPr>
              <a:t>50</a:t>
            </a:r>
            <a:endParaRPr lang="en-US" sz="18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581400" y="1435608"/>
            <a:ext cx="1066800" cy="2895600"/>
            <a:chOff x="3581400" y="1447800"/>
            <a:chExt cx="1066800" cy="2895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733800" y="1447800"/>
              <a:ext cx="8382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39A6"/>
                </a:solidFill>
                <a:effectLst/>
                <a:latin typeface="Impact" pitchFamily="-65" charset="0"/>
                <a:ea typeface="ＭＳ Ｐゴシック" pitchFamily="-128" charset="-128"/>
                <a:cs typeface="ＭＳ Ｐゴシック" pitchFamily="-128" charset="-128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733800" y="1447800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81400" y="1447800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581400" y="4343400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495800" y="1447800"/>
              <a:ext cx="0" cy="28956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4140486" y="3400961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4775"/>
            <a:ext cx="7950200" cy="809625"/>
          </a:xfrm>
        </p:spPr>
        <p:txBody>
          <a:bodyPr/>
          <a:lstStyle/>
          <a:p>
            <a:r>
              <a:rPr lang="en-US" sz="2900" dirty="0" smtClean="0"/>
              <a:t>Modeling shows a trend </a:t>
            </a:r>
            <a:r>
              <a:rPr lang="en-US" sz="2900" dirty="0"/>
              <a:t>toward reduced temperature, heat and particle fluxes in the snowflake </a:t>
            </a:r>
            <a:r>
              <a:rPr lang="en-US" sz="2900" dirty="0" smtClean="0"/>
              <a:t>divertor</a:t>
            </a:r>
            <a:endParaRPr kumimoji="1" lang="en-US" sz="2900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886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2D multi-fluid code UEDGE 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Classical parallel transport, anomalous radial transport</a:t>
            </a:r>
          </a:p>
          <a:p>
            <a:pPr lvl="2">
              <a:lnSpc>
                <a:spcPct val="90000"/>
              </a:lnSpc>
            </a:pPr>
            <a:r>
              <a:rPr lang="en-US" sz="1800" i="1" dirty="0"/>
              <a:t>D </a:t>
            </a:r>
            <a:r>
              <a:rPr lang="en-US" sz="1800" dirty="0"/>
              <a:t>= 0.25 m</a:t>
            </a:r>
            <a:r>
              <a:rPr lang="en-US" sz="1800" baseline="30000" dirty="0"/>
              <a:t>2</a:t>
            </a:r>
            <a:r>
              <a:rPr lang="en-US" sz="1800" dirty="0"/>
              <a:t>/s</a:t>
            </a:r>
          </a:p>
          <a:p>
            <a:pPr lvl="2">
              <a:lnSpc>
                <a:spcPct val="90000"/>
              </a:lnSpc>
            </a:pPr>
            <a:r>
              <a:rPr lang="en-US" sz="1800" i="1" dirty="0" err="1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>
                <a:cs typeface="Symbol" charset="2"/>
              </a:rPr>
              <a:t>e,i</a:t>
            </a:r>
            <a:r>
              <a:rPr lang="en-US" sz="1800" dirty="0"/>
              <a:t> = 0.5 m</a:t>
            </a:r>
            <a:r>
              <a:rPr lang="en-US" sz="1800" baseline="30000" dirty="0"/>
              <a:t>2</a:t>
            </a:r>
            <a:r>
              <a:rPr lang="en-US" sz="1800" dirty="0"/>
              <a:t>/</a:t>
            </a:r>
            <a:r>
              <a:rPr lang="en-US" sz="1800" dirty="0" smtClean="0"/>
              <a:t>s</a:t>
            </a:r>
            <a:endParaRPr lang="en-US" sz="18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eps11-uedge-me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5062327" cy="2628900"/>
          </a:xfrm>
          <a:prstGeom prst="rect">
            <a:avLst/>
          </a:prstGeom>
        </p:spPr>
      </p:pic>
      <p:pic>
        <p:nvPicPr>
          <p:cNvPr id="3" name="Picture 2" descr="eps11-ued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3768"/>
            <a:ext cx="7220236" cy="2653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05400"/>
            <a:ext cx="1676400" cy="123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109538">
              <a:lnSpc>
                <a:spcPct val="90000"/>
              </a:lnSpc>
              <a:buNone/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Core interface:</a:t>
            </a:r>
          </a:p>
          <a:p>
            <a:pPr marL="282575" lvl="2" indent="-163513">
              <a:lnSpc>
                <a:spcPct val="90000"/>
              </a:lnSpc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e,i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120 eV</a:t>
            </a:r>
          </a:p>
          <a:p>
            <a:pPr marL="282575" lvl="2" indent="-163513">
              <a:lnSpc>
                <a:spcPct val="90000"/>
              </a:lnSpc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b="0" i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4.5 x 10</a:t>
            </a:r>
            <a:r>
              <a:rPr lang="en-US" sz="1400" b="0" i="0" baseline="30000" dirty="0">
                <a:solidFill>
                  <a:schemeClr val="tx1"/>
                </a:solidFill>
                <a:latin typeface="+mn-lt"/>
              </a:rPr>
              <a:t>19</a:t>
            </a:r>
          </a:p>
          <a:p>
            <a:pPr lvl="1" indent="-338138">
              <a:lnSpc>
                <a:spcPct val="90000"/>
              </a:lnSpc>
              <a:buNone/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R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recy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0.95 </a:t>
            </a:r>
            <a:endParaRPr lang="en-US" sz="1400" b="0" i="0" baseline="30000" dirty="0">
              <a:solidFill>
                <a:schemeClr val="tx1"/>
              </a:solidFill>
              <a:latin typeface="+mn-lt"/>
            </a:endParaRPr>
          </a:p>
          <a:p>
            <a:pPr lvl="1" indent="-338138">
              <a:lnSpc>
                <a:spcPct val="90000"/>
              </a:lnSpc>
              <a:buNone/>
            </a:pPr>
            <a:r>
              <a:rPr kumimoji="1" lang="en-US" sz="1400" b="0" i="0" dirty="0">
                <a:solidFill>
                  <a:schemeClr val="tx1"/>
                </a:solidFill>
                <a:latin typeface="+mn-lt"/>
              </a:rPr>
              <a:t>Carbon 3 %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76521</TotalTime>
  <Words>2369</Words>
  <Application>Microsoft Macintosh PowerPoint</Application>
  <PresentationFormat>On-screen Show (4:3)</PresentationFormat>
  <Paragraphs>365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Sample_All_Lab-arial_narrow</vt:lpstr>
      <vt:lpstr>PowerPoint Presentation</vt:lpstr>
      <vt:lpstr>Acknowledgements</vt:lpstr>
      <vt:lpstr>Outline: Experimental results from snowflake divertor in NSTX very encouraging</vt:lpstr>
      <vt:lpstr>Snowflake divertor geometry attractive for heat flux mitigation </vt:lpstr>
      <vt:lpstr>Plasma-wetted area and connection length are increased by 50-90 % in snowflake divertor</vt:lpstr>
      <vt:lpstr>Good H-mode confinement properties and core impurity reduction obtained with snowflake divertor</vt:lpstr>
      <vt:lpstr>Significant reduction of steady-state divertor heat flux observed in snowflake divertor (at PSOL~ 3 MW)</vt:lpstr>
      <vt:lpstr>Snowflake divertor heat flux consistent with NSTX divertor heat flux scalings</vt:lpstr>
      <vt:lpstr>Modeling shows a trend toward reduced temperature, heat and particle fluxes in the snowflake divertor</vt:lpstr>
      <vt:lpstr>NSTX studies suggest the snowflake divertor configuration may be a viable divertor solution for present and future tokamaks</vt:lpstr>
      <vt:lpstr>NSTX presentations at 38th EPS Conference</vt:lpstr>
      <vt:lpstr>Backup slides</vt:lpstr>
      <vt:lpstr>Poloidal divertor concept enabled progress in magnetic confinement fusion in the last 30 years</vt:lpstr>
      <vt:lpstr>Various techniques developed for reduction of heat fluxes q|| (divertor SOL) and qpeak (divertor target)</vt:lpstr>
      <vt:lpstr>Divertor heat flux mitigation is key for present and future fusion plasma devices </vt:lpstr>
      <vt:lpstr>Open divertor geometry, three existing divertor coils and a good set of diagnostics enable divertor geometry studies in NSTX</vt:lpstr>
      <vt:lpstr>Possible snowflake divertor configurations were modeled with ISOLVER code</vt:lpstr>
      <vt:lpstr>Heat flux mitigation is more challenging in compact divertor of spherical torus</vt:lpstr>
      <vt:lpstr>Snowflake divertor configurations obtained in NSTX confirm analytic theory and modeling</vt:lpstr>
      <vt:lpstr>Divertor profiles show low heat flux, broadened C III and  C IV radiation zones in the snowflake divertor phase</vt:lpstr>
      <vt:lpstr>Snowflake divertor with CD4 seeding leads to increased divertor carbon radiation </vt:lpstr>
      <vt:lpstr>Preliminary indications that ELM heat flux is effectively dissipated in snowflake divertor</vt:lpstr>
      <vt:lpstr>Upper divertor is unaffected by lower divertor snowflake configuration</vt:lpstr>
      <vt:lpstr>High-n Balmer line emission measurements suggest high divertor recombination rate, low Te and high ne</vt:lpstr>
      <vt:lpstr>2D multi-fluid edge transport code UEDGE is used to study snowflake divertor properties</vt:lpstr>
      <vt:lpstr>Radiated power is broadly distributed in the outer leg of snowflake divertor</vt:lpstr>
      <vt:lpstr>1D estimates indicate power and momentum losses are increased in snowflake divertor</vt:lpstr>
    </vt:vector>
  </TitlesOfParts>
  <Manager/>
  <Company>Princeton Plasma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NSTX team member</dc:creator>
  <cp:keywords/>
  <dc:description/>
  <cp:lastModifiedBy>Vlad Soukhanovskii</cp:lastModifiedBy>
  <cp:revision>12941</cp:revision>
  <cp:lastPrinted>2010-11-06T15:48:04Z</cp:lastPrinted>
  <dcterms:created xsi:type="dcterms:W3CDTF">2010-11-11T04:16:17Z</dcterms:created>
  <dcterms:modified xsi:type="dcterms:W3CDTF">2011-06-25T16:04:10Z</dcterms:modified>
  <cp:category/>
</cp:coreProperties>
</file>