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6"/>
  </p:notesMasterIdLst>
  <p:sldIdLst>
    <p:sldId id="268" r:id="rId3"/>
    <p:sldId id="297" r:id="rId4"/>
    <p:sldId id="270" r:id="rId5"/>
    <p:sldId id="271" r:id="rId6"/>
    <p:sldId id="279" r:id="rId7"/>
    <p:sldId id="298" r:id="rId8"/>
    <p:sldId id="299" r:id="rId9"/>
    <p:sldId id="300" r:id="rId10"/>
    <p:sldId id="301" r:id="rId11"/>
    <p:sldId id="317" r:id="rId12"/>
    <p:sldId id="302" r:id="rId13"/>
    <p:sldId id="305" r:id="rId14"/>
    <p:sldId id="308" r:id="rId15"/>
    <p:sldId id="309" r:id="rId16"/>
    <p:sldId id="318" r:id="rId17"/>
    <p:sldId id="311" r:id="rId18"/>
    <p:sldId id="315" r:id="rId19"/>
    <p:sldId id="316" r:id="rId20"/>
    <p:sldId id="314" r:id="rId21"/>
    <p:sldId id="319" r:id="rId22"/>
    <p:sldId id="287" r:id="rId23"/>
    <p:sldId id="303" r:id="rId24"/>
    <p:sldId id="30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 varScale="1">
        <p:scale>
          <a:sx n="164" d="100"/>
          <a:sy n="164" d="100"/>
        </p:scale>
        <p:origin x="-11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3" y="3662357"/>
            <a:ext cx="1355805" cy="14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9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79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8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3633672"/>
            <a:ext cx="4831200" cy="1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62890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14750"/>
            <a:ext cx="1668672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365760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1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7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6325"/>
            <a:ext cx="9144000" cy="227176"/>
            <a:chOff x="0" y="4324350"/>
            <a:chExt cx="9144000" cy="227176"/>
          </a:xfrm>
        </p:grpSpPr>
        <p:pic>
          <p:nvPicPr>
            <p:cNvPr id="9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458224" y="4933950"/>
            <a:ext cx="609576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algn="r"/>
            <a:fld id="{F117DE82-C9A9-43C8-BFFE-CF607F10B2C3}" type="slidenum">
              <a:rPr lang="en-US" sz="9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4400" y="4933950"/>
            <a:ext cx="7315200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Technical Meeting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Disruption event characterization and forecasting of stability for tokamaks – J.W. Berkery 	May 31, 2017</a:t>
            </a:r>
            <a:endParaRPr lang="en-US" sz="9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325"/>
            <a:ext cx="9144000" cy="2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490922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fld id="{7582A597-63CD-47F9-A9E4-CA8C6B735F9D}" type="slidenum">
              <a:rPr/>
              <a:pPr eaLnBrk="0" hangingPunct="0"/>
              <a:t>‹#›</a:t>
            </a:fld>
            <a:endParaRPr dirty="0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943275" y="4928090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charset="0"/>
              </a:rPr>
              <a:t>NSTX-U PAC-37 Meeting: Overview of Disruption PAM Working Group and Initial Results </a:t>
            </a:r>
            <a:r>
              <a:rPr lang="en-US" altLang="en-US" sz="1000" b="1" dirty="0" smtClean="0">
                <a:solidFill>
                  <a:srgbClr val="3333CC"/>
                </a:solidFill>
                <a:ea typeface="ＭＳ Ｐゴシック" pitchFamily="34" charset="-128"/>
              </a:rPr>
              <a:t>(S.A.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6866389" y="4928090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3333CC"/>
                </a:solidFill>
                <a:ea typeface="ＭＳ Ｐゴシック" pitchFamily="34" charset="-128"/>
              </a:rPr>
              <a:t>Jan 27</a:t>
            </a:r>
            <a:r>
              <a:rPr lang="en-US" altLang="en-US" sz="1000" b="1" baseline="30000" dirty="0" smtClean="0">
                <a:solidFill>
                  <a:srgbClr val="3333CC"/>
                </a:solidFill>
                <a:ea typeface="ＭＳ Ｐゴシック" pitchFamily="34" charset="-128"/>
              </a:rPr>
              <a:t>th</a:t>
            </a:r>
            <a:r>
              <a:rPr lang="en-US" altLang="en-US" sz="1000" b="1" dirty="0" smtClean="0">
                <a:solidFill>
                  <a:srgbClr val="3333CC"/>
                </a:solidFill>
                <a:ea typeface="ＭＳ Ｐゴシック" pitchFamily="34" charset="-128"/>
              </a:rPr>
              <a:t>, 2016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9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J.W. </a:t>
            </a:r>
            <a:r>
              <a:rPr lang="en-US" dirty="0" err="1"/>
              <a:t>Berkery</a:t>
            </a:r>
            <a:r>
              <a:rPr lang="en-US" dirty="0"/>
              <a:t>, S.A. Sabbagh, and </a:t>
            </a:r>
            <a:r>
              <a:rPr lang="en-US" dirty="0" smtClean="0"/>
              <a:t>J.D. </a:t>
            </a:r>
            <a:r>
              <a:rPr lang="en-US" dirty="0" err="1" smtClean="0"/>
              <a:t>Riquezes</a:t>
            </a:r>
            <a:endParaRPr lang="en-US" dirty="0"/>
          </a:p>
          <a:p>
            <a:r>
              <a:rPr lang="en-US" sz="2000" i="1" dirty="0"/>
              <a:t>Columbia University</a:t>
            </a:r>
          </a:p>
          <a:p>
            <a:r>
              <a:rPr lang="en-US" dirty="0" smtClean="0"/>
              <a:t>S.P</a:t>
            </a:r>
            <a:r>
              <a:rPr lang="en-US" dirty="0"/>
              <a:t>. </a:t>
            </a:r>
            <a:r>
              <a:rPr lang="en-US" dirty="0" smtClean="0"/>
              <a:t>Gerhardt and C.E. Myers</a:t>
            </a:r>
            <a:endParaRPr lang="en-US" dirty="0"/>
          </a:p>
          <a:p>
            <a:r>
              <a:rPr lang="en-US" sz="2000" i="1" dirty="0"/>
              <a:t>Princeton Plasma Physics Laboratory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8700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/>
              <a:t>Disruption event characterization and forecasting of global and tearing mode stability for tokamaks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800350"/>
            <a:ext cx="8077200" cy="914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IAEA Technical Meeting on Fusion Data Processing, Validation and Analysis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Boston, MA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May 30- June 2, 2017</a:t>
            </a:r>
            <a:endParaRPr lang="en-US" dirty="0"/>
          </a:p>
        </p:txBody>
      </p:sp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4019550"/>
            <a:ext cx="1441938" cy="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8102"/>
            <a:ext cx="2590026" cy="38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51621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*This work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is supported </a:t>
            </a:r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by the US DOE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contracts DE-AC02-09CH11466 and DE-FG02-99ER54524</a:t>
            </a:r>
            <a:endParaRPr lang="en-US" altLang="en-US" sz="1200" i="1" dirty="0">
              <a:solidFill>
                <a:srgbClr val="33669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038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The Disruption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Event Characterization And Forecasting (DECAF)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code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Contains various physical event modules with warning algorithms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 reduced kinetic model for resistive wall mode stability</a:t>
            </a:r>
            <a:endParaRPr lang="en-US" b="1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Complex calculation reduced for speed, performs well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Identification of rotating MHD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Tracks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characteristics that lead to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disruption: rotation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bifurcation, mode lock</a:t>
            </a:r>
          </a:p>
          <a:p>
            <a:pPr lvl="1">
              <a:lnSpc>
                <a:spcPct val="114000"/>
              </a:lnSpc>
            </a:pPr>
            <a:endParaRPr lang="en-US" b="1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51951"/>
            <a:ext cx="285395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Goal is to forecast mode growth rate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 real-time using parameterized reduced models for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δW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terms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6216" y="1479938"/>
            <a:ext cx="1093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no-wall limit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3405" y="2909486"/>
            <a:ext cx="1093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no-wall limit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2114550"/>
            <a:ext cx="1229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with-wall limit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8368" y="994426"/>
            <a:ext cx="1229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with-wall limit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8297" y="3483173"/>
            <a:ext cx="1857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fluid RWM growth rate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514600" y="3749257"/>
            <a:ext cx="0" cy="48179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057108" y="4169233"/>
            <a:ext cx="2136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stabilized by kinetic effects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261836" y="1626936"/>
            <a:ext cx="478972" cy="7528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Right Arrow 43"/>
          <p:cNvSpPr/>
          <p:nvPr/>
        </p:nvSpPr>
        <p:spPr>
          <a:xfrm>
            <a:off x="240065" y="2977337"/>
            <a:ext cx="478972" cy="7528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336" y="1340811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limits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849" y="2412051"/>
            <a:ext cx="667657" cy="48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37719" y="2559643"/>
            <a:ext cx="526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δ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3749257"/>
            <a:ext cx="8125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growth</a:t>
            </a: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rate</a:t>
            </a: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γτ</a:t>
            </a:r>
            <a:r>
              <a:rPr lang="en-US" sz="1600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w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)</a:t>
            </a:r>
          </a:p>
          <a:p>
            <a:pPr algn="ctr">
              <a:buNone/>
            </a:pP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527309" y="723900"/>
            <a:ext cx="4092691" cy="62865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RWM dispersion relation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527308" y="2700391"/>
            <a:ext cx="2949692" cy="17763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Gaussian functions used for resonances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657601" y="3514793"/>
            <a:ext cx="2562679" cy="11143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Coefficients selected to reflect NSTX experience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760403" y="1285654"/>
            <a:ext cx="2487997" cy="56082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2"/>
          <a:stretch/>
        </p:blipFill>
        <p:spPr>
          <a:xfrm>
            <a:off x="3857924" y="1389275"/>
            <a:ext cx="2333993" cy="45720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 flipV="1">
            <a:off x="5439329" y="1890155"/>
            <a:ext cx="325273" cy="337749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657095" y="2149080"/>
            <a:ext cx="15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u="sng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Kinetic effects</a:t>
            </a: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en-US" sz="1800" baseline="-250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4571" y="2149080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Fluid terms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343400" y="1808471"/>
            <a:ext cx="762000" cy="430909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6536083" y="1288700"/>
            <a:ext cx="2515974" cy="55777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20" y="1361608"/>
            <a:ext cx="23608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/>
          <p:cNvCxnSpPr/>
          <p:nvPr/>
        </p:nvCxnSpPr>
        <p:spPr bwMode="auto">
          <a:xfrm flipV="1">
            <a:off x="8102365" y="1822091"/>
            <a:ext cx="533400" cy="405811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6959365" y="1822092"/>
            <a:ext cx="1242202" cy="381000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551502" y="2149082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Rotation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1308" y="214908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Collisionality</a:t>
            </a:r>
            <a:endParaRPr lang="en-US" sz="18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5439329" y="1735592"/>
            <a:ext cx="1418671" cy="503787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6464738" y="2480310"/>
            <a:ext cx="2374462" cy="2377440"/>
            <a:chOff x="232003" y="1444173"/>
            <a:chExt cx="4572000" cy="4577737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03" y="1444173"/>
              <a:ext cx="4572000" cy="457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2346511" y="2751800"/>
              <a:ext cx="2310769" cy="4178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Bounce resonances</a:t>
              </a:r>
              <a:endParaRPr lang="en-US" sz="1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1712650" y="1675465"/>
              <a:ext cx="2960914" cy="48909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Precession resonance</a:t>
              </a:r>
              <a:endParaRPr lang="en-US" sz="11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2269421" y="4757058"/>
              <a:ext cx="2303469" cy="4281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&lt;</a:t>
              </a:r>
              <a:r>
                <a:rPr lang="el-GR" sz="14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&gt; = 1 kHz</a:t>
              </a:r>
              <a:endParaRPr lang="en-US" sz="11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8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DECAF contains modeled kinetic quantities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for generation of stability maps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2929" y="778249"/>
            <a:ext cx="3345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  <a:ea typeface="ＭＳ Ｐゴシック" pitchFamily="34" charset="-128"/>
              </a:rPr>
              <a:t>Normalized growth rate vs. time</a:t>
            </a:r>
            <a:endParaRPr lang="en-US" sz="2000" u="sng" baseline="-25000" dirty="0">
              <a:solidFill>
                <a:srgbClr val="3366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38600" y="778249"/>
            <a:ext cx="5105400" cy="17606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Stability diagram shows trajectory of a discharge towards unstable regions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97023" y="1108710"/>
            <a:ext cx="3475801" cy="3749040"/>
            <a:chOff x="197739" y="2012709"/>
            <a:chExt cx="3320300" cy="358131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6"/>
            <a:stretch/>
          </p:blipFill>
          <p:spPr bwMode="auto">
            <a:xfrm>
              <a:off x="197739" y="2012709"/>
              <a:ext cx="3320300" cy="35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400087" y="2769283"/>
              <a:ext cx="587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Fluid</a:t>
              </a:r>
              <a:endParaRPr lang="en-US" sz="16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769" y="4102395"/>
              <a:ext cx="13473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Fluid + Kinetic</a:t>
              </a:r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79571" y="3334775"/>
              <a:ext cx="8136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unstable</a:t>
              </a:r>
              <a:endPara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02521" y="3687621"/>
              <a:ext cx="6245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9900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stable</a:t>
              </a:r>
              <a:endParaRPr lang="en-US" sz="14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1048880" y="3293442"/>
              <a:ext cx="0" cy="2987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1048880" y="3625416"/>
              <a:ext cx="0" cy="3385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191000" y="1634218"/>
            <a:ext cx="3700273" cy="3200400"/>
            <a:chOff x="6019800" y="2419348"/>
            <a:chExt cx="2834640" cy="2451706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419348"/>
              <a:ext cx="2834640" cy="24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696200" y="3881857"/>
              <a:ext cx="813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unstable</a:t>
              </a:r>
            </a:p>
            <a:p>
              <a:r>
                <a:rPr lang="en-US" sz="1400" dirty="0" smtClean="0">
                  <a:latin typeface="Calibri" panose="020F0502020204030204" pitchFamily="34" charset="0"/>
                </a:rPr>
                <a:t>region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477" y="2876550"/>
              <a:ext cx="2369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278008" y="2537996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C</a:t>
              </a:r>
              <a:r>
                <a:rPr lang="el-GR" sz="1600" baseline="-25000" dirty="0" smtClean="0">
                  <a:latin typeface="Calibri" panose="020F0502020204030204" pitchFamily="34" charset="0"/>
                </a:rPr>
                <a:t>β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78008" y="2576066"/>
              <a:ext cx="365806" cy="986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7129387" y="3205952"/>
              <a:ext cx="8352" cy="515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178794" y="3562350"/>
              <a:ext cx="23126" cy="416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560915" y="3604016"/>
              <a:ext cx="47677" cy="109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740398" y="1785534"/>
            <a:ext cx="14036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C</a:t>
            </a:r>
            <a:r>
              <a:rPr lang="el-GR" sz="1100" baseline="-25000" dirty="0" smtClean="0">
                <a:latin typeface="Calibri" panose="020F0502020204030204" pitchFamily="34" charset="0"/>
              </a:rPr>
              <a:t>β</a:t>
            </a:r>
            <a:r>
              <a:rPr lang="en-US" sz="1100" dirty="0" smtClean="0">
                <a:latin typeface="Calibri" panose="020F0502020204030204" pitchFamily="34" charset="0"/>
              </a:rPr>
              <a:t> = 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(</a:t>
            </a:r>
            <a:r>
              <a:rPr lang="el-GR" sz="1100" dirty="0" smtClean="0">
                <a:latin typeface="Calibri" panose="020F0502020204030204" pitchFamily="34" charset="0"/>
              </a:rPr>
              <a:t>β</a:t>
            </a:r>
            <a:r>
              <a:rPr lang="en-US" sz="1100" baseline="-25000" dirty="0" smtClean="0">
                <a:latin typeface="Calibri" panose="020F0502020204030204" pitchFamily="34" charset="0"/>
              </a:rPr>
              <a:t>N</a:t>
            </a:r>
            <a:r>
              <a:rPr lang="en-US" sz="1100" dirty="0" smtClean="0">
                <a:latin typeface="Calibri" panose="020F0502020204030204" pitchFamily="34" charset="0"/>
              </a:rPr>
              <a:t> – </a:t>
            </a:r>
            <a:r>
              <a:rPr lang="el-GR" sz="1100" dirty="0">
                <a:latin typeface="Calibri" panose="020F0502020204030204" pitchFamily="34" charset="0"/>
              </a:rPr>
              <a:t>β</a:t>
            </a:r>
            <a:r>
              <a:rPr lang="en-US" sz="1100" baseline="-25000" dirty="0" err="1" smtClean="0">
                <a:latin typeface="Calibri" panose="020F0502020204030204" pitchFamily="34" charset="0"/>
              </a:rPr>
              <a:t>N</a:t>
            </a:r>
            <a:r>
              <a:rPr lang="en-US" sz="1100" baseline="30000" dirty="0" err="1" smtClean="0">
                <a:latin typeface="Calibri" panose="020F0502020204030204" pitchFamily="34" charset="0"/>
              </a:rPr>
              <a:t>no</a:t>
            </a:r>
            <a:r>
              <a:rPr lang="en-US" sz="1100" baseline="30000" dirty="0" smtClean="0">
                <a:latin typeface="Calibri" panose="020F0502020204030204" pitchFamily="34" charset="0"/>
              </a:rPr>
              <a:t>-wall</a:t>
            </a:r>
            <a:r>
              <a:rPr lang="en-US" sz="1100" dirty="0" smtClean="0">
                <a:latin typeface="Calibri" panose="020F0502020204030204" pitchFamily="34" charset="0"/>
              </a:rPr>
              <a:t>)/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(</a:t>
            </a:r>
            <a:r>
              <a:rPr lang="el-GR" sz="1100" dirty="0">
                <a:latin typeface="Calibri" panose="020F0502020204030204" pitchFamily="34" charset="0"/>
              </a:rPr>
              <a:t>β</a:t>
            </a:r>
            <a:r>
              <a:rPr lang="en-US" sz="1100" baseline="-25000" dirty="0" err="1" smtClean="0">
                <a:latin typeface="Calibri" panose="020F0502020204030204" pitchFamily="34" charset="0"/>
              </a:rPr>
              <a:t>N</a:t>
            </a:r>
            <a:r>
              <a:rPr lang="en-US" sz="1100" baseline="30000" dirty="0" err="1" smtClean="0">
                <a:latin typeface="Calibri" panose="020F0502020204030204" pitchFamily="34" charset="0"/>
              </a:rPr>
              <a:t>with</a:t>
            </a:r>
            <a:r>
              <a:rPr lang="en-US" sz="1100" baseline="30000" dirty="0" smtClean="0">
                <a:latin typeface="Calibri" panose="020F0502020204030204" pitchFamily="34" charset="0"/>
              </a:rPr>
              <a:t>-wall</a:t>
            </a:r>
            <a:r>
              <a:rPr lang="en-US" sz="1100" dirty="0" smtClean="0">
                <a:latin typeface="Calibri" panose="020F0502020204030204" pitchFamily="34" charset="0"/>
              </a:rPr>
              <a:t> – </a:t>
            </a:r>
            <a:r>
              <a:rPr lang="el-GR" sz="1100" dirty="0">
                <a:latin typeface="Calibri" panose="020F0502020204030204" pitchFamily="34" charset="0"/>
              </a:rPr>
              <a:t>β</a:t>
            </a:r>
            <a:r>
              <a:rPr lang="en-US" sz="1100" baseline="-25000" dirty="0" err="1" smtClean="0">
                <a:latin typeface="Calibri" panose="020F0502020204030204" pitchFamily="34" charset="0"/>
              </a:rPr>
              <a:t>N</a:t>
            </a:r>
            <a:r>
              <a:rPr lang="en-US" sz="1100" baseline="30000" dirty="0" err="1" smtClean="0">
                <a:latin typeface="Calibri" panose="020F0502020204030204" pitchFamily="34" charset="0"/>
              </a:rPr>
              <a:t>no</a:t>
            </a:r>
            <a:r>
              <a:rPr lang="en-US" sz="1100" baseline="30000" dirty="0" smtClean="0">
                <a:latin typeface="Calibri" panose="020F0502020204030204" pitchFamily="34" charset="0"/>
              </a:rPr>
              <a:t>-wall</a:t>
            </a:r>
            <a:r>
              <a:rPr lang="en-US" sz="1100" dirty="0" smtClean="0">
                <a:latin typeface="Calibri" panose="020F0502020204030204" pitchFamily="34" charset="0"/>
              </a:rPr>
              <a:t>)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57209" y="782590"/>
            <a:ext cx="3345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  <a:ea typeface="ＭＳ Ｐゴシック" pitchFamily="34" charset="-128"/>
              </a:rPr>
              <a:t>Normalized growth rate vs. time</a:t>
            </a:r>
            <a:endParaRPr lang="en-US" sz="2000" u="sng" baseline="-25000" dirty="0">
              <a:solidFill>
                <a:srgbClr val="3366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4685" y="2228850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74683" y="2603584"/>
            <a:ext cx="683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1101531" y="2241433"/>
            <a:ext cx="0" cy="2744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101531" y="2546434"/>
            <a:ext cx="0" cy="3110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243622" y="1722135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(7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%)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False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positives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11907"/>
            <a:ext cx="9144000" cy="731044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 fontScale="92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DECAF reduced kinetic model results initially tested on a database of NSTX discharges with unstable RWMs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3"/>
          <a:stretch/>
        </p:blipFill>
        <p:spPr bwMode="auto">
          <a:xfrm>
            <a:off x="0" y="1123950"/>
            <a:ext cx="4038234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2343150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2876550"/>
            <a:ext cx="683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838200" y="2436127"/>
            <a:ext cx="0" cy="3659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8200" y="2842795"/>
            <a:ext cx="0" cy="414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47" y="1058616"/>
            <a:ext cx="33411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029200" y="777962"/>
            <a:ext cx="4118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  <a:ea typeface="ＭＳ Ｐゴシック" pitchFamily="34" charset="-128"/>
              </a:rPr>
              <a:t>Predicted instability statistics (45 shots)</a:t>
            </a:r>
            <a:endParaRPr lang="en-US" sz="2000" u="sng" baseline="-25000" dirty="0">
              <a:solidFill>
                <a:srgbClr val="3366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562600" y="954291"/>
            <a:ext cx="3303128" cy="3446259"/>
            <a:chOff x="5081862" y="1215630"/>
            <a:chExt cx="3303128" cy="3446259"/>
          </a:xfrm>
        </p:grpSpPr>
        <p:graphicFrame>
          <p:nvGraphicFramePr>
            <p:cNvPr id="42" name="Chart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75924942"/>
                </p:ext>
              </p:extLst>
            </p:nvPr>
          </p:nvGraphicFramePr>
          <p:xfrm>
            <a:off x="5081862" y="1215630"/>
            <a:ext cx="3303128" cy="3446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Rectangle 42"/>
            <p:cNvSpPr/>
            <p:nvPr/>
          </p:nvSpPr>
          <p:spPr>
            <a:xfrm>
              <a:off x="5843862" y="1591235"/>
              <a:ext cx="7653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Stable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(</a:t>
              </a: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16%)</a:t>
              </a: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62862" y="2883362"/>
              <a:ext cx="157919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Instability </a:t>
              </a: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within 100 </a:t>
              </a:r>
              <a:r>
                <a:rPr lang="en-US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ms</a:t>
              </a: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of minor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  disruption</a:t>
              </a: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        (33%)</a:t>
              </a: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86862" y="2078930"/>
              <a:ext cx="122870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Instability &lt; </a:t>
              </a: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320 </a:t>
              </a:r>
              <a:r>
                <a:rPr lang="en-US" dirty="0" err="1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ms</a:t>
              </a: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before disruption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ea typeface="ＭＳ Ｐゴシック" pitchFamily="34" charset="-128"/>
                  <a:cs typeface="Arial" panose="020B0604020202020204" pitchFamily="34" charset="0"/>
                </a:rPr>
                <a:t>(44%)</a:t>
              </a: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77022" y="2031265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(7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%)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False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Arial" panose="020B0604020202020204" pitchFamily="34" charset="0"/>
              </a:rPr>
              <a:t>positives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316890"/>
            <a:ext cx="2217880" cy="33884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44% predicted unstable &lt; 320 </a:t>
            </a:r>
            <a:r>
              <a:rPr lang="en-US" sz="2000" dirty="0" err="1" smtClean="0">
                <a:latin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</a:rPr>
              <a:t> (approx. 60</a:t>
            </a:r>
            <a:r>
              <a:rPr lang="el-GR" sz="2000" dirty="0" smtClean="0">
                <a:latin typeface="Calibri" panose="020F0502020204030204" pitchFamily="34" charset="0"/>
              </a:rPr>
              <a:t>τ</a:t>
            </a:r>
            <a:r>
              <a:rPr lang="en-US" sz="2000" baseline="-25000" dirty="0" smtClean="0">
                <a:latin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) before current quench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33% </a:t>
            </a:r>
            <a:r>
              <a:rPr lang="en-US" sz="2000" dirty="0">
                <a:latin typeface="Calibri" panose="020F0502020204030204" pitchFamily="34" charset="0"/>
              </a:rPr>
              <a:t>predicted unstable </a:t>
            </a:r>
            <a:r>
              <a:rPr lang="en-US" sz="2000" dirty="0" smtClean="0">
                <a:latin typeface="Calibri" panose="020F0502020204030204" pitchFamily="34" charset="0"/>
              </a:rPr>
              <a:t>within 100 </a:t>
            </a:r>
            <a:r>
              <a:rPr lang="en-US" sz="2000" dirty="0" err="1" smtClean="0">
                <a:latin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</a:rPr>
              <a:t> of a minor disruption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9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Reduced kinetic model distinguishes between stable and unstable NSTX discharges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948850"/>
            <a:ext cx="4652966" cy="12899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If &lt;</a:t>
            </a:r>
            <a:r>
              <a:rPr lang="el-GR" sz="2000" dirty="0" smtClean="0">
                <a:latin typeface="Arial"/>
                <a:cs typeface="Arial"/>
              </a:rPr>
              <a:t>ω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~ 0 warnings are eliminated, 10/13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or 77%, of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stable cases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stable in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model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Model is successful in first incarnation - development continues to improve forecasting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8992" y="4095750"/>
            <a:ext cx="47487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Tradeoff: missed vs. early warnings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819150"/>
            <a:ext cx="3573942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8" y="2876550"/>
            <a:ext cx="402336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286000" y="3767328"/>
            <a:ext cx="12954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1142999" y="819149"/>
            <a:ext cx="1676401" cy="38100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Unstable cases</a:t>
            </a:r>
            <a:endParaRPr lang="en-US" sz="14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95400" y="2830830"/>
            <a:ext cx="1447801" cy="34438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table cases</a:t>
            </a:r>
            <a:endParaRPr lang="en-US" sz="14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038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The Disruption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Event Characterization And Forecasting (DECAF)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code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Contains various physical event modules with warning algorithms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A reduced kinetic model for resistive wall mode stability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Complex calculation reduced for speed, performs well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Identification of rotating MHD</a:t>
            </a:r>
            <a:endParaRPr lang="en-US" b="1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Tracks </a:t>
            </a:r>
            <a:r>
              <a:rPr lang="en-US" b="1" dirty="0">
                <a:latin typeface="Calibri" panose="020F0502020204030204" pitchFamily="34" charset="0"/>
              </a:rPr>
              <a:t>characteristics that lead to </a:t>
            </a:r>
            <a:r>
              <a:rPr lang="en-US" b="1" dirty="0" smtClean="0">
                <a:latin typeface="Calibri" panose="020F0502020204030204" pitchFamily="34" charset="0"/>
              </a:rPr>
              <a:t>disruption: rotation </a:t>
            </a:r>
            <a:r>
              <a:rPr lang="en-US" b="1" dirty="0">
                <a:latin typeface="Calibri" panose="020F0502020204030204" pitchFamily="34" charset="0"/>
              </a:rPr>
              <a:t>bifurcation, mode lock</a:t>
            </a:r>
          </a:p>
          <a:p>
            <a:pPr lvl="1">
              <a:lnSpc>
                <a:spcPct val="114000"/>
              </a:lnSpc>
            </a:pPr>
            <a:endParaRPr lang="en-US" b="1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 fontScale="90000"/>
          </a:bodyPr>
          <a:lstStyle/>
          <a:p>
            <a:pPr lvl="3" algn="ctr"/>
            <a:r>
              <a:rPr lang="en-US" sz="2800" dirty="0" smtClean="0">
                <a:solidFill>
                  <a:srgbClr val="336699"/>
                </a:solidFill>
                <a:latin typeface="Calibri" panose="020F0502020204030204" pitchFamily="34" charset="0"/>
                <a:ea typeface="+mj-ea"/>
                <a:cs typeface="+mj-cs"/>
              </a:rPr>
              <a:t>Essential new step for DECAF analysis of general tokamak data: Identification of rotating MHD (e.g. NTMs)</a:t>
            </a:r>
            <a:endParaRPr lang="en-US" sz="2800" dirty="0">
              <a:solidFill>
                <a:srgbClr val="336699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1099"/>
            <a:ext cx="3581400" cy="40702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Initial goals</a:t>
            </a:r>
          </a:p>
          <a:p>
            <a:pPr marL="625475" lvl="1" indent="-280988"/>
            <a:r>
              <a:rPr lang="en-US" dirty="0" smtClean="0">
                <a:latin typeface="Calibri" panose="020F0502020204030204" pitchFamily="34" charset="0"/>
              </a:rPr>
              <a:t>Create portable code to identify existence of rotating MHD modes</a:t>
            </a:r>
          </a:p>
          <a:p>
            <a:pPr marL="625475" lvl="1" indent="-280988"/>
            <a:r>
              <a:rPr lang="en-US" dirty="0" smtClean="0">
                <a:latin typeface="Calibri" panose="020F0502020204030204" pitchFamily="34" charset="0"/>
              </a:rPr>
              <a:t>Track characteristics that lead to disruption</a:t>
            </a:r>
          </a:p>
          <a:p>
            <a:pPr marL="1025525" lvl="2" indent="-280988"/>
            <a:r>
              <a:rPr lang="en-US" dirty="0" smtClean="0">
                <a:latin typeface="Calibri" panose="020F0502020204030204" pitchFamily="34" charset="0"/>
              </a:rPr>
              <a:t>e.g. rotation bifurcation, mode lock</a:t>
            </a:r>
          </a:p>
          <a:p>
            <a:pPr marL="344488" indent="-344488"/>
            <a:r>
              <a:rPr lang="en-US" dirty="0" smtClean="0">
                <a:latin typeface="Calibri" panose="020F0502020204030204" pitchFamily="34" charset="0"/>
              </a:rPr>
              <a:t>Approach</a:t>
            </a:r>
          </a:p>
          <a:p>
            <a:pPr marL="625475" lvl="1" indent="-280988"/>
            <a:r>
              <a:rPr lang="en-US" dirty="0" smtClean="0">
                <a:latin typeface="Calibri" panose="020F0502020204030204" pitchFamily="34" charset="0"/>
              </a:rPr>
              <a:t>Apply FFT analysis to determine mode frequency, bandwidth evolution</a:t>
            </a:r>
          </a:p>
          <a:p>
            <a:pPr marL="625475" lvl="1" indent="-280988"/>
            <a:r>
              <a:rPr lang="en-US" dirty="0" smtClean="0">
                <a:latin typeface="Calibri" panose="020F0502020204030204" pitchFamily="34" charset="0"/>
              </a:rPr>
              <a:t>Determine bifurcation and mode locking</a:t>
            </a:r>
          </a:p>
          <a:p>
            <a:pPr marL="625475" lvl="1" indent="-280988"/>
            <a:endParaRPr lang="en-US" dirty="0" smtClean="0">
              <a:latin typeface="Calibri" panose="020F0502020204030204" pitchFamily="34" charset="0"/>
            </a:endParaRPr>
          </a:p>
          <a:p>
            <a:pPr marL="1025525" lvl="2" indent="-280988"/>
            <a:endParaRPr lang="en-US" dirty="0" smtClean="0">
              <a:latin typeface="Calibri" panose="020F0502020204030204" pitchFamily="34" charset="0"/>
            </a:endParaRPr>
          </a:p>
          <a:p>
            <a:pPr marL="625475" lvl="1" indent="-280988"/>
            <a:endParaRPr lang="en-US" dirty="0" smtClean="0">
              <a:latin typeface="Calibri" panose="020F0502020204030204" pitchFamily="34" charset="0"/>
            </a:endParaRPr>
          </a:p>
          <a:p>
            <a:pPr marL="625475" lvl="1" indent="-280988"/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4226"/>
          <a:stretch/>
        </p:blipFill>
        <p:spPr>
          <a:xfrm>
            <a:off x="4076703" y="1123950"/>
            <a:ext cx="3033131" cy="1828800"/>
          </a:xfrm>
          <a:prstGeom prst="rect">
            <a:avLst/>
          </a:prstGeom>
        </p:spPr>
      </p:pic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877148" y="742950"/>
            <a:ext cx="517593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9900CC"/>
                </a:solidFill>
                <a:latin typeface="Calibri" panose="020F0502020204030204" pitchFamily="34" charset="0"/>
              </a:rPr>
              <a:t>Magnetic spectrogram of rotating MHD in NSTX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657600" y="2952750"/>
            <a:ext cx="3601424" cy="1828800"/>
            <a:chOff x="4123852" y="4114800"/>
            <a:chExt cx="4740979" cy="2407465"/>
          </a:xfrm>
        </p:grpSpPr>
        <p:pic>
          <p:nvPicPr>
            <p:cNvPr id="20" name="Picture 19"/>
            <p:cNvPicPr/>
            <p:nvPr/>
          </p:nvPicPr>
          <p:blipFill rotWithShape="1">
            <a:blip r:embed="rId3"/>
            <a:srcRect r="50000" b="50000"/>
            <a:stretch/>
          </p:blipFill>
          <p:spPr>
            <a:xfrm>
              <a:off x="4123852" y="4114800"/>
              <a:ext cx="4740979" cy="240746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4800600" y="4141959"/>
              <a:ext cx="36576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flipH="1">
            <a:off x="4016724" y="2724150"/>
            <a:ext cx="2117379" cy="365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438903" y="2724150"/>
            <a:ext cx="511229" cy="365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722578" y="3089150"/>
            <a:ext cx="219357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u="sng" dirty="0">
                <a:latin typeface="Calibri" panose="020F0502020204030204" pitchFamily="34" charset="0"/>
              </a:rPr>
              <a:t>n</a:t>
            </a:r>
            <a:r>
              <a:rPr lang="en-US" altLang="en-US" sz="1600" u="sng" dirty="0" smtClean="0">
                <a:latin typeface="Calibri" panose="020F0502020204030204" pitchFamily="34" charset="0"/>
              </a:rPr>
              <a:t> = 1 mode frequency vs. time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016724" y="4019550"/>
            <a:ext cx="299367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867403" y="4375642"/>
            <a:ext cx="11430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524222" y="3714750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0</a:t>
            </a:r>
            <a:r>
              <a:rPr 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~ 9 kHz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1808" y="4067865"/>
            <a:ext cx="182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bifurcation ~ 4 kHz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086600" y="1200150"/>
            <a:ext cx="2012135" cy="160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4488" indent="-344488"/>
            <a:r>
              <a:rPr lang="en-US" sz="1600" dirty="0" smtClean="0">
                <a:latin typeface="Calibri" panose="020F0502020204030204" pitchFamily="34" charset="0"/>
              </a:rPr>
              <a:t>NSTX “stable periods” – enhanced by high elongation (</a:t>
            </a:r>
            <a:r>
              <a:rPr lang="el-GR" sz="1600" dirty="0" smtClean="0">
                <a:latin typeface="Calibri" panose="020F0502020204030204" pitchFamily="34" charset="0"/>
              </a:rPr>
              <a:t>κ</a:t>
            </a:r>
            <a:r>
              <a:rPr lang="en-US" sz="1600" dirty="0" smtClean="0">
                <a:latin typeface="Calibri" panose="020F0502020204030204" pitchFamily="34" charset="0"/>
              </a:rPr>
              <a:t> ~ 2.7), lithium wall conditioning</a:t>
            </a:r>
          </a:p>
          <a:p>
            <a:pPr marL="344488" indent="-344488"/>
            <a:r>
              <a:rPr lang="en-US" sz="1600" dirty="0">
                <a:latin typeface="Calibri" panose="020F0502020204030204" pitchFamily="34" charset="0"/>
              </a:rPr>
              <a:t>NSTX-U: rotating MHD more common </a:t>
            </a:r>
            <a:r>
              <a:rPr lang="en-US" sz="1600" dirty="0" smtClean="0">
                <a:latin typeface="Calibri" panose="020F0502020204030204" pitchFamily="34" charset="0"/>
              </a:rPr>
              <a:t>(lower </a:t>
            </a:r>
            <a:r>
              <a:rPr lang="el-GR" sz="1600" dirty="0" smtClean="0">
                <a:latin typeface="Calibri" panose="020F0502020204030204" pitchFamily="34" charset="0"/>
              </a:rPr>
              <a:t>κ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~ </a:t>
            </a:r>
            <a:r>
              <a:rPr lang="en-US" sz="1600" dirty="0" smtClean="0">
                <a:latin typeface="Calibri" panose="020F0502020204030204" pitchFamily="34" charset="0"/>
              </a:rPr>
              <a:t>2.3, </a:t>
            </a:r>
            <a:r>
              <a:rPr lang="en-US" sz="1600" dirty="0">
                <a:latin typeface="Calibri" panose="020F0502020204030204" pitchFamily="34" charset="0"/>
              </a:rPr>
              <a:t>no </a:t>
            </a:r>
            <a:r>
              <a:rPr lang="en-US" sz="1600" dirty="0" smtClean="0">
                <a:latin typeface="Calibri" panose="020F0502020204030204" pitchFamily="34" charset="0"/>
              </a:rPr>
              <a:t>lithium)</a:t>
            </a:r>
          </a:p>
          <a:p>
            <a:pPr marL="344488" indent="-344488"/>
            <a:endParaRPr lang="en-US" sz="1600" dirty="0" smtClean="0">
              <a:latin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5867403" y="1619250"/>
            <a:ext cx="1585331" cy="38215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33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 fontScale="90000"/>
          </a:bodyPr>
          <a:lstStyle/>
          <a:p>
            <a:pPr lvl="3" algn="ctr"/>
            <a:r>
              <a:rPr lang="en-US" sz="2800" dirty="0">
                <a:solidFill>
                  <a:srgbClr val="336699"/>
                </a:solidFill>
                <a:latin typeface="Calibri" panose="020F0502020204030204" pitchFamily="34" charset="0"/>
              </a:rPr>
              <a:t>DECAF rotating MHD analysis identifies the state of the modes </a:t>
            </a:r>
            <a:r>
              <a:rPr lang="en-US" sz="28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found</a:t>
            </a:r>
            <a:endParaRPr lang="en-US" sz="2800" dirty="0">
              <a:solidFill>
                <a:srgbClr val="336699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8610" y="1301257"/>
            <a:ext cx="2825814" cy="1368288"/>
            <a:chOff x="28982" y="1070626"/>
            <a:chExt cx="3817429" cy="1848437"/>
          </a:xfrm>
        </p:grpSpPr>
        <p:pic>
          <p:nvPicPr>
            <p:cNvPr id="96" name="Picture 95"/>
            <p:cNvPicPr/>
            <p:nvPr/>
          </p:nvPicPr>
          <p:blipFill rotWithShape="1">
            <a:blip r:embed="rId2"/>
            <a:srcRect l="1951" r="50000"/>
            <a:stretch/>
          </p:blipFill>
          <p:spPr>
            <a:xfrm>
              <a:off x="651167" y="1070626"/>
              <a:ext cx="3195244" cy="1665032"/>
            </a:xfrm>
            <a:prstGeom prst="rect">
              <a:avLst/>
            </a:prstGeom>
          </p:spPr>
        </p:pic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84211" y="2295394"/>
              <a:ext cx="1784130" cy="3742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m</a:t>
              </a:r>
              <a:r>
                <a:rPr lang="en-US" alt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ode lock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 bwMode="auto">
            <a:xfrm>
              <a:off x="1224171" y="2805736"/>
              <a:ext cx="2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2379833" y="2806849"/>
              <a:ext cx="2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1594689" y="2044849"/>
              <a:ext cx="0" cy="370055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2590636" y="2045962"/>
              <a:ext cx="0" cy="370055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3" name="Rectangle 102"/>
            <p:cNvSpPr/>
            <p:nvPr/>
          </p:nvSpPr>
          <p:spPr bwMode="auto">
            <a:xfrm>
              <a:off x="728105" y="2653240"/>
              <a:ext cx="2956096" cy="26582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69811" y="1076226"/>
              <a:ext cx="125782" cy="164481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200">
                <a:latin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rot="16200000">
              <a:off x="-111777" y="1661203"/>
              <a:ext cx="634929" cy="353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 (G)</a:t>
              </a:r>
              <a:endParaRPr lang="en-US" sz="1100" dirty="0">
                <a:latin typeface="Calibri" panose="020F0502020204030204" pitchFamily="34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310698" y="1141123"/>
              <a:ext cx="506814" cy="1626950"/>
              <a:chOff x="623350" y="3075336"/>
              <a:chExt cx="506814" cy="162695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685800" y="3075336"/>
                <a:ext cx="444364" cy="353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smtClean="0">
                    <a:latin typeface="Calibri" panose="020F0502020204030204" pitchFamily="34" charset="0"/>
                  </a:rPr>
                  <a:t>20</a:t>
                </a:r>
                <a:endParaRPr lang="en-US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85800" y="3330773"/>
                <a:ext cx="444364" cy="353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smtClean="0">
                    <a:latin typeface="Calibri" panose="020F0502020204030204" pitchFamily="34" charset="0"/>
                  </a:rPr>
                  <a:t>10</a:t>
                </a:r>
                <a:endParaRPr lang="en-US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82748" y="3582975"/>
                <a:ext cx="346917" cy="353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smtClean="0">
                    <a:latin typeface="Calibri" panose="020F0502020204030204" pitchFamily="34" charset="0"/>
                  </a:rPr>
                  <a:t>0</a:t>
                </a:r>
                <a:endParaRPr lang="en-US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23350" y="3836672"/>
                <a:ext cx="502834" cy="353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smtClean="0">
                    <a:latin typeface="Calibri" panose="020F0502020204030204" pitchFamily="34" charset="0"/>
                  </a:rPr>
                  <a:t>-10</a:t>
                </a:r>
                <a:endParaRPr lang="en-US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24050" y="4092773"/>
                <a:ext cx="502834" cy="353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smtClean="0">
                    <a:latin typeface="Calibri" panose="020F0502020204030204" pitchFamily="34" charset="0"/>
                  </a:rPr>
                  <a:t>-20</a:t>
                </a:r>
                <a:endParaRPr lang="en-US" sz="10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24050" y="4348874"/>
                <a:ext cx="502834" cy="353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smtClean="0">
                    <a:latin typeface="Calibri" panose="020F0502020204030204" pitchFamily="34" charset="0"/>
                  </a:rPr>
                  <a:t>-30</a:t>
                </a:r>
                <a:endParaRPr lang="en-US" sz="105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-25009" y="2656630"/>
            <a:ext cx="2953903" cy="1483984"/>
            <a:chOff x="173485" y="2448631"/>
            <a:chExt cx="4683101" cy="2352697"/>
          </a:xfrm>
        </p:grpSpPr>
        <p:pic>
          <p:nvPicPr>
            <p:cNvPr id="122" name="Picture 121"/>
            <p:cNvPicPr/>
            <p:nvPr/>
          </p:nvPicPr>
          <p:blipFill rotWithShape="1">
            <a:blip r:embed="rId2"/>
            <a:srcRect l="48757" t="-1290" r="379" b="1290"/>
            <a:stretch/>
          </p:blipFill>
          <p:spPr>
            <a:xfrm>
              <a:off x="556129" y="2509710"/>
              <a:ext cx="4149480" cy="1993068"/>
            </a:xfrm>
            <a:prstGeom prst="rect">
              <a:avLst/>
            </a:prstGeom>
          </p:spPr>
        </p:pic>
        <p:sp>
          <p:nvSpPr>
            <p:cNvPr id="124" name="Rectangle 123"/>
            <p:cNvSpPr/>
            <p:nvPr/>
          </p:nvSpPr>
          <p:spPr bwMode="auto">
            <a:xfrm>
              <a:off x="513922" y="4444259"/>
              <a:ext cx="4092949" cy="19075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100">
                <a:latin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331893" y="2454215"/>
              <a:ext cx="410629" cy="204856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100">
                <a:latin typeface="Calibri" panose="020F050202020403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41831" y="2521578"/>
              <a:ext cx="410629" cy="192554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100">
                <a:latin typeface="Calibri" panose="020F050202020403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rot="16200000">
              <a:off x="8296" y="3250327"/>
              <a:ext cx="745134" cy="414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B (G)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541915" y="2448631"/>
              <a:ext cx="563175" cy="1948428"/>
              <a:chOff x="408993" y="4118053"/>
              <a:chExt cx="563175" cy="194842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471006" y="4118053"/>
                <a:ext cx="501162" cy="390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anose="020F0502020204030204" pitchFamily="34" charset="0"/>
                  </a:rPr>
                  <a:t>30</a:t>
                </a:r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08993" y="5676124"/>
                <a:ext cx="562155" cy="390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anose="020F0502020204030204" pitchFamily="34" charset="0"/>
                  </a:rPr>
                  <a:t>-30</a:t>
                </a:r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08993" y="5410200"/>
                <a:ext cx="562155" cy="390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anose="020F0502020204030204" pitchFamily="34" charset="0"/>
                  </a:rPr>
                  <a:t>-20</a:t>
                </a:r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08993" y="5150630"/>
                <a:ext cx="562155" cy="390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anose="020F0502020204030204" pitchFamily="34" charset="0"/>
                  </a:rPr>
                  <a:t>-10</a:t>
                </a:r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66532" y="4368417"/>
                <a:ext cx="501162" cy="390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2</a:t>
                </a:r>
                <a:r>
                  <a:rPr lang="en-US" sz="1000" dirty="0" smtClean="0">
                    <a:latin typeface="Calibri" panose="020F0502020204030204" pitchFamily="34" charset="0"/>
                  </a:rPr>
                  <a:t>0</a:t>
                </a:r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66532" y="4618655"/>
                <a:ext cx="501162" cy="390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anose="020F0502020204030204" pitchFamily="34" charset="0"/>
                  </a:rPr>
                  <a:t>10</a:t>
                </a:r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65917" y="4886131"/>
                <a:ext cx="396967" cy="390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anose="020F0502020204030204" pitchFamily="34" charset="0"/>
                  </a:rPr>
                  <a:t>0</a:t>
                </a:r>
                <a:endParaRPr lang="en-US" sz="1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7" name="Rectangle 136"/>
            <p:cNvSpPr/>
            <p:nvPr/>
          </p:nvSpPr>
          <p:spPr>
            <a:xfrm>
              <a:off x="1084646" y="4410971"/>
              <a:ext cx="656188" cy="390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0.68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706011" y="4410971"/>
              <a:ext cx="656188" cy="390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0.70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324941" y="4410971"/>
              <a:ext cx="656188" cy="390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0.72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943873" y="4410971"/>
              <a:ext cx="656188" cy="390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0.74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571253" y="4410971"/>
              <a:ext cx="656188" cy="390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0.76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200398" y="4410971"/>
              <a:ext cx="656188" cy="390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0.78</a:t>
              </a:r>
              <a:endParaRPr lang="en-US" sz="1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1378084" y="4062740"/>
            <a:ext cx="619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time (s)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048000" y="1230630"/>
            <a:ext cx="2951257" cy="3017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301257"/>
            <a:ext cx="201389" cy="2615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itle 1"/>
          <p:cNvSpPr txBox="1">
            <a:spLocks/>
          </p:cNvSpPr>
          <p:nvPr/>
        </p:nvSpPr>
        <p:spPr>
          <a:xfrm>
            <a:off x="6172200" y="1316731"/>
            <a:ext cx="2631794" cy="2123609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000" dirty="0" smtClean="0">
                <a:latin typeface="Calibri" panose="020F0502020204030204" pitchFamily="34" charset="0"/>
              </a:rPr>
              <a:t>Fast Fourier transforms used to find mode peak frequency within a time interval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49" name="Content Placeholder 2"/>
          <p:cNvSpPr txBox="1">
            <a:spLocks/>
          </p:cNvSpPr>
          <p:nvPr/>
        </p:nvSpPr>
        <p:spPr bwMode="auto">
          <a:xfrm>
            <a:off x="1929383" y="1316731"/>
            <a:ext cx="73095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>
                <a:solidFill>
                  <a:srgbClr val="FF0000"/>
                </a:solidFill>
                <a:latin typeface="Calibri" panose="020F0502020204030204" pitchFamily="34" charset="0"/>
              </a:rPr>
              <a:t>Odd-n</a:t>
            </a:r>
          </a:p>
          <a:p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Content Placeholder 2"/>
          <p:cNvSpPr txBox="1">
            <a:spLocks/>
          </p:cNvSpPr>
          <p:nvPr/>
        </p:nvSpPr>
        <p:spPr bwMode="auto">
          <a:xfrm>
            <a:off x="1973790" y="2733045"/>
            <a:ext cx="84561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Even-n</a:t>
            </a:r>
            <a:endParaRPr lang="en-US" sz="1600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74" name="Content Placeholder 2"/>
          <p:cNvSpPr txBox="1">
            <a:spLocks/>
          </p:cNvSpPr>
          <p:nvPr/>
        </p:nvSpPr>
        <p:spPr bwMode="auto">
          <a:xfrm>
            <a:off x="4267200" y="762650"/>
            <a:ext cx="914400" cy="4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kern="0" dirty="0" smtClean="0">
                <a:solidFill>
                  <a:srgbClr val="6600FF"/>
                </a:solidFill>
                <a:latin typeface="Calibri" panose="020F0502020204030204" pitchFamily="34" charset="0"/>
              </a:rPr>
              <a:t>FFTs</a:t>
            </a:r>
            <a:endParaRPr lang="en-US" u="sng" kern="0" dirty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Content Placeholder 2"/>
          <p:cNvSpPr txBox="1">
            <a:spLocks/>
          </p:cNvSpPr>
          <p:nvPr/>
        </p:nvSpPr>
        <p:spPr bwMode="auto">
          <a:xfrm>
            <a:off x="963609" y="768288"/>
            <a:ext cx="1199551" cy="4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kern="0" dirty="0" smtClean="0">
                <a:solidFill>
                  <a:srgbClr val="6600FF"/>
                </a:solidFill>
                <a:latin typeface="Calibri" panose="020F0502020204030204" pitchFamily="34" charset="0"/>
              </a:rPr>
              <a:t>Signals</a:t>
            </a:r>
            <a:endParaRPr lang="en-US" u="sng" kern="0" dirty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3634096" y="1295136"/>
            <a:ext cx="73095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>
                <a:solidFill>
                  <a:srgbClr val="FF0000"/>
                </a:solidFill>
                <a:latin typeface="Calibri" panose="020F0502020204030204" pitchFamily="34" charset="0"/>
              </a:rPr>
              <a:t>Odd-n</a:t>
            </a:r>
          </a:p>
          <a:p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3678503" y="2711450"/>
            <a:ext cx="84561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Even-n</a:t>
            </a:r>
            <a:endParaRPr lang="en-US" sz="1600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5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/>
          <p:cNvPicPr/>
          <p:nvPr/>
        </p:nvPicPr>
        <p:blipFill rotWithShape="1">
          <a:blip r:embed="rId2"/>
          <a:srcRect l="48867" t="2359"/>
          <a:stretch/>
        </p:blipFill>
        <p:spPr>
          <a:xfrm>
            <a:off x="3867912" y="2738540"/>
            <a:ext cx="3424972" cy="1766051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3"/>
          <a:srcRect l="467" r="51063" b="54508"/>
          <a:stretch/>
        </p:blipFill>
        <p:spPr>
          <a:xfrm>
            <a:off x="152400" y="961229"/>
            <a:ext cx="3749040" cy="16795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2"/>
          <a:srcRect t="4638" r="51525" b="48820"/>
          <a:stretch/>
        </p:blipFill>
        <p:spPr>
          <a:xfrm>
            <a:off x="121920" y="2740818"/>
            <a:ext cx="3776472" cy="1864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 fontScale="90000"/>
          </a:bodyPr>
          <a:lstStyle/>
          <a:p>
            <a:pPr lvl="3" algn="ctr"/>
            <a:r>
              <a:rPr lang="en-US" sz="2800" dirty="0">
                <a:solidFill>
                  <a:srgbClr val="336699"/>
                </a:solidFill>
                <a:latin typeface="Calibri" panose="020F0502020204030204" pitchFamily="34" charset="0"/>
              </a:rPr>
              <a:t>DECAF rotating MHD analysis identifies the state of the modes </a:t>
            </a:r>
            <a:r>
              <a:rPr lang="en-US" sz="28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found</a:t>
            </a:r>
            <a:endParaRPr lang="en-US" sz="2800" dirty="0">
              <a:solidFill>
                <a:srgbClr val="336699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735259" y="776563"/>
            <a:ext cx="291657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latin typeface="Calibri" panose="020F0502020204030204" pitchFamily="34" charset="0"/>
              </a:rPr>
              <a:t>Frequency vs. time</a:t>
            </a:r>
          </a:p>
        </p:txBody>
      </p:sp>
      <p:pic>
        <p:nvPicPr>
          <p:cNvPr id="155" name="Picture 154"/>
          <p:cNvPicPr/>
          <p:nvPr/>
        </p:nvPicPr>
        <p:blipFill rotWithShape="1">
          <a:blip r:embed="rId3"/>
          <a:srcRect l="54373" t="4348" b="5824"/>
          <a:stretch/>
        </p:blipFill>
        <p:spPr>
          <a:xfrm>
            <a:off x="4188746" y="1126268"/>
            <a:ext cx="3039298" cy="1510641"/>
          </a:xfrm>
          <a:prstGeom prst="rect">
            <a:avLst/>
          </a:prstGeom>
        </p:spPr>
      </p:pic>
      <p:sp>
        <p:nvSpPr>
          <p:cNvPr id="156" name="Text Box 32"/>
          <p:cNvSpPr txBox="1">
            <a:spLocks noChangeArrowheads="1"/>
          </p:cNvSpPr>
          <p:nvPr/>
        </p:nvSpPr>
        <p:spPr bwMode="auto">
          <a:xfrm>
            <a:off x="4682716" y="1186192"/>
            <a:ext cx="239451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1 = mode rotating</a:t>
            </a:r>
          </a:p>
        </p:txBody>
      </p:sp>
      <p:sp>
        <p:nvSpPr>
          <p:cNvPr id="158" name="Text Box 32"/>
          <p:cNvSpPr txBox="1">
            <a:spLocks noChangeArrowheads="1"/>
          </p:cNvSpPr>
          <p:nvPr/>
        </p:nvSpPr>
        <p:spPr bwMode="auto">
          <a:xfrm>
            <a:off x="4195018" y="1829396"/>
            <a:ext cx="119065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0 = No mode</a:t>
            </a:r>
          </a:p>
        </p:txBody>
      </p:sp>
      <p:cxnSp>
        <p:nvCxnSpPr>
          <p:cNvPr id="159" name="Straight Arrow Connector 158"/>
          <p:cNvCxnSpPr/>
          <p:nvPr/>
        </p:nvCxnSpPr>
        <p:spPr bwMode="auto">
          <a:xfrm flipH="1" flipV="1">
            <a:off x="5351917" y="2301325"/>
            <a:ext cx="152400" cy="16919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flipV="1">
            <a:off x="6102141" y="2288042"/>
            <a:ext cx="142231" cy="170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/>
          <p:nvPr/>
        </p:nvCxnSpPr>
        <p:spPr bwMode="auto">
          <a:xfrm flipV="1">
            <a:off x="6310402" y="2282701"/>
            <a:ext cx="142231" cy="18782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2" name="Text Box 32"/>
          <p:cNvSpPr txBox="1">
            <a:spLocks noChangeArrowheads="1"/>
          </p:cNvSpPr>
          <p:nvPr/>
        </p:nvSpPr>
        <p:spPr bwMode="auto">
          <a:xfrm>
            <a:off x="4350454" y="758407"/>
            <a:ext cx="271588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DECAF mode status</a:t>
            </a:r>
          </a:p>
        </p:txBody>
      </p:sp>
      <p:cxnSp>
        <p:nvCxnSpPr>
          <p:cNvPr id="163" name="Straight Connector 162"/>
          <p:cNvCxnSpPr/>
          <p:nvPr/>
        </p:nvCxnSpPr>
        <p:spPr bwMode="auto">
          <a:xfrm>
            <a:off x="4298695" y="1881588"/>
            <a:ext cx="28194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5428117" y="4552950"/>
            <a:ext cx="505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(s)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4245775" y="2622700"/>
            <a:ext cx="2963344" cy="14630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3931060" y="1092991"/>
            <a:ext cx="309417" cy="338375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3886200" y="1357662"/>
            <a:ext cx="308818" cy="1018498"/>
            <a:chOff x="4928888" y="2517541"/>
            <a:chExt cx="308818" cy="1018498"/>
          </a:xfrm>
        </p:grpSpPr>
        <p:sp>
          <p:nvSpPr>
            <p:cNvPr id="173" name="Rectangle 172"/>
            <p:cNvSpPr/>
            <p:nvPr/>
          </p:nvSpPr>
          <p:spPr>
            <a:xfrm>
              <a:off x="4973748" y="2904050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0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928888" y="3274429"/>
              <a:ext cx="3000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-1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980904" y="2517541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1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</p:grpSp>
      <p:sp>
        <p:nvSpPr>
          <p:cNvPr id="157" name="Text Box 32"/>
          <p:cNvSpPr txBox="1">
            <a:spLocks noChangeArrowheads="1"/>
          </p:cNvSpPr>
          <p:nvPr/>
        </p:nvSpPr>
        <p:spPr bwMode="auto">
          <a:xfrm>
            <a:off x="4378923" y="2377440"/>
            <a:ext cx="301247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-1 = mode locked</a:t>
            </a:r>
          </a:p>
        </p:txBody>
      </p:sp>
      <p:sp>
        <p:nvSpPr>
          <p:cNvPr id="184" name="Text Box 32"/>
          <p:cNvSpPr txBox="1">
            <a:spLocks noChangeArrowheads="1"/>
          </p:cNvSpPr>
          <p:nvPr/>
        </p:nvSpPr>
        <p:spPr bwMode="auto">
          <a:xfrm>
            <a:off x="4682716" y="2848252"/>
            <a:ext cx="239451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1 = mode rotating</a:t>
            </a:r>
          </a:p>
        </p:txBody>
      </p:sp>
      <p:sp>
        <p:nvSpPr>
          <p:cNvPr id="185" name="Text Box 32"/>
          <p:cNvSpPr txBox="1">
            <a:spLocks noChangeArrowheads="1"/>
          </p:cNvSpPr>
          <p:nvPr/>
        </p:nvSpPr>
        <p:spPr bwMode="auto">
          <a:xfrm>
            <a:off x="4195018" y="3491456"/>
            <a:ext cx="119065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0 = No mode</a:t>
            </a:r>
          </a:p>
        </p:txBody>
      </p:sp>
      <p:cxnSp>
        <p:nvCxnSpPr>
          <p:cNvPr id="189" name="Straight Connector 188"/>
          <p:cNvCxnSpPr/>
          <p:nvPr/>
        </p:nvCxnSpPr>
        <p:spPr bwMode="auto">
          <a:xfrm>
            <a:off x="4298695" y="3543648"/>
            <a:ext cx="28194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0" name="Rectangle 189"/>
          <p:cNvSpPr/>
          <p:nvPr/>
        </p:nvSpPr>
        <p:spPr bwMode="auto">
          <a:xfrm>
            <a:off x="4245775" y="4379976"/>
            <a:ext cx="2963344" cy="1828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5" name="Text Box 32"/>
          <p:cNvSpPr txBox="1">
            <a:spLocks noChangeArrowheads="1"/>
          </p:cNvSpPr>
          <p:nvPr/>
        </p:nvSpPr>
        <p:spPr bwMode="auto">
          <a:xfrm>
            <a:off x="4378923" y="3943350"/>
            <a:ext cx="301247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-1 = mode locked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3886200" y="3019722"/>
            <a:ext cx="308818" cy="1018498"/>
            <a:chOff x="4928888" y="2517541"/>
            <a:chExt cx="308818" cy="1018498"/>
          </a:xfrm>
        </p:grpSpPr>
        <p:sp>
          <p:nvSpPr>
            <p:cNvPr id="197" name="Rectangle 196"/>
            <p:cNvSpPr/>
            <p:nvPr/>
          </p:nvSpPr>
          <p:spPr>
            <a:xfrm>
              <a:off x="4973748" y="2904050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0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928888" y="3274429"/>
              <a:ext cx="3000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-1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980904" y="2517541"/>
              <a:ext cx="2568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1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0" name="Content Placeholder 2"/>
          <p:cNvSpPr txBox="1">
            <a:spLocks/>
          </p:cNvSpPr>
          <p:nvPr/>
        </p:nvSpPr>
        <p:spPr bwMode="auto">
          <a:xfrm>
            <a:off x="2920881" y="1278335"/>
            <a:ext cx="73095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>
                <a:solidFill>
                  <a:srgbClr val="FF0000"/>
                </a:solidFill>
                <a:latin typeface="Calibri" panose="020F0502020204030204" pitchFamily="34" charset="0"/>
              </a:rPr>
              <a:t>Odd-n</a:t>
            </a:r>
          </a:p>
          <a:p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 bwMode="auto">
          <a:xfrm>
            <a:off x="2920881" y="2769004"/>
            <a:ext cx="84561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Even-n</a:t>
            </a:r>
            <a:endParaRPr lang="en-US" sz="1600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1800" b="1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4038600" y="4400550"/>
            <a:ext cx="3296446" cy="311675"/>
            <a:chOff x="5139775" y="4532900"/>
            <a:chExt cx="3296446" cy="311675"/>
          </a:xfrm>
        </p:grpSpPr>
        <p:sp>
          <p:nvSpPr>
            <p:cNvPr id="169" name="Rectangle 168"/>
            <p:cNvSpPr/>
            <p:nvPr/>
          </p:nvSpPr>
          <p:spPr>
            <a:xfrm>
              <a:off x="5139775" y="4536798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0.66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055632" y="4532900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0.70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997532" y="4532900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0.74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932557" y="4532900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0.78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24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The characterization algorithm shows that the expected bifurcation and locking events can be found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742950"/>
            <a:ext cx="8763000" cy="9233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Algorithm written looks for a “quasi-steady state” period, a potential bifurcation, and possible mode locking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34616" y="1565910"/>
            <a:ext cx="7847384" cy="3291840"/>
            <a:chOff x="228600" y="2514600"/>
            <a:chExt cx="8688082" cy="3644498"/>
          </a:xfrm>
        </p:grpSpPr>
        <p:grpSp>
          <p:nvGrpSpPr>
            <p:cNvPr id="23" name="Group 22"/>
            <p:cNvGrpSpPr/>
            <p:nvPr/>
          </p:nvGrpSpPr>
          <p:grpSpPr>
            <a:xfrm>
              <a:off x="4648200" y="2525312"/>
              <a:ext cx="4268482" cy="3633786"/>
              <a:chOff x="152400" y="2779714"/>
              <a:chExt cx="4268482" cy="3633786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3030538"/>
                <a:ext cx="4268482" cy="3382962"/>
              </a:xfrm>
              <a:prstGeom prst="rect">
                <a:avLst/>
              </a:prstGeom>
            </p:spPr>
          </p:pic>
          <p:sp>
            <p:nvSpPr>
              <p:cNvPr id="38" name="Content Placeholder 9"/>
              <p:cNvSpPr txBox="1">
                <a:spLocks/>
              </p:cNvSpPr>
              <p:nvPr/>
            </p:nvSpPr>
            <p:spPr bwMode="auto">
              <a:xfrm>
                <a:off x="2286642" y="3348038"/>
                <a:ext cx="1954366" cy="313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kern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NSTX-U shot 204202</a:t>
                </a:r>
                <a:endParaRPr lang="en-US" sz="1400" kern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1225777" y="2779714"/>
                <a:ext cx="2417536" cy="385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kern="0" dirty="0" smtClean="0">
                    <a:solidFill>
                      <a:srgbClr val="6600FF"/>
                    </a:solidFill>
                    <a:latin typeface="Calibri" panose="020F0502020204030204" pitchFamily="34" charset="0"/>
                  </a:rPr>
                  <a:t>odd-n peak frequencies</a:t>
                </a:r>
                <a:endParaRPr lang="en-US" sz="1600" kern="0" dirty="0">
                  <a:solidFill>
                    <a:srgbClr val="6600FF"/>
                  </a:solidFill>
                  <a:latin typeface="Calibri" panose="020F0502020204030204" pitchFamily="34" charset="0"/>
                </a:endParaRPr>
              </a:p>
              <a:p>
                <a:endParaRPr lang="en-US" kern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2925991" y="4568828"/>
                <a:ext cx="655410" cy="385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l</a:t>
                </a:r>
                <a:r>
                  <a:rPr lang="en-US" sz="1600" kern="0" dirty="0" smtClean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ock</a:t>
                </a:r>
                <a:endParaRPr lang="en-US" sz="1600" kern="0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  <a:p>
                <a:endParaRPr lang="en-US" kern="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2743200" y="4895852"/>
                <a:ext cx="302420" cy="666748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228600" y="2514600"/>
              <a:ext cx="4062413" cy="3602650"/>
              <a:chOff x="4648200" y="2769002"/>
              <a:chExt cx="4062413" cy="360265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8200" y="3030538"/>
                <a:ext cx="4062413" cy="3341114"/>
              </a:xfrm>
              <a:prstGeom prst="rect">
                <a:avLst/>
              </a:prstGeom>
            </p:spPr>
          </p:pic>
          <p:sp>
            <p:nvSpPr>
              <p:cNvPr id="26" name="Content Placeholder 9"/>
              <p:cNvSpPr txBox="1">
                <a:spLocks/>
              </p:cNvSpPr>
              <p:nvPr/>
            </p:nvSpPr>
            <p:spPr bwMode="auto">
              <a:xfrm>
                <a:off x="6934200" y="3343276"/>
                <a:ext cx="1763714" cy="313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kern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NSTX shot 138854</a:t>
                </a:r>
                <a:endParaRPr lang="en-US" sz="1400" kern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5631091" y="2769002"/>
                <a:ext cx="2417536" cy="385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kern="0" dirty="0" smtClean="0">
                    <a:solidFill>
                      <a:srgbClr val="6600FF"/>
                    </a:solidFill>
                    <a:latin typeface="Calibri" panose="020F0502020204030204" pitchFamily="34" charset="0"/>
                  </a:rPr>
                  <a:t>odd-n peak frequencies</a:t>
                </a:r>
                <a:endParaRPr lang="en-US" sz="1600" kern="0" dirty="0">
                  <a:solidFill>
                    <a:srgbClr val="6600FF"/>
                  </a:solidFill>
                  <a:latin typeface="Calibri" panose="020F0502020204030204" pitchFamily="34" charset="0"/>
                </a:endParaRPr>
              </a:p>
              <a:p>
                <a:endParaRPr lang="en-US" kern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7174140" y="5562600"/>
                <a:ext cx="655410" cy="385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l</a:t>
                </a:r>
                <a:r>
                  <a:rPr lang="en-US" sz="1600" kern="0" dirty="0" smtClean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ock</a:t>
                </a:r>
                <a:endParaRPr lang="en-US" sz="1600" kern="0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  <a:p>
                <a:endParaRPr lang="en-US" kern="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7696200" y="5755481"/>
                <a:ext cx="533400" cy="111919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3" name="Content Placeholder 2"/>
              <p:cNvSpPr txBox="1">
                <a:spLocks/>
              </p:cNvSpPr>
              <p:nvPr/>
            </p:nvSpPr>
            <p:spPr bwMode="auto">
              <a:xfrm>
                <a:off x="5465610" y="3107931"/>
                <a:ext cx="1708530" cy="385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kern="0" dirty="0" smtClean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Mode frequency</a:t>
                </a:r>
                <a:endParaRPr lang="en-US" sz="1600" kern="0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  <a:p>
                <a:endParaRPr lang="en-US" kern="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5223898" y="3409952"/>
                <a:ext cx="454743" cy="246855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7346482" y="3818339"/>
                <a:ext cx="1186342" cy="385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75000"/>
                  <a:buFont typeface="Wingdings" pitchFamily="2" charset="2"/>
                  <a:buChar char="q"/>
                  <a:tabLst/>
                  <a:defRPr lang="en-US" altLang="en-US" sz="2000" dirty="0" smtClean="0">
                    <a:solidFill>
                      <a:schemeClr val="tx1"/>
                    </a:solidFill>
                    <a:latin typeface="+mn-lt"/>
                  </a:defRPr>
                </a:lvl2pPr>
                <a:lvl3pPr marL="11430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80000"/>
                  <a:buFontTx/>
                  <a:buChar char="•"/>
                  <a:tabLst/>
                  <a:defRPr lang="en-US" altLang="en-US" dirty="0" smtClean="0">
                    <a:solidFill>
                      <a:srgbClr val="FF0000"/>
                    </a:solidFill>
                    <a:latin typeface="+mn-lt"/>
                  </a:defRPr>
                </a:lvl3pPr>
                <a:lvl4pPr marL="16002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FF"/>
                  </a:buClr>
                  <a:buSzPct val="65000"/>
                  <a:buFont typeface="Wingdings" pitchFamily="2" charset="2"/>
                  <a:buChar char="q"/>
                  <a:tabLst/>
                  <a:defRPr lang="en-US" altLang="en-US" sz="1600" dirty="0" smtClean="0">
                    <a:solidFill>
                      <a:srgbClr val="009999"/>
                    </a:solidFill>
                    <a:latin typeface="+mn-lt"/>
                  </a:defRPr>
                </a:lvl4pPr>
                <a:lvl5pPr marL="2057400" marR="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Tx/>
                  <a:buChar char="•"/>
                  <a:tabLst/>
                  <a:defRPr lang="en-US" altLang="en-US" sz="1600" dirty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kern="0" dirty="0" smtClean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bifurcates</a:t>
                </a:r>
                <a:endParaRPr lang="en-US" sz="1600" kern="0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  <a:p>
                <a:endParaRPr lang="en-US" kern="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 flipH="1">
                <a:off x="7962900" y="4130976"/>
                <a:ext cx="137319" cy="570119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688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038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The Disruption </a:t>
            </a:r>
            <a:r>
              <a:rPr lang="en-US" b="1" dirty="0">
                <a:latin typeface="Calibri" panose="020F0502020204030204" pitchFamily="34" charset="0"/>
              </a:rPr>
              <a:t>Event Characterization And Forecasting (DECAF) </a:t>
            </a:r>
            <a:r>
              <a:rPr lang="en-US" b="1" dirty="0" smtClean="0">
                <a:latin typeface="Calibri" panose="020F0502020204030204" pitchFamily="34" charset="0"/>
              </a:rPr>
              <a:t>code</a:t>
            </a:r>
            <a:endParaRPr lang="en-US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Contains various physical event modules with warning algorithms</a:t>
            </a:r>
            <a:endParaRPr lang="en-US" b="1" dirty="0" smtClean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 reduced kinetic model for resistive wall mode stability</a:t>
            </a:r>
            <a:endParaRPr lang="en-US" b="1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Complex calculation reduced for speed, performs well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Identification of rotating MHD</a:t>
            </a:r>
            <a:endParaRPr lang="en-US" b="1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Tracks </a:t>
            </a:r>
            <a:r>
              <a:rPr lang="en-US" b="1" dirty="0">
                <a:latin typeface="Calibri" panose="020F0502020204030204" pitchFamily="34" charset="0"/>
              </a:rPr>
              <a:t>characteristics that lead to </a:t>
            </a:r>
            <a:r>
              <a:rPr lang="en-US" b="1" dirty="0" smtClean="0">
                <a:latin typeface="Calibri" panose="020F0502020204030204" pitchFamily="34" charset="0"/>
              </a:rPr>
              <a:t>disruption: rotation </a:t>
            </a:r>
            <a:r>
              <a:rPr lang="en-US" b="1" dirty="0">
                <a:latin typeface="Calibri" panose="020F0502020204030204" pitchFamily="34" charset="0"/>
              </a:rPr>
              <a:t>bifurcation, mode lock</a:t>
            </a:r>
          </a:p>
          <a:p>
            <a:pPr lvl="1">
              <a:lnSpc>
                <a:spcPct val="114000"/>
              </a:lnSpc>
            </a:pPr>
            <a:endParaRPr lang="en-US" b="1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Conclusions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038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The DECAF code can characterize chains of events leading to disruption</a:t>
            </a:r>
            <a:endParaRPr lang="en-US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Expanding set of modules and warnings used to analyze data sets</a:t>
            </a:r>
            <a:endParaRPr lang="en-US" b="1" dirty="0" smtClean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 reduced kinetic model for resistive wall mode stability</a:t>
            </a:r>
            <a:endParaRPr lang="en-US" b="1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Complex calculation reduced for speed, performs well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Algorithm for identifying rotating MHD can find frequency, bifurcation points, locking times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Backup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59" y="994239"/>
            <a:ext cx="3657600" cy="378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DECAF contains modeled quantities for stability estimation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3952"/>
            <a:ext cx="4114800" cy="35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62509" y="4626175"/>
            <a:ext cx="4495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[J.W.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Berkery</a:t>
            </a:r>
            <a:r>
              <a:rPr lang="en-US" sz="1400" b="0" i="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400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al., </a:t>
            </a:r>
            <a:r>
              <a:rPr lang="en-US" sz="1400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40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55</a:t>
            </a:r>
            <a:r>
              <a:rPr lang="en-US" sz="1400" b="1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123007</a:t>
            </a: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 (2015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)] 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3" y="742950"/>
            <a:ext cx="44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Modeled estimates for NSTX no-wall limit</a:t>
            </a:r>
            <a:endParaRPr lang="en-US" sz="2000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0409" y="2494063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NSTX 138556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540" y="3790952"/>
            <a:ext cx="6238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DCON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0289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 flipV="1">
            <a:off x="685800" y="3143250"/>
            <a:ext cx="0" cy="34290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" y="3595878"/>
            <a:ext cx="0" cy="347472"/>
          </a:xfrm>
          <a:prstGeom prst="straightConnector1">
            <a:avLst/>
          </a:prstGeom>
          <a:ln w="222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6323" y="2886905"/>
            <a:ext cx="1035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Above no-wall </a:t>
            </a:r>
          </a:p>
          <a:p>
            <a:pPr algn="ctr"/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limit</a:t>
            </a:r>
            <a:endParaRPr lang="en-US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43" y="3867150"/>
            <a:ext cx="538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Below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2763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4" y="1200152"/>
            <a:ext cx="124745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Internal inductance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Pressure peaking</a:t>
            </a:r>
          </a:p>
          <a:p>
            <a:r>
              <a:rPr lang="en-US" sz="105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Aspect ratio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0578" y="1236761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alibri" panose="020F0502020204030204" pitchFamily="34" charset="0"/>
              </a:rPr>
              <a:t>Composite no-wall limit model</a:t>
            </a:r>
            <a:endParaRPr lang="en-US" sz="1050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90270" y="1463040"/>
            <a:ext cx="821410" cy="77826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9804" y="742950"/>
            <a:ext cx="312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DECAF</a:t>
            </a:r>
            <a:endParaRPr lang="en-US" sz="2000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67200" y="2266950"/>
            <a:ext cx="1447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150495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DECAF replicates published NSTX </a:t>
            </a:r>
            <a:r>
              <a:rPr lang="el-GR" sz="1400" dirty="0" smtClean="0">
                <a:latin typeface="Calibri" panose="020F0502020204030204" pitchFamily="34" charset="0"/>
              </a:rPr>
              <a:t>β</a:t>
            </a:r>
            <a:r>
              <a:rPr lang="en-US" sz="1400" baseline="-25000" dirty="0">
                <a:latin typeface="Calibri" panose="020F0502020204030204" pitchFamily="34" charset="0"/>
              </a:rPr>
              <a:t>N</a:t>
            </a:r>
            <a:r>
              <a:rPr lang="en-US" sz="1400" dirty="0" smtClean="0">
                <a:latin typeface="Calibri" panose="020F0502020204030204" pitchFamily="34" charset="0"/>
              </a:rPr>
              <a:t> no-wall model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19600" y="4085910"/>
            <a:ext cx="1447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43400" y="3052288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DECAF </a:t>
            </a:r>
            <a:r>
              <a:rPr lang="el-GR" sz="1400" dirty="0" smtClean="0">
                <a:latin typeface="Calibri" panose="020F0502020204030204" pitchFamily="34" charset="0"/>
              </a:rPr>
              <a:t>δ</a:t>
            </a:r>
            <a:r>
              <a:rPr lang="en-US" sz="1400" dirty="0" smtClean="0">
                <a:latin typeface="Calibri" panose="020F0502020204030204" pitchFamily="34" charset="0"/>
              </a:rPr>
              <a:t>W no-wall model similar to DCON results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DCON confirms NSTX-U above the no-wall limit; 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NSTX-based model gives good estimate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894" y="742950"/>
            <a:ext cx="44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NSTX-U H-mode discharges: 204112</a:t>
            </a:r>
            <a:endParaRPr lang="en-US" sz="2000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74295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204118</a:t>
            </a:r>
            <a:r>
              <a:rPr lang="en-US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		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         </a:t>
            </a:r>
            <a:r>
              <a:rPr lang="en-US" sz="2000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(April 2016)</a:t>
            </a:r>
            <a:endParaRPr lang="en-US" sz="2000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4324350"/>
            <a:ext cx="9144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latin typeface="Calibri" panose="020F0502020204030204" pitchFamily="34" charset="0"/>
                <a:cs typeface="Arial" pitchFamily="34" charset="0"/>
              </a:rPr>
              <a:t>NSTX no-wall limit model (</a:t>
            </a:r>
            <a:r>
              <a:rPr lang="en-US" b="0" i="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[J.W. </a:t>
            </a:r>
            <a:r>
              <a:rPr lang="en-US" b="0" i="0" dirty="0" err="1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Berkery</a:t>
            </a:r>
            <a:r>
              <a:rPr lang="en-US" b="0" i="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et al., </a:t>
            </a:r>
            <a:r>
              <a:rPr lang="en-US" b="0" i="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55</a:t>
            </a:r>
            <a:r>
              <a:rPr lang="en-US" b="1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123007</a:t>
            </a:r>
            <a:r>
              <a:rPr lang="en-US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 (2015</a:t>
            </a:r>
            <a:r>
              <a:rPr lang="en-US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)]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) includes internal inductance, pressure peaking, and aspect ratio, predicts NSTX-U DCON no-wall limit</a:t>
            </a:r>
            <a:endParaRPr lang="en-US" b="0" i="0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000257" y="1124010"/>
            <a:ext cx="6858000" cy="2941997"/>
            <a:chOff x="0" y="1463040"/>
            <a:chExt cx="9144000" cy="3922663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63040"/>
              <a:ext cx="4572000" cy="392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63040"/>
              <a:ext cx="4572000" cy="392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057400" y="3581400"/>
              <a:ext cx="6238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DCON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85800" y="3657600"/>
              <a:ext cx="0" cy="457200"/>
            </a:xfrm>
            <a:prstGeom prst="straightConnector1">
              <a:avLst/>
            </a:prstGeom>
            <a:ln w="2222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85800" y="4337304"/>
              <a:ext cx="0" cy="463296"/>
            </a:xfrm>
            <a:prstGeom prst="straightConnector1">
              <a:avLst/>
            </a:prstGeom>
            <a:ln w="2222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96686" y="4010792"/>
              <a:ext cx="13149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Above no-wall</a:t>
              </a:r>
              <a:r>
                <a:rPr lang="en-US" sz="11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limit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" y="4567368"/>
              <a:ext cx="5389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Below</a:t>
              </a:r>
              <a:endParaRPr lang="en-US" sz="1100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2990" y="1641110"/>
              <a:ext cx="18565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Composite no-wall limit model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905000" y="1895026"/>
              <a:ext cx="76200" cy="28726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400800" y="3581400"/>
              <a:ext cx="6238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DCON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5257800" y="3657600"/>
              <a:ext cx="0" cy="457200"/>
            </a:xfrm>
            <a:prstGeom prst="straightConnector1">
              <a:avLst/>
            </a:prstGeom>
            <a:ln w="2222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257800" y="4337304"/>
              <a:ext cx="0" cy="463296"/>
            </a:xfrm>
            <a:prstGeom prst="straightConnector1">
              <a:avLst/>
            </a:prstGeom>
            <a:ln w="2222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257800" y="4010792"/>
              <a:ext cx="13149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Above no-wall</a:t>
              </a:r>
              <a:r>
                <a:rPr lang="en-US" sz="11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limit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4000" y="4567368"/>
              <a:ext cx="5389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Below</a:t>
              </a:r>
              <a:endParaRPr lang="en-US" sz="1100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68223" y="1666552"/>
              <a:ext cx="18565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</a:rPr>
                <a:t>Composite no-wall limit model</a:t>
              </a:r>
              <a:endParaRPr lang="en-US" sz="1050" dirty="0">
                <a:latin typeface="Calibri" panose="020F0502020204030204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420233" y="1920468"/>
              <a:ext cx="76200" cy="28726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4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Disruption event chain characterization capability started as next step in disruption avoidance plan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8370" y="401955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</a:t>
            </a:r>
            <a:endParaRPr lang="en-US" sz="200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42950"/>
            <a:ext cx="5171300" cy="388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6200" y="4626177"/>
            <a:ext cx="528439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[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DOE </a:t>
            </a:r>
            <a:r>
              <a:rPr lang="en-US" sz="1400" dirty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report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on </a:t>
            </a:r>
            <a:r>
              <a:rPr lang="en-US" sz="1400" dirty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Transient events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(2015)]</a:t>
            </a:r>
            <a:endParaRPr lang="en-US" sz="1400" b="0" i="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71761" y="895350"/>
            <a:ext cx="3772239" cy="40386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Approach to disruption prevention</a:t>
            </a:r>
            <a:endParaRPr lang="en-US" sz="24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Identify disruption event chains and elements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Predict events in disruption chains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Cues disruption avoidance systems to break event chains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Attack events at several places with active control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B</a:t>
            </a:r>
            <a:r>
              <a:rPr lang="en-US" sz="2000" dirty="0" smtClean="0">
                <a:latin typeface="Calibri" panose="020F0502020204030204" pitchFamily="34" charset="0"/>
              </a:rPr>
              <a:t>uilds upon both physics and control successes of NSTX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Disruption Event Characterization And Forecasting (DECAF) code</a:t>
            </a:r>
            <a:r>
              <a:rPr lang="en-US" sz="2800" dirty="0" smtClean="0">
                <a:latin typeface="Calibri" panose="020F0502020204030204" pitchFamily="34" charset="0"/>
              </a:rPr>
              <a:t> is structured to ease parallel development</a:t>
            </a: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239" y="844878"/>
            <a:ext cx="3714750" cy="3829051"/>
            <a:chOff x="254239" y="844876"/>
            <a:chExt cx="3714750" cy="3829051"/>
          </a:xfrm>
        </p:grpSpPr>
        <p:sp>
          <p:nvSpPr>
            <p:cNvPr id="41" name="TextBox 40"/>
            <p:cNvSpPr txBox="1"/>
            <p:nvPr/>
          </p:nvSpPr>
          <p:spPr>
            <a:xfrm>
              <a:off x="254239" y="2336178"/>
              <a:ext cx="1371600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Main data structure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1625839" y="2571750"/>
              <a:ext cx="40005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Arrow Connector 42"/>
            <p:cNvCxnSpPr>
              <a:stCxn id="44" idx="2"/>
              <a:endCxn id="41" idx="0"/>
            </p:cNvCxnSpPr>
            <p:nvPr/>
          </p:nvCxnSpPr>
          <p:spPr bwMode="auto">
            <a:xfrm>
              <a:off x="940039" y="1482396"/>
              <a:ext cx="0" cy="85378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254239" y="959176"/>
              <a:ext cx="1371600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Code control workbooks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40214" y="1545008"/>
              <a:ext cx="137160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Density Limits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4489" y="1972048"/>
              <a:ext cx="154305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Confinement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54489" y="2430744"/>
              <a:ext cx="154305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Technical issues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54489" y="2887944"/>
              <a:ext cx="1543050" cy="5847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Tokamak dynamics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54489" y="3531645"/>
              <a:ext cx="1543050" cy="5847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Power/current handling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54489" y="4200162"/>
              <a:ext cx="1543050" cy="33855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Mode stability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025889" y="1443924"/>
              <a:ext cx="1943100" cy="323000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0189" y="844876"/>
              <a:ext cx="1771650" cy="646331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Physical event modules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3" name="Straight Arrow Connector 52"/>
            <p:cNvCxnSpPr>
              <a:stCxn id="41" idx="2"/>
              <a:endCxn id="54" idx="0"/>
            </p:cNvCxnSpPr>
            <p:nvPr/>
          </p:nvCxnSpPr>
          <p:spPr bwMode="auto">
            <a:xfrm>
              <a:off x="940039" y="2859398"/>
              <a:ext cx="0" cy="73408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254239" y="3593480"/>
              <a:ext cx="1371600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Output processing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2000251" y="4113323"/>
            <a:ext cx="2057400" cy="473765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TextBox 55"/>
          <p:cNvSpPr txBox="1"/>
          <p:nvPr/>
        </p:nvSpPr>
        <p:spPr>
          <a:xfrm>
            <a:off x="4904102" y="4489263"/>
            <a:ext cx="4114800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RWM and tearing mode stability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066873" y="4411193"/>
            <a:ext cx="838200" cy="26273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191000" y="910456"/>
            <a:ext cx="4876800" cy="332010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Physical event modules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Present grouping follows work of </a:t>
            </a:r>
            <a:r>
              <a:rPr lang="en-US" sz="2000" dirty="0" err="1">
                <a:latin typeface="Calibri" panose="020F0502020204030204" pitchFamily="34" charset="0"/>
              </a:rPr>
              <a:t>deVries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  </a:t>
            </a:r>
            <a:r>
              <a:rPr lang="en-US" sz="20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P.C. de </a:t>
            </a:r>
            <a:r>
              <a:rPr lang="en-US" sz="2000" dirty="0" err="1">
                <a:solidFill>
                  <a:srgbClr val="008080"/>
                </a:solidFill>
                <a:latin typeface="Calibri" panose="020F0502020204030204" pitchFamily="34" charset="0"/>
              </a:rPr>
              <a:t>Vries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 et al., </a:t>
            </a:r>
            <a:r>
              <a:rPr lang="en-US" sz="2000" dirty="0" err="1">
                <a:solidFill>
                  <a:srgbClr val="008080"/>
                </a:solidFill>
                <a:latin typeface="Calibri" panose="020F0502020204030204" pitchFamily="34" charset="0"/>
              </a:rPr>
              <a:t>Nucl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. Fusion 51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,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053018 (2011)] </a:t>
            </a:r>
          </a:p>
          <a:p>
            <a:pPr marL="22860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– BUT, easily appended or altered</a:t>
            </a:r>
          </a:p>
          <a:p>
            <a:pPr lvl="1"/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Warning algorithms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Present </a:t>
            </a:r>
            <a:r>
              <a:rPr lang="en-US" sz="2000" dirty="0">
                <a:latin typeface="Calibri" panose="020F0502020204030204" pitchFamily="34" charset="0"/>
              </a:rPr>
              <a:t>approach follows                          </a:t>
            </a:r>
            <a:r>
              <a:rPr lang="en-US" sz="2000" dirty="0" smtClean="0">
                <a:latin typeface="Calibri" panose="020F0502020204030204" pitchFamily="34" charset="0"/>
              </a:rPr>
              <a:t>        </a:t>
            </a:r>
            <a:r>
              <a:rPr lang="en-US" sz="2000" dirty="0" smtClean="0">
                <a:solidFill>
                  <a:srgbClr val="008080"/>
                </a:solidFill>
                <a:latin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S.P. Gerhardt et al., </a:t>
            </a:r>
            <a:r>
              <a:rPr lang="en-US" sz="2000" dirty="0" err="1">
                <a:solidFill>
                  <a:srgbClr val="008080"/>
                </a:solidFill>
                <a:latin typeface="Calibri" panose="020F0502020204030204" pitchFamily="34" charset="0"/>
              </a:rPr>
              <a:t>Nucl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. Fusion 53</a:t>
            </a:r>
            <a:r>
              <a:rPr lang="en-US" sz="2000" b="1" dirty="0">
                <a:solidFill>
                  <a:srgbClr val="008080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008080"/>
                </a:solidFill>
                <a:latin typeface="Calibri" panose="020F0502020204030204" pitchFamily="34" charset="0"/>
              </a:rPr>
              <a:t>063021 (2013)]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More flexible: arbitrary number of tests, thresholds, and user-defined levels and warning </a:t>
            </a:r>
            <a:r>
              <a:rPr lang="en-US" sz="2000" dirty="0" smtClean="0">
                <a:latin typeface="Calibri" panose="020F0502020204030204" pitchFamily="34" charset="0"/>
              </a:rPr>
              <a:t>points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7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Several threshold tests are currently included in DECAF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2" y="749808"/>
            <a:ext cx="8598828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3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Example DECAF analysis on single NSTX discharge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0015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NSTX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2000250"/>
            <a:ext cx="2362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7"/>
          <a:stretch/>
        </p:blipFill>
        <p:spPr bwMode="auto">
          <a:xfrm>
            <a:off x="0" y="3694176"/>
            <a:ext cx="3200400" cy="12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38350"/>
            <a:ext cx="411976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43391"/>
          <a:stretch/>
        </p:blipFill>
        <p:spPr bwMode="auto">
          <a:xfrm>
            <a:off x="0" y="742950"/>
            <a:ext cx="3200400" cy="29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200150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NSTX 140132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4093" y="2216473"/>
            <a:ext cx="24577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2971800" y="857251"/>
            <a:ext cx="6172200" cy="2324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DECAF uses simple threshold tests and more sophisticated models to declare events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Ex: RWM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 baseline="300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baseline="30000" dirty="0">
                <a:latin typeface="Calibri" pitchFamily="34" charset="0"/>
                <a:cs typeface="Calibri" pitchFamily="34" charset="0"/>
              </a:rPr>
              <a:t>=1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threshold 30G (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δB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/B0 ~ 0.67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4907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Example DECAF analysis on single NSTX discharge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063403" y="2690760"/>
            <a:ext cx="5098769" cy="17763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49808"/>
            <a:ext cx="2764971" cy="4114800"/>
            <a:chOff x="0" y="1066800"/>
            <a:chExt cx="2764971" cy="41910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66" b="28968"/>
            <a:stretch/>
          </p:blipFill>
          <p:spPr bwMode="auto">
            <a:xfrm>
              <a:off x="0" y="1066800"/>
              <a:ext cx="2764971" cy="389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7" t="93717" r="48966"/>
            <a:stretch/>
          </p:blipFill>
          <p:spPr bwMode="auto">
            <a:xfrm>
              <a:off x="471714" y="4913086"/>
              <a:ext cx="2293257" cy="34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2"/>
          <a:stretch/>
        </p:blipFill>
        <p:spPr bwMode="auto">
          <a:xfrm>
            <a:off x="2971800" y="3333750"/>
            <a:ext cx="541787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5680735" y="3431323"/>
            <a:ext cx="262865" cy="1524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69045" y="4317041"/>
            <a:ext cx="262865" cy="1524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2971800" y="857251"/>
            <a:ext cx="6172200" cy="2324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DECAF uses simple threshold tests and more sophisticated models to declare events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Ex: RWM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aseline="-25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 baseline="30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=1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threshold 30G (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δB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/B0 ~ 0.67%)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Tests can be combined with “warning points”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Ex: VSC uses Z,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dZ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dt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ZdZ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882" b="60715"/>
          <a:stretch/>
        </p:blipFill>
        <p:spPr bwMode="auto">
          <a:xfrm>
            <a:off x="2834640" y="2808851"/>
            <a:ext cx="6309360" cy="53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8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Initial DECAF results detects disruption chain events when applied to dedicated </a:t>
            </a:r>
            <a:r>
              <a:rPr lang="en-US" sz="2800" dirty="0" smtClean="0">
                <a:latin typeface="Calibri" panose="020F0502020204030204" pitchFamily="34" charset="0"/>
              </a:rPr>
              <a:t>45 </a:t>
            </a:r>
            <a:r>
              <a:rPr lang="en-US" sz="2800" dirty="0">
                <a:latin typeface="Calibri" panose="020F0502020204030204" pitchFamily="34" charset="0"/>
              </a:rPr>
              <a:t>shot NSTX RWM disruption database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91000" y="818026"/>
            <a:ext cx="4876800" cy="774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RWM </a:t>
            </a:r>
            <a:r>
              <a:rPr lang="en-US" sz="1800" dirty="0" err="1" smtClean="0">
                <a:latin typeface="Calibri" panose="020F0502020204030204" pitchFamily="34" charset="0"/>
              </a:rPr>
              <a:t>B</a:t>
            </a:r>
            <a:r>
              <a:rPr lang="en-US" sz="1800" baseline="-25000" dirty="0" err="1" smtClean="0">
                <a:latin typeface="Calibri" panose="020F0502020204030204" pitchFamily="34" charset="0"/>
              </a:rPr>
              <a:t>P</a:t>
            </a:r>
            <a:r>
              <a:rPr lang="en-US" sz="1800" baseline="30000" dirty="0" err="1" smtClean="0">
                <a:latin typeface="Calibri" panose="020F0502020204030204" pitchFamily="34" charset="0"/>
              </a:rPr>
              <a:t>n</a:t>
            </a:r>
            <a:r>
              <a:rPr lang="en-US" sz="1800" baseline="30000" dirty="0" smtClean="0">
                <a:latin typeface="Calibri" panose="020F0502020204030204" pitchFamily="34" charset="0"/>
              </a:rPr>
              <a:t>=1</a:t>
            </a:r>
            <a:r>
              <a:rPr lang="en-US" sz="1800" dirty="0" smtClean="0">
                <a:latin typeface="Calibri" panose="020F0502020204030204" pitchFamily="34" charset="0"/>
              </a:rPr>
              <a:t> threshold 30G (</a:t>
            </a:r>
            <a:r>
              <a:rPr lang="el-GR" sz="1800" i="1" dirty="0" smtClean="0">
                <a:latin typeface="Calibri" panose="020F0502020204030204" pitchFamily="34" charset="0"/>
              </a:rPr>
              <a:t>δ</a:t>
            </a:r>
            <a:r>
              <a:rPr lang="en-US" sz="1800" i="1" dirty="0" smtClean="0">
                <a:latin typeface="Calibri" panose="020F0502020204030204" pitchFamily="34" charset="0"/>
              </a:rPr>
              <a:t>B/B</a:t>
            </a:r>
            <a:r>
              <a:rPr lang="en-US" sz="1800" i="1" baseline="-25000" dirty="0" smtClean="0">
                <a:latin typeface="Calibri" panose="020F0502020204030204" pitchFamily="34" charset="0"/>
              </a:rPr>
              <a:t>0</a:t>
            </a:r>
            <a:r>
              <a:rPr lang="en-US" sz="1800" dirty="0" smtClean="0">
                <a:latin typeface="Calibri" panose="020F0502020204030204" pitchFamily="34" charset="0"/>
              </a:rPr>
              <a:t> ~ 0.67%)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60</a:t>
            </a:r>
            <a:r>
              <a:rPr lang="en-US" sz="1800" dirty="0" smtClean="0">
                <a:latin typeface="Calibri" panose="020F0502020204030204" pitchFamily="34" charset="0"/>
              </a:rPr>
              <a:t>% </a:t>
            </a:r>
            <a:r>
              <a:rPr lang="en-US" sz="1800" dirty="0" smtClean="0">
                <a:latin typeface="Calibri" panose="020F0502020204030204" pitchFamily="34" charset="0"/>
              </a:rPr>
              <a:t>within </a:t>
            </a:r>
            <a:r>
              <a:rPr lang="en-US" sz="1800" dirty="0" smtClean="0">
                <a:latin typeface="Calibri" panose="020F0502020204030204" pitchFamily="34" charset="0"/>
              </a:rPr>
              <a:t>14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</a:rPr>
              <a:t>τ</a:t>
            </a:r>
            <a:r>
              <a:rPr lang="en-US" sz="1800" baseline="-25000" dirty="0" smtClean="0">
                <a:latin typeface="Calibri" panose="020F0502020204030204" pitchFamily="34" charset="0"/>
              </a:rPr>
              <a:t>w</a:t>
            </a:r>
            <a:r>
              <a:rPr lang="en-US" sz="1800" dirty="0" smtClean="0">
                <a:latin typeface="Calibri" panose="020F0502020204030204" pitchFamily="34" charset="0"/>
              </a:rPr>
              <a:t> of disruption time 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l-GR" sz="1600" dirty="0" smtClean="0">
                <a:latin typeface="Calibri" panose="020F0502020204030204" pitchFamily="34" charset="0"/>
              </a:rPr>
              <a:t>τ</a:t>
            </a:r>
            <a:r>
              <a:rPr lang="en-US" sz="1600" baseline="-25000" dirty="0" smtClean="0">
                <a:latin typeface="Calibri" panose="020F0502020204030204" pitchFamily="34" charset="0"/>
              </a:rPr>
              <a:t>w</a:t>
            </a:r>
            <a:r>
              <a:rPr lang="en-US" sz="1600" dirty="0" smtClean="0">
                <a:latin typeface="Calibri" panose="020F0502020204030204" pitchFamily="34" charset="0"/>
              </a:rPr>
              <a:t> = 5 </a:t>
            </a:r>
            <a:r>
              <a:rPr lang="en-US" sz="1600" dirty="0" err="1" smtClean="0">
                <a:latin typeface="Calibri" panose="020F0502020204030204" pitchFamily="34" charset="0"/>
              </a:rPr>
              <a:t>ms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52413" y="744334"/>
            <a:ext cx="3616834" cy="1554480"/>
            <a:chOff x="4892040" y="778025"/>
            <a:chExt cx="4251960" cy="1827451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892040" y="778025"/>
              <a:ext cx="4251960" cy="1827451"/>
              <a:chOff x="4547232" y="2495544"/>
              <a:chExt cx="4572000" cy="1965001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34"/>
              <a:stretch/>
            </p:blipFill>
            <p:spPr bwMode="auto">
              <a:xfrm>
                <a:off x="4547232" y="2495544"/>
                <a:ext cx="4572000" cy="1965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5264609" y="2776235"/>
                <a:ext cx="15686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buFontTx/>
                  <a:buNone/>
                </a:pPr>
                <a:r>
                  <a:rPr lang="en-US" sz="1800" b="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unstable RWM</a:t>
                </a: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6385468" y="3143049"/>
                <a:ext cx="307389" cy="2759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i="0" smtClean="0"/>
              </a:p>
            </p:txBody>
          </p:sp>
        </p:grp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8133305" y="1414751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137722</a:t>
              </a: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8127199" y="1775316"/>
              <a:ext cx="65594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140102</a:t>
              </a:r>
            </a:p>
          </p:txBody>
        </p:sp>
        <p:sp>
          <p:nvSpPr>
            <p:cNvPr id="42" name="Text Box 71"/>
            <p:cNvSpPr txBox="1">
              <a:spLocks noChangeArrowheads="1"/>
            </p:cNvSpPr>
            <p:nvPr/>
          </p:nvSpPr>
          <p:spPr bwMode="auto">
            <a:xfrm>
              <a:off x="8133305" y="1036847"/>
              <a:ext cx="5090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200" b="0" i="0" dirty="0" smtClean="0">
                  <a:latin typeface="Calibri" panose="020F0502020204030204" pitchFamily="34" charset="0"/>
                </a:rPr>
                <a:t>NSTX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719918" y="1521574"/>
            <a:ext cx="274757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5950"/>
            <a:ext cx="4033964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7430"/>
            <a:ext cx="3527136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Straight Connector 49"/>
          <p:cNvCxnSpPr/>
          <p:nvPr/>
        </p:nvCxnSpPr>
        <p:spPr>
          <a:xfrm flipV="1">
            <a:off x="3657600" y="1962150"/>
            <a:ext cx="1447800" cy="493467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657600" y="4400551"/>
            <a:ext cx="1600200" cy="227494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/>
          <p:cNvSpPr txBox="1">
            <a:spLocks/>
          </p:cNvSpPr>
          <p:nvPr/>
        </p:nvSpPr>
        <p:spPr>
          <a:xfrm>
            <a:off x="635718" y="2585805"/>
            <a:ext cx="1414895" cy="822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RWM </a:t>
            </a:r>
            <a:r>
              <a:rPr lang="en-US" sz="1800" dirty="0">
                <a:latin typeface="Calibri" panose="020F0502020204030204" pitchFamily="34" charset="0"/>
              </a:rPr>
              <a:t>events </a:t>
            </a:r>
            <a:r>
              <a:rPr lang="en-US" sz="1800" dirty="0" smtClean="0">
                <a:latin typeface="Calibri" panose="020F0502020204030204" pitchFamily="34" charset="0"/>
              </a:rPr>
              <a:t>in DECAF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05000" y="2467265"/>
            <a:ext cx="1728461" cy="21607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998113" y="3132281"/>
            <a:ext cx="430887" cy="9634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Disruption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71800" y="2114550"/>
            <a:ext cx="650983" cy="34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2114550"/>
            <a:ext cx="762000" cy="143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486400" y="1895909"/>
            <a:ext cx="2931360" cy="1119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914400">
              <a:buNone/>
            </a:pPr>
            <a:r>
              <a:rPr lang="en-US" sz="1050" dirty="0">
                <a:solidFill>
                  <a:srgbClr val="33CC33"/>
                </a:solidFill>
                <a:latin typeface="Calibri" panose="020F0502020204030204" pitchFamily="34" charset="0"/>
              </a:rPr>
              <a:t>IPR</a:t>
            </a:r>
            <a:r>
              <a:rPr lang="en-US" sz="1050" dirty="0">
                <a:latin typeface="Calibri" panose="020F0502020204030204" pitchFamily="34" charset="0"/>
              </a:rPr>
              <a:t>: Plasma current request not met</a:t>
            </a:r>
          </a:p>
          <a:p>
            <a:pPr marL="365760" lvl="1" indent="-914400">
              <a:buNone/>
            </a:pPr>
            <a:r>
              <a:rPr lang="en-US" sz="105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RWM</a:t>
            </a:r>
            <a:r>
              <a:rPr lang="en-US" sz="1050" dirty="0" smtClean="0">
                <a:latin typeface="Calibri" panose="020F0502020204030204" pitchFamily="34" charset="0"/>
              </a:rPr>
              <a:t>: RWM event warning</a:t>
            </a:r>
          </a:p>
          <a:p>
            <a:pPr marL="365760" lvl="1" indent="-914400">
              <a:buNone/>
            </a:pPr>
            <a:r>
              <a:rPr lang="en-US" sz="1050" dirty="0" smtClean="0">
                <a:solidFill>
                  <a:schemeClr val="tx1"/>
                </a:solidFill>
                <a:latin typeface="Calibri" panose="020F0502020204030204" pitchFamily="34" charset="0"/>
              </a:rPr>
              <a:t>VSC</a:t>
            </a:r>
            <a:r>
              <a:rPr lang="en-US" sz="1050" dirty="0" smtClean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  <a:r>
              <a:rPr lang="en-US" sz="1050" dirty="0" smtClean="0">
                <a:latin typeface="Calibri" panose="020F0502020204030204" pitchFamily="34" charset="0"/>
              </a:rPr>
              <a:t> Vertical stability control</a:t>
            </a:r>
          </a:p>
          <a:p>
            <a:pPr marL="365760" lvl="1" indent="-914400">
              <a:buNone/>
            </a:pPr>
            <a:r>
              <a:rPr lang="en-US" sz="1050" dirty="0" smtClean="0">
                <a:solidFill>
                  <a:srgbClr val="3399FF"/>
                </a:solidFill>
                <a:latin typeface="Calibri" panose="020F0502020204030204" pitchFamily="34" charset="0"/>
              </a:rPr>
              <a:t>LOQ</a:t>
            </a:r>
            <a:r>
              <a:rPr lang="en-US" sz="1050" dirty="0" smtClean="0">
                <a:latin typeface="Calibri" panose="020F0502020204030204" pitchFamily="34" charset="0"/>
              </a:rPr>
              <a:t>: Low edge q warning</a:t>
            </a:r>
          </a:p>
        </p:txBody>
      </p:sp>
    </p:spTree>
    <p:extLst>
      <p:ext uri="{BB962C8B-B14F-4D97-AF65-F5344CB8AC3E}">
        <p14:creationId xmlns:p14="http://schemas.microsoft.com/office/powerpoint/2010/main" val="4919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07"/>
            <a:ext cx="9144000" cy="731044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Initial DECAF analysis already finding common disruption event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chains, giving new insight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819150"/>
            <a:ext cx="4800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alibri" panose="020F0502020204030204" pitchFamily="34" charset="0"/>
              </a:rPr>
              <a:t>Identifying common chains </a:t>
            </a:r>
            <a:r>
              <a:rPr lang="en-US" sz="2200" dirty="0">
                <a:latin typeface="Calibri" panose="020F0502020204030204" pitchFamily="34" charset="0"/>
              </a:rPr>
              <a:t>of events can provide insight </a:t>
            </a:r>
            <a:r>
              <a:rPr lang="en-US" sz="2200" dirty="0" smtClean="0">
                <a:latin typeface="Calibri" panose="020F0502020204030204" pitchFamily="34" charset="0"/>
              </a:rPr>
              <a:t>to cue </a:t>
            </a:r>
            <a:r>
              <a:rPr lang="en-US" sz="2200" dirty="0">
                <a:latin typeface="Calibri" panose="020F0502020204030204" pitchFamily="34" charset="0"/>
              </a:rPr>
              <a:t>avoidance systems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5</a:t>
            </a:r>
            <a:r>
              <a:rPr lang="en-US" sz="1800" dirty="0" smtClean="0">
                <a:latin typeface="Calibri" panose="020F0502020204030204" pitchFamily="34" charset="0"/>
              </a:rPr>
              <a:t> (out of theoretically 56) two-event combinations followed 77% </a:t>
            </a:r>
            <a:r>
              <a:rPr lang="en-US" sz="1800" dirty="0">
                <a:latin typeface="Calibri" panose="020F0502020204030204" pitchFamily="34" charset="0"/>
              </a:rPr>
              <a:t>of </a:t>
            </a:r>
            <a:r>
              <a:rPr lang="en-US" sz="1800" dirty="0" smtClean="0">
                <a:latin typeface="Calibri" panose="020F0502020204030204" pitchFamily="34" charset="0"/>
              </a:rPr>
              <a:t>RWM cases </a:t>
            </a:r>
            <a:r>
              <a:rPr lang="en-US" sz="1800" dirty="0" smtClean="0">
                <a:latin typeface="Calibri" panose="020F0502020204030204" pitchFamily="34" charset="0"/>
              </a:rPr>
              <a:t>(those that </a:t>
            </a:r>
            <a:r>
              <a:rPr lang="en-US" sz="1800" dirty="0" smtClean="0">
                <a:latin typeface="Calibri" panose="020F0502020204030204" pitchFamily="34" charset="0"/>
              </a:rPr>
              <a:t>occurred within </a:t>
            </a:r>
            <a:r>
              <a:rPr lang="en-US" sz="1800" dirty="0" smtClean="0">
                <a:latin typeface="Calibri" panose="020F0502020204030204" pitchFamily="34" charset="0"/>
              </a:rPr>
              <a:t>14</a:t>
            </a:r>
            <a:r>
              <a:rPr lang="el-GR" sz="1800" dirty="0" smtClean="0">
                <a:latin typeface="Calibri" panose="020F0502020204030204" pitchFamily="34" charset="0"/>
              </a:rPr>
              <a:t>τ</a:t>
            </a:r>
            <a:r>
              <a:rPr lang="en-US" sz="1800" baseline="-25000" dirty="0" smtClean="0">
                <a:latin typeface="Calibri" panose="020F0502020204030204" pitchFamily="34" charset="0"/>
              </a:rPr>
              <a:t>w</a:t>
            </a:r>
            <a:r>
              <a:rPr lang="en-US" sz="1800" dirty="0" smtClean="0">
                <a:latin typeface="Calibri" panose="020F0502020204030204" pitchFamily="34" charset="0"/>
              </a:rPr>
              <a:t> of DIS)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0" y="808647"/>
            <a:ext cx="4419600" cy="2310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</a:rPr>
              <a:t>Earlier RWM events </a:t>
            </a:r>
            <a:r>
              <a:rPr lang="en-US" sz="2000" i="1" dirty="0" smtClean="0">
                <a:latin typeface="Calibri" panose="020F0502020204030204" pitchFamily="34" charset="0"/>
              </a:rPr>
              <a:t>not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false </a:t>
            </a:r>
            <a:r>
              <a:rPr lang="en-US" sz="2000" dirty="0" smtClean="0">
                <a:latin typeface="Calibri" panose="020F0502020204030204" pitchFamily="34" charset="0"/>
              </a:rPr>
              <a:t>positives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cause large decreases in </a:t>
            </a:r>
            <a:r>
              <a:rPr lang="el-GR" sz="1800" dirty="0" smtClean="0">
                <a:latin typeface="Calibri" panose="020F0502020204030204" pitchFamily="34" charset="0"/>
              </a:rPr>
              <a:t>β</a:t>
            </a:r>
            <a:r>
              <a:rPr lang="en-US" sz="1800" baseline="-25000" dirty="0" smtClean="0">
                <a:latin typeface="Calibri" panose="020F0502020204030204" pitchFamily="34" charset="0"/>
              </a:rPr>
              <a:t>N</a:t>
            </a:r>
            <a:r>
              <a:rPr lang="en-US" sz="1800" dirty="0" smtClean="0">
                <a:latin typeface="Calibri" panose="020F0502020204030204" pitchFamily="34" charset="0"/>
              </a:rPr>
              <a:t> and stored energy with subsequent recovery (minor disruptions)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525073" y="2788294"/>
            <a:ext cx="4438627" cy="1902347"/>
            <a:chOff x="4960620" y="3998666"/>
            <a:chExt cx="3680309" cy="2103120"/>
          </a:xfrm>
        </p:grpSpPr>
        <p:sp>
          <p:nvSpPr>
            <p:cNvPr id="74" name="Chevron 73"/>
            <p:cNvSpPr/>
            <p:nvPr/>
          </p:nvSpPr>
          <p:spPr>
            <a:xfrm>
              <a:off x="6484620" y="399866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VSC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Chevron 74"/>
            <p:cNvSpPr/>
            <p:nvPr/>
          </p:nvSpPr>
          <p:spPr>
            <a:xfrm>
              <a:off x="6484620" y="436442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VSC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Chevron 75"/>
            <p:cNvSpPr/>
            <p:nvPr/>
          </p:nvSpPr>
          <p:spPr>
            <a:xfrm>
              <a:off x="6484620" y="509594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WPC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Chevron 76"/>
            <p:cNvSpPr/>
            <p:nvPr/>
          </p:nvSpPr>
          <p:spPr>
            <a:xfrm>
              <a:off x="6484620" y="473018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PRP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Chevron 77"/>
            <p:cNvSpPr/>
            <p:nvPr/>
          </p:nvSpPr>
          <p:spPr>
            <a:xfrm>
              <a:off x="6484620" y="546170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IPR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>
              <a:off x="6484620" y="5827466"/>
              <a:ext cx="777240" cy="274320"/>
            </a:xfrm>
            <a:prstGeom prst="chevr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Other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Chevron 79"/>
            <p:cNvSpPr/>
            <p:nvPr/>
          </p:nvSpPr>
          <p:spPr>
            <a:xfrm>
              <a:off x="4960620" y="473018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RWM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Chevron 81"/>
            <p:cNvSpPr/>
            <p:nvPr/>
          </p:nvSpPr>
          <p:spPr>
            <a:xfrm>
              <a:off x="7307580" y="399866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PRP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Chevron 82"/>
            <p:cNvSpPr/>
            <p:nvPr/>
          </p:nvSpPr>
          <p:spPr>
            <a:xfrm>
              <a:off x="7307580" y="436442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WPC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Chevron 83"/>
            <p:cNvSpPr/>
            <p:nvPr/>
          </p:nvSpPr>
          <p:spPr>
            <a:xfrm>
              <a:off x="7307580" y="509594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VSC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Chevron 84"/>
            <p:cNvSpPr/>
            <p:nvPr/>
          </p:nvSpPr>
          <p:spPr>
            <a:xfrm>
              <a:off x="7307580" y="473018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VSC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>
              <a:off x="7307580" y="5461706"/>
              <a:ext cx="777240" cy="274320"/>
            </a:xfrm>
            <a:prstGeom prst="chevr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WPC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8" name="Straight Arrow Connector 87"/>
            <p:cNvCxnSpPr>
              <a:stCxn id="80" idx="3"/>
            </p:cNvCxnSpPr>
            <p:nvPr/>
          </p:nvCxnSpPr>
          <p:spPr>
            <a:xfrm flipV="1">
              <a:off x="5737860" y="4135826"/>
              <a:ext cx="746760" cy="731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0" idx="3"/>
            </p:cNvCxnSpPr>
            <p:nvPr/>
          </p:nvCxnSpPr>
          <p:spPr>
            <a:xfrm flipV="1">
              <a:off x="5737860" y="4501586"/>
              <a:ext cx="746760" cy="365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3"/>
            </p:cNvCxnSpPr>
            <p:nvPr/>
          </p:nvCxnSpPr>
          <p:spPr>
            <a:xfrm>
              <a:off x="5737860" y="4867346"/>
              <a:ext cx="7467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0" idx="3"/>
            </p:cNvCxnSpPr>
            <p:nvPr/>
          </p:nvCxnSpPr>
          <p:spPr>
            <a:xfrm>
              <a:off x="5737860" y="4867346"/>
              <a:ext cx="746760" cy="365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3"/>
            </p:cNvCxnSpPr>
            <p:nvPr/>
          </p:nvCxnSpPr>
          <p:spPr>
            <a:xfrm>
              <a:off x="5737860" y="4867346"/>
              <a:ext cx="746760" cy="731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0" idx="3"/>
            </p:cNvCxnSpPr>
            <p:nvPr/>
          </p:nvCxnSpPr>
          <p:spPr>
            <a:xfrm>
              <a:off x="5737860" y="4867346"/>
              <a:ext cx="746760" cy="10972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21983" y="3998668"/>
              <a:ext cx="418945" cy="27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30.8%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221984" y="4364428"/>
              <a:ext cx="418945" cy="27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19.2%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221983" y="4730188"/>
              <a:ext cx="418945" cy="27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11.5%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221980" y="5095948"/>
              <a:ext cx="412299" cy="27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  7.7%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221980" y="5461708"/>
              <a:ext cx="412299" cy="27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 </a:t>
              </a:r>
              <a:r>
                <a:rPr lang="en-US" sz="1000" dirty="0" smtClean="0">
                  <a:latin typeface="Calibri" panose="020F0502020204030204" pitchFamily="34" charset="0"/>
                </a:rPr>
                <a:t> 7.7%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21984" y="5827468"/>
              <a:ext cx="418945" cy="272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</a:rPr>
                <a:t>23.1%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3150"/>
            <a:ext cx="365095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left(\gamma-i\omega_{r}\right)\tau_{w} = -\frac{\delta W_{\infty}+\delta W_{K}}{\delta W_{b}+\delta W_{K}} = \frac{1-C}{\hat{\gamma}_{f}^{-1}+C}&#10;\nonumber&#10;\end{equation}&#10;&#10;\end{document}"/>
  <p:tag name="IGUANATEXSIZE" val="20"/>
</p:tagLst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10400</TotalTime>
  <Words>1430</Words>
  <Application>Microsoft Office PowerPoint</Application>
  <PresentationFormat>On-screen Show (16:9)</PresentationFormat>
  <Paragraphs>283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NSTX Upgrade</vt:lpstr>
      <vt:lpstr>4_Blank Presentation</vt:lpstr>
      <vt:lpstr>Disruption event characterization and forecasting of global and tearing mode stability for tokamaks</vt:lpstr>
      <vt:lpstr>Outline</vt:lpstr>
      <vt:lpstr>Disruption event chain characterization capability started as next step in disruption avoidance plan </vt:lpstr>
      <vt:lpstr>Disruption Event Characterization And Forecasting (DECAF) code is structured to ease parallel development</vt:lpstr>
      <vt:lpstr>Several threshold tests are currently included in DECAF</vt:lpstr>
      <vt:lpstr>Example DECAF analysis on single NSTX discharge</vt:lpstr>
      <vt:lpstr>Example DECAF analysis on single NSTX discharge</vt:lpstr>
      <vt:lpstr>Initial DECAF results detects disruption chain events when applied to dedicated 45 shot NSTX RWM disruption database</vt:lpstr>
      <vt:lpstr>Initial DECAF analysis already finding common disruption event chains, giving new insight</vt:lpstr>
      <vt:lpstr>Outline</vt:lpstr>
      <vt:lpstr>Goal is to forecast mode growth rate in real-time using parameterized reduced models for δW terms</vt:lpstr>
      <vt:lpstr>DECAF contains modeled kinetic quantities  for generation of stability maps</vt:lpstr>
      <vt:lpstr>PowerPoint Presentation</vt:lpstr>
      <vt:lpstr>Reduced kinetic model distinguishes between stable and unstable NSTX discharges</vt:lpstr>
      <vt:lpstr>Outline</vt:lpstr>
      <vt:lpstr>Essential new step for DECAF analysis of general tokamak data: Identification of rotating MHD (e.g. NTMs)</vt:lpstr>
      <vt:lpstr>DECAF rotating MHD analysis identifies the state of the modes found</vt:lpstr>
      <vt:lpstr>DECAF rotating MHD analysis identifies the state of the modes found</vt:lpstr>
      <vt:lpstr>The characterization algorithm shows that the expected bifurcation and locking events can be found</vt:lpstr>
      <vt:lpstr>Conclusions</vt:lpstr>
      <vt:lpstr>Backup</vt:lpstr>
      <vt:lpstr>DECAF contains modeled quantities for stability estimation</vt:lpstr>
      <vt:lpstr>DCON confirms NSTX-U above the no-wall limit;  NSTX-based model gives good estimate 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John (Jack) Berkery</cp:lastModifiedBy>
  <cp:revision>190</cp:revision>
  <dcterms:created xsi:type="dcterms:W3CDTF">2015-07-16T16:59:24Z</dcterms:created>
  <dcterms:modified xsi:type="dcterms:W3CDTF">2017-05-23T15:02:47Z</dcterms:modified>
</cp:coreProperties>
</file>