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94" r:id="rId3"/>
    <p:sldId id="307" r:id="rId4"/>
    <p:sldId id="309" r:id="rId5"/>
    <p:sldId id="296" r:id="rId6"/>
    <p:sldId id="301" r:id="rId7"/>
    <p:sldId id="298" r:id="rId8"/>
    <p:sldId id="299" r:id="rId9"/>
    <p:sldId id="310" r:id="rId10"/>
    <p:sldId id="300" r:id="rId11"/>
    <p:sldId id="302" r:id="rId12"/>
    <p:sldId id="304" r:id="rId13"/>
    <p:sldId id="306" r:id="rId14"/>
    <p:sldId id="30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FD7"/>
    <a:srgbClr val="7DFFDC"/>
    <a:srgbClr val="FFFF95"/>
    <a:srgbClr val="2B702F"/>
    <a:srgbClr val="116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927" autoAdjust="0"/>
  </p:normalViewPr>
  <p:slideViewPr>
    <p:cSldViewPr snapToGrid="0" snapToObjects="1">
      <p:cViewPr varScale="1">
        <p:scale>
          <a:sx n="88" d="100"/>
          <a:sy n="88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A309F-47ED-3F49-80D1-84A21125A4FB}" type="datetimeFigureOut">
              <a:rPr lang="en-US" smtClean="0"/>
              <a:t>7/11/14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AD0D0-A6AE-2648-9C20-B93AE933C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6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AD0D0-A6AE-2648-9C20-B93AE933CA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92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AD0D0-A6AE-2648-9C20-B93AE933CA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9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C9A-65E8-534B-A1E0-50B3F14B7A6E}" type="datetimeFigureOut">
              <a:rPr lang="en-US" smtClean="0"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3FE7-1154-E846-91A5-3C6D40D73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3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C9A-65E8-534B-A1E0-50B3F14B7A6E}" type="datetimeFigureOut">
              <a:rPr lang="en-US" smtClean="0"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3FE7-1154-E846-91A5-3C6D40D73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35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C9A-65E8-534B-A1E0-50B3F14B7A6E}" type="datetimeFigureOut">
              <a:rPr lang="en-US" smtClean="0"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3FE7-1154-E846-91A5-3C6D40D73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4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C9A-65E8-534B-A1E0-50B3F14B7A6E}" type="datetimeFigureOut">
              <a:rPr lang="en-US" smtClean="0"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3FE7-1154-E846-91A5-3C6D40D73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9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C9A-65E8-534B-A1E0-50B3F14B7A6E}" type="datetimeFigureOut">
              <a:rPr lang="en-US" smtClean="0"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3FE7-1154-E846-91A5-3C6D40D73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0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C9A-65E8-534B-A1E0-50B3F14B7A6E}" type="datetimeFigureOut">
              <a:rPr lang="en-US" smtClean="0"/>
              <a:t>7/11/14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3FE7-1154-E846-91A5-3C6D40D73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5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C9A-65E8-534B-A1E0-50B3F14B7A6E}" type="datetimeFigureOut">
              <a:rPr lang="en-US" smtClean="0"/>
              <a:t>7/11/14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3FE7-1154-E846-91A5-3C6D40D73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3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C9A-65E8-534B-A1E0-50B3F14B7A6E}" type="datetimeFigureOut">
              <a:rPr lang="en-US" smtClean="0"/>
              <a:t>7/11/14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3FE7-1154-E846-91A5-3C6D40D73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1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C9A-65E8-534B-A1E0-50B3F14B7A6E}" type="datetimeFigureOut">
              <a:rPr lang="en-US" smtClean="0"/>
              <a:t>7/11/14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3FE7-1154-E846-91A5-3C6D40D73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8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C9A-65E8-534B-A1E0-50B3F14B7A6E}" type="datetimeFigureOut">
              <a:rPr lang="en-US" smtClean="0"/>
              <a:t>7/11/14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3FE7-1154-E846-91A5-3C6D40D73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6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C9A-65E8-534B-A1E0-50B3F14B7A6E}" type="datetimeFigureOut">
              <a:rPr lang="en-US" smtClean="0"/>
              <a:t>7/11/14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3FE7-1154-E846-91A5-3C6D40D73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2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A5C9A-65E8-534B-A1E0-50B3F14B7A6E}" type="datetimeFigureOut">
              <a:rPr lang="en-US" smtClean="0"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E3FE7-1154-E846-91A5-3C6D40D73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6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1100" y="1580871"/>
            <a:ext cx="8786271" cy="764520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20206"/>
            <a:ext cx="9323294" cy="147002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The PPPL Perspective on Ten Year Planning</a:t>
            </a:r>
            <a:endParaRPr lang="en-US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1599367" y="4582295"/>
            <a:ext cx="5901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S. Prager</a:t>
            </a:r>
          </a:p>
          <a:p>
            <a:pPr algn="ctr"/>
            <a:r>
              <a:rPr lang="en-US" sz="2400" dirty="0" smtClean="0"/>
              <a:t>Princeton Plasma Physics Laboratory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97" y="6175375"/>
            <a:ext cx="258820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2149" y="5805488"/>
            <a:ext cx="89535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PL_logo_bann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962" y="6091238"/>
            <a:ext cx="2847975" cy="5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57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06" y="2982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If a new US </a:t>
            </a:r>
            <a:r>
              <a:rPr lang="en-US" sz="2800" dirty="0" err="1" smtClean="0"/>
              <a:t>stellarator</a:t>
            </a:r>
            <a:r>
              <a:rPr lang="en-US" sz="2800" dirty="0" smtClean="0"/>
              <a:t> can only be built in 10 – 15 years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Design a new </a:t>
            </a:r>
            <a:r>
              <a:rPr lang="en-US" sz="2800" dirty="0" err="1" smtClean="0">
                <a:solidFill>
                  <a:srgbClr val="0000FF"/>
                </a:solidFill>
              </a:rPr>
              <a:t>stellarator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    (e.g., further turbulent transport, simplified coils, 	optimized </a:t>
            </a:r>
            <a:r>
              <a:rPr lang="en-US" sz="2800" dirty="0" err="1" smtClean="0">
                <a:solidFill>
                  <a:srgbClr val="0000FF"/>
                </a:solidFill>
              </a:rPr>
              <a:t>divertor</a:t>
            </a:r>
            <a:r>
              <a:rPr lang="en-US" sz="2800" dirty="0" smtClean="0">
                <a:solidFill>
                  <a:srgbClr val="0000FF"/>
                </a:solidFill>
              </a:rPr>
              <a:t>……) 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 smtClean="0">
                <a:solidFill>
                  <a:srgbClr val="0000FF"/>
                </a:solidFill>
              </a:rPr>
              <a:t>artner internationally to build QUASAR outside the US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(to make use of the NCSX hardware)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7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32769" y="52272"/>
            <a:ext cx="5368423" cy="764520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04"/>
            <a:ext cx="8229600" cy="7443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ITER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0398"/>
            <a:ext cx="8686800" cy="5754382"/>
          </a:xfrm>
        </p:spPr>
        <p:txBody>
          <a:bodyPr>
            <a:normAutofit/>
          </a:bodyPr>
          <a:lstStyle/>
          <a:p>
            <a:r>
              <a:rPr lang="en-US" sz="2400" dirty="0"/>
              <a:t>The non-US </a:t>
            </a:r>
            <a:r>
              <a:rPr lang="en-US" sz="2400" dirty="0" err="1"/>
              <a:t>tokamak</a:t>
            </a:r>
            <a:r>
              <a:rPr lang="en-US" sz="2400" dirty="0"/>
              <a:t> facility base is impressive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(JET, ASDEX-U, EAST, KSTAR, WEST, JT60-</a:t>
            </a:r>
            <a:r>
              <a:rPr lang="en-US" sz="2400" dirty="0" smtClean="0">
                <a:solidFill>
                  <a:srgbClr val="0000FF"/>
                </a:solidFill>
              </a:rPr>
              <a:t>SA, FT-U…….)</a:t>
            </a: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   </a:t>
            </a:r>
            <a:r>
              <a:rPr lang="en-US" sz="2400" dirty="0" smtClean="0">
                <a:solidFill>
                  <a:srgbClr val="0000FF"/>
                </a:solidFill>
              </a:rPr>
              <a:t>	(</a:t>
            </a:r>
            <a:r>
              <a:rPr lang="en-US" sz="2400" dirty="0">
                <a:solidFill>
                  <a:srgbClr val="0000FF"/>
                </a:solidFill>
              </a:rPr>
              <a:t>ITER-like wall, </a:t>
            </a:r>
            <a:r>
              <a:rPr lang="en-US" sz="2400" dirty="0" smtClean="0">
                <a:solidFill>
                  <a:srgbClr val="0000FF"/>
                </a:solidFill>
              </a:rPr>
              <a:t>DT, ITER </a:t>
            </a:r>
            <a:r>
              <a:rPr lang="en-US" sz="2400" dirty="0">
                <a:solidFill>
                  <a:srgbClr val="0000FF"/>
                </a:solidFill>
              </a:rPr>
              <a:t>shape, long pulse, high </a:t>
            </a:r>
            <a:r>
              <a:rPr lang="en-US" sz="2400" dirty="0" smtClean="0">
                <a:solidFill>
                  <a:srgbClr val="0000FF"/>
                </a:solidFill>
              </a:rPr>
              <a:t>performance….)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     	</a:t>
            </a:r>
            <a:r>
              <a:rPr lang="en-US" sz="2400" dirty="0" smtClean="0"/>
              <a:t>PPPL collaborates worldwide, and on DIII-D, C-MOD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NSTX-U contributes substantially to ITER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Through unique ST features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(e.g., robust energetic particle instabilities, EM turbulence)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Through areas where aspect ratio is not important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(e.g., disruption mitigation, PMI studies)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Integrated simulation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The US can lead (if we move rapidly)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6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03670" y="414655"/>
            <a:ext cx="8786015" cy="7386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14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if the PPPL budget were flat for 10 years?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2015						 2020						2025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661516"/>
            <a:ext cx="3702551" cy="570151"/>
          </a:xfrm>
          <a:prstGeom prst="roundRect">
            <a:avLst/>
          </a:prstGeom>
          <a:solidFill>
            <a:srgbClr val="CCFFCC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66286" y="3553834"/>
            <a:ext cx="1985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NSTX-U</a:t>
            </a:r>
            <a:endParaRPr lang="en-US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4274629" y="3566160"/>
            <a:ext cx="4102018" cy="634005"/>
          </a:xfrm>
          <a:prstGeom prst="roundRect">
            <a:avLst/>
          </a:prstGeom>
          <a:solidFill>
            <a:srgbClr val="CCFFCC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21237" y="3566160"/>
            <a:ext cx="275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NSTX-U (PMI)</a:t>
            </a:r>
            <a:endParaRPr lang="en-US" sz="3600" dirty="0"/>
          </a:p>
        </p:txBody>
      </p:sp>
      <p:sp>
        <p:nvSpPr>
          <p:cNvPr id="6" name="Diamond 5"/>
          <p:cNvSpPr/>
          <p:nvPr/>
        </p:nvSpPr>
        <p:spPr>
          <a:xfrm>
            <a:off x="3667319" y="3497984"/>
            <a:ext cx="1049657" cy="100580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312152" y="2514204"/>
            <a:ext cx="4064494" cy="570151"/>
          </a:xfrm>
          <a:prstGeom prst="roundRect">
            <a:avLst/>
          </a:prstGeom>
          <a:solidFill>
            <a:srgbClr val="FFFF95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73339" y="2419100"/>
            <a:ext cx="381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QUASAR </a:t>
            </a:r>
            <a:r>
              <a:rPr lang="en-US" sz="2400" dirty="0" smtClean="0"/>
              <a:t>(3 </a:t>
            </a:r>
            <a:r>
              <a:rPr lang="en-US" sz="2400" dirty="0" err="1" smtClean="0"/>
              <a:t>yr</a:t>
            </a:r>
            <a:r>
              <a:rPr lang="en-US" sz="2400" dirty="0" smtClean="0"/>
              <a:t> </a:t>
            </a:r>
            <a:r>
              <a:rPr lang="en-US" sz="2400" dirty="0" err="1" smtClean="0"/>
              <a:t>const</a:t>
            </a:r>
            <a:r>
              <a:rPr lang="en-US" sz="2400" dirty="0" smtClean="0"/>
              <a:t>)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5" name="Rounded Rectangle 14"/>
          <p:cNvSpPr/>
          <p:nvPr/>
        </p:nvSpPr>
        <p:spPr>
          <a:xfrm>
            <a:off x="4312151" y="4918891"/>
            <a:ext cx="4064495" cy="570151"/>
          </a:xfrm>
          <a:prstGeom prst="roundRect">
            <a:avLst/>
          </a:prstGeom>
          <a:solidFill>
            <a:srgbClr val="7DFFDC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67656" y="4886174"/>
            <a:ext cx="33112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Major LM program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637045" y="3030614"/>
            <a:ext cx="1062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</a:t>
            </a:r>
            <a:endParaRPr lang="en-US" sz="2800" dirty="0"/>
          </a:p>
        </p:txBody>
      </p:sp>
      <p:cxnSp>
        <p:nvCxnSpPr>
          <p:cNvPr id="20" name="Straight Connector 19"/>
          <p:cNvCxnSpPr>
            <a:stCxn id="6" idx="0"/>
            <a:endCxn id="6" idx="0"/>
          </p:cNvCxnSpPr>
          <p:nvPr/>
        </p:nvCxnSpPr>
        <p:spPr>
          <a:xfrm>
            <a:off x="4192148" y="3497984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555047" y="1891862"/>
            <a:ext cx="2112272" cy="12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894893" y="1901724"/>
            <a:ext cx="2112272" cy="12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09600" y="5841087"/>
            <a:ext cx="3702551" cy="639019"/>
          </a:xfrm>
          <a:prstGeom prst="roundRect">
            <a:avLst/>
          </a:prstGeom>
          <a:solidFill>
            <a:schemeClr val="bg2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9600" y="5772220"/>
            <a:ext cx="3311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Prep studies for </a:t>
            </a:r>
            <a:r>
              <a:rPr lang="en-US" sz="2000" dirty="0" err="1" smtClean="0"/>
              <a:t>stellarator</a:t>
            </a:r>
            <a:r>
              <a:rPr lang="en-US" sz="2000" dirty="0" smtClean="0"/>
              <a:t> and LM programs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74628" y="3152531"/>
            <a:ext cx="418464" cy="413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467656" y="5871390"/>
            <a:ext cx="3702551" cy="639019"/>
          </a:xfrm>
          <a:prstGeom prst="roundRect">
            <a:avLst/>
          </a:prstGeom>
          <a:solidFill>
            <a:schemeClr val="bg2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467656" y="5769864"/>
            <a:ext cx="3311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Prep studies major next steps</a:t>
            </a:r>
            <a:r>
              <a:rPr lang="en-US" sz="2000" dirty="0"/>
              <a:t> </a:t>
            </a:r>
            <a:r>
              <a:rPr lang="en-US" sz="2000" dirty="0" smtClean="0"/>
              <a:t>in PMI, </a:t>
            </a:r>
            <a:r>
              <a:rPr lang="en-US" sz="2000" dirty="0" err="1" smtClean="0"/>
              <a:t>stellarator</a:t>
            </a:r>
            <a:r>
              <a:rPr lang="en-US" sz="2000" dirty="0" smtClean="0"/>
              <a:t>, FNSF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481235" y="2852248"/>
            <a:ext cx="662765" cy="809268"/>
          </a:xfrm>
          <a:prstGeom prst="rightArrow">
            <a:avLst>
              <a:gd name="adj1" fmla="val 50000"/>
              <a:gd name="adj2" fmla="val 43606"/>
            </a:avLst>
          </a:prstGeom>
          <a:solidFill>
            <a:srgbClr val="F0F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89596" y="5080000"/>
            <a:ext cx="3794760" cy="241808"/>
          </a:xfrm>
          <a:prstGeom prst="roundRect">
            <a:avLst/>
          </a:prstGeom>
          <a:solidFill>
            <a:srgbClr val="7DFFDC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Liquid metal research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10244" y="5093208"/>
            <a:ext cx="657412" cy="210312"/>
          </a:xfrm>
          <a:prstGeom prst="roundRect">
            <a:avLst/>
          </a:prstGeom>
          <a:solidFill>
            <a:srgbClr val="7DFF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8558301" y="4701731"/>
            <a:ext cx="662765" cy="809268"/>
          </a:xfrm>
          <a:prstGeom prst="rightArrow">
            <a:avLst>
              <a:gd name="adj1" fmla="val 50000"/>
              <a:gd name="adj2" fmla="val 43606"/>
            </a:avLst>
          </a:prstGeom>
          <a:solidFill>
            <a:srgbClr val="7DFFD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 animBg="1"/>
      <p:bldP spid="12" grpId="0"/>
      <p:bldP spid="6" grpId="0" animBg="1"/>
      <p:bldP spid="13" grpId="0" animBg="1"/>
      <p:bldP spid="14" grpId="0"/>
      <p:bldP spid="15" grpId="0" animBg="1"/>
      <p:bldP spid="16" grpId="0"/>
      <p:bldP spid="17" grpId="0"/>
      <p:bldP spid="25" grpId="0" animBg="1"/>
      <p:bldP spid="26" grpId="0"/>
      <p:bldP spid="27" grpId="0" animBg="1"/>
      <p:bldP spid="28" grpId="0"/>
      <p:bldP spid="10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03670" y="414655"/>
            <a:ext cx="8786015" cy="7386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143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 More Sensible Plan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2015						 2020						2025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566160"/>
            <a:ext cx="3817429" cy="646331"/>
          </a:xfrm>
          <a:prstGeom prst="roundRect">
            <a:avLst/>
          </a:prstGeom>
          <a:solidFill>
            <a:srgbClr val="CCFFCC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66286" y="3458478"/>
            <a:ext cx="1985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NSTX-U</a:t>
            </a:r>
            <a:endParaRPr lang="en-US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4274629" y="3566160"/>
            <a:ext cx="4102018" cy="634005"/>
          </a:xfrm>
          <a:prstGeom prst="roundRect">
            <a:avLst/>
          </a:prstGeom>
          <a:solidFill>
            <a:srgbClr val="CCFFCC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21237" y="3566160"/>
            <a:ext cx="275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NSTX-U (PMI)</a:t>
            </a:r>
            <a:endParaRPr lang="en-US" sz="3600" dirty="0"/>
          </a:p>
        </p:txBody>
      </p:sp>
      <p:sp>
        <p:nvSpPr>
          <p:cNvPr id="13" name="Rounded Rectangle 12"/>
          <p:cNvSpPr/>
          <p:nvPr/>
        </p:nvSpPr>
        <p:spPr>
          <a:xfrm>
            <a:off x="4312152" y="2514204"/>
            <a:ext cx="4064494" cy="570151"/>
          </a:xfrm>
          <a:prstGeom prst="roundRect">
            <a:avLst/>
          </a:prstGeom>
          <a:solidFill>
            <a:srgbClr val="FFFF95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73339" y="2419100"/>
            <a:ext cx="381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QUASAR </a:t>
            </a:r>
            <a:r>
              <a:rPr lang="en-US" sz="2400" dirty="0" smtClean="0"/>
              <a:t>(3 </a:t>
            </a:r>
            <a:r>
              <a:rPr lang="en-US" sz="2400" dirty="0" err="1" smtClean="0"/>
              <a:t>yr</a:t>
            </a:r>
            <a:r>
              <a:rPr lang="en-US" sz="2400" dirty="0" smtClean="0"/>
              <a:t> </a:t>
            </a:r>
            <a:r>
              <a:rPr lang="en-US" sz="2400" dirty="0" err="1" smtClean="0"/>
              <a:t>const</a:t>
            </a:r>
            <a:r>
              <a:rPr lang="en-US" sz="2400" dirty="0" smtClean="0"/>
              <a:t>)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5" name="Rounded Rectangle 14"/>
          <p:cNvSpPr/>
          <p:nvPr/>
        </p:nvSpPr>
        <p:spPr>
          <a:xfrm>
            <a:off x="4312151" y="4918891"/>
            <a:ext cx="4064495" cy="570151"/>
          </a:xfrm>
          <a:prstGeom prst="roundRect">
            <a:avLst/>
          </a:prstGeom>
          <a:solidFill>
            <a:srgbClr val="7DFFDC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67656" y="4886174"/>
            <a:ext cx="33112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Major LM program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637045" y="3030614"/>
            <a:ext cx="1062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and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192148" y="3553834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555047" y="1891862"/>
            <a:ext cx="2112272" cy="12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894893" y="1901724"/>
            <a:ext cx="2112272" cy="12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09600" y="5841087"/>
            <a:ext cx="3702551" cy="639019"/>
          </a:xfrm>
          <a:prstGeom prst="roundRect">
            <a:avLst/>
          </a:prstGeom>
          <a:solidFill>
            <a:schemeClr val="bg2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9600" y="5772220"/>
            <a:ext cx="3311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Prep studies for </a:t>
            </a:r>
            <a:r>
              <a:rPr lang="en-US" sz="2000" dirty="0" err="1" smtClean="0"/>
              <a:t>stellarator</a:t>
            </a:r>
            <a:r>
              <a:rPr lang="en-US" sz="2000" dirty="0" smtClean="0"/>
              <a:t> and LM programs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67656" y="5871390"/>
            <a:ext cx="3702551" cy="639019"/>
          </a:xfrm>
          <a:prstGeom prst="roundRect">
            <a:avLst/>
          </a:prstGeom>
          <a:solidFill>
            <a:schemeClr val="bg2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467656" y="5769864"/>
            <a:ext cx="3311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Prep studies major next steps</a:t>
            </a:r>
            <a:r>
              <a:rPr lang="en-US" sz="2000" dirty="0"/>
              <a:t> </a:t>
            </a:r>
            <a:r>
              <a:rPr lang="en-US" sz="2000" dirty="0" smtClean="0"/>
              <a:t>in PMI, </a:t>
            </a:r>
            <a:r>
              <a:rPr lang="en-US" sz="2000" dirty="0" err="1" smtClean="0"/>
              <a:t>stellarator</a:t>
            </a:r>
            <a:r>
              <a:rPr lang="en-US" sz="2000" dirty="0" smtClean="0"/>
              <a:t>, FNSF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481235" y="2852248"/>
            <a:ext cx="662765" cy="809268"/>
          </a:xfrm>
          <a:prstGeom prst="rightArrow">
            <a:avLst>
              <a:gd name="adj1" fmla="val 50000"/>
              <a:gd name="adj2" fmla="val 43606"/>
            </a:avLst>
          </a:prstGeom>
          <a:solidFill>
            <a:srgbClr val="F0F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89596" y="5080000"/>
            <a:ext cx="3794760" cy="241808"/>
          </a:xfrm>
          <a:prstGeom prst="roundRect">
            <a:avLst/>
          </a:prstGeom>
          <a:solidFill>
            <a:srgbClr val="7DFFDC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Liquid metal research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10244" y="5093208"/>
            <a:ext cx="657412" cy="210312"/>
          </a:xfrm>
          <a:prstGeom prst="roundRect">
            <a:avLst/>
          </a:prstGeom>
          <a:solidFill>
            <a:srgbClr val="7DFF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8558301" y="4701731"/>
            <a:ext cx="662765" cy="809268"/>
          </a:xfrm>
          <a:prstGeom prst="rightArrow">
            <a:avLst>
              <a:gd name="adj1" fmla="val 50000"/>
              <a:gd name="adj2" fmla="val 43606"/>
            </a:avLst>
          </a:prstGeom>
          <a:solidFill>
            <a:srgbClr val="7DFFD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The US can contribute at the world forefront if we evolve the program over the next decade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</a:t>
            </a:r>
            <a:r>
              <a:rPr lang="en-US" sz="2800" dirty="0" smtClean="0"/>
              <a:t>an be done in an orderly way, maintaining our core capabilities and human resources as facilities change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PPPL’s program is poised to perform at the world forefront for various US fusion futures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2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4"/>
            <a:ext cx="8229600" cy="6979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 from panel to PPPL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34" y="1294850"/>
            <a:ext cx="8466566" cy="4525963"/>
          </a:xfrm>
        </p:spPr>
        <p:txBody>
          <a:bodyPr>
            <a:noAutofit/>
          </a:bodyPr>
          <a:lstStyle/>
          <a:p>
            <a:pPr marL="457200" indent="-457200">
              <a:buAutoNum type="arabicParenBoth"/>
            </a:pPr>
            <a:r>
              <a:rPr lang="en-US" sz="2400" dirty="0" smtClean="0">
                <a:solidFill>
                  <a:srgbClr val="0000FF"/>
                </a:solidFill>
              </a:rPr>
              <a:t>Describe </a:t>
            </a:r>
            <a:r>
              <a:rPr lang="en-US" sz="2400" dirty="0">
                <a:solidFill>
                  <a:srgbClr val="0000FF"/>
                </a:solidFill>
              </a:rPr>
              <a:t>initiatives over the next </a:t>
            </a:r>
            <a:r>
              <a:rPr lang="en-US" sz="2400" dirty="0" smtClean="0">
                <a:solidFill>
                  <a:srgbClr val="0000FF"/>
                </a:solidFill>
              </a:rPr>
              <a:t>5, 10, 15 years that would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enhance </a:t>
            </a:r>
            <a:r>
              <a:rPr lang="en-US" sz="2400" dirty="0">
                <a:solidFill>
                  <a:srgbClr val="0000FF"/>
                </a:solidFill>
              </a:rPr>
              <a:t>PPPL's leadership in ensuring ITER-experiment success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dirty="0">
                <a:solidFill>
                  <a:srgbClr val="0000FF"/>
                </a:solidFill>
              </a:rPr>
              <a:t>2) Describe initiatives over the next </a:t>
            </a:r>
            <a:r>
              <a:rPr lang="en-US" sz="2400" dirty="0" smtClean="0">
                <a:solidFill>
                  <a:srgbClr val="0000FF"/>
                </a:solidFill>
              </a:rPr>
              <a:t>5, 10, 15 years that </a:t>
            </a:r>
            <a:r>
              <a:rPr lang="en-US" sz="2400" dirty="0">
                <a:solidFill>
                  <a:srgbClr val="0000FF"/>
                </a:solidFill>
              </a:rPr>
              <a:t>would inform the FNSF configuration decision (AT, ST, </a:t>
            </a:r>
            <a:r>
              <a:rPr lang="en-US" sz="2400" dirty="0" err="1">
                <a:solidFill>
                  <a:srgbClr val="0000FF"/>
                </a:solidFill>
              </a:rPr>
              <a:t>stellarator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spcBef>
                <a:spcPts val="1776"/>
              </a:spcBef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dirty="0">
                <a:solidFill>
                  <a:srgbClr val="0000FF"/>
                </a:solidFill>
              </a:rPr>
              <a:t>3) If/when NSTX-U were to close, say in 5 years, 10 years, and 15 years, what would PPPL like to be involved </a:t>
            </a:r>
            <a:r>
              <a:rPr lang="en-US" sz="2400" dirty="0" smtClean="0">
                <a:solidFill>
                  <a:srgbClr val="0000FF"/>
                </a:solidFill>
              </a:rPr>
              <a:t>in?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5282" y="5820813"/>
            <a:ext cx="6104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Focus this talk on magnetic fusion,</a:t>
            </a:r>
          </a:p>
          <a:p>
            <a:pPr algn="ctr"/>
            <a:r>
              <a:rPr lang="en-US" sz="2400" dirty="0" smtClean="0"/>
              <a:t>discover science discussed elsewhere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897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3375" y="36828"/>
            <a:ext cx="8786271" cy="949289"/>
          </a:xfrm>
          <a:prstGeom prst="roundRect">
            <a:avLst/>
          </a:prstGeom>
          <a:solidFill>
            <a:srgbClr val="F0F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29388" cy="986118"/>
          </a:xfrm>
        </p:spPr>
        <p:txBody>
          <a:bodyPr>
            <a:noAutofit/>
          </a:bodyPr>
          <a:lstStyle/>
          <a:p>
            <a:r>
              <a:rPr lang="en-US" sz="3200" dirty="0" smtClean="0"/>
              <a:t>Our process for selecting initiatives </a:t>
            </a:r>
            <a:br>
              <a:rPr lang="en-US" sz="3200" dirty="0" smtClean="0"/>
            </a:br>
            <a:r>
              <a:rPr lang="en-US" sz="3200" dirty="0" smtClean="0"/>
              <a:t>(in magnetic fusion)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375" y="1361142"/>
            <a:ext cx="8522447" cy="51083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10 year mission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>
                <a:solidFill>
                  <a:srgbClr val="0000FF"/>
                </a:solidFill>
              </a:rPr>
              <a:t>Prepare for a breakout to an energy development program</a:t>
            </a:r>
            <a:endParaRPr lang="en-US" sz="2600" dirty="0">
              <a:solidFill>
                <a:srgbClr val="0000FF"/>
              </a:solidFill>
            </a:endParaRPr>
          </a:p>
          <a:p>
            <a:pPr marL="0" indent="0">
              <a:spcBef>
                <a:spcPts val="1176"/>
              </a:spcBef>
              <a:buNone/>
            </a:pPr>
            <a:r>
              <a:rPr lang="en-US" sz="2600" dirty="0" smtClean="0"/>
              <a:t>Strategic objectives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>
                <a:solidFill>
                  <a:srgbClr val="0000FF"/>
                </a:solidFill>
              </a:rPr>
              <a:t>ITER preparation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</a:rPr>
              <a:t>	</a:t>
            </a:r>
            <a:r>
              <a:rPr lang="en-US" sz="2600" dirty="0" smtClean="0">
                <a:solidFill>
                  <a:srgbClr val="0000FF"/>
                </a:solidFill>
              </a:rPr>
              <a:t>Steady-state at high performance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</a:rPr>
              <a:t>	</a:t>
            </a:r>
            <a:r>
              <a:rPr lang="en-US" sz="2600" dirty="0" smtClean="0">
                <a:solidFill>
                  <a:srgbClr val="0000FF"/>
                </a:solidFill>
              </a:rPr>
              <a:t>Plasma-material interface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</a:rPr>
              <a:t>	</a:t>
            </a:r>
            <a:r>
              <a:rPr lang="en-US" sz="2600" dirty="0" smtClean="0">
                <a:solidFill>
                  <a:srgbClr val="0000FF"/>
                </a:solidFill>
              </a:rPr>
              <a:t>Fusion nuclear materials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600" dirty="0" smtClean="0"/>
              <a:t>Selection criteria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>
                <a:solidFill>
                  <a:srgbClr val="0000FF"/>
                </a:solidFill>
              </a:rPr>
              <a:t>Importance to success of fusion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</a:rPr>
              <a:t>	</a:t>
            </a:r>
            <a:r>
              <a:rPr lang="en-US" sz="2600" dirty="0" smtClean="0">
                <a:solidFill>
                  <a:srgbClr val="0000FF"/>
                </a:solidFill>
              </a:rPr>
              <a:t>Opportunity for world leadership (realistically)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</a:rPr>
              <a:t>	</a:t>
            </a:r>
            <a:r>
              <a:rPr lang="en-US" sz="2600" dirty="0" smtClean="0">
                <a:solidFill>
                  <a:srgbClr val="0000FF"/>
                </a:solidFill>
              </a:rPr>
              <a:t>Innovation</a:t>
            </a:r>
          </a:p>
          <a:p>
            <a:pPr marL="0" indent="0">
              <a:spcBef>
                <a:spcPts val="1128"/>
              </a:spcBef>
              <a:buNone/>
            </a:pPr>
            <a:r>
              <a:rPr lang="en-US" sz="2600" dirty="0" smtClean="0"/>
              <a:t>Select initiatives that satisfy the above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2147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3375" y="36829"/>
            <a:ext cx="8786271" cy="949289"/>
          </a:xfrm>
          <a:prstGeom prst="roundRect">
            <a:avLst/>
          </a:prstGeom>
          <a:solidFill>
            <a:srgbClr val="F0F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29388" cy="98611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same process can work for the panel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1142"/>
            <a:ext cx="8522447" cy="564627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dirty="0" smtClean="0"/>
              <a:t>10 year mission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>
                <a:solidFill>
                  <a:srgbClr val="0000FF"/>
                </a:solidFill>
              </a:rPr>
              <a:t>Prepare for a breakout to energy development program </a:t>
            </a:r>
            <a:endParaRPr lang="en-US" sz="3800" dirty="0">
              <a:solidFill>
                <a:srgbClr val="0000FF"/>
              </a:solidFill>
            </a:endParaRPr>
          </a:p>
          <a:p>
            <a:pPr marL="0" indent="0">
              <a:spcBef>
                <a:spcPts val="1176"/>
              </a:spcBef>
              <a:buNone/>
            </a:pPr>
            <a:r>
              <a:rPr lang="en-US" sz="3800" dirty="0" smtClean="0"/>
              <a:t>Strategic objectives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>
                <a:solidFill>
                  <a:srgbClr val="0000FF"/>
                </a:solidFill>
              </a:rPr>
              <a:t>ITER preparation</a:t>
            </a:r>
          </a:p>
          <a:p>
            <a:pPr marL="0" indent="0">
              <a:buNone/>
            </a:pPr>
            <a:r>
              <a:rPr lang="en-US" sz="3800" dirty="0">
                <a:solidFill>
                  <a:srgbClr val="0000FF"/>
                </a:solidFill>
              </a:rPr>
              <a:t>	</a:t>
            </a:r>
            <a:r>
              <a:rPr lang="en-US" sz="3800" dirty="0" smtClean="0">
                <a:solidFill>
                  <a:srgbClr val="0000FF"/>
                </a:solidFill>
              </a:rPr>
              <a:t>Steady-state at high performance</a:t>
            </a:r>
          </a:p>
          <a:p>
            <a:pPr marL="0" indent="0">
              <a:buNone/>
            </a:pPr>
            <a:r>
              <a:rPr lang="en-US" sz="3800" dirty="0">
                <a:solidFill>
                  <a:srgbClr val="0000FF"/>
                </a:solidFill>
              </a:rPr>
              <a:t>	</a:t>
            </a:r>
            <a:r>
              <a:rPr lang="en-US" sz="3800" dirty="0" smtClean="0">
                <a:solidFill>
                  <a:srgbClr val="0000FF"/>
                </a:solidFill>
              </a:rPr>
              <a:t>Plasma-material interface</a:t>
            </a:r>
          </a:p>
          <a:p>
            <a:pPr marL="0" indent="0">
              <a:buNone/>
            </a:pPr>
            <a:r>
              <a:rPr lang="en-US" sz="3800" dirty="0">
                <a:solidFill>
                  <a:srgbClr val="0000FF"/>
                </a:solidFill>
              </a:rPr>
              <a:t>	</a:t>
            </a:r>
            <a:r>
              <a:rPr lang="en-US" sz="3800" dirty="0" smtClean="0">
                <a:solidFill>
                  <a:srgbClr val="0000FF"/>
                </a:solidFill>
              </a:rPr>
              <a:t>Fusion nuclear materials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3800" dirty="0" smtClean="0"/>
              <a:t>Selection criteria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>
                <a:solidFill>
                  <a:srgbClr val="0000FF"/>
                </a:solidFill>
              </a:rPr>
              <a:t>Importance to success of fusion</a:t>
            </a:r>
          </a:p>
          <a:p>
            <a:pPr marL="0" indent="0">
              <a:buNone/>
            </a:pPr>
            <a:r>
              <a:rPr lang="en-US" sz="3800" dirty="0">
                <a:solidFill>
                  <a:srgbClr val="0000FF"/>
                </a:solidFill>
              </a:rPr>
              <a:t>	</a:t>
            </a:r>
            <a:r>
              <a:rPr lang="en-US" sz="3800" dirty="0" smtClean="0">
                <a:solidFill>
                  <a:srgbClr val="0000FF"/>
                </a:solidFill>
              </a:rPr>
              <a:t>Opportunity for world leadership</a:t>
            </a:r>
          </a:p>
          <a:p>
            <a:pPr marL="0" indent="0">
              <a:buNone/>
            </a:pPr>
            <a:r>
              <a:rPr lang="en-US" sz="3800" dirty="0">
                <a:solidFill>
                  <a:srgbClr val="0000FF"/>
                </a:solidFill>
              </a:rPr>
              <a:t>	</a:t>
            </a:r>
            <a:r>
              <a:rPr lang="en-US" sz="3800" dirty="0" smtClean="0">
                <a:solidFill>
                  <a:srgbClr val="0000FF"/>
                </a:solidFill>
              </a:rPr>
              <a:t>Innovation</a:t>
            </a:r>
          </a:p>
          <a:p>
            <a:pPr marL="0" indent="0">
              <a:spcBef>
                <a:spcPts val="1128"/>
              </a:spcBef>
              <a:buNone/>
            </a:pPr>
            <a:r>
              <a:rPr lang="en-US" sz="3800" dirty="0" smtClean="0"/>
              <a:t>Select initiatives that satisfy the above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800" dirty="0" smtClean="0"/>
              <a:t>	</a:t>
            </a:r>
            <a:r>
              <a:rPr lang="en-US" sz="3800" dirty="0" smtClean="0">
                <a:solidFill>
                  <a:srgbClr val="FF0000"/>
                </a:solidFill>
              </a:rPr>
              <a:t>Identify </a:t>
            </a:r>
            <a:r>
              <a:rPr lang="en-US" sz="3800" dirty="0">
                <a:solidFill>
                  <a:srgbClr val="FF0000"/>
                </a:solidFill>
              </a:rPr>
              <a:t>activities to start up, activities to ramp down or, where </a:t>
            </a:r>
            <a:r>
              <a:rPr lang="en-US" sz="3800" dirty="0" smtClean="0">
                <a:solidFill>
                  <a:srgbClr val="FF0000"/>
                </a:solidFill>
              </a:rPr>
              <a:t>	needed</a:t>
            </a:r>
            <a:r>
              <a:rPr lang="en-US" sz="3800" dirty="0">
                <a:solidFill>
                  <a:srgbClr val="FF0000"/>
                </a:solidFill>
              </a:rPr>
              <a:t>, additional </a:t>
            </a:r>
            <a:r>
              <a:rPr lang="en-US" sz="3800" dirty="0" smtClean="0">
                <a:solidFill>
                  <a:srgbClr val="FF0000"/>
                </a:solidFill>
              </a:rPr>
              <a:t>review</a:t>
            </a:r>
            <a:r>
              <a:rPr lang="en-US" sz="3800" dirty="0">
                <a:solidFill>
                  <a:srgbClr val="FF0000"/>
                </a:solidFill>
              </a:rPr>
              <a:t>/advisory steps to decide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382856" y="2380999"/>
            <a:ext cx="562818" cy="171720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47712" y="2785049"/>
            <a:ext cx="271307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Will discuss assessment of PPPL,</a:t>
            </a:r>
          </a:p>
          <a:p>
            <a:pPr algn="ctr"/>
            <a:r>
              <a:rPr lang="en-US" sz="2400" dirty="0" smtClean="0"/>
              <a:t> in inverse order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76406" y="1394196"/>
            <a:ext cx="1567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No need for panel to define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6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14451" y="77747"/>
            <a:ext cx="6855166" cy="649941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55"/>
            <a:ext cx="8229600" cy="7385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Fusion Nuclear Science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385"/>
            <a:ext cx="8432082" cy="504821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spherical </a:t>
            </a:r>
            <a:r>
              <a:rPr lang="en-US" sz="2800" dirty="0" err="1" smtClean="0"/>
              <a:t>tokamak</a:t>
            </a:r>
            <a:r>
              <a:rPr lang="en-US" sz="2800" dirty="0" smtClean="0"/>
              <a:t> offers a size advantage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NSTX-U is essential to determine the physics feasibility of the ST FNSF (second to none in the world) </a:t>
            </a:r>
          </a:p>
          <a:p>
            <a:pPr marL="0" indent="0">
              <a:buNone/>
            </a:pPr>
            <a:r>
              <a:rPr lang="en-US" sz="2800" dirty="0" smtClean="0"/>
              <a:t>     (see NSTX-U/ST white papers)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QUASAR would provide key information for </a:t>
            </a:r>
            <a:r>
              <a:rPr lang="en-US" sz="2800" dirty="0" err="1" smtClean="0"/>
              <a:t>stellarator</a:t>
            </a:r>
            <a:r>
              <a:rPr lang="en-US" sz="2800" dirty="0" smtClean="0"/>
              <a:t> consideration as FNSF</a:t>
            </a:r>
          </a:p>
          <a:p>
            <a:endParaRPr lang="en-US" sz="2800" dirty="0"/>
          </a:p>
          <a:p>
            <a:r>
              <a:rPr lang="en-US" sz="2800" dirty="0" smtClean="0"/>
              <a:t>PPPL strives to play a lead role in FNSF design and research, independent of configuration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257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14451" y="6190599"/>
            <a:ext cx="7255673" cy="461769"/>
          </a:xfrm>
          <a:prstGeom prst="roundRect">
            <a:avLst/>
          </a:prstGeom>
          <a:solidFill>
            <a:srgbClr val="F0F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114451" y="77747"/>
            <a:ext cx="6855166" cy="649941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215"/>
            <a:ext cx="8229600" cy="6460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plasma-material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726" y="727688"/>
            <a:ext cx="8595274" cy="6390602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/>
              <a:t>Two approaches : solids (tungsten) and liquid metals</a:t>
            </a:r>
          </a:p>
          <a:p>
            <a:pPr marL="0" indent="0">
              <a:buNone/>
            </a:pPr>
            <a:r>
              <a:rPr lang="en-US" sz="3800" dirty="0"/>
              <a:t>		</a:t>
            </a:r>
            <a:r>
              <a:rPr lang="en-US" sz="3800" dirty="0">
                <a:solidFill>
                  <a:srgbClr val="0000FF"/>
                </a:solidFill>
              </a:rPr>
              <a:t>Neither is yet known to work in a reactor</a:t>
            </a:r>
          </a:p>
          <a:p>
            <a:endParaRPr lang="en-US" sz="3800" dirty="0"/>
          </a:p>
          <a:p>
            <a:r>
              <a:rPr lang="en-US" sz="3800" dirty="0"/>
              <a:t>The world program</a:t>
            </a:r>
          </a:p>
          <a:p>
            <a:pPr marL="0" indent="0">
              <a:buNone/>
            </a:pPr>
            <a:r>
              <a:rPr lang="en-US" sz="3800" dirty="0"/>
              <a:t>		</a:t>
            </a:r>
            <a:r>
              <a:rPr lang="en-US" sz="3800" dirty="0">
                <a:solidFill>
                  <a:srgbClr val="0000FF"/>
                </a:solidFill>
              </a:rPr>
              <a:t>Strong in tungsten</a:t>
            </a:r>
          </a:p>
          <a:p>
            <a:pPr marL="0" indent="0">
              <a:buNone/>
            </a:pPr>
            <a:r>
              <a:rPr lang="en-US" sz="3800" dirty="0">
                <a:solidFill>
                  <a:srgbClr val="0000FF"/>
                </a:solidFill>
              </a:rPr>
              <a:t>		</a:t>
            </a:r>
            <a:r>
              <a:rPr lang="en-US" sz="3800" dirty="0" smtClean="0">
                <a:solidFill>
                  <a:srgbClr val="0000FF"/>
                </a:solidFill>
              </a:rPr>
              <a:t>Only emerging work </a:t>
            </a:r>
            <a:r>
              <a:rPr lang="en-US" sz="3800" dirty="0">
                <a:solidFill>
                  <a:srgbClr val="0000FF"/>
                </a:solidFill>
              </a:rPr>
              <a:t>in liquid metals</a:t>
            </a:r>
          </a:p>
          <a:p>
            <a:pPr marL="0" indent="0">
              <a:buNone/>
            </a:pPr>
            <a:endParaRPr lang="en-US" sz="3800" dirty="0"/>
          </a:p>
          <a:p>
            <a:r>
              <a:rPr lang="en-US" sz="3800" dirty="0"/>
              <a:t>Liquid metals </a:t>
            </a:r>
            <a:r>
              <a:rPr lang="en-US" sz="3800" dirty="0" smtClean="0"/>
              <a:t>could </a:t>
            </a:r>
            <a:r>
              <a:rPr lang="en-US" sz="3800" dirty="0"/>
              <a:t>be a breakthrough solution</a:t>
            </a:r>
          </a:p>
          <a:p>
            <a:pPr marL="0" indent="0">
              <a:buNone/>
            </a:pPr>
            <a:r>
              <a:rPr lang="en-US" sz="3800" dirty="0"/>
              <a:t>		</a:t>
            </a:r>
            <a:r>
              <a:rPr lang="en-US" sz="3800" dirty="0">
                <a:solidFill>
                  <a:srgbClr val="0000FF"/>
                </a:solidFill>
              </a:rPr>
              <a:t>LM should be studied co-equally with </a:t>
            </a:r>
            <a:r>
              <a:rPr lang="en-US" sz="3800" dirty="0" smtClean="0">
                <a:solidFill>
                  <a:srgbClr val="0000FF"/>
                </a:solidFill>
              </a:rPr>
              <a:t>solids, worldwide</a:t>
            </a:r>
            <a:endParaRPr lang="en-US" sz="3800" dirty="0">
              <a:solidFill>
                <a:srgbClr val="0000FF"/>
              </a:solidFill>
            </a:endParaRPr>
          </a:p>
          <a:p>
            <a:endParaRPr lang="en-US" sz="3800" dirty="0"/>
          </a:p>
          <a:p>
            <a:r>
              <a:rPr lang="en-US" sz="3800" dirty="0"/>
              <a:t>Thus LM are </a:t>
            </a:r>
            <a:r>
              <a:rPr lang="en-US" sz="3800" dirty="0" smtClean="0"/>
              <a:t>a huge </a:t>
            </a:r>
            <a:r>
              <a:rPr lang="en-US" sz="3800" dirty="0"/>
              <a:t>opportunity </a:t>
            </a:r>
            <a:r>
              <a:rPr lang="en-US" sz="3800" dirty="0" smtClean="0"/>
              <a:t>for </a:t>
            </a:r>
            <a:r>
              <a:rPr lang="en-US" sz="3800" dirty="0"/>
              <a:t>US world leadership</a:t>
            </a:r>
          </a:p>
          <a:p>
            <a:endParaRPr lang="en-US" sz="3800" dirty="0"/>
          </a:p>
          <a:p>
            <a:r>
              <a:rPr lang="en-US" sz="3800" dirty="0"/>
              <a:t>PPPL plans to have a comprehensive, collaborative program  </a:t>
            </a:r>
          </a:p>
          <a:p>
            <a:pPr marL="0" indent="0">
              <a:buNone/>
            </a:pPr>
            <a:r>
              <a:rPr lang="en-US" sz="3800" dirty="0"/>
              <a:t>     		</a:t>
            </a:r>
            <a:r>
              <a:rPr lang="en-US" sz="3800" dirty="0">
                <a:solidFill>
                  <a:srgbClr val="0000FF"/>
                </a:solidFill>
              </a:rPr>
              <a:t> “atoms to </a:t>
            </a:r>
            <a:r>
              <a:rPr lang="en-US" sz="3800" dirty="0" err="1" smtClean="0">
                <a:solidFill>
                  <a:srgbClr val="0000FF"/>
                </a:solidFill>
              </a:rPr>
              <a:t>tokamaks</a:t>
            </a:r>
            <a:r>
              <a:rPr lang="en-US" sz="3800" dirty="0" smtClean="0">
                <a:solidFill>
                  <a:srgbClr val="0000FF"/>
                </a:solidFill>
              </a:rPr>
              <a:t>,”  attack </a:t>
            </a:r>
            <a:r>
              <a:rPr lang="en-US" sz="3800" dirty="0">
                <a:solidFill>
                  <a:srgbClr val="0000FF"/>
                </a:solidFill>
              </a:rPr>
              <a:t>all the issues </a:t>
            </a:r>
            <a:r>
              <a:rPr lang="en-US" sz="3800" dirty="0" smtClean="0">
                <a:solidFill>
                  <a:srgbClr val="0000FF"/>
                </a:solidFill>
              </a:rPr>
              <a:t>definitively</a:t>
            </a:r>
          </a:p>
          <a:p>
            <a:pPr marL="0" indent="0">
              <a:buNone/>
            </a:pPr>
            <a:r>
              <a:rPr lang="en-US" sz="3800" dirty="0" smtClean="0">
                <a:solidFill>
                  <a:srgbClr val="0000FF"/>
                </a:solidFill>
              </a:rPr>
              <a:t> </a:t>
            </a:r>
            <a:endParaRPr lang="en-US" sz="38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3800" dirty="0" smtClean="0">
                <a:solidFill>
                  <a:srgbClr val="660066"/>
                </a:solidFill>
              </a:rPr>
              <a:t>A possible game changer for a potential show stopper</a:t>
            </a:r>
            <a:endParaRPr lang="en-US" sz="3800" dirty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	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7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1100" y="285075"/>
            <a:ext cx="8786271" cy="764520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911" y="1698056"/>
            <a:ext cx="870746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Stellarators</a:t>
            </a:r>
            <a:r>
              <a:rPr lang="en-US" sz="2800" dirty="0" smtClean="0">
                <a:solidFill>
                  <a:srgbClr val="0000FF"/>
                </a:solidFill>
              </a:rPr>
              <a:t> are a mandatory research element </a:t>
            </a:r>
            <a:r>
              <a:rPr lang="en-US" sz="2800" dirty="0" smtClean="0"/>
              <a:t>to provide steady-state, disruption-absence, high gain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>
                <a:solidFill>
                  <a:srgbClr val="0000FF"/>
                </a:solidFill>
              </a:rPr>
              <a:t>Quasi-axisymmetric </a:t>
            </a:r>
            <a:r>
              <a:rPr lang="en-US" sz="2800" dirty="0" err="1" smtClean="0">
                <a:solidFill>
                  <a:srgbClr val="0000FF"/>
                </a:solidFill>
              </a:rPr>
              <a:t>stellarators</a:t>
            </a:r>
            <a:r>
              <a:rPr lang="en-US" sz="2800" dirty="0" smtClean="0">
                <a:solidFill>
                  <a:srgbClr val="0000FF"/>
                </a:solidFill>
              </a:rPr>
              <a:t> are a mandatory research element </a:t>
            </a:r>
            <a:r>
              <a:rPr lang="en-US" sz="2800" dirty="0" smtClean="0"/>
              <a:t>for size reduction (and physics understanding)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Large gap in the world </a:t>
            </a:r>
            <a:r>
              <a:rPr lang="en-US" sz="2800" dirty="0" err="1" smtClean="0"/>
              <a:t>stellarator</a:t>
            </a:r>
            <a:r>
              <a:rPr lang="en-US" sz="2800" dirty="0" smtClean="0"/>
              <a:t> </a:t>
            </a:r>
            <a:r>
              <a:rPr lang="en-US" sz="2800" dirty="0" err="1" smtClean="0"/>
              <a:t>progam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smtClean="0"/>
              <a:t>     only two large </a:t>
            </a:r>
            <a:r>
              <a:rPr lang="en-US" sz="2800" dirty="0" err="1" smtClean="0"/>
              <a:t>stellarators</a:t>
            </a:r>
            <a:r>
              <a:rPr lang="en-US" sz="2800" dirty="0" smtClean="0"/>
              <a:t>, and only one is “optimized”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Therefore, PPPL envisions a future that includes </a:t>
            </a:r>
            <a:r>
              <a:rPr lang="en-US" sz="2800" dirty="0" smtClean="0"/>
              <a:t>forefront </a:t>
            </a:r>
            <a:r>
              <a:rPr lang="en-US" sz="2800" dirty="0" err="1" smtClean="0"/>
              <a:t>stellarator</a:t>
            </a:r>
            <a:r>
              <a:rPr lang="en-US" sz="2800" dirty="0" smtClean="0"/>
              <a:t> research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7115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Steady-state, high performance plasmas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83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8713"/>
            <a:ext cx="8229600" cy="90388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If we build a facility starting in ~ 5 years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44" y="755167"/>
            <a:ext cx="8820799" cy="646635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QUASAR is ideal – an affordable experiment that would be unambiguously at the world forefront, within a national program</a:t>
            </a:r>
          </a:p>
        </p:txBody>
      </p:sp>
      <p:pic>
        <p:nvPicPr>
          <p:cNvPr id="4" name="Picture 2" descr="pic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80118"/>
            <a:ext cx="2479219" cy="264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utaway-no-callout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6669" y="2178563"/>
            <a:ext cx="2050335" cy="254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1508" y="2178563"/>
            <a:ext cx="3830350" cy="2460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056" y="5194908"/>
            <a:ext cx="853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Complex coils completed, </a:t>
            </a:r>
            <a:r>
              <a:rPr lang="en-US" sz="2400" dirty="0" err="1" smtClean="0"/>
              <a:t>toroidal</a:t>
            </a:r>
            <a:r>
              <a:rPr lang="en-US" sz="2400" dirty="0" smtClean="0"/>
              <a:t> sectors assembled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517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8713"/>
            <a:ext cx="8229600" cy="90388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If we build a facility starting in ~ 5 years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44" y="755167"/>
            <a:ext cx="8820799" cy="646635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solidFill>
                  <a:srgbClr val="660066"/>
                </a:solidFill>
              </a:rPr>
              <a:t>QUASAR is ideal – an affordable experiment that would be unambiguously at the world forefront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800" dirty="0" smtClean="0"/>
              <a:t>Huge international support</a:t>
            </a:r>
          </a:p>
          <a:p>
            <a:pPr marL="0" indent="0">
              <a:buNone/>
            </a:pPr>
            <a:r>
              <a:rPr lang="en-US" sz="2600" dirty="0" smtClean="0"/>
              <a:t>J. Li, ASIPP, China: </a:t>
            </a:r>
            <a:r>
              <a:rPr lang="en-US" sz="2600" i="1" dirty="0" smtClean="0">
                <a:solidFill>
                  <a:srgbClr val="0000FF"/>
                </a:solidFill>
              </a:rPr>
              <a:t>“we </a:t>
            </a:r>
            <a:r>
              <a:rPr lang="en-US" sz="2600" i="1" dirty="0">
                <a:solidFill>
                  <a:srgbClr val="0000FF"/>
                </a:solidFill>
              </a:rPr>
              <a:t>would contribute components and </a:t>
            </a:r>
            <a:r>
              <a:rPr lang="en-US" sz="2600" i="1" dirty="0" smtClean="0">
                <a:solidFill>
                  <a:srgbClr val="0000FF"/>
                </a:solidFill>
              </a:rPr>
              <a:t>staff… </a:t>
            </a:r>
            <a:r>
              <a:rPr lang="en-US" sz="2600" i="1" dirty="0">
                <a:solidFill>
                  <a:srgbClr val="0000FF"/>
                </a:solidFill>
              </a:rPr>
              <a:t>to reduce the U.S. costs for NCSX. Staff can include researchers, engineers, on-site assembly labor, etc</a:t>
            </a:r>
            <a:r>
              <a:rPr lang="en-US" sz="2600" i="1" dirty="0" smtClean="0">
                <a:solidFill>
                  <a:srgbClr val="0000FF"/>
                </a:solidFill>
              </a:rPr>
              <a:t>.” [might reduce construction costs by ~ 30%]</a:t>
            </a:r>
          </a:p>
          <a:p>
            <a:pPr marL="0" indent="0">
              <a:buNone/>
            </a:pPr>
            <a:endParaRPr lang="en-US" sz="26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Board of Scientific Directors, IPP, Germany</a:t>
            </a:r>
            <a:r>
              <a:rPr lang="en-US" sz="2600" i="1" dirty="0">
                <a:solidFill>
                  <a:srgbClr val="000000"/>
                </a:solidFill>
              </a:rPr>
              <a:t>:</a:t>
            </a:r>
            <a:r>
              <a:rPr lang="en-US" sz="2600" i="1" dirty="0" smtClean="0">
                <a:solidFill>
                  <a:srgbClr val="000000"/>
                </a:solidFill>
              </a:rPr>
              <a:t> </a:t>
            </a:r>
            <a:r>
              <a:rPr lang="en-US" sz="2600" i="1" dirty="0" smtClean="0">
                <a:solidFill>
                  <a:srgbClr val="0000FF"/>
                </a:solidFill>
              </a:rPr>
              <a:t>Quasar would, in our opinion, be the most innovative fusion experiment in the US since many years”</a:t>
            </a:r>
          </a:p>
          <a:p>
            <a:pPr marL="0" indent="0">
              <a:buNone/>
            </a:pPr>
            <a:endParaRPr lang="en-US" sz="2800" i="1" dirty="0"/>
          </a:p>
          <a:p>
            <a:pPr>
              <a:spcAft>
                <a:spcPts val="600"/>
              </a:spcAft>
            </a:pPr>
            <a:r>
              <a:rPr lang="en-US" sz="2800" dirty="0" smtClean="0"/>
              <a:t>A possible route to reduced-costs: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600" dirty="0"/>
              <a:t>	</a:t>
            </a:r>
            <a:r>
              <a:rPr lang="en-US" sz="2600" dirty="0" smtClean="0"/>
              <a:t>	</a:t>
            </a:r>
            <a:r>
              <a:rPr lang="en-US" sz="2600" dirty="0" smtClean="0">
                <a:solidFill>
                  <a:srgbClr val="0000FF"/>
                </a:solidFill>
              </a:rPr>
              <a:t>partnerships on construction ($105M </a:t>
            </a:r>
            <a:r>
              <a:rPr lang="en-US" sz="2600" dirty="0" smtClean="0">
                <a:solidFill>
                  <a:srgbClr val="0000FF"/>
                </a:solidFill>
                <a:sym typeface="Wingdings"/>
              </a:rPr>
              <a:t> ~ $80M, </a:t>
            </a:r>
            <a:r>
              <a:rPr lang="en-US" sz="2600" dirty="0" err="1" smtClean="0">
                <a:solidFill>
                  <a:srgbClr val="0000FF"/>
                </a:solidFill>
                <a:sym typeface="Wingdings"/>
              </a:rPr>
              <a:t>excl</a:t>
            </a:r>
            <a:r>
              <a:rPr lang="en-US" sz="260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sym typeface="Wingdings"/>
              </a:rPr>
              <a:t>htng</a:t>
            </a:r>
            <a:r>
              <a:rPr lang="en-US" sz="2600" dirty="0" smtClean="0">
                <a:solidFill>
                  <a:srgbClr val="0000FF"/>
                </a:solidFill>
                <a:sym typeface="Wingdings"/>
              </a:rPr>
              <a:t>, </a:t>
            </a:r>
            <a:r>
              <a:rPr lang="en-US" sz="2600" dirty="0" err="1" smtClean="0">
                <a:solidFill>
                  <a:srgbClr val="0000FF"/>
                </a:solidFill>
                <a:sym typeface="Wingdings"/>
              </a:rPr>
              <a:t>diag</a:t>
            </a:r>
            <a:r>
              <a:rPr lang="en-US" sz="2600" dirty="0" smtClean="0">
                <a:solidFill>
                  <a:srgbClr val="0000FF"/>
                </a:solidFill>
                <a:sym typeface="Wingdings"/>
              </a:rPr>
              <a:t>)</a:t>
            </a:r>
            <a:endParaRPr lang="en-US" sz="2600" dirty="0" smtClean="0">
              <a:solidFill>
                <a:srgbClr val="0000FF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600" dirty="0">
                <a:solidFill>
                  <a:srgbClr val="0000FF"/>
                </a:solidFill>
              </a:rPr>
              <a:t>	</a:t>
            </a:r>
            <a:r>
              <a:rPr lang="en-US" sz="2600" dirty="0" smtClean="0">
                <a:solidFill>
                  <a:srgbClr val="0000FF"/>
                </a:solidFill>
              </a:rPr>
              <a:t>	can operate NSTX-U and QUASAR for 1.5 x the cost of either op alone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600" dirty="0">
                <a:solidFill>
                  <a:srgbClr val="0000FF"/>
                </a:solidFill>
              </a:rPr>
              <a:t>	</a:t>
            </a:r>
            <a:r>
              <a:rPr lang="en-US" sz="2600" dirty="0" smtClean="0">
                <a:solidFill>
                  <a:srgbClr val="0000FF"/>
                </a:solidFill>
              </a:rPr>
              <a:t>	(shared infrastructure and staff; cost-effective opportunity)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600" dirty="0">
                <a:solidFill>
                  <a:srgbClr val="0000FF"/>
                </a:solidFill>
              </a:rPr>
              <a:t>	</a:t>
            </a:r>
            <a:r>
              <a:rPr lang="en-US" sz="2600" dirty="0" smtClean="0">
                <a:solidFill>
                  <a:srgbClr val="0000FF"/>
                </a:solidFill>
              </a:rPr>
              <a:t>	(Operating cost increment ~ $30M/</a:t>
            </a:r>
            <a:r>
              <a:rPr lang="en-US" sz="2600" dirty="0" err="1" smtClean="0">
                <a:solidFill>
                  <a:srgbClr val="0000FF"/>
                </a:solidFill>
              </a:rPr>
              <a:t>yr</a:t>
            </a:r>
            <a:r>
              <a:rPr lang="en-US" sz="2600" dirty="0" smtClean="0">
                <a:solidFill>
                  <a:srgbClr val="0000FF"/>
                </a:solidFill>
              </a:rPr>
              <a:t>)</a:t>
            </a:r>
            <a:endParaRPr lang="en-US" sz="26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2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13959</TotalTime>
  <Words>597</Words>
  <Application>Microsoft Macintosh PowerPoint</Application>
  <PresentationFormat>On-screen Show (4:3)</PresentationFormat>
  <Paragraphs>145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PPPL Perspective on Ten Year Planning</vt:lpstr>
      <vt:lpstr>Questions from panel to PPPL</vt:lpstr>
      <vt:lpstr>Our process for selecting initiatives  (in magnetic fusion)</vt:lpstr>
      <vt:lpstr>The same process can work for the panel</vt:lpstr>
      <vt:lpstr>Fusion Nuclear Science Facility</vt:lpstr>
      <vt:lpstr>The plasma-material interface</vt:lpstr>
      <vt:lpstr>Steady-state, high performance plasmas</vt:lpstr>
      <vt:lpstr>If we build a facility starting in ~ 5 years</vt:lpstr>
      <vt:lpstr>If we build a facility starting in ~ 5 years</vt:lpstr>
      <vt:lpstr>If a new US stellarator can only be built in 10 – 15 years</vt:lpstr>
      <vt:lpstr>ITER preparation</vt:lpstr>
      <vt:lpstr>What if the PPPL budget were flat for 10 years?</vt:lpstr>
      <vt:lpstr>A More Sensible Plan</vt:lpstr>
      <vt:lpstr>Summary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 on fusion planning</dc:title>
  <dc:creator>Stewart Prager</dc:creator>
  <cp:lastModifiedBy>Stewart Prager</cp:lastModifiedBy>
  <cp:revision>101</cp:revision>
  <dcterms:created xsi:type="dcterms:W3CDTF">2014-06-10T17:21:06Z</dcterms:created>
  <dcterms:modified xsi:type="dcterms:W3CDTF">2014-07-11T04:04:24Z</dcterms:modified>
</cp:coreProperties>
</file>