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2" r:id="rId1"/>
  </p:sldMasterIdLst>
  <p:notesMasterIdLst>
    <p:notesMasterId r:id="rId37"/>
  </p:notesMasterIdLst>
  <p:handoutMasterIdLst>
    <p:handoutMasterId r:id="rId38"/>
  </p:handoutMasterIdLst>
  <p:sldIdLst>
    <p:sldId id="1217" r:id="rId2"/>
    <p:sldId id="1219" r:id="rId3"/>
    <p:sldId id="1222" r:id="rId4"/>
    <p:sldId id="1286" r:id="rId5"/>
    <p:sldId id="1251" r:id="rId6"/>
    <p:sldId id="1288" r:id="rId7"/>
    <p:sldId id="1287" r:id="rId8"/>
    <p:sldId id="1250" r:id="rId9"/>
    <p:sldId id="1247" r:id="rId10"/>
    <p:sldId id="1230" r:id="rId11"/>
    <p:sldId id="1248" r:id="rId12"/>
    <p:sldId id="1282" r:id="rId13"/>
    <p:sldId id="1283" r:id="rId14"/>
    <p:sldId id="1261" r:id="rId15"/>
    <p:sldId id="1260" r:id="rId16"/>
    <p:sldId id="1252" r:id="rId17"/>
    <p:sldId id="1249" r:id="rId18"/>
    <p:sldId id="1253" r:id="rId19"/>
    <p:sldId id="1254" r:id="rId20"/>
    <p:sldId id="1284" r:id="rId21"/>
    <p:sldId id="1263" r:id="rId22"/>
    <p:sldId id="1285" r:id="rId23"/>
    <p:sldId id="1265" r:id="rId24"/>
    <p:sldId id="1273" r:id="rId25"/>
    <p:sldId id="1269" r:id="rId26"/>
    <p:sldId id="1267" r:id="rId27"/>
    <p:sldId id="1271" r:id="rId28"/>
    <p:sldId id="1270" r:id="rId29"/>
    <p:sldId id="1272" r:id="rId30"/>
    <p:sldId id="1274" r:id="rId31"/>
    <p:sldId id="1275" r:id="rId32"/>
    <p:sldId id="1281" r:id="rId33"/>
    <p:sldId id="1276" r:id="rId34"/>
    <p:sldId id="1277" r:id="rId35"/>
    <p:sldId id="1278" r:id="rId36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5pPr>
    <a:lvl6pPr marL="22860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6pPr>
    <a:lvl7pPr marL="27432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7pPr>
    <a:lvl8pPr marL="32004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8pPr>
    <a:lvl9pPr marL="36576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9999FF"/>
    <a:srgbClr val="FF3300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922" autoAdjust="0"/>
    <p:restoredTop sz="94360" autoAdjust="0"/>
  </p:normalViewPr>
  <p:slideViewPr>
    <p:cSldViewPr>
      <p:cViewPr varScale="1">
        <p:scale>
          <a:sx n="110" d="100"/>
          <a:sy n="110" d="100"/>
        </p:scale>
        <p:origin x="-816" y="-9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016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heme" Target="theme/theme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fld id="{F7FB2AD0-43C0-D648-B71D-51380A770C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fld id="{FD9C175B-1E06-C149-BD9C-853B17B227B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E6A08-E71B-EF4D-8B4E-938DF9D7B693}" type="slidenum">
              <a:rPr lang="en-US"/>
              <a:pPr/>
              <a:t>1</a:t>
            </a:fld>
            <a:endParaRPr lang="en-US"/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61AFC-08BB-40DD-8A43-58615D75CF4D}" type="slidenum">
              <a:rPr lang="en-US"/>
              <a:pPr/>
              <a:t>3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560" y="4379595"/>
            <a:ext cx="5085080" cy="4149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026DD5-1C0D-174F-94C9-725167E4626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A5BC9D7-C66C-704A-AD0D-8707F75BA8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8100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38100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5" name="Rectangle 15"/>
          <p:cNvSpPr>
            <a:spLocks noChangeArrowheads="1"/>
          </p:cNvSpPr>
          <p:nvPr userDrawn="1"/>
        </p:nvSpPr>
        <p:spPr bwMode="auto">
          <a:xfrm>
            <a:off x="3276600" y="6580902"/>
            <a:ext cx="5143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V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. A. SOUKHANOVSKII, Poster</a:t>
            </a: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F48</a:t>
            </a: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, 18</a:t>
            </a:r>
            <a:r>
              <a:rPr lang="en-US" sz="1000" b="1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sz="1000" b="1" baseline="0" dirty="0" smtClean="0">
                <a:solidFill>
                  <a:schemeClr val="tx1"/>
                </a:solidFill>
                <a:latin typeface="+mj-lt"/>
              </a:rPr>
              <a:t> Topical </a:t>
            </a:r>
            <a:r>
              <a:rPr lang="en-US" sz="1000" b="1" i="1" kern="1200" dirty="0" smtClean="0">
                <a:solidFill>
                  <a:schemeClr val="tx1"/>
                </a:solidFill>
                <a:latin typeface="Helvetica" pitchFamily="-110" charset="0"/>
                <a:ea typeface="+mn-ea"/>
                <a:cs typeface="+mn-cs"/>
              </a:rPr>
              <a:t>HTPD </a:t>
            </a:r>
            <a:r>
              <a:rPr lang="en-US" sz="1000" b="1" baseline="0" dirty="0" smtClean="0">
                <a:solidFill>
                  <a:schemeClr val="tx1"/>
                </a:solidFill>
                <a:latin typeface="+mj-lt"/>
              </a:rPr>
              <a:t>Conference</a:t>
            </a: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000" b="1" kern="120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May 16-20,</a:t>
            </a:r>
            <a:r>
              <a:rPr lang="en-US" sz="1000" b="1" kern="1200" baseline="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 </a:t>
            </a:r>
            <a:r>
              <a:rPr lang="en-US" sz="1000" b="1" kern="120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2010, Wildwood,</a:t>
            </a:r>
            <a:r>
              <a:rPr lang="en-US" sz="1000" b="1" kern="1200" baseline="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 NJ</a:t>
            </a:r>
            <a:endParaRPr lang="en-US" sz="1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066800"/>
            <a:ext cx="9142413" cy="76200"/>
            <a:chOff x="0" y="0"/>
            <a:chExt cx="5760" cy="708"/>
          </a:xfrm>
        </p:grpSpPr>
        <p:sp>
          <p:nvSpPr>
            <p:cNvPr id="194565" name="Rectangle 5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solidFill>
                <a:srgbClr val="015CAB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66" name="Rectangle 6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solidFill>
                <a:srgbClr val="015CAB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4567" name="Line 7"/>
          <p:cNvSpPr>
            <a:spLocks noChangeShapeType="1"/>
          </p:cNvSpPr>
          <p:nvPr/>
        </p:nvSpPr>
        <p:spPr bwMode="auto">
          <a:xfrm>
            <a:off x="2438400" y="6704012"/>
            <a:ext cx="838200" cy="1588"/>
          </a:xfrm>
          <a:prstGeom prst="line">
            <a:avLst/>
          </a:prstGeom>
          <a:noFill/>
          <a:ln w="47625">
            <a:solidFill>
              <a:srgbClr val="015CAB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8458200" y="6584749"/>
            <a:ext cx="657225" cy="2385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r">
              <a:lnSpc>
                <a:spcPct val="75000"/>
              </a:lnSpc>
              <a:spcBef>
                <a:spcPct val="0"/>
              </a:spcBef>
              <a:buNone/>
            </a:pPr>
            <a:fld id="{B2FFE1B5-5104-6240-86A3-951E4951EB2F}" type="slidenum">
              <a:rPr lang="en-US" sz="1200" b="1">
                <a:solidFill>
                  <a:schemeClr val="tx1"/>
                </a:solidFill>
                <a:latin typeface="Arial Narrow" pitchFamily="-65" charset="0"/>
              </a:rPr>
              <a:pPr algn="r">
                <a:lnSpc>
                  <a:spcPct val="75000"/>
                </a:lnSpc>
                <a:spcBef>
                  <a:spcPct val="0"/>
                </a:spcBef>
                <a:buNone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Arial Narrow" pitchFamily="-65" charset="0"/>
              </a:rPr>
              <a:t> of</a:t>
            </a:r>
            <a:r>
              <a:rPr lang="en-US" sz="1200" b="1" dirty="0" smtClean="0">
                <a:solidFill>
                  <a:schemeClr val="tx1"/>
                </a:solidFill>
                <a:latin typeface="Arial Narrow" pitchFamily="-65" charset="0"/>
              </a:rPr>
              <a:t> 32</a:t>
            </a:r>
            <a:endParaRPr lang="en-US" sz="1200" b="1" dirty="0">
              <a:solidFill>
                <a:schemeClr val="tx1"/>
              </a:solidFill>
              <a:latin typeface="Arial Narrow" pitchFamily="-65" charset="0"/>
            </a:endParaRPr>
          </a:p>
        </p:txBody>
      </p:sp>
      <p:sp>
        <p:nvSpPr>
          <p:cNvPr id="19456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94586" name="Picture 26" descr="lab_logo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62000" y="6550025"/>
            <a:ext cx="1676400" cy="307975"/>
          </a:xfrm>
          <a:prstGeom prst="rect">
            <a:avLst/>
          </a:prstGeom>
          <a:noFill/>
        </p:spPr>
      </p:pic>
      <p:pic>
        <p:nvPicPr>
          <p:cNvPr id="194589" name="Picture 29" descr="nstx0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556375"/>
            <a:ext cx="685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52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Wingdings" pitchFamily="-65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Times" pitchFamily="-65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Symbol" pitchFamily="-65" charset="2"/>
        <a:buChar char="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Symbol" pitchFamily="-65" charset="2"/>
        <a:buChar char="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wmf"/><Relationship Id="rId6" Type="http://schemas.openxmlformats.org/officeDocument/2006/relationships/image" Target="../media/image6.pd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df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Relationship Id="rId6" Type="http://schemas.openxmlformats.org/officeDocument/2006/relationships/image" Target="../media/image49.pdf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openxmlformats.org/officeDocument/2006/relationships/image" Target="../media/image52.pdf"/><Relationship Id="rId5" Type="http://schemas.openxmlformats.org/officeDocument/2006/relationships/image" Target="../media/image54.pd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df"/><Relationship Id="rId3" Type="http://schemas.openxmlformats.org/officeDocument/2006/relationships/image" Target="../media/image57.png"/><Relationship Id="rId5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df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df"/><Relationship Id="rId3" Type="http://schemas.openxmlformats.org/officeDocument/2006/relationships/image" Target="../media/image63.png"/><Relationship Id="rId5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df"/><Relationship Id="rId3" Type="http://schemas.openxmlformats.org/officeDocument/2006/relationships/image" Target="../media/image67.png"/><Relationship Id="rId5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df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df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3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Relationship Id="rId6" Type="http://schemas.openxmlformats.org/officeDocument/2006/relationships/image" Target="../media/image17.pd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910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891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3600" i="0" dirty="0" smtClean="0">
                <a:latin typeface="+mj-lt"/>
              </a:rPr>
              <a:t>Spectroscopic Diagnostics for Liquid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3600" i="0" dirty="0" smtClean="0">
                <a:latin typeface="+mj-lt"/>
              </a:rPr>
              <a:t>Lithium Divertor Studies on NSTX</a:t>
            </a:r>
            <a:endParaRPr lang="en-US" sz="3600" i="0" dirty="0">
              <a:solidFill>
                <a:schemeClr val="accent2"/>
              </a:solidFill>
              <a:latin typeface="+mj-lt"/>
              <a:cs typeface="Arial Bold"/>
            </a:endParaRPr>
          </a:p>
        </p:txBody>
      </p:sp>
      <p:sp>
        <p:nvSpPr>
          <p:cNvPr id="1525892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769" name="Text Box 9"/>
          <p:cNvSpPr txBox="1">
            <a:spLocks noChangeArrowheads="1"/>
          </p:cNvSpPr>
          <p:nvPr/>
        </p:nvSpPr>
        <p:spPr bwMode="auto">
          <a:xfrm>
            <a:off x="1447800" y="1981200"/>
            <a:ext cx="6248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+mj-lt"/>
              </a:rPr>
              <a:t>V. A. Soukhanovskii, LLNL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+mj-lt"/>
              </a:rPr>
              <a:t>A. L. Roquemore, R. E. Bell, R. Kaita, H. W. Kugel, PPPL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25893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770" name="Text Box 10"/>
          <p:cNvSpPr txBox="1">
            <a:spLocks noChangeArrowheads="1"/>
          </p:cNvSpPr>
          <p:nvPr/>
        </p:nvSpPr>
        <p:spPr bwMode="auto">
          <a:xfrm>
            <a:off x="1752600" y="3048000"/>
            <a:ext cx="5715000" cy="184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Poster F48</a:t>
            </a:r>
          </a:p>
        </p:txBody>
      </p:sp>
      <p:sp>
        <p:nvSpPr>
          <p:cNvPr id="1525894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89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899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903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90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905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906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25887" name="Picture 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5907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rPr>
              <a:t>NSTX</a:t>
            </a:r>
          </a:p>
        </p:txBody>
      </p:sp>
      <p:sp>
        <p:nvSpPr>
          <p:cNvPr id="1525908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889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accent2"/>
                </a:solidFill>
                <a:latin typeface="Arial" pitchFamily="-110" charset="0"/>
              </a:rPr>
              <a:t>Supported by   </a:t>
            </a:r>
          </a:p>
        </p:txBody>
      </p:sp>
      <p:sp>
        <p:nvSpPr>
          <p:cNvPr id="152590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5912" name="Text Box 152"/>
          <p:cNvSpPr txBox="1">
            <a:spLocks noChangeArrowheads="1"/>
          </p:cNvSpPr>
          <p:nvPr/>
        </p:nvSpPr>
        <p:spPr bwMode="auto">
          <a:xfrm>
            <a:off x="76200" y="2057400"/>
            <a:ext cx="1333500" cy="4718050"/>
          </a:xfrm>
          <a:prstGeom prst="rect">
            <a:avLst/>
          </a:prstGeom>
          <a:gradFill rotWithShape="1">
            <a:gsLst>
              <a:gs pos="0">
                <a:srgbClr val="EAEAEA">
                  <a:alpha val="50999"/>
                </a:srgbClr>
              </a:gs>
              <a:gs pos="100000">
                <a:srgbClr val="EAEAEA">
                  <a:gamma/>
                  <a:shade val="77255"/>
                  <a:invGamma/>
                  <a:alpha val="50999"/>
                </a:srgbClr>
              </a:gs>
            </a:gsLst>
            <a:lin ang="0" scaled="1"/>
          </a:gra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pitchFamily="-110" charset="0"/>
              </a:rPr>
              <a:t>College W&amp;M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pitchFamily="-110" charset="0"/>
              </a:rPr>
              <a:t>Colorado </a:t>
            </a:r>
            <a:r>
              <a:rPr lang="en-US" sz="900" dirty="0" err="1">
                <a:solidFill>
                  <a:srgbClr val="0000FF"/>
                </a:solidFill>
                <a:latin typeface="Arial" pitchFamily="-110" charset="0"/>
              </a:rPr>
              <a:t>Sch</a:t>
            </a: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 Mines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INEL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Old Dominion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PSI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Wisconsin</a:t>
            </a:r>
          </a:p>
        </p:txBody>
      </p:sp>
      <p:sp>
        <p:nvSpPr>
          <p:cNvPr id="1525913" name="Text Box 153"/>
          <p:cNvSpPr txBox="1">
            <a:spLocks noChangeArrowheads="1"/>
          </p:cNvSpPr>
          <p:nvPr/>
        </p:nvSpPr>
        <p:spPr bwMode="auto">
          <a:xfrm>
            <a:off x="7772400" y="2254250"/>
            <a:ext cx="1284288" cy="4527550"/>
          </a:xfrm>
          <a:prstGeom prst="rect">
            <a:avLst/>
          </a:prstGeom>
          <a:gradFill rotWithShape="1">
            <a:gsLst>
              <a:gs pos="0">
                <a:srgbClr val="EAEAEA">
                  <a:gamma/>
                  <a:shade val="76471"/>
                  <a:invGamma/>
                  <a:alpha val="50999"/>
                </a:srgbClr>
              </a:gs>
              <a:gs pos="100000">
                <a:srgbClr val="EAEAEA">
                  <a:alpha val="50999"/>
                </a:srgbClr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1429" tIns="45714" rIns="91429" bIns="45714" anchor="b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KBSI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IPP, J</a:t>
            </a:r>
            <a:r>
              <a:rPr lang="en-US" sz="900">
                <a:solidFill>
                  <a:srgbClr val="FF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ü</a:t>
            </a: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ASCR, Czech Rep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U Quebec</a:t>
            </a:r>
          </a:p>
        </p:txBody>
      </p:sp>
      <p:pic>
        <p:nvPicPr>
          <p:cNvPr id="1525915" name="Picture 155" descr="nstx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029200"/>
            <a:ext cx="1486641" cy="1676400"/>
          </a:xfrm>
          <a:prstGeom prst="rect">
            <a:avLst/>
          </a:prstGeom>
          <a:noFill/>
        </p:spPr>
      </p:pic>
      <p:pic>
        <p:nvPicPr>
          <p:cNvPr id="1525920" name="Picture 160" descr="framed_team_pic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909696"/>
            <a:ext cx="2590800" cy="1913379"/>
          </a:xfrm>
          <a:prstGeom prst="rect">
            <a:avLst/>
          </a:prstGeom>
          <a:noFill/>
        </p:spPr>
      </p:pic>
      <p:pic>
        <p:nvPicPr>
          <p:cNvPr id="26" name="Picture 25" descr="htpd2010-lo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362200" y="3276600"/>
            <a:ext cx="4495800" cy="165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recycling and SOL collisionality decreased</a:t>
            </a:r>
            <a:r>
              <a:rPr lang="en-US" dirty="0" smtClean="0"/>
              <a:t> in discharges with lithium coatings</a:t>
            </a:r>
            <a:endParaRPr lang="en-US" dirty="0"/>
          </a:p>
        </p:txBody>
      </p:sp>
      <p:pic>
        <p:nvPicPr>
          <p:cNvPr id="8" name="Picture 7" descr="aps09-colli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4967085" cy="381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" y="2743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with Lithium</a:t>
            </a:r>
            <a:endParaRPr lang="en-US" sz="180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3429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CC66"/>
                </a:solidFill>
                <a:latin typeface="+mn-lt"/>
              </a:rPr>
              <a:t>no Li</a:t>
            </a:r>
            <a:endParaRPr lang="en-US" sz="1800" i="0" dirty="0">
              <a:solidFill>
                <a:srgbClr val="00CC66"/>
              </a:solidFill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90600" y="5181600"/>
            <a:ext cx="38100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Transition from conduction-limited (high recycling) regime to low-recycling (sheath-limited)</a:t>
            </a:r>
            <a:endParaRPr lang="en-US" sz="2000" dirty="0"/>
          </a:p>
        </p:txBody>
      </p:sp>
      <p:pic>
        <p:nvPicPr>
          <p:cNvPr id="9" name="Picture 8" descr="aps09-recy-13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95400"/>
            <a:ext cx="3456674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diagnostics LADA and </a:t>
            </a:r>
            <a:r>
              <a:rPr lang="en-US" dirty="0" smtClean="0"/>
              <a:t>DIMS are installed on NSTX to enhance spectroscopic studies of LLD</a:t>
            </a:r>
            <a:endParaRPr lang="en-US" dirty="0"/>
          </a:p>
        </p:txBody>
      </p:sp>
      <p:pic>
        <p:nvPicPr>
          <p:cNvPr id="4" name="Picture 3" descr="LADA-DIMS-nstx-geom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4992004" cy="505874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38800" y="1295400"/>
            <a:ext cx="3048000" cy="4800600"/>
          </a:xfrm>
        </p:spPr>
        <p:txBody>
          <a:bodyPr/>
          <a:lstStyle/>
          <a:p>
            <a:pPr algn="just"/>
            <a:r>
              <a:rPr lang="en-US" dirty="0" smtClean="0"/>
              <a:t>LADA –</a:t>
            </a:r>
            <a:r>
              <a:rPr lang="en-US" dirty="0" smtClean="0"/>
              <a:t> 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dirty="0" smtClean="0"/>
              <a:t>Lyman </a:t>
            </a:r>
            <a:r>
              <a:rPr lang="en-US" dirty="0" smtClean="0"/>
              <a:t>Alpha (</a:t>
            </a:r>
            <a:r>
              <a:rPr lang="en-US" dirty="0" err="1" smtClean="0"/>
              <a:t>Ly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) Diode </a:t>
            </a:r>
            <a:r>
              <a:rPr lang="en-US" dirty="0" smtClean="0"/>
              <a:t>Array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DIMS </a:t>
            </a:r>
            <a:r>
              <a:rPr lang="en-US" dirty="0" smtClean="0"/>
              <a:t>– </a:t>
            </a:r>
          </a:p>
          <a:p>
            <a:pPr algn="just">
              <a:buNone/>
            </a:pPr>
            <a:r>
              <a:rPr lang="en-US" dirty="0" smtClean="0"/>
              <a:t>	Divertor </a:t>
            </a:r>
            <a:r>
              <a:rPr lang="en-US" dirty="0" smtClean="0"/>
              <a:t>Imaging</a:t>
            </a:r>
            <a:r>
              <a:rPr lang="en-US" dirty="0" smtClean="0"/>
              <a:t> 	Spectrometer</a:t>
            </a:r>
            <a:endParaRPr lang="en-US" dirty="0" smtClean="0"/>
          </a:p>
          <a:p>
            <a:pPr algn="just"/>
            <a:endParaRPr lang="en-US" sz="2200" dirty="0" smtClean="0"/>
          </a:p>
          <a:p>
            <a:pPr algn="just">
              <a:buFont typeface="Wingdings" charset="2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LADA </a:t>
            </a:r>
            <a:r>
              <a:rPr lang="en-US" sz="3000" dirty="0" smtClean="0"/>
              <a:t>diagnostic summary</a:t>
            </a:r>
            <a:endParaRPr lang="en-US" sz="300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05400"/>
          </a:xfrm>
        </p:spPr>
        <p:txBody>
          <a:bodyPr/>
          <a:lstStyle/>
          <a:p>
            <a:pPr algn="just"/>
            <a:r>
              <a:rPr lang="en-US" sz="2200" dirty="0" smtClean="0"/>
              <a:t>LADA – Lyman Alpha (</a:t>
            </a:r>
            <a:r>
              <a:rPr lang="en-US" sz="2200" dirty="0" err="1" smtClean="0"/>
              <a:t>Ly</a:t>
            </a:r>
            <a:r>
              <a:rPr lang="en-US" sz="2200" baseline="-25000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200" dirty="0" smtClean="0"/>
              <a:t>) Diode Array</a:t>
            </a:r>
          </a:p>
          <a:p>
            <a:pPr lvl="1" algn="just"/>
            <a:r>
              <a:rPr lang="en-US" sz="2000" dirty="0" smtClean="0"/>
              <a:t>20-channel AXUV-20EL diode array from IRD Inc.</a:t>
            </a:r>
          </a:p>
          <a:p>
            <a:pPr lvl="1" algn="just"/>
            <a:r>
              <a:rPr lang="en-US" sz="2000" dirty="0" smtClean="0"/>
              <a:t>Narrow </a:t>
            </a:r>
            <a:r>
              <a:rPr lang="en-US" sz="2000" dirty="0" err="1" smtClean="0"/>
              <a:t>bandpass</a:t>
            </a:r>
            <a:r>
              <a:rPr lang="en-US" sz="2000" dirty="0" smtClean="0"/>
              <a:t> filter with central wavelength at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 smtClean="0"/>
              <a:t>=121.6 nm from Acton Research Corp.</a:t>
            </a:r>
          </a:p>
          <a:p>
            <a:pPr lvl="1" algn="just"/>
            <a:r>
              <a:rPr lang="en-US" sz="2000" dirty="0" smtClean="0"/>
              <a:t>20-channel trans-impedance amplifier from Clear-Pulse, Inc. </a:t>
            </a:r>
          </a:p>
          <a:p>
            <a:pPr lvl="1" algn="just"/>
            <a:r>
              <a:rPr lang="en-US" sz="2000" dirty="0" smtClean="0"/>
              <a:t>D-</a:t>
            </a:r>
            <a:r>
              <a:rPr lang="en-US" sz="2000" dirty="0" err="1" smtClean="0"/>
              <a:t>tacq</a:t>
            </a:r>
            <a:r>
              <a:rPr lang="en-US" sz="2000" dirty="0" smtClean="0"/>
              <a:t> data acquisition module transfers data directly to MDS Plus data server after every shot</a:t>
            </a:r>
          </a:p>
          <a:p>
            <a:pPr lvl="1" algn="just"/>
            <a:r>
              <a:rPr lang="en-US" sz="2000" dirty="0" smtClean="0"/>
              <a:t>cm-scale resolution in lower divertor, 3-5 channels on LLD</a:t>
            </a:r>
          </a:p>
          <a:p>
            <a:pPr lvl="1" algn="just"/>
            <a:r>
              <a:rPr lang="en-US" sz="2000" dirty="0" smtClean="0"/>
              <a:t>10-20 kHz time response</a:t>
            </a:r>
          </a:p>
          <a:p>
            <a:pPr lvl="1" algn="just"/>
            <a:r>
              <a:rPr lang="en-US" sz="2000" dirty="0" smtClean="0"/>
              <a:t>In-vessel installation is required to avoid absorption of vacuum ultraviolet (VUV) emission by air</a:t>
            </a:r>
          </a:p>
          <a:p>
            <a:pPr lvl="1" algn="just"/>
            <a:r>
              <a:rPr lang="en-US" sz="2000" dirty="0" smtClean="0"/>
              <a:t>Active</a:t>
            </a:r>
            <a:r>
              <a:rPr lang="en-US" sz="2000" dirty="0" smtClean="0"/>
              <a:t> water cooling </a:t>
            </a:r>
            <a:r>
              <a:rPr lang="en-US" sz="2000" dirty="0" smtClean="0"/>
              <a:t>of in-vessel filter holder</a:t>
            </a:r>
            <a:r>
              <a:rPr lang="en-US" sz="2000" dirty="0" smtClean="0"/>
              <a:t> to </a:t>
            </a:r>
            <a:r>
              <a:rPr lang="en-US" sz="2000" dirty="0" smtClean="0"/>
              <a:t>avoid permanent filter transmission loss occurring</a:t>
            </a:r>
            <a:r>
              <a:rPr lang="en-US" sz="2000" dirty="0" smtClean="0"/>
              <a:t> at </a:t>
            </a:r>
            <a:r>
              <a:rPr lang="en-US" sz="2000" i="1" dirty="0" smtClean="0"/>
              <a:t>T </a:t>
            </a:r>
            <a:r>
              <a:rPr lang="en-US" sz="2000" dirty="0" smtClean="0"/>
              <a:t>&gt;</a:t>
            </a:r>
            <a:r>
              <a:rPr lang="en-US" sz="2000" dirty="0" smtClean="0"/>
              <a:t> 60</a:t>
            </a:r>
            <a:r>
              <a:rPr lang="en-US" sz="2000" dirty="0" smtClean="0"/>
              <a:t>-70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C</a:t>
            </a:r>
          </a:p>
          <a:p>
            <a:pPr algn="just">
              <a:buFont typeface="Wingdings" charset="2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809625"/>
          </a:xfrm>
        </p:spPr>
        <p:txBody>
          <a:bodyPr/>
          <a:lstStyle/>
          <a:p>
            <a:r>
              <a:rPr lang="en-US" dirty="0" smtClean="0"/>
              <a:t>LADA provides 20-chord imaging of lower divertor with 5-6 chords on LLD for </a:t>
            </a:r>
            <a:r>
              <a:rPr lang="en-US" dirty="0" err="1" smtClean="0"/>
              <a:t>recy</a:t>
            </a:r>
            <a:r>
              <a:rPr lang="en-US" dirty="0" smtClean="0"/>
              <a:t> measurements</a:t>
            </a:r>
            <a:endParaRPr lang="en-US" dirty="0" smtClean="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1"/>
            <a:ext cx="582158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314700"/>
            <a:ext cx="421640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LADA</a:t>
            </a:r>
            <a:r>
              <a:rPr lang="en-US" dirty="0" smtClean="0"/>
              <a:t> is a filtered pin-hole camera and comprises of mostly in</a:t>
            </a:r>
            <a:r>
              <a:rPr lang="en-US" dirty="0" smtClean="0"/>
              <a:t>-vessel </a:t>
            </a:r>
            <a:r>
              <a:rPr lang="en-US" dirty="0" smtClean="0"/>
              <a:t>hardware</a:t>
            </a:r>
            <a:endParaRPr lang="en-US" dirty="0"/>
          </a:p>
        </p:txBody>
      </p:sp>
      <p:pic>
        <p:nvPicPr>
          <p:cNvPr id="13" name="Picture 12" descr="lada-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371600"/>
            <a:ext cx="7344241" cy="50290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background noise data has been collected </a:t>
            </a:r>
            <a:r>
              <a:rPr lang="en-US" dirty="0" smtClean="0"/>
              <a:t>during initial NSTX operation in 2010</a:t>
            </a:r>
            <a:endParaRPr lang="en-US" dirty="0"/>
          </a:p>
        </p:txBody>
      </p:sp>
      <p:pic>
        <p:nvPicPr>
          <p:cNvPr id="11" name="Picture 10" descr="htpd2010-lad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95400"/>
            <a:ext cx="3941146" cy="51816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4343400" cy="5029200"/>
          </a:xfrm>
        </p:spPr>
        <p:txBody>
          <a:bodyPr/>
          <a:lstStyle/>
          <a:p>
            <a:r>
              <a:rPr lang="en-US" sz="2000" dirty="0" smtClean="0"/>
              <a:t>Input parameters</a:t>
            </a:r>
          </a:p>
          <a:p>
            <a:pPr lvl="1"/>
            <a:r>
              <a:rPr lang="en-US" sz="1800" dirty="0" smtClean="0"/>
              <a:t>AXUV diode efficiency at </a:t>
            </a:r>
            <a:r>
              <a:rPr lang="en-US" sz="1800" dirty="0" err="1" smtClean="0"/>
              <a:t>Ly</a:t>
            </a:r>
            <a:r>
              <a:rPr lang="en-US" sz="1800" baseline="-25000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 smtClean="0">
                <a:ea typeface="Symbol" charset="2"/>
                <a:cs typeface="Symbol" charset="2"/>
              </a:rPr>
              <a:t> wavelength - 0.11 A W</a:t>
            </a:r>
            <a:r>
              <a:rPr lang="en-US" sz="1800" baseline="30000" dirty="0" smtClean="0">
                <a:ea typeface="Symbol" charset="2"/>
                <a:cs typeface="Symbol" charset="2"/>
              </a:rPr>
              <a:t>-1</a:t>
            </a:r>
          </a:p>
          <a:p>
            <a:pPr lvl="1"/>
            <a:r>
              <a:rPr lang="en-US" sz="1800" dirty="0" err="1" smtClean="0"/>
              <a:t>Ly</a:t>
            </a:r>
            <a:r>
              <a:rPr lang="en-US" sz="1800" baseline="-25000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 smtClean="0"/>
              <a:t> filter transmission - </a:t>
            </a:r>
            <a:r>
              <a:rPr lang="en-US" sz="1800" dirty="0" smtClean="0"/>
              <a:t>0.055</a:t>
            </a:r>
          </a:p>
          <a:p>
            <a:pPr lvl="1"/>
            <a:r>
              <a:rPr lang="en-US" sz="1800" dirty="0" smtClean="0"/>
              <a:t>Pre-amp gain - 10</a:t>
            </a:r>
            <a:r>
              <a:rPr lang="en-US" sz="1800" baseline="30000" dirty="0" smtClean="0"/>
              <a:t>6 </a:t>
            </a:r>
            <a:r>
              <a:rPr lang="en-US" sz="1800" dirty="0" smtClean="0"/>
              <a:t>V A</a:t>
            </a:r>
            <a:r>
              <a:rPr lang="en-US" sz="1800" baseline="30000" dirty="0" smtClean="0"/>
              <a:t>-1</a:t>
            </a:r>
          </a:p>
          <a:p>
            <a:pPr lvl="1"/>
            <a:r>
              <a:rPr lang="en-US" sz="1800" dirty="0" smtClean="0"/>
              <a:t>Diode area - 3x10</a:t>
            </a:r>
            <a:r>
              <a:rPr lang="en-US" sz="1800" baseline="30000" dirty="0" smtClean="0"/>
              <a:t>-6</a:t>
            </a:r>
            <a:r>
              <a:rPr lang="en-US" sz="1800" dirty="0" smtClean="0"/>
              <a:t> 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 (AXUV-20EL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Aperture (slit) area – 2x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-6</a:t>
            </a:r>
            <a:r>
              <a:rPr lang="en-US" sz="1800" dirty="0" smtClean="0"/>
              <a:t> m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lvl="1"/>
            <a:r>
              <a:rPr lang="en-US" sz="1800" dirty="0" err="1" smtClean="0"/>
              <a:t>Etendue</a:t>
            </a:r>
            <a:r>
              <a:rPr lang="en-US" sz="1800" dirty="0" smtClean="0"/>
              <a:t> -</a:t>
            </a:r>
            <a:r>
              <a:rPr lang="en-US" sz="1800" dirty="0" smtClean="0"/>
              <a:t> 6x10</a:t>
            </a:r>
            <a:r>
              <a:rPr lang="en-US" sz="1800" baseline="30000" dirty="0" smtClean="0"/>
              <a:t>-10 </a:t>
            </a:r>
            <a:r>
              <a:rPr lang="en-US" sz="1800" dirty="0" err="1" smtClean="0"/>
              <a:t>sr</a:t>
            </a:r>
            <a:r>
              <a:rPr lang="en-US" sz="1800" dirty="0" smtClean="0"/>
              <a:t> m</a:t>
            </a:r>
            <a:r>
              <a:rPr lang="en-US" sz="1800" baseline="30000" dirty="0" smtClean="0"/>
              <a:t>2</a:t>
            </a:r>
            <a:endParaRPr lang="en-US" sz="1800" dirty="0" smtClean="0"/>
          </a:p>
          <a:p>
            <a:pPr lvl="1"/>
            <a:r>
              <a:rPr lang="en-US" sz="1800" dirty="0" err="1" smtClean="0"/>
              <a:t>Ly</a:t>
            </a:r>
            <a:r>
              <a:rPr lang="en-US" sz="1800" baseline="-25000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baseline="-25000" dirty="0" smtClean="0">
                <a:ea typeface="Symbol" charset="2"/>
                <a:cs typeface="Symbol" charset="2"/>
              </a:rPr>
              <a:t> </a:t>
            </a:r>
            <a:r>
              <a:rPr lang="en-US" sz="1800" dirty="0" smtClean="0">
                <a:ea typeface="Symbol" charset="2"/>
                <a:cs typeface="Symbol" charset="2"/>
              </a:rPr>
              <a:t>brightness - 10</a:t>
            </a:r>
            <a:r>
              <a:rPr lang="en-US" sz="1800" baseline="30000" dirty="0" smtClean="0">
                <a:ea typeface="Symbol" charset="2"/>
                <a:cs typeface="Symbol" charset="2"/>
              </a:rPr>
              <a:t>3</a:t>
            </a:r>
            <a:r>
              <a:rPr lang="en-US" sz="1800" dirty="0" smtClean="0">
                <a:ea typeface="Symbol" charset="2"/>
                <a:cs typeface="Symbol" charset="2"/>
              </a:rPr>
              <a:t>-10</a:t>
            </a:r>
            <a:r>
              <a:rPr lang="en-US" sz="1800" baseline="30000" dirty="0" smtClean="0">
                <a:ea typeface="Symbol" charset="2"/>
                <a:cs typeface="Symbol" charset="2"/>
              </a:rPr>
              <a:t>5</a:t>
            </a:r>
            <a:r>
              <a:rPr lang="en-US" sz="1800" dirty="0" smtClean="0">
                <a:ea typeface="Symbol" charset="2"/>
                <a:cs typeface="Symbol" charset="2"/>
              </a:rPr>
              <a:t> W m</a:t>
            </a:r>
            <a:r>
              <a:rPr lang="en-US" sz="1800" baseline="30000" dirty="0" smtClean="0">
                <a:ea typeface="Symbol" charset="2"/>
                <a:cs typeface="Symbol" charset="2"/>
              </a:rPr>
              <a:t>-2 </a:t>
            </a:r>
            <a:r>
              <a:rPr lang="en-US" sz="1800" dirty="0" err="1" smtClean="0">
                <a:ea typeface="Symbol" charset="2"/>
                <a:cs typeface="Symbol" charset="2"/>
              </a:rPr>
              <a:t>sr</a:t>
            </a:r>
            <a:endParaRPr lang="en-US" sz="1800" dirty="0" smtClean="0">
              <a:ea typeface="Symbol" charset="2"/>
              <a:cs typeface="Symbol" charset="2"/>
            </a:endParaRPr>
          </a:p>
          <a:p>
            <a:pPr lvl="1"/>
            <a:endParaRPr lang="en-US" sz="2000" dirty="0" smtClean="0"/>
          </a:p>
          <a:p>
            <a:r>
              <a:rPr lang="en-US" sz="2000" dirty="0" smtClean="0"/>
              <a:t>Signal estimates</a:t>
            </a:r>
          </a:p>
          <a:p>
            <a:pPr lvl="1"/>
            <a:r>
              <a:rPr lang="en-US" sz="1800" dirty="0" smtClean="0"/>
              <a:t>From </a:t>
            </a:r>
            <a:r>
              <a:rPr lang="en-US" sz="1800" dirty="0" smtClean="0"/>
              <a:t>Ly-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  - </a:t>
            </a:r>
            <a:r>
              <a:rPr lang="en-US" sz="1800" dirty="0" smtClean="0"/>
              <a:t>lower </a:t>
            </a:r>
            <a:r>
              <a:rPr lang="en-US" sz="1800" dirty="0" smtClean="0"/>
              <a:t>bound ~ </a:t>
            </a:r>
            <a:r>
              <a:rPr lang="en-US" sz="1800" dirty="0" smtClean="0"/>
              <a:t>0.01 </a:t>
            </a:r>
            <a:r>
              <a:rPr lang="en-US" sz="1800" dirty="0" smtClean="0"/>
              <a:t>V, upper bound</a:t>
            </a:r>
            <a:r>
              <a:rPr lang="en-US" sz="1800" dirty="0" smtClean="0"/>
              <a:t> 1-2 V</a:t>
            </a:r>
          </a:p>
          <a:p>
            <a:pPr lvl="1"/>
            <a:r>
              <a:rPr lang="en-US" sz="1800" dirty="0" smtClean="0"/>
              <a:t>Johnson (thermal) noise ~ </a:t>
            </a:r>
            <a:r>
              <a:rPr lang="en-US" sz="1800" dirty="0" err="1" smtClean="0"/>
              <a:t>uV</a:t>
            </a:r>
            <a:r>
              <a:rPr lang="en-US" sz="1800" dirty="0" smtClean="0"/>
              <a:t> level</a:t>
            </a:r>
            <a:endParaRPr lang="en-US" sz="1800" dirty="0" smtClean="0"/>
          </a:p>
          <a:p>
            <a:pPr lvl="1"/>
            <a:endParaRPr lang="en-US" sz="20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Narrow-bandpass multilayer FUV filter from ARC</a:t>
            </a:r>
          </a:p>
        </p:txBody>
      </p:sp>
      <p:pic>
        <p:nvPicPr>
          <p:cNvPr id="24579" name="Picture 9" descr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189412"/>
            <a:ext cx="28829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lya-tran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4495800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lya-fil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997450"/>
            <a:ext cx="32766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48200" y="1447800"/>
            <a:ext cx="42672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>
              <a:buFontTx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Open-faced multilayer transmission filter mounted on MgF</a:t>
            </a:r>
            <a:r>
              <a:rPr lang="en-US" sz="2000" b="0" i="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 substrate</a:t>
            </a:r>
          </a:p>
          <a:p>
            <a:pPr marL="231775" indent="-231775">
              <a:buFontTx/>
              <a:buChar char="•"/>
            </a:pPr>
            <a:r>
              <a:rPr lang="en-US" sz="2000" b="0" i="0" dirty="0" err="1">
                <a:solidFill>
                  <a:srgbClr val="000000"/>
                </a:solidFill>
                <a:latin typeface="Arial" charset="0"/>
              </a:rPr>
              <a:t>Bandpass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 is narrow enough to transmit only </a:t>
            </a:r>
            <a:r>
              <a:rPr lang="en-US" sz="2000" b="0" i="0" dirty="0" err="1">
                <a:solidFill>
                  <a:srgbClr val="000000"/>
                </a:solidFill>
                <a:latin typeface="Arial" charset="0"/>
              </a:rPr>
              <a:t>Ly</a:t>
            </a:r>
            <a:r>
              <a:rPr lang="en-US" sz="2000" b="0" i="0" baseline="-25000" dirty="0" err="1">
                <a:solidFill>
                  <a:srgbClr val="000000"/>
                </a:solidFill>
                <a:latin typeface="Arial" charset="0"/>
                <a:sym typeface="Symbol" charset="2"/>
              </a:rPr>
              <a:t>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 light</a:t>
            </a:r>
          </a:p>
          <a:p>
            <a:pPr marL="231775" indent="-231775">
              <a:buFontTx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Practically no impurity </a:t>
            </a:r>
            <a:r>
              <a:rPr lang="en-US" sz="2000" b="0" i="0" dirty="0" smtClean="0">
                <a:solidFill>
                  <a:srgbClr val="000000"/>
                </a:solidFill>
                <a:latin typeface="Arial" charset="0"/>
              </a:rPr>
              <a:t>(C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, O) emission lines within </a:t>
            </a:r>
            <a:r>
              <a:rPr lang="en-US" sz="2000" b="0" i="0" dirty="0" err="1">
                <a:solidFill>
                  <a:srgbClr val="000000"/>
                </a:solidFill>
                <a:latin typeface="Arial" charset="0"/>
              </a:rPr>
              <a:t>bandpass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 (e.g. </a:t>
            </a:r>
            <a:r>
              <a:rPr lang="en-US" sz="2000" b="0" i="0" dirty="0" err="1">
                <a:solidFill>
                  <a:srgbClr val="000000"/>
                </a:solidFill>
                <a:latin typeface="Arial" charset="0"/>
              </a:rPr>
              <a:t>Boivin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 et. al. RSI 72 (2001) 961</a:t>
            </a: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V="1">
            <a:off x="1447800" y="2590800"/>
            <a:ext cx="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AXUV20EL array</a:t>
            </a:r>
            <a:endParaRPr lang="en-US" dirty="0"/>
          </a:p>
        </p:txBody>
      </p:sp>
      <p:pic>
        <p:nvPicPr>
          <p:cNvPr id="5" name="Picture 9" descr="Picture 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84359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Picture 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2192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DC-coupled 20-channel </a:t>
            </a:r>
            <a:r>
              <a:rPr lang="en-US" dirty="0" smtClean="0"/>
              <a:t>pre-amplifier </a:t>
            </a:r>
          </a:p>
        </p:txBody>
      </p:sp>
      <p:pic>
        <p:nvPicPr>
          <p:cNvPr id="27651" name="Picture 7" descr="Picture 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349751" y="2027237"/>
            <a:ext cx="52578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5181600" cy="5029200"/>
          </a:xfrm>
        </p:spPr>
        <p:txBody>
          <a:bodyPr/>
          <a:lstStyle/>
          <a:p>
            <a:r>
              <a:rPr lang="en-US" dirty="0" smtClean="0"/>
              <a:t>Clear-Pulse Inc. (Japan)</a:t>
            </a:r>
          </a:p>
          <a:p>
            <a:r>
              <a:rPr lang="en-US" dirty="0" smtClean="0"/>
              <a:t>Model 8986A Pre-amplifier</a:t>
            </a:r>
          </a:p>
          <a:p>
            <a:pPr lvl="1"/>
            <a:r>
              <a:rPr lang="en-US" dirty="0" smtClean="0"/>
              <a:t>20 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Teflon </a:t>
            </a:r>
            <a:r>
              <a:rPr lang="en-US" dirty="0" smtClean="0"/>
              <a:t>or ceramic sockets </a:t>
            </a:r>
          </a:p>
          <a:p>
            <a:pPr lvl="1"/>
            <a:r>
              <a:rPr lang="en-US" dirty="0" smtClean="0"/>
              <a:t>40 cm </a:t>
            </a:r>
            <a:r>
              <a:rPr lang="en-US" dirty="0" err="1" smtClean="0"/>
              <a:t>Kapton</a:t>
            </a:r>
            <a:r>
              <a:rPr lang="en-US" dirty="0" smtClean="0"/>
              <a:t> cable</a:t>
            </a:r>
          </a:p>
          <a:p>
            <a:pPr lvl="1"/>
            <a:r>
              <a:rPr lang="en-US" dirty="0" smtClean="0"/>
              <a:t>Gain: 10^6</a:t>
            </a:r>
          </a:p>
          <a:p>
            <a:pPr lvl="1"/>
            <a:r>
              <a:rPr lang="en-US" dirty="0" smtClean="0"/>
              <a:t>10 kHz time response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809625"/>
          </a:xfrm>
        </p:spPr>
        <p:txBody>
          <a:bodyPr/>
          <a:lstStyle/>
          <a:p>
            <a:r>
              <a:rPr lang="en-US" smtClean="0"/>
              <a:t>Data acquisition: MDS Plus ready D-TACQ module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114800" cy="4953000"/>
          </a:xfrm>
        </p:spPr>
        <p:txBody>
          <a:bodyPr/>
          <a:lstStyle/>
          <a:p>
            <a:r>
              <a:rPr lang="en-US" sz="1800" smtClean="0"/>
              <a:t>Module ACQ196CPCI-96-250</a:t>
            </a:r>
          </a:p>
          <a:p>
            <a:pPr lvl="1"/>
            <a:r>
              <a:rPr lang="en-US" sz="1800" smtClean="0"/>
              <a:t>96 channels</a:t>
            </a:r>
          </a:p>
          <a:p>
            <a:pPr lvl="1"/>
            <a:r>
              <a:rPr lang="en-US" sz="1800" smtClean="0"/>
              <a:t>250 kSPS Simultaneous Digitizer</a:t>
            </a:r>
          </a:p>
          <a:p>
            <a:pPr lvl="1"/>
            <a:r>
              <a:rPr lang="en-US" sz="1800" smtClean="0"/>
              <a:t>16 bit ADC per channel for true simultaneous analog input</a:t>
            </a:r>
          </a:p>
          <a:p>
            <a:pPr lvl="1"/>
            <a:r>
              <a:rPr lang="en-US" sz="1800" smtClean="0"/>
              <a:t>True differential input to each channel</a:t>
            </a:r>
          </a:p>
          <a:p>
            <a:pPr lvl="1"/>
            <a:r>
              <a:rPr lang="en-US" sz="1800" smtClean="0"/>
              <a:t>Plant cable interface to front panel - 3 x SCSI 68 connectors on front panel</a:t>
            </a:r>
          </a:p>
          <a:p>
            <a:pPr lvl="1"/>
            <a:r>
              <a:rPr lang="en-US" sz="1800" smtClean="0"/>
              <a:t>Standalone networked mode</a:t>
            </a:r>
          </a:p>
          <a:p>
            <a:pPr lvl="1"/>
            <a:r>
              <a:rPr lang="en-US" sz="1800" smtClean="0"/>
              <a:t>External clock, trigger, internal clock</a:t>
            </a:r>
          </a:p>
          <a:p>
            <a:pPr lvl="1"/>
            <a:r>
              <a:rPr lang="en-US" sz="1800" smtClean="0"/>
              <a:t>Direct TCP/IP connection to network / to MDS server</a:t>
            </a:r>
          </a:p>
        </p:txBody>
      </p:sp>
      <p:pic>
        <p:nvPicPr>
          <p:cNvPr id="29700" name="Picture 6" descr="Picture 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71600"/>
            <a:ext cx="393858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and</a:t>
            </a:r>
            <a:r>
              <a:rPr lang="en-US" dirty="0" smtClean="0"/>
              <a:t> 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077200" cy="5181600"/>
          </a:xfrm>
        </p:spPr>
        <p:txBody>
          <a:bodyPr wrap="square">
            <a:noAutofit/>
          </a:bodyPr>
          <a:lstStyle/>
          <a:p>
            <a:pPr marL="0" indent="0" algn="just">
              <a:buNone/>
            </a:pPr>
            <a:r>
              <a:rPr lang="en-US" sz="1700" dirty="0" smtClean="0"/>
              <a:t>The NSTX device has been investigating the impact of lithium coatings on graphite plasma facing components for plasma density control. A recently installed liquid lithium divertor (LLD) module has a porous molybdenum surface, separated by a stainless steel liner from a heated copper substrate. Lithium will be deposited on the LLD from two evaporators. Two new spectroscopic diagnostics are installed to study the plasma surface interactions on the LLD: 1) a</a:t>
            </a:r>
            <a:r>
              <a:rPr lang="en-US" sz="1700" dirty="0" smtClean="0"/>
              <a:t> </a:t>
            </a:r>
            <a:r>
              <a:rPr lang="en-US" sz="1700" b="1" dirty="0" smtClean="0"/>
              <a:t>AXUV diode </a:t>
            </a:r>
            <a:r>
              <a:rPr lang="en-US" sz="1700" b="1" dirty="0" smtClean="0"/>
              <a:t>array for divertor recycling rate measurements</a:t>
            </a:r>
            <a:r>
              <a:rPr lang="en-US" sz="1700" dirty="0" smtClean="0"/>
              <a:t> in the highly-reflective LLD environment, and 2) an</a:t>
            </a:r>
            <a:r>
              <a:rPr lang="en-US" sz="1700" dirty="0" smtClean="0"/>
              <a:t> </a:t>
            </a:r>
            <a:r>
              <a:rPr lang="en-US" sz="1700" b="1" dirty="0" smtClean="0"/>
              <a:t>UV-VIS-NIR </a:t>
            </a:r>
            <a:r>
              <a:rPr lang="en-US" sz="1700" b="1" dirty="0" smtClean="0"/>
              <a:t>imaging spectrometer</a:t>
            </a:r>
            <a:r>
              <a:rPr lang="en-US" sz="1700" dirty="0" smtClean="0"/>
              <a:t> for D I, Li I-III, C I-V, Mo I, D</a:t>
            </a:r>
            <a:r>
              <a:rPr lang="en-US" sz="1700" baseline="-25000" dirty="0" smtClean="0"/>
              <a:t>2</a:t>
            </a:r>
            <a:r>
              <a:rPr lang="en-US" sz="1700" dirty="0" smtClean="0"/>
              <a:t>, </a:t>
            </a:r>
            <a:r>
              <a:rPr lang="en-US" sz="1700" dirty="0" err="1" smtClean="0"/>
              <a:t>LiD</a:t>
            </a:r>
            <a:r>
              <a:rPr lang="en-US" sz="1700" dirty="0" smtClean="0"/>
              <a:t>, CD</a:t>
            </a:r>
            <a:r>
              <a:rPr lang="en-US" sz="1700" baseline="-25000" dirty="0" smtClean="0"/>
              <a:t>4</a:t>
            </a:r>
            <a:r>
              <a:rPr lang="en-US" sz="1700" dirty="0" smtClean="0"/>
              <a:t> emission and temperature profile measurements on and around the LLD module. The 20-channel diode array is equipped with a 6-nm </a:t>
            </a:r>
            <a:r>
              <a:rPr lang="en-US" sz="1700" dirty="0" err="1" smtClean="0"/>
              <a:t>bandpass</a:t>
            </a:r>
            <a:r>
              <a:rPr lang="en-US" sz="1700" dirty="0" smtClean="0"/>
              <a:t> filter centered at 121.6 nm (the Lyman-</a:t>
            </a:r>
            <a:r>
              <a:rPr lang="en-US" sz="1700" dirty="0" err="1" smtClean="0"/>
              <a:t>α</a:t>
            </a:r>
            <a:r>
              <a:rPr lang="en-US" sz="1700" dirty="0" smtClean="0"/>
              <a:t> transition). The spectrometer system includes a divertor viewing achromatic lens, a 50-fiber relay bundle, a </a:t>
            </a:r>
            <a:r>
              <a:rPr lang="en-US" sz="1700" i="1" dirty="0" smtClean="0"/>
              <a:t>R</a:t>
            </a:r>
            <a:r>
              <a:rPr lang="en-US" sz="1700" dirty="0" smtClean="0"/>
              <a:t>=0.67 </a:t>
            </a:r>
            <a:r>
              <a:rPr lang="en-US" sz="1700" dirty="0" err="1" smtClean="0"/>
              <a:t>m</a:t>
            </a:r>
            <a:r>
              <a:rPr lang="en-US" sz="1700" dirty="0" smtClean="0"/>
              <a:t> commercial Czerny-Turner spectrograph with 1800, 2400, and 3600 line/mm gratings, and a 512</a:t>
            </a:r>
            <a:r>
              <a:rPr lang="en-US" sz="1700" i="1" dirty="0" smtClean="0"/>
              <a:t>x</a:t>
            </a:r>
            <a:r>
              <a:rPr lang="en-US" sz="1700" dirty="0" smtClean="0"/>
              <a:t>512 pixel electron-multiplying CCD detector. The use of </a:t>
            </a:r>
            <a:r>
              <a:rPr lang="en-US" sz="1700" dirty="0" err="1" smtClean="0"/>
              <a:t>photometrically</a:t>
            </a:r>
            <a:r>
              <a:rPr lang="en-US" sz="1700" dirty="0" smtClean="0"/>
              <a:t> calibrated measurements together with atomic physics factors enables studies of recycling and impurity particle fluxes as functions of LLD temperature, ion flux, and divertor geometry.</a:t>
            </a:r>
            <a:endParaRPr lang="en-US" sz="1800" dirty="0" smtClean="0"/>
          </a:p>
          <a:p>
            <a:pPr marL="0" indent="0" algn="just">
              <a:buNone/>
            </a:pPr>
            <a:r>
              <a:rPr lang="en-US" sz="1800" b="1" dirty="0" smtClean="0"/>
              <a:t>Supported by the U.S. DOE under Contracts DE-AC52-07NA27344 and </a:t>
            </a:r>
          </a:p>
          <a:p>
            <a:pPr marL="0" indent="0" algn="just">
              <a:buNone/>
            </a:pPr>
            <a:r>
              <a:rPr lang="en-US" sz="1800" b="1" dirty="0" smtClean="0"/>
              <a:t>DE-AC02-09CH11466.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DIMS </a:t>
            </a:r>
            <a:r>
              <a:rPr lang="en-US" sz="3000" dirty="0" smtClean="0"/>
              <a:t>diagnostic summary</a:t>
            </a:r>
            <a:endParaRPr lang="en-US" sz="30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05400"/>
          </a:xfrm>
        </p:spPr>
        <p:txBody>
          <a:bodyPr/>
          <a:lstStyle/>
          <a:p>
            <a:pPr algn="just"/>
            <a:r>
              <a:rPr lang="en-US" sz="2200" dirty="0" smtClean="0"/>
              <a:t>DIMS – Divertor Imaging Spectrometer</a:t>
            </a:r>
          </a:p>
          <a:p>
            <a:pPr lvl="1" algn="just"/>
            <a:r>
              <a:rPr lang="en-US" sz="2000" dirty="0" smtClean="0"/>
              <a:t>Optimized for ultraviolet, visible, and near-infrared high-resolution imaging spectroscopy from 250 nm to 1100 nm</a:t>
            </a:r>
          </a:p>
          <a:p>
            <a:pPr lvl="1" algn="just"/>
            <a:r>
              <a:rPr lang="en-US" sz="2000" dirty="0" smtClean="0"/>
              <a:t>Tochigi Nikon UV 105mm f/4.5 imaging lens</a:t>
            </a:r>
          </a:p>
          <a:p>
            <a:pPr lvl="1" algn="just"/>
            <a:r>
              <a:rPr lang="en-US" sz="2000" dirty="0" smtClean="0"/>
              <a:t>50-fiber optical relay bundle, 400-um FBP400 broadband fibers from </a:t>
            </a:r>
            <a:r>
              <a:rPr lang="en-US" sz="2000" dirty="0" err="1" smtClean="0"/>
              <a:t>Polymicro</a:t>
            </a:r>
            <a:r>
              <a:rPr lang="en-US" sz="2000" dirty="0" smtClean="0"/>
              <a:t>, Inc.</a:t>
            </a:r>
          </a:p>
          <a:p>
            <a:pPr lvl="1" algn="just"/>
            <a:r>
              <a:rPr lang="en-US" sz="2000" dirty="0" smtClean="0"/>
              <a:t>Two </a:t>
            </a:r>
            <a:r>
              <a:rPr lang="en-US" sz="2000" dirty="0" smtClean="0"/>
              <a:t>achromatic </a:t>
            </a:r>
            <a:r>
              <a:rPr lang="en-US" sz="2000" dirty="0" smtClean="0"/>
              <a:t>triplet lenses as input optics</a:t>
            </a:r>
          </a:p>
          <a:p>
            <a:pPr lvl="1" algn="just"/>
            <a:r>
              <a:rPr lang="en-US" sz="2000" dirty="0" smtClean="0"/>
              <a:t>McPherson Model 207 R=0.67 </a:t>
            </a:r>
            <a:r>
              <a:rPr lang="en-US" sz="2000" dirty="0" err="1" smtClean="0"/>
              <a:t>m</a:t>
            </a:r>
            <a:r>
              <a:rPr lang="en-US" sz="2000" dirty="0" smtClean="0"/>
              <a:t> f/4.7 spectrograph with aberration-corrected imaging optics</a:t>
            </a:r>
          </a:p>
          <a:p>
            <a:pPr lvl="1" algn="just"/>
            <a:r>
              <a:rPr lang="en-US" sz="2000" dirty="0" smtClean="0"/>
              <a:t>Three gratings (3600, 2400, 1800 lines/mm) for ultraviolet, visible, and near-infrared line spectra</a:t>
            </a:r>
          </a:p>
          <a:p>
            <a:pPr lvl="1" algn="just"/>
            <a:r>
              <a:rPr lang="en-US" sz="2000" dirty="0" smtClean="0"/>
              <a:t>Princeton Instruments Pro EM 512 CCD camera</a:t>
            </a:r>
          </a:p>
          <a:p>
            <a:pPr lvl="1" algn="just"/>
            <a:r>
              <a:rPr lang="en-US" sz="2000" dirty="0" smtClean="0"/>
              <a:t>Expect </a:t>
            </a:r>
            <a:r>
              <a:rPr lang="en-US" sz="2000" dirty="0" smtClean="0"/>
              <a:t>18-</a:t>
            </a:r>
            <a:r>
              <a:rPr lang="en-US" sz="2000" dirty="0" smtClean="0"/>
              <a:t>point divertor profiles with 1 cm spatial resolution, 1-10 ms time resolution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spectrometer will address high-priority goals in NSTX Boundary Physics research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105400"/>
          </a:xfrm>
        </p:spPr>
        <p:txBody>
          <a:bodyPr/>
          <a:lstStyle/>
          <a:p>
            <a:r>
              <a:rPr lang="en-US" sz="2200" dirty="0" smtClean="0"/>
              <a:t>Divertor</a:t>
            </a:r>
            <a:r>
              <a:rPr lang="en-US" sz="2200" dirty="0" smtClean="0"/>
              <a:t> source </a:t>
            </a:r>
            <a:r>
              <a:rPr lang="en-US" sz="2200" dirty="0" smtClean="0"/>
              <a:t>characterization</a:t>
            </a:r>
          </a:p>
          <a:p>
            <a:pPr lvl="1"/>
            <a:r>
              <a:rPr lang="en-US" sz="2000" dirty="0" smtClean="0"/>
              <a:t>Atomic D, Li, </a:t>
            </a:r>
            <a:r>
              <a:rPr lang="en-US" sz="2000" dirty="0" smtClean="0"/>
              <a:t>C </a:t>
            </a:r>
            <a:r>
              <a:rPr lang="en-US" sz="2000" dirty="0" smtClean="0"/>
              <a:t>influx </a:t>
            </a:r>
            <a:r>
              <a:rPr lang="en-US" sz="2000" b="1" dirty="0" smtClean="0"/>
              <a:t>profile measurements in divertor</a:t>
            </a:r>
          </a:p>
          <a:p>
            <a:pPr lvl="1"/>
            <a:r>
              <a:rPr lang="en-US" sz="2000" dirty="0" smtClean="0"/>
              <a:t>Molecular sources (D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</a:t>
            </a:r>
            <a:r>
              <a:rPr lang="en-US" sz="2000" dirty="0" err="1" smtClean="0"/>
              <a:t>LiD</a:t>
            </a:r>
            <a:r>
              <a:rPr lang="en-US" sz="2000" dirty="0" smtClean="0"/>
              <a:t>, BD, CD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, …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Atomic Mo, Fe sources for LLD protection</a:t>
            </a:r>
          </a:p>
          <a:p>
            <a:pPr lvl="1"/>
            <a:endParaRPr lang="en-US" sz="2000" dirty="0" smtClean="0"/>
          </a:p>
          <a:p>
            <a:r>
              <a:rPr lang="en-US" sz="2200" dirty="0" smtClean="0"/>
              <a:t>Divertor </a:t>
            </a:r>
            <a:r>
              <a:rPr lang="en-US" sz="2200" dirty="0" smtClean="0"/>
              <a:t>ion sink characterization</a:t>
            </a:r>
          </a:p>
          <a:p>
            <a:pPr lvl="1"/>
            <a:r>
              <a:rPr lang="en-US" sz="2000" dirty="0" smtClean="0"/>
              <a:t>Electron-ion recombination patterns in divertor (D, He, Li)</a:t>
            </a:r>
          </a:p>
          <a:p>
            <a:pPr lvl="1"/>
            <a:r>
              <a:rPr lang="en-US" sz="2000" dirty="0" smtClean="0"/>
              <a:t>High-</a:t>
            </a:r>
            <a:r>
              <a:rPr lang="en-US" sz="2000" i="1" dirty="0" err="1" smtClean="0"/>
              <a:t>n</a:t>
            </a:r>
            <a:r>
              <a:rPr lang="en-US" sz="2000" dirty="0" smtClean="0"/>
              <a:t> Balmer (and Paschen) series lines for </a:t>
            </a:r>
            <a:r>
              <a:rPr lang="en-US" sz="2000" i="1" dirty="0" smtClean="0"/>
              <a:t>n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, </a:t>
            </a:r>
            <a:r>
              <a:rPr lang="en-US" sz="2000" i="1" dirty="0" smtClean="0"/>
              <a:t>T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smtClean="0"/>
              <a:t>estimates</a:t>
            </a:r>
          </a:p>
          <a:p>
            <a:pPr lvl="1"/>
            <a:endParaRPr lang="en-US" sz="2000" dirty="0" smtClean="0"/>
          </a:p>
          <a:p>
            <a:r>
              <a:rPr lang="en-US" sz="2200" dirty="0" smtClean="0"/>
              <a:t>Ion temperature measurements in divertor (based on Doppler broadening) for ion heat transport analysis</a:t>
            </a:r>
            <a:endParaRPr lang="en-US" sz="22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DIMS</a:t>
            </a:r>
            <a:r>
              <a:rPr lang="en-US" dirty="0" smtClean="0"/>
              <a:t> is </a:t>
            </a:r>
            <a:r>
              <a:rPr lang="en-US" dirty="0" smtClean="0"/>
              <a:t>places in a remote room shielded from radiation</a:t>
            </a:r>
            <a:endParaRPr lang="en-US" dirty="0" smtClean="0"/>
          </a:p>
        </p:txBody>
      </p:sp>
      <p:pic>
        <p:nvPicPr>
          <p:cNvPr id="25603" name="Picture 4" descr="DIMS-nstx-geom-0119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371600"/>
            <a:ext cx="6553200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tpd2010-di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879051"/>
            <a:ext cx="5410200" cy="2597949"/>
          </a:xfrm>
          <a:prstGeom prst="rect">
            <a:avLst/>
          </a:prstGeom>
          <a:ln w="38100" cmpd="sng">
            <a:solidFill>
              <a:schemeClr val="bg2"/>
            </a:solidFill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requirements to new spectrometer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371600"/>
          <a:ext cx="8153400" cy="4177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91837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Diagnostic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requirement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Input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optics, including fibers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Spectrograph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CCD camera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detector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20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Full divertor coverage</a:t>
                      </a:r>
                    </a:p>
                    <a:p>
                      <a:r>
                        <a:rPr lang="en-US" sz="1400" dirty="0" smtClean="0"/>
                        <a:t>with 1 cm 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Long FL imaging lens;</a:t>
                      </a:r>
                    </a:p>
                    <a:p>
                      <a:r>
                        <a:rPr lang="en-US" sz="1400" dirty="0" smtClean="0"/>
                        <a:t>Small diameter fibers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Stigmatic</a:t>
                      </a:r>
                      <a:r>
                        <a:rPr lang="en-US" sz="1400" baseline="0" dirty="0" smtClean="0"/>
                        <a:t>, aberration-free imaging of input slit of &lt; 1 cm height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CCD chip</a:t>
                      </a:r>
                      <a:r>
                        <a:rPr lang="en-US" sz="1400" baseline="0" dirty="0" smtClean="0"/>
                        <a:t> height</a:t>
                      </a:r>
                      <a:endParaRPr lang="en-US" sz="1400" dirty="0"/>
                    </a:p>
                  </a:txBody>
                  <a:tcPr/>
                </a:tc>
              </a:tr>
              <a:tr h="5320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Broadband</a:t>
                      </a:r>
                      <a:r>
                        <a:rPr lang="en-US" sz="1400" baseline="0" dirty="0" smtClean="0"/>
                        <a:t> spectral coverage</a:t>
                      </a:r>
                    </a:p>
                    <a:p>
                      <a:r>
                        <a:rPr lang="en-US" sz="1400" baseline="0" dirty="0" smtClean="0"/>
                        <a:t>350-1200 (1900) nm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r>
                        <a:rPr lang="en-US" sz="1400" baseline="0" dirty="0" smtClean="0"/>
                        <a:t> attenuation in range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Several gratings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Broadband sensitivity</a:t>
                      </a:r>
                      <a:endParaRPr lang="en-US" sz="1400" dirty="0"/>
                    </a:p>
                  </a:txBody>
                  <a:tcPr/>
                </a:tc>
              </a:tr>
              <a:tr h="5320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Temporal resolution </a:t>
                      </a:r>
                    </a:p>
                    <a:p>
                      <a:r>
                        <a:rPr lang="en-US" sz="1400" dirty="0" smtClean="0"/>
                        <a:t>1- 50 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Optimized</a:t>
                      </a:r>
                      <a:r>
                        <a:rPr lang="en-US" sz="1400" baseline="0" dirty="0" smtClean="0"/>
                        <a:t> throughput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Largest </a:t>
                      </a:r>
                      <a:r>
                        <a:rPr lang="en-US" sz="1400" dirty="0" err="1" smtClean="0"/>
                        <a:t>f</a:t>
                      </a:r>
                      <a:r>
                        <a:rPr lang="en-US" sz="1400" dirty="0" smtClean="0"/>
                        <a:t>/#</a:t>
                      </a:r>
                      <a:r>
                        <a:rPr lang="en-US" sz="1400" baseline="0" dirty="0" smtClean="0"/>
                        <a:t> for given size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Fast readout</a:t>
                      </a:r>
                      <a:endParaRPr lang="en-US" sz="1400" dirty="0"/>
                    </a:p>
                  </a:txBody>
                  <a:tcPr/>
                </a:tc>
              </a:tr>
              <a:tr h="5320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spectral</a:t>
                      </a:r>
                      <a:r>
                        <a:rPr lang="en-US" sz="1400" baseline="0" dirty="0" smtClean="0"/>
                        <a:t> resolution</a:t>
                      </a:r>
                    </a:p>
                    <a:p>
                      <a:r>
                        <a:rPr lang="en-US" sz="1400" baseline="0" dirty="0" smtClean="0"/>
                        <a:t>&gt; 0.01 nm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Optimized throughput,</a:t>
                      </a:r>
                    </a:p>
                    <a:p>
                      <a:r>
                        <a:rPr lang="en-US" sz="1400" dirty="0" smtClean="0"/>
                        <a:t>imaging of divertor</a:t>
                      </a:r>
                      <a:r>
                        <a:rPr lang="en-US" sz="1400" baseline="0" dirty="0" smtClean="0"/>
                        <a:t> on entrance slit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Large size;</a:t>
                      </a:r>
                    </a:p>
                    <a:p>
                      <a:r>
                        <a:rPr lang="en-US" sz="1400" dirty="0" smtClean="0"/>
                        <a:t>2400-3600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gr</a:t>
                      </a:r>
                      <a:r>
                        <a:rPr lang="en-US" sz="1400" baseline="0" dirty="0" smtClean="0"/>
                        <a:t>/mm gratings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Small</a:t>
                      </a:r>
                      <a:r>
                        <a:rPr lang="en-US" sz="1400" baseline="0" dirty="0" smtClean="0"/>
                        <a:t> p</a:t>
                      </a:r>
                      <a:r>
                        <a:rPr lang="en-US" sz="1400" dirty="0" smtClean="0"/>
                        <a:t>ixel</a:t>
                      </a:r>
                      <a:r>
                        <a:rPr lang="en-US" sz="1400" baseline="0" dirty="0" smtClean="0"/>
                        <a:t> size </a:t>
                      </a:r>
                    </a:p>
                    <a:p>
                      <a:r>
                        <a:rPr lang="en-US" sz="1400" baseline="0" dirty="0" smtClean="0"/>
                        <a:t>(10-15 um)</a:t>
                      </a:r>
                      <a:endParaRPr lang="en-US" sz="1400" dirty="0"/>
                    </a:p>
                  </a:txBody>
                  <a:tcPr/>
                </a:tc>
              </a:tr>
              <a:tr h="5320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imaging quality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Stigmatic</a:t>
                      </a:r>
                      <a:r>
                        <a:rPr lang="en-US" sz="1400" baseline="0" dirty="0" smtClean="0"/>
                        <a:t>, aberration-free imaging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Stigmatic</a:t>
                      </a:r>
                      <a:r>
                        <a:rPr lang="en-US" sz="1400" baseline="0" dirty="0" smtClean="0"/>
                        <a:t>, aberration-free imaging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Square chip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with McPherson spectrographs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876800" cy="4724400"/>
          </a:xfrm>
        </p:spPr>
        <p:txBody>
          <a:bodyPr/>
          <a:lstStyle/>
          <a:p>
            <a:r>
              <a:rPr lang="en-US" sz="2000" dirty="0" smtClean="0"/>
              <a:t>Imaging aberrations: spherical aberration, astigmatism, coma, line curvature</a:t>
            </a:r>
          </a:p>
          <a:p>
            <a:r>
              <a:rPr lang="en-US" sz="2000" dirty="0" smtClean="0"/>
              <a:t>Correcting spherical aberration and astigmatism is self-exclusive</a:t>
            </a:r>
          </a:p>
          <a:p>
            <a:r>
              <a:rPr lang="en-US" sz="2000" dirty="0" smtClean="0"/>
              <a:t>McPherson: introduce a master cylinder correction mirror at one of the side port mirror positions</a:t>
            </a:r>
          </a:p>
          <a:p>
            <a:r>
              <a:rPr lang="en-US" sz="2000" dirty="0" smtClean="0"/>
              <a:t>Ray-tracing: 9 spots at ± 10 mm spatially, ± 13 mm on the dispersion axis, 100 um diameter</a:t>
            </a:r>
          </a:p>
          <a:p>
            <a:r>
              <a:rPr lang="en-US" sz="2000" dirty="0" smtClean="0"/>
              <a:t>Since high quality imaging region is limited, CCD detector can be square, not extended along dispersion axis</a:t>
            </a:r>
            <a:endParaRPr lang="en-US" sz="2000" dirty="0"/>
          </a:p>
        </p:txBody>
      </p:sp>
      <p:pic>
        <p:nvPicPr>
          <p:cNvPr id="4" name="Picture 3" descr="sphray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524000"/>
            <a:ext cx="3516923" cy="2286000"/>
          </a:xfrm>
          <a:prstGeom prst="rect">
            <a:avLst/>
          </a:prstGeom>
        </p:spPr>
      </p:pic>
      <p:pic>
        <p:nvPicPr>
          <p:cNvPr id="5" name="Picture 4" descr="4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724400"/>
            <a:ext cx="3582670" cy="88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629400" y="4724400"/>
            <a:ext cx="109728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DIMS </a:t>
            </a:r>
            <a:r>
              <a:rPr lang="en-US" dirty="0" err="1" smtClean="0"/>
              <a:t>etendue</a:t>
            </a:r>
            <a:r>
              <a:rPr lang="en-US" dirty="0" smtClean="0"/>
              <a:t> is optimized by matching F/#’</a:t>
            </a:r>
            <a:r>
              <a:rPr lang="en-US" dirty="0" err="1" smtClean="0"/>
              <a:t>s</a:t>
            </a:r>
            <a:r>
              <a:rPr lang="en-US" dirty="0" smtClean="0"/>
              <a:t> of all optical components</a:t>
            </a:r>
            <a:endParaRPr lang="en-US" dirty="0"/>
          </a:p>
        </p:txBody>
      </p:sp>
      <p:pic>
        <p:nvPicPr>
          <p:cNvPr id="6" name="Picture 5" descr="IMG_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95400"/>
            <a:ext cx="6096000" cy="4572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5943600"/>
            <a:ext cx="8458200" cy="5334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Lens</a:t>
            </a:r>
            <a:r>
              <a:rPr lang="en-US" sz="1800" b="1" dirty="0" smtClean="0"/>
              <a:t>:</a:t>
            </a:r>
            <a:r>
              <a:rPr lang="en-US" sz="1800" b="1" dirty="0" smtClean="0"/>
              <a:t> F/#2.8  </a:t>
            </a:r>
            <a:r>
              <a:rPr lang="en-US" sz="1800" b="1" dirty="0" smtClean="0"/>
              <a:t>-  Fiber:</a:t>
            </a:r>
            <a:r>
              <a:rPr lang="en-US" sz="1800" b="1" dirty="0" smtClean="0"/>
              <a:t> F/#2.3 </a:t>
            </a:r>
            <a:r>
              <a:rPr lang="en-US" sz="1800" b="1" dirty="0" smtClean="0"/>
              <a:t>- Matching optics:</a:t>
            </a:r>
            <a:r>
              <a:rPr lang="en-US" sz="1800" b="1" dirty="0" smtClean="0"/>
              <a:t> F/#2.0  </a:t>
            </a:r>
            <a:r>
              <a:rPr lang="en-US" sz="1800" b="1" dirty="0" smtClean="0"/>
              <a:t>- Spectrograph:</a:t>
            </a:r>
            <a:r>
              <a:rPr lang="en-US" sz="1800" b="1" dirty="0" smtClean="0"/>
              <a:t> F/#4.7</a:t>
            </a:r>
            <a:endParaRPr lang="en-US" sz="1800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imaging lens provides achromatic imaging in a broad UV-VI-NIR range</a:t>
            </a:r>
            <a:endParaRPr lang="en-US" dirty="0"/>
          </a:p>
        </p:txBody>
      </p:sp>
      <p:pic>
        <p:nvPicPr>
          <p:cNvPr id="9" name="Picture 8" descr="Pictur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391400" y="1447800"/>
            <a:ext cx="1259024" cy="2508250"/>
          </a:xfrm>
          <a:prstGeom prst="rect">
            <a:avLst/>
          </a:prstGeom>
        </p:spPr>
      </p:pic>
      <p:pic>
        <p:nvPicPr>
          <p:cNvPr id="10" name="Picture 9" descr="Pictur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1371600"/>
            <a:ext cx="6705600" cy="3706707"/>
          </a:xfrm>
          <a:prstGeom prst="rect">
            <a:avLst/>
          </a:prstGeom>
        </p:spPr>
      </p:pic>
      <p:pic>
        <p:nvPicPr>
          <p:cNvPr id="6" name="Picture 5" descr="UV105mmF4 5 transmission vs Wavelength cur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410200" y="4038600"/>
            <a:ext cx="3733800" cy="26384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5334000"/>
            <a:ext cx="4153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0" i="0" dirty="0" smtClean="0">
                <a:solidFill>
                  <a:srgbClr val="000000"/>
                </a:solidFill>
                <a:latin typeface="+mn-lt"/>
              </a:rPr>
              <a:t>Tochigi Nikon 105mm, </a:t>
            </a:r>
            <a:r>
              <a:rPr lang="en-US" sz="2400" b="0" i="0" dirty="0" err="1" smtClean="0">
                <a:solidFill>
                  <a:srgbClr val="000000"/>
                </a:solidFill>
                <a:latin typeface="+mn-lt"/>
              </a:rPr>
              <a:t>f</a:t>
            </a:r>
            <a:r>
              <a:rPr lang="en-US" sz="2400" b="0" i="0" dirty="0" smtClean="0">
                <a:solidFill>
                  <a:srgbClr val="000000"/>
                </a:solidFill>
                <a:latin typeface="+mn-lt"/>
              </a:rPr>
              <a:t>/# 4.5 </a:t>
            </a:r>
            <a:endParaRPr lang="en-US" sz="2400" b="0" i="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Spectrometer front-end focusing optics</a:t>
            </a:r>
            <a:r>
              <a:rPr lang="en-US" sz="3000" dirty="0" smtClean="0"/>
              <a:t> comprises </a:t>
            </a:r>
            <a:r>
              <a:rPr lang="en-US" sz="3000" dirty="0" smtClean="0"/>
              <a:t>two</a:t>
            </a:r>
            <a:r>
              <a:rPr lang="en-US" sz="3000" dirty="0" smtClean="0"/>
              <a:t> infinity</a:t>
            </a:r>
            <a:r>
              <a:rPr lang="en-US" sz="3000" dirty="0" smtClean="0"/>
              <a:t>-</a:t>
            </a:r>
            <a:r>
              <a:rPr lang="en-US" sz="3000" dirty="0" smtClean="0"/>
              <a:t>conjugated achromatic lenses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f</a:t>
            </a:r>
            <a:r>
              <a:rPr lang="en-US" sz="2000" dirty="0" smtClean="0"/>
              <a:t>=90mm </a:t>
            </a:r>
            <a:r>
              <a:rPr lang="en-US" sz="2000" dirty="0" smtClean="0"/>
              <a:t>EFL UV-to-NIR Corrected Triplet, Uncoated, Edmunds Optics, Model NT47-</a:t>
            </a:r>
            <a:r>
              <a:rPr lang="en-US" sz="2000" dirty="0" smtClean="0"/>
              <a:t>311 </a:t>
            </a:r>
          </a:p>
        </p:txBody>
      </p:sp>
      <p:pic>
        <p:nvPicPr>
          <p:cNvPr id="4" name="Picture 3" descr="2479_thum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133600"/>
            <a:ext cx="2133600" cy="2230897"/>
          </a:xfrm>
          <a:prstGeom prst="rect">
            <a:avLst/>
          </a:prstGeom>
        </p:spPr>
      </p:pic>
      <p:pic>
        <p:nvPicPr>
          <p:cNvPr id="5" name="Picture 4" descr="Pictur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53000" y="2209800"/>
            <a:ext cx="2971800" cy="2150480"/>
          </a:xfrm>
          <a:prstGeom prst="rect">
            <a:avLst/>
          </a:prstGeom>
        </p:spPr>
      </p:pic>
      <p:pic>
        <p:nvPicPr>
          <p:cNvPr id="6" name="Picture 5" descr="Picture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81000" y="4572000"/>
            <a:ext cx="8456102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relay optical fibers have low attenuation over a broad UV-VIS-NIR range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2743200" cy="4724400"/>
          </a:xfrm>
        </p:spPr>
        <p:txBody>
          <a:bodyPr/>
          <a:lstStyle/>
          <a:p>
            <a:r>
              <a:rPr lang="en-US" sz="1800" dirty="0" err="1" smtClean="0"/>
              <a:t>Polymicro</a:t>
            </a:r>
            <a:r>
              <a:rPr lang="en-US" sz="1800" dirty="0" smtClean="0"/>
              <a:t> </a:t>
            </a:r>
            <a:r>
              <a:rPr lang="en-US" sz="1800" dirty="0" smtClean="0"/>
              <a:t>FBP broadband </a:t>
            </a:r>
            <a:r>
              <a:rPr lang="en-US" sz="1800" dirty="0" smtClean="0"/>
              <a:t>fiber </a:t>
            </a:r>
            <a:r>
              <a:rPr lang="en-US" sz="1800" dirty="0" smtClean="0"/>
              <a:t>Type FBP400440480</a:t>
            </a:r>
          </a:p>
          <a:p>
            <a:endParaRPr lang="en-US" sz="1800" dirty="0" smtClean="0"/>
          </a:p>
          <a:p>
            <a:r>
              <a:rPr lang="en-US" sz="1800" dirty="0" smtClean="0"/>
              <a:t>NA=0.22 </a:t>
            </a:r>
          </a:p>
          <a:p>
            <a:pPr>
              <a:buNone/>
            </a:pPr>
            <a:r>
              <a:rPr lang="en-US" sz="1800" dirty="0" smtClean="0"/>
              <a:t>	(</a:t>
            </a:r>
            <a:r>
              <a:rPr lang="en-US" sz="1800" dirty="0" err="1" smtClean="0"/>
              <a:t>f</a:t>
            </a:r>
            <a:r>
              <a:rPr lang="en-US" sz="1800" dirty="0" smtClean="0"/>
              <a:t>/#=2.27</a:t>
            </a:r>
            <a:r>
              <a:rPr lang="en-US" sz="1800" dirty="0" smtClean="0"/>
              <a:t>)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Diameter </a:t>
            </a:r>
            <a:r>
              <a:rPr lang="en-US" sz="1800" dirty="0" smtClean="0"/>
              <a:t>: 400 um </a:t>
            </a:r>
            <a:r>
              <a:rPr lang="en-US" sz="1800" dirty="0" smtClean="0"/>
              <a:t>core</a:t>
            </a:r>
          </a:p>
          <a:p>
            <a:endParaRPr lang="en-US" sz="1800" dirty="0" smtClean="0"/>
          </a:p>
          <a:p>
            <a:r>
              <a:rPr lang="en-US" sz="1800" dirty="0" smtClean="0"/>
              <a:t>With Nikon imaging lens, estimated spots on divertor - 1 cm diameter</a:t>
            </a:r>
            <a:endParaRPr lang="en-US" sz="1800" dirty="0"/>
          </a:p>
        </p:txBody>
      </p:sp>
      <p:pic>
        <p:nvPicPr>
          <p:cNvPr id="4" name="Picture 3" descr="Pictur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71800" y="1143000"/>
            <a:ext cx="6172200" cy="2445418"/>
          </a:xfrm>
          <a:prstGeom prst="rect">
            <a:avLst/>
          </a:prstGeom>
        </p:spPr>
      </p:pic>
      <p:pic>
        <p:nvPicPr>
          <p:cNvPr id="5" name="Picture 4" descr="Picture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124200" y="3579759"/>
            <a:ext cx="5638800" cy="2668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1447800"/>
            <a:ext cx="2009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Silica-silica with high OH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29200" y="3886200"/>
            <a:ext cx="9412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FBP </a:t>
            </a:r>
            <a:r>
              <a:rPr lang="en-US" dirty="0" smtClean="0"/>
              <a:t>fiber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McPherson Model 207 Spectrograph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391400" cy="4724400"/>
          </a:xfrm>
        </p:spPr>
        <p:txBody>
          <a:bodyPr/>
          <a:lstStyle/>
          <a:p>
            <a:r>
              <a:rPr lang="en-US" sz="1800" dirty="0" smtClean="0"/>
              <a:t>Highest </a:t>
            </a:r>
            <a:r>
              <a:rPr lang="en-US" sz="1800" dirty="0" err="1" smtClean="0"/>
              <a:t>f</a:t>
            </a:r>
            <a:r>
              <a:rPr lang="en-US" sz="1800" dirty="0" smtClean="0"/>
              <a:t>/# 4.7 at R=0.67 </a:t>
            </a:r>
            <a:r>
              <a:rPr lang="en-US" sz="1800" dirty="0" err="1" smtClean="0"/>
              <a:t>m</a:t>
            </a:r>
            <a:r>
              <a:rPr lang="en-US" sz="1800" dirty="0" smtClean="0"/>
              <a:t> in industry</a:t>
            </a:r>
          </a:p>
          <a:p>
            <a:r>
              <a:rPr lang="en-US" sz="1800" dirty="0" smtClean="0"/>
              <a:t>Grating Size 120 </a:t>
            </a:r>
            <a:r>
              <a:rPr lang="en-US" sz="1800" dirty="0" err="1" smtClean="0"/>
              <a:t>x</a:t>
            </a:r>
            <a:r>
              <a:rPr lang="en-US" sz="1800" dirty="0" smtClean="0"/>
              <a:t> 140 mm</a:t>
            </a:r>
          </a:p>
          <a:p>
            <a:r>
              <a:rPr lang="en-US" sz="1800" dirty="0" smtClean="0"/>
              <a:t>Imaging Optics</a:t>
            </a:r>
          </a:p>
          <a:p>
            <a:r>
              <a:rPr lang="en-US" sz="1800" dirty="0" smtClean="0"/>
              <a:t>Automated wavelength scan</a:t>
            </a:r>
          </a:p>
          <a:p>
            <a:r>
              <a:rPr lang="en-US" sz="1800" dirty="0" smtClean="0"/>
              <a:t>Accuracy 0.05 nm (with 1200-g/mm grating)</a:t>
            </a:r>
          </a:p>
          <a:p>
            <a:r>
              <a:rPr lang="en-US" sz="1800" dirty="0" smtClean="0"/>
              <a:t>Reproducibility ±0.005 nm (with 1200-g/mm grating)</a:t>
            </a:r>
          </a:p>
          <a:p>
            <a:r>
              <a:rPr lang="en-US" sz="1800" dirty="0" smtClean="0"/>
              <a:t>Entrance slit height 2-20 mm, entrance slit width 5-4000 um</a:t>
            </a:r>
            <a:endParaRPr lang="en-US" sz="1800" dirty="0"/>
          </a:p>
        </p:txBody>
      </p:sp>
      <p:pic>
        <p:nvPicPr>
          <p:cNvPr id="4" name="Picture 3" descr="Picture 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52600" y="3810000"/>
            <a:ext cx="5380045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09625"/>
          </a:xfrm>
        </p:spPr>
        <p:txBody>
          <a:bodyPr/>
          <a:lstStyle/>
          <a:p>
            <a:r>
              <a:rPr lang="en-US" dirty="0" smtClean="0"/>
              <a:t>Lithium research program on NSTX focuses on solid and liquid lithium plasma facing components</a:t>
            </a:r>
            <a:endParaRPr kumimoji="1" lang="en-US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800600" cy="4953000"/>
          </a:xfrm>
        </p:spPr>
        <p:txBody>
          <a:bodyPr/>
          <a:lstStyle/>
          <a:p>
            <a:r>
              <a:rPr lang="en-US" sz="2000" b="1" dirty="0" smtClean="0"/>
              <a:t>NSTX plasma </a:t>
            </a:r>
            <a:r>
              <a:rPr lang="en-US" sz="2000" b="1" dirty="0"/>
              <a:t>facing components </a:t>
            </a:r>
          </a:p>
          <a:p>
            <a:pPr marL="577850" lvl="1" indent="-231775"/>
            <a:r>
              <a:rPr lang="en-US" sz="1800" dirty="0"/>
              <a:t>ATJ and CFC</a:t>
            </a:r>
            <a:r>
              <a:rPr lang="en-US" sz="1800" dirty="0" smtClean="0"/>
              <a:t> graphite tiles</a:t>
            </a:r>
          </a:p>
          <a:p>
            <a:pPr marL="577850" lvl="1" indent="-231775"/>
            <a:r>
              <a:rPr lang="en-US" sz="1800" dirty="0" smtClean="0"/>
              <a:t>Typical </a:t>
            </a:r>
            <a:r>
              <a:rPr lang="en-US" sz="1800" dirty="0"/>
              <a:t>divertor tile</a:t>
            </a:r>
            <a:r>
              <a:rPr lang="en-US" sz="1800" dirty="0" smtClean="0"/>
              <a:t> </a:t>
            </a:r>
          </a:p>
          <a:p>
            <a:pPr marL="577850" lvl="1" indent="-231775">
              <a:buNone/>
            </a:pPr>
            <a:r>
              <a:rPr lang="en-US" sz="1800" dirty="0" smtClean="0"/>
              <a:t>	temperature </a:t>
            </a:r>
            <a:r>
              <a:rPr lang="en-US" sz="1800" dirty="0"/>
              <a:t>in 1 </a:t>
            </a:r>
            <a:r>
              <a:rPr lang="en-US" sz="1800" dirty="0" err="1"/>
              <a:t>s</a:t>
            </a:r>
            <a:r>
              <a:rPr lang="en-US" sz="1800" dirty="0"/>
              <a:t> pulses</a:t>
            </a:r>
            <a:r>
              <a:rPr lang="en-US" sz="1800" dirty="0" smtClean="0"/>
              <a:t> </a:t>
            </a:r>
          </a:p>
          <a:p>
            <a:pPr marL="577850" lvl="1" indent="-231775">
              <a:buNone/>
            </a:pPr>
            <a:r>
              <a:rPr lang="en-US" sz="1800" i="1" dirty="0" smtClean="0"/>
              <a:t>	T</a:t>
            </a:r>
            <a:r>
              <a:rPr lang="en-US" sz="1800" dirty="0" smtClean="0"/>
              <a:t> </a:t>
            </a:r>
            <a:r>
              <a:rPr lang="en-US" sz="1800" dirty="0"/>
              <a:t>&lt; 500 C</a:t>
            </a:r>
            <a:r>
              <a:rPr lang="en-US" sz="1800" dirty="0" smtClean="0"/>
              <a:t>  (</a:t>
            </a:r>
            <a:r>
              <a:rPr lang="en-US" sz="1800" i="1" dirty="0" err="1"/>
              <a:t>q</a:t>
            </a:r>
            <a:r>
              <a:rPr lang="en-US" sz="1800" i="1" baseline="-25000" dirty="0" err="1"/>
              <a:t>peak</a:t>
            </a:r>
            <a:r>
              <a:rPr lang="en-US" sz="1800" dirty="0"/>
              <a:t> </a:t>
            </a:r>
            <a:r>
              <a:rPr lang="en-US" sz="1800" dirty="0" err="1">
                <a:sym typeface="Symbol" pitchFamily="24" charset="2"/>
              </a:rPr>
              <a:t></a:t>
            </a:r>
            <a:r>
              <a:rPr lang="en-US" sz="1800" dirty="0"/>
              <a:t> 10 MW/m</a:t>
            </a:r>
            <a:r>
              <a:rPr lang="en-US" sz="1800" baseline="30000" dirty="0"/>
              <a:t>2</a:t>
            </a:r>
            <a:r>
              <a:rPr lang="en-US" sz="1800" dirty="0" smtClean="0"/>
              <a:t>)</a:t>
            </a:r>
            <a:endParaRPr lang="en-US" sz="2200" dirty="0" smtClean="0"/>
          </a:p>
          <a:p>
            <a:r>
              <a:rPr lang="en-US" sz="2000" b="1" dirty="0" smtClean="0"/>
              <a:t>Liquid Lithium Divertor</a:t>
            </a:r>
          </a:p>
          <a:p>
            <a:pPr lvl="1"/>
            <a:r>
              <a:rPr lang="en-US" sz="1800" dirty="0" smtClean="0"/>
              <a:t>0.165 mm Mo plasma sprayed </a:t>
            </a:r>
            <a:r>
              <a:rPr lang="en-US" sz="1800" dirty="0" smtClean="0"/>
              <a:t>with 45</a:t>
            </a:r>
            <a:r>
              <a:rPr lang="en-US" sz="1800" dirty="0" smtClean="0"/>
              <a:t>% porosity,</a:t>
            </a:r>
            <a:r>
              <a:rPr lang="en-US" sz="1800" dirty="0" smtClean="0"/>
              <a:t> 0.25 mm </a:t>
            </a:r>
            <a:r>
              <a:rPr lang="en-US" sz="1800" dirty="0" smtClean="0"/>
              <a:t>316-</a:t>
            </a:r>
            <a:r>
              <a:rPr lang="en-US" sz="1800" dirty="0" smtClean="0"/>
              <a:t>SS liner, </a:t>
            </a:r>
            <a:r>
              <a:rPr lang="en-US" sz="1800" dirty="0" smtClean="0"/>
              <a:t>brazed to 2.22 cm </a:t>
            </a:r>
            <a:r>
              <a:rPr lang="en-US" sz="1800" dirty="0" smtClean="0"/>
              <a:t>Cu substrate</a:t>
            </a:r>
          </a:p>
          <a:p>
            <a:pPr lvl="1"/>
            <a:r>
              <a:rPr lang="en-US" sz="1800" dirty="0" smtClean="0"/>
              <a:t>LLD </a:t>
            </a:r>
            <a:r>
              <a:rPr lang="en-US" sz="1800" dirty="0" smtClean="0"/>
              <a:t>filling method</a:t>
            </a:r>
            <a:r>
              <a:rPr lang="en-US" sz="1800" dirty="0" smtClean="0"/>
              <a:t> – lithium evaporators</a:t>
            </a:r>
          </a:p>
          <a:p>
            <a:r>
              <a:rPr lang="en-US" sz="2000" b="1" dirty="0" smtClean="0"/>
              <a:t>Lithium pumping</a:t>
            </a:r>
          </a:p>
          <a:p>
            <a:pPr marL="582613" lvl="1" indent="-236538"/>
            <a:r>
              <a:rPr lang="en-US" sz="1800" dirty="0" smtClean="0"/>
              <a:t>Through formation of </a:t>
            </a:r>
            <a:r>
              <a:rPr lang="en-US" sz="1800" dirty="0" err="1" smtClean="0"/>
              <a:t>LiD</a:t>
            </a:r>
            <a:endParaRPr lang="en-US" sz="1800" dirty="0" smtClean="0"/>
          </a:p>
          <a:p>
            <a:pPr marL="582613" lvl="1" indent="-236538"/>
            <a:r>
              <a:rPr lang="en-US" sz="1800" dirty="0" smtClean="0"/>
              <a:t>Coating can bind D with a full 200-400 nm </a:t>
            </a:r>
            <a:r>
              <a:rPr lang="en-US" sz="1800" dirty="0" smtClean="0"/>
              <a:t>thickness</a:t>
            </a:r>
          </a:p>
          <a:p>
            <a:pPr lvl="1"/>
            <a:endParaRPr lang="en-US" sz="1800" b="1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200" dirty="0" smtClean="0"/>
          </a:p>
        </p:txBody>
      </p:sp>
      <p:pic>
        <p:nvPicPr>
          <p:cNvPr id="7" name="Picture 7" descr="NSTX_08E0730_55"/>
          <p:cNvPicPr>
            <a:picLocks noChangeAspect="1" noChangeArrowheads="1"/>
          </p:cNvPicPr>
          <p:nvPr/>
        </p:nvPicPr>
        <p:blipFill>
          <a:blip r:embed="rId3"/>
          <a:srcRect l="7962" t="58333" r="2654"/>
          <a:stretch>
            <a:fillRect/>
          </a:stretch>
        </p:blipFill>
        <p:spPr bwMode="auto">
          <a:xfrm>
            <a:off x="5257800" y="1248879"/>
            <a:ext cx="3657600" cy="2713521"/>
          </a:xfrm>
          <a:prstGeom prst="rect">
            <a:avLst/>
          </a:prstGeom>
          <a:noFill/>
        </p:spPr>
      </p:pic>
      <p:pic>
        <p:nvPicPr>
          <p:cNvPr id="5" name="Picture 4" descr="LLD Plates 88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038600"/>
            <a:ext cx="36576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5791200"/>
            <a:ext cx="882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0" dirty="0" smtClean="0">
                <a:solidFill>
                  <a:srgbClr val="FF0000"/>
                </a:solidFill>
              </a:rPr>
              <a:t>LLD</a:t>
            </a:r>
            <a:endParaRPr lang="en-US" sz="2800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Princeton Instruments Pro EM 512 CCD camera</a:t>
            </a:r>
            <a:endParaRPr lang="en-US" dirty="0"/>
          </a:p>
        </p:txBody>
      </p:sp>
      <p:pic>
        <p:nvPicPr>
          <p:cNvPr id="5" name="Picture 4" descr="Picture 2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399" y="1295400"/>
            <a:ext cx="7772652" cy="4876800"/>
          </a:xfrm>
          <a:prstGeom prst="rect">
            <a:avLst/>
          </a:prstGeom>
        </p:spPr>
      </p:pic>
      <p:pic>
        <p:nvPicPr>
          <p:cNvPr id="7" name="Picture 6" descr="Picture 2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705600" y="1219200"/>
            <a:ext cx="2278789" cy="20050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Princeton Instruments Pro EM 512 CCD camera</a:t>
            </a:r>
            <a:endParaRPr lang="en-US" dirty="0"/>
          </a:p>
        </p:txBody>
      </p:sp>
      <p:pic>
        <p:nvPicPr>
          <p:cNvPr id="4" name="Picture 3" descr="Picture 2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295400"/>
            <a:ext cx="7755486" cy="4876800"/>
          </a:xfrm>
          <a:prstGeom prst="rect">
            <a:avLst/>
          </a:prstGeom>
        </p:spPr>
      </p:pic>
      <p:pic>
        <p:nvPicPr>
          <p:cNvPr id="6" name="Picture 5" descr="Picture 2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95681" y="3810000"/>
            <a:ext cx="4248319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laboratory tests show excellent imaging properties over broad spectral range</a:t>
            </a:r>
            <a:endParaRPr lang="en-US" dirty="0"/>
          </a:p>
        </p:txBody>
      </p:sp>
      <p:pic>
        <p:nvPicPr>
          <p:cNvPr id="6" name="Picture 5" descr="htpd2010-dims-i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64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6096000"/>
            <a:ext cx="8430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(a) Test of front optics at two </a:t>
            </a:r>
            <a:r>
              <a:rPr lang="en-US" sz="2000" b="0" i="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,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  <a:cs typeface="Symbol" charset="2"/>
              </a:rPr>
              <a:t>(</a:t>
            </a:r>
            <a:r>
              <a:rPr lang="en-US" sz="2000" b="0" i="0" dirty="0" err="1" smtClean="0">
                <a:solidFill>
                  <a:srgbClr val="000000"/>
                </a:solidFill>
                <a:latin typeface="+mn-lt"/>
                <a:cs typeface="Symbol" charset="2"/>
              </a:rPr>
              <a:t>b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  <a:cs typeface="Symbol" charset="2"/>
              </a:rPr>
              <a:t>) Tests of Hg-lamp imaging with at six </a:t>
            </a:r>
            <a:r>
              <a:rPr lang="en-US" sz="2000" b="0" i="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  <a:cs typeface="Symbol" charset="2"/>
              </a:rPr>
              <a:t> </a:t>
            </a:r>
            <a:endParaRPr lang="en-US" sz="2000" b="0" i="0" dirty="0" smtClean="0">
              <a:solidFill>
                <a:srgbClr val="000000"/>
              </a:solidFill>
              <a:latin typeface="+mn-lt"/>
              <a:cs typeface="Symbol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Maxwellian</a:t>
            </a:r>
            <a:r>
              <a:rPr lang="en-US" sz="2000" dirty="0" smtClean="0"/>
              <a:t> distribution of atom (ion) velocities lead to a Gaussian shape of projection on line of sight</a:t>
            </a:r>
          </a:p>
          <a:p>
            <a:r>
              <a:rPr lang="en-US" sz="2000" dirty="0" smtClean="0"/>
              <a:t>FWHM is related to temperature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ions charge-exchange with neutrals (e.g. D), neutral temperature is close to ion temperature</a:t>
            </a:r>
          </a:p>
          <a:p>
            <a:r>
              <a:rPr lang="en-US" sz="2000" dirty="0" smtClean="0"/>
              <a:t>Large variety of D, He, Li neutral and ion lines in UV, VIS, and NIR</a:t>
            </a:r>
          </a:p>
          <a:p>
            <a:r>
              <a:rPr lang="en-US" sz="2000" dirty="0" smtClean="0"/>
              <a:t>Based on PI </a:t>
            </a:r>
            <a:r>
              <a:rPr lang="en-US" sz="2000" dirty="0" err="1" smtClean="0"/>
              <a:t>ProEM</a:t>
            </a:r>
            <a:r>
              <a:rPr lang="en-US" sz="2000" dirty="0" smtClean="0"/>
              <a:t> CCD, 4 pixels 16 um each, FWHM of one instrumental line takes 64 um, or 0.064 mm</a:t>
            </a:r>
          </a:p>
          <a:p>
            <a:r>
              <a:rPr lang="en-US" sz="2000" dirty="0" smtClean="0"/>
              <a:t>With given McPherson 207 spectrograph imaging quality and dispersion, FWHM of Doppler broadened line must exceed  0.064 mm on the detector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09800" y="2514600"/>
            <a:ext cx="4724400" cy="48682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oppler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59888" r="-59888"/>
              <a:stretch>
                <a:fillRect/>
              </a:stretch>
            </p:blipFill>
          </mc:Choice>
          <mc:Fallback>
            <p:blipFill>
              <a:blip r:embed="rId3"/>
              <a:srcRect l="-59888" r="-59888"/>
              <a:stretch>
                <a:fillRect/>
              </a:stretch>
            </p:blipFill>
          </mc:Fallback>
        </mc:AlternateContent>
        <p:spPr>
          <a:xfrm rot="16200000">
            <a:off x="-1949244" y="425245"/>
            <a:ext cx="11594690" cy="6781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McPherson 207 with 3600 </a:t>
            </a:r>
            <a:r>
              <a:rPr lang="en-US" dirty="0" err="1" smtClean="0"/>
              <a:t>g</a:t>
            </a:r>
            <a:r>
              <a:rPr lang="en-US" dirty="0" smtClean="0"/>
              <a:t>/mm grating and </a:t>
            </a:r>
            <a:br>
              <a:rPr lang="en-US" dirty="0" smtClean="0"/>
            </a:br>
            <a:r>
              <a:rPr lang="en-US" dirty="0" smtClean="0"/>
              <a:t>Pro EM 512 CCD will have 0.027 nm instr. line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38200" y="3200400"/>
            <a:ext cx="457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495800" y="3124200"/>
            <a:ext cx="457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838200" y="5715000"/>
            <a:ext cx="457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495800" y="5638800"/>
            <a:ext cx="457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7366563" y="3657600"/>
            <a:ext cx="1677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35 A on CCD chip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oppler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-59888" r="-59888"/>
              <a:stretch>
                <a:fillRect/>
              </a:stretch>
            </p:blipFill>
          </mc:Choice>
          <mc:Fallback>
            <p:blipFill>
              <a:blip r:embed="rId4"/>
              <a:srcRect l="-59888" r="-59888"/>
              <a:stretch>
                <a:fillRect/>
              </a:stretch>
            </p:blipFill>
          </mc:Fallback>
        </mc:AlternateContent>
        <p:spPr bwMode="auto">
          <a:xfrm rot="16200000">
            <a:off x="-1949244" y="425245"/>
            <a:ext cx="1159469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McPherson 207 with 1200 </a:t>
            </a:r>
            <a:r>
              <a:rPr lang="en-US" dirty="0" err="1" smtClean="0"/>
              <a:t>g</a:t>
            </a:r>
            <a:r>
              <a:rPr lang="en-US" dirty="0" smtClean="0"/>
              <a:t>/mm grating and </a:t>
            </a:r>
            <a:br>
              <a:rPr lang="en-US" dirty="0" smtClean="0"/>
            </a:br>
            <a:r>
              <a:rPr lang="en-US" dirty="0" smtClean="0"/>
              <a:t>Pro EM 512 CCD will have 0.08 nm instr. line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838200" y="2895600"/>
            <a:ext cx="28194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495800" y="2590800"/>
            <a:ext cx="2743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838200" y="5029200"/>
            <a:ext cx="2743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495800" y="4724400"/>
            <a:ext cx="27432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7467600" y="3581400"/>
            <a:ext cx="17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100 A on CCD chip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077200" cy="809625"/>
          </a:xfrm>
        </p:spPr>
        <p:txBody>
          <a:bodyPr/>
          <a:lstStyle/>
          <a:p>
            <a:r>
              <a:rPr lang="en-US" dirty="0" smtClean="0"/>
              <a:t>Lithium coatings can affect diagnostic measurements and their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305800" cy="5029200"/>
          </a:xfrm>
        </p:spPr>
        <p:txBody>
          <a:bodyPr/>
          <a:lstStyle/>
          <a:p>
            <a:r>
              <a:rPr lang="en-US" dirty="0" smtClean="0"/>
              <a:t>Degradation </a:t>
            </a:r>
            <a:r>
              <a:rPr lang="en-US" dirty="0" smtClean="0"/>
              <a:t>of window transmission and mirror </a:t>
            </a:r>
            <a:r>
              <a:rPr lang="en-US" dirty="0" smtClean="0"/>
              <a:t>reflectivity</a:t>
            </a:r>
          </a:p>
          <a:p>
            <a:pPr lvl="1"/>
            <a:r>
              <a:rPr lang="en-US" sz="2000" dirty="0" smtClean="0"/>
              <a:t>Examples: VIS and NIR measurements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Exposed </a:t>
            </a:r>
            <a:r>
              <a:rPr lang="en-US" dirty="0" smtClean="0"/>
              <a:t>diagnostic </a:t>
            </a:r>
            <a:r>
              <a:rPr lang="en-US" dirty="0" smtClean="0"/>
              <a:t>parts</a:t>
            </a:r>
          </a:p>
          <a:p>
            <a:pPr lvl="1"/>
            <a:r>
              <a:rPr lang="en-US" sz="2000" dirty="0" smtClean="0"/>
              <a:t>Examples: Langmuir </a:t>
            </a:r>
            <a:r>
              <a:rPr lang="en-US" sz="2000" dirty="0" smtClean="0"/>
              <a:t>probes,</a:t>
            </a:r>
            <a:r>
              <a:rPr lang="en-US" sz="2000" dirty="0" smtClean="0"/>
              <a:t> foil </a:t>
            </a:r>
            <a:r>
              <a:rPr lang="en-US" sz="2000" dirty="0" smtClean="0"/>
              <a:t>filters</a:t>
            </a:r>
            <a:r>
              <a:rPr lang="en-US" sz="2000" dirty="0" smtClean="0"/>
              <a:t>, windowless detectors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Change </a:t>
            </a:r>
            <a:r>
              <a:rPr lang="en-US" dirty="0" smtClean="0"/>
              <a:t>in</a:t>
            </a:r>
            <a:r>
              <a:rPr lang="en-US" dirty="0" smtClean="0"/>
              <a:t> dynamic range of measured quantities</a:t>
            </a:r>
          </a:p>
          <a:p>
            <a:pPr lvl="1"/>
            <a:r>
              <a:rPr lang="en-US" sz="2000" dirty="0" smtClean="0"/>
              <a:t>Examples</a:t>
            </a:r>
            <a:r>
              <a:rPr lang="en-US" sz="2000" dirty="0" smtClean="0"/>
              <a:t>: neutral pressure, density, </a:t>
            </a:r>
            <a:r>
              <a:rPr lang="en-US" sz="2000" dirty="0" smtClean="0"/>
              <a:t>recycling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Effect </a:t>
            </a:r>
            <a:r>
              <a:rPr lang="en-US" dirty="0" smtClean="0"/>
              <a:t>due to</a:t>
            </a:r>
            <a:r>
              <a:rPr lang="en-US" dirty="0" smtClean="0"/>
              <a:t> measurement interpretation</a:t>
            </a:r>
          </a:p>
          <a:p>
            <a:pPr lvl="1"/>
            <a:r>
              <a:rPr lang="en-US" sz="2000" dirty="0" smtClean="0"/>
              <a:t>Impact of reflectivity of  LLD </a:t>
            </a:r>
            <a:r>
              <a:rPr lang="en-US" sz="2000" dirty="0" smtClean="0"/>
              <a:t>or Li-coated </a:t>
            </a:r>
            <a:r>
              <a:rPr lang="en-US" sz="2000" dirty="0" smtClean="0"/>
              <a:t>surfaces on IR </a:t>
            </a:r>
            <a:r>
              <a:rPr lang="en-US" sz="2000" dirty="0" err="1" smtClean="0"/>
              <a:t>thermography</a:t>
            </a:r>
            <a:r>
              <a:rPr lang="en-US" sz="2000" dirty="0" smtClean="0"/>
              <a:t>, visible spectroscopy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Content Placeholder 7" descr="Picture 1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8838" b="-28838"/>
          <a:stretch>
            <a:fillRect/>
          </a:stretch>
        </p:blipFill>
        <p:spPr>
          <a:xfrm>
            <a:off x="152400" y="0"/>
            <a:ext cx="8229600" cy="6542088"/>
          </a:xfrm>
        </p:spPr>
      </p:pic>
      <p:sp>
        <p:nvSpPr>
          <p:cNvPr id="18434" name="Title 1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809625"/>
          </a:xfrm>
        </p:spPr>
        <p:txBody>
          <a:bodyPr/>
          <a:lstStyle/>
          <a:p>
            <a:r>
              <a:rPr lang="en-US" dirty="0" smtClean="0"/>
              <a:t>Deuterium Balmer </a:t>
            </a:r>
            <a:r>
              <a:rPr lang="en-US" dirty="0" smtClean="0"/>
              <a:t>line measurements</a:t>
            </a:r>
            <a:r>
              <a:rPr lang="en-US" dirty="0" smtClean="0"/>
              <a:t> may </a:t>
            </a:r>
            <a:r>
              <a:rPr lang="en-US" dirty="0" smtClean="0"/>
              <a:t>be difficult to interpret due to reflections from LLD</a:t>
            </a:r>
          </a:p>
        </p:txBody>
      </p:sp>
      <p:sp>
        <p:nvSpPr>
          <p:cNvPr id="18440" name="Content Placeholder 13"/>
          <p:cNvSpPr txBox="1">
            <a:spLocks/>
          </p:cNvSpPr>
          <p:nvPr/>
        </p:nvSpPr>
        <p:spPr bwMode="auto">
          <a:xfrm>
            <a:off x="304800" y="5257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Figure from M. </a:t>
            </a:r>
            <a:r>
              <a:rPr lang="en-US" sz="1800" b="0" i="0" dirty="0" err="1">
                <a:solidFill>
                  <a:schemeClr val="tx1"/>
                </a:solidFill>
                <a:latin typeface="Arial" charset="0"/>
              </a:rPr>
              <a:t>Rosigni</a:t>
            </a: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 et al., JOSA 67,  54 (1977) </a:t>
            </a: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Shows that reflections for the Balmer lines (</a:t>
            </a:r>
            <a:r>
              <a:rPr lang="en-US" sz="1800" b="0" i="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a, </a:t>
            </a:r>
            <a:r>
              <a:rPr lang="en-US" sz="1800" b="0" i="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b="0" i="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sz="1800" b="0" i="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) in the visible range are much higher than for the Lyman line </a:t>
            </a:r>
            <a:r>
              <a:rPr lang="en-US" sz="1800" b="0" i="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=121.6 nm (</a:t>
            </a:r>
            <a:r>
              <a:rPr lang="en-US" sz="1800" b="0" i="0" dirty="0" err="1">
                <a:solidFill>
                  <a:schemeClr val="tx1"/>
                </a:solidFill>
                <a:latin typeface="Arial" charset="0"/>
              </a:rPr>
              <a:t>Ly</a:t>
            </a:r>
            <a:r>
              <a:rPr lang="en-US" sz="1800" b="0" i="0" baseline="-2500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) in the far UV range</a:t>
            </a:r>
          </a:p>
        </p:txBody>
      </p:sp>
      <p:cxnSp>
        <p:nvCxnSpPr>
          <p:cNvPr id="18441" name="Straight Connector 11"/>
          <p:cNvCxnSpPr>
            <a:cxnSpLocks noChangeShapeType="1"/>
          </p:cNvCxnSpPr>
          <p:nvPr/>
        </p:nvCxnSpPr>
        <p:spPr bwMode="auto">
          <a:xfrm>
            <a:off x="2590800" y="3656012"/>
            <a:ext cx="914400" cy="914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18442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1674813" y="3503612"/>
            <a:ext cx="1601788" cy="777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18443" name="Straight Connector 15"/>
          <p:cNvCxnSpPr>
            <a:cxnSpLocks noChangeShapeType="1"/>
          </p:cNvCxnSpPr>
          <p:nvPr/>
        </p:nvCxnSpPr>
        <p:spPr bwMode="auto">
          <a:xfrm>
            <a:off x="2376488" y="2846387"/>
            <a:ext cx="822325" cy="82232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18444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1258094" y="3161506"/>
            <a:ext cx="23622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0" name="Straight Connector 19"/>
          <p:cNvCxnSpPr/>
          <p:nvPr/>
        </p:nvCxnSpPr>
        <p:spPr bwMode="auto">
          <a:xfrm rot="5400000" flipH="1" flipV="1">
            <a:off x="5561806" y="4343400"/>
            <a:ext cx="153194" cy="794"/>
          </a:xfrm>
          <a:prstGeom prst="line">
            <a:avLst/>
          </a:prstGeom>
          <a:noFill/>
          <a:ln w="762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2133600" y="1446212"/>
            <a:ext cx="536375" cy="46166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i="0" dirty="0" err="1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sz="2400" b="1" i="0" baseline="-250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endParaRPr lang="en-US" sz="2400" b="1" i="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0" y="3733800"/>
            <a:ext cx="661860" cy="46166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i="0" dirty="0" err="1">
                <a:solidFill>
                  <a:schemeClr val="tx1"/>
                </a:solidFill>
                <a:latin typeface="Arial" charset="0"/>
              </a:rPr>
              <a:t>Ly</a:t>
            </a:r>
            <a:r>
              <a:rPr lang="en-US" sz="2400" b="1" i="0" baseline="-2500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endParaRPr lang="en-US" sz="2400" b="1" i="0" dirty="0">
              <a:solidFill>
                <a:schemeClr val="tx1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8448" name="Straight Connector 23"/>
          <p:cNvCxnSpPr>
            <a:cxnSpLocks noChangeShapeType="1"/>
            <a:endCxn id="30" idx="1"/>
          </p:cNvCxnSpPr>
          <p:nvPr/>
        </p:nvCxnSpPr>
        <p:spPr bwMode="auto">
          <a:xfrm rot="5400000" flipH="1" flipV="1">
            <a:off x="1714029" y="3315817"/>
            <a:ext cx="2058343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18449" name="Straight Connector 26"/>
          <p:cNvCxnSpPr>
            <a:cxnSpLocks noChangeShapeType="1"/>
          </p:cNvCxnSpPr>
          <p:nvPr/>
        </p:nvCxnSpPr>
        <p:spPr bwMode="auto">
          <a:xfrm rot="5400000" flipH="1" flipV="1">
            <a:off x="1942307" y="3391693"/>
            <a:ext cx="1906588" cy="2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2590800" y="1674812"/>
            <a:ext cx="519543" cy="46166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i="0" dirty="0">
                <a:solidFill>
                  <a:srgbClr val="0000FF"/>
                </a:solidFill>
                <a:latin typeface="Arial" charset="0"/>
              </a:rPr>
              <a:t>D</a:t>
            </a:r>
            <a:r>
              <a:rPr lang="en-US" sz="2400" b="1" i="0" baseline="-250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400" b="1" i="0" dirty="0">
              <a:solidFill>
                <a:srgbClr val="0000FF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3200" y="2055812"/>
            <a:ext cx="491290" cy="46166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i="0" dirty="0">
                <a:solidFill>
                  <a:srgbClr val="660066"/>
                </a:solidFill>
                <a:latin typeface="Arial" charset="0"/>
              </a:rPr>
              <a:t>D</a:t>
            </a:r>
            <a:r>
              <a:rPr lang="en-US" sz="2400" b="1" i="0" baseline="-25000" dirty="0">
                <a:solidFill>
                  <a:srgbClr val="660066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2400" b="1" i="0" dirty="0">
              <a:solidFill>
                <a:srgbClr val="660066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31" name="Picture 11" descr="image-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1" y="3505200"/>
            <a:ext cx="2133599" cy="470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 spectroscopy to monitor plasma-LLD surface interactions</a:t>
            </a:r>
            <a:endParaRPr lang="en-US" dirty="0"/>
          </a:p>
        </p:txBody>
      </p:sp>
      <p:pic>
        <p:nvPicPr>
          <p:cNvPr id="5" name="Picture 4" descr="htpd2010-vips2-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6477000" cy="5087571"/>
          </a:xfrm>
          <a:prstGeom prst="rect">
            <a:avLst/>
          </a:prstGeom>
        </p:spPr>
      </p:pic>
      <p:sp>
        <p:nvSpPr>
          <p:cNvPr id="6" name="Content Placeholder 13"/>
          <p:cNvSpPr txBox="1">
            <a:spLocks/>
          </p:cNvSpPr>
          <p:nvPr/>
        </p:nvSpPr>
        <p:spPr bwMode="auto">
          <a:xfrm>
            <a:off x="6934200" y="1371600"/>
            <a:ext cx="198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LLD at room temperature,</a:t>
            </a:r>
          </a:p>
          <a:p>
            <a:pPr marL="342900" indent="-342900"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3 MW NBI discharge,</a:t>
            </a:r>
            <a:endParaRPr lang="en-US" sz="1800" b="0" i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Mo I lines </a:t>
            </a: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observed due to large plasma event hitting LLD</a:t>
            </a:r>
            <a:endParaRPr lang="en-US" sz="1800" b="0" i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None/>
            </a:pPr>
            <a:endParaRPr lang="en-US" sz="1800" b="0" i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LLD at 320 C,</a:t>
            </a: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3 MW NBI discharge,</a:t>
            </a: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r>
              <a:rPr lang="en-US" sz="1800" b="0" i="0" dirty="0" err="1" smtClean="0">
                <a:solidFill>
                  <a:schemeClr val="tx1"/>
                </a:solidFill>
                <a:latin typeface="Arial" charset="0"/>
              </a:rPr>
              <a:t>LiD</a:t>
            </a: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, O II, O III line intensity reduced, no </a:t>
            </a:r>
            <a:r>
              <a:rPr lang="en-US" sz="1800" b="0" i="0" dirty="0" err="1" smtClean="0">
                <a:solidFill>
                  <a:schemeClr val="tx1"/>
                </a:solidFill>
                <a:latin typeface="Arial" charset="0"/>
              </a:rPr>
              <a:t>moly</a:t>
            </a: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 influx</a:t>
            </a:r>
            <a:endParaRPr lang="en-US" sz="1800" b="0" i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4483"/>
              </a:buClr>
              <a:buFont typeface="Arial" charset="0"/>
              <a:buChar char="•"/>
            </a:pPr>
            <a:endParaRPr lang="en-US" sz="1800" b="0" i="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48400"/>
            <a:ext cx="3711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Data from existing UV spectrometer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809625"/>
          </a:xfrm>
        </p:spPr>
        <p:txBody>
          <a:bodyPr/>
          <a:lstStyle/>
          <a:p>
            <a:r>
              <a:rPr lang="en-US" dirty="0" smtClean="0"/>
              <a:t>Experiments with lithium require special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5943600" cy="5029200"/>
          </a:xfrm>
        </p:spPr>
        <p:txBody>
          <a:bodyPr/>
          <a:lstStyle/>
          <a:p>
            <a:r>
              <a:rPr lang="en-US" dirty="0" smtClean="0"/>
              <a:t>New LLD diagnostics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lvl="1"/>
            <a:r>
              <a:rPr lang="en-US" sz="2000" dirty="0" smtClean="0"/>
              <a:t>Two-color IR </a:t>
            </a:r>
            <a:r>
              <a:rPr lang="en-US" sz="2000" dirty="0" err="1" smtClean="0"/>
              <a:t>thermography</a:t>
            </a:r>
            <a:r>
              <a:rPr lang="en-US" sz="2000" dirty="0" smtClean="0"/>
              <a:t> 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smtClean="0"/>
              <a:t>(</a:t>
            </a:r>
            <a:r>
              <a:rPr lang="en-US" sz="2000" dirty="0" smtClean="0"/>
              <a:t>A</a:t>
            </a:r>
            <a:r>
              <a:rPr lang="en-US" sz="2000" dirty="0" smtClean="0"/>
              <a:t>. G. </a:t>
            </a:r>
            <a:r>
              <a:rPr lang="en-US" sz="2000" dirty="0" smtClean="0"/>
              <a:t>McLean, Poster</a:t>
            </a:r>
            <a:r>
              <a:rPr lang="en-US" sz="2000" dirty="0" smtClean="0"/>
              <a:t> N32)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Divertor Langmuir probe array</a:t>
            </a:r>
            <a:r>
              <a:rPr lang="en-US" sz="2000" dirty="0" smtClean="0"/>
              <a:t> 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smtClean="0"/>
              <a:t>(</a:t>
            </a:r>
            <a:r>
              <a:rPr lang="en-US" sz="2000" dirty="0" smtClean="0"/>
              <a:t>M.</a:t>
            </a:r>
            <a:r>
              <a:rPr lang="en-US" sz="2000" dirty="0" smtClean="0"/>
              <a:t> A. </a:t>
            </a:r>
            <a:r>
              <a:rPr lang="en-US" sz="2000" dirty="0" err="1" smtClean="0"/>
              <a:t>Jaworski</a:t>
            </a:r>
            <a:r>
              <a:rPr lang="en-US" sz="2000" dirty="0" smtClean="0"/>
              <a:t>, Poster </a:t>
            </a:r>
            <a:r>
              <a:rPr lang="en-US" sz="2000" dirty="0" smtClean="0"/>
              <a:t>J39; 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2000" dirty="0" smtClean="0"/>
              <a:t>J</a:t>
            </a:r>
            <a:r>
              <a:rPr lang="en-US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Kallman</a:t>
            </a:r>
            <a:r>
              <a:rPr lang="en-US" sz="2000" dirty="0" smtClean="0"/>
              <a:t>, Poster J40)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Material Analysis and Particle Probe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Lyman-</a:t>
            </a:r>
            <a:r>
              <a:rPr lang="en-US" sz="2000" dirty="0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 diode array (this poster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Divertor UV-VIS-NIR imaging spectrometer (this poster)</a:t>
            </a:r>
          </a:p>
          <a:p>
            <a:endParaRPr lang="en-US" dirty="0"/>
          </a:p>
        </p:txBody>
      </p:sp>
      <p:pic>
        <p:nvPicPr>
          <p:cNvPr id="7" name="Picture 6" descr="Pictur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629400" y="1219200"/>
            <a:ext cx="2334491" cy="1689434"/>
          </a:xfrm>
          <a:prstGeom prst="rect">
            <a:avLst/>
          </a:prstGeom>
        </p:spPr>
      </p:pic>
      <p:pic>
        <p:nvPicPr>
          <p:cNvPr id="8" name="Picture 7" descr="Pictur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00800" y="2743200"/>
            <a:ext cx="1724025" cy="1873940"/>
          </a:xfrm>
          <a:prstGeom prst="rect">
            <a:avLst/>
          </a:prstGeom>
        </p:spPr>
      </p:pic>
      <p:pic>
        <p:nvPicPr>
          <p:cNvPr id="9" name="Picture 8" descr="Pictur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467600" y="4419600"/>
            <a:ext cx="1492057" cy="20208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1371600"/>
            <a:ext cx="8305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buClr>
                <a:srgbClr val="004483"/>
              </a:buClr>
              <a:buFont typeface="Wingdings" pitchFamily="-65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Study D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retention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 as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a function of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 LLD surface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conditions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 (Li coverage, temperature), divertor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2000" b="0" baseline="-250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2000" b="0" baseline="-250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strike-point location, and flux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expansion</a:t>
            </a:r>
          </a:p>
          <a:p>
            <a:pPr marL="342900" lvl="0" indent="-342900">
              <a:buClr>
                <a:srgbClr val="004483"/>
              </a:buClr>
              <a:buFont typeface="Wingdings" pitchFamily="-65" charset="2"/>
              <a:buChar char="§"/>
            </a:pP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Relate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the LLD surface temperature to the measured influx of lithium and hydrogenic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species</a:t>
            </a:r>
          </a:p>
          <a:p>
            <a:pPr marL="800100" lvl="1" indent="-342900">
              <a:buClr>
                <a:srgbClr val="004483"/>
              </a:buClr>
              <a:buFont typeface="Wingdings" pitchFamily="-65" charset="2"/>
              <a:buChar char="§"/>
            </a:pP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Using deuterium 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recycling measurements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800100" lvl="1" indent="-342900">
              <a:buClr>
                <a:srgbClr val="004483"/>
              </a:buClr>
              <a:buFont typeface="Wingdings" pitchFamily="-65" charset="2"/>
              <a:buChar char="§"/>
            </a:pP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Assessing D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, Li, and C sources from the divertor and Li transport from the plasma edge to the 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core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77200" cy="809625"/>
          </a:xfrm>
        </p:spPr>
        <p:txBody>
          <a:bodyPr/>
          <a:lstStyle/>
          <a:p>
            <a:r>
              <a:rPr lang="en-US" sz="3000" dirty="0" smtClean="0"/>
              <a:t> The </a:t>
            </a:r>
            <a:r>
              <a:rPr lang="en-US" sz="3000" dirty="0" smtClean="0"/>
              <a:t>relationship between </a:t>
            </a:r>
            <a:r>
              <a:rPr lang="en-US" sz="3000" dirty="0" err="1" smtClean="0"/>
              <a:t>lithiated</a:t>
            </a:r>
            <a:r>
              <a:rPr lang="en-US" sz="3000" dirty="0" smtClean="0"/>
              <a:t> surface conditions and edge and core plasma</a:t>
            </a:r>
            <a:r>
              <a:rPr lang="en-US" sz="3000" dirty="0" smtClean="0"/>
              <a:t> is studied in NSTX</a:t>
            </a:r>
            <a:endParaRPr lang="en-US" sz="300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4114800"/>
            <a:ext cx="5181600" cy="2209800"/>
          </a:xfrm>
        </p:spPr>
        <p:txBody>
          <a:bodyPr/>
          <a:lstStyle/>
          <a:p>
            <a:r>
              <a:rPr lang="en-US" sz="2200" dirty="0" smtClean="0"/>
              <a:t>Define </a:t>
            </a:r>
            <a:r>
              <a:rPr lang="en-US" sz="2200" dirty="0" smtClean="0"/>
              <a:t>recycling as </a:t>
            </a:r>
            <a:r>
              <a:rPr lang="en-US" sz="2200" i="1" dirty="0" err="1" smtClean="0"/>
              <a:t>R</a:t>
            </a:r>
            <a:r>
              <a:rPr lang="en-US" sz="2200" i="1" baseline="-25000" dirty="0" err="1" smtClean="0"/>
              <a:t>local</a:t>
            </a:r>
            <a:r>
              <a:rPr lang="en-US" sz="2200" i="1" dirty="0" smtClean="0"/>
              <a:t>=</a:t>
            </a:r>
            <a:r>
              <a:rPr lang="en-US" sz="2200" i="1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200" i="1" baseline="-25000" dirty="0" err="1" smtClean="0"/>
              <a:t>i</a:t>
            </a:r>
            <a:r>
              <a:rPr lang="en-US" sz="2200" i="1" baseline="30000" dirty="0" err="1" smtClean="0"/>
              <a:t>out</a:t>
            </a:r>
            <a:r>
              <a:rPr lang="en-US" sz="2200" i="1" dirty="0" smtClean="0"/>
              <a:t> / </a:t>
            </a:r>
            <a:r>
              <a:rPr lang="en-US" sz="2200" i="1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200" i="1" baseline="-25000" dirty="0" err="1" smtClean="0"/>
              <a:t>i</a:t>
            </a:r>
            <a:r>
              <a:rPr lang="en-US" sz="2200" i="1" baseline="30000" dirty="0" err="1" smtClean="0"/>
              <a:t>in</a:t>
            </a:r>
            <a:endParaRPr lang="en-US" sz="2200" i="1" baseline="30000" dirty="0" smtClean="0"/>
          </a:p>
          <a:p>
            <a:pPr lvl="1"/>
            <a:r>
              <a:rPr lang="en-US" sz="2000" dirty="0" smtClean="0"/>
              <a:t>Ion flux into LLD </a:t>
            </a:r>
            <a:r>
              <a:rPr lang="en-US" sz="2000" i="1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i="1" baseline="-25000" dirty="0" err="1" smtClean="0"/>
              <a:t>i</a:t>
            </a:r>
            <a:r>
              <a:rPr lang="en-US" sz="2000" i="1" baseline="30000" dirty="0" err="1" smtClean="0"/>
              <a:t>in</a:t>
            </a:r>
            <a:r>
              <a:rPr lang="en-US" sz="2000" dirty="0" smtClean="0"/>
              <a:t> measured by Langmuir Probes</a:t>
            </a:r>
          </a:p>
          <a:p>
            <a:pPr lvl="1"/>
            <a:r>
              <a:rPr lang="en-US" sz="2000" dirty="0" smtClean="0"/>
              <a:t>Ion </a:t>
            </a:r>
            <a:r>
              <a:rPr lang="en-US" sz="2000" dirty="0" err="1" smtClean="0"/>
              <a:t>outflux</a:t>
            </a:r>
            <a:r>
              <a:rPr lang="en-US" sz="2000" dirty="0" smtClean="0"/>
              <a:t> </a:t>
            </a:r>
            <a:r>
              <a:rPr lang="en-US" sz="2000" i="1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i="1" baseline="-25000" dirty="0" err="1" smtClean="0"/>
              <a:t>i</a:t>
            </a:r>
            <a:r>
              <a:rPr lang="en-US" sz="2000" i="1" baseline="30000" dirty="0" err="1" smtClean="0"/>
              <a:t>out</a:t>
            </a:r>
            <a:r>
              <a:rPr lang="en-US" sz="2000" i="1" baseline="30000" dirty="0" smtClean="0"/>
              <a:t> </a:t>
            </a:r>
            <a:r>
              <a:rPr lang="en-US" sz="2000" i="1" dirty="0" smtClean="0"/>
              <a:t> </a:t>
            </a:r>
            <a:r>
              <a:rPr lang="en-US" sz="2000" dirty="0" smtClean="0"/>
              <a:t>estimated from measured D</a:t>
            </a:r>
            <a:r>
              <a:rPr lang="en-US" sz="2000" dirty="0" smtClean="0"/>
              <a:t> </a:t>
            </a:r>
            <a:r>
              <a:rPr lang="en-US" sz="2000" dirty="0" smtClean="0"/>
              <a:t>line intensity</a:t>
            </a:r>
            <a:r>
              <a:rPr lang="en-US" sz="2000" dirty="0" smtClean="0"/>
              <a:t> </a:t>
            </a:r>
            <a:r>
              <a:rPr lang="en-US" sz="2000" dirty="0" smtClean="0"/>
              <a:t>and S/XB (ionizations/photon) </a:t>
            </a:r>
            <a:r>
              <a:rPr lang="en-US" sz="2000" dirty="0" smtClean="0"/>
              <a:t>coefficient</a:t>
            </a:r>
          </a:p>
          <a:p>
            <a:pPr lvl="1"/>
            <a:endParaRPr lang="en-US" dirty="0" smtClean="0"/>
          </a:p>
        </p:txBody>
      </p:sp>
      <p:pic>
        <p:nvPicPr>
          <p:cNvPr id="4" name="Picture 14" descr="adas-sxb-da-d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810000"/>
            <a:ext cx="3459494" cy="2743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72200" y="3962400"/>
            <a:ext cx="695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0" i="0" dirty="0" err="1" smtClean="0">
                <a:solidFill>
                  <a:schemeClr val="tx1"/>
                </a:solidFill>
              </a:rPr>
              <a:t>D</a:t>
            </a:r>
            <a:r>
              <a:rPr lang="en-US" b="0" i="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72200" y="3810000"/>
            <a:ext cx="1155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tx1"/>
                </a:solidFill>
              </a:rPr>
              <a:t>D</a:t>
            </a:r>
            <a:r>
              <a:rPr lang="en-US" b="0" i="0" baseline="-25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S/XB technique is used to estimate particle influx from spectroscopic measurements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05600" y="1295400"/>
            <a:ext cx="2438400" cy="203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4050" tIns="47025" rIns="94050" bIns="47025">
            <a:prstTxWarp prst="textNoShape">
              <a:avLst/>
            </a:prstTxWarp>
            <a:spAutoFit/>
          </a:bodyPr>
          <a:lstStyle/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latin typeface="+mn-lt"/>
              </a:rPr>
              <a:t>Technique originally developed by L. C.  Johnson &amp; E. </a:t>
            </a:r>
            <a:r>
              <a:rPr lang="en-US" sz="1600" b="0" i="0" dirty="0" err="1">
                <a:solidFill>
                  <a:schemeClr val="tx1"/>
                </a:solidFill>
                <a:latin typeface="+mn-lt"/>
              </a:rPr>
              <a:t>Hinnov</a:t>
            </a:r>
            <a:r>
              <a:rPr lang="en-US" sz="1600" b="0" i="0" dirty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 K. </a:t>
            </a:r>
            <a:r>
              <a:rPr lang="en-US" sz="1600" b="0" i="0" dirty="0" err="1" smtClean="0">
                <a:solidFill>
                  <a:schemeClr val="tx1"/>
                </a:solidFill>
                <a:latin typeface="+mn-lt"/>
              </a:rPr>
              <a:t>Behringer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,  </a:t>
            </a:r>
            <a:r>
              <a:rPr lang="en-US" sz="1600" b="0" i="0" dirty="0">
                <a:solidFill>
                  <a:schemeClr val="tx1"/>
                </a:solidFill>
                <a:latin typeface="+mn-lt"/>
              </a:rPr>
              <a:t>A. </a:t>
            </a:r>
            <a:r>
              <a:rPr lang="en-US" sz="1600" b="0" i="0" dirty="0" err="1">
                <a:solidFill>
                  <a:schemeClr val="tx1"/>
                </a:solidFill>
                <a:latin typeface="+mn-lt"/>
              </a:rPr>
              <a:t>Kallenbach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latin typeface="+mn-lt"/>
              </a:rPr>
              <a:t>Used for deuterium and impurities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57400" y="4306888"/>
            <a:ext cx="276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050" tIns="47025" rIns="94050" bIns="47025">
            <a:prstTxWarp prst="textNoShape">
              <a:avLst/>
            </a:prstTxWarp>
            <a:spAutoFit/>
          </a:bodyPr>
          <a:lstStyle/>
          <a:p>
            <a:pPr defTabSz="939800"/>
            <a:r>
              <a:rPr lang="en-US" sz="2500">
                <a:latin typeface="Helvetica" charset="0"/>
              </a:rPr>
              <a:t> </a:t>
            </a:r>
          </a:p>
        </p:txBody>
      </p:sp>
      <p:pic>
        <p:nvPicPr>
          <p:cNvPr id="7" name="Picture 6" descr="image-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17625"/>
            <a:ext cx="3276600" cy="739775"/>
          </a:xfrm>
          <a:prstGeom prst="rect">
            <a:avLst/>
          </a:prstGeom>
          <a:noFill/>
        </p:spPr>
      </p:pic>
      <p:pic>
        <p:nvPicPr>
          <p:cNvPr id="8" name="Picture 7" descr="image-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09800"/>
            <a:ext cx="5334000" cy="600075"/>
          </a:xfrm>
          <a:prstGeom prst="rect">
            <a:avLst/>
          </a:prstGeom>
          <a:noFill/>
        </p:spPr>
      </p:pic>
      <p:pic>
        <p:nvPicPr>
          <p:cNvPr id="9" name="Picture 8" descr="image-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200400"/>
            <a:ext cx="7162800" cy="669925"/>
          </a:xfrm>
          <a:prstGeom prst="rect">
            <a:avLst/>
          </a:prstGeom>
          <a:noFill/>
        </p:spPr>
      </p:pic>
      <p:pic>
        <p:nvPicPr>
          <p:cNvPr id="10" name="Picture 9" descr="image-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249737"/>
            <a:ext cx="4648200" cy="703263"/>
          </a:xfrm>
          <a:prstGeom prst="rect">
            <a:avLst/>
          </a:prstGeom>
          <a:noFill/>
        </p:spPr>
      </p:pic>
      <p:pic>
        <p:nvPicPr>
          <p:cNvPr id="11" name="Picture 10" descr="image-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5334000"/>
            <a:ext cx="2959100" cy="965200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86400" y="4267200"/>
            <a:ext cx="3657600" cy="218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050" tIns="47025" rIns="94050" bIns="47025">
            <a:prstTxWarp prst="textNoShape">
              <a:avLst/>
            </a:prstTxWarp>
            <a:spAutoFit/>
          </a:bodyPr>
          <a:lstStyle/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1D viewing geometry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x1- recycling / erosion boundary, x2 - detector location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Recombination neglected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Excitation and ionization occur in the same volume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Steady-state condition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mple_All_Lab-arial_narrow">
  <a:themeElements>
    <a:clrScheme name="Sample_All_Lab-arial_narro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mple_All_Lab-arial_narrow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39A6"/>
            </a:solidFill>
            <a:effectLst/>
            <a:latin typeface="Impact" pitchFamily="-65" charset="0"/>
            <a:ea typeface="ＭＳ Ｐゴシック" pitchFamily="-128" charset="-128"/>
            <a:cs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39A6"/>
            </a:solidFill>
            <a:effectLst/>
            <a:latin typeface="Impact" pitchFamily="-65" charset="0"/>
            <a:ea typeface="ＭＳ Ｐゴシック" pitchFamily="-128" charset="-128"/>
            <a:cs typeface="ＭＳ Ｐゴシック" pitchFamily="-128" charset="-128"/>
          </a:defRPr>
        </a:defPPr>
      </a:lstStyle>
    </a:lnDef>
  </a:objectDefaults>
  <a:extraClrSchemeLst>
    <a:extraClrScheme>
      <a:clrScheme name="Sample_All_Lab-arial_narro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70483</TotalTime>
  <Words>2414</Words>
  <Application>Microsoft Macintosh PowerPoint</Application>
  <PresentationFormat>On-screen Show (4:3)</PresentationFormat>
  <Paragraphs>311</Paragraphs>
  <Slides>35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Sample_All_Lab-arial_narrow</vt:lpstr>
      <vt:lpstr>Slide 1</vt:lpstr>
      <vt:lpstr>Abstract and Acknowledgements</vt:lpstr>
      <vt:lpstr>Lithium research program on NSTX focuses on solid and liquid lithium plasma facing components</vt:lpstr>
      <vt:lpstr>Lithium coatings can affect diagnostic measurements and their interpretation</vt:lpstr>
      <vt:lpstr>Deuterium Balmer line measurements may be difficult to interpret due to reflections from LLD</vt:lpstr>
      <vt:lpstr>UV spectroscopy to monitor plasma-LLD surface interactions</vt:lpstr>
      <vt:lpstr>Experiments with lithium require special diagnostics</vt:lpstr>
      <vt:lpstr> The relationship between lithiated surface conditions and edge and core plasma is studied in NSTX</vt:lpstr>
      <vt:lpstr>S/XB technique is used to estimate particle influx from spectroscopic measurements</vt:lpstr>
      <vt:lpstr>Divertor recycling and SOL collisionality decreased in discharges with lithium coatings</vt:lpstr>
      <vt:lpstr>New diagnostics LADA and DIMS are installed on NSTX to enhance spectroscopic studies of LLD</vt:lpstr>
      <vt:lpstr>LADA diagnostic summary</vt:lpstr>
      <vt:lpstr>LADA provides 20-chord imaging of lower divertor with 5-6 chords on LLD for recy measurements</vt:lpstr>
      <vt:lpstr>LADA is a filtered pin-hole camera and comprises of mostly in-vessel hardware</vt:lpstr>
      <vt:lpstr>Encouraging background noise data has been collected during initial NSTX operation in 2010</vt:lpstr>
      <vt:lpstr>Narrow-bandpass multilayer FUV filter from ARC</vt:lpstr>
      <vt:lpstr>AXUV20EL array</vt:lpstr>
      <vt:lpstr>DC-coupled 20-channel pre-amplifier </vt:lpstr>
      <vt:lpstr>Data acquisition: MDS Plus ready D-TACQ module </vt:lpstr>
      <vt:lpstr>DIMS diagnostic summary</vt:lpstr>
      <vt:lpstr>New spectrometer will address high-priority goals in NSTX Boundary Physics research</vt:lpstr>
      <vt:lpstr>DIMS is places in a remote room shielded from radiation</vt:lpstr>
      <vt:lpstr>Conceptual requirements to new spectrometer</vt:lpstr>
      <vt:lpstr>Imaging with McPherson spectrographs</vt:lpstr>
      <vt:lpstr>DIMS etendue is optimized by matching F/#’s of all optical components</vt:lpstr>
      <vt:lpstr>Divertor imaging lens provides achromatic imaging in a broad UV-VI-NIR range</vt:lpstr>
      <vt:lpstr>Spectrometer front-end focusing optics comprises two infinity-conjugated achromatic lenses</vt:lpstr>
      <vt:lpstr>Light relay optical fibers have low attenuation over a broad UV-VIS-NIR range </vt:lpstr>
      <vt:lpstr>McPherson Model 207 Spectrograph</vt:lpstr>
      <vt:lpstr>Princeton Instruments Pro EM 512 CCD camera</vt:lpstr>
      <vt:lpstr>Princeton Instruments Pro EM 512 CCD camera</vt:lpstr>
      <vt:lpstr>Initial laboratory tests show excellent imaging properties over broad spectral range</vt:lpstr>
      <vt:lpstr>Doppler spectroscopy</vt:lpstr>
      <vt:lpstr>McPherson 207 with 3600 g/mm grating and  Pro EM 512 CCD will have 0.027 nm instr. line</vt:lpstr>
      <vt:lpstr>McPherson 207 with 1200 g/mm grating and  Pro EM 512 CCD will have 0.08 nm instr. line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Vlad Soukhanovskii</cp:lastModifiedBy>
  <cp:revision>12329</cp:revision>
  <cp:lastPrinted>2009-10-31T15:43:30Z</cp:lastPrinted>
  <dcterms:created xsi:type="dcterms:W3CDTF">2010-05-15T02:28:23Z</dcterms:created>
  <dcterms:modified xsi:type="dcterms:W3CDTF">2010-05-15T06:08:26Z</dcterms:modified>
</cp:coreProperties>
</file>