
<file path=[Content_Types].xml><?xml version="1.0" encoding="utf-8"?>
<Types xmlns="http://schemas.openxmlformats.org/package/2006/content-types">
  <Default Extension="rels" ContentType="application/vnd.openxmlformats-package.relationships+xml"/>
  <Default Extension="jpg" ContentType="image/jpeg"/>
  <Default Extension="xml" ContentType="application/xml"/>
  <Default Extension="jpeg" ContentType="image/jpeg"/>
  <Default Extension="wmf" ContentType="image/x-wmf"/>
  <Default Extension="gif" ContentType="image/gif"/>
  <Default Extension="png" ContentType="image/png"/>
  <Default Extension="bin" ContentType="application/vnd.openxmlformats-officedocument.presentationml.printerSettings"/>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22"/>
  </p:notesMasterIdLst>
  <p:handoutMasterIdLst>
    <p:handoutMasterId r:id="rId23"/>
  </p:handoutMasterIdLst>
  <p:sldIdLst>
    <p:sldId id="1217" r:id="rId2"/>
    <p:sldId id="1218" r:id="rId3"/>
    <p:sldId id="1219" r:id="rId4"/>
    <p:sldId id="1221" r:id="rId5"/>
    <p:sldId id="1224" r:id="rId6"/>
    <p:sldId id="1246" r:id="rId7"/>
    <p:sldId id="1225" r:id="rId8"/>
    <p:sldId id="1226" r:id="rId9"/>
    <p:sldId id="1237" r:id="rId10"/>
    <p:sldId id="1234" r:id="rId11"/>
    <p:sldId id="1236" r:id="rId12"/>
    <p:sldId id="1235" r:id="rId13"/>
    <p:sldId id="1238" r:id="rId14"/>
    <p:sldId id="1239" r:id="rId15"/>
    <p:sldId id="1240" r:id="rId16"/>
    <p:sldId id="1244" r:id="rId17"/>
    <p:sldId id="1241" r:id="rId18"/>
    <p:sldId id="1242" r:id="rId19"/>
    <p:sldId id="1243" r:id="rId20"/>
    <p:sldId id="1245" r:id="rId21"/>
  </p:sldIdLst>
  <p:sldSz cx="9144000" cy="6858000" type="screen4x3"/>
  <p:notesSz cx="6934200" cy="9220200"/>
  <p:defaultTextStyle>
    <a:defPPr>
      <a:defRPr lang="en-US"/>
    </a:defPPr>
    <a:lvl1pPr algn="l" rtl="0" fontAlgn="base">
      <a:spcBef>
        <a:spcPct val="0"/>
      </a:spcBef>
      <a:spcAft>
        <a:spcPct val="0"/>
      </a:spcAft>
      <a:defRPr sz="1200" b="1" i="1" kern="1200">
        <a:solidFill>
          <a:srgbClr val="1822CD"/>
        </a:solidFill>
        <a:latin typeface="Helvetica" charset="0"/>
        <a:ea typeface="ＭＳ Ｐゴシック" charset="0"/>
        <a:cs typeface="Arial" charset="0"/>
      </a:defRPr>
    </a:lvl1pPr>
    <a:lvl2pPr marL="457200" algn="l" rtl="0" fontAlgn="base">
      <a:spcBef>
        <a:spcPct val="0"/>
      </a:spcBef>
      <a:spcAft>
        <a:spcPct val="0"/>
      </a:spcAft>
      <a:defRPr sz="1200" b="1" i="1" kern="1200">
        <a:solidFill>
          <a:srgbClr val="1822CD"/>
        </a:solidFill>
        <a:latin typeface="Helvetica" charset="0"/>
        <a:ea typeface="ＭＳ Ｐゴシック" charset="0"/>
        <a:cs typeface="Arial" charset="0"/>
      </a:defRPr>
    </a:lvl2pPr>
    <a:lvl3pPr marL="914400" algn="l" rtl="0" fontAlgn="base">
      <a:spcBef>
        <a:spcPct val="0"/>
      </a:spcBef>
      <a:spcAft>
        <a:spcPct val="0"/>
      </a:spcAft>
      <a:defRPr sz="1200" b="1" i="1" kern="1200">
        <a:solidFill>
          <a:srgbClr val="1822CD"/>
        </a:solidFill>
        <a:latin typeface="Helvetica" charset="0"/>
        <a:ea typeface="ＭＳ Ｐゴシック" charset="0"/>
        <a:cs typeface="Arial" charset="0"/>
      </a:defRPr>
    </a:lvl3pPr>
    <a:lvl4pPr marL="1371600" algn="l" rtl="0" fontAlgn="base">
      <a:spcBef>
        <a:spcPct val="0"/>
      </a:spcBef>
      <a:spcAft>
        <a:spcPct val="0"/>
      </a:spcAft>
      <a:defRPr sz="1200" b="1" i="1" kern="1200">
        <a:solidFill>
          <a:srgbClr val="1822CD"/>
        </a:solidFill>
        <a:latin typeface="Helvetica" charset="0"/>
        <a:ea typeface="ＭＳ Ｐゴシック" charset="0"/>
        <a:cs typeface="Arial" charset="0"/>
      </a:defRPr>
    </a:lvl4pPr>
    <a:lvl5pPr marL="1828800" algn="l" rtl="0" fontAlgn="base">
      <a:spcBef>
        <a:spcPct val="0"/>
      </a:spcBef>
      <a:spcAft>
        <a:spcPct val="0"/>
      </a:spcAft>
      <a:defRPr sz="1200" b="1" i="1" kern="1200">
        <a:solidFill>
          <a:srgbClr val="1822CD"/>
        </a:solidFill>
        <a:latin typeface="Helvetica" charset="0"/>
        <a:ea typeface="ＭＳ Ｐゴシック" charset="0"/>
        <a:cs typeface="Arial" charset="0"/>
      </a:defRPr>
    </a:lvl5pPr>
    <a:lvl6pPr marL="2286000" algn="l" defTabSz="457200" rtl="0" eaLnBrk="1" latinLnBrk="0" hangingPunct="1">
      <a:defRPr sz="1200" b="1" i="1" kern="1200">
        <a:solidFill>
          <a:srgbClr val="1822CD"/>
        </a:solidFill>
        <a:latin typeface="Helvetica" charset="0"/>
        <a:ea typeface="ＭＳ Ｐゴシック" charset="0"/>
        <a:cs typeface="Arial" charset="0"/>
      </a:defRPr>
    </a:lvl6pPr>
    <a:lvl7pPr marL="2743200" algn="l" defTabSz="457200" rtl="0" eaLnBrk="1" latinLnBrk="0" hangingPunct="1">
      <a:defRPr sz="1200" b="1" i="1" kern="1200">
        <a:solidFill>
          <a:srgbClr val="1822CD"/>
        </a:solidFill>
        <a:latin typeface="Helvetica" charset="0"/>
        <a:ea typeface="ＭＳ Ｐゴシック" charset="0"/>
        <a:cs typeface="Arial" charset="0"/>
      </a:defRPr>
    </a:lvl7pPr>
    <a:lvl8pPr marL="3200400" algn="l" defTabSz="457200" rtl="0" eaLnBrk="1" latinLnBrk="0" hangingPunct="1">
      <a:defRPr sz="1200" b="1" i="1" kern="1200">
        <a:solidFill>
          <a:srgbClr val="1822CD"/>
        </a:solidFill>
        <a:latin typeface="Helvetica" charset="0"/>
        <a:ea typeface="ＭＳ Ｐゴシック" charset="0"/>
        <a:cs typeface="Arial" charset="0"/>
      </a:defRPr>
    </a:lvl8pPr>
    <a:lvl9pPr marL="3657600" algn="l" defTabSz="457200" rtl="0" eaLnBrk="1" latinLnBrk="0" hangingPunct="1">
      <a:defRPr sz="1200" b="1" i="1" kern="1200">
        <a:solidFill>
          <a:srgbClr val="1822CD"/>
        </a:solidFill>
        <a:latin typeface="Helvetica"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DA8"/>
    <a:srgbClr val="215DA7"/>
    <a:srgbClr val="3A72B1"/>
    <a:srgbClr val="FF3300"/>
    <a:srgbClr val="9999FF"/>
    <a:srgbClr val="FF0000"/>
    <a:srgbClr val="00CC66"/>
    <a:srgbClr val="FF9933"/>
    <a:srgbClr val="FFCC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1" autoAdjust="0"/>
    <p:restoredTop sz="94558" autoAdjust="0"/>
  </p:normalViewPr>
  <p:slideViewPr>
    <p:cSldViewPr>
      <p:cViewPr varScale="1">
        <p:scale>
          <a:sx n="141" d="100"/>
          <a:sy n="141" d="100"/>
        </p:scale>
        <p:origin x="-1312" y="-112"/>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3420" y="-11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heme" Target="theme/theme1.xml"/><Relationship Id="rId14" Type="http://schemas.openxmlformats.org/officeDocument/2006/relationships/slide" Target="slides/slide13.xml"/><Relationship Id="rId23" Type="http://schemas.openxmlformats.org/officeDocument/2006/relationships/handoutMaster" Target="handoutMasters/handoutMaster1.xml"/><Relationship Id="rId4" Type="http://schemas.openxmlformats.org/officeDocument/2006/relationships/slide" Target="slides/slide3.xml"/><Relationship Id="rId28" Type="http://schemas.openxmlformats.org/officeDocument/2006/relationships/tableStyles" Target="tableStyles.xml"/><Relationship Id="rId26" Type="http://schemas.openxmlformats.org/officeDocument/2006/relationships/viewProps" Target="viewProp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defTabSz="923925">
              <a:spcBef>
                <a:spcPct val="0"/>
              </a:spcBef>
              <a:buFontTx/>
              <a:buNone/>
              <a:defRPr b="0" i="0">
                <a:solidFill>
                  <a:schemeClr val="tx1"/>
                </a:solidFill>
                <a:latin typeface="Times New Roman" pitchFamily="18" charset="0"/>
                <a:ea typeface="+mn-ea"/>
                <a:cs typeface="+mn-cs"/>
              </a:defRPr>
            </a:lvl1pPr>
          </a:lstStyle>
          <a:p>
            <a:pPr>
              <a:defRPr/>
            </a:pPr>
            <a:endParaRPr lang="en-US"/>
          </a:p>
        </p:txBody>
      </p:sp>
      <p:sp>
        <p:nvSpPr>
          <p:cNvPr id="23555"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algn="r" defTabSz="923925">
              <a:spcBef>
                <a:spcPct val="0"/>
              </a:spcBef>
              <a:buFontTx/>
              <a:buNone/>
              <a:defRPr b="0" i="0">
                <a:solidFill>
                  <a:schemeClr val="tx1"/>
                </a:solidFill>
                <a:latin typeface="Times New Roman" pitchFamily="18" charset="0"/>
                <a:ea typeface="+mn-ea"/>
                <a:cs typeface="+mn-cs"/>
              </a:defRPr>
            </a:lvl1pPr>
          </a:lstStyle>
          <a:p>
            <a:pPr>
              <a:defRPr/>
            </a:pPr>
            <a:endParaRPr lang="en-US"/>
          </a:p>
        </p:txBody>
      </p:sp>
      <p:sp>
        <p:nvSpPr>
          <p:cNvPr id="23556" name="Rectangle 4"/>
          <p:cNvSpPr>
            <a:spLocks noGrp="1" noChangeArrowheads="1"/>
          </p:cNvSpPr>
          <p:nvPr>
            <p:ph type="ftr" sz="quarter" idx="2"/>
          </p:nvPr>
        </p:nvSpPr>
        <p:spPr bwMode="auto">
          <a:xfrm>
            <a:off x="0" y="8758238"/>
            <a:ext cx="3005138"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defTabSz="923925">
              <a:spcBef>
                <a:spcPct val="0"/>
              </a:spcBef>
              <a:buFontTx/>
              <a:buNone/>
              <a:defRPr b="0" i="0">
                <a:solidFill>
                  <a:schemeClr val="tx1"/>
                </a:solidFill>
                <a:latin typeface="Times New Roman" pitchFamily="18" charset="0"/>
                <a:ea typeface="+mn-ea"/>
                <a:cs typeface="+mn-cs"/>
              </a:defRPr>
            </a:lvl1pPr>
          </a:lstStyle>
          <a:p>
            <a:pPr>
              <a:defRPr/>
            </a:pPr>
            <a:endParaRPr lang="en-US"/>
          </a:p>
        </p:txBody>
      </p:sp>
      <p:sp>
        <p:nvSpPr>
          <p:cNvPr id="23557" name="Rectangle 5"/>
          <p:cNvSpPr>
            <a:spLocks noGrp="1" noChangeArrowheads="1"/>
          </p:cNvSpPr>
          <p:nvPr>
            <p:ph type="sldNum" sz="quarter" idx="3"/>
          </p:nvPr>
        </p:nvSpPr>
        <p:spPr bwMode="auto">
          <a:xfrm>
            <a:off x="3929063" y="8758238"/>
            <a:ext cx="3005137"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algn="r" defTabSz="923925">
              <a:defRPr b="0" i="0">
                <a:solidFill>
                  <a:schemeClr val="tx1"/>
                </a:solidFill>
                <a:latin typeface="Times New Roman" charset="0"/>
              </a:defRPr>
            </a:lvl1pPr>
          </a:lstStyle>
          <a:p>
            <a:fld id="{6ADC54DA-73F3-8843-BC3E-275DF176E6BA}" type="slidenum">
              <a:rPr lang="en-US"/>
              <a:pPr/>
              <a:t>‹#›</a:t>
            </a:fld>
            <a:endParaRPr lang="en-US"/>
          </a:p>
        </p:txBody>
      </p:sp>
    </p:spTree>
    <p:extLst>
      <p:ext uri="{BB962C8B-B14F-4D97-AF65-F5344CB8AC3E}">
        <p14:creationId xmlns:p14="http://schemas.microsoft.com/office/powerpoint/2010/main" val="3459236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spcBef>
                <a:spcPct val="0"/>
              </a:spcBef>
              <a:buFontTx/>
              <a:buNone/>
              <a:defRPr b="0" i="0">
                <a:solidFill>
                  <a:schemeClr val="tx1"/>
                </a:solidFill>
                <a:latin typeface="Times New Roman" pitchFamily="18"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96240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a:spcBef>
                <a:spcPct val="0"/>
              </a:spcBef>
              <a:buFontTx/>
              <a:buNone/>
              <a:defRPr b="0" i="0">
                <a:solidFill>
                  <a:schemeClr val="tx1"/>
                </a:solidFill>
                <a:latin typeface="Times New Roman" pitchFamily="18"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33475" y="684213"/>
            <a:ext cx="4667250" cy="3500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5" name="Rectangle 5"/>
          <p:cNvSpPr>
            <a:spLocks noGrp="1" noChangeArrowheads="1"/>
          </p:cNvSpPr>
          <p:nvPr>
            <p:ph type="body" sz="quarter" idx="3"/>
          </p:nvPr>
        </p:nvSpPr>
        <p:spPr bwMode="auto">
          <a:xfrm>
            <a:off x="915988" y="4413250"/>
            <a:ext cx="5102225" cy="4110038"/>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spcBef>
                <a:spcPct val="0"/>
              </a:spcBef>
              <a:buFontTx/>
              <a:buNone/>
              <a:defRPr b="0" i="0">
                <a:solidFill>
                  <a:schemeClr val="tx1"/>
                </a:solidFill>
                <a:latin typeface="Times New Roman" pitchFamily="18"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96240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defRPr b="0" i="0">
                <a:solidFill>
                  <a:schemeClr val="tx1"/>
                </a:solidFill>
                <a:latin typeface="Times New Roman" charset="0"/>
              </a:defRPr>
            </a:lvl1pPr>
          </a:lstStyle>
          <a:p>
            <a:fld id="{70E603B0-B5F0-6649-8107-AA75C69ED237}" type="slidenum">
              <a:rPr lang="en-US"/>
              <a:pPr/>
              <a:t>‹#›</a:t>
            </a:fld>
            <a:endParaRPr lang="en-US"/>
          </a:p>
        </p:txBody>
      </p:sp>
    </p:spTree>
    <p:extLst>
      <p:ext uri="{BB962C8B-B14F-4D97-AF65-F5344CB8AC3E}">
        <p14:creationId xmlns:p14="http://schemas.microsoft.com/office/powerpoint/2010/main" val="740189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lvl1pPr eaLnBrk="0" hangingPunct="0">
              <a:defRPr sz="1200" b="1" i="1">
                <a:solidFill>
                  <a:srgbClr val="1822CD"/>
                </a:solidFill>
                <a:latin typeface="Helvetica" charset="0"/>
                <a:ea typeface="ＭＳ Ｐゴシック" charset="0"/>
                <a:cs typeface="Arial" charset="0"/>
              </a:defRPr>
            </a:lvl1pPr>
            <a:lvl2pPr marL="742950" indent="-285750" eaLnBrk="0" hangingPunct="0">
              <a:defRPr sz="1200" b="1" i="1">
                <a:solidFill>
                  <a:srgbClr val="1822CD"/>
                </a:solidFill>
                <a:latin typeface="Helvetica" charset="0"/>
                <a:ea typeface="Arial" charset="0"/>
                <a:cs typeface="Arial" charset="0"/>
              </a:defRPr>
            </a:lvl2pPr>
            <a:lvl3pPr marL="1143000" indent="-228600" eaLnBrk="0" hangingPunct="0">
              <a:defRPr sz="1200" b="1" i="1">
                <a:solidFill>
                  <a:srgbClr val="1822CD"/>
                </a:solidFill>
                <a:latin typeface="Helvetica" charset="0"/>
                <a:ea typeface="Arial" charset="0"/>
                <a:cs typeface="Arial" charset="0"/>
              </a:defRPr>
            </a:lvl3pPr>
            <a:lvl4pPr marL="1600200" indent="-228600" eaLnBrk="0" hangingPunct="0">
              <a:defRPr sz="1200" b="1" i="1">
                <a:solidFill>
                  <a:srgbClr val="1822CD"/>
                </a:solidFill>
                <a:latin typeface="Helvetica" charset="0"/>
                <a:ea typeface="Arial" charset="0"/>
                <a:cs typeface="Arial" charset="0"/>
              </a:defRPr>
            </a:lvl4pPr>
            <a:lvl5pPr marL="2057400" indent="-228600" eaLnBrk="0" hangingPunct="0">
              <a:defRPr sz="1200" b="1" i="1">
                <a:solidFill>
                  <a:srgbClr val="1822CD"/>
                </a:solidFill>
                <a:latin typeface="Helvetica" charset="0"/>
                <a:ea typeface="Arial" charset="0"/>
                <a:cs typeface="Arial" charset="0"/>
              </a:defRPr>
            </a:lvl5pPr>
            <a:lvl6pPr marL="2514600" indent="-228600" eaLnBrk="0" fontAlgn="base" hangingPunct="0">
              <a:spcBef>
                <a:spcPct val="0"/>
              </a:spcBef>
              <a:spcAft>
                <a:spcPct val="0"/>
              </a:spcAft>
              <a:defRPr sz="1200" b="1" i="1">
                <a:solidFill>
                  <a:srgbClr val="1822CD"/>
                </a:solidFill>
                <a:latin typeface="Helvetica" charset="0"/>
                <a:ea typeface="Arial" charset="0"/>
                <a:cs typeface="Arial" charset="0"/>
              </a:defRPr>
            </a:lvl6pPr>
            <a:lvl7pPr marL="2971800" indent="-228600" eaLnBrk="0" fontAlgn="base" hangingPunct="0">
              <a:spcBef>
                <a:spcPct val="0"/>
              </a:spcBef>
              <a:spcAft>
                <a:spcPct val="0"/>
              </a:spcAft>
              <a:defRPr sz="1200" b="1" i="1">
                <a:solidFill>
                  <a:srgbClr val="1822CD"/>
                </a:solidFill>
                <a:latin typeface="Helvetica" charset="0"/>
                <a:ea typeface="Arial" charset="0"/>
                <a:cs typeface="Arial" charset="0"/>
              </a:defRPr>
            </a:lvl7pPr>
            <a:lvl8pPr marL="3429000" indent="-228600" eaLnBrk="0" fontAlgn="base" hangingPunct="0">
              <a:spcBef>
                <a:spcPct val="0"/>
              </a:spcBef>
              <a:spcAft>
                <a:spcPct val="0"/>
              </a:spcAft>
              <a:defRPr sz="1200" b="1" i="1">
                <a:solidFill>
                  <a:srgbClr val="1822CD"/>
                </a:solidFill>
                <a:latin typeface="Helvetica" charset="0"/>
                <a:ea typeface="Arial" charset="0"/>
                <a:cs typeface="Arial" charset="0"/>
              </a:defRPr>
            </a:lvl8pPr>
            <a:lvl9pPr marL="3886200" indent="-2286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fld id="{FB999EF7-2F7E-3E41-ADC1-B7AC21BCF2AF}" type="slidenum">
              <a:rPr lang="en-US" b="0" i="0">
                <a:solidFill>
                  <a:schemeClr val="tx1"/>
                </a:solidFill>
                <a:latin typeface="Times New Roman" charset="0"/>
              </a:rPr>
              <a:pPr eaLnBrk="1" hangingPunct="1"/>
              <a:t>1</a:t>
            </a:fld>
            <a:endParaRPr lang="en-US" b="0" i="0">
              <a:solidFill>
                <a:schemeClr val="tx1"/>
              </a:solidFill>
              <a:latin typeface="Times New Roman"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4C4EF3-5386-4BC3-97B2-2F875582C94E}" type="slidenum">
              <a:rPr lang="en-US"/>
              <a:pPr/>
              <a:t>4</a:t>
            </a:fld>
            <a:endParaRPr lang="en-US"/>
          </a:p>
        </p:txBody>
      </p:sp>
      <p:sp>
        <p:nvSpPr>
          <p:cNvPr id="225282" name="Rectangle 2"/>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225283" name="Rectangle 3"/>
          <p:cNvSpPr>
            <a:spLocks noGrp="1" noChangeArrowheads="1"/>
          </p:cNvSpPr>
          <p:nvPr>
            <p:ph type="body" idx="1"/>
          </p:nvPr>
        </p:nvSpPr>
        <p:spPr bwMode="auto">
          <a:xfrm>
            <a:off x="924560" y="4379595"/>
            <a:ext cx="5085080" cy="414909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4A29C-94B8-4D69-961E-D9D96B41F64A}" type="slidenum">
              <a:rPr lang="en-US"/>
              <a:pPr/>
              <a:t>5</a:t>
            </a:fld>
            <a:endParaRPr lang="en-US"/>
          </a:p>
        </p:txBody>
      </p:sp>
      <p:sp>
        <p:nvSpPr>
          <p:cNvPr id="227330" name="Rectangle 2"/>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227331" name="Rectangle 3"/>
          <p:cNvSpPr>
            <a:spLocks noGrp="1" noChangeArrowheads="1"/>
          </p:cNvSpPr>
          <p:nvPr>
            <p:ph type="body" idx="1"/>
          </p:nvPr>
        </p:nvSpPr>
        <p:spPr bwMode="auto">
          <a:xfrm>
            <a:off x="924560" y="4379595"/>
            <a:ext cx="5085080" cy="414909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6435E-FC76-F448-9658-9CE1A4EC361F}" type="slidenum">
              <a:rPr lang="en-US"/>
              <a:pPr/>
              <a:t>6</a:t>
            </a:fld>
            <a:endParaRPr lang="en-US"/>
          </a:p>
        </p:txBody>
      </p:sp>
      <p:sp>
        <p:nvSpPr>
          <p:cNvPr id="285698" name="Rectangle 2"/>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85699" name="Rectangle 3"/>
          <p:cNvSpPr>
            <a:spLocks noGrp="1" noChangeArrowheads="1"/>
          </p:cNvSpPr>
          <p:nvPr>
            <p:ph type="body" idx="1"/>
          </p:nvPr>
        </p:nvSpPr>
        <p:spPr bwMode="auto">
          <a:xfrm>
            <a:off x="924560" y="4379595"/>
            <a:ext cx="5085080" cy="414909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A2217-A863-492F-9047-929B060B4D43}" type="slidenum">
              <a:rPr lang="en-US"/>
              <a:pPr/>
              <a:t>7</a:t>
            </a:fld>
            <a:endParaRPr lang="en-US"/>
          </a:p>
        </p:txBody>
      </p:sp>
      <p:sp>
        <p:nvSpPr>
          <p:cNvPr id="231426" name="Rectangle 2"/>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231427" name="Rectangle 3"/>
          <p:cNvSpPr>
            <a:spLocks noGrp="1" noChangeArrowheads="1"/>
          </p:cNvSpPr>
          <p:nvPr>
            <p:ph type="body" idx="1"/>
          </p:nvPr>
        </p:nvSpPr>
        <p:spPr bwMode="auto">
          <a:xfrm>
            <a:off x="924560" y="4379595"/>
            <a:ext cx="5085080" cy="414909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917B3-541D-4041-95CA-C782D80C1F15}" type="slidenum">
              <a:rPr lang="en-US"/>
              <a:pPr/>
              <a:t>8</a:t>
            </a:fld>
            <a:endParaRPr lang="en-US"/>
          </a:p>
        </p:txBody>
      </p:sp>
      <p:sp>
        <p:nvSpPr>
          <p:cNvPr id="245762" name="Rectangle 2"/>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245763" name="Rectangle 3"/>
          <p:cNvSpPr>
            <a:spLocks noGrp="1" noChangeArrowheads="1"/>
          </p:cNvSpPr>
          <p:nvPr>
            <p:ph type="body" idx="1"/>
          </p:nvPr>
        </p:nvSpPr>
        <p:spPr bwMode="auto">
          <a:xfrm>
            <a:off x="924560" y="4379595"/>
            <a:ext cx="5085080" cy="414909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99042932-1CAB-4A70-8A20-A13A54933528}" type="slidenum">
              <a:rPr lang="en-US" smtClean="0"/>
              <a:pPr>
                <a:defRPr/>
              </a:pPr>
              <a:t>9</a:t>
            </a:fld>
            <a:endParaRPr lang="en-US" smtClean="0"/>
          </a:p>
        </p:txBody>
      </p:sp>
      <p:sp>
        <p:nvSpPr>
          <p:cNvPr id="91139" name="Rectangle 2"/>
          <p:cNvSpPr>
            <a:spLocks noGrp="1" noRot="1" noChangeAspect="1" noChangeArrowheads="1" noTextEdit="1"/>
          </p:cNvSpPr>
          <p:nvPr>
            <p:ph type="sldImg"/>
          </p:nvPr>
        </p:nvSpPr>
        <p:spPr>
          <a:xfrm>
            <a:off x="1136650" y="684213"/>
            <a:ext cx="4667250" cy="3500437"/>
          </a:xfrm>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fld id="{7EA21D55-01CA-E94E-93F2-7D781FE41954}" type="slidenum">
              <a:rPr lang="en-US" b="0" i="0">
                <a:solidFill>
                  <a:schemeClr val="tx1"/>
                </a:solidFill>
                <a:latin typeface="Times New Roman" charset="0"/>
                <a:cs typeface="Arial" charset="0"/>
              </a:rPr>
              <a:pPr eaLnBrk="1" hangingPunct="1"/>
              <a:t>11</a:t>
            </a:fld>
            <a:endParaRPr lang="en-US" b="0" i="0">
              <a:solidFill>
                <a:schemeClr val="tx1"/>
              </a:solidFill>
              <a:latin typeface="Times New Roman" charset="0"/>
              <a:cs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419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19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5905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468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394575" cy="8096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9159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xfrm>
            <a:off x="8382000" y="6629400"/>
            <a:ext cx="762000" cy="152400"/>
          </a:xfrm>
          <a:prstGeom prst="rect">
            <a:avLst/>
          </a:prstGeom>
          <a:ln/>
        </p:spPr>
        <p:txBody>
          <a:bodyPr/>
          <a:lstStyle>
            <a:lvl1pPr>
              <a:defRPr/>
            </a:lvl1pPr>
          </a:lstStyle>
          <a:p>
            <a:fld id="{245619A7-4DA4-674E-AFA9-F29221EA134C}" type="slidenum">
              <a:rPr lang="en-US"/>
              <a:pPr/>
              <a:t>‹#›</a:t>
            </a:fld>
            <a:endParaRPr lang="en-US"/>
          </a:p>
        </p:txBody>
      </p:sp>
    </p:spTree>
    <p:extLst>
      <p:ext uri="{BB962C8B-B14F-4D97-AF65-F5344CB8AC3E}">
        <p14:creationId xmlns:p14="http://schemas.microsoft.com/office/powerpoint/2010/main" val="244462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095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090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724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733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83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599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1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45019"/>
      </p:ext>
    </p:extLst>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jpe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Line 7"/>
          <p:cNvSpPr>
            <a:spLocks noChangeShapeType="1"/>
          </p:cNvSpPr>
          <p:nvPr userDrawn="1"/>
        </p:nvSpPr>
        <p:spPr bwMode="auto">
          <a:xfrm>
            <a:off x="2895600" y="6748275"/>
            <a:ext cx="5669280" cy="1588"/>
          </a:xfrm>
          <a:prstGeom prst="line">
            <a:avLst/>
          </a:prstGeom>
          <a:noFill/>
          <a:ln w="76200" cmpd="sng">
            <a:solidFill>
              <a:srgbClr val="3A72B1"/>
            </a:solidFill>
            <a:round/>
            <a:headEnd/>
            <a:tailEnd/>
          </a:ln>
          <a:effectLst/>
        </p:spPr>
        <p:txBody>
          <a:bodyPr lIns="91428" tIns="45714" rIns="91428" bIns="45714">
            <a:prstTxWarp prst="textNoShape">
              <a:avLst/>
            </a:prstTxWarp>
          </a:bodyPr>
          <a:lstStyle/>
          <a:p>
            <a:endParaRPr lang="en-US"/>
          </a:p>
        </p:txBody>
      </p:sp>
      <p:sp>
        <p:nvSpPr>
          <p:cNvPr id="438277" name="Rectangle 5"/>
          <p:cNvSpPr>
            <a:spLocks noChangeArrowheads="1"/>
          </p:cNvSpPr>
          <p:nvPr userDrawn="1"/>
        </p:nvSpPr>
        <p:spPr bwMode="auto">
          <a:xfrm flipV="1">
            <a:off x="0" y="990600"/>
            <a:ext cx="9144000" cy="19050"/>
          </a:xfrm>
          <a:prstGeom prst="rect">
            <a:avLst/>
          </a:prstGeom>
          <a:noFill/>
          <a:ln w="57150" cmpd="sng">
            <a:solidFill>
              <a:srgbClr val="215DA7"/>
            </a:solidFill>
            <a:miter lim="800000"/>
            <a:headEnd/>
            <a:tailEnd/>
          </a:ln>
        </p:spPr>
        <p:txBody>
          <a:bodyPr wrap="none" anchor="ctr"/>
          <a:lstStyle/>
          <a:p>
            <a:endParaRPr lang="en-US" sz="1400" b="1">
              <a:latin typeface="Helvetica" charset="0"/>
            </a:endParaRPr>
          </a:p>
        </p:txBody>
      </p:sp>
      <p:sp>
        <p:nvSpPr>
          <p:cNvPr id="1030" name="Rectangle 3"/>
          <p:cNvSpPr>
            <a:spLocks noGrp="1" noChangeArrowheads="1"/>
          </p:cNvSpPr>
          <p:nvPr>
            <p:ph type="body" idx="1"/>
          </p:nvPr>
        </p:nvSpPr>
        <p:spPr bwMode="auto">
          <a:xfrm>
            <a:off x="533400" y="13716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9"/>
          <p:cNvSpPr>
            <a:spLocks noGrp="1" noChangeArrowheads="1"/>
          </p:cNvSpPr>
          <p:nvPr>
            <p:ph type="title"/>
          </p:nvPr>
        </p:nvSpPr>
        <p:spPr bwMode="auto">
          <a:xfrm>
            <a:off x="609600" y="152400"/>
            <a:ext cx="80010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91440" bIns="45720" numCol="1" anchor="b" anchorCtr="0" compatLnSpc="1">
            <a:prstTxWarp prst="textNoShape">
              <a:avLst/>
            </a:prstTxWarp>
          </a:bodyPr>
          <a:lstStyle/>
          <a:p>
            <a:pPr lvl="0"/>
            <a:r>
              <a:rPr lang="en-US" dirty="0"/>
              <a:t>Click to edit Master title style</a:t>
            </a:r>
          </a:p>
        </p:txBody>
      </p:sp>
      <p:sp>
        <p:nvSpPr>
          <p:cNvPr id="438304" name="Rectangle 32"/>
          <p:cNvSpPr>
            <a:spLocks noChangeArrowheads="1"/>
          </p:cNvSpPr>
          <p:nvPr userDrawn="1"/>
        </p:nvSpPr>
        <p:spPr bwMode="auto">
          <a:xfrm>
            <a:off x="2814638" y="3221038"/>
            <a:ext cx="184150" cy="304800"/>
          </a:xfrm>
          <a:prstGeom prst="rect">
            <a:avLst/>
          </a:prstGeom>
          <a:noFill/>
          <a:ln w="9525">
            <a:noFill/>
            <a:miter lim="800000"/>
            <a:headEnd/>
            <a:tailEnd/>
          </a:ln>
          <a:effectLst/>
        </p:spPr>
        <p:txBody>
          <a:bodyPr wrap="none">
            <a:spAutoFit/>
          </a:bodyPr>
          <a:lstStyle/>
          <a:p>
            <a:endParaRPr lang="en-US" sz="1400" b="1">
              <a:latin typeface="Helvetica" charset="0"/>
            </a:endParaRPr>
          </a:p>
        </p:txBody>
      </p:sp>
      <p:sp>
        <p:nvSpPr>
          <p:cNvPr id="14" name="Text Box 8"/>
          <p:cNvSpPr txBox="1">
            <a:spLocks noChangeAspect="1" noChangeArrowheads="1"/>
          </p:cNvSpPr>
          <p:nvPr userDrawn="1"/>
        </p:nvSpPr>
        <p:spPr bwMode="auto">
          <a:xfrm>
            <a:off x="7924800" y="6647688"/>
            <a:ext cx="657225" cy="226332"/>
          </a:xfrm>
          <a:prstGeom prst="rect">
            <a:avLst/>
          </a:prstGeom>
          <a:solidFill>
            <a:schemeClr val="bg1"/>
          </a:solidFill>
          <a:ln w="12700">
            <a:noFill/>
            <a:miter lim="800000"/>
            <a:headEnd type="none" w="sm" len="sm"/>
            <a:tailEnd type="none" w="sm" len="sm"/>
          </a:ln>
          <a:effectLst/>
        </p:spPr>
        <p:txBody>
          <a:bodyPr wrap="square" lIns="0" tIns="45714" rIns="91428" bIns="45714">
            <a:prstTxWarp prst="textNoShape">
              <a:avLst/>
            </a:prstTxWarp>
            <a:spAutoFit/>
          </a:bodyPr>
          <a:lstStyle/>
          <a:p>
            <a:pPr algn="r">
              <a:lnSpc>
                <a:spcPct val="75000"/>
              </a:lnSpc>
              <a:spcBef>
                <a:spcPct val="0"/>
              </a:spcBef>
              <a:buNone/>
            </a:pPr>
            <a:fld id="{B2FFE1B5-5104-6240-86A3-951E4951EB2F}" type="slidenum">
              <a:rPr lang="en-US" sz="1100" b="1">
                <a:solidFill>
                  <a:srgbClr val="004A95"/>
                </a:solidFill>
                <a:latin typeface="Arial Narrow" pitchFamily="-65" charset="0"/>
              </a:rPr>
              <a:pPr algn="r">
                <a:lnSpc>
                  <a:spcPct val="75000"/>
                </a:lnSpc>
                <a:spcBef>
                  <a:spcPct val="0"/>
                </a:spcBef>
                <a:buNone/>
              </a:pPr>
              <a:t>‹#›</a:t>
            </a:fld>
            <a:r>
              <a:rPr lang="en-US" sz="1100" b="1" dirty="0">
                <a:solidFill>
                  <a:srgbClr val="004A95"/>
                </a:solidFill>
                <a:latin typeface="Arial Narrow" pitchFamily="-65" charset="0"/>
              </a:rPr>
              <a:t> of</a:t>
            </a:r>
            <a:r>
              <a:rPr lang="en-US" sz="1100" b="1" dirty="0" smtClean="0">
                <a:solidFill>
                  <a:srgbClr val="004A95"/>
                </a:solidFill>
                <a:latin typeface="Arial Narrow" pitchFamily="-65" charset="0"/>
              </a:rPr>
              <a:t> </a:t>
            </a:r>
            <a:r>
              <a:rPr lang="en-US" sz="1100" b="1" dirty="0" smtClean="0">
                <a:solidFill>
                  <a:srgbClr val="004A95"/>
                </a:solidFill>
                <a:latin typeface="Arial Narrow" pitchFamily="-65" charset="0"/>
              </a:rPr>
              <a:t>20</a:t>
            </a:r>
            <a:endParaRPr lang="en-US" sz="1100" b="1" dirty="0" smtClean="0">
              <a:solidFill>
                <a:srgbClr val="004A95"/>
              </a:solidFill>
              <a:latin typeface="Arial Narrow" pitchFamily="-65" charset="0"/>
            </a:endParaRPr>
          </a:p>
        </p:txBody>
      </p:sp>
      <p:pic>
        <p:nvPicPr>
          <p:cNvPr id="15" name="Picture 26" descr="lab_logo"/>
          <p:cNvPicPr>
            <a:picLocks noChangeAspect="1" noChangeArrowheads="1"/>
          </p:cNvPicPr>
          <p:nvPr userDrawn="1"/>
        </p:nvPicPr>
        <p:blipFill>
          <a:blip r:embed="rId14"/>
          <a:srcRect/>
          <a:stretch>
            <a:fillRect/>
          </a:stretch>
        </p:blipFill>
        <p:spPr bwMode="auto">
          <a:xfrm>
            <a:off x="1752600" y="6583685"/>
            <a:ext cx="1676400" cy="307975"/>
          </a:xfrm>
          <a:prstGeom prst="rect">
            <a:avLst/>
          </a:prstGeom>
          <a:noFill/>
        </p:spPr>
      </p:pic>
      <p:pic>
        <p:nvPicPr>
          <p:cNvPr id="3" name="Picture 2" descr="NSTX-U_logo.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7200" y="6553200"/>
            <a:ext cx="1209829" cy="310896"/>
          </a:xfrm>
          <a:prstGeom prst="rect">
            <a:avLst/>
          </a:prstGeom>
        </p:spPr>
      </p:pic>
      <p:sp>
        <p:nvSpPr>
          <p:cNvPr id="12" name="Rectangle 15"/>
          <p:cNvSpPr>
            <a:spLocks noChangeAspect="1" noChangeArrowheads="1"/>
          </p:cNvSpPr>
          <p:nvPr userDrawn="1"/>
        </p:nvSpPr>
        <p:spPr bwMode="auto">
          <a:xfrm>
            <a:off x="3810003" y="6611112"/>
            <a:ext cx="3581398" cy="261598"/>
          </a:xfrm>
          <a:prstGeom prst="rect">
            <a:avLst/>
          </a:prstGeom>
          <a:solidFill>
            <a:schemeClr val="bg1"/>
          </a:solidFill>
          <a:ln w="9525">
            <a:noFill/>
            <a:miter lim="800000"/>
            <a:headEnd/>
            <a:tailEnd/>
          </a:ln>
          <a:effectLst/>
        </p:spPr>
        <p:txBody>
          <a:bodyPr wrap="square" lIns="91428" tIns="45714" rIns="91428" bIns="45714">
            <a:prstTxWarp prst="textNoShape">
              <a:avLst/>
            </a:prstTxWarp>
            <a:spAutoFit/>
          </a:bodyPr>
          <a:lstStyle/>
          <a:p>
            <a:pPr marL="0" marR="0" indent="0" algn="l" defTabSz="914290" rtl="0" eaLnBrk="1" fontAlgn="base" latinLnBrk="0" hangingPunct="1">
              <a:lnSpc>
                <a:spcPct val="100000"/>
              </a:lnSpc>
              <a:spcBef>
                <a:spcPct val="20000"/>
              </a:spcBef>
              <a:spcAft>
                <a:spcPct val="0"/>
              </a:spcAft>
              <a:buClrTx/>
              <a:buSzTx/>
              <a:buFontTx/>
              <a:buNone/>
              <a:tabLst/>
              <a:defRPr/>
            </a:pPr>
            <a:r>
              <a:rPr lang="en-US" sz="1100" b="1" i="1" dirty="0" smtClean="0">
                <a:solidFill>
                  <a:srgbClr val="215CA6"/>
                </a:solidFill>
                <a:latin typeface="Arial Narrow"/>
                <a:cs typeface="Arial Narrow"/>
              </a:rPr>
              <a:t>V</a:t>
            </a:r>
            <a:r>
              <a:rPr lang="en-US" sz="1100" b="1" i="1" dirty="0">
                <a:solidFill>
                  <a:srgbClr val="215CA6"/>
                </a:solidFill>
                <a:latin typeface="Arial Narrow"/>
                <a:cs typeface="Arial Narrow"/>
              </a:rPr>
              <a:t>. A. SOUKHANOVSKII,</a:t>
            </a:r>
            <a:r>
              <a:rPr lang="en-US" sz="1100" b="1" i="1" dirty="0" smtClean="0">
                <a:solidFill>
                  <a:srgbClr val="215CA6"/>
                </a:solidFill>
                <a:latin typeface="Arial Narrow"/>
                <a:cs typeface="Arial Narrow"/>
              </a:rPr>
              <a:t> HTPD 2012,</a:t>
            </a:r>
            <a:r>
              <a:rPr lang="en-US" sz="1100" b="1" i="1" baseline="0" dirty="0" smtClean="0">
                <a:solidFill>
                  <a:srgbClr val="215CA6"/>
                </a:solidFill>
                <a:latin typeface="Arial Narrow"/>
                <a:cs typeface="Arial Narrow"/>
              </a:rPr>
              <a:t> Monterey, CA, 9 May 20</a:t>
            </a:r>
            <a:r>
              <a:rPr lang="en-US" sz="1100" b="1" i="1" kern="1200" dirty="0" smtClean="0">
                <a:solidFill>
                  <a:srgbClr val="215CA6"/>
                </a:solidFill>
                <a:latin typeface="Arial Narrow"/>
                <a:ea typeface="+mn-ea"/>
                <a:cs typeface="Arial Narrow"/>
              </a:rPr>
              <a:t>12 </a:t>
            </a:r>
          </a:p>
        </p:txBody>
      </p:sp>
    </p:spTree>
    <p:extLst>
      <p:ext uri="{BB962C8B-B14F-4D97-AF65-F5344CB8AC3E}">
        <p14:creationId xmlns:p14="http://schemas.microsoft.com/office/powerpoint/2010/main" val="4147421117"/>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51" r:id="rId12"/>
  </p:sldLayoutIdLst>
  <p:txStyles>
    <p:titleStyle>
      <a:lvl1pPr algn="l" rtl="0" eaLnBrk="0" fontAlgn="base" hangingPunct="0">
        <a:spcBef>
          <a:spcPct val="0"/>
        </a:spcBef>
        <a:spcAft>
          <a:spcPct val="0"/>
        </a:spcAft>
        <a:defRPr sz="2800" b="1">
          <a:solidFill>
            <a:srgbClr val="215DA8"/>
          </a:solidFill>
          <a:latin typeface="+mj-lt"/>
          <a:ea typeface="+mj-ea"/>
          <a:cs typeface="+mj-cs"/>
        </a:defRPr>
      </a:lvl1pPr>
      <a:lvl2pPr algn="l" rtl="0" eaLnBrk="0" fontAlgn="base" hangingPunct="0">
        <a:spcBef>
          <a:spcPct val="0"/>
        </a:spcBef>
        <a:spcAft>
          <a:spcPct val="0"/>
        </a:spcAft>
        <a:defRPr sz="2400" b="1">
          <a:solidFill>
            <a:srgbClr val="064A90"/>
          </a:solidFill>
          <a:latin typeface="Arial Narrow" pitchFamily="80" charset="0"/>
          <a:ea typeface="ＭＳ Ｐゴシック" pitchFamily="80" charset="-128"/>
          <a:cs typeface="ＭＳ Ｐゴシック" pitchFamily="80" charset="-128"/>
        </a:defRPr>
      </a:lvl2pPr>
      <a:lvl3pPr algn="l" rtl="0" eaLnBrk="0" fontAlgn="base" hangingPunct="0">
        <a:spcBef>
          <a:spcPct val="0"/>
        </a:spcBef>
        <a:spcAft>
          <a:spcPct val="0"/>
        </a:spcAft>
        <a:defRPr sz="2400" b="1">
          <a:solidFill>
            <a:srgbClr val="064A90"/>
          </a:solidFill>
          <a:latin typeface="Arial Narrow" pitchFamily="80" charset="0"/>
          <a:ea typeface="ＭＳ Ｐゴシック" pitchFamily="80" charset="-128"/>
          <a:cs typeface="ＭＳ Ｐゴシック" pitchFamily="80" charset="-128"/>
        </a:defRPr>
      </a:lvl3pPr>
      <a:lvl4pPr algn="l" rtl="0" eaLnBrk="0" fontAlgn="base" hangingPunct="0">
        <a:spcBef>
          <a:spcPct val="0"/>
        </a:spcBef>
        <a:spcAft>
          <a:spcPct val="0"/>
        </a:spcAft>
        <a:defRPr sz="2400" b="1">
          <a:solidFill>
            <a:srgbClr val="064A90"/>
          </a:solidFill>
          <a:latin typeface="Arial Narrow" pitchFamily="80" charset="0"/>
          <a:ea typeface="ＭＳ Ｐゴシック" pitchFamily="80" charset="-128"/>
          <a:cs typeface="ＭＳ Ｐゴシック" pitchFamily="80" charset="-128"/>
        </a:defRPr>
      </a:lvl4pPr>
      <a:lvl5pPr algn="l" rtl="0" eaLnBrk="0" fontAlgn="base" hangingPunct="0">
        <a:spcBef>
          <a:spcPct val="0"/>
        </a:spcBef>
        <a:spcAft>
          <a:spcPct val="0"/>
        </a:spcAft>
        <a:defRPr sz="2400" b="1">
          <a:solidFill>
            <a:srgbClr val="064A90"/>
          </a:solidFill>
          <a:latin typeface="Arial Narrow" pitchFamily="80" charset="0"/>
          <a:ea typeface="ＭＳ Ｐゴシック" pitchFamily="80" charset="-128"/>
          <a:cs typeface="ＭＳ Ｐゴシック" pitchFamily="80" charset="-128"/>
        </a:defRPr>
      </a:lvl5pPr>
      <a:lvl6pPr marL="457200" algn="l" rtl="0" fontAlgn="base">
        <a:spcBef>
          <a:spcPct val="0"/>
        </a:spcBef>
        <a:spcAft>
          <a:spcPct val="0"/>
        </a:spcAft>
        <a:defRPr sz="2400" b="1">
          <a:solidFill>
            <a:srgbClr val="064A90"/>
          </a:solidFill>
          <a:latin typeface="Arial Narrow" pitchFamily="80" charset="0"/>
          <a:ea typeface="ＭＳ Ｐゴシック" pitchFamily="80" charset="-128"/>
          <a:cs typeface="ＭＳ Ｐゴシック" pitchFamily="80" charset="-128"/>
        </a:defRPr>
      </a:lvl6pPr>
      <a:lvl7pPr marL="914400" algn="l" rtl="0" fontAlgn="base">
        <a:spcBef>
          <a:spcPct val="0"/>
        </a:spcBef>
        <a:spcAft>
          <a:spcPct val="0"/>
        </a:spcAft>
        <a:defRPr sz="2400" b="1">
          <a:solidFill>
            <a:srgbClr val="064A90"/>
          </a:solidFill>
          <a:latin typeface="Arial Narrow" pitchFamily="80" charset="0"/>
          <a:ea typeface="ＭＳ Ｐゴシック" pitchFamily="80" charset="-128"/>
          <a:cs typeface="ＭＳ Ｐゴシック" pitchFamily="80" charset="-128"/>
        </a:defRPr>
      </a:lvl7pPr>
      <a:lvl8pPr marL="1371600" algn="l" rtl="0" fontAlgn="base">
        <a:spcBef>
          <a:spcPct val="0"/>
        </a:spcBef>
        <a:spcAft>
          <a:spcPct val="0"/>
        </a:spcAft>
        <a:defRPr sz="2400" b="1">
          <a:solidFill>
            <a:srgbClr val="064A90"/>
          </a:solidFill>
          <a:latin typeface="Arial Narrow" pitchFamily="80" charset="0"/>
          <a:ea typeface="ＭＳ Ｐゴシック" pitchFamily="80" charset="-128"/>
          <a:cs typeface="ＭＳ Ｐゴシック" pitchFamily="80" charset="-128"/>
        </a:defRPr>
      </a:lvl8pPr>
      <a:lvl9pPr marL="1828800" algn="l" rtl="0" fontAlgn="base">
        <a:spcBef>
          <a:spcPct val="0"/>
        </a:spcBef>
        <a:spcAft>
          <a:spcPct val="0"/>
        </a:spcAft>
        <a:defRPr sz="2400" b="1">
          <a:solidFill>
            <a:srgbClr val="064A90"/>
          </a:solidFill>
          <a:latin typeface="Arial Narrow" pitchFamily="80" charset="0"/>
          <a:ea typeface="ＭＳ Ｐゴシック" pitchFamily="80" charset="-128"/>
          <a:cs typeface="ＭＳ Ｐゴシック" pitchFamily="80" charset="-128"/>
        </a:defRPr>
      </a:lvl9pPr>
    </p:titleStyle>
    <p:bodyStyle>
      <a:lvl1pPr marL="342900" indent="-342900" algn="l" rtl="0" eaLnBrk="0" fontAlgn="base" hangingPunct="0">
        <a:spcBef>
          <a:spcPct val="20000"/>
        </a:spcBef>
        <a:spcAft>
          <a:spcPct val="0"/>
        </a:spcAft>
        <a:buClr>
          <a:srgbClr val="064A90"/>
        </a:buClr>
        <a:buFont typeface="Wingdings" charset="0"/>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64A90"/>
        </a:buClr>
        <a:buFont typeface="Times"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064A90"/>
        </a:buClr>
        <a:buChar char="–"/>
        <a:defRPr sz="2000">
          <a:solidFill>
            <a:schemeClr val="tx1"/>
          </a:solidFill>
          <a:latin typeface="+mn-lt"/>
          <a:ea typeface="+mn-ea"/>
        </a:defRPr>
      </a:lvl3pPr>
      <a:lvl4pPr marL="1600200" indent="-228600" algn="l" rtl="0" eaLnBrk="0" fontAlgn="base" hangingPunct="0">
        <a:spcBef>
          <a:spcPct val="20000"/>
        </a:spcBef>
        <a:spcAft>
          <a:spcPct val="0"/>
        </a:spcAft>
        <a:buClr>
          <a:srgbClr val="064A90"/>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064A90"/>
        </a:buClr>
        <a:buChar char="»"/>
        <a:defRPr sz="2000">
          <a:solidFill>
            <a:schemeClr val="tx1"/>
          </a:solidFill>
          <a:latin typeface="+mn-lt"/>
          <a:ea typeface="+mn-ea"/>
        </a:defRPr>
      </a:lvl5pPr>
      <a:lvl6pPr marL="2514600" indent="-228600" algn="l" rtl="0" fontAlgn="base">
        <a:spcBef>
          <a:spcPct val="20000"/>
        </a:spcBef>
        <a:spcAft>
          <a:spcPct val="0"/>
        </a:spcAft>
        <a:buClr>
          <a:srgbClr val="064A90"/>
        </a:buClr>
        <a:buChar char="»"/>
        <a:defRPr sz="2000">
          <a:solidFill>
            <a:schemeClr val="tx1"/>
          </a:solidFill>
          <a:latin typeface="+mn-lt"/>
          <a:ea typeface="+mn-ea"/>
        </a:defRPr>
      </a:lvl6pPr>
      <a:lvl7pPr marL="2971800" indent="-228600" algn="l" rtl="0" fontAlgn="base">
        <a:spcBef>
          <a:spcPct val="20000"/>
        </a:spcBef>
        <a:spcAft>
          <a:spcPct val="0"/>
        </a:spcAft>
        <a:buClr>
          <a:srgbClr val="064A90"/>
        </a:buClr>
        <a:buChar char="»"/>
        <a:defRPr sz="2000">
          <a:solidFill>
            <a:schemeClr val="tx1"/>
          </a:solidFill>
          <a:latin typeface="+mn-lt"/>
          <a:ea typeface="+mn-ea"/>
        </a:defRPr>
      </a:lvl7pPr>
      <a:lvl8pPr marL="3429000" indent="-228600" algn="l" rtl="0" fontAlgn="base">
        <a:spcBef>
          <a:spcPct val="20000"/>
        </a:spcBef>
        <a:spcAft>
          <a:spcPct val="0"/>
        </a:spcAft>
        <a:buClr>
          <a:srgbClr val="064A90"/>
        </a:buClr>
        <a:buChar char="»"/>
        <a:defRPr sz="2000">
          <a:solidFill>
            <a:schemeClr val="tx1"/>
          </a:solidFill>
          <a:latin typeface="+mn-lt"/>
          <a:ea typeface="+mn-ea"/>
        </a:defRPr>
      </a:lvl8pPr>
      <a:lvl9pPr marL="3886200" indent="-228600" algn="l" rtl="0" fontAlgn="base">
        <a:spcBef>
          <a:spcPct val="20000"/>
        </a:spcBef>
        <a:spcAft>
          <a:spcPct val="0"/>
        </a:spcAft>
        <a:buClr>
          <a:srgbClr val="064A90"/>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4" Type="http://schemas.openxmlformats.org/officeDocument/2006/relationships/image" Target="../media/image4.png"/><Relationship Id="rId5" Type="http://schemas.openxmlformats.org/officeDocument/2006/relationships/image" Target="../media/image5.jpeg"/><Relationship Id="rId7"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 Id="rId9" Type="http://schemas.openxmlformats.org/officeDocument/2006/relationships/image" Target="../media/image9.jpg"/><Relationship Id="rId3" Type="http://schemas.openxmlformats.org/officeDocument/2006/relationships/image" Target="../media/image3.wmf"/><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3" Type="http://schemas.openxmlformats.org/officeDocument/2006/relationships/image" Target="../media/image2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2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3" Type="http://schemas.openxmlformats.org/officeDocument/2006/relationships/image" Target="../media/image3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4" Type="http://schemas.openxmlformats.org/officeDocument/2006/relationships/image" Target="../media/image34.jpg"/><Relationship Id="rId1" Type="http://schemas.openxmlformats.org/officeDocument/2006/relationships/slideLayout" Target="../slideLayouts/slideLayout1.xml"/><Relationship Id="rId2" Type="http://schemas.openxmlformats.org/officeDocument/2006/relationships/image" Target="../media/image32.gif"/><Relationship Id="rId3" Type="http://schemas.openxmlformats.org/officeDocument/2006/relationships/image" Target="../media/image33.gif"/><Relationship Id="rId5" Type="http://schemas.openxmlformats.org/officeDocument/2006/relationships/image" Target="../media/image35.emf"/></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3" Type="http://schemas.openxmlformats.org/officeDocument/2006/relationships/image" Target="../media/image3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3" Type="http://schemas.openxmlformats.org/officeDocument/2006/relationships/image" Target="../media/image3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3" Type="http://schemas.openxmlformats.org/officeDocument/2006/relationships/image" Target="../media/image4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3" Type="http://schemas.openxmlformats.org/officeDocument/2006/relationships/image" Target="../media/image4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4" Type="http://schemas.openxmlformats.org/officeDocument/2006/relationships/image" Target="../media/image45.JPG"/><Relationship Id="rId1" Type="http://schemas.openxmlformats.org/officeDocument/2006/relationships/slideLayout" Target="../slideLayouts/slideLayout1.xml"/><Relationship Id="rId2" Type="http://schemas.openxmlformats.org/officeDocument/2006/relationships/image" Target="../media/image43.png"/><Relationship Id="rId3" Type="http://schemas.openxmlformats.org/officeDocument/2006/relationships/image" Target="../media/image44.png"/></Relationships>
</file>

<file path=ppt/slides/_rels/slide19.xml.rels><?xml version="1.0" encoding="UTF-8" standalone="yes"?>
<Relationships xmlns="http://schemas.openxmlformats.org/package/2006/relationships"><Relationship Id="rId4" Type="http://schemas.openxmlformats.org/officeDocument/2006/relationships/image" Target="../media/image48.png"/><Relationship Id="rId1" Type="http://schemas.openxmlformats.org/officeDocument/2006/relationships/slideLayout" Target="../slideLayouts/slideLayout1.xml"/><Relationship Id="rId2" Type="http://schemas.openxmlformats.org/officeDocument/2006/relationships/image" Target="../media/image46.png"/><Relationship Id="rId3"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3" Type="http://schemas.openxmlformats.org/officeDocument/2006/relationships/image" Target="../media/image49.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image" Target="../media/image11.jpeg"/><Relationship Id="rId5" Type="http://schemas.openxmlformats.org/officeDocument/2006/relationships/image" Target="../media/image12.emf"/><Relationship Id="rId7" Type="http://schemas.openxmlformats.org/officeDocument/2006/relationships/image" Target="../media/image14.emf"/><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6" Type="http://schemas.openxmlformats.org/officeDocument/2006/relationships/image" Target="../media/image13.emf"/></Relationships>
</file>

<file path=ppt/slides/_rels/slide5.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4"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png"/><Relationship Id="rId5" Type="http://schemas.openxmlformats.org/officeDocument/2006/relationships/image" Target="../media/image22.png"/></Relationships>
</file>

<file path=ppt/slides/_rels/slide8.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050" name="Straight Connector 58"/>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2051" name="Straight Connector 2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053" name="Straight Connector 2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054" name="Line 131"/>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55" name="Straight Connector 2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1525762" name="Rectangle 2"/>
          <p:cNvSpPr>
            <a:spLocks noChangeArrowheads="1"/>
          </p:cNvSpPr>
          <p:nvPr/>
        </p:nvSpPr>
        <p:spPr bwMode="auto">
          <a:xfrm>
            <a:off x="152400" y="990600"/>
            <a:ext cx="8839200" cy="914400"/>
          </a:xfrm>
          <a:prstGeom prst="rect">
            <a:avLst/>
          </a:prstGeom>
          <a:noFill/>
          <a:ln w="9525">
            <a:noFill/>
            <a:miter lim="800000"/>
            <a:headEnd/>
            <a:tailEnd/>
          </a:ln>
          <a:effectLst/>
        </p:spPr>
        <p:txBody>
          <a:bodyPr anchor="ctr"/>
          <a:lstStyle/>
          <a:p>
            <a:pPr algn="ctr" eaLnBrk="0" hangingPunct="0">
              <a:lnSpc>
                <a:spcPct val="90000"/>
              </a:lnSpc>
              <a:defRPr/>
            </a:pPr>
            <a:r>
              <a:rPr lang="en-US" sz="3200" i="0" dirty="0" smtClean="0">
                <a:solidFill>
                  <a:schemeClr val="accent2"/>
                </a:solidFill>
                <a:effectLst>
                  <a:outerShdw blurRad="38100" dist="38100" dir="2700000" algn="tl">
                    <a:srgbClr val="C0C0C0"/>
                  </a:outerShdw>
                </a:effectLst>
                <a:latin typeface="Arial" charset="0"/>
                <a:ea typeface="ＭＳ Ｐゴシック" pitchFamily="-128" charset="-128"/>
                <a:cs typeface="+mn-cs"/>
              </a:rPr>
              <a:t>Diagnostic </a:t>
            </a:r>
            <a:r>
              <a:rPr lang="en-US" sz="3200" i="0" dirty="0">
                <a:solidFill>
                  <a:schemeClr val="accent2"/>
                </a:solidFill>
                <a:effectLst>
                  <a:outerShdw blurRad="38100" dist="38100" dir="2700000" algn="tl">
                    <a:srgbClr val="C0C0C0"/>
                  </a:outerShdw>
                </a:effectLst>
                <a:latin typeface="Arial" charset="0"/>
                <a:ea typeface="ＭＳ Ｐゴシック" pitchFamily="-128" charset="-128"/>
                <a:cs typeface="+mn-cs"/>
              </a:rPr>
              <a:t>options for radiative divertor feedback control on NSTX</a:t>
            </a:r>
            <a:r>
              <a:rPr lang="en-US" sz="3200" i="0" dirty="0" smtClean="0">
                <a:solidFill>
                  <a:schemeClr val="accent2"/>
                </a:solidFill>
                <a:effectLst>
                  <a:outerShdw blurRad="38100" dist="38100" dir="2700000" algn="tl">
                    <a:srgbClr val="C0C0C0"/>
                  </a:outerShdw>
                </a:effectLst>
                <a:latin typeface="Arial" charset="0"/>
                <a:ea typeface="ＭＳ Ｐゴシック" pitchFamily="-128" charset="-128"/>
                <a:cs typeface="+mn-cs"/>
              </a:rPr>
              <a:t>-Upgrade</a:t>
            </a:r>
            <a:endParaRPr lang="en-US" sz="3200" i="0" dirty="0">
              <a:solidFill>
                <a:schemeClr val="accent2"/>
              </a:solidFill>
              <a:latin typeface="Arial" charset="0"/>
              <a:ea typeface="+mn-ea"/>
              <a:cs typeface="+mn-cs"/>
            </a:endParaRPr>
          </a:p>
        </p:txBody>
      </p:sp>
      <p:cxnSp>
        <p:nvCxnSpPr>
          <p:cNvPr id="2057" name="Straight Connector 2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058" name="Line 132"/>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59" name="Straight Connector 29"/>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060" name="Text Box 9"/>
          <p:cNvSpPr txBox="1">
            <a:spLocks noChangeArrowheads="1"/>
          </p:cNvSpPr>
          <p:nvPr/>
        </p:nvSpPr>
        <p:spPr bwMode="auto">
          <a:xfrm>
            <a:off x="1524000" y="2057400"/>
            <a:ext cx="6019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Arial" charset="0"/>
              </a:defRPr>
            </a:lvl1pPr>
            <a:lvl2pPr marL="742950" indent="-285750" eaLnBrk="0" hangingPunct="0">
              <a:defRPr sz="1200" b="1" i="1">
                <a:solidFill>
                  <a:srgbClr val="1822CD"/>
                </a:solidFill>
                <a:latin typeface="Helvetica" charset="0"/>
                <a:ea typeface="Arial" charset="0"/>
                <a:cs typeface="Arial" charset="0"/>
              </a:defRPr>
            </a:lvl2pPr>
            <a:lvl3pPr marL="1143000" indent="-228600" eaLnBrk="0" hangingPunct="0">
              <a:defRPr sz="1200" b="1" i="1">
                <a:solidFill>
                  <a:srgbClr val="1822CD"/>
                </a:solidFill>
                <a:latin typeface="Helvetica" charset="0"/>
                <a:ea typeface="Arial" charset="0"/>
                <a:cs typeface="Arial" charset="0"/>
              </a:defRPr>
            </a:lvl3pPr>
            <a:lvl4pPr marL="1600200" indent="-228600" eaLnBrk="0" hangingPunct="0">
              <a:defRPr sz="1200" b="1" i="1">
                <a:solidFill>
                  <a:srgbClr val="1822CD"/>
                </a:solidFill>
                <a:latin typeface="Helvetica" charset="0"/>
                <a:ea typeface="Arial" charset="0"/>
                <a:cs typeface="Arial" charset="0"/>
              </a:defRPr>
            </a:lvl4pPr>
            <a:lvl5pPr marL="2057400" indent="-228600" eaLnBrk="0" hangingPunct="0">
              <a:defRPr sz="1200" b="1" i="1">
                <a:solidFill>
                  <a:srgbClr val="1822CD"/>
                </a:solidFill>
                <a:latin typeface="Helvetica" charset="0"/>
                <a:ea typeface="Arial" charset="0"/>
                <a:cs typeface="Arial" charset="0"/>
              </a:defRPr>
            </a:lvl5pPr>
            <a:lvl6pPr marL="2514600" indent="-228600" eaLnBrk="0" fontAlgn="base" hangingPunct="0">
              <a:spcBef>
                <a:spcPct val="0"/>
              </a:spcBef>
              <a:spcAft>
                <a:spcPct val="0"/>
              </a:spcAft>
              <a:defRPr sz="1200" b="1" i="1">
                <a:solidFill>
                  <a:srgbClr val="1822CD"/>
                </a:solidFill>
                <a:latin typeface="Helvetica" charset="0"/>
                <a:ea typeface="Arial" charset="0"/>
                <a:cs typeface="Arial" charset="0"/>
              </a:defRPr>
            </a:lvl6pPr>
            <a:lvl7pPr marL="2971800" indent="-228600" eaLnBrk="0" fontAlgn="base" hangingPunct="0">
              <a:spcBef>
                <a:spcPct val="0"/>
              </a:spcBef>
              <a:spcAft>
                <a:spcPct val="0"/>
              </a:spcAft>
              <a:defRPr sz="1200" b="1" i="1">
                <a:solidFill>
                  <a:srgbClr val="1822CD"/>
                </a:solidFill>
                <a:latin typeface="Helvetica" charset="0"/>
                <a:ea typeface="Arial" charset="0"/>
                <a:cs typeface="Arial" charset="0"/>
              </a:defRPr>
            </a:lvl7pPr>
            <a:lvl8pPr marL="3429000" indent="-228600" eaLnBrk="0" fontAlgn="base" hangingPunct="0">
              <a:spcBef>
                <a:spcPct val="0"/>
              </a:spcBef>
              <a:spcAft>
                <a:spcPct val="0"/>
              </a:spcAft>
              <a:defRPr sz="1200" b="1" i="1">
                <a:solidFill>
                  <a:srgbClr val="1822CD"/>
                </a:solidFill>
                <a:latin typeface="Helvetica" charset="0"/>
                <a:ea typeface="Arial" charset="0"/>
                <a:cs typeface="Arial" charset="0"/>
              </a:defRPr>
            </a:lvl8pPr>
            <a:lvl9pPr marL="3886200" indent="-2286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algn="ctr" eaLnBrk="1" hangingPunct="1"/>
            <a:r>
              <a:rPr lang="en-US" sz="2000" i="0" dirty="0" smtClean="0">
                <a:solidFill>
                  <a:schemeClr val="tx1"/>
                </a:solidFill>
                <a:latin typeface="Arial" charset="0"/>
              </a:rPr>
              <a:t>V. A. Soukhanovskii</a:t>
            </a:r>
            <a:endParaRPr lang="en-US" sz="2000" i="0" dirty="0">
              <a:solidFill>
                <a:schemeClr val="tx1"/>
              </a:solidFill>
              <a:latin typeface="Arial" charset="0"/>
            </a:endParaRPr>
          </a:p>
          <a:p>
            <a:pPr algn="ctr" eaLnBrk="1" hangingPunct="1"/>
            <a:r>
              <a:rPr lang="en-US" sz="1800" b="0" dirty="0" smtClean="0">
                <a:solidFill>
                  <a:schemeClr val="tx1"/>
                </a:solidFill>
                <a:latin typeface="Arial" charset="0"/>
              </a:rPr>
              <a:t>S. P. Gerhardt, R. Kaita, A. G. McLean, R. Raman</a:t>
            </a:r>
            <a:endParaRPr lang="en-US" sz="1600" b="0" dirty="0">
              <a:solidFill>
                <a:schemeClr val="tx1"/>
              </a:solidFill>
              <a:latin typeface="Arial" charset="0"/>
            </a:endParaRPr>
          </a:p>
          <a:p>
            <a:pPr algn="ctr" eaLnBrk="1" hangingPunct="1"/>
            <a:r>
              <a:rPr lang="en-US" sz="1600" b="0" dirty="0">
                <a:solidFill>
                  <a:schemeClr val="tx1"/>
                </a:solidFill>
                <a:latin typeface="Arial" charset="0"/>
              </a:rPr>
              <a:t>and the NSTX Research Team</a:t>
            </a:r>
          </a:p>
        </p:txBody>
      </p:sp>
      <p:cxnSp>
        <p:nvCxnSpPr>
          <p:cNvPr id="2061" name="Straight Connector 30"/>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062" name="Line 133"/>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63" name="Straight Connector 31"/>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064" name="Text Box 10"/>
          <p:cNvSpPr txBox="1">
            <a:spLocks noChangeArrowheads="1"/>
          </p:cNvSpPr>
          <p:nvPr/>
        </p:nvSpPr>
        <p:spPr bwMode="auto">
          <a:xfrm>
            <a:off x="1447800" y="3124200"/>
            <a:ext cx="3886200" cy="10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lIns="0" tIns="0" rIns="0" bIns="0">
            <a:spAutoFit/>
          </a:bodyPr>
          <a:lstStyle>
            <a:lvl1pPr eaLnBrk="0" hangingPunct="0">
              <a:defRPr sz="1200" b="1" i="1">
                <a:solidFill>
                  <a:srgbClr val="1822CD"/>
                </a:solidFill>
                <a:latin typeface="Helvetica" charset="0"/>
                <a:ea typeface="ＭＳ Ｐゴシック" charset="0"/>
                <a:cs typeface="Arial" charset="0"/>
              </a:defRPr>
            </a:lvl1pPr>
            <a:lvl2pPr marL="742950" indent="-285750" eaLnBrk="0" hangingPunct="0">
              <a:defRPr sz="1200" b="1" i="1">
                <a:solidFill>
                  <a:srgbClr val="1822CD"/>
                </a:solidFill>
                <a:latin typeface="Helvetica" charset="0"/>
                <a:ea typeface="Arial" charset="0"/>
                <a:cs typeface="Arial" charset="0"/>
              </a:defRPr>
            </a:lvl2pPr>
            <a:lvl3pPr marL="1143000" indent="-228600" eaLnBrk="0" hangingPunct="0">
              <a:defRPr sz="1200" b="1" i="1">
                <a:solidFill>
                  <a:srgbClr val="1822CD"/>
                </a:solidFill>
                <a:latin typeface="Helvetica" charset="0"/>
                <a:ea typeface="Arial" charset="0"/>
                <a:cs typeface="Arial" charset="0"/>
              </a:defRPr>
            </a:lvl3pPr>
            <a:lvl4pPr marL="1600200" indent="-228600" eaLnBrk="0" hangingPunct="0">
              <a:defRPr sz="1200" b="1" i="1">
                <a:solidFill>
                  <a:srgbClr val="1822CD"/>
                </a:solidFill>
                <a:latin typeface="Helvetica" charset="0"/>
                <a:ea typeface="Arial" charset="0"/>
                <a:cs typeface="Arial" charset="0"/>
              </a:defRPr>
            </a:lvl4pPr>
            <a:lvl5pPr marL="2057400" indent="-228600" eaLnBrk="0" hangingPunct="0">
              <a:defRPr sz="1200" b="1" i="1">
                <a:solidFill>
                  <a:srgbClr val="1822CD"/>
                </a:solidFill>
                <a:latin typeface="Helvetica" charset="0"/>
                <a:ea typeface="Arial" charset="0"/>
                <a:cs typeface="Arial" charset="0"/>
              </a:defRPr>
            </a:lvl5pPr>
            <a:lvl6pPr marL="2514600" indent="-228600" eaLnBrk="0" fontAlgn="base" hangingPunct="0">
              <a:spcBef>
                <a:spcPct val="0"/>
              </a:spcBef>
              <a:spcAft>
                <a:spcPct val="0"/>
              </a:spcAft>
              <a:defRPr sz="1200" b="1" i="1">
                <a:solidFill>
                  <a:srgbClr val="1822CD"/>
                </a:solidFill>
                <a:latin typeface="Helvetica" charset="0"/>
                <a:ea typeface="Arial" charset="0"/>
                <a:cs typeface="Arial" charset="0"/>
              </a:defRPr>
            </a:lvl6pPr>
            <a:lvl7pPr marL="2971800" indent="-228600" eaLnBrk="0" fontAlgn="base" hangingPunct="0">
              <a:spcBef>
                <a:spcPct val="0"/>
              </a:spcBef>
              <a:spcAft>
                <a:spcPct val="0"/>
              </a:spcAft>
              <a:defRPr sz="1200" b="1" i="1">
                <a:solidFill>
                  <a:srgbClr val="1822CD"/>
                </a:solidFill>
                <a:latin typeface="Helvetica" charset="0"/>
                <a:ea typeface="Arial" charset="0"/>
                <a:cs typeface="Arial" charset="0"/>
              </a:defRPr>
            </a:lvl7pPr>
            <a:lvl8pPr marL="3429000" indent="-228600" eaLnBrk="0" fontAlgn="base" hangingPunct="0">
              <a:spcBef>
                <a:spcPct val="0"/>
              </a:spcBef>
              <a:spcAft>
                <a:spcPct val="0"/>
              </a:spcAft>
              <a:defRPr sz="1200" b="1" i="1">
                <a:solidFill>
                  <a:srgbClr val="1822CD"/>
                </a:solidFill>
                <a:latin typeface="Helvetica" charset="0"/>
                <a:ea typeface="Arial" charset="0"/>
                <a:cs typeface="Arial" charset="0"/>
              </a:defRPr>
            </a:lvl8pPr>
            <a:lvl9pPr marL="3886200" indent="-2286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algn="r" eaLnBrk="1" hangingPunct="1">
              <a:lnSpc>
                <a:spcPct val="70000"/>
              </a:lnSpc>
              <a:spcBef>
                <a:spcPct val="20000"/>
              </a:spcBef>
            </a:pPr>
            <a:r>
              <a:rPr lang="en-US" sz="1900" i="0" dirty="0" smtClean="0"/>
              <a:t>Poster P.6.18</a:t>
            </a:r>
          </a:p>
          <a:p>
            <a:pPr algn="r" eaLnBrk="1" hangingPunct="1">
              <a:lnSpc>
                <a:spcPct val="70000"/>
              </a:lnSpc>
              <a:spcBef>
                <a:spcPct val="20000"/>
              </a:spcBef>
            </a:pPr>
            <a:r>
              <a:rPr lang="en-US" sz="1900" i="0" dirty="0" smtClean="0"/>
              <a:t>19th </a:t>
            </a:r>
            <a:r>
              <a:rPr lang="en-US" sz="1900" i="0" dirty="0"/>
              <a:t>Topical Conference High-Temperature Plasma Diagnostics Monterey, CA, May 6-10, 2012</a:t>
            </a:r>
            <a:endParaRPr lang="en-US" sz="1900" i="0" dirty="0">
              <a:solidFill>
                <a:srgbClr val="FF0000"/>
              </a:solidFill>
            </a:endParaRPr>
          </a:p>
        </p:txBody>
      </p:sp>
      <p:cxnSp>
        <p:nvCxnSpPr>
          <p:cNvPr id="2065" name="Straight Connector 32"/>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066" name="Line 134"/>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67" name="Straight Connector 33"/>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068" name="Line 138"/>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69" name="Straight Connector 34"/>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070" name="Line 139"/>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71" name="Straight Connector 3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072" name="Line 143"/>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73" name="Straight Connector 3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074" name="Line 144"/>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75" name="Straight Connector 3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076" name="Line 145"/>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77" name="Straight Connector 3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078" name="Line 146"/>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79" name="Straight Connector 39"/>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pic>
        <p:nvPicPr>
          <p:cNvPr id="2080" name="Picture 1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cxnSp>
        <p:nvCxnSpPr>
          <p:cNvPr id="2081" name="Straight Connector 40"/>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082" name="Line 147"/>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83" name="Straight Connector 41"/>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085" name="Straight Connector 42"/>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086" name="Line 148"/>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87" name="Straight Connector 43"/>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088" name="Rectangle 129"/>
          <p:cNvSpPr>
            <a:spLocks noChangeArrowheads="1"/>
          </p:cNvSpPr>
          <p:nvPr/>
        </p:nvSpPr>
        <p:spPr bwMode="auto">
          <a:xfrm>
            <a:off x="3651250" y="228600"/>
            <a:ext cx="1530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eaLnBrk="0" hangingPunct="0"/>
            <a:r>
              <a:rPr lang="en-US" sz="1800" dirty="0">
                <a:solidFill>
                  <a:schemeClr val="accent2"/>
                </a:solidFill>
                <a:latin typeface="Arial" charset="0"/>
              </a:rPr>
              <a:t>Supported by   </a:t>
            </a:r>
          </a:p>
        </p:txBody>
      </p:sp>
      <p:cxnSp>
        <p:nvCxnSpPr>
          <p:cNvPr id="2089" name="Straight Connector 44"/>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091" name="Straight Connector 4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092" name="Straight Connector 49"/>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093" name="Straight Connector 50"/>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pic>
        <p:nvPicPr>
          <p:cNvPr id="2094" name="Picture 53" descr="ppi224.tmp"/>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286000"/>
            <a:ext cx="1295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95" name="Straight Connector 54"/>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096" name="Text Box 153"/>
          <p:cNvSpPr txBox="1">
            <a:spLocks noChangeArrowheads="1"/>
          </p:cNvSpPr>
          <p:nvPr/>
        </p:nvSpPr>
        <p:spPr bwMode="auto">
          <a:xfrm>
            <a:off x="7696200" y="2317750"/>
            <a:ext cx="12954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nchor="b">
            <a:spAutoFit/>
          </a:bodyPr>
          <a:lstStyle>
            <a:lvl1pPr eaLnBrk="0" hangingPunct="0">
              <a:defRPr sz="1200" b="1" i="1">
                <a:solidFill>
                  <a:srgbClr val="1822CD"/>
                </a:solidFill>
                <a:latin typeface="Helvetica" charset="0"/>
                <a:ea typeface="ＭＳ Ｐゴシック" charset="0"/>
                <a:cs typeface="Arial" charset="0"/>
              </a:defRPr>
            </a:lvl1pPr>
            <a:lvl2pPr marL="742950" indent="-285750" eaLnBrk="0" hangingPunct="0">
              <a:defRPr sz="1200" b="1" i="1">
                <a:solidFill>
                  <a:srgbClr val="1822CD"/>
                </a:solidFill>
                <a:latin typeface="Helvetica" charset="0"/>
                <a:ea typeface="Arial" charset="0"/>
                <a:cs typeface="Arial" charset="0"/>
              </a:defRPr>
            </a:lvl2pPr>
            <a:lvl3pPr marL="1143000" indent="-228600" eaLnBrk="0" hangingPunct="0">
              <a:defRPr sz="1200" b="1" i="1">
                <a:solidFill>
                  <a:srgbClr val="1822CD"/>
                </a:solidFill>
                <a:latin typeface="Helvetica" charset="0"/>
                <a:ea typeface="Arial" charset="0"/>
                <a:cs typeface="Arial" charset="0"/>
              </a:defRPr>
            </a:lvl3pPr>
            <a:lvl4pPr marL="1600200" indent="-228600" eaLnBrk="0" hangingPunct="0">
              <a:defRPr sz="1200" b="1" i="1">
                <a:solidFill>
                  <a:srgbClr val="1822CD"/>
                </a:solidFill>
                <a:latin typeface="Helvetica" charset="0"/>
                <a:ea typeface="Arial" charset="0"/>
                <a:cs typeface="Arial" charset="0"/>
              </a:defRPr>
            </a:lvl4pPr>
            <a:lvl5pPr marL="2057400" indent="-228600" eaLnBrk="0" hangingPunct="0">
              <a:defRPr sz="1200" b="1" i="1">
                <a:solidFill>
                  <a:srgbClr val="1822CD"/>
                </a:solidFill>
                <a:latin typeface="Helvetica" charset="0"/>
                <a:ea typeface="Arial" charset="0"/>
                <a:cs typeface="Arial" charset="0"/>
              </a:defRPr>
            </a:lvl5pPr>
            <a:lvl6pPr marL="2514600" indent="-228600" eaLnBrk="0" fontAlgn="base" hangingPunct="0">
              <a:spcBef>
                <a:spcPct val="0"/>
              </a:spcBef>
              <a:spcAft>
                <a:spcPct val="0"/>
              </a:spcAft>
              <a:defRPr sz="1200" b="1" i="1">
                <a:solidFill>
                  <a:srgbClr val="1822CD"/>
                </a:solidFill>
                <a:latin typeface="Helvetica" charset="0"/>
                <a:ea typeface="Arial" charset="0"/>
                <a:cs typeface="Arial" charset="0"/>
              </a:defRPr>
            </a:lvl6pPr>
            <a:lvl7pPr marL="2971800" indent="-228600" eaLnBrk="0" fontAlgn="base" hangingPunct="0">
              <a:spcBef>
                <a:spcPct val="0"/>
              </a:spcBef>
              <a:spcAft>
                <a:spcPct val="0"/>
              </a:spcAft>
              <a:defRPr sz="1200" b="1" i="1">
                <a:solidFill>
                  <a:srgbClr val="1822CD"/>
                </a:solidFill>
                <a:latin typeface="Helvetica" charset="0"/>
                <a:ea typeface="Arial" charset="0"/>
                <a:cs typeface="Arial" charset="0"/>
              </a:defRPr>
            </a:lvl7pPr>
            <a:lvl8pPr marL="3429000" indent="-228600" eaLnBrk="0" fontAlgn="base" hangingPunct="0">
              <a:spcBef>
                <a:spcPct val="0"/>
              </a:spcBef>
              <a:spcAft>
                <a:spcPct val="0"/>
              </a:spcAft>
              <a:defRPr sz="1200" b="1" i="1">
                <a:solidFill>
                  <a:srgbClr val="1822CD"/>
                </a:solidFill>
                <a:latin typeface="Helvetica" charset="0"/>
                <a:ea typeface="Arial" charset="0"/>
                <a:cs typeface="Arial" charset="0"/>
              </a:defRPr>
            </a:lvl8pPr>
            <a:lvl9pPr marL="3886200" indent="-2286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algn="r">
              <a:lnSpc>
                <a:spcPct val="90000"/>
              </a:lnSpc>
              <a:spcBef>
                <a:spcPct val="8000"/>
              </a:spcBef>
              <a:spcAft>
                <a:spcPct val="8000"/>
              </a:spcAft>
            </a:pPr>
            <a:r>
              <a:rPr lang="en-US" sz="900">
                <a:solidFill>
                  <a:srgbClr val="FF0000"/>
                </a:solidFill>
                <a:latin typeface="Arial" charset="0"/>
              </a:rPr>
              <a:t>Culham Sci Ctr</a:t>
            </a:r>
          </a:p>
          <a:p>
            <a:pPr algn="r">
              <a:lnSpc>
                <a:spcPct val="90000"/>
              </a:lnSpc>
              <a:spcBef>
                <a:spcPct val="8000"/>
              </a:spcBef>
              <a:spcAft>
                <a:spcPct val="8000"/>
              </a:spcAft>
            </a:pPr>
            <a:r>
              <a:rPr lang="en-US" sz="900">
                <a:solidFill>
                  <a:srgbClr val="FF0000"/>
                </a:solidFill>
                <a:latin typeface="Arial" charset="0"/>
              </a:rPr>
              <a:t>York U</a:t>
            </a:r>
          </a:p>
          <a:p>
            <a:pPr algn="r">
              <a:lnSpc>
                <a:spcPct val="90000"/>
              </a:lnSpc>
              <a:spcBef>
                <a:spcPct val="8000"/>
              </a:spcBef>
              <a:spcAft>
                <a:spcPct val="8000"/>
              </a:spcAft>
            </a:pPr>
            <a:r>
              <a:rPr lang="en-US" sz="900">
                <a:solidFill>
                  <a:srgbClr val="FF0000"/>
                </a:solidFill>
                <a:latin typeface="Arial" charset="0"/>
              </a:rPr>
              <a:t>Chubu U</a:t>
            </a:r>
          </a:p>
          <a:p>
            <a:pPr algn="r">
              <a:lnSpc>
                <a:spcPct val="90000"/>
              </a:lnSpc>
              <a:spcBef>
                <a:spcPct val="8000"/>
              </a:spcBef>
              <a:spcAft>
                <a:spcPct val="8000"/>
              </a:spcAft>
            </a:pPr>
            <a:r>
              <a:rPr lang="en-US" sz="900">
                <a:solidFill>
                  <a:srgbClr val="FF0000"/>
                </a:solidFill>
                <a:latin typeface="Arial" charset="0"/>
              </a:rPr>
              <a:t>Fukui U</a:t>
            </a:r>
          </a:p>
          <a:p>
            <a:pPr algn="r">
              <a:lnSpc>
                <a:spcPct val="90000"/>
              </a:lnSpc>
              <a:spcBef>
                <a:spcPct val="8000"/>
              </a:spcBef>
              <a:spcAft>
                <a:spcPct val="8000"/>
              </a:spcAft>
            </a:pPr>
            <a:r>
              <a:rPr lang="en-US" sz="900">
                <a:solidFill>
                  <a:srgbClr val="FF0000"/>
                </a:solidFill>
                <a:latin typeface="Arial" charset="0"/>
              </a:rPr>
              <a:t>Hiroshima U</a:t>
            </a:r>
          </a:p>
          <a:p>
            <a:pPr algn="r">
              <a:lnSpc>
                <a:spcPct val="90000"/>
              </a:lnSpc>
              <a:spcBef>
                <a:spcPct val="8000"/>
              </a:spcBef>
              <a:spcAft>
                <a:spcPct val="8000"/>
              </a:spcAft>
            </a:pPr>
            <a:r>
              <a:rPr lang="en-US" sz="900">
                <a:solidFill>
                  <a:srgbClr val="FF0000"/>
                </a:solidFill>
                <a:latin typeface="Arial" charset="0"/>
              </a:rPr>
              <a:t>Hyogo U</a:t>
            </a:r>
          </a:p>
          <a:p>
            <a:pPr algn="r">
              <a:lnSpc>
                <a:spcPct val="90000"/>
              </a:lnSpc>
              <a:spcBef>
                <a:spcPct val="8000"/>
              </a:spcBef>
              <a:spcAft>
                <a:spcPct val="8000"/>
              </a:spcAft>
            </a:pPr>
            <a:r>
              <a:rPr lang="en-US" sz="900">
                <a:solidFill>
                  <a:srgbClr val="FF0000"/>
                </a:solidFill>
                <a:latin typeface="Arial" charset="0"/>
              </a:rPr>
              <a:t>Kyoto U</a:t>
            </a:r>
          </a:p>
          <a:p>
            <a:pPr algn="r">
              <a:lnSpc>
                <a:spcPct val="90000"/>
              </a:lnSpc>
              <a:spcBef>
                <a:spcPct val="8000"/>
              </a:spcBef>
              <a:spcAft>
                <a:spcPct val="8000"/>
              </a:spcAft>
            </a:pPr>
            <a:r>
              <a:rPr lang="en-US" sz="900">
                <a:solidFill>
                  <a:srgbClr val="FF0000"/>
                </a:solidFill>
                <a:latin typeface="Arial" charset="0"/>
              </a:rPr>
              <a:t>Kyushu U</a:t>
            </a:r>
          </a:p>
          <a:p>
            <a:pPr algn="r">
              <a:lnSpc>
                <a:spcPct val="90000"/>
              </a:lnSpc>
              <a:spcBef>
                <a:spcPct val="8000"/>
              </a:spcBef>
              <a:spcAft>
                <a:spcPct val="8000"/>
              </a:spcAft>
            </a:pPr>
            <a:r>
              <a:rPr lang="en-US" sz="900">
                <a:solidFill>
                  <a:srgbClr val="FF0000"/>
                </a:solidFill>
                <a:latin typeface="Arial" charset="0"/>
              </a:rPr>
              <a:t>Kyushu Tokai U</a:t>
            </a:r>
          </a:p>
          <a:p>
            <a:pPr algn="r">
              <a:lnSpc>
                <a:spcPct val="90000"/>
              </a:lnSpc>
              <a:spcBef>
                <a:spcPct val="8000"/>
              </a:spcBef>
              <a:spcAft>
                <a:spcPct val="8000"/>
              </a:spcAft>
            </a:pPr>
            <a:r>
              <a:rPr lang="en-US" sz="900">
                <a:solidFill>
                  <a:srgbClr val="FF0000"/>
                </a:solidFill>
                <a:latin typeface="Arial" charset="0"/>
              </a:rPr>
              <a:t>NIFS</a:t>
            </a:r>
          </a:p>
          <a:p>
            <a:pPr algn="r">
              <a:lnSpc>
                <a:spcPct val="90000"/>
              </a:lnSpc>
              <a:spcBef>
                <a:spcPct val="8000"/>
              </a:spcBef>
              <a:spcAft>
                <a:spcPct val="8000"/>
              </a:spcAft>
            </a:pPr>
            <a:r>
              <a:rPr lang="en-US" sz="900">
                <a:solidFill>
                  <a:srgbClr val="FF0000"/>
                </a:solidFill>
                <a:latin typeface="Arial" charset="0"/>
              </a:rPr>
              <a:t>Niigata U</a:t>
            </a:r>
          </a:p>
          <a:p>
            <a:pPr algn="r">
              <a:lnSpc>
                <a:spcPct val="90000"/>
              </a:lnSpc>
              <a:spcBef>
                <a:spcPct val="8000"/>
              </a:spcBef>
              <a:spcAft>
                <a:spcPct val="8000"/>
              </a:spcAft>
            </a:pPr>
            <a:r>
              <a:rPr lang="en-US" sz="900">
                <a:solidFill>
                  <a:srgbClr val="FF0000"/>
                </a:solidFill>
                <a:latin typeface="Arial" charset="0"/>
              </a:rPr>
              <a:t>U Tokyo</a:t>
            </a:r>
          </a:p>
          <a:p>
            <a:pPr algn="r">
              <a:lnSpc>
                <a:spcPct val="90000"/>
              </a:lnSpc>
              <a:spcBef>
                <a:spcPct val="8000"/>
              </a:spcBef>
              <a:spcAft>
                <a:spcPct val="8000"/>
              </a:spcAft>
            </a:pPr>
            <a:r>
              <a:rPr lang="en-US" sz="900">
                <a:solidFill>
                  <a:srgbClr val="FF0000"/>
                </a:solidFill>
                <a:latin typeface="Arial" charset="0"/>
              </a:rPr>
              <a:t>JAEA</a:t>
            </a:r>
          </a:p>
          <a:p>
            <a:pPr algn="r">
              <a:lnSpc>
                <a:spcPct val="90000"/>
              </a:lnSpc>
              <a:spcBef>
                <a:spcPct val="8000"/>
              </a:spcBef>
              <a:spcAft>
                <a:spcPct val="8000"/>
              </a:spcAft>
            </a:pPr>
            <a:r>
              <a:rPr lang="en-US" sz="800">
                <a:solidFill>
                  <a:srgbClr val="FF0000"/>
                </a:solidFill>
                <a:latin typeface="Arial" charset="0"/>
              </a:rPr>
              <a:t>Inst for Nucl Res, Kiev</a:t>
            </a:r>
          </a:p>
          <a:p>
            <a:pPr algn="r">
              <a:lnSpc>
                <a:spcPct val="90000"/>
              </a:lnSpc>
              <a:spcBef>
                <a:spcPct val="8000"/>
              </a:spcBef>
              <a:spcAft>
                <a:spcPct val="8000"/>
              </a:spcAft>
            </a:pPr>
            <a:r>
              <a:rPr lang="en-US" sz="900">
                <a:solidFill>
                  <a:srgbClr val="FF0000"/>
                </a:solidFill>
                <a:latin typeface="Arial" charset="0"/>
              </a:rPr>
              <a:t>Ioffe Inst</a:t>
            </a:r>
          </a:p>
          <a:p>
            <a:pPr algn="r">
              <a:lnSpc>
                <a:spcPct val="90000"/>
              </a:lnSpc>
              <a:spcBef>
                <a:spcPct val="8000"/>
              </a:spcBef>
              <a:spcAft>
                <a:spcPct val="8000"/>
              </a:spcAft>
            </a:pPr>
            <a:r>
              <a:rPr lang="en-US" sz="900">
                <a:solidFill>
                  <a:srgbClr val="FF0000"/>
                </a:solidFill>
                <a:latin typeface="Arial" charset="0"/>
              </a:rPr>
              <a:t>TRINITI</a:t>
            </a:r>
          </a:p>
          <a:p>
            <a:pPr algn="r">
              <a:lnSpc>
                <a:spcPct val="90000"/>
              </a:lnSpc>
              <a:spcBef>
                <a:spcPct val="8000"/>
              </a:spcBef>
              <a:spcAft>
                <a:spcPct val="8000"/>
              </a:spcAft>
            </a:pPr>
            <a:r>
              <a:rPr lang="en-US" sz="900">
                <a:solidFill>
                  <a:srgbClr val="FF0000"/>
                </a:solidFill>
                <a:latin typeface="Arial" charset="0"/>
              </a:rPr>
              <a:t>Chonbuk Natl U</a:t>
            </a:r>
          </a:p>
          <a:p>
            <a:pPr algn="r">
              <a:lnSpc>
                <a:spcPct val="90000"/>
              </a:lnSpc>
              <a:spcBef>
                <a:spcPct val="8000"/>
              </a:spcBef>
              <a:spcAft>
                <a:spcPct val="8000"/>
              </a:spcAft>
            </a:pPr>
            <a:r>
              <a:rPr lang="en-US" sz="900">
                <a:solidFill>
                  <a:srgbClr val="FF0000"/>
                </a:solidFill>
                <a:latin typeface="Arial" charset="0"/>
              </a:rPr>
              <a:t>NFRI</a:t>
            </a:r>
          </a:p>
          <a:p>
            <a:pPr algn="r">
              <a:lnSpc>
                <a:spcPct val="90000"/>
              </a:lnSpc>
              <a:spcBef>
                <a:spcPct val="8000"/>
              </a:spcBef>
              <a:spcAft>
                <a:spcPct val="8000"/>
              </a:spcAft>
            </a:pPr>
            <a:r>
              <a:rPr lang="en-US" sz="900">
                <a:solidFill>
                  <a:srgbClr val="FF0000"/>
                </a:solidFill>
                <a:latin typeface="Arial" charset="0"/>
              </a:rPr>
              <a:t>KAIST</a:t>
            </a:r>
          </a:p>
          <a:p>
            <a:pPr algn="r">
              <a:lnSpc>
                <a:spcPct val="90000"/>
              </a:lnSpc>
              <a:spcBef>
                <a:spcPct val="8000"/>
              </a:spcBef>
              <a:spcAft>
                <a:spcPct val="8000"/>
              </a:spcAft>
            </a:pPr>
            <a:r>
              <a:rPr lang="en-US" sz="900">
                <a:solidFill>
                  <a:srgbClr val="FF0000"/>
                </a:solidFill>
                <a:latin typeface="Arial" charset="0"/>
              </a:rPr>
              <a:t>POSTECH</a:t>
            </a:r>
          </a:p>
          <a:p>
            <a:pPr algn="r">
              <a:lnSpc>
                <a:spcPct val="90000"/>
              </a:lnSpc>
              <a:spcBef>
                <a:spcPct val="8000"/>
              </a:spcBef>
              <a:spcAft>
                <a:spcPct val="8000"/>
              </a:spcAft>
            </a:pPr>
            <a:r>
              <a:rPr lang="en-US" sz="900">
                <a:solidFill>
                  <a:srgbClr val="FF0000"/>
                </a:solidFill>
                <a:latin typeface="Arial" charset="0"/>
              </a:rPr>
              <a:t>Seoul Natl U</a:t>
            </a:r>
          </a:p>
          <a:p>
            <a:pPr algn="r">
              <a:lnSpc>
                <a:spcPct val="90000"/>
              </a:lnSpc>
              <a:spcBef>
                <a:spcPct val="8000"/>
              </a:spcBef>
              <a:spcAft>
                <a:spcPct val="8000"/>
              </a:spcAft>
            </a:pPr>
            <a:r>
              <a:rPr lang="en-US" sz="900">
                <a:solidFill>
                  <a:srgbClr val="FF0000"/>
                </a:solidFill>
                <a:latin typeface="Arial" charset="0"/>
              </a:rPr>
              <a:t>ASIPP</a:t>
            </a:r>
          </a:p>
          <a:p>
            <a:pPr algn="r">
              <a:lnSpc>
                <a:spcPct val="90000"/>
              </a:lnSpc>
              <a:spcBef>
                <a:spcPct val="8000"/>
              </a:spcBef>
              <a:spcAft>
                <a:spcPct val="8000"/>
              </a:spcAft>
            </a:pPr>
            <a:r>
              <a:rPr lang="en-US" sz="900">
                <a:solidFill>
                  <a:srgbClr val="FF0000"/>
                </a:solidFill>
                <a:latin typeface="Arial" charset="0"/>
              </a:rPr>
              <a:t>CIEMAT</a:t>
            </a:r>
          </a:p>
          <a:p>
            <a:pPr algn="r">
              <a:lnSpc>
                <a:spcPct val="90000"/>
              </a:lnSpc>
              <a:spcBef>
                <a:spcPct val="8000"/>
              </a:spcBef>
              <a:spcAft>
                <a:spcPct val="8000"/>
              </a:spcAft>
            </a:pPr>
            <a:r>
              <a:rPr lang="en-US" sz="900">
                <a:solidFill>
                  <a:srgbClr val="FF0000"/>
                </a:solidFill>
                <a:latin typeface="Arial" charset="0"/>
              </a:rPr>
              <a:t>FOM Inst DIFFER</a:t>
            </a:r>
          </a:p>
          <a:p>
            <a:pPr algn="r">
              <a:lnSpc>
                <a:spcPct val="90000"/>
              </a:lnSpc>
              <a:spcBef>
                <a:spcPct val="8000"/>
              </a:spcBef>
              <a:spcAft>
                <a:spcPct val="8000"/>
              </a:spcAft>
            </a:pPr>
            <a:r>
              <a:rPr lang="en-US" sz="900">
                <a:solidFill>
                  <a:srgbClr val="FF0000"/>
                </a:solidFill>
                <a:latin typeface="Arial" charset="0"/>
              </a:rPr>
              <a:t>ENEA, Frascati</a:t>
            </a:r>
          </a:p>
          <a:p>
            <a:pPr algn="r">
              <a:lnSpc>
                <a:spcPct val="90000"/>
              </a:lnSpc>
              <a:spcBef>
                <a:spcPct val="8000"/>
              </a:spcBef>
              <a:spcAft>
                <a:spcPct val="8000"/>
              </a:spcAft>
            </a:pPr>
            <a:r>
              <a:rPr lang="en-US" sz="900">
                <a:solidFill>
                  <a:srgbClr val="FF0000"/>
                </a:solidFill>
                <a:latin typeface="Arial" charset="0"/>
              </a:rPr>
              <a:t>CEA, Cadarache</a:t>
            </a:r>
          </a:p>
          <a:p>
            <a:pPr algn="r">
              <a:lnSpc>
                <a:spcPct val="90000"/>
              </a:lnSpc>
              <a:spcBef>
                <a:spcPct val="8000"/>
              </a:spcBef>
              <a:spcAft>
                <a:spcPct val="8000"/>
              </a:spcAft>
            </a:pPr>
            <a:r>
              <a:rPr lang="en-US" sz="900">
                <a:solidFill>
                  <a:srgbClr val="FF0000"/>
                </a:solidFill>
                <a:latin typeface="Arial" charset="0"/>
              </a:rPr>
              <a:t>IPP, Jülich</a:t>
            </a:r>
          </a:p>
          <a:p>
            <a:pPr algn="r">
              <a:lnSpc>
                <a:spcPct val="90000"/>
              </a:lnSpc>
              <a:spcBef>
                <a:spcPct val="8000"/>
              </a:spcBef>
              <a:spcAft>
                <a:spcPct val="8000"/>
              </a:spcAft>
            </a:pPr>
            <a:r>
              <a:rPr lang="en-US" sz="900">
                <a:solidFill>
                  <a:srgbClr val="FF0000"/>
                </a:solidFill>
                <a:latin typeface="Arial" charset="0"/>
              </a:rPr>
              <a:t>IPP, Garching</a:t>
            </a:r>
          </a:p>
          <a:p>
            <a:pPr algn="r">
              <a:lnSpc>
                <a:spcPct val="90000"/>
              </a:lnSpc>
              <a:spcBef>
                <a:spcPct val="8000"/>
              </a:spcBef>
              <a:spcAft>
                <a:spcPct val="8000"/>
              </a:spcAft>
            </a:pPr>
            <a:r>
              <a:rPr lang="en-US" sz="900">
                <a:solidFill>
                  <a:srgbClr val="FF0000"/>
                </a:solidFill>
                <a:latin typeface="Arial" charset="0"/>
              </a:rPr>
              <a:t>ASCR, Czech Rep</a:t>
            </a:r>
          </a:p>
        </p:txBody>
      </p:sp>
      <p:cxnSp>
        <p:nvCxnSpPr>
          <p:cNvPr id="2097" name="Straight Connector 5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098" name="Straight Connector 5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pic>
        <p:nvPicPr>
          <p:cNvPr id="2100" name="Picture 3" descr="C:\Users\jmenard\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7038" y="4495800"/>
            <a:ext cx="30781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1" name="Picture 48" descr="ppi221.tmp"/>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52400" y="2209800"/>
            <a:ext cx="1295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2" name="Text Box 152"/>
          <p:cNvSpPr txBox="1">
            <a:spLocks noChangeArrowheads="1"/>
          </p:cNvSpPr>
          <p:nvPr/>
        </p:nvSpPr>
        <p:spPr bwMode="auto">
          <a:xfrm>
            <a:off x="152400" y="2209800"/>
            <a:ext cx="12573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eaLnBrk="0" hangingPunct="0">
              <a:defRPr sz="1200" b="1" i="1">
                <a:solidFill>
                  <a:srgbClr val="1822CD"/>
                </a:solidFill>
                <a:latin typeface="Helvetica" charset="0"/>
                <a:ea typeface="ＭＳ Ｐゴシック" charset="0"/>
                <a:cs typeface="Arial" charset="0"/>
              </a:defRPr>
            </a:lvl1pPr>
            <a:lvl2pPr marL="742950" indent="-285750" eaLnBrk="0" hangingPunct="0">
              <a:defRPr sz="1200" b="1" i="1">
                <a:solidFill>
                  <a:srgbClr val="1822CD"/>
                </a:solidFill>
                <a:latin typeface="Helvetica" charset="0"/>
                <a:ea typeface="Arial" charset="0"/>
                <a:cs typeface="Arial" charset="0"/>
              </a:defRPr>
            </a:lvl2pPr>
            <a:lvl3pPr marL="1143000" indent="-228600" eaLnBrk="0" hangingPunct="0">
              <a:defRPr sz="1200" b="1" i="1">
                <a:solidFill>
                  <a:srgbClr val="1822CD"/>
                </a:solidFill>
                <a:latin typeface="Helvetica" charset="0"/>
                <a:ea typeface="Arial" charset="0"/>
                <a:cs typeface="Arial" charset="0"/>
              </a:defRPr>
            </a:lvl3pPr>
            <a:lvl4pPr marL="1600200" indent="-228600" eaLnBrk="0" hangingPunct="0">
              <a:defRPr sz="1200" b="1" i="1">
                <a:solidFill>
                  <a:srgbClr val="1822CD"/>
                </a:solidFill>
                <a:latin typeface="Helvetica" charset="0"/>
                <a:ea typeface="Arial" charset="0"/>
                <a:cs typeface="Arial" charset="0"/>
              </a:defRPr>
            </a:lvl4pPr>
            <a:lvl5pPr marL="2057400" indent="-228600" eaLnBrk="0" hangingPunct="0">
              <a:defRPr sz="1200" b="1" i="1">
                <a:solidFill>
                  <a:srgbClr val="1822CD"/>
                </a:solidFill>
                <a:latin typeface="Helvetica" charset="0"/>
                <a:ea typeface="Arial" charset="0"/>
                <a:cs typeface="Arial" charset="0"/>
              </a:defRPr>
            </a:lvl5pPr>
            <a:lvl6pPr marL="2514600" indent="-228600" eaLnBrk="0" fontAlgn="base" hangingPunct="0">
              <a:spcBef>
                <a:spcPct val="0"/>
              </a:spcBef>
              <a:spcAft>
                <a:spcPct val="0"/>
              </a:spcAft>
              <a:defRPr sz="1200" b="1" i="1">
                <a:solidFill>
                  <a:srgbClr val="1822CD"/>
                </a:solidFill>
                <a:latin typeface="Helvetica" charset="0"/>
                <a:ea typeface="Arial" charset="0"/>
                <a:cs typeface="Arial" charset="0"/>
              </a:defRPr>
            </a:lvl6pPr>
            <a:lvl7pPr marL="2971800" indent="-228600" eaLnBrk="0" fontAlgn="base" hangingPunct="0">
              <a:spcBef>
                <a:spcPct val="0"/>
              </a:spcBef>
              <a:spcAft>
                <a:spcPct val="0"/>
              </a:spcAft>
              <a:defRPr sz="1200" b="1" i="1">
                <a:solidFill>
                  <a:srgbClr val="1822CD"/>
                </a:solidFill>
                <a:latin typeface="Helvetica" charset="0"/>
                <a:ea typeface="Arial" charset="0"/>
                <a:cs typeface="Arial" charset="0"/>
              </a:defRPr>
            </a:lvl7pPr>
            <a:lvl8pPr marL="3429000" indent="-228600" eaLnBrk="0" fontAlgn="base" hangingPunct="0">
              <a:spcBef>
                <a:spcPct val="0"/>
              </a:spcBef>
              <a:spcAft>
                <a:spcPct val="0"/>
              </a:spcAft>
              <a:defRPr sz="1200" b="1" i="1">
                <a:solidFill>
                  <a:srgbClr val="1822CD"/>
                </a:solidFill>
                <a:latin typeface="Helvetica" charset="0"/>
                <a:ea typeface="Arial" charset="0"/>
                <a:cs typeface="Arial" charset="0"/>
              </a:defRPr>
            </a:lvl8pPr>
            <a:lvl9pPr marL="3886200" indent="-2286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a:lnSpc>
                <a:spcPct val="90000"/>
              </a:lnSpc>
              <a:spcBef>
                <a:spcPct val="5000"/>
              </a:spcBef>
              <a:spcAft>
                <a:spcPct val="5000"/>
              </a:spcAft>
            </a:pPr>
            <a:r>
              <a:rPr lang="en-US" sz="900">
                <a:solidFill>
                  <a:srgbClr val="0000FF"/>
                </a:solidFill>
                <a:latin typeface="Arial" charset="0"/>
              </a:rPr>
              <a:t>Coll of Wm &amp; Mary</a:t>
            </a:r>
          </a:p>
          <a:p>
            <a:pPr>
              <a:lnSpc>
                <a:spcPct val="90000"/>
              </a:lnSpc>
              <a:spcBef>
                <a:spcPct val="5000"/>
              </a:spcBef>
              <a:spcAft>
                <a:spcPct val="5000"/>
              </a:spcAft>
            </a:pPr>
            <a:r>
              <a:rPr lang="en-US" sz="900">
                <a:solidFill>
                  <a:srgbClr val="0000FF"/>
                </a:solidFill>
                <a:latin typeface="Arial" charset="0"/>
              </a:rPr>
              <a:t>Columbia U</a:t>
            </a:r>
          </a:p>
          <a:p>
            <a:pPr>
              <a:lnSpc>
                <a:spcPct val="90000"/>
              </a:lnSpc>
              <a:spcBef>
                <a:spcPct val="5000"/>
              </a:spcBef>
              <a:spcAft>
                <a:spcPct val="5000"/>
              </a:spcAft>
            </a:pPr>
            <a:r>
              <a:rPr lang="en-US" sz="900">
                <a:solidFill>
                  <a:srgbClr val="0000FF"/>
                </a:solidFill>
                <a:latin typeface="Arial" charset="0"/>
              </a:rPr>
              <a:t>CompX</a:t>
            </a:r>
          </a:p>
          <a:p>
            <a:pPr>
              <a:lnSpc>
                <a:spcPct val="90000"/>
              </a:lnSpc>
              <a:spcBef>
                <a:spcPct val="5000"/>
              </a:spcBef>
              <a:spcAft>
                <a:spcPct val="5000"/>
              </a:spcAft>
            </a:pPr>
            <a:r>
              <a:rPr lang="en-US" sz="900">
                <a:solidFill>
                  <a:srgbClr val="0000FF"/>
                </a:solidFill>
                <a:latin typeface="Arial" charset="0"/>
              </a:rPr>
              <a:t>General Atomics</a:t>
            </a:r>
          </a:p>
          <a:p>
            <a:pPr>
              <a:lnSpc>
                <a:spcPct val="90000"/>
              </a:lnSpc>
              <a:spcBef>
                <a:spcPct val="5000"/>
              </a:spcBef>
              <a:spcAft>
                <a:spcPct val="5000"/>
              </a:spcAft>
            </a:pPr>
            <a:r>
              <a:rPr lang="en-US" sz="900">
                <a:solidFill>
                  <a:srgbClr val="0000FF"/>
                </a:solidFill>
                <a:latin typeface="Arial" charset="0"/>
              </a:rPr>
              <a:t>FIU</a:t>
            </a:r>
          </a:p>
          <a:p>
            <a:pPr>
              <a:lnSpc>
                <a:spcPct val="90000"/>
              </a:lnSpc>
              <a:spcBef>
                <a:spcPct val="5000"/>
              </a:spcBef>
              <a:spcAft>
                <a:spcPct val="5000"/>
              </a:spcAft>
            </a:pPr>
            <a:r>
              <a:rPr lang="en-US" sz="900">
                <a:solidFill>
                  <a:srgbClr val="0000FF"/>
                </a:solidFill>
                <a:latin typeface="Arial" charset="0"/>
              </a:rPr>
              <a:t>INL</a:t>
            </a:r>
          </a:p>
          <a:p>
            <a:pPr>
              <a:lnSpc>
                <a:spcPct val="90000"/>
              </a:lnSpc>
              <a:spcBef>
                <a:spcPct val="5000"/>
              </a:spcBef>
              <a:spcAft>
                <a:spcPct val="5000"/>
              </a:spcAft>
            </a:pPr>
            <a:r>
              <a:rPr lang="en-US" sz="900">
                <a:solidFill>
                  <a:srgbClr val="0000FF"/>
                </a:solidFill>
                <a:latin typeface="Arial" charset="0"/>
              </a:rPr>
              <a:t>Johns Hopkins U</a:t>
            </a:r>
          </a:p>
          <a:p>
            <a:pPr>
              <a:lnSpc>
                <a:spcPct val="90000"/>
              </a:lnSpc>
              <a:spcBef>
                <a:spcPct val="5000"/>
              </a:spcBef>
              <a:spcAft>
                <a:spcPct val="5000"/>
              </a:spcAft>
            </a:pPr>
            <a:r>
              <a:rPr lang="en-US" sz="900">
                <a:solidFill>
                  <a:srgbClr val="0000FF"/>
                </a:solidFill>
                <a:latin typeface="Arial" charset="0"/>
              </a:rPr>
              <a:t>LANL</a:t>
            </a:r>
          </a:p>
          <a:p>
            <a:pPr>
              <a:lnSpc>
                <a:spcPct val="90000"/>
              </a:lnSpc>
              <a:spcBef>
                <a:spcPct val="5000"/>
              </a:spcBef>
              <a:spcAft>
                <a:spcPct val="5000"/>
              </a:spcAft>
            </a:pPr>
            <a:r>
              <a:rPr lang="en-US" sz="900">
                <a:solidFill>
                  <a:srgbClr val="0000FF"/>
                </a:solidFill>
                <a:latin typeface="Arial" charset="0"/>
              </a:rPr>
              <a:t>LLNL</a:t>
            </a:r>
          </a:p>
          <a:p>
            <a:pPr>
              <a:lnSpc>
                <a:spcPct val="90000"/>
              </a:lnSpc>
              <a:spcBef>
                <a:spcPct val="5000"/>
              </a:spcBef>
              <a:spcAft>
                <a:spcPct val="5000"/>
              </a:spcAft>
            </a:pPr>
            <a:r>
              <a:rPr lang="en-US" sz="900">
                <a:solidFill>
                  <a:srgbClr val="0000FF"/>
                </a:solidFill>
                <a:latin typeface="Arial" charset="0"/>
              </a:rPr>
              <a:t>Lodestar</a:t>
            </a:r>
          </a:p>
          <a:p>
            <a:pPr>
              <a:lnSpc>
                <a:spcPct val="90000"/>
              </a:lnSpc>
              <a:spcBef>
                <a:spcPct val="5000"/>
              </a:spcBef>
              <a:spcAft>
                <a:spcPct val="5000"/>
              </a:spcAft>
            </a:pPr>
            <a:r>
              <a:rPr lang="en-US" sz="900">
                <a:solidFill>
                  <a:srgbClr val="0000FF"/>
                </a:solidFill>
                <a:latin typeface="Arial" charset="0"/>
              </a:rPr>
              <a:t>MIT</a:t>
            </a:r>
          </a:p>
          <a:p>
            <a:pPr>
              <a:lnSpc>
                <a:spcPct val="90000"/>
              </a:lnSpc>
              <a:spcBef>
                <a:spcPct val="5000"/>
              </a:spcBef>
              <a:spcAft>
                <a:spcPct val="5000"/>
              </a:spcAft>
            </a:pPr>
            <a:r>
              <a:rPr lang="en-US" sz="900">
                <a:solidFill>
                  <a:srgbClr val="0000FF"/>
                </a:solidFill>
                <a:latin typeface="Arial" charset="0"/>
              </a:rPr>
              <a:t>Lehigh U</a:t>
            </a:r>
          </a:p>
          <a:p>
            <a:pPr>
              <a:lnSpc>
                <a:spcPct val="90000"/>
              </a:lnSpc>
              <a:spcBef>
                <a:spcPct val="5000"/>
              </a:spcBef>
              <a:spcAft>
                <a:spcPct val="5000"/>
              </a:spcAft>
            </a:pPr>
            <a:r>
              <a:rPr lang="en-US" sz="900">
                <a:solidFill>
                  <a:srgbClr val="0000FF"/>
                </a:solidFill>
                <a:latin typeface="Arial" charset="0"/>
              </a:rPr>
              <a:t>Nova Photonics</a:t>
            </a:r>
          </a:p>
          <a:p>
            <a:pPr>
              <a:lnSpc>
                <a:spcPct val="90000"/>
              </a:lnSpc>
              <a:spcBef>
                <a:spcPct val="5000"/>
              </a:spcBef>
              <a:spcAft>
                <a:spcPct val="5000"/>
              </a:spcAft>
            </a:pPr>
            <a:r>
              <a:rPr lang="en-US" sz="900">
                <a:solidFill>
                  <a:srgbClr val="0000FF"/>
                </a:solidFill>
                <a:latin typeface="Arial" charset="0"/>
              </a:rPr>
              <a:t>ORNL</a:t>
            </a:r>
          </a:p>
          <a:p>
            <a:pPr>
              <a:lnSpc>
                <a:spcPct val="90000"/>
              </a:lnSpc>
              <a:spcBef>
                <a:spcPct val="5000"/>
              </a:spcBef>
              <a:spcAft>
                <a:spcPct val="5000"/>
              </a:spcAft>
            </a:pPr>
            <a:r>
              <a:rPr lang="en-US" sz="900">
                <a:solidFill>
                  <a:srgbClr val="0000FF"/>
                </a:solidFill>
                <a:latin typeface="Arial" charset="0"/>
              </a:rPr>
              <a:t>PPPL</a:t>
            </a:r>
          </a:p>
          <a:p>
            <a:pPr>
              <a:lnSpc>
                <a:spcPct val="90000"/>
              </a:lnSpc>
              <a:spcBef>
                <a:spcPct val="5000"/>
              </a:spcBef>
              <a:spcAft>
                <a:spcPct val="5000"/>
              </a:spcAft>
            </a:pPr>
            <a:r>
              <a:rPr lang="en-US" sz="900">
                <a:solidFill>
                  <a:srgbClr val="0000FF"/>
                </a:solidFill>
                <a:latin typeface="Arial" charset="0"/>
              </a:rPr>
              <a:t>Princeton U</a:t>
            </a:r>
          </a:p>
          <a:p>
            <a:pPr>
              <a:lnSpc>
                <a:spcPct val="90000"/>
              </a:lnSpc>
              <a:spcBef>
                <a:spcPct val="5000"/>
              </a:spcBef>
              <a:spcAft>
                <a:spcPct val="5000"/>
              </a:spcAft>
            </a:pPr>
            <a:r>
              <a:rPr lang="en-US" sz="900">
                <a:solidFill>
                  <a:srgbClr val="0000FF"/>
                </a:solidFill>
                <a:latin typeface="Arial" charset="0"/>
              </a:rPr>
              <a:t>Purdue U</a:t>
            </a:r>
          </a:p>
          <a:p>
            <a:pPr>
              <a:lnSpc>
                <a:spcPct val="90000"/>
              </a:lnSpc>
              <a:spcBef>
                <a:spcPct val="5000"/>
              </a:spcBef>
              <a:spcAft>
                <a:spcPct val="5000"/>
              </a:spcAft>
            </a:pPr>
            <a:r>
              <a:rPr lang="en-US" sz="900">
                <a:solidFill>
                  <a:srgbClr val="0000FF"/>
                </a:solidFill>
                <a:latin typeface="Arial" charset="0"/>
              </a:rPr>
              <a:t>SNL</a:t>
            </a:r>
          </a:p>
          <a:p>
            <a:pPr>
              <a:lnSpc>
                <a:spcPct val="90000"/>
              </a:lnSpc>
              <a:spcBef>
                <a:spcPct val="5000"/>
              </a:spcBef>
              <a:spcAft>
                <a:spcPct val="5000"/>
              </a:spcAft>
            </a:pPr>
            <a:r>
              <a:rPr lang="en-US" sz="900">
                <a:solidFill>
                  <a:srgbClr val="0000FF"/>
                </a:solidFill>
                <a:latin typeface="Arial" charset="0"/>
              </a:rPr>
              <a:t>Think Tank, Inc.</a:t>
            </a:r>
          </a:p>
          <a:p>
            <a:pPr>
              <a:lnSpc>
                <a:spcPct val="90000"/>
              </a:lnSpc>
              <a:spcBef>
                <a:spcPct val="5000"/>
              </a:spcBef>
              <a:spcAft>
                <a:spcPct val="5000"/>
              </a:spcAft>
            </a:pPr>
            <a:r>
              <a:rPr lang="en-US" sz="900">
                <a:solidFill>
                  <a:srgbClr val="0000FF"/>
                </a:solidFill>
                <a:latin typeface="Arial" charset="0"/>
              </a:rPr>
              <a:t>UC Davis</a:t>
            </a:r>
          </a:p>
          <a:p>
            <a:pPr>
              <a:lnSpc>
                <a:spcPct val="90000"/>
              </a:lnSpc>
              <a:spcBef>
                <a:spcPct val="5000"/>
              </a:spcBef>
              <a:spcAft>
                <a:spcPct val="5000"/>
              </a:spcAft>
            </a:pPr>
            <a:r>
              <a:rPr lang="en-US" sz="900">
                <a:solidFill>
                  <a:srgbClr val="0000FF"/>
                </a:solidFill>
                <a:latin typeface="Arial" charset="0"/>
              </a:rPr>
              <a:t>UC Irvine</a:t>
            </a:r>
          </a:p>
          <a:p>
            <a:pPr>
              <a:lnSpc>
                <a:spcPct val="90000"/>
              </a:lnSpc>
              <a:spcBef>
                <a:spcPct val="5000"/>
              </a:spcBef>
              <a:spcAft>
                <a:spcPct val="5000"/>
              </a:spcAft>
            </a:pPr>
            <a:r>
              <a:rPr lang="en-US" sz="900">
                <a:solidFill>
                  <a:srgbClr val="0000FF"/>
                </a:solidFill>
                <a:latin typeface="Arial" charset="0"/>
              </a:rPr>
              <a:t>UCLA</a:t>
            </a:r>
          </a:p>
          <a:p>
            <a:pPr>
              <a:lnSpc>
                <a:spcPct val="90000"/>
              </a:lnSpc>
              <a:spcBef>
                <a:spcPct val="5000"/>
              </a:spcBef>
              <a:spcAft>
                <a:spcPct val="5000"/>
              </a:spcAft>
            </a:pPr>
            <a:r>
              <a:rPr lang="en-US" sz="900">
                <a:solidFill>
                  <a:srgbClr val="0000FF"/>
                </a:solidFill>
                <a:latin typeface="Arial" charset="0"/>
              </a:rPr>
              <a:t>UCSD</a:t>
            </a:r>
          </a:p>
          <a:p>
            <a:pPr>
              <a:lnSpc>
                <a:spcPct val="90000"/>
              </a:lnSpc>
              <a:spcBef>
                <a:spcPct val="5000"/>
              </a:spcBef>
              <a:spcAft>
                <a:spcPct val="5000"/>
              </a:spcAft>
            </a:pPr>
            <a:r>
              <a:rPr lang="en-US" sz="900">
                <a:solidFill>
                  <a:srgbClr val="0000FF"/>
                </a:solidFill>
                <a:latin typeface="Arial" charset="0"/>
              </a:rPr>
              <a:t>U Colorado</a:t>
            </a:r>
          </a:p>
          <a:p>
            <a:pPr>
              <a:lnSpc>
                <a:spcPct val="90000"/>
              </a:lnSpc>
              <a:spcBef>
                <a:spcPct val="5000"/>
              </a:spcBef>
              <a:spcAft>
                <a:spcPct val="5000"/>
              </a:spcAft>
            </a:pPr>
            <a:r>
              <a:rPr lang="en-US" sz="900">
                <a:solidFill>
                  <a:srgbClr val="0000FF"/>
                </a:solidFill>
                <a:latin typeface="Arial" charset="0"/>
              </a:rPr>
              <a:t>U Illinois</a:t>
            </a:r>
          </a:p>
          <a:p>
            <a:pPr>
              <a:lnSpc>
                <a:spcPct val="90000"/>
              </a:lnSpc>
              <a:spcBef>
                <a:spcPct val="5000"/>
              </a:spcBef>
              <a:spcAft>
                <a:spcPct val="5000"/>
              </a:spcAft>
            </a:pPr>
            <a:r>
              <a:rPr lang="en-US" sz="900">
                <a:solidFill>
                  <a:srgbClr val="0000FF"/>
                </a:solidFill>
                <a:latin typeface="Arial" charset="0"/>
              </a:rPr>
              <a:t>U Maryland</a:t>
            </a:r>
          </a:p>
          <a:p>
            <a:pPr>
              <a:lnSpc>
                <a:spcPct val="90000"/>
              </a:lnSpc>
              <a:spcBef>
                <a:spcPct val="5000"/>
              </a:spcBef>
              <a:spcAft>
                <a:spcPct val="5000"/>
              </a:spcAft>
            </a:pPr>
            <a:r>
              <a:rPr lang="en-US" sz="900">
                <a:solidFill>
                  <a:srgbClr val="0000FF"/>
                </a:solidFill>
                <a:latin typeface="Arial" charset="0"/>
              </a:rPr>
              <a:t>U Rochester</a:t>
            </a:r>
          </a:p>
          <a:p>
            <a:pPr>
              <a:lnSpc>
                <a:spcPct val="90000"/>
              </a:lnSpc>
              <a:spcBef>
                <a:spcPct val="5000"/>
              </a:spcBef>
              <a:spcAft>
                <a:spcPct val="5000"/>
              </a:spcAft>
            </a:pPr>
            <a:r>
              <a:rPr lang="en-US" sz="900">
                <a:solidFill>
                  <a:srgbClr val="0000FF"/>
                </a:solidFill>
                <a:latin typeface="Arial" charset="0"/>
              </a:rPr>
              <a:t>U Tennessee</a:t>
            </a:r>
          </a:p>
          <a:p>
            <a:pPr>
              <a:lnSpc>
                <a:spcPct val="90000"/>
              </a:lnSpc>
              <a:spcBef>
                <a:spcPct val="5000"/>
              </a:spcBef>
              <a:spcAft>
                <a:spcPct val="5000"/>
              </a:spcAft>
            </a:pPr>
            <a:r>
              <a:rPr lang="en-US" sz="900">
                <a:solidFill>
                  <a:srgbClr val="0000FF"/>
                </a:solidFill>
                <a:latin typeface="Arial" charset="0"/>
              </a:rPr>
              <a:t>U Tulsa</a:t>
            </a:r>
          </a:p>
          <a:p>
            <a:pPr>
              <a:lnSpc>
                <a:spcPct val="90000"/>
              </a:lnSpc>
              <a:spcBef>
                <a:spcPct val="5000"/>
              </a:spcBef>
              <a:spcAft>
                <a:spcPct val="5000"/>
              </a:spcAft>
            </a:pPr>
            <a:r>
              <a:rPr lang="en-US" sz="900">
                <a:solidFill>
                  <a:srgbClr val="0000FF"/>
                </a:solidFill>
                <a:latin typeface="Arial" charset="0"/>
              </a:rPr>
              <a:t>U Washington</a:t>
            </a:r>
          </a:p>
          <a:p>
            <a:pPr>
              <a:lnSpc>
                <a:spcPct val="90000"/>
              </a:lnSpc>
              <a:spcBef>
                <a:spcPct val="5000"/>
              </a:spcBef>
              <a:spcAft>
                <a:spcPct val="5000"/>
              </a:spcAft>
            </a:pPr>
            <a:r>
              <a:rPr lang="en-US" sz="900">
                <a:solidFill>
                  <a:srgbClr val="0000FF"/>
                </a:solidFill>
                <a:latin typeface="Arial" charset="0"/>
              </a:rPr>
              <a:t>U Wisconsin</a:t>
            </a:r>
          </a:p>
          <a:p>
            <a:pPr>
              <a:lnSpc>
                <a:spcPct val="90000"/>
              </a:lnSpc>
              <a:spcBef>
                <a:spcPct val="5000"/>
              </a:spcBef>
              <a:spcAft>
                <a:spcPct val="5000"/>
              </a:spcAft>
            </a:pPr>
            <a:r>
              <a:rPr lang="en-US" sz="900">
                <a:solidFill>
                  <a:srgbClr val="0000FF"/>
                </a:solidFill>
                <a:latin typeface="Arial" charset="0"/>
              </a:rPr>
              <a:t>X Science LLC</a:t>
            </a:r>
          </a:p>
        </p:txBody>
      </p:sp>
      <p:pic>
        <p:nvPicPr>
          <p:cNvPr id="2103"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713" y="4343400"/>
            <a:ext cx="22748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descr="lab_icon_no_box_blue_rgb.g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400" y="152400"/>
            <a:ext cx="502920" cy="502920"/>
          </a:xfrm>
          <a:prstGeom prst="rect">
            <a:avLst/>
          </a:prstGeom>
        </p:spPr>
      </p:pic>
      <p:pic>
        <p:nvPicPr>
          <p:cNvPr id="3" name="Picture 2" descr="logo_htpd.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62600" y="3048000"/>
            <a:ext cx="1662304" cy="11873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04800" y="28575"/>
            <a:ext cx="8534400" cy="809625"/>
          </a:xfrm>
        </p:spPr>
        <p:txBody>
          <a:bodyPr/>
          <a:lstStyle/>
          <a:p>
            <a:r>
              <a:rPr lang="en-US" sz="2400" dirty="0">
                <a:latin typeface="Arial" charset="0"/>
              </a:rPr>
              <a:t>NSTX-U scenarios with high </a:t>
            </a:r>
            <a:r>
              <a:rPr lang="en-US" sz="2400" i="1" dirty="0" err="1" smtClean="0">
                <a:latin typeface="Arial" charset="0"/>
              </a:rPr>
              <a:t>I</a:t>
            </a:r>
            <a:r>
              <a:rPr lang="en-US" sz="2400" i="1" baseline="-25000" dirty="0" err="1" smtClean="0">
                <a:latin typeface="Arial" charset="0"/>
              </a:rPr>
              <a:t>p</a:t>
            </a:r>
            <a:r>
              <a:rPr lang="en-US" sz="2400" dirty="0" smtClean="0">
                <a:latin typeface="Arial" charset="0"/>
              </a:rPr>
              <a:t> </a:t>
            </a:r>
            <a:r>
              <a:rPr lang="en-US" sz="2400" dirty="0">
                <a:latin typeface="Arial" charset="0"/>
              </a:rPr>
              <a:t>and </a:t>
            </a:r>
            <a:r>
              <a:rPr lang="en-US" sz="2400" i="1" dirty="0" smtClean="0">
                <a:latin typeface="Arial" charset="0"/>
              </a:rPr>
              <a:t>P</a:t>
            </a:r>
            <a:r>
              <a:rPr lang="en-US" sz="2400" i="1" baseline="-25000" dirty="0" smtClean="0">
                <a:latin typeface="Arial" charset="0"/>
              </a:rPr>
              <a:t>NBI</a:t>
            </a:r>
            <a:r>
              <a:rPr lang="en-US" sz="2400" dirty="0" smtClean="0">
                <a:latin typeface="Arial" charset="0"/>
              </a:rPr>
              <a:t> are </a:t>
            </a:r>
            <a:r>
              <a:rPr lang="en-US" sz="2400" dirty="0">
                <a:latin typeface="Arial" charset="0"/>
              </a:rPr>
              <a:t>projected to challenge passive cooling limits of graphite divertor PFCs</a:t>
            </a:r>
          </a:p>
        </p:txBody>
      </p:sp>
      <p:sp>
        <p:nvSpPr>
          <p:cNvPr id="40963" name="Content Placeholder 2"/>
          <p:cNvSpPr>
            <a:spLocks noGrp="1"/>
          </p:cNvSpPr>
          <p:nvPr>
            <p:ph idx="1"/>
          </p:nvPr>
        </p:nvSpPr>
        <p:spPr>
          <a:xfrm>
            <a:off x="152400" y="4038600"/>
            <a:ext cx="3962400" cy="2133600"/>
          </a:xfrm>
        </p:spPr>
        <p:txBody>
          <a:bodyPr/>
          <a:lstStyle/>
          <a:p>
            <a:pPr marL="173038" indent="-173038">
              <a:lnSpc>
                <a:spcPct val="90000"/>
              </a:lnSpc>
            </a:pPr>
            <a:r>
              <a:rPr lang="en-US" sz="2000">
                <a:latin typeface="Arial" charset="0"/>
              </a:rPr>
              <a:t>High I</a:t>
            </a:r>
            <a:r>
              <a:rPr lang="en-US" sz="2000" baseline="-25000">
                <a:latin typeface="Arial" charset="0"/>
              </a:rPr>
              <a:t>P</a:t>
            </a:r>
            <a:r>
              <a:rPr lang="en-US" sz="2000">
                <a:latin typeface="Arial" charset="0"/>
              </a:rPr>
              <a:t> scenarios projected to have narrow </a:t>
            </a:r>
            <a:r>
              <a:rPr lang="en-US" sz="2000">
                <a:latin typeface="Symbol" charset="0"/>
              </a:rPr>
              <a:t>l</a:t>
            </a:r>
            <a:r>
              <a:rPr lang="en-US" sz="2000" baseline="-25000">
                <a:latin typeface="Arial" charset="0"/>
              </a:rPr>
              <a:t>q</a:t>
            </a:r>
            <a:r>
              <a:rPr lang="en-US" sz="2000" baseline="30000">
                <a:latin typeface="Arial" charset="0"/>
              </a:rPr>
              <a:t>mid</a:t>
            </a:r>
            <a:r>
              <a:rPr lang="en-US" sz="2000">
                <a:latin typeface="Arial" charset="0"/>
              </a:rPr>
              <a:t> </a:t>
            </a:r>
            <a:r>
              <a:rPr lang="en-US" sz="2000">
                <a:latin typeface="Arial" charset="0"/>
                <a:sym typeface="Wingdings" charset="0"/>
              </a:rPr>
              <a:t> ~3mm</a:t>
            </a:r>
          </a:p>
          <a:p>
            <a:pPr marL="339725" lvl="1" indent="-166688">
              <a:lnSpc>
                <a:spcPct val="90000"/>
              </a:lnSpc>
            </a:pPr>
            <a:r>
              <a:rPr lang="en-US" sz="1600">
                <a:latin typeface="Arial" charset="0"/>
                <a:sym typeface="Wingdings" charset="0"/>
              </a:rPr>
              <a:t>At high power, peak heat flux ≥ 9MW/m</a:t>
            </a:r>
            <a:r>
              <a:rPr lang="en-US" sz="1600" baseline="30000">
                <a:latin typeface="Arial" charset="0"/>
                <a:sym typeface="Wingdings" charset="0"/>
              </a:rPr>
              <a:t>2</a:t>
            </a:r>
            <a:r>
              <a:rPr lang="en-US" sz="1600">
                <a:latin typeface="Arial" charset="0"/>
                <a:sym typeface="Wingdings" charset="0"/>
              </a:rPr>
              <a:t> even with high flux expansion ~60 with U/L snowflake</a:t>
            </a:r>
          </a:p>
          <a:p>
            <a:pPr marL="339725" lvl="1" indent="-166688">
              <a:lnSpc>
                <a:spcPct val="90000"/>
              </a:lnSpc>
            </a:pPr>
            <a:r>
              <a:rPr lang="en-US" sz="1600">
                <a:solidFill>
                  <a:srgbClr val="FF0000"/>
                </a:solidFill>
                <a:latin typeface="Arial" charset="0"/>
                <a:sym typeface="Wingdings" charset="0"/>
              </a:rPr>
              <a:t>Numbers shown ignore radiation, plate tilt, strike-point sweeping</a:t>
            </a:r>
          </a:p>
        </p:txBody>
      </p:sp>
      <p:grpSp>
        <p:nvGrpSpPr>
          <p:cNvPr id="40964" name="Group 16"/>
          <p:cNvGrpSpPr>
            <a:grpSpLocks/>
          </p:cNvGrpSpPr>
          <p:nvPr/>
        </p:nvGrpSpPr>
        <p:grpSpPr bwMode="auto">
          <a:xfrm>
            <a:off x="4419600" y="1219200"/>
            <a:ext cx="4102101" cy="4724400"/>
            <a:chOff x="4495800" y="990600"/>
            <a:chExt cx="4331208" cy="5003292"/>
          </a:xfrm>
        </p:grpSpPr>
        <p:pic>
          <p:nvPicPr>
            <p:cNvPr id="40970" name="Picture 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990600"/>
              <a:ext cx="4331208" cy="500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Rounded Rectangle 8"/>
            <p:cNvSpPr>
              <a:spLocks noChangeArrowheads="1"/>
            </p:cNvSpPr>
            <p:nvPr/>
          </p:nvSpPr>
          <p:spPr bwMode="auto">
            <a:xfrm>
              <a:off x="6574536" y="4876800"/>
              <a:ext cx="886968" cy="1106424"/>
            </a:xfrm>
            <a:prstGeom prst="roundRect">
              <a:avLst>
                <a:gd name="adj" fmla="val 10833"/>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spcBef>
                  <a:spcPct val="20000"/>
                </a:spcBef>
                <a:buFontTx/>
                <a:buChar char="•"/>
              </a:pPr>
              <a:endParaRPr lang="en-US"/>
            </a:p>
          </p:txBody>
        </p:sp>
      </p:grpSp>
      <p:sp>
        <p:nvSpPr>
          <p:cNvPr id="10" name="Content Placeholder 2"/>
          <p:cNvSpPr txBox="1">
            <a:spLocks/>
          </p:cNvSpPr>
          <p:nvPr/>
        </p:nvSpPr>
        <p:spPr bwMode="auto">
          <a:xfrm>
            <a:off x="228600" y="6172200"/>
            <a:ext cx="8305800" cy="304800"/>
          </a:xfrm>
          <a:prstGeom prst="rect">
            <a:avLst/>
          </a:prstGeom>
          <a:noFill/>
          <a:ln w="9525">
            <a:noFill/>
            <a:miter lim="800000"/>
            <a:headEnd/>
            <a:tailEnd/>
          </a:ln>
        </p:spPr>
        <p:txBody>
          <a:bodyPr lIns="0" tIns="0" rIns="0" bIns="0"/>
          <a:lstStyle/>
          <a:p>
            <a:pPr marL="173038" indent="-173038" eaLnBrk="0" hangingPunct="0">
              <a:spcBef>
                <a:spcPct val="20000"/>
              </a:spcBef>
              <a:buFontTx/>
              <a:buChar char="•"/>
              <a:defRPr/>
            </a:pPr>
            <a:r>
              <a:rPr lang="en-US" sz="2000" i="0" kern="0" dirty="0">
                <a:solidFill>
                  <a:srgbClr val="FF0000"/>
                </a:solidFill>
                <a:latin typeface="Arial Narrow" pitchFamily="34" charset="0"/>
                <a:cs typeface="+mn-cs"/>
              </a:rPr>
              <a:t>Long-pulse + high I</a:t>
            </a:r>
            <a:r>
              <a:rPr lang="en-US" sz="2000" i="0" kern="0" baseline="-25000" dirty="0">
                <a:solidFill>
                  <a:srgbClr val="FF0000"/>
                </a:solidFill>
                <a:latin typeface="Arial Narrow" pitchFamily="34" charset="0"/>
                <a:cs typeface="+mn-cs"/>
              </a:rPr>
              <a:t>P</a:t>
            </a:r>
            <a:r>
              <a:rPr lang="en-US" sz="2000" i="0" kern="0" dirty="0">
                <a:solidFill>
                  <a:srgbClr val="FF0000"/>
                </a:solidFill>
                <a:latin typeface="Arial Narrow" pitchFamily="34" charset="0"/>
                <a:cs typeface="+mn-cs"/>
              </a:rPr>
              <a:t> and power may ultimately require active </a:t>
            </a:r>
            <a:r>
              <a:rPr lang="en-US" sz="2000" i="0" kern="0" dirty="0" err="1">
                <a:solidFill>
                  <a:srgbClr val="FF0000"/>
                </a:solidFill>
                <a:latin typeface="Arial Narrow" pitchFamily="34" charset="0"/>
                <a:cs typeface="+mn-cs"/>
              </a:rPr>
              <a:t>divertor</a:t>
            </a:r>
            <a:r>
              <a:rPr lang="en-US" sz="2000" i="0" kern="0" dirty="0">
                <a:solidFill>
                  <a:srgbClr val="FF0000"/>
                </a:solidFill>
                <a:latin typeface="Arial Narrow" pitchFamily="34" charset="0"/>
                <a:cs typeface="+mn-cs"/>
              </a:rPr>
              <a:t> cooling</a:t>
            </a:r>
            <a:endParaRPr lang="en-US" sz="1600" i="0" kern="0" dirty="0">
              <a:solidFill>
                <a:srgbClr val="FF0000"/>
              </a:solidFill>
              <a:latin typeface="Arial Narrow" pitchFamily="34" charset="0"/>
              <a:sym typeface="Wingdings" pitchFamily="2" charset="2"/>
            </a:endParaRPr>
          </a:p>
        </p:txBody>
      </p:sp>
      <p:sp>
        <p:nvSpPr>
          <p:cNvPr id="40966" name="Right Arrow 11"/>
          <p:cNvSpPr>
            <a:spLocks noChangeArrowheads="1"/>
          </p:cNvSpPr>
          <p:nvPr/>
        </p:nvSpPr>
        <p:spPr bwMode="auto">
          <a:xfrm rot="-3332440">
            <a:off x="6424614" y="6042024"/>
            <a:ext cx="195262" cy="160339"/>
          </a:xfrm>
          <a:prstGeom prst="rightArrow">
            <a:avLst>
              <a:gd name="adj1" fmla="val 50000"/>
              <a:gd name="adj2" fmla="val 49423"/>
            </a:avLst>
          </a:prstGeom>
          <a:solidFill>
            <a:srgbClr val="FF0000"/>
          </a:solidFill>
          <a:ln w="15875">
            <a:solidFill>
              <a:srgbClr val="FF0000"/>
            </a:solidFill>
            <a:round/>
            <a:headEnd/>
            <a:tailEnd type="triangle" w="med" len="med"/>
          </a:ln>
        </p:spPr>
        <p:txBody>
          <a:bodyPr lIns="0" tIns="0" rIns="0" bIns="0"/>
          <a:lstStyle/>
          <a:p>
            <a:pPr>
              <a:spcBef>
                <a:spcPct val="20000"/>
              </a:spcBef>
              <a:buFontTx/>
              <a:buChar char="•"/>
            </a:pPr>
            <a:endParaRPr lang="en-US"/>
          </a:p>
        </p:txBody>
      </p:sp>
      <p:sp>
        <p:nvSpPr>
          <p:cNvPr id="40967" name="Right Arrow 12"/>
          <p:cNvSpPr>
            <a:spLocks noChangeArrowheads="1"/>
          </p:cNvSpPr>
          <p:nvPr/>
        </p:nvSpPr>
        <p:spPr bwMode="auto">
          <a:xfrm>
            <a:off x="3733800" y="5410200"/>
            <a:ext cx="533400" cy="152400"/>
          </a:xfrm>
          <a:prstGeom prst="rightArrow">
            <a:avLst>
              <a:gd name="adj1" fmla="val 74796"/>
              <a:gd name="adj2" fmla="val 50005"/>
            </a:avLst>
          </a:prstGeom>
          <a:solidFill>
            <a:srgbClr val="FF0000"/>
          </a:solidFill>
          <a:ln w="15875">
            <a:solidFill>
              <a:srgbClr val="FF0000"/>
            </a:solidFill>
            <a:round/>
            <a:headEnd/>
            <a:tailEnd type="triangle" w="med" len="med"/>
          </a:ln>
        </p:spPr>
        <p:txBody>
          <a:bodyPr lIns="0" tIns="0" rIns="0" bIns="0"/>
          <a:lstStyle/>
          <a:p>
            <a:pPr>
              <a:spcBef>
                <a:spcPct val="20000"/>
              </a:spcBef>
              <a:buFontTx/>
              <a:buChar char="•"/>
            </a:pPr>
            <a:endParaRPr lang="en-US"/>
          </a:p>
        </p:txBody>
      </p:sp>
      <p:sp>
        <p:nvSpPr>
          <p:cNvPr id="40968" name="Content Placeholder 2"/>
          <p:cNvSpPr txBox="1">
            <a:spLocks/>
          </p:cNvSpPr>
          <p:nvPr/>
        </p:nvSpPr>
        <p:spPr bwMode="auto">
          <a:xfrm>
            <a:off x="136525" y="5867400"/>
            <a:ext cx="434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a:lnSpc>
                <a:spcPct val="90000"/>
              </a:lnSpc>
              <a:spcBef>
                <a:spcPct val="20000"/>
              </a:spcBef>
              <a:buFontTx/>
              <a:buChar char="•"/>
            </a:pPr>
            <a:r>
              <a:rPr lang="en-US" sz="2000" i="0">
                <a:solidFill>
                  <a:schemeClr val="tx1"/>
                </a:solidFill>
                <a:latin typeface="Arial Narrow" charset="0"/>
                <a:sym typeface="Wingdings" charset="0"/>
              </a:rPr>
              <a:t>Passive cooling ok for low-I</a:t>
            </a:r>
            <a:r>
              <a:rPr lang="en-US" sz="2000" i="0" baseline="-25000">
                <a:solidFill>
                  <a:schemeClr val="tx1"/>
                </a:solidFill>
                <a:latin typeface="Arial Narrow" charset="0"/>
                <a:sym typeface="Wingdings" charset="0"/>
              </a:rPr>
              <a:t>P</a:t>
            </a:r>
            <a:r>
              <a:rPr lang="en-US" sz="2000" i="0">
                <a:solidFill>
                  <a:schemeClr val="tx1"/>
                </a:solidFill>
                <a:latin typeface="Arial Narrow" charset="0"/>
                <a:sym typeface="Wingdings" charset="0"/>
              </a:rPr>
              <a:t> scenarios</a:t>
            </a:r>
          </a:p>
        </p:txBody>
      </p:sp>
      <p:pic>
        <p:nvPicPr>
          <p:cNvPr id="2" name="Picture 1" descr="Picture 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66800"/>
            <a:ext cx="3452948" cy="2971800"/>
          </a:xfrm>
          <a:prstGeom prst="rect">
            <a:avLst/>
          </a:prstGeom>
        </p:spPr>
      </p:pic>
      <p:sp>
        <p:nvSpPr>
          <p:cNvPr id="12" name="Rectangle 11"/>
          <p:cNvSpPr/>
          <p:nvPr/>
        </p:nvSpPr>
        <p:spPr>
          <a:xfrm rot="16200000">
            <a:off x="6322367" y="3579168"/>
            <a:ext cx="5181601" cy="461665"/>
          </a:xfrm>
          <a:prstGeom prst="rect">
            <a:avLst/>
          </a:prstGeom>
        </p:spPr>
        <p:txBody>
          <a:bodyPr wrap="square">
            <a:spAutoFit/>
          </a:bodyPr>
          <a:lstStyle/>
          <a:p>
            <a:r>
              <a:rPr lang="en-US" dirty="0"/>
              <a:t>MENARD, J. et al., Proceedings of the 24th IEEE </a:t>
            </a:r>
            <a:r>
              <a:rPr lang="en-US" dirty="0" smtClean="0"/>
              <a:t>Symposium on </a:t>
            </a:r>
            <a:r>
              <a:rPr lang="en-US" dirty="0"/>
              <a:t>Fusion Engineering (2011).</a:t>
            </a:r>
            <a:endParaRPr lang="en-US" dirty="0"/>
          </a:p>
        </p:txBody>
      </p:sp>
      <p:sp>
        <p:nvSpPr>
          <p:cNvPr id="13" name="Rectangle 12"/>
          <p:cNvSpPr/>
          <p:nvPr/>
        </p:nvSpPr>
        <p:spPr>
          <a:xfrm>
            <a:off x="2895600" y="3761601"/>
            <a:ext cx="1487934" cy="276999"/>
          </a:xfrm>
          <a:prstGeom prst="rect">
            <a:avLst/>
          </a:prstGeom>
        </p:spPr>
        <p:txBody>
          <a:bodyPr wrap="none">
            <a:spAutoFit/>
          </a:bodyPr>
          <a:lstStyle/>
          <a:p>
            <a:r>
              <a:rPr lang="en-US" dirty="0" smtClean="0">
                <a:latin typeface="Arial" charset="0"/>
              </a:rPr>
              <a:t>R. Maingi (ORNL)</a:t>
            </a:r>
            <a:endParaRPr lang="en-US" dirty="0"/>
          </a:p>
        </p:txBody>
      </p:sp>
    </p:spTree>
    <p:extLst>
      <p:ext uri="{BB962C8B-B14F-4D97-AF65-F5344CB8AC3E}">
        <p14:creationId xmlns:p14="http://schemas.microsoft.com/office/powerpoint/2010/main" val="6009930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5"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26626"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6627" name="Rectangle 2"/>
          <p:cNvSpPr>
            <a:spLocks noGrp="1" noChangeArrowheads="1"/>
          </p:cNvSpPr>
          <p:nvPr>
            <p:ph type="title"/>
          </p:nvPr>
        </p:nvSpPr>
        <p:spPr>
          <a:xfrm>
            <a:off x="228600" y="76200"/>
            <a:ext cx="8458200" cy="809625"/>
          </a:xfrm>
        </p:spPr>
        <p:txBody>
          <a:bodyPr/>
          <a:lstStyle/>
          <a:p>
            <a:r>
              <a:rPr lang="en-US" sz="2600" dirty="0" smtClean="0">
                <a:latin typeface="Arial" charset="0"/>
              </a:rPr>
              <a:t>Radiative </a:t>
            </a:r>
            <a:r>
              <a:rPr lang="en-US" sz="2600" dirty="0">
                <a:latin typeface="Arial" charset="0"/>
              </a:rPr>
              <a:t>divertor control </a:t>
            </a:r>
            <a:r>
              <a:rPr lang="en-US" sz="2600" dirty="0" smtClean="0">
                <a:latin typeface="Arial" charset="0"/>
              </a:rPr>
              <a:t>options are affected by NSTX</a:t>
            </a:r>
            <a:r>
              <a:rPr lang="en-US" sz="2600" dirty="0">
                <a:latin typeface="Arial" charset="0"/>
              </a:rPr>
              <a:t>-</a:t>
            </a:r>
            <a:r>
              <a:rPr lang="en-US" sz="2600" dirty="0" smtClean="0">
                <a:latin typeface="Arial" charset="0"/>
              </a:rPr>
              <a:t>U plasma-facing component development plan</a:t>
            </a:r>
            <a:endParaRPr lang="en-US" sz="2600" dirty="0">
              <a:latin typeface="Arial" charset="0"/>
            </a:endParaRPr>
          </a:p>
        </p:txBody>
      </p:sp>
      <p:cxnSp>
        <p:nvCxnSpPr>
          <p:cNvPr id="26628"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6629"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6630"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6632"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grpSp>
        <p:nvGrpSpPr>
          <p:cNvPr id="6" name="Group 5"/>
          <p:cNvGrpSpPr/>
          <p:nvPr/>
        </p:nvGrpSpPr>
        <p:grpSpPr>
          <a:xfrm>
            <a:off x="3429000" y="3380601"/>
            <a:ext cx="6167438" cy="523220"/>
            <a:chOff x="76200" y="3733800"/>
            <a:chExt cx="6167438" cy="523220"/>
          </a:xfrm>
        </p:grpSpPr>
        <p:sp>
          <p:nvSpPr>
            <p:cNvPr id="26639" name="TextBox 103"/>
            <p:cNvSpPr txBox="1">
              <a:spLocks noChangeArrowheads="1"/>
            </p:cNvSpPr>
            <p:nvPr/>
          </p:nvSpPr>
          <p:spPr bwMode="auto">
            <a:xfrm>
              <a:off x="76200" y="3733800"/>
              <a:ext cx="790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sz="1400" i="0" dirty="0">
                  <a:solidFill>
                    <a:schemeClr val="tx1"/>
                  </a:solidFill>
                  <a:latin typeface="Arial Narrow" charset="0"/>
                </a:rPr>
                <a:t>Baseline</a:t>
              </a:r>
            </a:p>
          </p:txBody>
        </p:sp>
        <p:sp>
          <p:nvSpPr>
            <p:cNvPr id="26642" name="TextBox 112"/>
            <p:cNvSpPr txBox="1">
              <a:spLocks noChangeAspect="1" noChangeArrowheads="1"/>
            </p:cNvSpPr>
            <p:nvPr/>
          </p:nvSpPr>
          <p:spPr bwMode="auto">
            <a:xfrm>
              <a:off x="3581400" y="3733800"/>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algn="ctr" eaLnBrk="1" hangingPunct="1"/>
              <a:r>
                <a:rPr lang="en-US" sz="1400" i="0" dirty="0">
                  <a:solidFill>
                    <a:schemeClr val="tx1"/>
                  </a:solidFill>
                  <a:latin typeface="Arial Narrow" charset="0"/>
                </a:rPr>
                <a:t>All Mo PFCs</a:t>
              </a:r>
            </a:p>
          </p:txBody>
        </p:sp>
        <p:sp>
          <p:nvSpPr>
            <p:cNvPr id="26643" name="TextBox 113"/>
            <p:cNvSpPr txBox="1">
              <a:spLocks noChangeAspect="1" noChangeArrowheads="1"/>
            </p:cNvSpPr>
            <p:nvPr/>
          </p:nvSpPr>
          <p:spPr bwMode="auto">
            <a:xfrm>
              <a:off x="4267200" y="3733800"/>
              <a:ext cx="1976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algn="ctr" eaLnBrk="1" hangingPunct="1"/>
              <a:r>
                <a:rPr lang="en-US" sz="1400" i="0" dirty="0">
                  <a:solidFill>
                    <a:schemeClr val="tx1"/>
                  </a:solidFill>
                  <a:latin typeface="Arial Narrow" charset="0"/>
                </a:rPr>
                <a:t>Mo </a:t>
              </a:r>
              <a:r>
                <a:rPr lang="en-US" sz="1400" i="0" dirty="0" smtClean="0">
                  <a:solidFill>
                    <a:schemeClr val="tx1"/>
                  </a:solidFill>
                  <a:latin typeface="Arial Narrow" charset="0"/>
                </a:rPr>
                <a:t>wall</a:t>
              </a:r>
            </a:p>
            <a:p>
              <a:pPr algn="ctr" eaLnBrk="1" hangingPunct="1"/>
              <a:r>
                <a:rPr lang="en-US" sz="1400" i="0" dirty="0" smtClean="0">
                  <a:solidFill>
                    <a:schemeClr val="tx1"/>
                  </a:solidFill>
                  <a:latin typeface="Arial Narrow" charset="0"/>
                </a:rPr>
                <a:t>+ W </a:t>
              </a:r>
              <a:r>
                <a:rPr lang="en-US" sz="1400" i="0" dirty="0">
                  <a:solidFill>
                    <a:schemeClr val="tx1"/>
                  </a:solidFill>
                  <a:latin typeface="Arial Narrow" charset="0"/>
                </a:rPr>
                <a:t>divertor</a:t>
              </a:r>
            </a:p>
          </p:txBody>
        </p:sp>
        <p:sp>
          <p:nvSpPr>
            <p:cNvPr id="26644" name="TextBox 114"/>
            <p:cNvSpPr txBox="1">
              <a:spLocks noChangeAspect="1" noChangeArrowheads="1"/>
            </p:cNvSpPr>
            <p:nvPr/>
          </p:nvSpPr>
          <p:spPr bwMode="auto">
            <a:xfrm>
              <a:off x="2667000" y="3733800"/>
              <a:ext cx="12779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algn="ctr" eaLnBrk="1" hangingPunct="1"/>
              <a:r>
                <a:rPr lang="en-US" sz="1400" i="0" dirty="0">
                  <a:solidFill>
                    <a:schemeClr val="tx1"/>
                  </a:solidFill>
                  <a:latin typeface="Arial Narrow" charset="0"/>
                </a:rPr>
                <a:t>All Mo tiles</a:t>
              </a:r>
            </a:p>
          </p:txBody>
        </p:sp>
        <p:sp>
          <p:nvSpPr>
            <p:cNvPr id="26645" name="TextBox 115"/>
            <p:cNvSpPr txBox="1">
              <a:spLocks noChangeAspect="1" noChangeArrowheads="1"/>
            </p:cNvSpPr>
            <p:nvPr/>
          </p:nvSpPr>
          <p:spPr bwMode="auto">
            <a:xfrm>
              <a:off x="1495425" y="3733800"/>
              <a:ext cx="1857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algn="ctr" eaLnBrk="1" hangingPunct="1"/>
              <a:r>
                <a:rPr lang="en-US" sz="1400" i="0" dirty="0">
                  <a:solidFill>
                    <a:schemeClr val="tx1"/>
                  </a:solidFill>
                  <a:latin typeface="Arial Narrow" charset="0"/>
                </a:rPr>
                <a:t>All </a:t>
              </a:r>
            </a:p>
            <a:p>
              <a:pPr algn="ctr" eaLnBrk="1" hangingPunct="1"/>
              <a:r>
                <a:rPr lang="en-US" sz="1400" i="0" dirty="0">
                  <a:solidFill>
                    <a:schemeClr val="tx1"/>
                  </a:solidFill>
                  <a:latin typeface="Arial Narrow" charset="0"/>
                </a:rPr>
                <a:t>Mo divertor</a:t>
              </a:r>
            </a:p>
          </p:txBody>
        </p:sp>
        <p:sp>
          <p:nvSpPr>
            <p:cNvPr id="26646" name="TextBox 117"/>
            <p:cNvSpPr txBox="1">
              <a:spLocks noChangeAspect="1" noChangeArrowheads="1"/>
            </p:cNvSpPr>
            <p:nvPr/>
          </p:nvSpPr>
          <p:spPr bwMode="auto">
            <a:xfrm>
              <a:off x="457200" y="3733800"/>
              <a:ext cx="2011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algn="ctr" eaLnBrk="1" hangingPunct="1"/>
              <a:r>
                <a:rPr lang="en-US" sz="1400" i="0" dirty="0">
                  <a:solidFill>
                    <a:schemeClr val="tx1"/>
                  </a:solidFill>
                  <a:latin typeface="Arial Narrow" charset="0"/>
                </a:rPr>
                <a:t>Upper </a:t>
              </a:r>
            </a:p>
            <a:p>
              <a:pPr algn="ctr" eaLnBrk="1" hangingPunct="1"/>
              <a:r>
                <a:rPr lang="en-US" sz="1400" i="0" dirty="0">
                  <a:solidFill>
                    <a:schemeClr val="tx1"/>
                  </a:solidFill>
                  <a:latin typeface="Arial Narrow" charset="0"/>
                </a:rPr>
                <a:t>Mo divertor</a:t>
              </a:r>
            </a:p>
          </p:txBody>
        </p:sp>
      </p:grpSp>
      <p:sp>
        <p:nvSpPr>
          <p:cNvPr id="26648" name="Right Brace 120"/>
          <p:cNvSpPr>
            <a:spLocks/>
          </p:cNvSpPr>
          <p:nvPr/>
        </p:nvSpPr>
        <p:spPr bwMode="auto">
          <a:xfrm rot="-5400000">
            <a:off x="7505700" y="65901"/>
            <a:ext cx="152400" cy="2667000"/>
          </a:xfrm>
          <a:prstGeom prst="rightBrace">
            <a:avLst>
              <a:gd name="adj1" fmla="val 44236"/>
              <a:gd name="adj2" fmla="val 54356"/>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spcBef>
                <a:spcPct val="20000"/>
              </a:spcBef>
              <a:buFontTx/>
              <a:buChar char="•"/>
            </a:pPr>
            <a:endParaRPr lang="en-US"/>
          </a:p>
        </p:txBody>
      </p:sp>
      <p:sp>
        <p:nvSpPr>
          <p:cNvPr id="26649" name="TextBox 123"/>
          <p:cNvSpPr txBox="1">
            <a:spLocks noChangeArrowheads="1"/>
          </p:cNvSpPr>
          <p:nvPr/>
        </p:nvSpPr>
        <p:spPr bwMode="auto">
          <a:xfrm>
            <a:off x="6629400" y="1018401"/>
            <a:ext cx="2209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algn="ctr" eaLnBrk="1" hangingPunct="1"/>
            <a:r>
              <a:rPr lang="en-US" sz="1400" dirty="0" smtClean="0">
                <a:solidFill>
                  <a:srgbClr val="FF0000"/>
                </a:solidFill>
                <a:latin typeface="Arial Narrow" charset="0"/>
              </a:rPr>
              <a:t>Possible progressions</a:t>
            </a:r>
            <a:endParaRPr lang="en-US" sz="1400" dirty="0">
              <a:solidFill>
                <a:srgbClr val="FF0000"/>
              </a:solidFill>
              <a:latin typeface="Arial Narrow" charset="0"/>
            </a:endParaRPr>
          </a:p>
        </p:txBody>
      </p:sp>
      <p:sp>
        <p:nvSpPr>
          <p:cNvPr id="125" name="TextBox 124"/>
          <p:cNvSpPr txBox="1"/>
          <p:nvPr/>
        </p:nvSpPr>
        <p:spPr>
          <a:xfrm>
            <a:off x="3429000" y="3914001"/>
            <a:ext cx="3429000" cy="27699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i="0" dirty="0" smtClean="0"/>
              <a:t>5 </a:t>
            </a:r>
            <a:r>
              <a:rPr lang="en-US" i="0" dirty="0"/>
              <a:t>yr plan</a:t>
            </a:r>
          </a:p>
        </p:txBody>
      </p:sp>
      <p:grpSp>
        <p:nvGrpSpPr>
          <p:cNvPr id="5" name="Group 4"/>
          <p:cNvGrpSpPr/>
          <p:nvPr/>
        </p:nvGrpSpPr>
        <p:grpSpPr>
          <a:xfrm>
            <a:off x="3687763" y="1628001"/>
            <a:ext cx="5246687" cy="1676400"/>
            <a:chOff x="334963" y="1981200"/>
            <a:chExt cx="5246687" cy="1676400"/>
          </a:xfrm>
        </p:grpSpPr>
        <p:grpSp>
          <p:nvGrpSpPr>
            <p:cNvPr id="26633" name="Group 33837"/>
            <p:cNvGrpSpPr>
              <a:grpSpLocks noChangeAspect="1"/>
            </p:cNvGrpSpPr>
            <p:nvPr/>
          </p:nvGrpSpPr>
          <p:grpSpPr bwMode="auto">
            <a:xfrm>
              <a:off x="334963" y="1981200"/>
              <a:ext cx="628650" cy="1676400"/>
              <a:chOff x="334963" y="1981200"/>
              <a:chExt cx="1270000" cy="3387725"/>
            </a:xfrm>
          </p:grpSpPr>
          <p:cxnSp>
            <p:nvCxnSpPr>
              <p:cNvPr id="13" name="Straight Connector 12"/>
              <p:cNvCxnSpPr/>
              <p:nvPr/>
            </p:nvCxnSpPr>
            <p:spPr>
              <a:xfrm>
                <a:off x="334963" y="2597873"/>
                <a:ext cx="0" cy="2125267"/>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34963" y="2325266"/>
                <a:ext cx="124353" cy="272607"/>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4963" y="4723140"/>
                <a:ext cx="124353" cy="275253"/>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54025" y="1981200"/>
                <a:ext cx="0" cy="34406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72546" y="1981200"/>
                <a:ext cx="13758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72546" y="5363632"/>
                <a:ext cx="13758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54025" y="4998393"/>
                <a:ext cx="0" cy="370532"/>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57755" y="1981200"/>
                <a:ext cx="396875" cy="164093"/>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1089025" y="2187639"/>
                <a:ext cx="275167" cy="410233"/>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364191" y="2621692"/>
                <a:ext cx="156105" cy="481692"/>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522941" y="3145730"/>
                <a:ext cx="82022" cy="481692"/>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flipV="1">
                <a:off x="657755" y="5175720"/>
                <a:ext cx="396875" cy="166739"/>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1089025" y="4723140"/>
                <a:ext cx="275167" cy="412879"/>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1364191" y="4220274"/>
                <a:ext cx="156105" cy="47904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flipV="1">
                <a:off x="1522941" y="3696236"/>
                <a:ext cx="82022" cy="479046"/>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6634" name="Group 110"/>
            <p:cNvGrpSpPr>
              <a:grpSpLocks noChangeAspect="1"/>
            </p:cNvGrpSpPr>
            <p:nvPr/>
          </p:nvGrpSpPr>
          <p:grpSpPr bwMode="auto">
            <a:xfrm>
              <a:off x="1258570" y="1981200"/>
              <a:ext cx="628650" cy="1676400"/>
              <a:chOff x="1775460" y="1981200"/>
              <a:chExt cx="1270102" cy="3387852"/>
            </a:xfrm>
          </p:grpSpPr>
          <p:cxnSp>
            <p:nvCxnSpPr>
              <p:cNvPr id="28" name="Straight Connector 27"/>
              <p:cNvCxnSpPr/>
              <p:nvPr/>
            </p:nvCxnSpPr>
            <p:spPr>
              <a:xfrm>
                <a:off x="1775460" y="2597896"/>
                <a:ext cx="0" cy="2125347"/>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75460" y="2325279"/>
                <a:ext cx="124365" cy="272617"/>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75460" y="4723243"/>
                <a:ext cx="124365" cy="275263"/>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891886" y="1981200"/>
                <a:ext cx="0" cy="344079"/>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913054" y="1981200"/>
                <a:ext cx="137594" cy="0"/>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913054" y="5363758"/>
                <a:ext cx="137594"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891886" y="4998506"/>
                <a:ext cx="0" cy="37054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2098278" y="1981200"/>
                <a:ext cx="396907" cy="164099"/>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noChangeAspect="1"/>
              </p:cNvCxnSpPr>
              <p:nvPr/>
            </p:nvCxnSpPr>
            <p:spPr>
              <a:xfrm flipH="1" flipV="1">
                <a:off x="2529584" y="2187647"/>
                <a:ext cx="248728" cy="37054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2804773" y="2621716"/>
                <a:ext cx="156116" cy="48171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963535" y="3145774"/>
                <a:ext cx="82027" cy="48171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2098278" y="5175839"/>
                <a:ext cx="396907" cy="166745"/>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flipV="1">
                <a:off x="2529584" y="4723243"/>
                <a:ext cx="275189" cy="412894"/>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flipV="1">
                <a:off x="2804773" y="4220358"/>
                <a:ext cx="156116" cy="479064"/>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2963535" y="3696300"/>
                <a:ext cx="82027" cy="479064"/>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6635" name="Group 111"/>
            <p:cNvGrpSpPr>
              <a:grpSpLocks noChangeAspect="1"/>
            </p:cNvGrpSpPr>
            <p:nvPr/>
          </p:nvGrpSpPr>
          <p:grpSpPr bwMode="auto">
            <a:xfrm>
              <a:off x="2182177" y="1981200"/>
              <a:ext cx="628650" cy="1676400"/>
              <a:chOff x="3215640" y="1981200"/>
              <a:chExt cx="1270102" cy="3387852"/>
            </a:xfrm>
          </p:grpSpPr>
          <p:cxnSp>
            <p:nvCxnSpPr>
              <p:cNvPr id="43" name="Straight Connector 42"/>
              <p:cNvCxnSpPr/>
              <p:nvPr/>
            </p:nvCxnSpPr>
            <p:spPr>
              <a:xfrm>
                <a:off x="3215640" y="2597896"/>
                <a:ext cx="0" cy="2125347"/>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215640" y="2325279"/>
                <a:ext cx="124365" cy="272617"/>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215640" y="4723243"/>
                <a:ext cx="124365" cy="275263"/>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332066" y="1981200"/>
                <a:ext cx="0" cy="344079"/>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353234" y="1981200"/>
                <a:ext cx="137594" cy="0"/>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353234" y="5363758"/>
                <a:ext cx="137594" cy="0"/>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332066" y="4998506"/>
                <a:ext cx="0" cy="370546"/>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3538458" y="1981200"/>
                <a:ext cx="396907" cy="164099"/>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3969764" y="2187647"/>
                <a:ext cx="275189" cy="410249"/>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244953" y="2621716"/>
                <a:ext cx="156116" cy="48171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4403715" y="3145774"/>
                <a:ext cx="82027" cy="48171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flipV="1">
                <a:off x="3538458" y="5175839"/>
                <a:ext cx="396907" cy="166745"/>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0800000" flipV="1">
                <a:off x="3969764" y="4723243"/>
                <a:ext cx="275189" cy="412894"/>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4244953" y="4220358"/>
                <a:ext cx="156116" cy="479064"/>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flipV="1">
                <a:off x="4403715" y="3696300"/>
                <a:ext cx="82027" cy="479064"/>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6636" name="Group 112"/>
            <p:cNvGrpSpPr>
              <a:grpSpLocks noChangeAspect="1"/>
            </p:cNvGrpSpPr>
            <p:nvPr/>
          </p:nvGrpSpPr>
          <p:grpSpPr bwMode="auto">
            <a:xfrm>
              <a:off x="3105784" y="1981200"/>
              <a:ext cx="628650" cy="1676400"/>
              <a:chOff x="4688738" y="1981200"/>
              <a:chExt cx="1270102" cy="3387852"/>
            </a:xfrm>
          </p:grpSpPr>
          <p:cxnSp>
            <p:nvCxnSpPr>
              <p:cNvPr id="58" name="Straight Connector 57"/>
              <p:cNvCxnSpPr/>
              <p:nvPr/>
            </p:nvCxnSpPr>
            <p:spPr>
              <a:xfrm>
                <a:off x="4688738" y="2597896"/>
                <a:ext cx="0" cy="2125347"/>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688738" y="2325279"/>
                <a:ext cx="124365" cy="272617"/>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688738" y="4723243"/>
                <a:ext cx="124365" cy="275263"/>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805164" y="1981200"/>
                <a:ext cx="0" cy="344079"/>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4826332" y="1981200"/>
                <a:ext cx="137594" cy="0"/>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826332" y="5363758"/>
                <a:ext cx="137594" cy="0"/>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05164" y="4998506"/>
                <a:ext cx="0" cy="370546"/>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5011556" y="1981200"/>
                <a:ext cx="396907" cy="164099"/>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5442862" y="2187647"/>
                <a:ext cx="275189" cy="410249"/>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5718051" y="2621716"/>
                <a:ext cx="156116" cy="481710"/>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5876813" y="3145774"/>
                <a:ext cx="82027" cy="48171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5011556" y="5175839"/>
                <a:ext cx="396907" cy="166745"/>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flipV="1">
                <a:off x="5442862" y="4723243"/>
                <a:ext cx="275189" cy="412894"/>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flipV="1">
                <a:off x="5718051" y="4220358"/>
                <a:ext cx="156116" cy="479064"/>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V="1">
                <a:off x="5876813" y="3696300"/>
                <a:ext cx="82027" cy="479064"/>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6637" name="Group 114"/>
            <p:cNvGrpSpPr>
              <a:grpSpLocks noChangeAspect="1"/>
            </p:cNvGrpSpPr>
            <p:nvPr/>
          </p:nvGrpSpPr>
          <p:grpSpPr bwMode="auto">
            <a:xfrm>
              <a:off x="4029391" y="1981200"/>
              <a:ext cx="628650" cy="1676400"/>
              <a:chOff x="6128918" y="1981200"/>
              <a:chExt cx="1270102" cy="3387852"/>
            </a:xfrm>
          </p:grpSpPr>
          <p:cxnSp>
            <p:nvCxnSpPr>
              <p:cNvPr id="73" name="Straight Connector 72"/>
              <p:cNvCxnSpPr/>
              <p:nvPr/>
            </p:nvCxnSpPr>
            <p:spPr>
              <a:xfrm>
                <a:off x="6128918" y="2597896"/>
                <a:ext cx="0" cy="2125347"/>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128918" y="2325279"/>
                <a:ext cx="124363" cy="272617"/>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128918" y="4723243"/>
                <a:ext cx="124363" cy="275263"/>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245344" y="1981200"/>
                <a:ext cx="0" cy="344079"/>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6266512" y="1981200"/>
                <a:ext cx="137594" cy="0"/>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6266512" y="5363758"/>
                <a:ext cx="137594" cy="0"/>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245344" y="4998506"/>
                <a:ext cx="0" cy="370546"/>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6451736" y="1981200"/>
                <a:ext cx="396907" cy="164099"/>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6883040" y="2187647"/>
                <a:ext cx="275189" cy="410249"/>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7158229" y="2621716"/>
                <a:ext cx="156118" cy="481710"/>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7316992" y="3145774"/>
                <a:ext cx="82028" cy="481710"/>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flipV="1">
                <a:off x="6451736" y="5175839"/>
                <a:ext cx="396907" cy="166745"/>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V="1">
                <a:off x="6883040" y="4723243"/>
                <a:ext cx="275189" cy="412894"/>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0800000" flipV="1">
                <a:off x="7158229" y="4220358"/>
                <a:ext cx="156118" cy="479064"/>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flipV="1">
                <a:off x="7316992" y="3696300"/>
                <a:ext cx="82028" cy="479064"/>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638" name="Group 115"/>
            <p:cNvGrpSpPr>
              <a:grpSpLocks noChangeAspect="1"/>
            </p:cNvGrpSpPr>
            <p:nvPr/>
          </p:nvGrpSpPr>
          <p:grpSpPr bwMode="auto">
            <a:xfrm>
              <a:off x="4953000" y="1981200"/>
              <a:ext cx="628650" cy="1676400"/>
              <a:chOff x="7569098" y="1981200"/>
              <a:chExt cx="1270102" cy="3387852"/>
            </a:xfrm>
          </p:grpSpPr>
          <p:cxnSp>
            <p:nvCxnSpPr>
              <p:cNvPr id="88" name="Straight Connector 87"/>
              <p:cNvCxnSpPr/>
              <p:nvPr/>
            </p:nvCxnSpPr>
            <p:spPr>
              <a:xfrm>
                <a:off x="7569098" y="2597896"/>
                <a:ext cx="0" cy="2125347"/>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569098" y="2325279"/>
                <a:ext cx="124365" cy="272617"/>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569098" y="4723243"/>
                <a:ext cx="124365" cy="275263"/>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7685524" y="1981200"/>
                <a:ext cx="0" cy="344079"/>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7706692" y="1981200"/>
                <a:ext cx="137594"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7706692" y="5363758"/>
                <a:ext cx="137594"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7685524" y="4998506"/>
                <a:ext cx="0" cy="370546"/>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7891916" y="1981200"/>
                <a:ext cx="396907" cy="164099"/>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8323222" y="2187647"/>
                <a:ext cx="275189" cy="410249"/>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598411" y="2621716"/>
                <a:ext cx="156116" cy="481710"/>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757173" y="3145774"/>
                <a:ext cx="82027" cy="481710"/>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0800000" flipV="1">
                <a:off x="7891916" y="5175839"/>
                <a:ext cx="396907" cy="166745"/>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0800000" flipV="1">
                <a:off x="8323222" y="4723243"/>
                <a:ext cx="275189" cy="412894"/>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V="1">
                <a:off x="8598411" y="4220358"/>
                <a:ext cx="156116" cy="479064"/>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0800000" flipV="1">
                <a:off x="8757173" y="3696300"/>
                <a:ext cx="82027" cy="479064"/>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6654" name="Rectangle 10"/>
            <p:cNvSpPr>
              <a:spLocks noChangeArrowheads="1"/>
            </p:cNvSpPr>
            <p:nvPr/>
          </p:nvSpPr>
          <p:spPr bwMode="auto">
            <a:xfrm>
              <a:off x="381000" y="2286000"/>
              <a:ext cx="515185" cy="58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i="0" dirty="0">
                  <a:solidFill>
                    <a:schemeClr val="tx1"/>
                  </a:solidFill>
                  <a:latin typeface="Arial Black" charset="0"/>
                </a:rPr>
                <a:t>C</a:t>
              </a:r>
            </a:p>
            <a:p>
              <a:r>
                <a:rPr lang="en-US" sz="1600" i="0" dirty="0">
                  <a:solidFill>
                    <a:srgbClr val="00B0F0"/>
                  </a:solidFill>
                  <a:latin typeface="Arial Black" charset="0"/>
                </a:rPr>
                <a:t>BN</a:t>
              </a:r>
            </a:p>
          </p:txBody>
        </p:sp>
        <p:grpSp>
          <p:nvGrpSpPr>
            <p:cNvPr id="128" name="Group 2"/>
            <p:cNvGrpSpPr>
              <a:grpSpLocks/>
            </p:cNvGrpSpPr>
            <p:nvPr/>
          </p:nvGrpSpPr>
          <p:grpSpPr bwMode="auto">
            <a:xfrm>
              <a:off x="1295400" y="2286001"/>
              <a:ext cx="518091" cy="871955"/>
              <a:chOff x="-3125788" y="2176463"/>
              <a:chExt cx="518091" cy="871954"/>
            </a:xfrm>
          </p:grpSpPr>
          <p:sp>
            <p:nvSpPr>
              <p:cNvPr id="129" name="Rectangle 10"/>
              <p:cNvSpPr>
                <a:spLocks noChangeArrowheads="1"/>
              </p:cNvSpPr>
              <p:nvPr/>
            </p:nvSpPr>
            <p:spPr bwMode="auto">
              <a:xfrm>
                <a:off x="-3125788" y="2176463"/>
                <a:ext cx="51518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i="0" dirty="0">
                    <a:solidFill>
                      <a:schemeClr val="tx1"/>
                    </a:solidFill>
                    <a:latin typeface="Arial Black" charset="0"/>
                  </a:rPr>
                  <a:t>C</a:t>
                </a:r>
              </a:p>
              <a:p>
                <a:r>
                  <a:rPr lang="en-US" sz="1600" i="0" dirty="0">
                    <a:solidFill>
                      <a:srgbClr val="00B0F0"/>
                    </a:solidFill>
                    <a:latin typeface="Arial Black" charset="0"/>
                  </a:rPr>
                  <a:t>BN</a:t>
                </a:r>
              </a:p>
            </p:txBody>
          </p:sp>
          <p:sp>
            <p:nvSpPr>
              <p:cNvPr id="130" name="Rectangle 129"/>
              <p:cNvSpPr/>
              <p:nvPr/>
            </p:nvSpPr>
            <p:spPr>
              <a:xfrm>
                <a:off x="-3125788" y="2709863"/>
                <a:ext cx="518091" cy="338554"/>
              </a:xfrm>
              <a:prstGeom prst="rect">
                <a:avLst/>
              </a:prstGeom>
            </p:spPr>
            <p:txBody>
              <a:bodyPr wrap="none">
                <a:spAutoFit/>
              </a:bodyPr>
              <a:lstStyle/>
              <a:p>
                <a:pPr>
                  <a:defRPr/>
                </a:pPr>
                <a:r>
                  <a:rPr lang="en-US" sz="1600" i="0" dirty="0">
                    <a:solidFill>
                      <a:schemeClr val="bg1">
                        <a:lumMod val="75000"/>
                      </a:schemeClr>
                    </a:solidFill>
                    <a:latin typeface="Arial Black" pitchFamily="34" charset="0"/>
                    <a:cs typeface="Calibri" pitchFamily="34" charset="0"/>
                  </a:rPr>
                  <a:t>Mo</a:t>
                </a:r>
              </a:p>
            </p:txBody>
          </p:sp>
        </p:grpSp>
        <p:grpSp>
          <p:nvGrpSpPr>
            <p:cNvPr id="132" name="Group 2"/>
            <p:cNvGrpSpPr>
              <a:grpSpLocks/>
            </p:cNvGrpSpPr>
            <p:nvPr/>
          </p:nvGrpSpPr>
          <p:grpSpPr bwMode="auto">
            <a:xfrm>
              <a:off x="2209800" y="2286001"/>
              <a:ext cx="518091" cy="871955"/>
              <a:chOff x="-3125788" y="2176463"/>
              <a:chExt cx="518091" cy="871954"/>
            </a:xfrm>
          </p:grpSpPr>
          <p:sp>
            <p:nvSpPr>
              <p:cNvPr id="133" name="Rectangle 10"/>
              <p:cNvSpPr>
                <a:spLocks noChangeArrowheads="1"/>
              </p:cNvSpPr>
              <p:nvPr/>
            </p:nvSpPr>
            <p:spPr bwMode="auto">
              <a:xfrm>
                <a:off x="-3125788" y="2176463"/>
                <a:ext cx="51518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i="0" dirty="0">
                    <a:solidFill>
                      <a:schemeClr val="tx1"/>
                    </a:solidFill>
                    <a:latin typeface="Arial Black" charset="0"/>
                  </a:rPr>
                  <a:t>C</a:t>
                </a:r>
              </a:p>
              <a:p>
                <a:r>
                  <a:rPr lang="en-US" sz="1600" i="0" dirty="0">
                    <a:solidFill>
                      <a:srgbClr val="00B0F0"/>
                    </a:solidFill>
                    <a:latin typeface="Arial Black" charset="0"/>
                  </a:rPr>
                  <a:t>BN</a:t>
                </a:r>
              </a:p>
            </p:txBody>
          </p:sp>
          <p:sp>
            <p:nvSpPr>
              <p:cNvPr id="134" name="Rectangle 133"/>
              <p:cNvSpPr/>
              <p:nvPr/>
            </p:nvSpPr>
            <p:spPr>
              <a:xfrm>
                <a:off x="-3125788" y="2709863"/>
                <a:ext cx="518091" cy="338554"/>
              </a:xfrm>
              <a:prstGeom prst="rect">
                <a:avLst/>
              </a:prstGeom>
            </p:spPr>
            <p:txBody>
              <a:bodyPr wrap="none">
                <a:spAutoFit/>
              </a:bodyPr>
              <a:lstStyle/>
              <a:p>
                <a:pPr>
                  <a:defRPr/>
                </a:pPr>
                <a:r>
                  <a:rPr lang="en-US" sz="1600" i="0" dirty="0">
                    <a:solidFill>
                      <a:schemeClr val="bg1">
                        <a:lumMod val="75000"/>
                      </a:schemeClr>
                    </a:solidFill>
                    <a:latin typeface="Arial Black" pitchFamily="34" charset="0"/>
                    <a:cs typeface="Calibri" pitchFamily="34" charset="0"/>
                  </a:rPr>
                  <a:t>Mo</a:t>
                </a:r>
              </a:p>
            </p:txBody>
          </p:sp>
        </p:grpSp>
        <p:sp>
          <p:nvSpPr>
            <p:cNvPr id="137" name="Rectangle 10"/>
            <p:cNvSpPr>
              <a:spLocks noChangeArrowheads="1"/>
            </p:cNvSpPr>
            <p:nvPr/>
          </p:nvSpPr>
          <p:spPr bwMode="auto">
            <a:xfrm>
              <a:off x="3124200" y="2286002"/>
              <a:ext cx="515185" cy="58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i="0" dirty="0" smtClean="0">
                  <a:solidFill>
                    <a:schemeClr val="tx1"/>
                  </a:solidFill>
                  <a:latin typeface="Arial Black" charset="0"/>
                </a:rPr>
                <a:t> </a:t>
              </a:r>
              <a:endParaRPr lang="en-US" sz="1600" i="0" dirty="0">
                <a:solidFill>
                  <a:schemeClr val="tx1"/>
                </a:solidFill>
                <a:latin typeface="Arial Black" charset="0"/>
              </a:endParaRPr>
            </a:p>
            <a:p>
              <a:r>
                <a:rPr lang="en-US" sz="1600" i="0" dirty="0">
                  <a:solidFill>
                    <a:srgbClr val="00B0F0"/>
                  </a:solidFill>
                  <a:latin typeface="Arial Black" charset="0"/>
                </a:rPr>
                <a:t>BN</a:t>
              </a:r>
            </a:p>
          </p:txBody>
        </p:sp>
        <p:sp>
          <p:nvSpPr>
            <p:cNvPr id="138" name="Rectangle 137"/>
            <p:cNvSpPr/>
            <p:nvPr/>
          </p:nvSpPr>
          <p:spPr bwMode="auto">
            <a:xfrm>
              <a:off x="3124200" y="2819403"/>
              <a:ext cx="518091" cy="338555"/>
            </a:xfrm>
            <a:prstGeom prst="rect">
              <a:avLst/>
            </a:prstGeom>
          </p:spPr>
          <p:txBody>
            <a:bodyPr wrap="none">
              <a:spAutoFit/>
            </a:bodyPr>
            <a:lstStyle/>
            <a:p>
              <a:pPr>
                <a:defRPr/>
              </a:pPr>
              <a:r>
                <a:rPr lang="en-US" sz="1600" i="0" dirty="0">
                  <a:solidFill>
                    <a:schemeClr val="bg1">
                      <a:lumMod val="75000"/>
                    </a:schemeClr>
                  </a:solidFill>
                  <a:latin typeface="Arial Black" pitchFamily="34" charset="0"/>
                  <a:cs typeface="Calibri" pitchFamily="34" charset="0"/>
                </a:rPr>
                <a:t>Mo</a:t>
              </a:r>
            </a:p>
          </p:txBody>
        </p:sp>
        <p:sp>
          <p:nvSpPr>
            <p:cNvPr id="142" name="Rectangle 141"/>
            <p:cNvSpPr/>
            <p:nvPr/>
          </p:nvSpPr>
          <p:spPr bwMode="auto">
            <a:xfrm>
              <a:off x="4038600" y="2819399"/>
              <a:ext cx="518091" cy="338554"/>
            </a:xfrm>
            <a:prstGeom prst="rect">
              <a:avLst/>
            </a:prstGeom>
          </p:spPr>
          <p:txBody>
            <a:bodyPr wrap="none">
              <a:spAutoFit/>
            </a:bodyPr>
            <a:lstStyle/>
            <a:p>
              <a:pPr>
                <a:defRPr/>
              </a:pPr>
              <a:r>
                <a:rPr lang="en-US" sz="1600" i="0" dirty="0">
                  <a:solidFill>
                    <a:schemeClr val="bg1">
                      <a:lumMod val="75000"/>
                    </a:schemeClr>
                  </a:solidFill>
                  <a:latin typeface="Arial Black" pitchFamily="34" charset="0"/>
                  <a:cs typeface="Calibri" pitchFamily="34" charset="0"/>
                </a:rPr>
                <a:t>Mo</a:t>
              </a:r>
            </a:p>
          </p:txBody>
        </p:sp>
        <p:grpSp>
          <p:nvGrpSpPr>
            <p:cNvPr id="144" name="Group 2"/>
            <p:cNvGrpSpPr>
              <a:grpSpLocks/>
            </p:cNvGrpSpPr>
            <p:nvPr/>
          </p:nvGrpSpPr>
          <p:grpSpPr bwMode="auto">
            <a:xfrm>
              <a:off x="4953000" y="2819403"/>
              <a:ext cx="518091" cy="567154"/>
              <a:chOff x="-3125788" y="2709863"/>
              <a:chExt cx="518091" cy="567153"/>
            </a:xfrm>
          </p:grpSpPr>
          <p:sp>
            <p:nvSpPr>
              <p:cNvPr id="146" name="Rectangle 145"/>
              <p:cNvSpPr/>
              <p:nvPr/>
            </p:nvSpPr>
            <p:spPr>
              <a:xfrm>
                <a:off x="-3125788" y="2709863"/>
                <a:ext cx="518091" cy="338554"/>
              </a:xfrm>
              <a:prstGeom prst="rect">
                <a:avLst/>
              </a:prstGeom>
            </p:spPr>
            <p:txBody>
              <a:bodyPr wrap="none">
                <a:spAutoFit/>
              </a:bodyPr>
              <a:lstStyle/>
              <a:p>
                <a:pPr>
                  <a:defRPr/>
                </a:pPr>
                <a:r>
                  <a:rPr lang="en-US" sz="1600" i="0" dirty="0">
                    <a:solidFill>
                      <a:schemeClr val="bg1">
                        <a:lumMod val="75000"/>
                      </a:schemeClr>
                    </a:solidFill>
                    <a:latin typeface="Arial Black" pitchFamily="34" charset="0"/>
                    <a:cs typeface="Calibri" pitchFamily="34" charset="0"/>
                  </a:rPr>
                  <a:t>Mo</a:t>
                </a:r>
              </a:p>
            </p:txBody>
          </p:sp>
          <p:sp>
            <p:nvSpPr>
              <p:cNvPr id="147" name="Rectangle 116"/>
              <p:cNvSpPr>
                <a:spLocks noChangeArrowheads="1"/>
              </p:cNvSpPr>
              <p:nvPr/>
            </p:nvSpPr>
            <p:spPr bwMode="auto">
              <a:xfrm>
                <a:off x="-3125788" y="2938462"/>
                <a:ext cx="415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i="0" dirty="0">
                    <a:solidFill>
                      <a:srgbClr val="FF0000"/>
                    </a:solidFill>
                    <a:latin typeface="Arial Black" charset="0"/>
                  </a:rPr>
                  <a:t>W</a:t>
                </a:r>
              </a:p>
            </p:txBody>
          </p:sp>
        </p:grpSp>
      </p:grpSp>
      <p:sp>
        <p:nvSpPr>
          <p:cNvPr id="150" name="Content Placeholder 2"/>
          <p:cNvSpPr txBox="1">
            <a:spLocks/>
          </p:cNvSpPr>
          <p:nvPr/>
        </p:nvSpPr>
        <p:spPr bwMode="auto">
          <a:xfrm>
            <a:off x="76200" y="1447800"/>
            <a:ext cx="3200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accent2"/>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FF0000"/>
                </a:solidFill>
                <a:latin typeface="+mn-lt"/>
                <a:ea typeface="ＭＳ Ｐゴシック" charset="0"/>
              </a:defRPr>
            </a:lvl3pPr>
            <a:lvl4pPr marL="1600200" indent="-228600" algn="l" rtl="0" eaLnBrk="0" fontAlgn="base" hangingPunct="0">
              <a:spcBef>
                <a:spcPct val="20000"/>
              </a:spcBef>
              <a:spcAft>
                <a:spcPct val="0"/>
              </a:spcAft>
              <a:buChar char="–"/>
              <a:defRPr sz="1600">
                <a:solidFill>
                  <a:srgbClr val="009999"/>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a:buFont typeface="Wingdings" charset="2"/>
              <a:buChar char="§"/>
            </a:pPr>
            <a:r>
              <a:rPr lang="en-US" sz="1800" b="0" i="0" dirty="0" smtClean="0">
                <a:latin typeface="Arial" charset="0"/>
              </a:rPr>
              <a:t>Developing PFC plan to transition to full metal coverage for FNSF-relevant PMI development</a:t>
            </a:r>
          </a:p>
          <a:p>
            <a:pPr>
              <a:buFont typeface="Wingdings" charset="2"/>
              <a:buChar char="§"/>
            </a:pPr>
            <a:r>
              <a:rPr lang="en-US" sz="1800" b="0" i="0" dirty="0" smtClean="0">
                <a:latin typeface="Arial" charset="0"/>
              </a:rPr>
              <a:t>Wall conditioning: GDC, </a:t>
            </a:r>
            <a:r>
              <a:rPr lang="en-US" sz="1800" b="0" i="0" dirty="0" smtClean="0">
                <a:latin typeface="Arial" charset="0"/>
              </a:rPr>
              <a:t>lithium</a:t>
            </a:r>
            <a:r>
              <a:rPr lang="en-US" sz="1800" b="0" i="0" dirty="0" smtClean="0">
                <a:latin typeface="Arial" charset="0"/>
              </a:rPr>
              <a:t> </a:t>
            </a:r>
            <a:r>
              <a:rPr lang="en-US" sz="1800" b="0" i="0" dirty="0" smtClean="0">
                <a:latin typeface="Arial" charset="0"/>
              </a:rPr>
              <a:t>and / or boron coatings</a:t>
            </a:r>
          </a:p>
          <a:p>
            <a:pPr>
              <a:buFont typeface="Wingdings" charset="2"/>
              <a:buChar char="§"/>
            </a:pPr>
            <a:r>
              <a:rPr lang="en-US" sz="1800" b="0" i="0" dirty="0" smtClean="0">
                <a:latin typeface="Arial" charset="0"/>
              </a:rPr>
              <a:t>PFC bake-out at 300-350</a:t>
            </a:r>
            <a:r>
              <a:rPr lang="en-US" sz="1800" b="0" i="0" baseline="30000" dirty="0" smtClean="0">
                <a:latin typeface="Arial" charset="0"/>
              </a:rPr>
              <a:t>o</a:t>
            </a:r>
            <a:r>
              <a:rPr lang="en-US" sz="1800" b="0" i="0" dirty="0" smtClean="0">
                <a:latin typeface="Arial" charset="0"/>
              </a:rPr>
              <a:t>C</a:t>
            </a:r>
          </a:p>
          <a:p>
            <a:pPr marL="230188" indent="-230188"/>
            <a:endParaRPr lang="en-US" sz="1800" b="0" i="0" dirty="0" smtClean="0">
              <a:latin typeface="Arial" charset="0"/>
            </a:endParaRPr>
          </a:p>
          <a:p>
            <a:endParaRPr lang="en-US" b="0" i="0" dirty="0">
              <a:latin typeface="Arial" charset="0"/>
            </a:endParaRPr>
          </a:p>
        </p:txBody>
      </p:sp>
      <p:sp>
        <p:nvSpPr>
          <p:cNvPr id="8" name="Content Placeholder 7"/>
          <p:cNvSpPr>
            <a:spLocks noGrp="1"/>
          </p:cNvSpPr>
          <p:nvPr>
            <p:ph idx="1"/>
          </p:nvPr>
        </p:nvSpPr>
        <p:spPr>
          <a:xfrm>
            <a:off x="76200" y="4419600"/>
            <a:ext cx="6019800" cy="1981200"/>
          </a:xfrm>
        </p:spPr>
        <p:txBody>
          <a:bodyPr/>
          <a:lstStyle/>
          <a:p>
            <a:pPr marL="230188" indent="-230188"/>
            <a:r>
              <a:rPr lang="en-US" sz="1800" dirty="0" smtClean="0">
                <a:latin typeface="Arial" charset="0"/>
              </a:rPr>
              <a:t>Radiative divertor elements affected by PFC choice:</a:t>
            </a:r>
            <a:endParaRPr lang="en-US" sz="1800" dirty="0">
              <a:latin typeface="Arial" charset="0"/>
            </a:endParaRPr>
          </a:p>
          <a:p>
            <a:pPr marL="630238" lvl="1" indent="-230188"/>
            <a:r>
              <a:rPr lang="en-US" sz="1600" dirty="0" smtClean="0">
                <a:latin typeface="Arial" charset="0"/>
              </a:rPr>
              <a:t>Divertor impurity gas handling and injection system</a:t>
            </a:r>
            <a:endParaRPr lang="en-US" sz="1600" dirty="0">
              <a:latin typeface="Arial" charset="0"/>
            </a:endParaRPr>
          </a:p>
          <a:p>
            <a:pPr marL="1030288" lvl="2" indent="-230188"/>
            <a:r>
              <a:rPr lang="en-US" sz="1600" dirty="0" smtClean="0">
                <a:latin typeface="Arial" charset="0"/>
              </a:rPr>
              <a:t>D</a:t>
            </a:r>
            <a:r>
              <a:rPr lang="en-US" sz="1600" baseline="-25000" dirty="0" smtClean="0">
                <a:latin typeface="Arial" charset="0"/>
              </a:rPr>
              <a:t>2</a:t>
            </a:r>
            <a:r>
              <a:rPr lang="en-US" sz="1600" dirty="0" smtClean="0">
                <a:latin typeface="Arial" charset="0"/>
              </a:rPr>
              <a:t>, CD</a:t>
            </a:r>
            <a:r>
              <a:rPr lang="en-US" sz="1600" baseline="-25000" dirty="0" smtClean="0">
                <a:latin typeface="Arial" charset="0"/>
              </a:rPr>
              <a:t>4</a:t>
            </a:r>
            <a:r>
              <a:rPr lang="en-US" sz="1600" dirty="0" smtClean="0">
                <a:latin typeface="Arial" charset="0"/>
              </a:rPr>
              <a:t>, </a:t>
            </a:r>
            <a:r>
              <a:rPr lang="en-US" sz="1600" dirty="0" err="1" smtClean="0">
                <a:latin typeface="Arial" charset="0"/>
              </a:rPr>
              <a:t>Ar</a:t>
            </a:r>
            <a:r>
              <a:rPr lang="en-US" sz="1600" dirty="0" smtClean="0">
                <a:latin typeface="Arial" charset="0"/>
              </a:rPr>
              <a:t> with </a:t>
            </a:r>
            <a:r>
              <a:rPr lang="en-US" sz="1600" dirty="0" smtClean="0">
                <a:latin typeface="Arial" charset="0"/>
              </a:rPr>
              <a:t>graphite </a:t>
            </a:r>
            <a:r>
              <a:rPr lang="en-US" sz="1600" dirty="0" smtClean="0">
                <a:latin typeface="Arial" charset="0"/>
              </a:rPr>
              <a:t>PFCs and lithium coatings</a:t>
            </a:r>
          </a:p>
          <a:p>
            <a:pPr marL="1030288" lvl="2" indent="-230188"/>
            <a:r>
              <a:rPr lang="en-US" sz="1600" dirty="0">
                <a:latin typeface="Arial" charset="0"/>
              </a:rPr>
              <a:t>D</a:t>
            </a:r>
            <a:r>
              <a:rPr lang="en-US" sz="1600" baseline="-25000" dirty="0">
                <a:latin typeface="Arial" charset="0"/>
              </a:rPr>
              <a:t>2</a:t>
            </a:r>
            <a:r>
              <a:rPr lang="en-US" sz="1600" dirty="0">
                <a:latin typeface="Arial" charset="0"/>
              </a:rPr>
              <a:t>, </a:t>
            </a:r>
            <a:r>
              <a:rPr lang="en-US" sz="1600" dirty="0" smtClean="0">
                <a:latin typeface="Arial" charset="0"/>
              </a:rPr>
              <a:t>N</a:t>
            </a:r>
            <a:r>
              <a:rPr lang="en-US" sz="1600" baseline="-25000" dirty="0" smtClean="0">
                <a:latin typeface="Arial" charset="0"/>
              </a:rPr>
              <a:t>2</a:t>
            </a:r>
            <a:r>
              <a:rPr lang="en-US" sz="1600" dirty="0" smtClean="0">
                <a:latin typeface="Arial" charset="0"/>
              </a:rPr>
              <a:t>, CD</a:t>
            </a:r>
            <a:r>
              <a:rPr lang="en-US" sz="1600" baseline="-25000" dirty="0" smtClean="0">
                <a:latin typeface="Arial" charset="0"/>
              </a:rPr>
              <a:t>4</a:t>
            </a:r>
            <a:r>
              <a:rPr lang="en-US" sz="1600" dirty="0">
                <a:latin typeface="Arial" charset="0"/>
              </a:rPr>
              <a:t>, </a:t>
            </a:r>
            <a:r>
              <a:rPr lang="en-US" sz="1600" dirty="0" err="1">
                <a:latin typeface="Arial" charset="0"/>
              </a:rPr>
              <a:t>Ar</a:t>
            </a:r>
            <a:r>
              <a:rPr lang="en-US" sz="1600" dirty="0">
                <a:latin typeface="Arial" charset="0"/>
              </a:rPr>
              <a:t> </a:t>
            </a:r>
            <a:r>
              <a:rPr lang="en-US" sz="1600" dirty="0" smtClean="0">
                <a:latin typeface="Arial" charset="0"/>
              </a:rPr>
              <a:t> with refractory metal PFCs</a:t>
            </a:r>
          </a:p>
          <a:p>
            <a:pPr marL="630238" lvl="1" indent="-230188"/>
            <a:r>
              <a:rPr lang="en-US" sz="1600" dirty="0" smtClean="0">
                <a:latin typeface="Arial" charset="0"/>
              </a:rPr>
              <a:t>Diagnostic sensors for control</a:t>
            </a:r>
          </a:p>
          <a:p>
            <a:pPr marL="630238" lvl="1" indent="-230188"/>
            <a:r>
              <a:rPr lang="en-US" sz="1600" dirty="0" smtClean="0">
                <a:latin typeface="Arial" charset="0"/>
              </a:rPr>
              <a:t>Plasma Control System development</a:t>
            </a:r>
            <a:endParaRPr lang="en-US" sz="1600" dirty="0">
              <a:latin typeface="Arial" charset="0"/>
            </a:endParaRPr>
          </a:p>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324600" y="4724400"/>
            <a:ext cx="2646797" cy="1571625"/>
          </a:xfrm>
          <a:prstGeom prst="rect">
            <a:avLst/>
          </a:prstGeom>
          <a:noFill/>
          <a:ln w="9525">
            <a:noFill/>
            <a:miter lim="800000"/>
            <a:headEnd/>
            <a:tailEnd/>
          </a:ln>
        </p:spPr>
      </p:pic>
      <p:sp>
        <p:nvSpPr>
          <p:cNvPr id="197" name="TextBox 196"/>
          <p:cNvSpPr txBox="1"/>
          <p:nvPr/>
        </p:nvSpPr>
        <p:spPr>
          <a:xfrm>
            <a:off x="7086600" y="4343400"/>
            <a:ext cx="1043876" cy="369332"/>
          </a:xfrm>
          <a:prstGeom prst="rect">
            <a:avLst/>
          </a:prstGeom>
          <a:solidFill>
            <a:schemeClr val="bg1"/>
          </a:solidFill>
        </p:spPr>
        <p:txBody>
          <a:bodyPr wrap="none" rtlCol="0">
            <a:spAutoFit/>
          </a:bodyPr>
          <a:lstStyle/>
          <a:p>
            <a:r>
              <a:rPr lang="en-US" sz="1800" i="0" dirty="0" smtClean="0">
                <a:solidFill>
                  <a:schemeClr val="accent2"/>
                </a:solidFill>
              </a:rPr>
              <a:t>Mo tiles</a:t>
            </a:r>
            <a:endParaRPr lang="en-US" sz="1800" i="0" dirty="0">
              <a:solidFill>
                <a:schemeClr val="accent2"/>
              </a:solidFill>
            </a:endParaRPr>
          </a:p>
        </p:txBody>
      </p:sp>
    </p:spTree>
    <p:extLst>
      <p:ext uri="{BB962C8B-B14F-4D97-AF65-F5344CB8AC3E}">
        <p14:creationId xmlns:p14="http://schemas.microsoft.com/office/powerpoint/2010/main" val="42298735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04800" y="0"/>
            <a:ext cx="8534400" cy="809625"/>
          </a:xfrm>
        </p:spPr>
        <p:txBody>
          <a:bodyPr/>
          <a:lstStyle/>
          <a:p>
            <a:r>
              <a:rPr lang="en-US" sz="2100" dirty="0">
                <a:latin typeface="Arial" charset="0"/>
              </a:rPr>
              <a:t>I</a:t>
            </a:r>
            <a:r>
              <a:rPr lang="en-US" sz="2100" dirty="0" smtClean="0">
                <a:latin typeface="Arial" charset="0"/>
              </a:rPr>
              <a:t>mpurity</a:t>
            </a:r>
            <a:r>
              <a:rPr lang="en-US" sz="2100" dirty="0">
                <a:latin typeface="Arial" charset="0"/>
              </a:rPr>
              <a:t>-seeded radiative divertor with feedback </a:t>
            </a:r>
            <a:r>
              <a:rPr lang="en-US" sz="2100" dirty="0" smtClean="0">
                <a:latin typeface="Arial" charset="0"/>
              </a:rPr>
              <a:t>and snowflake </a:t>
            </a:r>
            <a:r>
              <a:rPr lang="en-US" sz="2100" dirty="0">
                <a:latin typeface="Arial" charset="0"/>
              </a:rPr>
              <a:t>geometry </a:t>
            </a:r>
            <a:r>
              <a:rPr lang="en-US" sz="2100" dirty="0" smtClean="0">
                <a:latin typeface="Arial" charset="0"/>
              </a:rPr>
              <a:t>are </a:t>
            </a:r>
            <a:r>
              <a:rPr lang="en-US" sz="2100" dirty="0">
                <a:latin typeface="Arial" charset="0"/>
              </a:rPr>
              <a:t>the leading </a:t>
            </a:r>
            <a:r>
              <a:rPr lang="en-US" sz="2100" dirty="0" smtClean="0">
                <a:latin typeface="Arial" charset="0"/>
              </a:rPr>
              <a:t>NSTX-U heat </a:t>
            </a:r>
            <a:r>
              <a:rPr lang="en-US" sz="2100" dirty="0">
                <a:latin typeface="Arial" charset="0"/>
              </a:rPr>
              <a:t>flux </a:t>
            </a:r>
            <a:r>
              <a:rPr lang="en-US" sz="2100" dirty="0" smtClean="0">
                <a:latin typeface="Arial" charset="0"/>
              </a:rPr>
              <a:t>mitigation candidates</a:t>
            </a:r>
            <a:endParaRPr lang="en-US" sz="2100" dirty="0">
              <a:latin typeface="Arial" charset="0"/>
            </a:endParaRPr>
          </a:p>
        </p:txBody>
      </p:sp>
      <p:sp>
        <p:nvSpPr>
          <p:cNvPr id="28674" name="Content Placeholder 2"/>
          <p:cNvSpPr>
            <a:spLocks noGrp="1"/>
          </p:cNvSpPr>
          <p:nvPr>
            <p:ph idx="1"/>
          </p:nvPr>
        </p:nvSpPr>
        <p:spPr>
          <a:xfrm>
            <a:off x="304800" y="1143000"/>
            <a:ext cx="5029200" cy="5257800"/>
          </a:xfrm>
        </p:spPr>
        <p:txBody>
          <a:bodyPr/>
          <a:lstStyle/>
          <a:p>
            <a:pPr marL="233363" indent="-233363">
              <a:buClr>
                <a:srgbClr val="010000"/>
              </a:buClr>
            </a:pPr>
            <a:r>
              <a:rPr lang="en-US" sz="1800" dirty="0">
                <a:latin typeface="Arial" charset="0"/>
              </a:rPr>
              <a:t>NSTX-U scenarios with high </a:t>
            </a:r>
            <a:r>
              <a:rPr lang="en-US" sz="1800" i="1" dirty="0" err="1" smtClean="0">
                <a:latin typeface="Arial" charset="0"/>
              </a:rPr>
              <a:t>I</a:t>
            </a:r>
            <a:r>
              <a:rPr lang="en-US" sz="1800" i="1" baseline="-25000" dirty="0" err="1" smtClean="0">
                <a:latin typeface="Arial" charset="0"/>
              </a:rPr>
              <a:t>p</a:t>
            </a:r>
            <a:r>
              <a:rPr lang="en-US" sz="1800" dirty="0" smtClean="0">
                <a:latin typeface="Arial" charset="0"/>
              </a:rPr>
              <a:t> and </a:t>
            </a:r>
            <a:r>
              <a:rPr lang="en-US" sz="1800" i="1" dirty="0" smtClean="0">
                <a:latin typeface="Arial" charset="0"/>
              </a:rPr>
              <a:t>P</a:t>
            </a:r>
            <a:r>
              <a:rPr lang="en-US" sz="1800" i="1" baseline="-25000" dirty="0" smtClean="0">
                <a:latin typeface="Arial" charset="0"/>
              </a:rPr>
              <a:t>in</a:t>
            </a:r>
            <a:r>
              <a:rPr lang="en-US" sz="1800" dirty="0" smtClean="0">
                <a:latin typeface="Arial" charset="0"/>
              </a:rPr>
              <a:t> projected </a:t>
            </a:r>
            <a:r>
              <a:rPr lang="en-US" sz="1800" dirty="0">
                <a:latin typeface="Arial" charset="0"/>
              </a:rPr>
              <a:t>to challenge </a:t>
            </a:r>
            <a:r>
              <a:rPr lang="en-US" sz="1800" dirty="0" smtClean="0">
                <a:latin typeface="Arial" charset="0"/>
              </a:rPr>
              <a:t>thermal </a:t>
            </a:r>
            <a:r>
              <a:rPr lang="en-US" sz="1800" dirty="0">
                <a:latin typeface="Arial" charset="0"/>
              </a:rPr>
              <a:t>limits of graphite divertor </a:t>
            </a:r>
            <a:r>
              <a:rPr lang="en-US" sz="1800" dirty="0" smtClean="0">
                <a:latin typeface="Arial" charset="0"/>
              </a:rPr>
              <a:t>PFCs</a:t>
            </a:r>
          </a:p>
          <a:p>
            <a:pPr marL="233363" indent="-233363">
              <a:buClr>
                <a:srgbClr val="010000"/>
              </a:buClr>
            </a:pPr>
            <a:r>
              <a:rPr lang="en-US" sz="1800" dirty="0" smtClean="0">
                <a:latin typeface="Arial" charset="0"/>
              </a:rPr>
              <a:t>Single and double-null radiative divertors and upper-lower snowflake configurations considered</a:t>
            </a:r>
          </a:p>
          <a:p>
            <a:pPr marL="457200" lvl="1" indent="-223838">
              <a:buClr>
                <a:srgbClr val="010000"/>
              </a:buClr>
            </a:pPr>
            <a:r>
              <a:rPr lang="en-US" sz="1600" dirty="0" smtClean="0">
                <a:latin typeface="Arial" charset="0"/>
              </a:rPr>
              <a:t>Supported by NSTX-U divertor coils and compatible with coil current limits </a:t>
            </a:r>
          </a:p>
          <a:p>
            <a:pPr marL="233363" indent="-233363">
              <a:buClr>
                <a:srgbClr val="010000"/>
              </a:buClr>
            </a:pPr>
            <a:r>
              <a:rPr lang="en-US" sz="1800" dirty="0" smtClean="0">
                <a:latin typeface="Arial" charset="0"/>
              </a:rPr>
              <a:t>Snowflake </a:t>
            </a:r>
            <a:r>
              <a:rPr lang="en-US" sz="1800" dirty="0">
                <a:latin typeface="Arial" charset="0"/>
              </a:rPr>
              <a:t>divertor projections </a:t>
            </a:r>
            <a:r>
              <a:rPr lang="en-US" sz="1800" dirty="0" smtClean="0">
                <a:latin typeface="Arial" charset="0"/>
              </a:rPr>
              <a:t>to NSTX-U optimistic</a:t>
            </a:r>
            <a:endParaRPr lang="en-US" sz="1800" dirty="0">
              <a:latin typeface="Arial" charset="0"/>
            </a:endParaRPr>
          </a:p>
          <a:p>
            <a:pPr marL="457200" lvl="1" indent="-223838">
              <a:buClr>
                <a:srgbClr val="010000"/>
              </a:buClr>
            </a:pPr>
            <a:r>
              <a:rPr lang="en-US" sz="1600" dirty="0" smtClean="0">
                <a:latin typeface="Arial" charset="0"/>
              </a:rPr>
              <a:t>UEDGE modeling shows radiative detachment of all snowflake cases with 3% carbon and up to </a:t>
            </a:r>
            <a:r>
              <a:rPr lang="en-US" sz="1600" i="1" dirty="0" smtClean="0">
                <a:latin typeface="Arial" charset="0"/>
              </a:rPr>
              <a:t>P</a:t>
            </a:r>
            <a:r>
              <a:rPr lang="en-US" sz="1600" i="1" baseline="-25000" dirty="0" smtClean="0">
                <a:latin typeface="Arial" charset="0"/>
              </a:rPr>
              <a:t>SOL</a:t>
            </a:r>
            <a:r>
              <a:rPr lang="en-US" sz="1600" dirty="0" smtClean="0">
                <a:latin typeface="Arial" charset="0"/>
              </a:rPr>
              <a:t>~11 MW</a:t>
            </a:r>
          </a:p>
          <a:p>
            <a:pPr marL="690563" lvl="2" indent="-233363">
              <a:buClr>
                <a:srgbClr val="010000"/>
              </a:buClr>
            </a:pPr>
            <a:r>
              <a:rPr lang="en-US" sz="1600" i="1" dirty="0" err="1" smtClean="0">
                <a:latin typeface="Arial" charset="0"/>
              </a:rPr>
              <a:t>q</a:t>
            </a:r>
            <a:r>
              <a:rPr lang="en-US" sz="1600" i="1" baseline="-25000" dirty="0" err="1" smtClean="0">
                <a:latin typeface="Arial" charset="0"/>
              </a:rPr>
              <a:t>peak</a:t>
            </a:r>
            <a:r>
              <a:rPr lang="en-US" sz="1600" dirty="0" smtClean="0">
                <a:latin typeface="Arial" charset="0"/>
              </a:rPr>
              <a:t> reduced from ~15 MW/m</a:t>
            </a:r>
            <a:r>
              <a:rPr lang="en-US" sz="1600" baseline="30000" dirty="0" smtClean="0">
                <a:latin typeface="Arial" charset="0"/>
              </a:rPr>
              <a:t>2</a:t>
            </a:r>
            <a:r>
              <a:rPr lang="en-US" sz="1600" dirty="0" smtClean="0">
                <a:latin typeface="Arial" charset="0"/>
              </a:rPr>
              <a:t> (standard) to 0.5-3 MW/m</a:t>
            </a:r>
            <a:r>
              <a:rPr lang="en-US" sz="1600" baseline="30000" dirty="0" smtClean="0">
                <a:latin typeface="Arial" charset="0"/>
              </a:rPr>
              <a:t>2</a:t>
            </a:r>
            <a:r>
              <a:rPr lang="en-US" sz="1600" dirty="0" smtClean="0">
                <a:latin typeface="Arial" charset="0"/>
              </a:rPr>
              <a:t> (snowflake)</a:t>
            </a:r>
          </a:p>
          <a:p>
            <a:pPr marL="342900" lvl="1">
              <a:buClr>
                <a:srgbClr val="010000"/>
              </a:buClr>
              <a:buFont typeface="Wingdings" charset="2"/>
              <a:buChar char="§"/>
            </a:pPr>
            <a:r>
              <a:rPr lang="en-US" sz="1800" dirty="0">
                <a:latin typeface="Arial" charset="0"/>
              </a:rPr>
              <a:t>S</a:t>
            </a:r>
            <a:r>
              <a:rPr lang="en-US" sz="1800" dirty="0" smtClean="0">
                <a:latin typeface="Arial" charset="0"/>
              </a:rPr>
              <a:t>nowflake divertor with impurity seeding for </a:t>
            </a:r>
            <a:r>
              <a:rPr lang="en-US" sz="1800" i="1" dirty="0" smtClean="0">
                <a:latin typeface="Arial" charset="0"/>
              </a:rPr>
              <a:t>P</a:t>
            </a:r>
            <a:r>
              <a:rPr lang="en-US" sz="1800" i="1" baseline="-25000" dirty="0" smtClean="0">
                <a:latin typeface="Arial" charset="0"/>
              </a:rPr>
              <a:t>SOL</a:t>
            </a:r>
            <a:r>
              <a:rPr lang="en-US" sz="1800" dirty="0" smtClean="0">
                <a:latin typeface="Arial" charset="0"/>
              </a:rPr>
              <a:t> ~ 20 MW under study </a:t>
            </a:r>
            <a:endParaRPr lang="en-US" sz="1800" dirty="0">
              <a:latin typeface="Arial" charset="0"/>
            </a:endParaRPr>
          </a:p>
        </p:txBody>
      </p:sp>
      <p:grpSp>
        <p:nvGrpSpPr>
          <p:cNvPr id="9" name="Group 8"/>
          <p:cNvGrpSpPr>
            <a:grpSpLocks noChangeAspect="1"/>
          </p:cNvGrpSpPr>
          <p:nvPr/>
        </p:nvGrpSpPr>
        <p:grpSpPr>
          <a:xfrm>
            <a:off x="5638800" y="1152174"/>
            <a:ext cx="3505200" cy="2734026"/>
            <a:chOff x="6553200" y="1025680"/>
            <a:chExt cx="2566390" cy="1877121"/>
          </a:xfrm>
        </p:grpSpPr>
        <p:pic>
          <p:nvPicPr>
            <p:cNvPr id="6" name="Picture 5" descr="aps11-nstxu-sf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1025680"/>
              <a:ext cx="2438400" cy="1877121"/>
            </a:xfrm>
            <a:prstGeom prst="rect">
              <a:avLst/>
            </a:prstGeom>
          </p:spPr>
        </p:pic>
        <p:sp>
          <p:nvSpPr>
            <p:cNvPr id="20" name="Rectangle 1"/>
            <p:cNvSpPr>
              <a:spLocks noChangeArrowheads="1"/>
            </p:cNvSpPr>
            <p:nvPr/>
          </p:nvSpPr>
          <p:spPr bwMode="auto">
            <a:xfrm>
              <a:off x="8165407" y="2287161"/>
              <a:ext cx="95418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70000"/>
                </a:lnSpc>
              </a:pPr>
              <a:r>
                <a:rPr lang="en-US" i="0" dirty="0" smtClean="0">
                  <a:solidFill>
                    <a:schemeClr val="tx1"/>
                  </a:solidFill>
                  <a:latin typeface="Arial" charset="0"/>
                </a:rPr>
                <a:t>NSTX-U </a:t>
              </a:r>
            </a:p>
            <a:p>
              <a:pPr>
                <a:lnSpc>
                  <a:spcPct val="70000"/>
                </a:lnSpc>
              </a:pPr>
              <a:r>
                <a:rPr lang="en-US" i="0" dirty="0" smtClean="0">
                  <a:solidFill>
                    <a:schemeClr val="tx1"/>
                  </a:solidFill>
                  <a:latin typeface="Arial" charset="0"/>
                </a:rPr>
                <a:t>snowflake</a:t>
              </a:r>
            </a:p>
            <a:p>
              <a:pPr>
                <a:lnSpc>
                  <a:spcPct val="70000"/>
                </a:lnSpc>
              </a:pPr>
              <a:r>
                <a:rPr lang="en-US" i="0" dirty="0" smtClean="0">
                  <a:solidFill>
                    <a:schemeClr val="tx1"/>
                  </a:solidFill>
                </a:rPr>
                <a:t>simulation</a:t>
              </a:r>
              <a:endParaRPr lang="en-US" i="0" dirty="0">
                <a:solidFill>
                  <a:schemeClr val="tx1"/>
                </a:solidFill>
              </a:endParaRPr>
            </a:p>
          </p:txBody>
        </p:sp>
      </p:grpSp>
      <p:pic>
        <p:nvPicPr>
          <p:cNvPr id="1026" name="Picture 2"/>
          <p:cNvPicPr>
            <a:picLocks noChangeAspect="1" noChangeArrowheads="1"/>
          </p:cNvPicPr>
          <p:nvPr/>
        </p:nvPicPr>
        <p:blipFill>
          <a:blip r:embed="rId3" cstate="print"/>
          <a:srcRect/>
          <a:stretch>
            <a:fillRect/>
          </a:stretch>
        </p:blipFill>
        <p:spPr bwMode="auto">
          <a:xfrm>
            <a:off x="5334000" y="3876675"/>
            <a:ext cx="3810000" cy="2653367"/>
          </a:xfrm>
          <a:prstGeom prst="rect">
            <a:avLst/>
          </a:prstGeom>
          <a:noFill/>
          <a:ln w="9525">
            <a:noFill/>
            <a:miter lim="800000"/>
            <a:headEnd/>
            <a:tailEnd/>
          </a:ln>
        </p:spPr>
      </p:pic>
      <p:cxnSp>
        <p:nvCxnSpPr>
          <p:cNvPr id="11" name="Straight Arrow Connector 10"/>
          <p:cNvCxnSpPr/>
          <p:nvPr/>
        </p:nvCxnSpPr>
        <p:spPr bwMode="auto">
          <a:xfrm>
            <a:off x="5105400" y="3962400"/>
            <a:ext cx="685800" cy="304800"/>
          </a:xfrm>
          <a:prstGeom prst="straightConnector1">
            <a:avLst/>
          </a:prstGeom>
          <a:noFill/>
          <a:ln w="38100" cap="flat" cmpd="sng" algn="ctr">
            <a:solidFill>
              <a:srgbClr val="FF0000"/>
            </a:solidFill>
            <a:prstDash val="solid"/>
            <a:round/>
            <a:headEnd type="none" w="med" len="med"/>
            <a:tailEnd type="arrow"/>
          </a:ln>
          <a:effectLst/>
        </p:spPr>
      </p:cxnSp>
      <p:sp>
        <p:nvSpPr>
          <p:cNvPr id="2" name="Rectangle 1"/>
          <p:cNvSpPr/>
          <p:nvPr/>
        </p:nvSpPr>
        <p:spPr>
          <a:xfrm>
            <a:off x="4724400" y="6324600"/>
            <a:ext cx="1355991" cy="276999"/>
          </a:xfrm>
          <a:prstGeom prst="rect">
            <a:avLst/>
          </a:prstGeom>
        </p:spPr>
        <p:txBody>
          <a:bodyPr wrap="none">
            <a:spAutoFit/>
          </a:bodyPr>
          <a:lstStyle/>
          <a:p>
            <a:r>
              <a:rPr lang="en-US" dirty="0" smtClean="0">
                <a:latin typeface="Arial" charset="0"/>
              </a:rPr>
              <a:t>E. Meier (LLNL)</a:t>
            </a:r>
            <a:endParaRPr lang="en-US" dirty="0"/>
          </a:p>
        </p:txBody>
      </p:sp>
    </p:spTree>
    <p:extLst>
      <p:ext uri="{BB962C8B-B14F-4D97-AF65-F5344CB8AC3E}">
        <p14:creationId xmlns:p14="http://schemas.microsoft.com/office/powerpoint/2010/main" val="149380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01000" cy="809625"/>
          </a:xfrm>
        </p:spPr>
        <p:txBody>
          <a:bodyPr/>
          <a:lstStyle/>
          <a:p>
            <a:r>
              <a:rPr lang="en-US" dirty="0" smtClean="0"/>
              <a:t>Conceptual design of radiative divertor feedback control system is based on PID control</a:t>
            </a:r>
            <a:endParaRPr lang="en-US" dirty="0"/>
          </a:p>
        </p:txBody>
      </p:sp>
      <p:sp>
        <p:nvSpPr>
          <p:cNvPr id="3" name="Content Placeholder 2"/>
          <p:cNvSpPr>
            <a:spLocks noGrp="1"/>
          </p:cNvSpPr>
          <p:nvPr>
            <p:ph idx="1"/>
          </p:nvPr>
        </p:nvSpPr>
        <p:spPr>
          <a:xfrm>
            <a:off x="533400" y="1371600"/>
            <a:ext cx="6096000" cy="609600"/>
          </a:xfrm>
        </p:spPr>
        <p:txBody>
          <a:bodyPr/>
          <a:lstStyle/>
          <a:p>
            <a:r>
              <a:rPr lang="en-US" dirty="0" smtClean="0"/>
              <a:t>Proportional, integral, derivative </a:t>
            </a:r>
            <a:r>
              <a:rPr lang="en-US" dirty="0" smtClean="0"/>
              <a:t>controller</a:t>
            </a:r>
            <a:endParaRPr lang="en-US" dirty="0"/>
          </a:p>
        </p:txBody>
      </p:sp>
      <p:pic>
        <p:nvPicPr>
          <p:cNvPr id="4" name="Picture 3" descr="programming_PID_robotPI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295399"/>
            <a:ext cx="2197689" cy="1909577"/>
          </a:xfrm>
          <a:prstGeom prst="rect">
            <a:avLst/>
          </a:prstGeom>
        </p:spPr>
      </p:pic>
      <p:pic>
        <p:nvPicPr>
          <p:cNvPr id="6" name="Picture 5" descr="programming_PID_curv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810000"/>
            <a:ext cx="2013324" cy="2095500"/>
          </a:xfrm>
          <a:prstGeom prst="rect">
            <a:avLst/>
          </a:prstGeom>
        </p:spPr>
      </p:pic>
      <p:pic>
        <p:nvPicPr>
          <p:cNvPr id="8" name="Picture 7" descr="pi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352799"/>
            <a:ext cx="6172200" cy="2828925"/>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209800"/>
            <a:ext cx="6248400" cy="878980"/>
          </a:xfrm>
          <a:prstGeom prst="rect">
            <a:avLst/>
          </a:prstGeom>
        </p:spPr>
      </p:pic>
    </p:spTree>
    <p:extLst>
      <p:ext uri="{BB962C8B-B14F-4D97-AF65-F5344CB8AC3E}">
        <p14:creationId xmlns:p14="http://schemas.microsoft.com/office/powerpoint/2010/main" val="3252985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809625"/>
          </a:xfrm>
        </p:spPr>
        <p:txBody>
          <a:bodyPr/>
          <a:lstStyle/>
          <a:p>
            <a:r>
              <a:rPr lang="en-US" dirty="0" smtClean="0"/>
              <a:t>Control </a:t>
            </a:r>
            <a:r>
              <a:rPr lang="en-US" dirty="0"/>
              <a:t>signal </a:t>
            </a:r>
            <a:r>
              <a:rPr lang="en-US" dirty="0" smtClean="0"/>
              <a:t>options demonstrated using divertor </a:t>
            </a:r>
            <a:r>
              <a:rPr lang="en-US" dirty="0" smtClean="0"/>
              <a:t>outer strike point partial detachment with </a:t>
            </a:r>
            <a:r>
              <a:rPr lang="en-US" dirty="0" smtClean="0"/>
              <a:t>D</a:t>
            </a:r>
            <a:r>
              <a:rPr lang="en-US" baseline="-25000" dirty="0" smtClean="0"/>
              <a:t>2</a:t>
            </a:r>
            <a:r>
              <a:rPr lang="en-US" dirty="0" smtClean="0"/>
              <a:t> or CD</a:t>
            </a:r>
            <a:r>
              <a:rPr lang="en-US" baseline="-25000" dirty="0" smtClean="0"/>
              <a:t>4</a:t>
            </a:r>
            <a:r>
              <a:rPr lang="en-US" dirty="0" smtClean="0"/>
              <a:t> puffing</a:t>
            </a:r>
            <a:endParaRPr lang="en-US" dirty="0"/>
          </a:p>
        </p:txBody>
      </p:sp>
      <p:sp>
        <p:nvSpPr>
          <p:cNvPr id="3" name="Content Placeholder 2"/>
          <p:cNvSpPr>
            <a:spLocks noGrp="1"/>
          </p:cNvSpPr>
          <p:nvPr>
            <p:ph idx="1"/>
          </p:nvPr>
        </p:nvSpPr>
        <p:spPr>
          <a:xfrm>
            <a:off x="304800" y="1371600"/>
            <a:ext cx="4648200" cy="4724400"/>
          </a:xfrm>
        </p:spPr>
        <p:txBody>
          <a:bodyPr/>
          <a:lstStyle/>
          <a:p>
            <a:r>
              <a:rPr lang="en-US" sz="1800" dirty="0" smtClean="0"/>
              <a:t>4MW NBI-heated H-mode</a:t>
            </a:r>
          </a:p>
          <a:p>
            <a:pPr lvl="1"/>
            <a:r>
              <a:rPr lang="en-US" sz="1600" dirty="0" smtClean="0"/>
              <a:t>CD</a:t>
            </a:r>
            <a:r>
              <a:rPr lang="en-US" sz="1600" baseline="-25000" dirty="0" smtClean="0"/>
              <a:t>4</a:t>
            </a:r>
            <a:r>
              <a:rPr lang="en-US" sz="1600" dirty="0" smtClean="0"/>
              <a:t> </a:t>
            </a:r>
            <a:r>
              <a:rPr lang="en-US" sz="1600" dirty="0" smtClean="0"/>
              <a:t>injection preprogrammed wave form</a:t>
            </a:r>
          </a:p>
          <a:p>
            <a:r>
              <a:rPr lang="en-US" sz="1800" dirty="0" smtClean="0"/>
              <a:t>Outer strike point detachment occurred at about 0.7 s (red traces)</a:t>
            </a:r>
          </a:p>
          <a:p>
            <a:pPr lvl="1"/>
            <a:r>
              <a:rPr lang="en-US" sz="1600" dirty="0" smtClean="0"/>
              <a:t>Characteristic onset time 50 ms</a:t>
            </a:r>
          </a:p>
          <a:p>
            <a:r>
              <a:rPr lang="en-US" sz="1800" dirty="0" smtClean="0"/>
              <a:t>Divertor detachment affected divertor power balance</a:t>
            </a:r>
          </a:p>
          <a:p>
            <a:pPr lvl="1"/>
            <a:r>
              <a:rPr lang="en-US" sz="1600" dirty="0" smtClean="0"/>
              <a:t>Carbon radiation </a:t>
            </a:r>
            <a:r>
              <a:rPr lang="en-US" sz="1600" dirty="0" smtClean="0"/>
              <a:t>and </a:t>
            </a:r>
            <a:r>
              <a:rPr lang="en-US" sz="1600" i="1" dirty="0" err="1" smtClean="0"/>
              <a:t>P</a:t>
            </a:r>
            <a:r>
              <a:rPr lang="en-US" sz="1600" i="1" baseline="-25000" dirty="0" err="1" smtClean="0"/>
              <a:t>rad</a:t>
            </a:r>
            <a:r>
              <a:rPr lang="en-US" sz="1600" dirty="0" smtClean="0"/>
              <a:t> </a:t>
            </a:r>
            <a:r>
              <a:rPr lang="en-US" sz="1600" dirty="0" smtClean="0"/>
              <a:t>increased</a:t>
            </a:r>
          </a:p>
          <a:p>
            <a:pPr lvl="1"/>
            <a:r>
              <a:rPr lang="en-US" sz="1600" dirty="0" smtClean="0"/>
              <a:t>Divertor heat flux decreased</a:t>
            </a:r>
            <a:endParaRPr lang="en-US" sz="1600" dirty="0" smtClean="0"/>
          </a:p>
          <a:p>
            <a:r>
              <a:rPr lang="en-US" sz="1800" dirty="0" smtClean="0"/>
              <a:t>Divertor </a:t>
            </a:r>
            <a:r>
              <a:rPr lang="en-US" sz="1800" dirty="0" smtClean="0"/>
              <a:t>detachment affected SOL momentum balance</a:t>
            </a:r>
          </a:p>
          <a:p>
            <a:pPr lvl="1"/>
            <a:r>
              <a:rPr lang="en-US" sz="1600" dirty="0"/>
              <a:t>N</a:t>
            </a:r>
            <a:r>
              <a:rPr lang="en-US" sz="1600" dirty="0" smtClean="0"/>
              <a:t>eutral </a:t>
            </a:r>
            <a:r>
              <a:rPr lang="en-US" sz="1600" dirty="0" smtClean="0"/>
              <a:t>pressure </a:t>
            </a:r>
            <a:r>
              <a:rPr lang="en-US" sz="1600" dirty="0" smtClean="0"/>
              <a:t>increased (also due to gas puffing)</a:t>
            </a:r>
          </a:p>
          <a:p>
            <a:pPr lvl="1"/>
            <a:r>
              <a:rPr lang="en-US" sz="1600" dirty="0" smtClean="0"/>
              <a:t>Divertor volumetric recombination rate increased (Balmer line intensities increased)</a:t>
            </a:r>
            <a:endParaRPr lang="en-US" sz="1800" dirty="0"/>
          </a:p>
        </p:txBody>
      </p:sp>
      <p:pic>
        <p:nvPicPr>
          <p:cNvPr id="5" name="Picture 4" descr="htpd12-div-tt-p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219199"/>
            <a:ext cx="3959058" cy="5309795"/>
          </a:xfrm>
          <a:prstGeom prst="rect">
            <a:avLst/>
          </a:prstGeom>
        </p:spPr>
      </p:pic>
      <p:pic>
        <p:nvPicPr>
          <p:cNvPr id="6" name="Picture 5" descr="htpd12-divtemp-sca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0926" y="4800600"/>
            <a:ext cx="263074" cy="1809344"/>
          </a:xfrm>
          <a:prstGeom prst="rect">
            <a:avLst/>
          </a:prstGeom>
        </p:spPr>
      </p:pic>
    </p:spTree>
    <p:extLst>
      <p:ext uri="{BB962C8B-B14F-4D97-AF65-F5344CB8AC3E}">
        <p14:creationId xmlns:p14="http://schemas.microsoft.com/office/powerpoint/2010/main" val="55308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01000" cy="809625"/>
          </a:xfrm>
        </p:spPr>
        <p:txBody>
          <a:bodyPr/>
          <a:lstStyle/>
          <a:p>
            <a:r>
              <a:rPr lang="en-US" dirty="0" smtClean="0"/>
              <a:t>Option 1: IR </a:t>
            </a:r>
            <a:r>
              <a:rPr lang="en-US" dirty="0" smtClean="0"/>
              <a:t>thermography for divertor surface temperature monitoring</a:t>
            </a:r>
            <a:endParaRPr lang="en-US" dirty="0"/>
          </a:p>
        </p:txBody>
      </p:sp>
      <p:sp>
        <p:nvSpPr>
          <p:cNvPr id="3" name="Content Placeholder 2"/>
          <p:cNvSpPr>
            <a:spLocks noGrp="1"/>
          </p:cNvSpPr>
          <p:nvPr>
            <p:ph idx="1"/>
          </p:nvPr>
        </p:nvSpPr>
        <p:spPr>
          <a:xfrm>
            <a:off x="457200" y="1219200"/>
            <a:ext cx="4419600" cy="5257800"/>
          </a:xfrm>
        </p:spPr>
        <p:txBody>
          <a:bodyPr/>
          <a:lstStyle/>
          <a:p>
            <a:r>
              <a:rPr lang="en-US" sz="1800" dirty="0" smtClean="0"/>
              <a:t>Diagnostic principle and description</a:t>
            </a:r>
          </a:p>
          <a:p>
            <a:pPr lvl="1"/>
            <a:r>
              <a:rPr lang="en-US" sz="1600" dirty="0" smtClean="0"/>
              <a:t>Measure PFC surface IR emission, calibrate for temperature</a:t>
            </a:r>
          </a:p>
          <a:p>
            <a:pPr lvl="1"/>
            <a:r>
              <a:rPr lang="en-US" sz="1600" dirty="0" smtClean="0"/>
              <a:t>IR </a:t>
            </a:r>
            <a:r>
              <a:rPr lang="en-US" sz="1600" dirty="0"/>
              <a:t>arrays (1D or </a:t>
            </a:r>
            <a:r>
              <a:rPr lang="en-US" sz="1600" dirty="0" smtClean="0"/>
              <a:t>2D) or single-channel IR </a:t>
            </a:r>
            <a:r>
              <a:rPr lang="en-US" sz="1600" dirty="0" smtClean="0"/>
              <a:t>diode with strike-point region view</a:t>
            </a:r>
            <a:endParaRPr lang="en-US" sz="1600" dirty="0" smtClean="0"/>
          </a:p>
          <a:p>
            <a:r>
              <a:rPr lang="en-US" sz="1800" dirty="0" smtClean="0"/>
              <a:t>Signal details from NSTX experiments</a:t>
            </a:r>
          </a:p>
          <a:p>
            <a:pPr lvl="1"/>
            <a:r>
              <a:rPr lang="en-US" sz="1600" dirty="0" smtClean="0"/>
              <a:t>Detached region </a:t>
            </a:r>
            <a:r>
              <a:rPr lang="en-US" sz="1600" dirty="0" smtClean="0"/>
              <a:t>localization: 5-12 cm</a:t>
            </a:r>
          </a:p>
          <a:p>
            <a:pPr lvl="1"/>
            <a:r>
              <a:rPr lang="en-US" sz="1600" dirty="0" smtClean="0"/>
              <a:t>Characteristic time: </a:t>
            </a:r>
            <a:r>
              <a:rPr lang="en-US" sz="1600" dirty="0" smtClean="0"/>
              <a:t>1 ms</a:t>
            </a:r>
            <a:endParaRPr lang="en-US" sz="1600" dirty="0" smtClean="0"/>
          </a:p>
          <a:p>
            <a:pPr lvl="1"/>
            <a:r>
              <a:rPr lang="en-US" sz="1600" dirty="0" smtClean="0"/>
              <a:t>X 4 reduction during </a:t>
            </a:r>
            <a:r>
              <a:rPr lang="en-US" sz="1600" dirty="0" smtClean="0"/>
              <a:t>detachment</a:t>
            </a:r>
          </a:p>
          <a:p>
            <a:r>
              <a:rPr lang="en-US" sz="1800" dirty="0" smtClean="0"/>
              <a:t>Advantages:</a:t>
            </a:r>
            <a:endParaRPr lang="en-US" sz="1800" dirty="0" smtClean="0"/>
          </a:p>
          <a:p>
            <a:pPr lvl="1"/>
            <a:r>
              <a:rPr lang="en-US" sz="1600" dirty="0" smtClean="0"/>
              <a:t>Direct PFC temperature monitoring</a:t>
            </a:r>
          </a:p>
          <a:p>
            <a:r>
              <a:rPr lang="en-US" sz="1800" dirty="0" smtClean="0"/>
              <a:t>Issues:</a:t>
            </a:r>
            <a:endParaRPr lang="en-US" sz="1800" dirty="0" smtClean="0"/>
          </a:p>
          <a:p>
            <a:pPr lvl="1"/>
            <a:r>
              <a:rPr lang="en-US" sz="1600" dirty="0" smtClean="0"/>
              <a:t>Toroidal </a:t>
            </a:r>
            <a:r>
              <a:rPr lang="en-US" sz="1600" dirty="0" smtClean="0"/>
              <a:t>and poloidal localization</a:t>
            </a:r>
          </a:p>
          <a:p>
            <a:pPr lvl="1"/>
            <a:r>
              <a:rPr lang="en-US" sz="1600" dirty="0" smtClean="0"/>
              <a:t>Interpretation </a:t>
            </a:r>
            <a:r>
              <a:rPr lang="en-US" sz="1600" dirty="0" smtClean="0"/>
              <a:t>and calibration issues </a:t>
            </a:r>
            <a:r>
              <a:rPr lang="en-US" sz="1600" dirty="0" smtClean="0"/>
              <a:t>due to PFC </a:t>
            </a:r>
            <a:r>
              <a:rPr lang="en-US" sz="1600" dirty="0" smtClean="0"/>
              <a:t>coatings (e.g., lithium)</a:t>
            </a:r>
            <a:endParaRPr lang="en-US" sz="1600" dirty="0" smtClean="0"/>
          </a:p>
          <a:p>
            <a:r>
              <a:rPr lang="en-US" sz="1800" dirty="0" smtClean="0"/>
              <a:t>Implementation </a:t>
            </a:r>
          </a:p>
          <a:p>
            <a:pPr lvl="1"/>
            <a:r>
              <a:rPr lang="en-US" sz="1600" dirty="0" smtClean="0"/>
              <a:t>Needs special IR and relay optics</a:t>
            </a:r>
          </a:p>
          <a:p>
            <a:pPr lvl="1"/>
            <a:r>
              <a:rPr lang="en-US" sz="1600" dirty="0" smtClean="0"/>
              <a:t> </a:t>
            </a:r>
            <a:r>
              <a:rPr lang="en-US" sz="1600" dirty="0" smtClean="0"/>
              <a:t>IR optics</a:t>
            </a:r>
            <a:endParaRPr lang="en-US" sz="1600" dirty="0"/>
          </a:p>
        </p:txBody>
      </p:sp>
      <p:pic>
        <p:nvPicPr>
          <p:cNvPr id="6" name="Picture 5" descr="htpd12-divtem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7419" y="1143000"/>
            <a:ext cx="4101795" cy="2717146"/>
          </a:xfrm>
          <a:prstGeom prst="rect">
            <a:avLst/>
          </a:prstGeom>
        </p:spPr>
      </p:pic>
      <p:sp>
        <p:nvSpPr>
          <p:cNvPr id="7" name="Rectangle 6"/>
          <p:cNvSpPr/>
          <p:nvPr/>
        </p:nvSpPr>
        <p:spPr>
          <a:xfrm>
            <a:off x="4572000" y="6172200"/>
            <a:ext cx="4572000" cy="461665"/>
          </a:xfrm>
          <a:prstGeom prst="rect">
            <a:avLst/>
          </a:prstGeom>
        </p:spPr>
        <p:txBody>
          <a:bodyPr>
            <a:spAutoFit/>
          </a:bodyPr>
          <a:lstStyle/>
          <a:p>
            <a:r>
              <a:rPr lang="en-US" dirty="0"/>
              <a:t> </a:t>
            </a:r>
          </a:p>
          <a:p>
            <a:r>
              <a:rPr lang="da-DK" dirty="0"/>
              <a:t>AHN, J.-W. et al., Rev. </a:t>
            </a:r>
            <a:r>
              <a:rPr lang="da-DK" dirty="0" err="1"/>
              <a:t>Sci</a:t>
            </a:r>
            <a:r>
              <a:rPr lang="da-DK" dirty="0"/>
              <a:t>. Instrum. 81 (2010) 023501. </a:t>
            </a:r>
            <a:endParaRPr lang="en-US" dirty="0"/>
          </a:p>
        </p:txBody>
      </p:sp>
      <p:pic>
        <p:nvPicPr>
          <p:cNvPr id="8" name="Picture 7" descr="htpd12-div-qpro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886200"/>
            <a:ext cx="2931868" cy="2396670"/>
          </a:xfrm>
          <a:prstGeom prst="rect">
            <a:avLst/>
          </a:prstGeom>
        </p:spPr>
      </p:pic>
      <p:sp>
        <p:nvSpPr>
          <p:cNvPr id="9" name="TextBox 8"/>
          <p:cNvSpPr txBox="1"/>
          <p:nvPr/>
        </p:nvSpPr>
        <p:spPr>
          <a:xfrm>
            <a:off x="7315200" y="1066800"/>
            <a:ext cx="1295400" cy="200055"/>
          </a:xfrm>
          <a:prstGeom prst="rect">
            <a:avLst/>
          </a:prstGeom>
          <a:solidFill>
            <a:srgbClr val="FF0000">
              <a:alpha val="82000"/>
            </a:srgbClr>
          </a:solidFill>
        </p:spPr>
        <p:txBody>
          <a:bodyPr wrap="square" rtlCol="0">
            <a:spAutoFit/>
          </a:bodyPr>
          <a:lstStyle/>
          <a:p>
            <a:pPr>
              <a:lnSpc>
                <a:spcPct val="50000"/>
              </a:lnSpc>
            </a:pPr>
            <a:r>
              <a:rPr lang="en-US" i="0" dirty="0" smtClean="0">
                <a:solidFill>
                  <a:srgbClr val="000000"/>
                </a:solidFill>
              </a:rPr>
              <a:t>detachment</a:t>
            </a:r>
            <a:endParaRPr lang="en-US" i="0" dirty="0">
              <a:solidFill>
                <a:srgbClr val="000000"/>
              </a:solidFill>
            </a:endParaRPr>
          </a:p>
        </p:txBody>
      </p:sp>
    </p:spTree>
    <p:extLst>
      <p:ext uri="{BB962C8B-B14F-4D97-AF65-F5344CB8AC3E}">
        <p14:creationId xmlns:p14="http://schemas.microsoft.com/office/powerpoint/2010/main" val="723704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2: </a:t>
            </a:r>
            <a:r>
              <a:rPr lang="en-US" dirty="0" smtClean="0"/>
              <a:t>monitor SOL </a:t>
            </a:r>
            <a:r>
              <a:rPr lang="en-US" dirty="0" smtClean="0"/>
              <a:t>thermo-electric current representative of divertor electron temperature</a:t>
            </a:r>
            <a:endParaRPr lang="en-US" dirty="0"/>
          </a:p>
        </p:txBody>
      </p:sp>
      <p:sp>
        <p:nvSpPr>
          <p:cNvPr id="3" name="Content Placeholder 2"/>
          <p:cNvSpPr>
            <a:spLocks noGrp="1"/>
          </p:cNvSpPr>
          <p:nvPr>
            <p:ph idx="1"/>
          </p:nvPr>
        </p:nvSpPr>
        <p:spPr>
          <a:xfrm>
            <a:off x="533400" y="1371600"/>
            <a:ext cx="4953000" cy="2438400"/>
          </a:xfrm>
        </p:spPr>
        <p:txBody>
          <a:bodyPr/>
          <a:lstStyle/>
          <a:p>
            <a:r>
              <a:rPr lang="en-US" sz="1800" dirty="0"/>
              <a:t>Diagnostic </a:t>
            </a:r>
            <a:r>
              <a:rPr lang="en-US" sz="1800" dirty="0" smtClean="0"/>
              <a:t>principle and description</a:t>
            </a:r>
            <a:endParaRPr lang="en-US" sz="1800" dirty="0"/>
          </a:p>
          <a:p>
            <a:pPr lvl="1"/>
            <a:r>
              <a:rPr lang="en-US" sz="1600" dirty="0" smtClean="0"/>
              <a:t>SOL thermoelectric current </a:t>
            </a:r>
            <a:r>
              <a:rPr lang="en-US" sz="1600" dirty="0" smtClean="0"/>
              <a:t>due to </a:t>
            </a:r>
            <a:r>
              <a:rPr lang="en-US" sz="1600" dirty="0" smtClean="0"/>
              <a:t>divertor </a:t>
            </a:r>
            <a:r>
              <a:rPr lang="en-US" sz="1600" i="1" dirty="0" err="1" smtClean="0"/>
              <a:t>T</a:t>
            </a:r>
            <a:r>
              <a:rPr lang="en-US" sz="1600" i="1" baseline="-25000" dirty="0" err="1" smtClean="0"/>
              <a:t>e</a:t>
            </a:r>
            <a:r>
              <a:rPr lang="en-US" sz="1600" dirty="0" smtClean="0"/>
              <a:t> difference </a:t>
            </a:r>
          </a:p>
          <a:p>
            <a:pPr lvl="1"/>
            <a:r>
              <a:rPr lang="en-US" sz="1600" dirty="0" smtClean="0"/>
              <a:t>Electric current </a:t>
            </a:r>
            <a:r>
              <a:rPr lang="en-US" sz="1600" dirty="0" smtClean="0"/>
              <a:t>and </a:t>
            </a:r>
            <a:r>
              <a:rPr lang="en-US" sz="1600" dirty="0" smtClean="0"/>
              <a:t>potential</a:t>
            </a:r>
            <a:endParaRPr lang="en-US" sz="1600" dirty="0"/>
          </a:p>
          <a:p>
            <a:r>
              <a:rPr lang="en-US" sz="1800" dirty="0"/>
              <a:t>Signal </a:t>
            </a:r>
            <a:r>
              <a:rPr lang="en-US" sz="1800" dirty="0" smtClean="0"/>
              <a:t>details from </a:t>
            </a:r>
            <a:r>
              <a:rPr lang="en-US" sz="1800" dirty="0"/>
              <a:t>NSTX experiments</a:t>
            </a:r>
          </a:p>
          <a:p>
            <a:pPr lvl="1"/>
            <a:r>
              <a:rPr lang="en-US" sz="1600" dirty="0" smtClean="0"/>
              <a:t>In NSTX inner and outer vessels electrically isolated</a:t>
            </a:r>
          </a:p>
          <a:p>
            <a:pPr lvl="1"/>
            <a:r>
              <a:rPr lang="en-US" sz="1600" dirty="0" smtClean="0"/>
              <a:t>Potential V measured in CHI </a:t>
            </a:r>
            <a:r>
              <a:rPr lang="en-US" sz="1600" dirty="0" err="1" smtClean="0"/>
              <a:t>exp’s</a:t>
            </a:r>
            <a:endParaRPr lang="en-US" sz="1600" dirty="0"/>
          </a:p>
        </p:txBody>
      </p:sp>
      <p:pic>
        <p:nvPicPr>
          <p:cNvPr id="6" name="Picture 5" descr="lowkd-conf.png"/>
          <p:cNvPicPr>
            <a:picLocks noChangeAspect="1"/>
          </p:cNvPicPr>
          <p:nvPr/>
        </p:nvPicPr>
        <p:blipFill>
          <a:blip r:embed="rId2"/>
          <a:stretch>
            <a:fillRect/>
          </a:stretch>
        </p:blipFill>
        <p:spPr>
          <a:xfrm>
            <a:off x="228600" y="3733800"/>
            <a:ext cx="1929374" cy="2532888"/>
          </a:xfrm>
          <a:prstGeom prst="rect">
            <a:avLst/>
          </a:prstGeom>
        </p:spPr>
      </p:pic>
      <p:pic>
        <p:nvPicPr>
          <p:cNvPr id="5" name="Picture 4" descr="htpd12-chi-tt-p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295400"/>
            <a:ext cx="3215406" cy="4495800"/>
          </a:xfrm>
          <a:prstGeom prst="rect">
            <a:avLst/>
          </a:prstGeom>
        </p:spPr>
      </p:pic>
      <p:sp>
        <p:nvSpPr>
          <p:cNvPr id="7" name="Rectangle 6"/>
          <p:cNvSpPr/>
          <p:nvPr/>
        </p:nvSpPr>
        <p:spPr>
          <a:xfrm>
            <a:off x="4724400" y="5943600"/>
            <a:ext cx="4419600" cy="646331"/>
          </a:xfrm>
          <a:prstGeom prst="rect">
            <a:avLst/>
          </a:prstGeom>
        </p:spPr>
        <p:txBody>
          <a:bodyPr wrap="square">
            <a:spAutoFit/>
          </a:bodyPr>
          <a:lstStyle/>
          <a:p>
            <a:r>
              <a:rPr lang="en-US" dirty="0" smtClean="0"/>
              <a:t> </a:t>
            </a:r>
            <a:r>
              <a:rPr lang="da-DK" dirty="0"/>
              <a:t>RAMAN, R. et al., </a:t>
            </a:r>
            <a:r>
              <a:rPr lang="da-DK" dirty="0" err="1"/>
              <a:t>Nucl</a:t>
            </a:r>
            <a:r>
              <a:rPr lang="da-DK" dirty="0"/>
              <a:t>. Fusion 49 (2009) 065006</a:t>
            </a:r>
          </a:p>
          <a:p>
            <a:r>
              <a:rPr lang="da-DK" dirty="0" smtClean="0"/>
              <a:t>STAEBLER</a:t>
            </a:r>
            <a:r>
              <a:rPr lang="da-DK" dirty="0"/>
              <a:t>, G. et al., </a:t>
            </a:r>
            <a:r>
              <a:rPr lang="da-DK" dirty="0" err="1"/>
              <a:t>Nucl</a:t>
            </a:r>
            <a:r>
              <a:rPr lang="da-DK" dirty="0"/>
              <a:t>. Fusion 29 (1989) </a:t>
            </a:r>
            <a:r>
              <a:rPr lang="da-DK" dirty="0" smtClean="0"/>
              <a:t>1820 </a:t>
            </a:r>
            <a:endParaRPr lang="da-DK" dirty="0"/>
          </a:p>
          <a:p>
            <a:r>
              <a:rPr lang="da-DK" dirty="0"/>
              <a:t>KALLENBACH, A. et al., J. </a:t>
            </a:r>
            <a:r>
              <a:rPr lang="da-DK" dirty="0" err="1"/>
              <a:t>Nucl</a:t>
            </a:r>
            <a:r>
              <a:rPr lang="da-DK" dirty="0"/>
              <a:t>. Mater. 290-293 (2001) </a:t>
            </a:r>
            <a:r>
              <a:rPr lang="da-DK" dirty="0" smtClean="0"/>
              <a:t>639 </a:t>
            </a:r>
            <a:endParaRPr lang="da-DK" dirty="0"/>
          </a:p>
        </p:txBody>
      </p:sp>
      <p:sp>
        <p:nvSpPr>
          <p:cNvPr id="8" name="Rectangle 7"/>
          <p:cNvSpPr/>
          <p:nvPr/>
        </p:nvSpPr>
        <p:spPr>
          <a:xfrm>
            <a:off x="2438400" y="3810000"/>
            <a:ext cx="3048000" cy="2123658"/>
          </a:xfrm>
          <a:prstGeom prst="rect">
            <a:avLst/>
          </a:prstGeom>
        </p:spPr>
        <p:txBody>
          <a:bodyPr wrap="square">
            <a:spAutoFit/>
          </a:bodyPr>
          <a:lstStyle/>
          <a:p>
            <a:pPr marL="285750" indent="-285750">
              <a:buFont typeface="Wingdings" charset="2"/>
              <a:buChar char="§"/>
            </a:pPr>
            <a:r>
              <a:rPr lang="en-US" sz="1800" b="0" i="0" dirty="0" smtClean="0">
                <a:solidFill>
                  <a:schemeClr val="tx1"/>
                </a:solidFill>
                <a:latin typeface="+mn-lt"/>
              </a:rPr>
              <a:t>Advantage:</a:t>
            </a:r>
          </a:p>
          <a:p>
            <a:pPr marL="742950" lvl="1" indent="-285750">
              <a:buFont typeface="Arial"/>
              <a:buChar char="•"/>
            </a:pPr>
            <a:r>
              <a:rPr lang="en-US" sz="1600" b="0" i="0" dirty="0" err="1" smtClean="0">
                <a:solidFill>
                  <a:schemeClr val="tx1"/>
                </a:solidFill>
                <a:latin typeface="+mn-lt"/>
              </a:rPr>
              <a:t>Toroidally</a:t>
            </a:r>
            <a:r>
              <a:rPr lang="en-US" sz="1600" b="0" i="0" dirty="0">
                <a:solidFill>
                  <a:schemeClr val="tx1"/>
                </a:solidFill>
                <a:latin typeface="+mn-lt"/>
              </a:rPr>
              <a:t>-averaged current and potential, linked to divertor </a:t>
            </a:r>
            <a:r>
              <a:rPr lang="en-US" sz="1600" b="0" i="0" dirty="0" err="1" smtClean="0">
                <a:solidFill>
                  <a:schemeClr val="tx1"/>
                </a:solidFill>
                <a:latin typeface="+mn-lt"/>
              </a:rPr>
              <a:t>T</a:t>
            </a:r>
            <a:r>
              <a:rPr lang="en-US" sz="1600" b="0" i="0" baseline="-25000" dirty="0" err="1" smtClean="0">
                <a:solidFill>
                  <a:schemeClr val="tx1"/>
                </a:solidFill>
                <a:latin typeface="+mn-lt"/>
              </a:rPr>
              <a:t>e</a:t>
            </a:r>
            <a:endParaRPr lang="en-US" sz="1600" b="0" i="0" baseline="-25000" dirty="0" smtClean="0">
              <a:solidFill>
                <a:schemeClr val="tx1"/>
              </a:solidFill>
              <a:latin typeface="+mn-lt"/>
            </a:endParaRPr>
          </a:p>
          <a:p>
            <a:pPr marL="285750" indent="-285750">
              <a:buFont typeface="Wingdings" charset="2"/>
              <a:buChar char="§"/>
            </a:pPr>
            <a:r>
              <a:rPr lang="en-US" sz="1800" b="0" i="0" dirty="0" smtClean="0">
                <a:solidFill>
                  <a:schemeClr val="tx1"/>
                </a:solidFill>
                <a:latin typeface="+mn-lt"/>
              </a:rPr>
              <a:t>Issues:</a:t>
            </a:r>
          </a:p>
          <a:p>
            <a:pPr marL="742950" lvl="1" indent="-285750">
              <a:buFont typeface="Arial"/>
              <a:buChar char="•"/>
            </a:pPr>
            <a:r>
              <a:rPr lang="en-US" sz="1600" b="0" i="0" dirty="0" smtClean="0">
                <a:solidFill>
                  <a:schemeClr val="tx1"/>
                </a:solidFill>
                <a:latin typeface="+mn-lt"/>
              </a:rPr>
              <a:t>More </a:t>
            </a:r>
            <a:r>
              <a:rPr lang="en-US" sz="1600" b="0" i="0" dirty="0">
                <a:solidFill>
                  <a:schemeClr val="tx1"/>
                </a:solidFill>
                <a:latin typeface="+mn-lt"/>
              </a:rPr>
              <a:t>experiments needed to improve interpretation</a:t>
            </a:r>
            <a:endParaRPr lang="en-US" sz="1600" b="0" i="0" dirty="0">
              <a:solidFill>
                <a:schemeClr val="tx1"/>
              </a:solidFill>
              <a:latin typeface="+mn-lt"/>
            </a:endParaRPr>
          </a:p>
        </p:txBody>
      </p:sp>
      <p:cxnSp>
        <p:nvCxnSpPr>
          <p:cNvPr id="17" name="Curved Connector 16"/>
          <p:cNvCxnSpPr/>
          <p:nvPr/>
        </p:nvCxnSpPr>
        <p:spPr bwMode="auto">
          <a:xfrm>
            <a:off x="1295401" y="6248400"/>
            <a:ext cx="1524001" cy="304802"/>
          </a:xfrm>
          <a:prstGeom prst="curvedConnector3">
            <a:avLst>
              <a:gd name="adj1" fmla="val 357"/>
            </a:avLst>
          </a:prstGeom>
          <a:solidFill>
            <a:schemeClr val="accent1"/>
          </a:solidFill>
          <a:ln w="38100" cap="flat" cmpd="sng" algn="ctr">
            <a:solidFill>
              <a:schemeClr val="tx1"/>
            </a:solidFill>
            <a:prstDash val="solid"/>
            <a:round/>
            <a:headEnd type="oval" w="med" len="med"/>
            <a:tailEnd type="triangle"/>
          </a:ln>
          <a:effectLst/>
        </p:spPr>
      </p:cxnSp>
      <p:cxnSp>
        <p:nvCxnSpPr>
          <p:cNvPr id="23" name="Curved Connector 22"/>
          <p:cNvCxnSpPr/>
          <p:nvPr/>
        </p:nvCxnSpPr>
        <p:spPr bwMode="auto">
          <a:xfrm>
            <a:off x="1524000" y="6172200"/>
            <a:ext cx="1295400" cy="228600"/>
          </a:xfrm>
          <a:prstGeom prst="curvedConnector3">
            <a:avLst>
              <a:gd name="adj1" fmla="val -755"/>
            </a:avLst>
          </a:prstGeom>
          <a:solidFill>
            <a:schemeClr val="accent1"/>
          </a:solidFill>
          <a:ln w="38100" cap="flat" cmpd="sng" algn="ctr">
            <a:solidFill>
              <a:schemeClr val="tx1"/>
            </a:solidFill>
            <a:prstDash val="solid"/>
            <a:round/>
            <a:headEnd type="oval" w="med" len="med"/>
            <a:tailEnd type="triangle"/>
          </a:ln>
          <a:effectLst/>
        </p:spPr>
      </p:cxnSp>
      <p:sp>
        <p:nvSpPr>
          <p:cNvPr id="26" name="TextBox 25"/>
          <p:cNvSpPr txBox="1"/>
          <p:nvPr/>
        </p:nvSpPr>
        <p:spPr>
          <a:xfrm>
            <a:off x="2819400" y="6248400"/>
            <a:ext cx="1510600" cy="369332"/>
          </a:xfrm>
          <a:prstGeom prst="rect">
            <a:avLst/>
          </a:prstGeom>
          <a:solidFill>
            <a:srgbClr val="FFFF00"/>
          </a:solidFill>
        </p:spPr>
        <p:txBody>
          <a:bodyPr wrap="none" rtlCol="0">
            <a:spAutoFit/>
          </a:bodyPr>
          <a:lstStyle/>
          <a:p>
            <a:r>
              <a:rPr lang="en-US" sz="1800" i="0" dirty="0" smtClean="0">
                <a:solidFill>
                  <a:srgbClr val="000000"/>
                </a:solidFill>
              </a:rPr>
              <a:t>Measure V, I</a:t>
            </a:r>
            <a:endParaRPr lang="en-US" sz="1800" i="0" dirty="0">
              <a:solidFill>
                <a:srgbClr val="000000"/>
              </a:solidFill>
            </a:endParaRPr>
          </a:p>
        </p:txBody>
      </p:sp>
    </p:spTree>
    <p:extLst>
      <p:ext uri="{BB962C8B-B14F-4D97-AF65-F5344CB8AC3E}">
        <p14:creationId xmlns:p14="http://schemas.microsoft.com/office/powerpoint/2010/main" val="1227901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3: </a:t>
            </a:r>
            <a:r>
              <a:rPr lang="en-US" dirty="0" smtClean="0"/>
              <a:t>Monitor divertor radiated </a:t>
            </a:r>
            <a:r>
              <a:rPr lang="en-US" dirty="0" smtClean="0"/>
              <a:t>power </a:t>
            </a:r>
            <a:r>
              <a:rPr lang="en-US" dirty="0" smtClean="0"/>
              <a:t>or </a:t>
            </a:r>
            <a:r>
              <a:rPr lang="en-US" dirty="0" smtClean="0"/>
              <a:t>spectroscopic representation of radiated power</a:t>
            </a:r>
            <a:endParaRPr lang="en-US" dirty="0"/>
          </a:p>
        </p:txBody>
      </p:sp>
      <p:sp>
        <p:nvSpPr>
          <p:cNvPr id="3" name="Content Placeholder 2"/>
          <p:cNvSpPr>
            <a:spLocks noGrp="1"/>
          </p:cNvSpPr>
          <p:nvPr>
            <p:ph idx="1"/>
          </p:nvPr>
        </p:nvSpPr>
        <p:spPr>
          <a:xfrm>
            <a:off x="533400" y="1371600"/>
            <a:ext cx="4876800" cy="4191000"/>
          </a:xfrm>
        </p:spPr>
        <p:txBody>
          <a:bodyPr/>
          <a:lstStyle/>
          <a:p>
            <a:r>
              <a:rPr lang="en-US" sz="1800" dirty="0"/>
              <a:t>Diagnostic </a:t>
            </a:r>
            <a:r>
              <a:rPr lang="en-US" sz="1800" dirty="0" smtClean="0"/>
              <a:t>principle and description</a:t>
            </a:r>
            <a:endParaRPr lang="en-US" sz="1800" dirty="0"/>
          </a:p>
          <a:p>
            <a:pPr lvl="1"/>
            <a:r>
              <a:rPr lang="en-US" sz="1600" dirty="0" smtClean="0"/>
              <a:t>Fast bolometer or AXUV diode (or array) to monitor divertor rad. power </a:t>
            </a:r>
          </a:p>
          <a:p>
            <a:pPr lvl="1"/>
            <a:r>
              <a:rPr lang="en-US" sz="1600" dirty="0" smtClean="0"/>
              <a:t>VUV spectroscopy</a:t>
            </a:r>
            <a:endParaRPr lang="en-US" sz="1600" dirty="0"/>
          </a:p>
          <a:p>
            <a:r>
              <a:rPr lang="en-US" sz="1800" dirty="0" smtClean="0"/>
              <a:t>Advantage:</a:t>
            </a:r>
            <a:endParaRPr lang="en-US" sz="1800" dirty="0"/>
          </a:p>
          <a:p>
            <a:pPr lvl="1"/>
            <a:r>
              <a:rPr lang="en-US" sz="1600" dirty="0" err="1" smtClean="0"/>
              <a:t>Toroidally</a:t>
            </a:r>
            <a:r>
              <a:rPr lang="en-US" sz="1600" dirty="0" smtClean="0"/>
              <a:t>-averaged quantity linked to seeded impurity </a:t>
            </a:r>
            <a:r>
              <a:rPr lang="en-US" sz="1600" dirty="0" smtClean="0"/>
              <a:t>radiation</a:t>
            </a:r>
            <a:endParaRPr lang="en-US" sz="1600" dirty="0"/>
          </a:p>
          <a:p>
            <a:r>
              <a:rPr lang="en-US" sz="1800" dirty="0" smtClean="0"/>
              <a:t>Issues:</a:t>
            </a:r>
            <a:endParaRPr lang="en-US" sz="1800" dirty="0"/>
          </a:p>
          <a:p>
            <a:pPr lvl="1"/>
            <a:r>
              <a:rPr lang="en-US" sz="1600" dirty="0" smtClean="0"/>
              <a:t>Need to know radiation distribution and spectral composition</a:t>
            </a:r>
            <a:endParaRPr lang="en-US" sz="1600" dirty="0"/>
          </a:p>
          <a:p>
            <a:r>
              <a:rPr lang="en-US" sz="1800" dirty="0"/>
              <a:t>Implementation </a:t>
            </a:r>
          </a:p>
          <a:p>
            <a:pPr lvl="1"/>
            <a:r>
              <a:rPr lang="en-US" sz="1600" dirty="0" smtClean="0"/>
              <a:t>Existing AXUV diode </a:t>
            </a:r>
            <a:r>
              <a:rPr lang="en-US" sz="1600" dirty="0" smtClean="0"/>
              <a:t>array (s)</a:t>
            </a:r>
            <a:endParaRPr lang="en-US" sz="1600" dirty="0" smtClean="0"/>
          </a:p>
          <a:p>
            <a:pPr lvl="1"/>
            <a:r>
              <a:rPr lang="en-US" sz="1600" dirty="0" smtClean="0"/>
              <a:t>Divertor SPRED</a:t>
            </a:r>
          </a:p>
          <a:p>
            <a:pPr lvl="1"/>
            <a:r>
              <a:rPr lang="en-US" sz="1600" dirty="0" smtClean="0"/>
              <a:t>Dedicated divertor VUV monitor</a:t>
            </a:r>
            <a:endParaRPr lang="en-US" sz="1600" dirty="0"/>
          </a:p>
          <a:p>
            <a:endParaRPr lang="en-US" sz="1800" dirty="0"/>
          </a:p>
        </p:txBody>
      </p:sp>
      <p:pic>
        <p:nvPicPr>
          <p:cNvPr id="4" name="Picture 4"/>
          <p:cNvPicPr>
            <a:picLocks noChangeAspect="1" noChangeArrowheads="1"/>
          </p:cNvPicPr>
          <p:nvPr/>
        </p:nvPicPr>
        <p:blipFill>
          <a:blip r:embed="rId2"/>
          <a:srcRect/>
          <a:stretch>
            <a:fillRect/>
          </a:stretch>
        </p:blipFill>
        <p:spPr bwMode="auto">
          <a:xfrm>
            <a:off x="6404720" y="1219200"/>
            <a:ext cx="2434480" cy="1752600"/>
          </a:xfrm>
          <a:prstGeom prst="rect">
            <a:avLst/>
          </a:prstGeom>
          <a:noFill/>
          <a:ln w="9525">
            <a:noFill/>
            <a:miter lim="800000"/>
            <a:headEnd/>
            <a:tailEnd/>
          </a:ln>
        </p:spPr>
      </p:pic>
      <p:pic>
        <p:nvPicPr>
          <p:cNvPr id="6" name="Picture 5" descr="Picture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048000"/>
            <a:ext cx="3704436" cy="3115351"/>
          </a:xfrm>
          <a:prstGeom prst="rect">
            <a:avLst/>
          </a:prstGeom>
        </p:spPr>
      </p:pic>
      <p:sp>
        <p:nvSpPr>
          <p:cNvPr id="7" name="Rectangle 6"/>
          <p:cNvSpPr/>
          <p:nvPr/>
        </p:nvSpPr>
        <p:spPr>
          <a:xfrm>
            <a:off x="4648200" y="6172200"/>
            <a:ext cx="4572000" cy="461665"/>
          </a:xfrm>
          <a:prstGeom prst="rect">
            <a:avLst/>
          </a:prstGeom>
        </p:spPr>
        <p:txBody>
          <a:bodyPr wrap="square">
            <a:spAutoFit/>
          </a:bodyPr>
          <a:lstStyle/>
          <a:p>
            <a:r>
              <a:rPr lang="en-US" dirty="0"/>
              <a:t>S</a:t>
            </a:r>
            <a:r>
              <a:rPr lang="da-DK" dirty="0" smtClean="0"/>
              <a:t>OUKHANOVSKII</a:t>
            </a:r>
            <a:r>
              <a:rPr lang="da-DK" dirty="0"/>
              <a:t>, V. et al., Rev. </a:t>
            </a:r>
            <a:r>
              <a:rPr lang="da-DK" dirty="0" err="1"/>
              <a:t>Sci</a:t>
            </a:r>
            <a:r>
              <a:rPr lang="da-DK" dirty="0"/>
              <a:t>. Instrum. 70 (1999) </a:t>
            </a:r>
            <a:r>
              <a:rPr lang="da-DK" dirty="0" smtClean="0"/>
              <a:t>340</a:t>
            </a:r>
            <a:endParaRPr lang="da-DK" dirty="0"/>
          </a:p>
          <a:p>
            <a:r>
              <a:rPr lang="da-DK" dirty="0"/>
              <a:t>SOUKHANOVSKII, V. et al., Rev. </a:t>
            </a:r>
            <a:r>
              <a:rPr lang="da-DK" dirty="0" err="1"/>
              <a:t>Sci</a:t>
            </a:r>
            <a:r>
              <a:rPr lang="da-DK" dirty="0"/>
              <a:t>. Instrum. 72 (2001) </a:t>
            </a:r>
            <a:r>
              <a:rPr lang="da-DK" dirty="0" smtClean="0"/>
              <a:t>3270</a:t>
            </a:r>
            <a:endParaRPr lang="en-US" dirty="0"/>
          </a:p>
        </p:txBody>
      </p:sp>
    </p:spTree>
    <p:extLst>
      <p:ext uri="{BB962C8B-B14F-4D97-AF65-F5344CB8AC3E}">
        <p14:creationId xmlns:p14="http://schemas.microsoft.com/office/powerpoint/2010/main" val="410004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4: </a:t>
            </a:r>
            <a:r>
              <a:rPr lang="en-US" dirty="0" smtClean="0"/>
              <a:t>Monitor neutral </a:t>
            </a:r>
            <a:r>
              <a:rPr lang="en-US" dirty="0" smtClean="0"/>
              <a:t>pressure</a:t>
            </a:r>
            <a:endParaRPr lang="en-US" dirty="0"/>
          </a:p>
        </p:txBody>
      </p:sp>
      <p:sp>
        <p:nvSpPr>
          <p:cNvPr id="3" name="Content Placeholder 2"/>
          <p:cNvSpPr>
            <a:spLocks noGrp="1"/>
          </p:cNvSpPr>
          <p:nvPr>
            <p:ph idx="1"/>
          </p:nvPr>
        </p:nvSpPr>
        <p:spPr>
          <a:xfrm>
            <a:off x="533400" y="1371600"/>
            <a:ext cx="5029200" cy="4419600"/>
          </a:xfrm>
        </p:spPr>
        <p:txBody>
          <a:bodyPr/>
          <a:lstStyle/>
          <a:p>
            <a:r>
              <a:rPr lang="en-US" sz="1800" dirty="0"/>
              <a:t>Diagnostic description</a:t>
            </a:r>
          </a:p>
          <a:p>
            <a:pPr lvl="1"/>
            <a:r>
              <a:rPr lang="en-US" sz="1600" dirty="0" smtClean="0"/>
              <a:t>Penning gauge for gas pressure monitoring in range 0.1-5 </a:t>
            </a:r>
            <a:r>
              <a:rPr lang="en-US" sz="1600" dirty="0" err="1" smtClean="0"/>
              <a:t>mTorr</a:t>
            </a:r>
            <a:endParaRPr lang="en-US" sz="1600" dirty="0"/>
          </a:p>
          <a:p>
            <a:r>
              <a:rPr lang="en-US" sz="1800" dirty="0"/>
              <a:t>Signal </a:t>
            </a:r>
            <a:r>
              <a:rPr lang="en-US" sz="1800" dirty="0" smtClean="0"/>
              <a:t>details from </a:t>
            </a:r>
            <a:r>
              <a:rPr lang="en-US" sz="1800" dirty="0"/>
              <a:t>NSTX experiments</a:t>
            </a:r>
          </a:p>
          <a:p>
            <a:pPr lvl="1"/>
            <a:r>
              <a:rPr lang="en-US" sz="1600" dirty="0" smtClean="0"/>
              <a:t>Divertor pressure </a:t>
            </a:r>
            <a:r>
              <a:rPr lang="en-US" sz="1600" dirty="0" smtClean="0"/>
              <a:t>measured in private flux region, outer strike point region</a:t>
            </a:r>
            <a:endParaRPr lang="en-US" sz="1600" dirty="0"/>
          </a:p>
          <a:p>
            <a:r>
              <a:rPr lang="en-US" sz="1800" dirty="0"/>
              <a:t>A</a:t>
            </a:r>
            <a:r>
              <a:rPr lang="en-US" sz="1800" dirty="0" smtClean="0"/>
              <a:t>dvantages:</a:t>
            </a:r>
            <a:endParaRPr lang="en-US" sz="1800" dirty="0"/>
          </a:p>
          <a:p>
            <a:pPr lvl="1"/>
            <a:r>
              <a:rPr lang="en-US" sz="1600" dirty="0" smtClean="0"/>
              <a:t>Direct </a:t>
            </a:r>
            <a:r>
              <a:rPr lang="en-US" sz="1600" dirty="0" smtClean="0"/>
              <a:t>seeding gas pressure </a:t>
            </a:r>
            <a:r>
              <a:rPr lang="en-US" sz="1600" dirty="0" smtClean="0"/>
              <a:t>measurement</a:t>
            </a:r>
            <a:endParaRPr lang="en-US" sz="1600" dirty="0"/>
          </a:p>
          <a:p>
            <a:r>
              <a:rPr lang="en-US" sz="1800" dirty="0" smtClean="0"/>
              <a:t>Issues</a:t>
            </a:r>
            <a:r>
              <a:rPr lang="en-US" sz="1800" dirty="0" smtClean="0"/>
              <a:t>:</a:t>
            </a:r>
            <a:endParaRPr lang="en-US" sz="1800" dirty="0"/>
          </a:p>
          <a:p>
            <a:pPr lvl="1"/>
            <a:r>
              <a:rPr lang="en-US" sz="1600" dirty="0" smtClean="0"/>
              <a:t>Need to understand links to detachment characteristics</a:t>
            </a:r>
            <a:endParaRPr lang="en-US" sz="1600" dirty="0"/>
          </a:p>
          <a:p>
            <a:r>
              <a:rPr lang="en-US" sz="1800" dirty="0"/>
              <a:t>Implementation </a:t>
            </a:r>
          </a:p>
          <a:p>
            <a:pPr lvl="1"/>
            <a:r>
              <a:rPr lang="en-US" sz="1600" dirty="0" smtClean="0"/>
              <a:t>Straightforward, existing gauges can be used</a:t>
            </a:r>
          </a:p>
          <a:p>
            <a:pPr lvl="1"/>
            <a:r>
              <a:rPr lang="en-US" sz="1600" dirty="0" smtClean="0"/>
              <a:t>Developing calibrated spectroscopic </a:t>
            </a:r>
            <a:r>
              <a:rPr lang="en-US" sz="1600" dirty="0" smtClean="0"/>
              <a:t>monitoring of Penning gauge</a:t>
            </a:r>
            <a:endParaRPr lang="en-US" sz="1600" dirty="0"/>
          </a:p>
          <a:p>
            <a:endParaRPr lang="en-US" sz="1800" dirty="0"/>
          </a:p>
        </p:txBody>
      </p:sp>
      <p:pic>
        <p:nvPicPr>
          <p:cNvPr id="4" name="Picture 8" descr="n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219200"/>
            <a:ext cx="3161001" cy="3733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icture 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2778" y="5327422"/>
            <a:ext cx="1371600" cy="1079954"/>
          </a:xfrm>
          <a:prstGeom prst="rect">
            <a:avLst/>
          </a:prstGeom>
        </p:spPr>
      </p:pic>
      <p:pic>
        <p:nvPicPr>
          <p:cNvPr id="6" name="Picture 5" descr="P000199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5181600"/>
            <a:ext cx="2057400" cy="1371600"/>
          </a:xfrm>
          <a:prstGeom prst="rect">
            <a:avLst/>
          </a:prstGeom>
        </p:spPr>
      </p:pic>
      <p:sp>
        <p:nvSpPr>
          <p:cNvPr id="7" name="Rectangle 6"/>
          <p:cNvSpPr/>
          <p:nvPr/>
        </p:nvSpPr>
        <p:spPr>
          <a:xfrm>
            <a:off x="2057400" y="6096000"/>
            <a:ext cx="3429000" cy="461665"/>
          </a:xfrm>
          <a:prstGeom prst="rect">
            <a:avLst/>
          </a:prstGeom>
        </p:spPr>
        <p:txBody>
          <a:bodyPr wrap="square">
            <a:spAutoFit/>
          </a:bodyPr>
          <a:lstStyle/>
          <a:p>
            <a:r>
              <a:rPr lang="en-US" dirty="0"/>
              <a:t> </a:t>
            </a:r>
          </a:p>
          <a:p>
            <a:r>
              <a:rPr lang="da-DK" dirty="0"/>
              <a:t>FINKEN, K. et al., Rev. </a:t>
            </a:r>
            <a:r>
              <a:rPr lang="da-DK" dirty="0" err="1"/>
              <a:t>Sci</a:t>
            </a:r>
            <a:r>
              <a:rPr lang="da-DK" dirty="0"/>
              <a:t>. Instrum. 63 (1992) </a:t>
            </a:r>
            <a:endParaRPr lang="en-US" dirty="0"/>
          </a:p>
        </p:txBody>
      </p:sp>
    </p:spTree>
    <p:extLst>
      <p:ext uri="{BB962C8B-B14F-4D97-AF65-F5344CB8AC3E}">
        <p14:creationId xmlns:p14="http://schemas.microsoft.com/office/powerpoint/2010/main" val="3204724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5: </a:t>
            </a:r>
            <a:r>
              <a:rPr lang="en-US" dirty="0" smtClean="0"/>
              <a:t>Monitor recombination rate via Balmer or Paschen line spectroscopy</a:t>
            </a:r>
            <a:endParaRPr lang="en-US" dirty="0"/>
          </a:p>
        </p:txBody>
      </p:sp>
      <p:sp>
        <p:nvSpPr>
          <p:cNvPr id="3" name="Content Placeholder 2"/>
          <p:cNvSpPr>
            <a:spLocks noGrp="1"/>
          </p:cNvSpPr>
          <p:nvPr>
            <p:ph idx="1"/>
          </p:nvPr>
        </p:nvSpPr>
        <p:spPr>
          <a:xfrm>
            <a:off x="457200" y="1295400"/>
            <a:ext cx="4267200" cy="4419600"/>
          </a:xfrm>
        </p:spPr>
        <p:txBody>
          <a:bodyPr/>
          <a:lstStyle/>
          <a:p>
            <a:r>
              <a:rPr lang="en-US" sz="1800" dirty="0"/>
              <a:t>Diagnostic description</a:t>
            </a:r>
          </a:p>
          <a:p>
            <a:pPr lvl="1"/>
            <a:r>
              <a:rPr lang="en-US" sz="1600" dirty="0" smtClean="0"/>
              <a:t>UV or NIR spectroscopy to monitor emission line intensity from  high-n Balmer or Paschen </a:t>
            </a:r>
            <a:r>
              <a:rPr lang="en-US" sz="1600" dirty="0" smtClean="0"/>
              <a:t>series lines</a:t>
            </a:r>
          </a:p>
          <a:p>
            <a:r>
              <a:rPr lang="en-US" sz="1800" dirty="0" smtClean="0"/>
              <a:t>Signal </a:t>
            </a:r>
            <a:r>
              <a:rPr lang="en-US" sz="1800" dirty="0" smtClean="0"/>
              <a:t>details from </a:t>
            </a:r>
            <a:r>
              <a:rPr lang="en-US" sz="1800" dirty="0"/>
              <a:t>NSTX </a:t>
            </a:r>
            <a:r>
              <a:rPr lang="en-US" sz="1800" dirty="0" err="1" smtClean="0"/>
              <a:t>expt’s</a:t>
            </a:r>
            <a:endParaRPr lang="en-US" sz="1800" dirty="0"/>
          </a:p>
          <a:p>
            <a:pPr lvl="1"/>
            <a:r>
              <a:rPr lang="en-US" sz="1600" dirty="0" smtClean="0"/>
              <a:t>Strong indication of detachment, signal increases by up to 10</a:t>
            </a:r>
            <a:r>
              <a:rPr lang="en-US" sz="1600" baseline="30000" dirty="0" smtClean="0"/>
              <a:t>2</a:t>
            </a:r>
          </a:p>
          <a:p>
            <a:pPr lvl="1"/>
            <a:r>
              <a:rPr lang="en-US" sz="1600" dirty="0" smtClean="0"/>
              <a:t>Observed </a:t>
            </a:r>
            <a:r>
              <a:rPr lang="en-US" sz="1600" i="1" dirty="0" smtClean="0"/>
              <a:t>n</a:t>
            </a:r>
            <a:r>
              <a:rPr lang="en-US" sz="1600" dirty="0" smtClean="0"/>
              <a:t>=2-</a:t>
            </a:r>
            <a:r>
              <a:rPr lang="en-US" sz="1600" i="1" dirty="0" smtClean="0"/>
              <a:t>m</a:t>
            </a:r>
            <a:r>
              <a:rPr lang="en-US" sz="1600" dirty="0" smtClean="0"/>
              <a:t>, m=3-</a:t>
            </a:r>
            <a:r>
              <a:rPr lang="en-US" sz="1600" dirty="0" smtClean="0"/>
              <a:t>12 (Balmer)</a:t>
            </a:r>
            <a:endParaRPr lang="en-US" sz="1600" dirty="0" smtClean="0"/>
          </a:p>
          <a:p>
            <a:pPr lvl="1"/>
            <a:r>
              <a:rPr lang="en-US" sz="1600" dirty="0" smtClean="0"/>
              <a:t>Observed </a:t>
            </a:r>
            <a:r>
              <a:rPr lang="en-US" sz="1600" i="1" dirty="0" smtClean="0"/>
              <a:t>n</a:t>
            </a:r>
            <a:r>
              <a:rPr lang="en-US" sz="1600" dirty="0" smtClean="0"/>
              <a:t>=3-</a:t>
            </a:r>
            <a:r>
              <a:rPr lang="en-US" sz="1600" i="1" dirty="0" smtClean="0"/>
              <a:t>m</a:t>
            </a:r>
            <a:r>
              <a:rPr lang="en-US" sz="1600" dirty="0" smtClean="0"/>
              <a:t>, m=5-</a:t>
            </a:r>
            <a:r>
              <a:rPr lang="en-US" sz="1600" dirty="0" smtClean="0"/>
              <a:t>10 (Paschen)</a:t>
            </a:r>
            <a:endParaRPr lang="en-US" sz="1600" dirty="0"/>
          </a:p>
          <a:p>
            <a:r>
              <a:rPr lang="en-US" sz="1800" dirty="0" smtClean="0"/>
              <a:t>Advantages:</a:t>
            </a:r>
            <a:endParaRPr lang="en-US" sz="1800" dirty="0"/>
          </a:p>
          <a:p>
            <a:pPr lvl="1"/>
            <a:r>
              <a:rPr lang="en-US" sz="1600" dirty="0" err="1" smtClean="0"/>
              <a:t>Toroidally</a:t>
            </a:r>
            <a:r>
              <a:rPr lang="en-US" sz="1600" dirty="0" smtClean="0"/>
              <a:t>-averaged </a:t>
            </a:r>
            <a:r>
              <a:rPr lang="en-US" sz="1600" dirty="0" smtClean="0"/>
              <a:t>quantity</a:t>
            </a:r>
          </a:p>
          <a:p>
            <a:pPr lvl="1"/>
            <a:r>
              <a:rPr lang="en-US" sz="1600" dirty="0" smtClean="0"/>
              <a:t>Direct measure of recombination rate</a:t>
            </a:r>
            <a:endParaRPr lang="en-US" sz="1600" dirty="0"/>
          </a:p>
          <a:p>
            <a:r>
              <a:rPr lang="en-US" sz="1800" dirty="0" smtClean="0"/>
              <a:t>Implementation </a:t>
            </a:r>
            <a:endParaRPr lang="en-US" sz="1800" dirty="0"/>
          </a:p>
          <a:p>
            <a:pPr lvl="1"/>
            <a:r>
              <a:rPr lang="en-US" sz="1800" dirty="0" smtClean="0"/>
              <a:t>Can use existing UV and NIR </a:t>
            </a:r>
            <a:r>
              <a:rPr lang="en-US" sz="1800" dirty="0" smtClean="0"/>
              <a:t>fibers and instruments</a:t>
            </a:r>
            <a:endParaRPr lang="en-US" sz="1800" dirty="0"/>
          </a:p>
        </p:txBody>
      </p:sp>
      <p:pic>
        <p:nvPicPr>
          <p:cNvPr id="4" name="Picture 6" descr="pasche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066800"/>
            <a:ext cx="2362200" cy="18342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descr="aps07_vip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143000"/>
            <a:ext cx="217082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icture 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141992"/>
            <a:ext cx="3810000" cy="3365219"/>
          </a:xfrm>
          <a:prstGeom prst="rect">
            <a:avLst/>
          </a:prstGeom>
        </p:spPr>
      </p:pic>
      <p:sp>
        <p:nvSpPr>
          <p:cNvPr id="5" name="Rectangle 4"/>
          <p:cNvSpPr/>
          <p:nvPr/>
        </p:nvSpPr>
        <p:spPr>
          <a:xfrm>
            <a:off x="533400" y="5867400"/>
            <a:ext cx="5257800" cy="646331"/>
          </a:xfrm>
          <a:prstGeom prst="rect">
            <a:avLst/>
          </a:prstGeom>
        </p:spPr>
        <p:txBody>
          <a:bodyPr wrap="square">
            <a:spAutoFit/>
          </a:bodyPr>
          <a:lstStyle/>
          <a:p>
            <a:r>
              <a:rPr lang="en-US" dirty="0"/>
              <a:t>SOUKHANOVSKII, V. et al., Rev. Sci. Instrum. 77 (2006) 10127</a:t>
            </a:r>
          </a:p>
          <a:p>
            <a:r>
              <a:rPr lang="is-IS" dirty="0"/>
              <a:t>SOUKHANOVSKII, V., Rev. Sci. Instrum. 79 (2008) 10539</a:t>
            </a:r>
          </a:p>
          <a:p>
            <a:r>
              <a:rPr lang="da-DK" dirty="0"/>
              <a:t>SOUKHANOVSKII, V. et al., Rev. </a:t>
            </a:r>
            <a:r>
              <a:rPr lang="da-DK" dirty="0" err="1"/>
              <a:t>Sci</a:t>
            </a:r>
            <a:r>
              <a:rPr lang="da-DK" dirty="0"/>
              <a:t>. Instrum. 81 (2010) 10723. </a:t>
            </a:r>
            <a:endParaRPr lang="en-US" dirty="0"/>
          </a:p>
        </p:txBody>
      </p:sp>
    </p:spTree>
    <p:extLst>
      <p:ext uri="{BB962C8B-B14F-4D97-AF65-F5344CB8AC3E}">
        <p14:creationId xmlns:p14="http://schemas.microsoft.com/office/powerpoint/2010/main" val="1848145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Outline </a:t>
            </a:r>
            <a:r>
              <a:rPr lang="en-US" sz="3200" dirty="0" smtClean="0"/>
              <a:t>- </a:t>
            </a:r>
            <a:r>
              <a:rPr lang="en-US" sz="3200" dirty="0" smtClean="0"/>
              <a:t>Developing real-time radiative divertor feedback control for NSTX-U</a:t>
            </a:r>
            <a:endParaRPr lang="en-US" sz="3200" dirty="0"/>
          </a:p>
        </p:txBody>
      </p:sp>
      <p:sp>
        <p:nvSpPr>
          <p:cNvPr id="3" name="Content Placeholder 2"/>
          <p:cNvSpPr>
            <a:spLocks noGrp="1"/>
          </p:cNvSpPr>
          <p:nvPr>
            <p:ph idx="1"/>
          </p:nvPr>
        </p:nvSpPr>
        <p:spPr>
          <a:xfrm>
            <a:off x="533400" y="1371600"/>
            <a:ext cx="8077200" cy="5105400"/>
          </a:xfrm>
        </p:spPr>
        <p:txBody>
          <a:bodyPr/>
          <a:lstStyle/>
          <a:p>
            <a:r>
              <a:rPr lang="en-US" dirty="0" smtClean="0"/>
              <a:t>Impurity-seeded radiative divertor technique is one of the leading candidates to mitigate divertor heat flux in NSTX-U discharges</a:t>
            </a:r>
          </a:p>
          <a:p>
            <a:pPr lvl="1"/>
            <a:r>
              <a:rPr lang="en-US" sz="1800" dirty="0" smtClean="0"/>
              <a:t>Unmitigated 20-30 MW/m</a:t>
            </a:r>
            <a:r>
              <a:rPr lang="en-US" sz="1800" baseline="30000" dirty="0" smtClean="0"/>
              <a:t>2</a:t>
            </a:r>
            <a:r>
              <a:rPr lang="en-US" sz="1800" dirty="0" smtClean="0"/>
              <a:t> peak heat fluxes predicted</a:t>
            </a:r>
          </a:p>
          <a:p>
            <a:r>
              <a:rPr lang="en-US" dirty="0" smtClean="0"/>
              <a:t>Radiative divertor feedback control being developed for NSTX-U</a:t>
            </a:r>
          </a:p>
          <a:p>
            <a:pPr lvl="1"/>
            <a:r>
              <a:rPr lang="en-US" sz="1800" dirty="0" smtClean="0"/>
              <a:t>Proportional, integral, derivative process controller to be used in digital plasma control system</a:t>
            </a:r>
          </a:p>
          <a:p>
            <a:pPr lvl="1"/>
            <a:r>
              <a:rPr lang="en-US" sz="1800" dirty="0" smtClean="0"/>
              <a:t>Fast piezoelectric valve is the actuator</a:t>
            </a:r>
          </a:p>
          <a:p>
            <a:pPr lvl="2"/>
            <a:r>
              <a:rPr lang="en-US" sz="1600" dirty="0" smtClean="0"/>
              <a:t>Gas flow rate is </a:t>
            </a:r>
            <a:r>
              <a:rPr lang="en-US" sz="1600" dirty="0"/>
              <a:t>proportional to c</a:t>
            </a:r>
            <a:r>
              <a:rPr lang="en-US" sz="1600" dirty="0" smtClean="0"/>
              <a:t>ontrol voltage</a:t>
            </a:r>
          </a:p>
          <a:p>
            <a:pPr lvl="1"/>
            <a:r>
              <a:rPr lang="en-US" sz="1800" dirty="0" smtClean="0"/>
              <a:t>Control signal diagnostics for divertor detachment identification and control (System ID) are discussed in this poster</a:t>
            </a:r>
          </a:p>
          <a:p>
            <a:pPr lvl="2"/>
            <a:r>
              <a:rPr lang="en-US" sz="1600" dirty="0" smtClean="0"/>
              <a:t>Divertor ID diagnostics</a:t>
            </a:r>
          </a:p>
          <a:p>
            <a:pPr lvl="3"/>
            <a:r>
              <a:rPr lang="en-US" sz="1400" dirty="0" smtClean="0"/>
              <a:t>IR thermography</a:t>
            </a:r>
          </a:p>
          <a:p>
            <a:pPr lvl="3"/>
            <a:r>
              <a:rPr lang="en-US" sz="1400" dirty="0" smtClean="0"/>
              <a:t>Thermoelectric current</a:t>
            </a:r>
          </a:p>
          <a:p>
            <a:pPr lvl="3"/>
            <a:r>
              <a:rPr lang="en-US" sz="1400" dirty="0" smtClean="0"/>
              <a:t>Impurity VUV spectroscopy and </a:t>
            </a:r>
            <a:r>
              <a:rPr lang="en-US" sz="1400" dirty="0" err="1" smtClean="0"/>
              <a:t>bolometry</a:t>
            </a:r>
            <a:endParaRPr lang="en-US" sz="1400" dirty="0" smtClean="0"/>
          </a:p>
          <a:p>
            <a:pPr lvl="3"/>
            <a:r>
              <a:rPr lang="en-US" sz="1400" dirty="0" smtClean="0"/>
              <a:t>Neutral gas pressure</a:t>
            </a:r>
          </a:p>
          <a:p>
            <a:pPr lvl="3"/>
            <a:r>
              <a:rPr lang="en-US" sz="1400" dirty="0" smtClean="0"/>
              <a:t>Electron-ion recombination rate via UV/NIR spectroscopy </a:t>
            </a:r>
          </a:p>
          <a:p>
            <a:pPr lvl="2"/>
            <a:r>
              <a:rPr lang="en-US" sz="1600" dirty="0" smtClean="0"/>
              <a:t>Pedestal ID diagnostics </a:t>
            </a:r>
          </a:p>
          <a:p>
            <a:pPr lvl="2"/>
            <a:endParaRPr lang="en-US" sz="1800" dirty="0" smtClean="0"/>
          </a:p>
        </p:txBody>
      </p:sp>
    </p:spTree>
    <p:extLst>
      <p:ext uri="{BB962C8B-B14F-4D97-AF65-F5344CB8AC3E}">
        <p14:creationId xmlns:p14="http://schemas.microsoft.com/office/powerpoint/2010/main" val="2132529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Option 6: need “security” monitoring </a:t>
            </a:r>
            <a:r>
              <a:rPr lang="en-US" sz="2600" dirty="0" smtClean="0"/>
              <a:t>for signs of confinement degradation (</a:t>
            </a:r>
            <a:r>
              <a:rPr lang="en-US" sz="2600" dirty="0" smtClean="0"/>
              <a:t>pedestal </a:t>
            </a:r>
            <a:r>
              <a:rPr lang="en-US" sz="2600" dirty="0" smtClean="0"/>
              <a:t>temperature or </a:t>
            </a:r>
            <a:r>
              <a:rPr lang="en-US" sz="2600" dirty="0" smtClean="0"/>
              <a:t>MARFEs)</a:t>
            </a:r>
            <a:endParaRPr lang="en-US" sz="2600" dirty="0"/>
          </a:p>
        </p:txBody>
      </p:sp>
      <p:sp>
        <p:nvSpPr>
          <p:cNvPr id="3" name="Content Placeholder 2"/>
          <p:cNvSpPr>
            <a:spLocks noGrp="1"/>
          </p:cNvSpPr>
          <p:nvPr>
            <p:ph idx="1"/>
          </p:nvPr>
        </p:nvSpPr>
        <p:spPr>
          <a:xfrm>
            <a:off x="381000" y="1295400"/>
            <a:ext cx="4876800" cy="2057400"/>
          </a:xfrm>
        </p:spPr>
        <p:txBody>
          <a:bodyPr/>
          <a:lstStyle/>
          <a:p>
            <a:r>
              <a:rPr lang="en-US" dirty="0"/>
              <a:t>Diagnostic </a:t>
            </a:r>
            <a:r>
              <a:rPr lang="en-US" dirty="0" smtClean="0"/>
              <a:t>principle and description</a:t>
            </a:r>
            <a:endParaRPr lang="en-US" dirty="0"/>
          </a:p>
          <a:p>
            <a:pPr lvl="1"/>
            <a:r>
              <a:rPr lang="en-US" sz="1800" dirty="0" smtClean="0"/>
              <a:t>Monitor pedestal </a:t>
            </a:r>
            <a:r>
              <a:rPr lang="en-US" sz="1800" i="1" dirty="0" err="1" smtClean="0"/>
              <a:t>T</a:t>
            </a:r>
            <a:r>
              <a:rPr lang="en-US" sz="1800" i="1" baseline="-25000" dirty="0" err="1" smtClean="0"/>
              <a:t>e</a:t>
            </a:r>
            <a:r>
              <a:rPr lang="en-US" sz="1800" dirty="0" smtClean="0"/>
              <a:t> </a:t>
            </a:r>
            <a:r>
              <a:rPr lang="en-US" sz="1800" dirty="0" smtClean="0"/>
              <a:t>(100-600 </a:t>
            </a:r>
            <a:r>
              <a:rPr lang="en-US" sz="1800" dirty="0" smtClean="0"/>
              <a:t>eV)</a:t>
            </a:r>
          </a:p>
          <a:p>
            <a:pPr lvl="2"/>
            <a:r>
              <a:rPr lang="en-US" sz="1600" dirty="0" smtClean="0"/>
              <a:t>Soft X-ray </a:t>
            </a:r>
            <a:r>
              <a:rPr lang="en-US" sz="1600" dirty="0" smtClean="0"/>
              <a:t>arrays, </a:t>
            </a:r>
            <a:r>
              <a:rPr lang="en-US" sz="1600" dirty="0" smtClean="0"/>
              <a:t>real-time Thomson</a:t>
            </a:r>
          </a:p>
          <a:p>
            <a:pPr lvl="1"/>
            <a:r>
              <a:rPr lang="en-US" sz="1800" dirty="0" smtClean="0"/>
              <a:t>Monitor MARFE formation</a:t>
            </a:r>
          </a:p>
          <a:p>
            <a:pPr lvl="2"/>
            <a:r>
              <a:rPr lang="en-US" sz="1600" dirty="0" smtClean="0"/>
              <a:t>Edge neutral pressure</a:t>
            </a:r>
          </a:p>
          <a:p>
            <a:pPr lvl="2"/>
            <a:r>
              <a:rPr lang="en-US" sz="1600" dirty="0" smtClean="0"/>
              <a:t>Divertor recombination rate</a:t>
            </a:r>
            <a:endParaRPr lang="en-US" dirty="0"/>
          </a:p>
        </p:txBody>
      </p:sp>
      <p:pic>
        <p:nvPicPr>
          <p:cNvPr id="4" name="Picture 3" descr="iaea08-qwvsgas.pict"/>
          <p:cNvPicPr>
            <a:picLocks noChangeAspect="1"/>
          </p:cNvPicPr>
          <p:nvPr/>
        </p:nvPicPr>
        <p:blipFill>
          <a:blip r:embed="rId2"/>
          <a:stretch>
            <a:fillRect/>
          </a:stretch>
        </p:blipFill>
        <p:spPr>
          <a:xfrm>
            <a:off x="5943600" y="1524000"/>
            <a:ext cx="2959608" cy="3540959"/>
          </a:xfrm>
          <a:prstGeom prst="rect">
            <a:avLst/>
          </a:prstGeom>
        </p:spPr>
      </p:pic>
      <p:pic>
        <p:nvPicPr>
          <p:cNvPr id="6" name="Picture 5" descr="eps08-marfe2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352800"/>
            <a:ext cx="3679258" cy="2819400"/>
          </a:xfrm>
          <a:prstGeom prst="rect">
            <a:avLst/>
          </a:prstGeom>
        </p:spPr>
      </p:pic>
      <p:sp>
        <p:nvSpPr>
          <p:cNvPr id="7" name="Rectangle 6"/>
          <p:cNvSpPr/>
          <p:nvPr/>
        </p:nvSpPr>
        <p:spPr>
          <a:xfrm>
            <a:off x="6042149" y="5127169"/>
            <a:ext cx="2949451" cy="1426031"/>
          </a:xfrm>
          <a:prstGeom prst="rect">
            <a:avLst/>
          </a:prstGeom>
        </p:spPr>
        <p:txBody>
          <a:bodyPr wrap="square">
            <a:spAutoFit/>
          </a:bodyPr>
          <a:lstStyle/>
          <a:p>
            <a:pPr>
              <a:lnSpc>
                <a:spcPct val="90000"/>
              </a:lnSpc>
            </a:pPr>
            <a:r>
              <a:rPr kumimoji="1" lang="en-US" sz="1600" b="0" i="0" dirty="0">
                <a:latin typeface="+mn-lt"/>
              </a:rPr>
              <a:t>Optimal </a:t>
            </a:r>
            <a:r>
              <a:rPr kumimoji="1" lang="en-US" sz="1600" b="0" i="0" dirty="0" smtClean="0">
                <a:latin typeface="+mn-lt"/>
              </a:rPr>
              <a:t>D</a:t>
            </a:r>
            <a:r>
              <a:rPr kumimoji="1" lang="en-US" sz="1600" b="0" i="0" baseline="-25000" dirty="0" smtClean="0">
                <a:latin typeface="+mn-lt"/>
              </a:rPr>
              <a:t>2</a:t>
            </a:r>
            <a:r>
              <a:rPr kumimoji="1" lang="en-US" sz="1600" b="0" i="0" dirty="0" smtClean="0">
                <a:latin typeface="+mn-lt"/>
              </a:rPr>
              <a:t> injection rate found </a:t>
            </a:r>
            <a:r>
              <a:rPr kumimoji="1" lang="en-US" sz="1600" b="0" i="0" dirty="0">
                <a:latin typeface="+mn-lt"/>
              </a:rPr>
              <a:t>(used 300 ms pulses</a:t>
            </a:r>
            <a:r>
              <a:rPr kumimoji="1" lang="en-US" sz="1600" b="0" i="0" dirty="0" smtClean="0">
                <a:latin typeface="+mn-lt"/>
              </a:rPr>
              <a:t>)</a:t>
            </a:r>
          </a:p>
          <a:p>
            <a:pPr marL="285750" indent="-285750">
              <a:lnSpc>
                <a:spcPct val="90000"/>
              </a:lnSpc>
              <a:buFont typeface="Arial"/>
              <a:buChar char="•"/>
            </a:pPr>
            <a:r>
              <a:rPr kumimoji="1" lang="en-US" sz="1600" b="0" i="0" dirty="0" smtClean="0">
                <a:latin typeface="+mn-lt"/>
              </a:rPr>
              <a:t>50</a:t>
            </a:r>
            <a:r>
              <a:rPr kumimoji="1" lang="en-US" sz="1600" b="0" i="0" dirty="0">
                <a:latin typeface="+mn-lt"/>
              </a:rPr>
              <a:t>-100 Torr l /s for 1.0 MA </a:t>
            </a:r>
            <a:r>
              <a:rPr kumimoji="1" lang="en-US" sz="1600" b="0" i="0" dirty="0" smtClean="0">
                <a:latin typeface="+mn-lt"/>
              </a:rPr>
              <a:t>discharges</a:t>
            </a:r>
          </a:p>
          <a:p>
            <a:pPr marL="285750" indent="-285750">
              <a:lnSpc>
                <a:spcPct val="90000"/>
              </a:lnSpc>
              <a:buFont typeface="Arial"/>
              <a:buChar char="•"/>
            </a:pPr>
            <a:r>
              <a:rPr kumimoji="1" lang="en-US" sz="1600" b="0" i="0" dirty="0" smtClean="0">
                <a:latin typeface="+mn-lt"/>
              </a:rPr>
              <a:t>110</a:t>
            </a:r>
            <a:r>
              <a:rPr kumimoji="1" lang="en-US" sz="1600" b="0" i="0" dirty="0">
                <a:latin typeface="+mn-lt"/>
              </a:rPr>
              <a:t>-160 Torr l /s for 1.2 MA discharges</a:t>
            </a:r>
          </a:p>
        </p:txBody>
      </p:sp>
      <p:sp>
        <p:nvSpPr>
          <p:cNvPr id="8" name="Rectangle 3"/>
          <p:cNvSpPr>
            <a:spLocks noChangeArrowheads="1"/>
          </p:cNvSpPr>
          <p:nvPr/>
        </p:nvSpPr>
        <p:spPr bwMode="auto">
          <a:xfrm>
            <a:off x="6134100" y="44624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5" name="Rectangle 4"/>
          <p:cNvSpPr/>
          <p:nvPr/>
        </p:nvSpPr>
        <p:spPr>
          <a:xfrm>
            <a:off x="685800" y="6091535"/>
            <a:ext cx="4572000" cy="461665"/>
          </a:xfrm>
          <a:prstGeom prst="rect">
            <a:avLst/>
          </a:prstGeom>
        </p:spPr>
        <p:txBody>
          <a:bodyPr>
            <a:spAutoFit/>
          </a:bodyPr>
          <a:lstStyle/>
          <a:p>
            <a:r>
              <a:rPr lang="en-US" dirty="0" smtClean="0"/>
              <a:t>X-point MARFE formation during high-rate supersonic gas injection. Balmer B10 line intensity is plotted.</a:t>
            </a:r>
            <a:endParaRPr lang="en-US" dirty="0"/>
          </a:p>
        </p:txBody>
      </p:sp>
    </p:spTree>
    <p:extLst>
      <p:ext uri="{BB962C8B-B14F-4D97-AF65-F5344CB8AC3E}">
        <p14:creationId xmlns:p14="http://schemas.microsoft.com/office/powerpoint/2010/main" val="101769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Abstract</a:t>
            </a:r>
            <a:endParaRPr lang="en-US" sz="3600" dirty="0"/>
          </a:p>
        </p:txBody>
      </p:sp>
      <p:sp>
        <p:nvSpPr>
          <p:cNvPr id="3" name="Content Placeholder 2"/>
          <p:cNvSpPr>
            <a:spLocks noGrp="1"/>
          </p:cNvSpPr>
          <p:nvPr>
            <p:ph idx="1"/>
          </p:nvPr>
        </p:nvSpPr>
        <p:spPr>
          <a:xfrm>
            <a:off x="381000" y="1143000"/>
            <a:ext cx="8229600" cy="5562600"/>
          </a:xfrm>
        </p:spPr>
        <p:txBody>
          <a:bodyPr/>
          <a:lstStyle/>
          <a:p>
            <a:pPr marL="0" indent="0" algn="just">
              <a:buNone/>
            </a:pPr>
            <a:r>
              <a:rPr lang="en-US" sz="1200" dirty="0"/>
              <a:t>A radiative divertor technique is used by present day tokamak experiments and planned for ITER to mitigate high heat loads on divertor plasma-facing components to prevent their excessive erosion and thermal damage. The radiative divertor uses induced plasma volumetric power and momentum losses to reduce heat and particle flux density on divertor target plates. Extrinsically seeded deuterium or impurity gases have been employed to control divertor parameters in several tokamak experiments via a real-time feedback control of the gas seeding rate, providing design guidelines for the radiative divertor control system in ITER [1].</a:t>
            </a:r>
          </a:p>
          <a:p>
            <a:pPr marL="0" indent="0" algn="just">
              <a:buNone/>
            </a:pPr>
            <a:r>
              <a:rPr lang="en-US" sz="1200" dirty="0"/>
              <a:t>In the National Spherical Torus Experiment (NSTX), a medium-size spherical tokamak with lithium-coated graphite plasma-facing components (PFC) and high divertor heat flux (</a:t>
            </a:r>
            <a:r>
              <a:rPr lang="en-US" sz="1200" i="1" dirty="0" err="1"/>
              <a:t>q</a:t>
            </a:r>
            <a:r>
              <a:rPr lang="en-US" sz="1200" i="1" baseline="-25000" dirty="0" err="1"/>
              <a:t>peak</a:t>
            </a:r>
            <a:r>
              <a:rPr lang="en-US" sz="1200" dirty="0"/>
              <a:t> ≤ 15 MW/m</a:t>
            </a:r>
            <a:r>
              <a:rPr lang="en-US" sz="1200" baseline="30000" dirty="0"/>
              <a:t>2</a:t>
            </a:r>
            <a:r>
              <a:rPr lang="en-US" sz="1200" dirty="0"/>
              <a:t>, </a:t>
            </a:r>
            <a:r>
              <a:rPr lang="en-US" sz="1200" i="1" dirty="0"/>
              <a:t>q</a:t>
            </a:r>
            <a:r>
              <a:rPr lang="en-US" sz="1200" i="1" baseline="-25000" dirty="0"/>
              <a:t>||</a:t>
            </a:r>
            <a:r>
              <a:rPr lang="en-US" sz="1200" dirty="0"/>
              <a:t> ≤ 200 MW/m</a:t>
            </a:r>
            <a:r>
              <a:rPr lang="en-US" sz="1200" baseline="30000" dirty="0"/>
              <a:t>2</a:t>
            </a:r>
            <a:r>
              <a:rPr lang="en-US" sz="1200" dirty="0"/>
              <a:t> [2]), radiative divertor experiments employed deuterium, methane, and neon preprogrammed gas injections. A significant reduction of divertor peak heat flux simultaneously with good core H-mode confinement has been demonstrated [3]. In the NSTX-U device, steady-state peak divertor heat fluxes are projected to 20-30 MW/m</a:t>
            </a:r>
            <a:r>
              <a:rPr lang="en-US" sz="1200" baseline="30000" dirty="0"/>
              <a:t>2</a:t>
            </a:r>
            <a:r>
              <a:rPr lang="en-US" sz="1200" dirty="0"/>
              <a:t> [2]. In this work we use NSTX radiative divertor results to analyze diagnostic options applicable to NSTX-U for real-time feedback control of divertor heat flux. </a:t>
            </a:r>
          </a:p>
          <a:p>
            <a:pPr marL="0" indent="0" algn="just">
              <a:buNone/>
            </a:pPr>
            <a:r>
              <a:rPr lang="en-US" sz="1200" dirty="0"/>
              <a:t>The divertor detachment process is device-specific </a:t>
            </a:r>
            <a:r>
              <a:rPr lang="en-US" sz="1200" dirty="0" err="1"/>
              <a:t>w.r.t</a:t>
            </a:r>
            <a:r>
              <a:rPr lang="en-US" sz="1200" dirty="0"/>
              <a:t>. seeding gas species, radiating impurity, and onset parameters, albeit universally measured signatures such as reduction of divertor </a:t>
            </a:r>
            <a:r>
              <a:rPr lang="en-US" sz="1200" i="1" dirty="0" err="1"/>
              <a:t>q</a:t>
            </a:r>
            <a:r>
              <a:rPr lang="en-US" sz="1200" i="1" baseline="-25000" dirty="0" err="1"/>
              <a:t>peak</a:t>
            </a:r>
            <a:r>
              <a:rPr lang="en-US" sz="1200" dirty="0"/>
              <a:t>, increase in divertor </a:t>
            </a:r>
            <a:r>
              <a:rPr lang="en-US" sz="1200" i="1" dirty="0"/>
              <a:t>n</a:t>
            </a:r>
            <a:r>
              <a:rPr lang="en-US" sz="1200" i="1" baseline="-25000" dirty="0"/>
              <a:t>e</a:t>
            </a:r>
            <a:r>
              <a:rPr lang="en-US" sz="1200" dirty="0"/>
              <a:t> and decrease in </a:t>
            </a:r>
            <a:r>
              <a:rPr lang="en-US" sz="1200" i="1" dirty="0" err="1"/>
              <a:t>T</a:t>
            </a:r>
            <a:r>
              <a:rPr lang="en-US" sz="1200" i="1" baseline="-25000" dirty="0" err="1"/>
              <a:t>e</a:t>
            </a:r>
            <a:r>
              <a:rPr lang="en-US" sz="1200" dirty="0"/>
              <a:t> to below 2-3 eV, increase in </a:t>
            </a:r>
            <a:r>
              <a:rPr lang="en-US" sz="1200" i="1" dirty="0" err="1"/>
              <a:t>P</a:t>
            </a:r>
            <a:r>
              <a:rPr lang="en-US" sz="1200" i="1" baseline="-25000" dirty="0" err="1"/>
              <a:t>rad</a:t>
            </a:r>
            <a:r>
              <a:rPr lang="en-US" sz="1200" dirty="0"/>
              <a:t>, reduction of particle flux density and increase in recombination rate. Characteristic detachment onset time and spatial extent define diagnostic requirements to the control signal: the time resolution 5-10 ms and the spatial resolution of 1 cm. Two-dimensional coverage might be desirable. Based on the NSTX divertor detachment signatures [3], we identify three categories of diagnostics that can be used for control signals: 1) PFC diagnostics (e.g., surface temperature, impurity influx measurements); 2) divertor plasma diagnostics (e.g., radiated power, impurity spectroscopy, neutral or impurity gas pressure, ion flux, divertor </a:t>
            </a:r>
            <a:r>
              <a:rPr lang="en-US" sz="1200" i="1" dirty="0" err="1"/>
              <a:t>T</a:t>
            </a:r>
            <a:r>
              <a:rPr lang="en-US" sz="1200" i="1" baseline="-25000" dirty="0" err="1"/>
              <a:t>e</a:t>
            </a:r>
            <a:r>
              <a:rPr lang="en-US" sz="1200" dirty="0"/>
              <a:t> and </a:t>
            </a:r>
            <a:r>
              <a:rPr lang="en-US" sz="1200" i="1" dirty="0"/>
              <a:t>n</a:t>
            </a:r>
            <a:r>
              <a:rPr lang="en-US" sz="1200" i="1" baseline="-25000" dirty="0"/>
              <a:t>e</a:t>
            </a:r>
            <a:r>
              <a:rPr lang="en-US" sz="1200" dirty="0"/>
              <a:t>, ion recombination measurements); 3) scrape-off layer and pedestal diagnostics (e.g., monitoring MARFEs or pedestal degradation signs). These radiative divertor signatures are analyzed for uniqueness and ranked in utility. Once the control signal is unambiguously linked to the radiative divertor state identification, it can be fed into a real-time plasma control system that uses an algorithm (e.g., the proportional-integral-derivative controller) to compare the control signal to the set value, quantify the difference, and feedback on the control signal using impurity seeding as an actuator. </a:t>
            </a:r>
          </a:p>
          <a:p>
            <a:pPr marL="0" indent="0">
              <a:buNone/>
            </a:pPr>
            <a:r>
              <a:rPr lang="en-US" sz="1000" dirty="0"/>
              <a:t> </a:t>
            </a:r>
          </a:p>
          <a:p>
            <a:pPr marL="0" indent="0">
              <a:buNone/>
            </a:pPr>
            <a:r>
              <a:rPr lang="en-US" sz="1000" dirty="0"/>
              <a:t>[1] ITER Physics Expert Group on Divertor, </a:t>
            </a:r>
            <a:r>
              <a:rPr lang="en-US" sz="1000" dirty="0" err="1"/>
              <a:t>Nucl</a:t>
            </a:r>
            <a:r>
              <a:rPr lang="en-US" sz="1000" dirty="0"/>
              <a:t>. Fusion 39</a:t>
            </a:r>
            <a:r>
              <a:rPr lang="en-US" sz="1000" b="1" dirty="0"/>
              <a:t> (</a:t>
            </a:r>
            <a:r>
              <a:rPr lang="en-US" sz="1000" dirty="0"/>
              <a:t>1999 ) 2391; </a:t>
            </a:r>
            <a:r>
              <a:rPr lang="en-US" sz="1000" dirty="0" err="1"/>
              <a:t>Nucl</a:t>
            </a:r>
            <a:r>
              <a:rPr lang="en-US" sz="1000" dirty="0"/>
              <a:t>. Fusion 47 (2007) 8203</a:t>
            </a:r>
          </a:p>
          <a:p>
            <a:pPr marL="0" indent="0">
              <a:buNone/>
            </a:pPr>
            <a:r>
              <a:rPr lang="en-US" sz="1000" dirty="0"/>
              <a:t>[2] T. K. Gray et al., J. </a:t>
            </a:r>
            <a:r>
              <a:rPr lang="en-US" sz="1000" dirty="0" err="1"/>
              <a:t>Nucl</a:t>
            </a:r>
            <a:r>
              <a:rPr lang="en-US" sz="1000" dirty="0"/>
              <a:t>. Mater. 415 (2011) S360</a:t>
            </a:r>
          </a:p>
          <a:p>
            <a:pPr marL="0" indent="0">
              <a:buNone/>
            </a:pPr>
            <a:r>
              <a:rPr lang="en-US" sz="1000" dirty="0"/>
              <a:t>[3] V. A. Soukhanovskii et al., Phys. Plasmas 16 (2009) 022501; </a:t>
            </a:r>
            <a:r>
              <a:rPr lang="en-US" sz="1000" dirty="0" err="1"/>
              <a:t>Nucl</a:t>
            </a:r>
            <a:r>
              <a:rPr lang="en-US" sz="1000" dirty="0"/>
              <a:t>. Fusion 49 (2009) 095025</a:t>
            </a:r>
          </a:p>
          <a:p>
            <a:pPr marL="0" indent="0">
              <a:buNone/>
            </a:pPr>
            <a:r>
              <a:rPr lang="en-US" sz="1200" dirty="0"/>
              <a:t> </a:t>
            </a:r>
          </a:p>
        </p:txBody>
      </p:sp>
    </p:spTree>
    <p:extLst>
      <p:ext uri="{BB962C8B-B14F-4D97-AF65-F5344CB8AC3E}">
        <p14:creationId xmlns:p14="http://schemas.microsoft.com/office/powerpoint/2010/main" val="252960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026"/>
          <p:cNvSpPr>
            <a:spLocks noGrp="1" noChangeArrowheads="1"/>
          </p:cNvSpPr>
          <p:nvPr>
            <p:ph type="title"/>
          </p:nvPr>
        </p:nvSpPr>
        <p:spPr/>
        <p:txBody>
          <a:bodyPr/>
          <a:lstStyle/>
          <a:p>
            <a:r>
              <a:rPr kumimoji="1" lang="en-US" sz="3200" dirty="0"/>
              <a:t>Divertor heat flux mitigation is key for present and future fusion plasma devices </a:t>
            </a:r>
          </a:p>
        </p:txBody>
      </p:sp>
      <p:sp>
        <p:nvSpPr>
          <p:cNvPr id="224259" name="Rectangle 1027"/>
          <p:cNvSpPr>
            <a:spLocks noGrp="1" noChangeArrowheads="1"/>
          </p:cNvSpPr>
          <p:nvPr>
            <p:ph type="body" idx="1"/>
          </p:nvPr>
        </p:nvSpPr>
        <p:spPr>
          <a:xfrm>
            <a:off x="228600" y="1219200"/>
            <a:ext cx="5715000" cy="3200400"/>
          </a:xfrm>
        </p:spPr>
        <p:txBody>
          <a:bodyPr/>
          <a:lstStyle/>
          <a:p>
            <a:pPr>
              <a:lnSpc>
                <a:spcPct val="90000"/>
              </a:lnSpc>
            </a:pPr>
            <a:r>
              <a:rPr kumimoji="1" lang="en-US" sz="2000" b="1" dirty="0"/>
              <a:t>Radiative divertor</a:t>
            </a:r>
            <a:r>
              <a:rPr kumimoji="1" lang="en-US" sz="2000" dirty="0"/>
              <a:t>  is envisioned for </a:t>
            </a:r>
          </a:p>
          <a:p>
            <a:pPr>
              <a:lnSpc>
                <a:spcPct val="90000"/>
              </a:lnSpc>
              <a:buFont typeface="Wingdings" pitchFamily="24" charset="2"/>
              <a:buNone/>
            </a:pPr>
            <a:r>
              <a:rPr kumimoji="1" lang="en-US" sz="2000" dirty="0"/>
              <a:t>	present and future devices (e.g. </a:t>
            </a:r>
            <a:r>
              <a:rPr kumimoji="1" lang="en-US" sz="2000" b="1" dirty="0" smtClean="0"/>
              <a:t>ITER, ST-FNSF</a:t>
            </a:r>
            <a:r>
              <a:rPr kumimoji="1" lang="en-US" sz="2000" dirty="0" smtClean="0"/>
              <a:t>) </a:t>
            </a:r>
            <a:r>
              <a:rPr kumimoji="1" lang="en-US" sz="2000" dirty="0"/>
              <a:t>as </a:t>
            </a:r>
            <a:r>
              <a:rPr kumimoji="1" lang="en-US" sz="2000" dirty="0" smtClean="0"/>
              <a:t>the </a:t>
            </a:r>
            <a:r>
              <a:rPr kumimoji="1" lang="en-US" sz="2000" b="1" dirty="0"/>
              <a:t>steady-state</a:t>
            </a:r>
            <a:r>
              <a:rPr kumimoji="1" lang="en-US" sz="2000" dirty="0"/>
              <a:t> heat </a:t>
            </a:r>
            <a:r>
              <a:rPr kumimoji="1" lang="en-US" sz="2000" dirty="0" smtClean="0"/>
              <a:t>flux mitigation solution </a:t>
            </a:r>
            <a:endParaRPr kumimoji="1" lang="en-US" sz="2000" dirty="0"/>
          </a:p>
          <a:p>
            <a:pPr lvl="1">
              <a:lnSpc>
                <a:spcPct val="90000"/>
              </a:lnSpc>
            </a:pPr>
            <a:r>
              <a:rPr kumimoji="1" lang="en-US" sz="1800" dirty="0"/>
              <a:t>Divertor </a:t>
            </a:r>
            <a:r>
              <a:rPr kumimoji="1" lang="en-US" sz="1800" i="1" dirty="0" err="1"/>
              <a:t>q</a:t>
            </a:r>
            <a:r>
              <a:rPr kumimoji="1" lang="en-US" sz="1800" i="1" baseline="-25000" dirty="0" err="1"/>
              <a:t>peak</a:t>
            </a:r>
            <a:r>
              <a:rPr kumimoji="1" lang="en-US" sz="1800" dirty="0"/>
              <a:t> &lt; 10 MW/m</a:t>
            </a:r>
            <a:r>
              <a:rPr kumimoji="1" lang="en-US" sz="1800" baseline="30000" dirty="0"/>
              <a:t>2</a:t>
            </a:r>
          </a:p>
          <a:p>
            <a:pPr lvl="1">
              <a:lnSpc>
                <a:spcPct val="90000"/>
              </a:lnSpc>
            </a:pPr>
            <a:r>
              <a:rPr kumimoji="1" lang="en-US" sz="1800" dirty="0"/>
              <a:t>Large </a:t>
            </a:r>
            <a:r>
              <a:rPr kumimoji="1" lang="en-US" sz="1800" dirty="0" smtClean="0"/>
              <a:t>divertor radiated </a:t>
            </a:r>
            <a:r>
              <a:rPr kumimoji="1" lang="en-US" sz="1800" dirty="0"/>
              <a:t>power fractions </a:t>
            </a:r>
          </a:p>
          <a:p>
            <a:pPr lvl="1">
              <a:lnSpc>
                <a:spcPct val="90000"/>
              </a:lnSpc>
              <a:buFont typeface="Times" pitchFamily="24" charset="0"/>
              <a:buNone/>
            </a:pPr>
            <a:r>
              <a:rPr kumimoji="1" lang="en-US" sz="1800" dirty="0"/>
              <a:t>	(</a:t>
            </a:r>
            <a:r>
              <a:rPr kumimoji="1" lang="en-US" sz="1800" i="1" dirty="0" err="1"/>
              <a:t>f</a:t>
            </a:r>
            <a:r>
              <a:rPr kumimoji="1" lang="en-US" sz="1800" i="1" baseline="-25000" dirty="0" err="1"/>
              <a:t>rad</a:t>
            </a:r>
            <a:r>
              <a:rPr kumimoji="1" lang="en-US" sz="1800" dirty="0"/>
              <a:t> = 0.50 - 0.80)</a:t>
            </a:r>
          </a:p>
          <a:p>
            <a:pPr lvl="1">
              <a:lnSpc>
                <a:spcPct val="90000"/>
              </a:lnSpc>
            </a:pPr>
            <a:r>
              <a:rPr kumimoji="1" lang="en-US" sz="1800" dirty="0"/>
              <a:t>Integration with pedestal and </a:t>
            </a:r>
            <a:r>
              <a:rPr kumimoji="1" lang="en-US" sz="1800" dirty="0" smtClean="0"/>
              <a:t>core</a:t>
            </a:r>
          </a:p>
          <a:p>
            <a:pPr lvl="1">
              <a:lnSpc>
                <a:spcPct val="90000"/>
              </a:lnSpc>
            </a:pPr>
            <a:r>
              <a:rPr kumimoji="1" lang="en-US" sz="1800" dirty="0" smtClean="0"/>
              <a:t>Partial divertor strike point detachment is </a:t>
            </a:r>
            <a:r>
              <a:rPr kumimoji="1" lang="en-US" sz="1800" dirty="0" smtClean="0"/>
              <a:t>the</a:t>
            </a:r>
          </a:p>
          <a:p>
            <a:pPr lvl="1">
              <a:lnSpc>
                <a:spcPct val="90000"/>
              </a:lnSpc>
              <a:buNone/>
            </a:pPr>
            <a:r>
              <a:rPr kumimoji="1" lang="en-US" sz="1800" dirty="0" smtClean="0"/>
              <a:t>	most promising regime</a:t>
            </a:r>
          </a:p>
          <a:p>
            <a:pPr lvl="1">
              <a:lnSpc>
                <a:spcPct val="90000"/>
              </a:lnSpc>
              <a:buNone/>
            </a:pPr>
            <a:endParaRPr kumimoji="1" lang="en-US" sz="1800" dirty="0" smtClean="0"/>
          </a:p>
        </p:txBody>
      </p:sp>
      <p:sp>
        <p:nvSpPr>
          <p:cNvPr id="224261" name="Text Box 1029"/>
          <p:cNvSpPr txBox="1">
            <a:spLocks noChangeArrowheads="1"/>
          </p:cNvSpPr>
          <p:nvPr/>
        </p:nvSpPr>
        <p:spPr bwMode="auto">
          <a:xfrm>
            <a:off x="6477000" y="4343400"/>
            <a:ext cx="2312988" cy="182563"/>
          </a:xfrm>
          <a:prstGeom prst="rect">
            <a:avLst/>
          </a:prstGeom>
          <a:solidFill>
            <a:srgbClr val="C0C0C0">
              <a:alpha val="48000"/>
            </a:srgbClr>
          </a:solidFill>
          <a:ln w="15875">
            <a:noFill/>
            <a:miter lim="800000"/>
            <a:headEnd/>
            <a:tailEnd/>
          </a:ln>
          <a:effectLst/>
        </p:spPr>
        <p:txBody>
          <a:bodyPr wrap="none" lIns="0" tIns="0" rIns="0" bIns="0">
            <a:prstTxWarp prst="textNoShape">
              <a:avLst/>
            </a:prstTxWarp>
            <a:spAutoFit/>
          </a:bodyPr>
          <a:lstStyle/>
          <a:p>
            <a:pPr eaLnBrk="1" hangingPunct="1">
              <a:spcBef>
                <a:spcPct val="20000"/>
              </a:spcBef>
            </a:pPr>
            <a:r>
              <a:rPr lang="en-US" sz="1200">
                <a:solidFill>
                  <a:schemeClr val="tx1"/>
                </a:solidFill>
                <a:latin typeface="Arial" pitchFamily="24" charset="0"/>
              </a:rPr>
              <a:t>Peng et al, PPCF 47, B263 (2005)</a:t>
            </a:r>
          </a:p>
        </p:txBody>
      </p:sp>
      <p:pic>
        <p:nvPicPr>
          <p:cNvPr id="224262" name="Picture 1030"/>
          <p:cNvPicPr>
            <a:picLocks noChangeAspect="1" noChangeArrowheads="1"/>
          </p:cNvPicPr>
          <p:nvPr/>
        </p:nvPicPr>
        <p:blipFill>
          <a:blip r:embed="rId3"/>
          <a:srcRect/>
          <a:stretch>
            <a:fillRect/>
          </a:stretch>
        </p:blipFill>
        <p:spPr bwMode="auto">
          <a:xfrm>
            <a:off x="6019800" y="1303338"/>
            <a:ext cx="3124200" cy="2811462"/>
          </a:xfrm>
          <a:prstGeom prst="rect">
            <a:avLst/>
          </a:prstGeom>
          <a:noFill/>
          <a:ln w="15875">
            <a:noFill/>
            <a:miter lim="800000"/>
            <a:headEnd/>
            <a:tailEnd/>
          </a:ln>
          <a:effectLst/>
        </p:spPr>
      </p:pic>
      <p:pic>
        <p:nvPicPr>
          <p:cNvPr id="224264" name="Picture 1032" descr="ORNLlogo"/>
          <p:cNvPicPr>
            <a:picLocks noChangeAspect="1" noChangeArrowheads="1"/>
          </p:cNvPicPr>
          <p:nvPr/>
        </p:nvPicPr>
        <p:blipFill>
          <a:blip r:embed="rId4"/>
          <a:srcRect/>
          <a:stretch>
            <a:fillRect/>
          </a:stretch>
        </p:blipFill>
        <p:spPr bwMode="auto">
          <a:xfrm>
            <a:off x="8710613" y="3995738"/>
            <a:ext cx="357187" cy="195262"/>
          </a:xfrm>
          <a:prstGeom prst="rect">
            <a:avLst/>
          </a:prstGeom>
          <a:noFill/>
        </p:spPr>
      </p:pic>
      <p:pic>
        <p:nvPicPr>
          <p:cNvPr id="7" name="Picture 6" descr="latex-image-1.pdf"/>
          <p:cNvPicPr>
            <a:picLocks noChangeAspect="1"/>
          </p:cNvPicPr>
          <p:nvPr/>
        </p:nvPicPr>
        <p:blipFill>
          <a:blip r:embed="rId5"/>
          <a:stretch>
            <a:fillRect/>
          </a:stretch>
        </p:blipFill>
        <p:spPr>
          <a:xfrm>
            <a:off x="6324600" y="5486400"/>
            <a:ext cx="2590800" cy="672835"/>
          </a:xfrm>
          <a:prstGeom prst="rect">
            <a:avLst/>
          </a:prstGeom>
        </p:spPr>
      </p:pic>
      <p:pic>
        <p:nvPicPr>
          <p:cNvPr id="8" name="Picture 7" descr="latex-image-2.pdf"/>
          <p:cNvPicPr>
            <a:picLocks noChangeAspect="1"/>
          </p:cNvPicPr>
          <p:nvPr/>
        </p:nvPicPr>
        <p:blipFill>
          <a:blip r:embed="rId6"/>
          <a:stretch>
            <a:fillRect/>
          </a:stretch>
        </p:blipFill>
        <p:spPr>
          <a:xfrm>
            <a:off x="6490008" y="5029200"/>
            <a:ext cx="2349192" cy="304800"/>
          </a:xfrm>
          <a:prstGeom prst="rect">
            <a:avLst/>
          </a:prstGeom>
        </p:spPr>
      </p:pic>
      <p:pic>
        <p:nvPicPr>
          <p:cNvPr id="9" name="Picture 8" descr="latex-image-1.pdf"/>
          <p:cNvPicPr>
            <a:picLocks noChangeAspect="1"/>
          </p:cNvPicPr>
          <p:nvPr/>
        </p:nvPicPr>
        <p:blipFill>
          <a:blip r:embed="rId7"/>
          <a:stretch>
            <a:fillRect/>
          </a:stretch>
        </p:blipFill>
        <p:spPr>
          <a:xfrm>
            <a:off x="609600" y="4953000"/>
            <a:ext cx="5551716" cy="990600"/>
          </a:xfrm>
          <a:prstGeom prst="rect">
            <a:avLst/>
          </a:prstGeom>
        </p:spPr>
      </p:pic>
      <p:sp>
        <p:nvSpPr>
          <p:cNvPr id="2" name="Oval 1"/>
          <p:cNvSpPr/>
          <p:nvPr/>
        </p:nvSpPr>
        <p:spPr bwMode="auto">
          <a:xfrm>
            <a:off x="3657600" y="4876800"/>
            <a:ext cx="838200" cy="609600"/>
          </a:xfrm>
          <a:prstGeom prst="ellipse">
            <a:avLst/>
          </a:prstGeom>
          <a:noFill/>
          <a:ln w="28575" cap="flat" cmpd="sng" algn="ctr">
            <a:solidFill>
              <a:srgbClr val="FF0000">
                <a:alpha val="53000"/>
              </a:srgb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endParaRPr>
          </a:p>
        </p:txBody>
      </p:sp>
    </p:spTree>
    <p:extLst>
      <p:ext uri="{BB962C8B-B14F-4D97-AF65-F5344CB8AC3E}">
        <p14:creationId xmlns:p14="http://schemas.microsoft.com/office/powerpoint/2010/main" val="18797120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kumimoji="1" lang="en-US" sz="3200" dirty="0" smtClean="0"/>
              <a:t>Multiple diagnostic measurements were needed to elucidate on radiative divertor physics in NSTX</a:t>
            </a:r>
            <a:endParaRPr kumimoji="1" lang="en-US" sz="3200" dirty="0"/>
          </a:p>
        </p:txBody>
      </p:sp>
      <p:pic>
        <p:nvPicPr>
          <p:cNvPr id="5" name="Picture 4" descr="iaea08-nstx-diag.png"/>
          <p:cNvPicPr>
            <a:picLocks noChangeAspect="1"/>
          </p:cNvPicPr>
          <p:nvPr/>
        </p:nvPicPr>
        <p:blipFill>
          <a:blip r:embed="rId3"/>
          <a:srcRect/>
          <a:stretch>
            <a:fillRect/>
          </a:stretch>
        </p:blipFill>
        <p:spPr bwMode="auto">
          <a:xfrm>
            <a:off x="4419600" y="1295400"/>
            <a:ext cx="4552550" cy="3581400"/>
          </a:xfrm>
          <a:prstGeom prst="rect">
            <a:avLst/>
          </a:prstGeom>
          <a:noFill/>
          <a:ln w="9525">
            <a:noFill/>
            <a:miter lim="800000"/>
            <a:headEnd/>
            <a:tailEnd/>
          </a:ln>
        </p:spPr>
      </p:pic>
      <p:pic>
        <p:nvPicPr>
          <p:cNvPr id="6" name="Picture 4" descr="div"/>
          <p:cNvPicPr>
            <a:picLocks noChangeAspect="1" noChangeArrowheads="1"/>
          </p:cNvPicPr>
          <p:nvPr/>
        </p:nvPicPr>
        <p:blipFill>
          <a:blip r:embed="rId4"/>
          <a:srcRect/>
          <a:stretch>
            <a:fillRect/>
          </a:stretch>
        </p:blipFill>
        <p:spPr bwMode="auto">
          <a:xfrm>
            <a:off x="304800" y="1219200"/>
            <a:ext cx="3505200" cy="4800600"/>
          </a:xfrm>
          <a:prstGeom prst="rect">
            <a:avLst/>
          </a:prstGeom>
          <a:noFill/>
        </p:spPr>
      </p:pic>
      <p:sp>
        <p:nvSpPr>
          <p:cNvPr id="3" name="Rectangle 2"/>
          <p:cNvSpPr/>
          <p:nvPr/>
        </p:nvSpPr>
        <p:spPr>
          <a:xfrm>
            <a:off x="4114800" y="4953000"/>
            <a:ext cx="4572000" cy="1569660"/>
          </a:xfrm>
          <a:prstGeom prst="rect">
            <a:avLst/>
          </a:prstGeom>
        </p:spPr>
        <p:txBody>
          <a:bodyPr>
            <a:spAutoFit/>
          </a:bodyPr>
          <a:lstStyle/>
          <a:p>
            <a:r>
              <a:rPr lang="en-US" sz="1600" b="0" i="0" dirty="0">
                <a:solidFill>
                  <a:schemeClr val="tx1"/>
                </a:solidFill>
                <a:latin typeface="+mn-lt"/>
              </a:rPr>
              <a:t>Plasma facing components </a:t>
            </a:r>
          </a:p>
          <a:p>
            <a:pPr marL="742950" lvl="1" indent="-285750">
              <a:buFont typeface="Arial"/>
              <a:buChar char="•"/>
            </a:pPr>
            <a:r>
              <a:rPr lang="en-US" sz="1600" b="0" i="0" dirty="0">
                <a:solidFill>
                  <a:schemeClr val="tx1"/>
                </a:solidFill>
                <a:latin typeface="+mn-lt"/>
              </a:rPr>
              <a:t>ATJ and CFC </a:t>
            </a:r>
            <a:r>
              <a:rPr lang="en-US" sz="1600" b="0" i="0" dirty="0" smtClean="0">
                <a:solidFill>
                  <a:schemeClr val="tx1"/>
                </a:solidFill>
                <a:latin typeface="+mn-lt"/>
              </a:rPr>
              <a:t>tiles, lithium coatings</a:t>
            </a:r>
            <a:endParaRPr lang="en-US" sz="1600" b="0" i="0" dirty="0">
              <a:solidFill>
                <a:schemeClr val="tx1"/>
              </a:solidFill>
              <a:latin typeface="+mn-lt"/>
            </a:endParaRPr>
          </a:p>
          <a:p>
            <a:pPr marL="742950" lvl="1" indent="-285750">
              <a:buFont typeface="Arial"/>
              <a:buChar char="•"/>
            </a:pPr>
            <a:r>
              <a:rPr lang="en-US" sz="1600" b="0" i="0" dirty="0" smtClean="0">
                <a:solidFill>
                  <a:schemeClr val="tx1"/>
                </a:solidFill>
                <a:latin typeface="+mn-lt"/>
              </a:rPr>
              <a:t>Max </a:t>
            </a:r>
            <a:r>
              <a:rPr lang="en-US" sz="1600" b="0" i="0" dirty="0" err="1">
                <a:solidFill>
                  <a:schemeClr val="tx1"/>
                </a:solidFill>
                <a:latin typeface="+mn-lt"/>
              </a:rPr>
              <a:t>P</a:t>
            </a:r>
            <a:r>
              <a:rPr lang="en-US" sz="1600" b="0" i="0" baseline="-25000" dirty="0" err="1">
                <a:solidFill>
                  <a:schemeClr val="tx1"/>
                </a:solidFill>
                <a:latin typeface="+mn-lt"/>
              </a:rPr>
              <a:t>rad</a:t>
            </a:r>
            <a:r>
              <a:rPr lang="en-US" sz="1600" b="0" i="0" dirty="0">
                <a:solidFill>
                  <a:schemeClr val="tx1"/>
                </a:solidFill>
                <a:latin typeface="+mn-lt"/>
              </a:rPr>
              <a:t> fraction limited </a:t>
            </a:r>
            <a:r>
              <a:rPr lang="en-US" sz="1600" b="0" i="0" dirty="0" smtClean="0">
                <a:solidFill>
                  <a:schemeClr val="tx1"/>
                </a:solidFill>
                <a:latin typeface="+mn-lt"/>
              </a:rPr>
              <a:t>by impurity radiation efficiency (Li, C)</a:t>
            </a:r>
            <a:endParaRPr lang="en-US" sz="1600" b="0" i="0" dirty="0">
              <a:solidFill>
                <a:schemeClr val="tx1"/>
              </a:solidFill>
              <a:latin typeface="+mn-lt"/>
            </a:endParaRPr>
          </a:p>
          <a:p>
            <a:pPr marL="742950" lvl="1" indent="-285750">
              <a:buFont typeface="Arial"/>
              <a:buChar char="•"/>
            </a:pPr>
            <a:r>
              <a:rPr lang="en-US" sz="1600" b="0" i="0" dirty="0">
                <a:solidFill>
                  <a:schemeClr val="tx1"/>
                </a:solidFill>
                <a:latin typeface="+mn-lt"/>
              </a:rPr>
              <a:t>Typical divertor tile temperature in 1 s pulses T &lt; 500 C </a:t>
            </a:r>
            <a:r>
              <a:rPr lang="en-US" sz="1600" b="0" i="0" dirty="0" smtClean="0">
                <a:solidFill>
                  <a:schemeClr val="tx1"/>
                </a:solidFill>
                <a:latin typeface="+mn-lt"/>
              </a:rPr>
              <a:t>(</a:t>
            </a:r>
            <a:r>
              <a:rPr lang="en-US" sz="1600" b="0" i="0" dirty="0" err="1">
                <a:solidFill>
                  <a:schemeClr val="tx1"/>
                </a:solidFill>
                <a:latin typeface="+mn-lt"/>
              </a:rPr>
              <a:t>q</a:t>
            </a:r>
            <a:r>
              <a:rPr lang="en-US" sz="1600" b="0" i="0" baseline="-25000" dirty="0" err="1">
                <a:solidFill>
                  <a:schemeClr val="tx1"/>
                </a:solidFill>
                <a:latin typeface="+mn-lt"/>
              </a:rPr>
              <a:t>peak</a:t>
            </a:r>
            <a:r>
              <a:rPr lang="en-US" sz="1600" b="0" i="0" dirty="0">
                <a:solidFill>
                  <a:schemeClr val="tx1"/>
                </a:solidFill>
                <a:latin typeface="+mn-lt"/>
              </a:rPr>
              <a:t> </a:t>
            </a:r>
            <a:r>
              <a:rPr lang="en-US" sz="1600" b="0" i="0" dirty="0">
                <a:solidFill>
                  <a:schemeClr val="tx1"/>
                </a:solidFill>
                <a:latin typeface="+mn-lt"/>
                <a:sym typeface="Symbol" pitchFamily="24" charset="2"/>
              </a:rPr>
              <a:t></a:t>
            </a:r>
            <a:r>
              <a:rPr lang="en-US" sz="1600" b="0" i="0" dirty="0">
                <a:solidFill>
                  <a:schemeClr val="tx1"/>
                </a:solidFill>
                <a:latin typeface="+mn-lt"/>
              </a:rPr>
              <a:t> 10 MW/m</a:t>
            </a:r>
            <a:r>
              <a:rPr lang="en-US" sz="1600" b="0" i="0" baseline="30000" dirty="0">
                <a:solidFill>
                  <a:schemeClr val="tx1"/>
                </a:solidFill>
                <a:latin typeface="+mn-lt"/>
              </a:rPr>
              <a:t>2</a:t>
            </a:r>
            <a:r>
              <a:rPr lang="en-US" sz="1600" b="0" i="0" dirty="0">
                <a:solidFill>
                  <a:schemeClr val="tx1"/>
                </a:solidFill>
                <a:latin typeface="+mn-lt"/>
              </a:rPr>
              <a:t>)</a:t>
            </a:r>
          </a:p>
        </p:txBody>
      </p:sp>
    </p:spTree>
    <p:extLst>
      <p:ext uri="{BB962C8B-B14F-4D97-AF65-F5344CB8AC3E}">
        <p14:creationId xmlns:p14="http://schemas.microsoft.com/office/powerpoint/2010/main" val="17544606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457200" y="76200"/>
            <a:ext cx="8229600" cy="809625"/>
          </a:xfrm>
        </p:spPr>
        <p:txBody>
          <a:bodyPr/>
          <a:lstStyle/>
          <a:p>
            <a:r>
              <a:rPr kumimoji="1" lang="en-US" dirty="0"/>
              <a:t>M</a:t>
            </a:r>
            <a:r>
              <a:rPr kumimoji="1" lang="en-US" dirty="0" smtClean="0"/>
              <a:t>odels used to simulate detachment operation space and divertor plasma parameters during detachment</a:t>
            </a:r>
            <a:endParaRPr kumimoji="1" lang="en-US" dirty="0"/>
          </a:p>
        </p:txBody>
      </p:sp>
      <p:sp>
        <p:nvSpPr>
          <p:cNvPr id="284675" name="Rectangle 3"/>
          <p:cNvSpPr>
            <a:spLocks noGrp="1" noChangeArrowheads="1"/>
          </p:cNvSpPr>
          <p:nvPr>
            <p:ph type="body" idx="1"/>
          </p:nvPr>
        </p:nvSpPr>
        <p:spPr>
          <a:xfrm>
            <a:off x="457200" y="4572000"/>
            <a:ext cx="4876800" cy="1600200"/>
          </a:xfrm>
        </p:spPr>
        <p:txBody>
          <a:bodyPr/>
          <a:lstStyle/>
          <a:p>
            <a:r>
              <a:rPr kumimoji="1" lang="en-US" sz="1800" dirty="0"/>
              <a:t>Operating space </a:t>
            </a:r>
            <a:r>
              <a:rPr kumimoji="1" lang="en-US" sz="1800" i="1" dirty="0"/>
              <a:t>P</a:t>
            </a:r>
            <a:r>
              <a:rPr kumimoji="1" lang="en-US" sz="1800" i="1" baseline="-25000" dirty="0"/>
              <a:t>in</a:t>
            </a:r>
            <a:r>
              <a:rPr kumimoji="1" lang="en-US" sz="1800" dirty="0"/>
              <a:t>,</a:t>
            </a:r>
            <a:r>
              <a:rPr kumimoji="1" lang="en-US" sz="1800" i="1" dirty="0"/>
              <a:t> n</a:t>
            </a:r>
            <a:r>
              <a:rPr kumimoji="1" lang="en-US" sz="1800" i="1" baseline="-25000" dirty="0"/>
              <a:t>e</a:t>
            </a:r>
            <a:endParaRPr kumimoji="1" lang="en-US" sz="1800" dirty="0"/>
          </a:p>
          <a:p>
            <a:r>
              <a:rPr kumimoji="1" lang="en-US" sz="1800" dirty="0" smtClean="0"/>
              <a:t>UEDGE </a:t>
            </a:r>
            <a:r>
              <a:rPr kumimoji="1" lang="en-US" sz="1800" dirty="0"/>
              <a:t>calculations predicted limited </a:t>
            </a:r>
            <a:r>
              <a:rPr kumimoji="1" lang="ja-JP" altLang="en-US" sz="1800" dirty="0"/>
              <a:t>“</a:t>
            </a:r>
            <a:r>
              <a:rPr kumimoji="1" lang="en-US" sz="1800" dirty="0"/>
              <a:t>window</a:t>
            </a:r>
            <a:r>
              <a:rPr kumimoji="1" lang="ja-JP" altLang="en-US" sz="1800" dirty="0"/>
              <a:t>”</a:t>
            </a:r>
            <a:r>
              <a:rPr kumimoji="1" lang="en-US" sz="1800" dirty="0"/>
              <a:t> of outer divertor </a:t>
            </a:r>
            <a:r>
              <a:rPr kumimoji="1" lang="en-US" sz="1800" dirty="0" smtClean="0"/>
              <a:t>strike point detachment</a:t>
            </a:r>
            <a:endParaRPr kumimoji="1" lang="en-US" sz="1800" dirty="0" smtClean="0"/>
          </a:p>
          <a:p>
            <a:r>
              <a:rPr kumimoji="1" lang="en-US" sz="1800" dirty="0" smtClean="0"/>
              <a:t>Radiation from i</a:t>
            </a:r>
            <a:r>
              <a:rPr kumimoji="1" lang="en-US" sz="1800" dirty="0" smtClean="0"/>
              <a:t>ntrinsic </a:t>
            </a:r>
            <a:r>
              <a:rPr kumimoji="1" lang="en-US" sz="1800" dirty="0" smtClean="0"/>
              <a:t>carbon at 3-5 %</a:t>
            </a:r>
            <a:endParaRPr kumimoji="1" lang="en-US" sz="1800" dirty="0"/>
          </a:p>
        </p:txBody>
      </p:sp>
      <p:pic>
        <p:nvPicPr>
          <p:cNvPr id="284683" name="Picture 11" descr="aps07-ue-det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4724400" cy="3303588"/>
          </a:xfrm>
          <a:prstGeom prst="rect">
            <a:avLst/>
          </a:prstGeom>
          <a:noFill/>
          <a:extLst>
            <a:ext uri="{909E8E84-426E-40dd-AFC4-6F175D3DCCD1}">
              <a14:hiddenFill xmlns:a14="http://schemas.microsoft.com/office/drawing/2010/main">
                <a:solidFill>
                  <a:srgbClr val="FFFFFF"/>
                </a:solidFill>
              </a14:hiddenFill>
            </a:ext>
          </a:extLst>
        </p:spPr>
      </p:pic>
      <p:pic>
        <p:nvPicPr>
          <p:cNvPr id="284677" name="Picture 5" descr="lab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138" y="3608388"/>
            <a:ext cx="195262" cy="201612"/>
          </a:xfrm>
          <a:prstGeom prst="rect">
            <a:avLst/>
          </a:prstGeom>
          <a:noFill/>
          <a:extLst>
            <a:ext uri="{909E8E84-426E-40dd-AFC4-6F175D3DCCD1}">
              <a14:hiddenFill xmlns:a14="http://schemas.microsoft.com/office/drawing/2010/main">
                <a:solidFill>
                  <a:srgbClr val="FFFFFF"/>
                </a:solidFill>
              </a14:hiddenFill>
            </a:ext>
          </a:extLst>
        </p:spPr>
      </p:pic>
      <p:sp>
        <p:nvSpPr>
          <p:cNvPr id="284685" name="Rectangle 13"/>
          <p:cNvSpPr>
            <a:spLocks noChangeArrowheads="1"/>
          </p:cNvSpPr>
          <p:nvPr/>
        </p:nvSpPr>
        <p:spPr bwMode="auto">
          <a:xfrm>
            <a:off x="3694113" y="3500438"/>
            <a:ext cx="801687"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lnSpc>
                <a:spcPct val="70000"/>
              </a:lnSpc>
              <a:spcBef>
                <a:spcPct val="20000"/>
              </a:spcBef>
            </a:pPr>
            <a:r>
              <a:rPr lang="en-US" sz="1200">
                <a:solidFill>
                  <a:schemeClr val="tx1"/>
                </a:solidFill>
                <a:latin typeface="Arial" charset="0"/>
              </a:rPr>
              <a:t>G. Porter</a:t>
            </a:r>
          </a:p>
          <a:p>
            <a:pPr eaLnBrk="1" hangingPunct="1">
              <a:lnSpc>
                <a:spcPct val="70000"/>
              </a:lnSpc>
              <a:spcBef>
                <a:spcPct val="20000"/>
              </a:spcBef>
            </a:pPr>
            <a:r>
              <a:rPr lang="en-US" sz="1200">
                <a:solidFill>
                  <a:schemeClr val="tx1"/>
                </a:solidFill>
                <a:latin typeface="Arial" charset="0"/>
              </a:rPr>
              <a:t>N. Wolf</a:t>
            </a:r>
          </a:p>
        </p:txBody>
      </p:sp>
      <p:pic>
        <p:nvPicPr>
          <p:cNvPr id="13" name="Picture 9" descr="aps07_goswami_profiles"/>
          <p:cNvPicPr>
            <a:picLocks noChangeAspect="1" noChangeArrowheads="1"/>
          </p:cNvPicPr>
          <p:nvPr/>
        </p:nvPicPr>
        <p:blipFill>
          <a:blip r:embed="rId5"/>
          <a:srcRect/>
          <a:stretch>
            <a:fillRect/>
          </a:stretch>
        </p:blipFill>
        <p:spPr bwMode="auto">
          <a:xfrm>
            <a:off x="5943600" y="1295400"/>
            <a:ext cx="2788266" cy="3463524"/>
          </a:xfrm>
          <a:prstGeom prst="rect">
            <a:avLst/>
          </a:prstGeom>
          <a:noFill/>
        </p:spPr>
      </p:pic>
      <p:sp>
        <p:nvSpPr>
          <p:cNvPr id="8" name="Rectangle 3"/>
          <p:cNvSpPr txBox="1">
            <a:spLocks noChangeArrowheads="1"/>
          </p:cNvSpPr>
          <p:nvPr/>
        </p:nvSpPr>
        <p:spPr bwMode="auto">
          <a:xfrm>
            <a:off x="5715000" y="4648200"/>
            <a:ext cx="320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64A90"/>
              </a:buClr>
              <a:buFont typeface="Wingdings" charset="0"/>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64A90"/>
              </a:buClr>
              <a:buFont typeface="Times"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064A90"/>
              </a:buClr>
              <a:buChar char="–"/>
              <a:defRPr sz="2000">
                <a:solidFill>
                  <a:schemeClr val="tx1"/>
                </a:solidFill>
                <a:latin typeface="+mn-lt"/>
                <a:ea typeface="+mn-ea"/>
              </a:defRPr>
            </a:lvl3pPr>
            <a:lvl4pPr marL="1600200" indent="-228600" algn="l" rtl="0" eaLnBrk="0" fontAlgn="base" hangingPunct="0">
              <a:spcBef>
                <a:spcPct val="20000"/>
              </a:spcBef>
              <a:spcAft>
                <a:spcPct val="0"/>
              </a:spcAft>
              <a:buClr>
                <a:srgbClr val="064A90"/>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064A90"/>
              </a:buClr>
              <a:buChar char="»"/>
              <a:defRPr sz="2000">
                <a:solidFill>
                  <a:schemeClr val="tx1"/>
                </a:solidFill>
                <a:latin typeface="+mn-lt"/>
                <a:ea typeface="+mn-ea"/>
              </a:defRPr>
            </a:lvl5pPr>
            <a:lvl6pPr marL="2514600" indent="-228600" algn="l" rtl="0" fontAlgn="base">
              <a:spcBef>
                <a:spcPct val="20000"/>
              </a:spcBef>
              <a:spcAft>
                <a:spcPct val="0"/>
              </a:spcAft>
              <a:buClr>
                <a:srgbClr val="064A90"/>
              </a:buClr>
              <a:buChar char="»"/>
              <a:defRPr sz="2000">
                <a:solidFill>
                  <a:schemeClr val="tx1"/>
                </a:solidFill>
                <a:latin typeface="+mn-lt"/>
                <a:ea typeface="+mn-ea"/>
              </a:defRPr>
            </a:lvl6pPr>
            <a:lvl7pPr marL="2971800" indent="-228600" algn="l" rtl="0" fontAlgn="base">
              <a:spcBef>
                <a:spcPct val="20000"/>
              </a:spcBef>
              <a:spcAft>
                <a:spcPct val="0"/>
              </a:spcAft>
              <a:buClr>
                <a:srgbClr val="064A90"/>
              </a:buClr>
              <a:buChar char="»"/>
              <a:defRPr sz="2000">
                <a:solidFill>
                  <a:schemeClr val="tx1"/>
                </a:solidFill>
                <a:latin typeface="+mn-lt"/>
                <a:ea typeface="+mn-ea"/>
              </a:defRPr>
            </a:lvl7pPr>
            <a:lvl8pPr marL="3429000" indent="-228600" algn="l" rtl="0" fontAlgn="base">
              <a:spcBef>
                <a:spcPct val="20000"/>
              </a:spcBef>
              <a:spcAft>
                <a:spcPct val="0"/>
              </a:spcAft>
              <a:buClr>
                <a:srgbClr val="064A90"/>
              </a:buClr>
              <a:buChar char="»"/>
              <a:defRPr sz="2000">
                <a:solidFill>
                  <a:schemeClr val="tx1"/>
                </a:solidFill>
                <a:latin typeface="+mn-lt"/>
                <a:ea typeface="+mn-ea"/>
              </a:defRPr>
            </a:lvl8pPr>
            <a:lvl9pPr marL="3886200" indent="-228600" algn="l" rtl="0" fontAlgn="base">
              <a:spcBef>
                <a:spcPct val="20000"/>
              </a:spcBef>
              <a:spcAft>
                <a:spcPct val="0"/>
              </a:spcAft>
              <a:buClr>
                <a:srgbClr val="064A90"/>
              </a:buClr>
              <a:buChar char="»"/>
              <a:defRPr sz="2000">
                <a:solidFill>
                  <a:schemeClr val="tx1"/>
                </a:solidFill>
                <a:latin typeface="+mn-lt"/>
                <a:ea typeface="+mn-ea"/>
              </a:defRPr>
            </a:lvl9pPr>
          </a:lstStyle>
          <a:p>
            <a:r>
              <a:rPr kumimoji="1" lang="en-US" sz="1700" b="0" i="0" dirty="0" smtClean="0"/>
              <a:t>5-zone 1D SOL model predicts typical </a:t>
            </a:r>
            <a:r>
              <a:rPr kumimoji="1" lang="en-US" sz="1700" b="0" dirty="0" err="1" smtClean="0"/>
              <a:t>T</a:t>
            </a:r>
            <a:r>
              <a:rPr kumimoji="1" lang="en-US" sz="1700" b="0" baseline="-25000" dirty="0" err="1" smtClean="0"/>
              <a:t>e</a:t>
            </a:r>
            <a:r>
              <a:rPr kumimoji="1" lang="en-US" sz="1700" b="0" i="0" dirty="0" smtClean="0"/>
              <a:t> and </a:t>
            </a:r>
            <a:r>
              <a:rPr kumimoji="1" lang="en-US" sz="1700" b="0" dirty="0" smtClean="0"/>
              <a:t>n</a:t>
            </a:r>
            <a:r>
              <a:rPr kumimoji="1" lang="en-US" sz="1700" b="0" baseline="-25000" dirty="0" smtClean="0"/>
              <a:t>e</a:t>
            </a:r>
            <a:r>
              <a:rPr kumimoji="1" lang="en-US" sz="1700" b="0" i="0" dirty="0" smtClean="0"/>
              <a:t> in NSTX during detachment </a:t>
            </a:r>
          </a:p>
          <a:p>
            <a:r>
              <a:rPr kumimoji="1" lang="en-US" sz="1700" b="0" i="0" dirty="0" smtClean="0"/>
              <a:t>High </a:t>
            </a:r>
            <a:r>
              <a:rPr kumimoji="1" lang="en-US" sz="1700" b="0" dirty="0" err="1" smtClean="0"/>
              <a:t>f</a:t>
            </a:r>
            <a:r>
              <a:rPr kumimoji="1" lang="en-US" sz="1700" b="0" baseline="-25000" dirty="0" err="1" smtClean="0"/>
              <a:t>rad</a:t>
            </a:r>
            <a:r>
              <a:rPr kumimoji="1" lang="en-US" sz="1700" b="0" i="0" dirty="0" smtClean="0"/>
              <a:t> ~0.8-0.9 used for detachment simulation </a:t>
            </a:r>
            <a:endParaRPr kumimoji="1" lang="en-US" sz="1700" b="0" i="0" dirty="0"/>
          </a:p>
        </p:txBody>
      </p:sp>
      <p:sp>
        <p:nvSpPr>
          <p:cNvPr id="2" name="Rectangle 1"/>
          <p:cNvSpPr/>
          <p:nvPr/>
        </p:nvSpPr>
        <p:spPr>
          <a:xfrm>
            <a:off x="4459004" y="6172200"/>
            <a:ext cx="4684996" cy="461665"/>
          </a:xfrm>
          <a:prstGeom prst="rect">
            <a:avLst/>
          </a:prstGeom>
        </p:spPr>
        <p:txBody>
          <a:bodyPr wrap="none">
            <a:spAutoFit/>
          </a:bodyPr>
          <a:lstStyle/>
          <a:p>
            <a:r>
              <a:rPr lang="da-DK" dirty="0"/>
              <a:t>SOUKHANOVSKII, V. et al., </a:t>
            </a:r>
            <a:r>
              <a:rPr lang="da-DK" dirty="0" err="1"/>
              <a:t>Phys</a:t>
            </a:r>
            <a:r>
              <a:rPr lang="da-DK" dirty="0"/>
              <a:t>. Plasmas 16 (2009) </a:t>
            </a:r>
            <a:r>
              <a:rPr lang="da-DK" dirty="0" smtClean="0"/>
              <a:t>022501,</a:t>
            </a:r>
          </a:p>
          <a:p>
            <a:r>
              <a:rPr lang="da-DK" dirty="0"/>
              <a:t>SOUKHANOVSKII, V. et al., J. </a:t>
            </a:r>
            <a:r>
              <a:rPr lang="da-DK" dirty="0" err="1"/>
              <a:t>Nucl</a:t>
            </a:r>
            <a:r>
              <a:rPr lang="da-DK" dirty="0"/>
              <a:t>. Mater. 363-365 (2007) 432. </a:t>
            </a:r>
          </a:p>
        </p:txBody>
      </p:sp>
    </p:spTree>
    <p:extLst>
      <p:ext uri="{BB962C8B-B14F-4D97-AF65-F5344CB8AC3E}">
        <p14:creationId xmlns:p14="http://schemas.microsoft.com/office/powerpoint/2010/main" val="3420173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57200" y="76200"/>
            <a:ext cx="8229600" cy="809625"/>
          </a:xfrm>
        </p:spPr>
        <p:txBody>
          <a:bodyPr/>
          <a:lstStyle/>
          <a:p>
            <a:r>
              <a:rPr kumimoji="1" lang="en-US" sz="2700" dirty="0" smtClean="0"/>
              <a:t>Radiative divertor </a:t>
            </a:r>
            <a:r>
              <a:rPr kumimoji="1" lang="en-US" sz="2700" dirty="0"/>
              <a:t>experiments using </a:t>
            </a:r>
            <a:r>
              <a:rPr kumimoji="1" lang="en-US" sz="2700" dirty="0" smtClean="0"/>
              <a:t>low </a:t>
            </a:r>
            <a:r>
              <a:rPr kumimoji="1" lang="en-US" sz="2700" dirty="0">
                <a:latin typeface="Symbol" pitchFamily="24" charset="2"/>
                <a:sym typeface="Symbol" pitchFamily="24" charset="2"/>
              </a:rPr>
              <a:t> </a:t>
            </a:r>
            <a:r>
              <a:rPr kumimoji="1" lang="en-US" sz="2700" dirty="0"/>
              <a:t> configuration </a:t>
            </a:r>
            <a:r>
              <a:rPr kumimoji="1" lang="en-US" sz="2700" dirty="0" smtClean="0"/>
              <a:t>showed  </a:t>
            </a:r>
            <a:r>
              <a:rPr kumimoji="1" lang="en-US" sz="2700" i="1" dirty="0" err="1" smtClean="0"/>
              <a:t>q</a:t>
            </a:r>
            <a:r>
              <a:rPr kumimoji="1" lang="en-US" sz="2700" i="1" baseline="-25000" dirty="0" err="1" smtClean="0"/>
              <a:t>peak</a:t>
            </a:r>
            <a:r>
              <a:rPr kumimoji="1" lang="en-US" sz="2700" dirty="0" smtClean="0"/>
              <a:t> reduced albeit </a:t>
            </a:r>
            <a:r>
              <a:rPr kumimoji="1" lang="en-US" sz="2700" dirty="0"/>
              <a:t>with confinement </a:t>
            </a:r>
            <a:r>
              <a:rPr kumimoji="1" lang="en-US" sz="2700" dirty="0" smtClean="0"/>
              <a:t>degradation</a:t>
            </a:r>
            <a:endParaRPr kumimoji="1" lang="en-US" sz="2700" dirty="0"/>
          </a:p>
        </p:txBody>
      </p:sp>
      <p:sp>
        <p:nvSpPr>
          <p:cNvPr id="230403" name="Rectangle 3"/>
          <p:cNvSpPr>
            <a:spLocks noGrp="1" noChangeArrowheads="1"/>
          </p:cNvSpPr>
          <p:nvPr>
            <p:ph type="body" idx="1"/>
          </p:nvPr>
        </p:nvSpPr>
        <p:spPr>
          <a:xfrm>
            <a:off x="457200" y="4114800"/>
            <a:ext cx="8229600" cy="2133600"/>
          </a:xfrm>
        </p:spPr>
        <p:txBody>
          <a:bodyPr/>
          <a:lstStyle/>
          <a:p>
            <a:r>
              <a:rPr kumimoji="1" lang="en-US" sz="1800" dirty="0"/>
              <a:t>Peak heat flux in outer </a:t>
            </a:r>
            <a:r>
              <a:rPr kumimoji="1" lang="en-US" sz="1800" dirty="0" smtClean="0"/>
              <a:t>divertor:</a:t>
            </a:r>
            <a:endParaRPr kumimoji="1" lang="en-US" sz="1800" dirty="0"/>
          </a:p>
          <a:p>
            <a:pPr lvl="1">
              <a:lnSpc>
                <a:spcPct val="80000"/>
              </a:lnSpc>
            </a:pPr>
            <a:r>
              <a:rPr kumimoji="1" lang="en-US" sz="1600" dirty="0"/>
              <a:t>ITER-level </a:t>
            </a:r>
            <a:r>
              <a:rPr kumimoji="1" lang="en-US" sz="1600" i="1" dirty="0" err="1"/>
              <a:t>q</a:t>
            </a:r>
            <a:r>
              <a:rPr kumimoji="1" lang="en-US" sz="1600" i="1" baseline="-25000" dirty="0" err="1"/>
              <a:t>out</a:t>
            </a:r>
            <a:r>
              <a:rPr kumimoji="1" lang="en-US" sz="1600" dirty="0"/>
              <a:t>&lt; </a:t>
            </a:r>
            <a:r>
              <a:rPr kumimoji="1" lang="en-US" sz="1600" dirty="0" smtClean="0"/>
              <a:t>10-15 </a:t>
            </a:r>
            <a:r>
              <a:rPr kumimoji="1" lang="en-US" sz="1600" dirty="0"/>
              <a:t>MW/m</a:t>
            </a:r>
            <a:r>
              <a:rPr kumimoji="1" lang="en-US" sz="1600" baseline="30000" dirty="0"/>
              <a:t>2</a:t>
            </a:r>
            <a:endParaRPr kumimoji="1" lang="en-US" sz="1600" dirty="0"/>
          </a:p>
          <a:p>
            <a:pPr lvl="1">
              <a:lnSpc>
                <a:spcPct val="80000"/>
              </a:lnSpc>
            </a:pPr>
            <a:r>
              <a:rPr kumimoji="1" lang="en-US" sz="1600" dirty="0"/>
              <a:t>Scaling of </a:t>
            </a:r>
            <a:r>
              <a:rPr kumimoji="1" lang="en-US" sz="1600" i="1" dirty="0" err="1"/>
              <a:t>q</a:t>
            </a:r>
            <a:r>
              <a:rPr kumimoji="1" lang="en-US" sz="1600" i="1" baseline="-25000" dirty="0" err="1"/>
              <a:t>peak</a:t>
            </a:r>
            <a:r>
              <a:rPr kumimoji="1" lang="en-US" sz="1600" dirty="0"/>
              <a:t>: linear with </a:t>
            </a:r>
            <a:r>
              <a:rPr kumimoji="1" lang="en-US" sz="1600" i="1" dirty="0" err="1"/>
              <a:t>P</a:t>
            </a:r>
            <a:r>
              <a:rPr kumimoji="1" lang="en-US" sz="1600" i="1" baseline="-25000" dirty="0" err="1"/>
              <a:t>sol</a:t>
            </a:r>
            <a:r>
              <a:rPr kumimoji="1" lang="en-US" sz="1600" dirty="0"/>
              <a:t> (</a:t>
            </a:r>
            <a:r>
              <a:rPr kumimoji="1" lang="en-US" sz="1600" i="1" dirty="0"/>
              <a:t>P</a:t>
            </a:r>
            <a:r>
              <a:rPr kumimoji="1" lang="en-US" sz="1600" i="1" baseline="-25000" dirty="0"/>
              <a:t>NBI</a:t>
            </a:r>
            <a:r>
              <a:rPr kumimoji="1" lang="en-US" sz="1600" dirty="0"/>
              <a:t>), linear-monotonic with </a:t>
            </a:r>
            <a:r>
              <a:rPr kumimoji="1" lang="en-US" sz="1600" i="1" dirty="0" err="1"/>
              <a:t>I</a:t>
            </a:r>
            <a:r>
              <a:rPr kumimoji="1" lang="en-US" sz="1600" i="1" baseline="-25000" dirty="0" err="1"/>
              <a:t>p</a:t>
            </a:r>
            <a:r>
              <a:rPr kumimoji="1" lang="en-US" sz="1600" dirty="0"/>
              <a:t> </a:t>
            </a:r>
          </a:p>
          <a:p>
            <a:pPr lvl="1">
              <a:lnSpc>
                <a:spcPct val="80000"/>
              </a:lnSpc>
            </a:pPr>
            <a:r>
              <a:rPr kumimoji="1" lang="en-US" sz="1600" dirty="0"/>
              <a:t>Large </a:t>
            </a:r>
            <a:r>
              <a:rPr kumimoji="1" lang="en-US" sz="1600" i="1" dirty="0" err="1"/>
              <a:t>q</a:t>
            </a:r>
            <a:r>
              <a:rPr kumimoji="1" lang="en-US" sz="1600" i="1" baseline="-25000" dirty="0" err="1"/>
              <a:t>peak</a:t>
            </a:r>
            <a:r>
              <a:rPr kumimoji="1" lang="en-US" sz="1600" dirty="0"/>
              <a:t> asymmetry - 2-10; inner divertor always detached</a:t>
            </a:r>
          </a:p>
          <a:p>
            <a:pPr lvl="1">
              <a:lnSpc>
                <a:spcPct val="0"/>
              </a:lnSpc>
            </a:pPr>
            <a:endParaRPr kumimoji="1" lang="en-US" sz="2000" dirty="0"/>
          </a:p>
          <a:p>
            <a:r>
              <a:rPr kumimoji="1" lang="en-US" sz="1800" dirty="0"/>
              <a:t>Experiments using D</a:t>
            </a:r>
            <a:r>
              <a:rPr kumimoji="1" lang="en-US" sz="1800" baseline="-25000" dirty="0"/>
              <a:t>2</a:t>
            </a:r>
            <a:r>
              <a:rPr kumimoji="1" lang="en-US" sz="1800" dirty="0"/>
              <a:t> </a:t>
            </a:r>
            <a:r>
              <a:rPr kumimoji="1" lang="en-US" sz="1800" dirty="0" smtClean="0"/>
              <a:t>injection:</a:t>
            </a:r>
            <a:endParaRPr kumimoji="1" lang="en-US" sz="1800" dirty="0"/>
          </a:p>
          <a:p>
            <a:pPr lvl="1"/>
            <a:r>
              <a:rPr kumimoji="1" lang="en-US" sz="1600" i="1" dirty="0" err="1"/>
              <a:t>q</a:t>
            </a:r>
            <a:r>
              <a:rPr kumimoji="1" lang="en-US" sz="1600" i="1" baseline="-25000" dirty="0" err="1"/>
              <a:t>peak</a:t>
            </a:r>
            <a:r>
              <a:rPr kumimoji="1" lang="en-US" sz="1600" dirty="0"/>
              <a:t> reduced by up to 60 % in transient </a:t>
            </a:r>
            <a:r>
              <a:rPr kumimoji="1" lang="en-US" sz="1600" dirty="0" smtClean="0"/>
              <a:t>detachment </a:t>
            </a:r>
            <a:r>
              <a:rPr kumimoji="1" lang="en-US" sz="1600" dirty="0"/>
              <a:t>regime</a:t>
            </a:r>
          </a:p>
          <a:p>
            <a:pPr lvl="1"/>
            <a:r>
              <a:rPr kumimoji="1" lang="en-US" sz="1600" dirty="0"/>
              <a:t>X-point MARFE degraded confinement within 2-3 </a:t>
            </a:r>
            <a:r>
              <a:rPr kumimoji="1" lang="en-US" sz="1600" dirty="0" err="1"/>
              <a:t>x</a:t>
            </a:r>
            <a:r>
              <a:rPr kumimoji="1" lang="en-US" sz="1600" dirty="0"/>
              <a:t> </a:t>
            </a:r>
            <a:r>
              <a:rPr kumimoji="1" lang="en-US" sz="1600" dirty="0">
                <a:latin typeface="Symbol" pitchFamily="24" charset="2"/>
                <a:sym typeface="Symbol" pitchFamily="24" charset="2"/>
              </a:rPr>
              <a:t></a:t>
            </a:r>
            <a:r>
              <a:rPr kumimoji="1" lang="en-US" sz="1600" baseline="-25000" dirty="0"/>
              <a:t>E</a:t>
            </a:r>
          </a:p>
        </p:txBody>
      </p:sp>
      <p:pic>
        <p:nvPicPr>
          <p:cNvPr id="230421" name="Picture 21" descr="aps07_lowkd_scaling2"/>
          <p:cNvPicPr>
            <a:picLocks noChangeAspect="1" noChangeArrowheads="1"/>
          </p:cNvPicPr>
          <p:nvPr/>
        </p:nvPicPr>
        <p:blipFill>
          <a:blip r:embed="rId3"/>
          <a:srcRect/>
          <a:stretch>
            <a:fillRect/>
          </a:stretch>
        </p:blipFill>
        <p:spPr bwMode="auto">
          <a:xfrm>
            <a:off x="2163049" y="1371599"/>
            <a:ext cx="3313512" cy="2756139"/>
          </a:xfrm>
          <a:prstGeom prst="rect">
            <a:avLst/>
          </a:prstGeom>
          <a:noFill/>
          <a:ln w="9525">
            <a:noFill/>
            <a:miter lim="800000"/>
            <a:headEnd/>
            <a:tailEnd/>
          </a:ln>
        </p:spPr>
      </p:pic>
      <p:pic>
        <p:nvPicPr>
          <p:cNvPr id="230422" name="Picture 22" descr="aps07_lowkd_profile"/>
          <p:cNvPicPr>
            <a:picLocks noChangeAspect="1" noChangeArrowheads="1"/>
          </p:cNvPicPr>
          <p:nvPr/>
        </p:nvPicPr>
        <p:blipFill>
          <a:blip r:embed="rId4"/>
          <a:srcRect/>
          <a:stretch>
            <a:fillRect/>
          </a:stretch>
        </p:blipFill>
        <p:spPr bwMode="auto">
          <a:xfrm>
            <a:off x="5557837" y="1371599"/>
            <a:ext cx="3281363" cy="2746375"/>
          </a:xfrm>
          <a:prstGeom prst="rect">
            <a:avLst/>
          </a:prstGeom>
          <a:noFill/>
          <a:ln w="9525">
            <a:noFill/>
            <a:miter lim="800000"/>
            <a:headEnd/>
            <a:tailEnd/>
          </a:ln>
        </p:spPr>
      </p:pic>
      <p:pic>
        <p:nvPicPr>
          <p:cNvPr id="6" name="Picture 5" descr="lowkd-conf.png"/>
          <p:cNvPicPr>
            <a:picLocks noChangeAspect="1"/>
          </p:cNvPicPr>
          <p:nvPr/>
        </p:nvPicPr>
        <p:blipFill>
          <a:blip r:embed="rId5"/>
          <a:stretch>
            <a:fillRect/>
          </a:stretch>
        </p:blipFill>
        <p:spPr>
          <a:xfrm>
            <a:off x="152399" y="1371599"/>
            <a:ext cx="1929374" cy="2532888"/>
          </a:xfrm>
          <a:prstGeom prst="rect">
            <a:avLst/>
          </a:prstGeom>
        </p:spPr>
      </p:pic>
      <p:sp>
        <p:nvSpPr>
          <p:cNvPr id="2" name="Rectangle 1"/>
          <p:cNvSpPr/>
          <p:nvPr/>
        </p:nvSpPr>
        <p:spPr>
          <a:xfrm>
            <a:off x="5334000" y="6172200"/>
            <a:ext cx="3573439" cy="461665"/>
          </a:xfrm>
          <a:prstGeom prst="rect">
            <a:avLst/>
          </a:prstGeom>
        </p:spPr>
        <p:txBody>
          <a:bodyPr wrap="none">
            <a:spAutoFit/>
          </a:bodyPr>
          <a:lstStyle/>
          <a:p>
            <a:r>
              <a:rPr lang="da-DK" dirty="0"/>
              <a:t>GRAY, T. et al., J. </a:t>
            </a:r>
            <a:r>
              <a:rPr lang="da-DK" dirty="0" err="1"/>
              <a:t>Nucl</a:t>
            </a:r>
            <a:r>
              <a:rPr lang="da-DK" dirty="0"/>
              <a:t>. Mater. 415 (2011) </a:t>
            </a:r>
            <a:r>
              <a:rPr lang="da-DK" dirty="0" smtClean="0"/>
              <a:t>S360,</a:t>
            </a:r>
          </a:p>
          <a:p>
            <a:r>
              <a:rPr lang="en-US" dirty="0"/>
              <a:t>SOUKHANOVSKII, V. et al., IAEA FEC 2006</a:t>
            </a:r>
            <a:endParaRPr lang="en-US" dirty="0"/>
          </a:p>
        </p:txBody>
      </p:sp>
    </p:spTree>
    <p:extLst>
      <p:ext uri="{BB962C8B-B14F-4D97-AF65-F5344CB8AC3E}">
        <p14:creationId xmlns:p14="http://schemas.microsoft.com/office/powerpoint/2010/main" val="36343398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152400"/>
            <a:ext cx="8305800" cy="809625"/>
          </a:xfrm>
        </p:spPr>
        <p:txBody>
          <a:bodyPr/>
          <a:lstStyle/>
          <a:p>
            <a:r>
              <a:rPr kumimoji="1" lang="en-US" sz="3100" dirty="0" smtClean="0"/>
              <a:t>Good core plasma performance and significant </a:t>
            </a:r>
            <a:r>
              <a:rPr kumimoji="1" lang="en-US" sz="3100" i="1" dirty="0" err="1" smtClean="0"/>
              <a:t>q</a:t>
            </a:r>
            <a:r>
              <a:rPr kumimoji="1" lang="en-US" sz="3100" i="1" baseline="-25000" dirty="0" err="1" smtClean="0"/>
              <a:t>peak</a:t>
            </a:r>
            <a:r>
              <a:rPr kumimoji="1" lang="en-US" sz="3100" dirty="0" smtClean="0"/>
              <a:t> reduction </a:t>
            </a:r>
            <a:r>
              <a:rPr kumimoji="1" lang="en-US" sz="3100" dirty="0" smtClean="0"/>
              <a:t>obtained in </a:t>
            </a:r>
            <a:r>
              <a:rPr kumimoji="1" lang="en-US" sz="3100" dirty="0" smtClean="0"/>
              <a:t>high </a:t>
            </a:r>
            <a:r>
              <a:rPr kumimoji="1" lang="en-US" sz="3100" dirty="0" smtClean="0">
                <a:latin typeface="Symbol" pitchFamily="24" charset="2"/>
                <a:sym typeface="Symbol" pitchFamily="24" charset="2"/>
              </a:rPr>
              <a:t></a:t>
            </a:r>
            <a:r>
              <a:rPr kumimoji="1" lang="en-US" sz="3100" dirty="0" smtClean="0">
                <a:latin typeface="Symbol" pitchFamily="24" charset="2"/>
                <a:sym typeface="Symbol" pitchFamily="24" charset="2"/>
              </a:rPr>
              <a:t> </a:t>
            </a:r>
            <a:r>
              <a:rPr kumimoji="1" lang="en-US" sz="3100" dirty="0" smtClean="0">
                <a:sym typeface="Symbol" pitchFamily="24" charset="2"/>
              </a:rPr>
              <a:t>detached divertor</a:t>
            </a:r>
            <a:endParaRPr kumimoji="1" lang="en-US" sz="3100" dirty="0"/>
          </a:p>
        </p:txBody>
      </p:sp>
      <p:sp>
        <p:nvSpPr>
          <p:cNvPr id="244739" name="Rectangle 3"/>
          <p:cNvSpPr>
            <a:spLocks noGrp="1" noChangeArrowheads="1"/>
          </p:cNvSpPr>
          <p:nvPr>
            <p:ph type="body" idx="1"/>
          </p:nvPr>
        </p:nvSpPr>
        <p:spPr>
          <a:xfrm>
            <a:off x="304800" y="4419600"/>
            <a:ext cx="8458200" cy="1676400"/>
          </a:xfrm>
        </p:spPr>
        <p:txBody>
          <a:bodyPr/>
          <a:lstStyle/>
          <a:p>
            <a:pPr algn="just"/>
            <a:r>
              <a:rPr kumimoji="1" lang="en-US" sz="1800" dirty="0" smtClean="0"/>
              <a:t>Experiments conducted in 0.8-</a:t>
            </a:r>
            <a:r>
              <a:rPr kumimoji="1" lang="en-US" sz="1800" dirty="0" smtClean="0"/>
              <a:t>1.2 </a:t>
            </a:r>
            <a:r>
              <a:rPr kumimoji="1" lang="en-US" sz="1800" dirty="0" smtClean="0"/>
              <a:t>MA 4-6 MW </a:t>
            </a:r>
            <a:r>
              <a:rPr kumimoji="1" lang="en-US" sz="1800" dirty="0" smtClean="0"/>
              <a:t>NBI-heated H-mode discharges </a:t>
            </a:r>
            <a:r>
              <a:rPr kumimoji="1" lang="en-US" sz="1800" dirty="0" smtClean="0"/>
              <a:t>with </a:t>
            </a:r>
            <a:r>
              <a:rPr kumimoji="1" lang="en-US" sz="1800" dirty="0" smtClean="0">
                <a:latin typeface="Symbol" charset="2"/>
                <a:cs typeface="Symbol" charset="2"/>
              </a:rPr>
              <a:t>k</a:t>
            </a:r>
            <a:r>
              <a:rPr kumimoji="1" lang="en-US" sz="1800" dirty="0" smtClean="0"/>
              <a:t>=2.2-2.3, </a:t>
            </a:r>
            <a:r>
              <a:rPr kumimoji="1" lang="en-US" sz="1800" dirty="0" smtClean="0">
                <a:latin typeface="Symbol" charset="2"/>
                <a:cs typeface="Symbol" charset="2"/>
              </a:rPr>
              <a:t>d</a:t>
            </a:r>
            <a:r>
              <a:rPr kumimoji="1" lang="en-US" sz="1800" dirty="0" smtClean="0"/>
              <a:t>=0.6-0.75 </a:t>
            </a:r>
            <a:endParaRPr kumimoji="1" lang="en-US" sz="1800" dirty="0" smtClean="0"/>
          </a:p>
          <a:p>
            <a:pPr algn="just"/>
            <a:r>
              <a:rPr kumimoji="1" lang="en-US" sz="1800" dirty="0" smtClean="0"/>
              <a:t>Obtained </a:t>
            </a:r>
            <a:r>
              <a:rPr kumimoji="1" lang="en-US" sz="1800" dirty="0" smtClean="0"/>
              <a:t>partially detached divertor </a:t>
            </a:r>
            <a:r>
              <a:rPr kumimoji="1" lang="en-US" sz="1800" dirty="0" smtClean="0"/>
              <a:t>outer </a:t>
            </a:r>
            <a:r>
              <a:rPr kumimoji="1" lang="en-US" sz="1800" dirty="0" smtClean="0"/>
              <a:t>strike point using divertor D</a:t>
            </a:r>
            <a:r>
              <a:rPr kumimoji="1" lang="en-US" sz="1800" baseline="-25000" dirty="0" smtClean="0"/>
              <a:t>2</a:t>
            </a:r>
            <a:r>
              <a:rPr kumimoji="1" lang="en-US" sz="1800" dirty="0" smtClean="0"/>
              <a:t> </a:t>
            </a:r>
            <a:r>
              <a:rPr kumimoji="1" lang="en-US" sz="1800" dirty="0" smtClean="0"/>
              <a:t>injection; </a:t>
            </a:r>
            <a:r>
              <a:rPr kumimoji="1" lang="en-US" sz="1800" i="1" dirty="0" err="1" smtClean="0"/>
              <a:t>P</a:t>
            </a:r>
            <a:r>
              <a:rPr kumimoji="1" lang="en-US" sz="1800" i="1" baseline="-25000" dirty="0" err="1" smtClean="0"/>
              <a:t>rad</a:t>
            </a:r>
            <a:r>
              <a:rPr kumimoji="1" lang="en-US" sz="1800" dirty="0" smtClean="0"/>
              <a:t> </a:t>
            </a:r>
            <a:r>
              <a:rPr kumimoji="1" lang="en-US" sz="1800" dirty="0" smtClean="0"/>
              <a:t>due to intrinsic carbon </a:t>
            </a:r>
            <a:endParaRPr kumimoji="1" lang="en-US" sz="1800" dirty="0" smtClean="0"/>
          </a:p>
          <a:p>
            <a:pPr algn="just"/>
            <a:r>
              <a:rPr kumimoji="1" lang="en-US" sz="1800" i="1" dirty="0" err="1" smtClean="0"/>
              <a:t>q</a:t>
            </a:r>
            <a:r>
              <a:rPr kumimoji="1" lang="en-US" sz="1800" i="1" baseline="-25000" dirty="0" err="1" smtClean="0"/>
              <a:t>peak</a:t>
            </a:r>
            <a:r>
              <a:rPr kumimoji="1" lang="en-US" sz="1800" baseline="-25000" dirty="0" smtClean="0"/>
              <a:t> </a:t>
            </a:r>
            <a:r>
              <a:rPr kumimoji="1" lang="en-US" sz="1800" dirty="0"/>
              <a:t>reduced by 60 - 80 % </a:t>
            </a:r>
            <a:r>
              <a:rPr kumimoji="1" lang="en-US" sz="1800" dirty="0" smtClean="0"/>
              <a:t>with </a:t>
            </a:r>
            <a:r>
              <a:rPr kumimoji="1" lang="en-US" sz="1800" dirty="0" smtClean="0"/>
              <a:t>min. confinement degradation</a:t>
            </a:r>
          </a:p>
          <a:p>
            <a:endParaRPr kumimoji="1" lang="en-US" sz="1800" dirty="0"/>
          </a:p>
        </p:txBody>
      </p:sp>
      <p:sp>
        <p:nvSpPr>
          <p:cNvPr id="244758" name="Rectangle 22"/>
          <p:cNvSpPr>
            <a:spLocks noChangeArrowheads="1"/>
          </p:cNvSpPr>
          <p:nvPr/>
        </p:nvSpPr>
        <p:spPr bwMode="auto">
          <a:xfrm>
            <a:off x="914400" y="1371600"/>
            <a:ext cx="1295400" cy="990600"/>
          </a:xfrm>
          <a:prstGeom prst="rect">
            <a:avLst/>
          </a:prstGeom>
          <a:noFill/>
          <a:ln w="9525">
            <a:noFill/>
            <a:miter lim="800000"/>
            <a:headEnd/>
            <a:tailEnd/>
          </a:ln>
          <a:effectLst/>
        </p:spPr>
        <p:txBody>
          <a:bodyPr wrap="none" anchor="ctr">
            <a:prstTxWarp prst="textNoShape">
              <a:avLst/>
            </a:prstTxWarp>
            <a:spAutoFit/>
          </a:bodyPr>
          <a:lstStyle/>
          <a:p>
            <a:endParaRPr lang="en-US"/>
          </a:p>
        </p:txBody>
      </p:sp>
      <p:sp>
        <p:nvSpPr>
          <p:cNvPr id="2" name="Rectangle 1"/>
          <p:cNvSpPr/>
          <p:nvPr/>
        </p:nvSpPr>
        <p:spPr>
          <a:xfrm>
            <a:off x="4419600" y="6091535"/>
            <a:ext cx="4572000" cy="461665"/>
          </a:xfrm>
          <a:prstGeom prst="rect">
            <a:avLst/>
          </a:prstGeom>
        </p:spPr>
        <p:txBody>
          <a:bodyPr>
            <a:spAutoFit/>
          </a:bodyPr>
          <a:lstStyle/>
          <a:p>
            <a:r>
              <a:rPr lang="da-DK" dirty="0"/>
              <a:t>SOUKHANOVSKII, V. et al., </a:t>
            </a:r>
            <a:r>
              <a:rPr lang="da-DK" dirty="0" err="1"/>
              <a:t>Phys</a:t>
            </a:r>
            <a:r>
              <a:rPr lang="da-DK" dirty="0"/>
              <a:t>. Plasmas 16 (2009) 022501,</a:t>
            </a:r>
          </a:p>
          <a:p>
            <a:r>
              <a:rPr lang="da-DK" dirty="0"/>
              <a:t>SOUKHANOVSKII, V. et al., </a:t>
            </a:r>
            <a:r>
              <a:rPr lang="da-DK" dirty="0" err="1"/>
              <a:t>Nucl</a:t>
            </a:r>
            <a:r>
              <a:rPr lang="da-DK" dirty="0"/>
              <a:t>. Fusion 49 (2009) 095025</a:t>
            </a:r>
            <a:endParaRPr lang="en-US" dirty="0"/>
          </a:p>
        </p:txBody>
      </p:sp>
      <p:pic>
        <p:nvPicPr>
          <p:cNvPr id="3" name="Picture 2" descr="pac31-aps07_highkd_scaling_PD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1241320"/>
            <a:ext cx="3657601" cy="3085476"/>
          </a:xfrm>
          <a:prstGeom prst="rect">
            <a:avLst/>
          </a:prstGeom>
        </p:spPr>
      </p:pic>
      <p:pic>
        <p:nvPicPr>
          <p:cNvPr id="9" name="Picture 8" descr="iaea08-qwvsgas.pict"/>
          <p:cNvPicPr>
            <a:picLocks noChangeAspect="1"/>
          </p:cNvPicPr>
          <p:nvPr/>
        </p:nvPicPr>
        <p:blipFill>
          <a:blip r:embed="rId4"/>
          <a:stretch>
            <a:fillRect/>
          </a:stretch>
        </p:blipFill>
        <p:spPr>
          <a:xfrm>
            <a:off x="5105400" y="1204613"/>
            <a:ext cx="2667000" cy="3190875"/>
          </a:xfrm>
          <a:prstGeom prst="rect">
            <a:avLst/>
          </a:prstGeom>
        </p:spPr>
      </p:pic>
    </p:spTree>
    <p:extLst>
      <p:ext uri="{BB962C8B-B14F-4D97-AF65-F5344CB8AC3E}">
        <p14:creationId xmlns:p14="http://schemas.microsoft.com/office/powerpoint/2010/main" val="991878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sz="2600" dirty="0" smtClean="0"/>
              <a:t>NSTX Upgrade will address critical plasma confinement and sustainment questions by exploiting 2 new capabilities</a:t>
            </a:r>
          </a:p>
        </p:txBody>
      </p:sp>
      <p:grpSp>
        <p:nvGrpSpPr>
          <p:cNvPr id="14340" name="Group 63"/>
          <p:cNvGrpSpPr>
            <a:grpSpLocks noChangeAspect="1"/>
          </p:cNvGrpSpPr>
          <p:nvPr/>
        </p:nvGrpSpPr>
        <p:grpSpPr bwMode="auto">
          <a:xfrm>
            <a:off x="76200" y="1066800"/>
            <a:ext cx="2438400" cy="3194606"/>
            <a:chOff x="0" y="990600"/>
            <a:chExt cx="2566736" cy="3442488"/>
          </a:xfrm>
        </p:grpSpPr>
        <p:pic>
          <p:nvPicPr>
            <p:cNvPr id="14371" name="Picture 42" descr="CS_comparison"/>
            <p:cNvPicPr>
              <a:picLocks noChangeAspect="1" noChangeArrowheads="1"/>
            </p:cNvPicPr>
            <p:nvPr/>
          </p:nvPicPr>
          <p:blipFill>
            <a:blip r:embed="rId3" cstate="print"/>
            <a:srcRect/>
            <a:stretch>
              <a:fillRect/>
            </a:stretch>
          </p:blipFill>
          <p:spPr bwMode="auto">
            <a:xfrm>
              <a:off x="76200" y="990600"/>
              <a:ext cx="2430463" cy="3276600"/>
            </a:xfrm>
            <a:prstGeom prst="rect">
              <a:avLst/>
            </a:prstGeom>
            <a:noFill/>
            <a:ln w="9525">
              <a:noFill/>
              <a:miter lim="800000"/>
              <a:headEnd/>
              <a:tailEnd/>
            </a:ln>
          </p:spPr>
        </p:pic>
        <p:sp>
          <p:nvSpPr>
            <p:cNvPr id="14372" name="Text Box 44"/>
            <p:cNvSpPr txBox="1">
              <a:spLocks noChangeArrowheads="1"/>
            </p:cNvSpPr>
            <p:nvPr/>
          </p:nvSpPr>
          <p:spPr bwMode="auto">
            <a:xfrm>
              <a:off x="1283368" y="3694838"/>
              <a:ext cx="1283368" cy="664149"/>
            </a:xfrm>
            <a:prstGeom prst="rect">
              <a:avLst/>
            </a:prstGeom>
            <a:solidFill>
              <a:schemeClr val="bg1"/>
            </a:solidFill>
            <a:ln w="9525">
              <a:noFill/>
              <a:miter lim="800000"/>
              <a:headEnd/>
              <a:tailEnd/>
            </a:ln>
          </p:spPr>
          <p:txBody>
            <a:bodyPr lIns="0" rIns="0" bIns="182880">
              <a:spAutoFit/>
            </a:bodyPr>
            <a:lstStyle/>
            <a:p>
              <a:pPr algn="ctr" eaLnBrk="0" hangingPunct="0">
                <a:spcBef>
                  <a:spcPct val="50000"/>
                </a:spcBef>
              </a:pPr>
              <a:r>
                <a:rPr lang="en-US" sz="1400" i="0">
                  <a:solidFill>
                    <a:srgbClr val="FF0000"/>
                  </a:solidFill>
                  <a:ea typeface="ＭＳ Ｐゴシック" pitchFamily="34" charset="-128"/>
                </a:rPr>
                <a:t>TF OD = 40cm</a:t>
              </a:r>
            </a:p>
            <a:p>
              <a:pPr algn="ctr" eaLnBrk="0" hangingPunct="0">
                <a:spcBef>
                  <a:spcPct val="50000"/>
                </a:spcBef>
              </a:pPr>
              <a:endParaRPr lang="en-US" sz="800">
                <a:solidFill>
                  <a:schemeClr val="accent2"/>
                </a:solidFill>
                <a:ea typeface="ＭＳ Ｐゴシック" pitchFamily="34" charset="-128"/>
              </a:endParaRPr>
            </a:p>
          </p:txBody>
        </p:sp>
        <p:sp>
          <p:nvSpPr>
            <p:cNvPr id="14374" name="Text Box 43"/>
            <p:cNvSpPr txBox="1">
              <a:spLocks noChangeArrowheads="1"/>
            </p:cNvSpPr>
            <p:nvPr/>
          </p:nvSpPr>
          <p:spPr bwMode="auto">
            <a:xfrm>
              <a:off x="0" y="3696231"/>
              <a:ext cx="1219200" cy="583156"/>
            </a:xfrm>
            <a:prstGeom prst="rect">
              <a:avLst/>
            </a:prstGeom>
            <a:solidFill>
              <a:schemeClr val="bg1"/>
            </a:solidFill>
            <a:ln w="9525">
              <a:solidFill>
                <a:schemeClr val="bg1"/>
              </a:solidFill>
              <a:miter lim="800000"/>
              <a:headEnd/>
              <a:tailEnd/>
            </a:ln>
          </p:spPr>
          <p:txBody>
            <a:bodyPr lIns="0" rIns="0">
              <a:spAutoFit/>
            </a:bodyPr>
            <a:lstStyle/>
            <a:p>
              <a:pPr algn="ctr" eaLnBrk="0" hangingPunct="0">
                <a:spcBef>
                  <a:spcPct val="50000"/>
                </a:spcBef>
              </a:pPr>
              <a:r>
                <a:rPr lang="en-US" b="0" i="0">
                  <a:solidFill>
                    <a:schemeClr val="accent2"/>
                  </a:solidFill>
                  <a:latin typeface="Arial" pitchFamily="34" charset="0"/>
                  <a:ea typeface="ＭＳ Ｐゴシック" pitchFamily="34" charset="-128"/>
                </a:rPr>
                <a:t>TF OD = 20cm </a:t>
              </a:r>
            </a:p>
            <a:p>
              <a:pPr algn="ctr" eaLnBrk="0" hangingPunct="0">
                <a:spcBef>
                  <a:spcPct val="50000"/>
                </a:spcBef>
              </a:pPr>
              <a:endParaRPr lang="en-US">
                <a:solidFill>
                  <a:schemeClr val="accent2"/>
                </a:solidFill>
                <a:latin typeface="Arial" pitchFamily="34" charset="0"/>
                <a:ea typeface="ＭＳ Ｐゴシック" pitchFamily="34" charset="-128"/>
              </a:endParaRPr>
            </a:p>
          </p:txBody>
        </p:sp>
        <p:sp>
          <p:nvSpPr>
            <p:cNvPr id="14373" name="Text Box 45"/>
            <p:cNvSpPr txBox="1">
              <a:spLocks noChangeArrowheads="1"/>
            </p:cNvSpPr>
            <p:nvPr/>
          </p:nvSpPr>
          <p:spPr bwMode="auto">
            <a:xfrm>
              <a:off x="70811" y="3957988"/>
              <a:ext cx="971926" cy="475100"/>
            </a:xfrm>
            <a:prstGeom prst="rect">
              <a:avLst/>
            </a:prstGeom>
            <a:solidFill>
              <a:schemeClr val="bg1"/>
            </a:solidFill>
            <a:ln w="15875" algn="ctr">
              <a:noFill/>
              <a:miter lim="800000"/>
              <a:headEnd/>
              <a:tailEnd/>
            </a:ln>
          </p:spPr>
          <p:txBody>
            <a:bodyPr wrap="none" lIns="0" tIns="0" rIns="0" bIns="0">
              <a:spAutoFit/>
            </a:bodyPr>
            <a:lstStyle/>
            <a:p>
              <a:pPr algn="ctr">
                <a:lnSpc>
                  <a:spcPct val="80000"/>
                </a:lnSpc>
                <a:spcBef>
                  <a:spcPct val="20000"/>
                </a:spcBef>
              </a:pPr>
              <a:r>
                <a:rPr lang="en-US" sz="1600" b="0" i="0" dirty="0">
                  <a:latin typeface="Arial Narrow" pitchFamily="34" charset="0"/>
                  <a:ea typeface="ＭＳ Ｐゴシック" pitchFamily="34" charset="-128"/>
                </a:rPr>
                <a:t>Previous </a:t>
              </a:r>
            </a:p>
            <a:p>
              <a:pPr algn="ctr">
                <a:lnSpc>
                  <a:spcPct val="80000"/>
                </a:lnSpc>
                <a:spcBef>
                  <a:spcPct val="20000"/>
                </a:spcBef>
              </a:pPr>
              <a:r>
                <a:rPr lang="en-US" sz="1600" b="0" i="0" dirty="0">
                  <a:latin typeface="Arial Narrow" pitchFamily="34" charset="0"/>
                  <a:ea typeface="ＭＳ Ｐゴシック" pitchFamily="34" charset="-128"/>
                </a:rPr>
                <a:t>center-stack</a:t>
              </a:r>
            </a:p>
          </p:txBody>
        </p:sp>
      </p:grpSp>
      <p:sp>
        <p:nvSpPr>
          <p:cNvPr id="36" name="Content Placeholder 2"/>
          <p:cNvSpPr txBox="1">
            <a:spLocks/>
          </p:cNvSpPr>
          <p:nvPr/>
        </p:nvSpPr>
        <p:spPr bwMode="auto">
          <a:xfrm>
            <a:off x="3124200" y="4724400"/>
            <a:ext cx="5638800" cy="1676400"/>
          </a:xfrm>
          <a:prstGeom prst="homePlate">
            <a:avLst>
              <a:gd name="adj" fmla="val 6578"/>
            </a:avLst>
          </a:prstGeom>
          <a:noFill/>
          <a:ln>
            <a:noFill/>
            <a:headEnd/>
            <a:tailEnd/>
          </a:ln>
          <a:effectLst/>
        </p:spPr>
        <p:style>
          <a:lnRef idx="0">
            <a:schemeClr val="accent3"/>
          </a:lnRef>
          <a:fillRef idx="3">
            <a:schemeClr val="accent3"/>
          </a:fillRef>
          <a:effectRef idx="3">
            <a:schemeClr val="accent3"/>
          </a:effectRef>
          <a:fontRef idx="minor">
            <a:schemeClr val="lt1"/>
          </a:fontRef>
        </p:style>
        <p:txBody>
          <a:bodyPr rIns="0"/>
          <a:lstStyle/>
          <a:p>
            <a:pPr marL="225425" lvl="1" indent="-225425" eaLnBrk="0" hangingPunct="0">
              <a:spcBef>
                <a:spcPct val="20000"/>
              </a:spcBef>
              <a:buFont typeface="Wingdings" pitchFamily="2" charset="2"/>
              <a:buChar char="Ø"/>
              <a:defRPr/>
            </a:pPr>
            <a:r>
              <a:rPr lang="en-US" sz="1800" i="0" kern="0" dirty="0">
                <a:solidFill>
                  <a:schemeClr val="tx1"/>
                </a:solidFill>
                <a:latin typeface="Arial Narrow" pitchFamily="34" charset="0"/>
              </a:rPr>
              <a:t>2x higher CD efficiency from larger tangency radius R</a:t>
            </a:r>
            <a:r>
              <a:rPr lang="en-US" sz="1800" i="0" kern="0" baseline="-25000" dirty="0">
                <a:solidFill>
                  <a:schemeClr val="tx1"/>
                </a:solidFill>
                <a:latin typeface="Arial Narrow" pitchFamily="34" charset="0"/>
              </a:rPr>
              <a:t>TAN</a:t>
            </a:r>
          </a:p>
          <a:p>
            <a:pPr marL="225425" indent="-225425" eaLnBrk="0" hangingPunct="0">
              <a:spcBef>
                <a:spcPct val="20000"/>
              </a:spcBef>
              <a:buFont typeface="Wingdings" pitchFamily="2" charset="2"/>
              <a:buChar char="Ø"/>
              <a:defRPr/>
            </a:pPr>
            <a:r>
              <a:rPr lang="en-US" sz="1800" i="0" kern="0" dirty="0">
                <a:solidFill>
                  <a:schemeClr val="tx1"/>
                </a:solidFill>
                <a:latin typeface="Arial Narrow" pitchFamily="34" charset="0"/>
              </a:rPr>
              <a:t>100% non-inductive CD </a:t>
            </a:r>
            <a:r>
              <a:rPr lang="en-US" sz="1800" i="0" kern="0" dirty="0" smtClean="0">
                <a:solidFill>
                  <a:schemeClr val="tx1"/>
                </a:solidFill>
                <a:latin typeface="Arial Narrow" pitchFamily="34" charset="0"/>
              </a:rPr>
              <a:t>with q(r</a:t>
            </a:r>
            <a:r>
              <a:rPr lang="en-US" sz="1800" i="0" kern="0" dirty="0">
                <a:solidFill>
                  <a:schemeClr val="tx1"/>
                </a:solidFill>
                <a:latin typeface="Arial Narrow" pitchFamily="34" charset="0"/>
              </a:rPr>
              <a:t>) profile controllable by:</a:t>
            </a:r>
          </a:p>
          <a:p>
            <a:pPr marL="338138" lvl="1" indent="-112713" eaLnBrk="0" hangingPunct="0">
              <a:spcBef>
                <a:spcPct val="20000"/>
              </a:spcBef>
              <a:buFont typeface="Arial" pitchFamily="34" charset="0"/>
              <a:buChar char="•"/>
              <a:defRPr/>
            </a:pPr>
            <a:r>
              <a:rPr lang="en-US" sz="1600" i="0" kern="0" dirty="0">
                <a:solidFill>
                  <a:schemeClr val="accent2"/>
                </a:solidFill>
                <a:latin typeface="Arial Narrow" pitchFamily="34" charset="0"/>
              </a:rPr>
              <a:t>NBI tangency radius</a:t>
            </a:r>
            <a:endParaRPr lang="en-US" sz="1600" i="0" kern="0" baseline="-25000" dirty="0">
              <a:solidFill>
                <a:schemeClr val="accent2"/>
              </a:solidFill>
              <a:latin typeface="Arial Narrow" pitchFamily="34" charset="0"/>
            </a:endParaRPr>
          </a:p>
          <a:p>
            <a:pPr marL="338138" lvl="1" indent="-112713" eaLnBrk="0" hangingPunct="0">
              <a:spcBef>
                <a:spcPct val="20000"/>
              </a:spcBef>
              <a:buFont typeface="Arial" pitchFamily="34" charset="0"/>
              <a:buChar char="•"/>
              <a:defRPr/>
            </a:pPr>
            <a:r>
              <a:rPr lang="en-US" sz="1600" i="0" kern="0" dirty="0">
                <a:solidFill>
                  <a:schemeClr val="accent2"/>
                </a:solidFill>
                <a:latin typeface="Arial Narrow" pitchFamily="34" charset="0"/>
              </a:rPr>
              <a:t>Plasma density</a:t>
            </a:r>
          </a:p>
          <a:p>
            <a:pPr marL="338138" lvl="1" indent="-112713" eaLnBrk="0" hangingPunct="0">
              <a:spcBef>
                <a:spcPct val="20000"/>
              </a:spcBef>
              <a:buFont typeface="Arial" pitchFamily="34" charset="0"/>
              <a:buChar char="•"/>
              <a:defRPr/>
            </a:pPr>
            <a:r>
              <a:rPr lang="en-US" sz="1600" i="0" kern="0" dirty="0">
                <a:solidFill>
                  <a:schemeClr val="accent2"/>
                </a:solidFill>
                <a:latin typeface="Arial Narrow" pitchFamily="34" charset="0"/>
              </a:rPr>
              <a:t>Plasma </a:t>
            </a:r>
            <a:r>
              <a:rPr lang="en-US" sz="1600" i="0" kern="0" dirty="0" smtClean="0">
                <a:solidFill>
                  <a:schemeClr val="accent2"/>
                </a:solidFill>
                <a:latin typeface="Arial Narrow" pitchFamily="34" charset="0"/>
              </a:rPr>
              <a:t>position</a:t>
            </a:r>
            <a:endParaRPr lang="en-US" sz="1600" i="0" kern="0" dirty="0">
              <a:solidFill>
                <a:schemeClr val="accent2"/>
              </a:solidFill>
              <a:latin typeface="Arial Narrow" pitchFamily="34" charset="0"/>
            </a:endParaRPr>
          </a:p>
          <a:p>
            <a:pPr marL="342900" indent="-342900" eaLnBrk="0" hangingPunct="0">
              <a:spcBef>
                <a:spcPct val="20000"/>
              </a:spcBef>
              <a:defRPr/>
            </a:pPr>
            <a:endParaRPr lang="en-US" sz="1800" i="0" kern="0" dirty="0">
              <a:solidFill>
                <a:schemeClr val="tx1"/>
              </a:solidFill>
              <a:latin typeface="Arial Narrow" pitchFamily="34" charset="0"/>
            </a:endParaRPr>
          </a:p>
        </p:txBody>
      </p:sp>
      <p:grpSp>
        <p:nvGrpSpPr>
          <p:cNvPr id="14345" name="Group 66"/>
          <p:cNvGrpSpPr>
            <a:grpSpLocks/>
          </p:cNvGrpSpPr>
          <p:nvPr/>
        </p:nvGrpSpPr>
        <p:grpSpPr bwMode="auto">
          <a:xfrm>
            <a:off x="76200" y="4260850"/>
            <a:ext cx="2530475" cy="2139950"/>
            <a:chOff x="137160" y="3962400"/>
            <a:chExt cx="2529840" cy="2139952"/>
          </a:xfrm>
        </p:grpSpPr>
        <p:pic>
          <p:nvPicPr>
            <p:cNvPr id="14364" name="Picture 47" descr="NBI_upgrade_topview"/>
            <p:cNvPicPr>
              <a:picLocks noChangeAspect="1" noChangeArrowheads="1"/>
            </p:cNvPicPr>
            <p:nvPr/>
          </p:nvPicPr>
          <p:blipFill>
            <a:blip r:embed="rId4" cstate="print"/>
            <a:srcRect/>
            <a:stretch>
              <a:fillRect/>
            </a:stretch>
          </p:blipFill>
          <p:spPr bwMode="auto">
            <a:xfrm rot="10800000">
              <a:off x="232801" y="3962400"/>
              <a:ext cx="2209408" cy="2102703"/>
            </a:xfrm>
            <a:prstGeom prst="rect">
              <a:avLst/>
            </a:prstGeom>
            <a:noFill/>
            <a:ln w="9525">
              <a:noFill/>
              <a:miter lim="800000"/>
              <a:headEnd/>
              <a:tailEnd/>
            </a:ln>
          </p:spPr>
        </p:pic>
        <p:sp>
          <p:nvSpPr>
            <p:cNvPr id="14365" name="Text Box 48"/>
            <p:cNvSpPr txBox="1">
              <a:spLocks noChangeArrowheads="1"/>
            </p:cNvSpPr>
            <p:nvPr/>
          </p:nvSpPr>
          <p:spPr bwMode="auto">
            <a:xfrm>
              <a:off x="1310641" y="5757446"/>
              <a:ext cx="1356359" cy="323165"/>
            </a:xfrm>
            <a:prstGeom prst="rect">
              <a:avLst/>
            </a:prstGeom>
            <a:solidFill>
              <a:schemeClr val="bg1"/>
            </a:solidFill>
            <a:ln w="15875" algn="ctr">
              <a:noFill/>
              <a:miter lim="800000"/>
              <a:headEnd/>
              <a:tailEnd/>
            </a:ln>
          </p:spPr>
          <p:txBody>
            <a:bodyPr lIns="0" tIns="91440" rIns="0" bIns="0">
              <a:spAutoFit/>
            </a:bodyPr>
            <a:lstStyle/>
            <a:p>
              <a:pPr algn="ctr">
                <a:lnSpc>
                  <a:spcPct val="80000"/>
                </a:lnSpc>
                <a:spcBef>
                  <a:spcPct val="20000"/>
                </a:spcBef>
              </a:pPr>
              <a:r>
                <a:rPr lang="en-US" sz="1800" i="0" dirty="0">
                  <a:solidFill>
                    <a:srgbClr val="FF0000"/>
                  </a:solidFill>
                  <a:latin typeface="Arial Narrow" pitchFamily="34" charset="0"/>
                  <a:ea typeface="ＭＳ Ｐゴシック" pitchFamily="34" charset="-128"/>
                </a:rPr>
                <a:t> New 2</a:t>
              </a:r>
              <a:r>
                <a:rPr lang="en-US" sz="1800" i="0" baseline="30000" dirty="0">
                  <a:solidFill>
                    <a:srgbClr val="FF0000"/>
                  </a:solidFill>
                  <a:latin typeface="Arial Narrow" pitchFamily="34" charset="0"/>
                  <a:ea typeface="ＭＳ Ｐゴシック" pitchFamily="34" charset="-128"/>
                </a:rPr>
                <a:t>nd</a:t>
              </a:r>
              <a:r>
                <a:rPr lang="en-US" sz="1800" i="0" dirty="0">
                  <a:solidFill>
                    <a:srgbClr val="FF0000"/>
                  </a:solidFill>
                  <a:latin typeface="Arial Narrow" pitchFamily="34" charset="0"/>
                  <a:ea typeface="ＭＳ Ｐゴシック" pitchFamily="34" charset="-128"/>
                </a:rPr>
                <a:t> NBI</a:t>
              </a:r>
            </a:p>
          </p:txBody>
        </p:sp>
        <p:sp>
          <p:nvSpPr>
            <p:cNvPr id="14366" name="Text Box 51"/>
            <p:cNvSpPr txBox="1">
              <a:spLocks noChangeArrowheads="1"/>
            </p:cNvSpPr>
            <p:nvPr/>
          </p:nvSpPr>
          <p:spPr bwMode="auto">
            <a:xfrm>
              <a:off x="137160" y="5760720"/>
              <a:ext cx="1158240" cy="341632"/>
            </a:xfrm>
            <a:prstGeom prst="rect">
              <a:avLst/>
            </a:prstGeom>
            <a:solidFill>
              <a:schemeClr val="bg1"/>
            </a:solidFill>
            <a:ln w="15875" algn="ctr">
              <a:noFill/>
              <a:miter lim="800000"/>
              <a:headEnd/>
              <a:tailEnd/>
            </a:ln>
          </p:spPr>
          <p:txBody>
            <a:bodyPr lIns="0" tIns="91440" rIns="0" bIns="27432">
              <a:spAutoFit/>
            </a:bodyPr>
            <a:lstStyle/>
            <a:p>
              <a:pPr algn="ctr">
                <a:lnSpc>
                  <a:spcPct val="80000"/>
                </a:lnSpc>
                <a:spcBef>
                  <a:spcPct val="20000"/>
                </a:spcBef>
              </a:pPr>
              <a:r>
                <a:rPr lang="en-US" sz="1800" b="0" i="0" dirty="0">
                  <a:latin typeface="Arial Narrow" pitchFamily="34" charset="0"/>
                  <a:ea typeface="ＭＳ Ｐゴシック" pitchFamily="34" charset="-128"/>
                  <a:cs typeface="Helvetica" pitchFamily="34" charset="0"/>
                </a:rPr>
                <a:t>Present NBI</a:t>
              </a:r>
            </a:p>
          </p:txBody>
        </p:sp>
      </p:grpSp>
      <p:sp>
        <p:nvSpPr>
          <p:cNvPr id="59" name="Content Placeholder 2"/>
          <p:cNvSpPr txBox="1">
            <a:spLocks/>
          </p:cNvSpPr>
          <p:nvPr/>
        </p:nvSpPr>
        <p:spPr bwMode="auto">
          <a:xfrm>
            <a:off x="2971800" y="1676400"/>
            <a:ext cx="5943600" cy="2133600"/>
          </a:xfrm>
          <a:prstGeom prst="homePlate">
            <a:avLst>
              <a:gd name="adj" fmla="val 6730"/>
            </a:avLst>
          </a:prstGeom>
          <a:noFill/>
          <a:ln>
            <a:noFill/>
            <a:headEnd/>
            <a:tailEnd/>
          </a:ln>
          <a:effectLst/>
        </p:spPr>
        <p:style>
          <a:lnRef idx="0">
            <a:schemeClr val="accent3"/>
          </a:lnRef>
          <a:fillRef idx="3">
            <a:schemeClr val="accent3"/>
          </a:fillRef>
          <a:effectRef idx="3">
            <a:schemeClr val="accent3"/>
          </a:effectRef>
          <a:fontRef idx="minor">
            <a:schemeClr val="lt1"/>
          </a:fontRef>
        </p:style>
        <p:txBody>
          <a:bodyPr rIns="0"/>
          <a:lstStyle/>
          <a:p>
            <a:pPr marL="231775" indent="-231775" eaLnBrk="0" hangingPunct="0">
              <a:spcBef>
                <a:spcPct val="20000"/>
              </a:spcBef>
              <a:buFont typeface="Wingdings" pitchFamily="2" charset="2"/>
              <a:buChar char="Ø"/>
              <a:defRPr/>
            </a:pPr>
            <a:r>
              <a:rPr lang="en-US" sz="2000" i="0" kern="0" dirty="0">
                <a:solidFill>
                  <a:schemeClr val="tx1"/>
                </a:solidFill>
                <a:latin typeface="Arial Narrow" pitchFamily="34" charset="0"/>
              </a:rPr>
              <a:t>Reduces </a:t>
            </a:r>
            <a:r>
              <a:rPr lang="en-US" sz="2000" i="0" kern="0" dirty="0">
                <a:solidFill>
                  <a:schemeClr val="tx1"/>
                </a:solidFill>
                <a:latin typeface="Symbol" pitchFamily="18" charset="2"/>
              </a:rPr>
              <a:t>n</a:t>
            </a:r>
            <a:r>
              <a:rPr lang="en-US" sz="2000" i="0" kern="0" dirty="0">
                <a:solidFill>
                  <a:schemeClr val="tx1"/>
                </a:solidFill>
                <a:latin typeface="Arial Narrow" pitchFamily="34" charset="0"/>
              </a:rPr>
              <a:t>* </a:t>
            </a:r>
            <a:r>
              <a:rPr lang="en-US" sz="2000" i="0" kern="0" dirty="0">
                <a:solidFill>
                  <a:schemeClr val="tx1"/>
                </a:solidFill>
                <a:latin typeface="Arial Narrow" pitchFamily="34" charset="0"/>
                <a:sym typeface="Wingdings" pitchFamily="2" charset="2"/>
              </a:rPr>
              <a:t></a:t>
            </a:r>
            <a:r>
              <a:rPr lang="en-US" sz="2000" i="0" kern="0" dirty="0">
                <a:solidFill>
                  <a:schemeClr val="tx1"/>
                </a:solidFill>
                <a:latin typeface="Arial Narrow" pitchFamily="34" charset="0"/>
              </a:rPr>
              <a:t> ST-FNSF values to understand ST confinement</a:t>
            </a:r>
          </a:p>
          <a:p>
            <a:pPr marL="338138" lvl="1" indent="-112713" eaLnBrk="0" hangingPunct="0">
              <a:spcBef>
                <a:spcPct val="20000"/>
              </a:spcBef>
              <a:buFont typeface="Arial" pitchFamily="34" charset="0"/>
              <a:buChar char="•"/>
              <a:defRPr/>
            </a:pPr>
            <a:r>
              <a:rPr lang="en-US" sz="1800" i="0" kern="0" dirty="0">
                <a:solidFill>
                  <a:schemeClr val="accent2"/>
                </a:solidFill>
                <a:latin typeface="Arial Narrow" pitchFamily="34" charset="0"/>
              </a:rPr>
              <a:t>Expect 2x higher T by doubling B</a:t>
            </a:r>
            <a:r>
              <a:rPr lang="en-US" sz="1800" i="0" kern="0" baseline="-25000" dirty="0">
                <a:solidFill>
                  <a:schemeClr val="accent2"/>
                </a:solidFill>
                <a:latin typeface="Arial Narrow" pitchFamily="34" charset="0"/>
              </a:rPr>
              <a:t>T</a:t>
            </a:r>
            <a:r>
              <a:rPr lang="en-US" sz="1800" i="0" kern="0" dirty="0">
                <a:solidFill>
                  <a:schemeClr val="accent2"/>
                </a:solidFill>
                <a:latin typeface="Arial Narrow" pitchFamily="34" charset="0"/>
              </a:rPr>
              <a:t>, I</a:t>
            </a:r>
            <a:r>
              <a:rPr lang="en-US" sz="1800" i="0" kern="0" baseline="-25000" dirty="0">
                <a:solidFill>
                  <a:schemeClr val="accent2"/>
                </a:solidFill>
                <a:latin typeface="Arial Narrow" pitchFamily="34" charset="0"/>
              </a:rPr>
              <a:t>P</a:t>
            </a:r>
            <a:r>
              <a:rPr lang="en-US" sz="1800" i="0" kern="0" dirty="0">
                <a:solidFill>
                  <a:schemeClr val="accent2"/>
                </a:solidFill>
                <a:latin typeface="Arial Narrow" pitchFamily="34" charset="0"/>
              </a:rPr>
              <a:t>, and NBI heating power</a:t>
            </a:r>
          </a:p>
          <a:p>
            <a:pPr marL="0" lvl="1" eaLnBrk="0" hangingPunct="0">
              <a:spcBef>
                <a:spcPct val="20000"/>
              </a:spcBef>
              <a:buFont typeface="Wingdings" pitchFamily="2" charset="2"/>
              <a:buChar char="Ø"/>
              <a:defRPr/>
            </a:pPr>
            <a:r>
              <a:rPr lang="en-US" sz="2000" i="0" kern="0" dirty="0">
                <a:solidFill>
                  <a:schemeClr val="tx1"/>
                </a:solidFill>
                <a:latin typeface="Arial Narrow" pitchFamily="34" charset="0"/>
              </a:rPr>
              <a:t> Provides 5x longer pulse-length</a:t>
            </a:r>
          </a:p>
          <a:p>
            <a:pPr marL="338138" lvl="1" indent="-112713" eaLnBrk="0" hangingPunct="0">
              <a:spcBef>
                <a:spcPct val="20000"/>
              </a:spcBef>
              <a:buFont typeface="Arial" pitchFamily="34" charset="0"/>
              <a:buChar char="•"/>
              <a:defRPr/>
            </a:pPr>
            <a:r>
              <a:rPr lang="en-US" sz="1800" i="0" kern="0" dirty="0">
                <a:solidFill>
                  <a:schemeClr val="accent2"/>
                </a:solidFill>
                <a:latin typeface="Arial Narrow" pitchFamily="34" charset="0"/>
              </a:rPr>
              <a:t>q(</a:t>
            </a:r>
            <a:r>
              <a:rPr lang="en-US" sz="1800" i="0" kern="0" dirty="0" err="1">
                <a:solidFill>
                  <a:schemeClr val="accent2"/>
                </a:solidFill>
                <a:latin typeface="Arial Narrow" pitchFamily="34" charset="0"/>
              </a:rPr>
              <a:t>r,t</a:t>
            </a:r>
            <a:r>
              <a:rPr lang="en-US" sz="1800" i="0" kern="0" dirty="0">
                <a:solidFill>
                  <a:schemeClr val="accent2"/>
                </a:solidFill>
                <a:latin typeface="Arial Narrow" pitchFamily="34" charset="0"/>
              </a:rPr>
              <a:t>) profile equilibration</a:t>
            </a:r>
          </a:p>
          <a:p>
            <a:pPr marL="338138" lvl="1" indent="-112713" eaLnBrk="0" hangingPunct="0">
              <a:spcBef>
                <a:spcPct val="20000"/>
              </a:spcBef>
              <a:buFont typeface="Arial" pitchFamily="34" charset="0"/>
              <a:buChar char="•"/>
              <a:defRPr/>
            </a:pPr>
            <a:r>
              <a:rPr lang="en-US" sz="1800" i="0" kern="0" dirty="0">
                <a:solidFill>
                  <a:schemeClr val="accent2"/>
                </a:solidFill>
                <a:latin typeface="Arial Narrow" pitchFamily="34" charset="0"/>
              </a:rPr>
              <a:t>Tests of NBI + BS non-inductive ramp-up and sustainment</a:t>
            </a:r>
          </a:p>
          <a:p>
            <a:pPr marL="342900" indent="-342900" eaLnBrk="0" hangingPunct="0">
              <a:spcBef>
                <a:spcPct val="20000"/>
              </a:spcBef>
              <a:defRPr/>
            </a:pPr>
            <a:endParaRPr lang="en-US" sz="1800" i="0" kern="0" dirty="0">
              <a:solidFill>
                <a:schemeClr val="tx1"/>
              </a:solidFill>
              <a:latin typeface="Arial Narrow" pitchFamily="34" charset="0"/>
            </a:endParaRPr>
          </a:p>
        </p:txBody>
      </p:sp>
      <p:sp>
        <p:nvSpPr>
          <p:cNvPr id="14350" name="Text Box 45"/>
          <p:cNvSpPr txBox="1">
            <a:spLocks noChangeArrowheads="1"/>
          </p:cNvSpPr>
          <p:nvPr/>
        </p:nvSpPr>
        <p:spPr bwMode="auto">
          <a:xfrm>
            <a:off x="1415975" y="3860935"/>
            <a:ext cx="1000274" cy="406265"/>
          </a:xfrm>
          <a:prstGeom prst="rect">
            <a:avLst/>
          </a:prstGeom>
          <a:solidFill>
            <a:schemeClr val="bg1"/>
          </a:solidFill>
          <a:ln w="15875" algn="ctr">
            <a:noFill/>
            <a:miter lim="800000"/>
            <a:headEnd/>
            <a:tailEnd/>
          </a:ln>
        </p:spPr>
        <p:txBody>
          <a:bodyPr wrap="none" lIns="0" tIns="0" rIns="0" bIns="0">
            <a:spAutoFit/>
          </a:bodyPr>
          <a:lstStyle/>
          <a:p>
            <a:pPr algn="ctr">
              <a:lnSpc>
                <a:spcPct val="70000"/>
              </a:lnSpc>
              <a:spcBef>
                <a:spcPct val="20000"/>
              </a:spcBef>
            </a:pPr>
            <a:r>
              <a:rPr lang="en-US" sz="1600" i="0" dirty="0">
                <a:solidFill>
                  <a:srgbClr val="FF0000"/>
                </a:solidFill>
                <a:latin typeface="Arial Narrow" pitchFamily="34" charset="0"/>
                <a:ea typeface="ＭＳ Ｐゴシック" pitchFamily="34" charset="-128"/>
              </a:rPr>
              <a:t>New</a:t>
            </a:r>
          </a:p>
          <a:p>
            <a:pPr algn="ctr">
              <a:lnSpc>
                <a:spcPct val="70000"/>
              </a:lnSpc>
              <a:spcBef>
                <a:spcPct val="20000"/>
              </a:spcBef>
            </a:pPr>
            <a:r>
              <a:rPr lang="en-US" sz="1600" i="0" dirty="0">
                <a:solidFill>
                  <a:srgbClr val="FF0000"/>
                </a:solidFill>
                <a:latin typeface="Arial Narrow" pitchFamily="34" charset="0"/>
                <a:ea typeface="ＭＳ Ｐゴシック" pitchFamily="34" charset="-128"/>
              </a:rPr>
              <a:t>center-stack</a:t>
            </a:r>
          </a:p>
        </p:txBody>
      </p:sp>
      <p:sp>
        <p:nvSpPr>
          <p:cNvPr id="47" name="Text Box 45"/>
          <p:cNvSpPr txBox="1">
            <a:spLocks noChangeArrowheads="1"/>
          </p:cNvSpPr>
          <p:nvPr/>
        </p:nvSpPr>
        <p:spPr bwMode="auto">
          <a:xfrm>
            <a:off x="3048000" y="1295400"/>
            <a:ext cx="5715000" cy="230832"/>
          </a:xfrm>
          <a:prstGeom prst="rect">
            <a:avLst/>
          </a:prstGeom>
          <a:solidFill>
            <a:schemeClr val="bg1"/>
          </a:solidFill>
          <a:ln w="15875" algn="ctr">
            <a:noFill/>
            <a:miter lim="800000"/>
            <a:headEnd/>
            <a:tailEnd/>
          </a:ln>
        </p:spPr>
        <p:txBody>
          <a:bodyPr wrap="square" lIns="0" tIns="0" rIns="0" bIns="0">
            <a:spAutoFit/>
          </a:bodyPr>
          <a:lstStyle/>
          <a:p>
            <a:pPr>
              <a:lnSpc>
                <a:spcPct val="70000"/>
              </a:lnSpc>
              <a:spcBef>
                <a:spcPct val="20000"/>
              </a:spcBef>
            </a:pPr>
            <a:r>
              <a:rPr lang="en-US" sz="2000" i="0" dirty="0" smtClean="0">
                <a:solidFill>
                  <a:srgbClr val="FF0000"/>
                </a:solidFill>
                <a:latin typeface="+mn-lt"/>
                <a:ea typeface="ＭＳ Ｐゴシック" pitchFamily="34" charset="-128"/>
              </a:rPr>
              <a:t>New center</a:t>
            </a:r>
            <a:r>
              <a:rPr lang="en-US" sz="2000" i="0" dirty="0">
                <a:solidFill>
                  <a:srgbClr val="FF0000"/>
                </a:solidFill>
                <a:latin typeface="+mn-lt"/>
                <a:ea typeface="ＭＳ Ｐゴシック" pitchFamily="34" charset="-128"/>
              </a:rPr>
              <a:t>-stack</a:t>
            </a:r>
          </a:p>
        </p:txBody>
      </p:sp>
      <p:sp>
        <p:nvSpPr>
          <p:cNvPr id="49" name="Text Box 48"/>
          <p:cNvSpPr txBox="1">
            <a:spLocks noChangeArrowheads="1"/>
          </p:cNvSpPr>
          <p:nvPr/>
        </p:nvSpPr>
        <p:spPr bwMode="auto">
          <a:xfrm>
            <a:off x="3124200" y="4343400"/>
            <a:ext cx="1356699" cy="338554"/>
          </a:xfrm>
          <a:prstGeom prst="rect">
            <a:avLst/>
          </a:prstGeom>
          <a:solidFill>
            <a:schemeClr val="bg1"/>
          </a:solidFill>
          <a:ln w="15875" algn="ctr">
            <a:noFill/>
            <a:miter lim="800000"/>
            <a:headEnd/>
            <a:tailEnd/>
          </a:ln>
        </p:spPr>
        <p:txBody>
          <a:bodyPr lIns="0" tIns="91440" rIns="0" bIns="0">
            <a:spAutoFit/>
          </a:bodyPr>
          <a:lstStyle/>
          <a:p>
            <a:pPr algn="ctr">
              <a:lnSpc>
                <a:spcPct val="80000"/>
              </a:lnSpc>
              <a:spcBef>
                <a:spcPct val="20000"/>
              </a:spcBef>
            </a:pPr>
            <a:r>
              <a:rPr lang="en-US" sz="2000" i="0" dirty="0">
                <a:solidFill>
                  <a:srgbClr val="FF0000"/>
                </a:solidFill>
                <a:latin typeface="Arial Narrow" pitchFamily="34" charset="0"/>
                <a:ea typeface="ＭＳ Ｐゴシック" pitchFamily="34" charset="-128"/>
              </a:rPr>
              <a:t> New 2</a:t>
            </a:r>
            <a:r>
              <a:rPr lang="en-US" sz="2000" i="0" baseline="30000" dirty="0">
                <a:solidFill>
                  <a:srgbClr val="FF0000"/>
                </a:solidFill>
                <a:latin typeface="Arial Narrow" pitchFamily="34" charset="0"/>
                <a:ea typeface="ＭＳ Ｐゴシック" pitchFamily="34" charset="-128"/>
              </a:rPr>
              <a:t>nd</a:t>
            </a:r>
            <a:r>
              <a:rPr lang="en-US" sz="2000" i="0" dirty="0">
                <a:solidFill>
                  <a:srgbClr val="FF0000"/>
                </a:solidFill>
                <a:latin typeface="Arial Narrow" pitchFamily="34" charset="0"/>
                <a:ea typeface="ＭＳ Ｐゴシック" pitchFamily="34" charset="-128"/>
              </a:rPr>
              <a:t> NBI</a:t>
            </a:r>
          </a:p>
        </p:txBody>
      </p:sp>
      <p:sp>
        <p:nvSpPr>
          <p:cNvPr id="3" name="Rectangle 2"/>
          <p:cNvSpPr/>
          <p:nvPr/>
        </p:nvSpPr>
        <p:spPr>
          <a:xfrm>
            <a:off x="5257800" y="6172200"/>
            <a:ext cx="3733800" cy="461665"/>
          </a:xfrm>
          <a:prstGeom prst="rect">
            <a:avLst/>
          </a:prstGeom>
        </p:spPr>
        <p:txBody>
          <a:bodyPr wrap="square">
            <a:spAutoFit/>
          </a:bodyPr>
          <a:lstStyle/>
          <a:p>
            <a:r>
              <a:rPr lang="en-US" dirty="0"/>
              <a:t>MENARD, J. et al., Proceedings of the 24th IEEE </a:t>
            </a:r>
            <a:r>
              <a:rPr lang="en-US" dirty="0" smtClean="0"/>
              <a:t>Symposium on </a:t>
            </a:r>
            <a:r>
              <a:rPr lang="en-US" dirty="0"/>
              <a:t>Fusion Engineering (2011).</a:t>
            </a:r>
            <a:endParaRPr lang="en-US" dirty="0"/>
          </a:p>
        </p:txBody>
      </p:sp>
    </p:spTree>
    <p:extLst>
      <p:ext uri="{BB962C8B-B14F-4D97-AF65-F5344CB8AC3E}">
        <p14:creationId xmlns:p14="http://schemas.microsoft.com/office/powerpoint/2010/main" val="10941079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Narrow"/>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70467</TotalTime>
  <Words>2650</Words>
  <Application>Microsoft Macintosh PowerPoint</Application>
  <PresentationFormat>On-screen Show (4:3)</PresentationFormat>
  <Paragraphs>321</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1_Blank Presentation</vt:lpstr>
      <vt:lpstr>PowerPoint Presentation</vt:lpstr>
      <vt:lpstr>Outline - Developing real-time radiative divertor feedback control for NSTX-U</vt:lpstr>
      <vt:lpstr>Abstract</vt:lpstr>
      <vt:lpstr>Divertor heat flux mitigation is key for present and future fusion plasma devices </vt:lpstr>
      <vt:lpstr>Multiple diagnostic measurements were needed to elucidate on radiative divertor physics in NSTX</vt:lpstr>
      <vt:lpstr>Models used to simulate detachment operation space and divertor plasma parameters during detachment</vt:lpstr>
      <vt:lpstr>Radiative divertor experiments using low   configuration showed  qpeak reduced albeit with confinement degradation</vt:lpstr>
      <vt:lpstr>Good core plasma performance and significant qpeak reduction obtained in high  detached divertor</vt:lpstr>
      <vt:lpstr>NSTX Upgrade will address critical plasma confinement and sustainment questions by exploiting 2 new capabilities</vt:lpstr>
      <vt:lpstr>NSTX-U scenarios with high Ip and PNBI are projected to challenge passive cooling limits of graphite divertor PFCs</vt:lpstr>
      <vt:lpstr>Radiative divertor control options are affected by NSTX-U plasma-facing component development plan</vt:lpstr>
      <vt:lpstr>Impurity-seeded radiative divertor with feedback and snowflake geometry are the leading NSTX-U heat flux mitigation candidates</vt:lpstr>
      <vt:lpstr>Conceptual design of radiative divertor feedback control system is based on PID control</vt:lpstr>
      <vt:lpstr>Control signal options demonstrated using divertor outer strike point partial detachment with D2 or CD4 puffing</vt:lpstr>
      <vt:lpstr>Option 1: IR thermography for divertor surface temperature monitoring</vt:lpstr>
      <vt:lpstr>Option 2: monitor SOL thermo-electric current representative of divertor electron temperature</vt:lpstr>
      <vt:lpstr>Option 3: Monitor divertor radiated power or spectroscopic representation of radiated power</vt:lpstr>
      <vt:lpstr>Option 4: Monitor neutral pressure</vt:lpstr>
      <vt:lpstr>Option 5: Monitor recombination rate via Balmer or Paschen line spectroscopy</vt:lpstr>
      <vt:lpstr>Option 6: need “security” monitoring for signs of confinement degradation (pedestal temperature or MARFEs)</vt:lpstr>
    </vt:vector>
  </TitlesOfParts>
  <Manager/>
  <Company>LLNL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NSTX presentation</dc:title>
  <dc:subject/>
  <dc:creator>Vlad Soukhanovskii</dc:creator>
  <cp:keywords/>
  <dc:description/>
  <cp:lastModifiedBy>Vlad Soukhanovskii</cp:lastModifiedBy>
  <cp:revision>12481</cp:revision>
  <dcterms:created xsi:type="dcterms:W3CDTF">2003-10-01T16:23:57Z</dcterms:created>
  <dcterms:modified xsi:type="dcterms:W3CDTF">2012-05-04T20:45:01Z</dcterms:modified>
  <cp:category/>
</cp:coreProperties>
</file>