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embeddings/Microsoft_Equation4.bin" ContentType="application/vnd.openxmlformats-officedocument.oleObject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Default Extension="xls" ContentType="application/vnd.ms-exce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vml" ContentType="application/vnd.openxmlformats-officedocument.vmlDrawing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Equation1.bin" ContentType="application/vnd.openxmlformats-officedocument.oleObject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68" r:id="rId4"/>
    <p:sldId id="271" r:id="rId5"/>
    <p:sldId id="272" r:id="rId6"/>
    <p:sldId id="283" r:id="rId7"/>
    <p:sldId id="284" r:id="rId8"/>
    <p:sldId id="258" r:id="rId9"/>
    <p:sldId id="282" r:id="rId10"/>
    <p:sldId id="281" r:id="rId11"/>
    <p:sldId id="269" r:id="rId12"/>
    <p:sldId id="260" r:id="rId13"/>
    <p:sldId id="273" r:id="rId14"/>
    <p:sldId id="279" r:id="rId15"/>
    <p:sldId id="263" r:id="rId16"/>
    <p:sldId id="261" r:id="rId17"/>
    <p:sldId id="262" r:id="rId18"/>
    <p:sldId id="264" r:id="rId19"/>
    <p:sldId id="265" r:id="rId20"/>
    <p:sldId id="266" r:id="rId21"/>
    <p:sldId id="274" r:id="rId22"/>
    <p:sldId id="275" r:id="rId23"/>
    <p:sldId id="276" r:id="rId24"/>
    <p:sldId id="26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AA0101"/>
    <a:srgbClr val="FFC042"/>
    <a:srgbClr val="CC9933"/>
    <a:srgbClr val="A85300"/>
    <a:srgbClr val="FFAE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3473" autoAdjust="0"/>
    <p:restoredTop sz="72208" autoAdjust="0"/>
  </p:normalViewPr>
  <p:slideViewPr>
    <p:cSldViewPr snapToObjects="1">
      <p:cViewPr varScale="1">
        <p:scale>
          <a:sx n="136" d="100"/>
          <a:sy n="136" d="100"/>
        </p:scale>
        <p:origin x="-10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6DF6C-2512-8040-8E0E-716BB7016E83}" type="datetimeFigureOut">
              <a:rPr lang="en-US" smtClean="0"/>
              <a:pPr/>
              <a:t>5/3/12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9F92A-5BB4-064A-9ED9-C422FCF837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60DAA-576F-BF45-8772-52C887834437}" type="datetimeFigureOut">
              <a:rPr lang="en-US" smtClean="0"/>
              <a:pPr/>
              <a:t>5/3/12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6154D-40DA-B545-AA1F-29C0AE1D6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d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">
                <a:schemeClr val="bg2">
                  <a:lumMod val="90000"/>
                </a:schemeClr>
              </a:gs>
            </a:gsLst>
            <a:lin ang="33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54777"/>
            <a:ext cx="7772400" cy="584776"/>
          </a:xfrm>
        </p:spPr>
        <p:txBody>
          <a:bodyPr>
            <a:spAutoFit/>
          </a:bodyPr>
          <a:lstStyle>
            <a:lvl1pPr>
              <a:defRPr sz="32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890"/>
            <a:ext cx="6400800" cy="400110"/>
          </a:xfrm>
        </p:spPr>
        <p:txBody>
          <a:bodyPr>
            <a:sp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81C5-0EDB-CB44-9046-7FA4AD0AF9CD}" type="datetime1">
              <a:rPr lang="en-US" smtClean="0"/>
              <a:pPr/>
              <a:t>5/3/12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Wlogo_fl_4c_WhiteLetters_header.eps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48987"/>
            <a:ext cx="3086101" cy="762000"/>
          </a:xfrm>
          <a:prstGeom prst="rect">
            <a:avLst/>
          </a:prstGeom>
        </p:spPr>
      </p:pic>
      <p:pic>
        <p:nvPicPr>
          <p:cNvPr id="9" name="Picture 8" descr="NSTX-U_log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7000" y="92391"/>
            <a:ext cx="2442627" cy="669609"/>
          </a:xfrm>
          <a:prstGeom prst="rect">
            <a:avLst/>
          </a:prstGeom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345A-1E97-1547-BF9C-AE586FC124AD}" type="datetime1">
              <a:rPr lang="en-US" smtClean="0"/>
              <a:pPr/>
              <a:t>5/3/12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FB0D7-E6B2-614A-AAD8-401E4D33CA33}" type="datetime1">
              <a:rPr lang="en-US" smtClean="0"/>
              <a:pPr/>
              <a:t>5/3/12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046C-6008-3540-8615-50EDDB87403F}" type="datetime1">
              <a:rPr lang="en-US" smtClean="0"/>
              <a:pPr/>
              <a:t>5/3/12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CB71-A8E5-F146-ACC3-8A827F8546D3}" type="datetime1">
              <a:rPr lang="en-US" smtClean="0"/>
              <a:pPr/>
              <a:t>5/3/12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A1921-9582-8740-900C-040EE41600AB}" type="datetime1">
              <a:rPr lang="en-US" smtClean="0"/>
              <a:pPr/>
              <a:t>5/3/12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C7E0-2FF1-D840-9296-94140DB6B1F4}" type="datetime1">
              <a:rPr lang="en-US" smtClean="0"/>
              <a:pPr/>
              <a:t>5/3/12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7E791-FC8D-0840-BA27-A1E79FCAC066}" type="datetime1">
              <a:rPr lang="en-US" smtClean="0"/>
              <a:pPr/>
              <a:t>5/3/12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86536-6E15-6445-A5B3-9561259C09F9}" type="datetime1">
              <a:rPr lang="en-US" smtClean="0"/>
              <a:pPr/>
              <a:t>5/3/12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CF33-6B45-2C4E-A4EE-1ABF2CBAD3CB}" type="datetime1">
              <a:rPr lang="en-US" smtClean="0"/>
              <a:pPr/>
              <a:t>5/3/12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9C2B-B8D2-AC4C-8452-EEE6AF2B2F0E}" type="datetime1">
              <a:rPr lang="en-US" smtClean="0"/>
              <a:pPr/>
              <a:t>5/3/12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df"/><Relationship Id="rId14" Type="http://schemas.openxmlformats.org/officeDocument/2006/relationships/image" Target="../media/image21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822960"/>
          </a:xfrm>
          <a:prstGeom prst="rect">
            <a:avLst/>
          </a:prstGeom>
          <a:gradFill>
            <a:gsLst>
              <a:gs pos="0">
                <a:srgbClr val="800000"/>
              </a:gs>
              <a:gs pos="58000">
                <a:srgbClr val="D8002E"/>
              </a:gs>
            </a:gsLst>
            <a:lin ang="396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483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0" y="6537960"/>
            <a:ext cx="9144000" cy="32004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90000"/>
                </a:schemeClr>
              </a:gs>
            </a:gsLst>
            <a:lin ang="33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838200"/>
            <a:ext cx="9144000" cy="1587"/>
          </a:xfrm>
          <a:prstGeom prst="line">
            <a:avLst/>
          </a:prstGeom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Picture 11" descr="UWlogo_fl_4c_RedLetters_footer.eps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1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31750" y="6470650"/>
            <a:ext cx="1536700" cy="3683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822960"/>
          </a:xfrm>
          <a:prstGeom prst="rect">
            <a:avLst/>
          </a:prstGeom>
          <a:gradFill>
            <a:gsLst>
              <a:gs pos="0">
                <a:srgbClr val="800000"/>
              </a:gs>
              <a:gs pos="58000">
                <a:srgbClr val="D8002E"/>
              </a:gs>
            </a:gsLst>
            <a:lin ang="396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483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7"/>
          </a:xfrm>
          <a:prstGeom prst="line">
            <a:avLst/>
          </a:prstGeom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1499"/>
          </a:xfrm>
          <a:prstGeom prst="rect">
            <a:avLst/>
          </a:prstGeom>
          <a:effectLst>
            <a:outerShdw blurRad="254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76152"/>
            <a:ext cx="2133600" cy="261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0000"/>
                </a:solidFill>
              </a:defRPr>
            </a:lvl1pPr>
          </a:lstStyle>
          <a:p>
            <a:fld id="{593F1E65-436A-3E4C-9AF5-67B4D61B298B}" type="datetime1">
              <a:rPr lang="en-US" smtClean="0"/>
              <a:pPr/>
              <a:t>5/3/12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0" y="6576152"/>
            <a:ext cx="4076796" cy="261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r>
              <a:rPr lang="en-US" smtClean="0"/>
              <a:t>D. Smith, HTPD, 5/7/12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76152"/>
            <a:ext cx="542948" cy="261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5008B0FA-F148-0947-A7FE-07BC357FB6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NSTX-U_logo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861097" y="6560172"/>
            <a:ext cx="1034027" cy="283463"/>
          </a:xfrm>
          <a:prstGeom prst="rect">
            <a:avLst/>
          </a:prstGeom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6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8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8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8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8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df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d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df"/><Relationship Id="rId3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.bin"/><Relationship Id="rId4" Type="http://schemas.openxmlformats.org/officeDocument/2006/relationships/image" Target="../media/image39.pdf"/><Relationship Id="rId5" Type="http://schemas.openxmlformats.org/officeDocument/2006/relationships/image" Target="../media/image4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df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d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df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d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d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13.pdf"/><Relationship Id="rId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3.xls"/><Relationship Id="rId4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5311"/>
            <a:ext cx="8991600" cy="1384995"/>
          </a:xfrm>
          <a:effectLst>
            <a:outerShdw blurRad="25400" dist="127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 smtClean="0"/>
              <a:t>Beam emission spectroscopy measurements on NSTX:</a:t>
            </a:r>
            <a:br>
              <a:rPr lang="en-US" sz="2800" dirty="0" smtClean="0"/>
            </a:br>
            <a:r>
              <a:rPr lang="en-US" sz="2800" dirty="0" smtClean="0"/>
              <a:t>diagnostic performance and low-</a:t>
            </a:r>
            <a:r>
              <a:rPr lang="en-US" sz="2800" dirty="0" err="1" smtClean="0"/>
              <a:t>k</a:t>
            </a:r>
            <a:r>
              <a:rPr lang="en-US" sz="2800" dirty="0" smtClean="0"/>
              <a:t> turbulence characterization</a:t>
            </a:r>
            <a:endParaRPr lang="en-US" sz="2800" b="0" dirty="0">
              <a:solidFill>
                <a:srgbClr val="AA010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802285"/>
            <a:ext cx="8839200" cy="1769715"/>
          </a:xfrm>
        </p:spPr>
        <p:txBody>
          <a:bodyPr/>
          <a:lstStyle/>
          <a:p>
            <a:pPr lvl="0">
              <a:lnSpc>
                <a:spcPct val="120000"/>
              </a:lnSpc>
              <a:spcAft>
                <a:spcPts val="1200"/>
              </a:spcAft>
            </a:pPr>
            <a:r>
              <a:rPr lang="en-US" sz="2200" dirty="0" smtClean="0">
                <a:solidFill>
                  <a:prstClr val="black"/>
                </a:solidFill>
              </a:rPr>
              <a:t>David R. Smith</a:t>
            </a:r>
            <a:r>
              <a:rPr lang="en-US" sz="2200" baseline="30000" dirty="0" smtClean="0">
                <a:solidFill>
                  <a:prstClr val="black"/>
                </a:solidFill>
              </a:rPr>
              <a:t>1</a:t>
            </a:r>
            <a:r>
              <a:rPr lang="en-US" sz="2200" dirty="0" smtClean="0">
                <a:solidFill>
                  <a:prstClr val="black"/>
                </a:solidFill>
              </a:rPr>
              <a:t>, R. Fonck</a:t>
            </a:r>
            <a:r>
              <a:rPr lang="en-US" sz="2200" baseline="30000" dirty="0" smtClean="0">
                <a:solidFill>
                  <a:prstClr val="black"/>
                </a:solidFill>
              </a:rPr>
              <a:t>1</a:t>
            </a:r>
            <a:r>
              <a:rPr lang="en-US" sz="2200" dirty="0" smtClean="0">
                <a:solidFill>
                  <a:prstClr val="black"/>
                </a:solidFill>
              </a:rPr>
              <a:t>, G. McKee</a:t>
            </a:r>
            <a:r>
              <a:rPr lang="en-US" sz="2200" baseline="30000" dirty="0" smtClean="0">
                <a:solidFill>
                  <a:prstClr val="black"/>
                </a:solidFill>
              </a:rPr>
              <a:t>1</a:t>
            </a:r>
            <a:r>
              <a:rPr lang="en-US" sz="2200" dirty="0" smtClean="0">
                <a:solidFill>
                  <a:prstClr val="black"/>
                </a:solidFill>
              </a:rPr>
              <a:t>, D. Thompson</a:t>
            </a:r>
            <a:r>
              <a:rPr lang="en-US" sz="2200" baseline="30000" dirty="0" smtClean="0">
                <a:solidFill>
                  <a:prstClr val="black"/>
                </a:solidFill>
              </a:rPr>
              <a:t>1</a:t>
            </a:r>
            <a:r>
              <a:rPr lang="en-US" sz="2200" dirty="0" smtClean="0">
                <a:solidFill>
                  <a:prstClr val="black"/>
                </a:solidFill>
              </a:rPr>
              <a:t>,</a:t>
            </a:r>
            <a:br>
              <a:rPr lang="en-US" sz="2200" dirty="0" smtClean="0">
                <a:solidFill>
                  <a:prstClr val="black"/>
                </a:solidFill>
              </a:rPr>
            </a:br>
            <a:r>
              <a:rPr lang="en-US" sz="2200" dirty="0" smtClean="0">
                <a:solidFill>
                  <a:prstClr val="black"/>
                </a:solidFill>
              </a:rPr>
              <a:t>B. Stratton</a:t>
            </a:r>
            <a:r>
              <a:rPr lang="en-US" sz="2200" baseline="30000" dirty="0" smtClean="0">
                <a:solidFill>
                  <a:prstClr val="black"/>
                </a:solidFill>
              </a:rPr>
              <a:t>2</a:t>
            </a:r>
            <a:r>
              <a:rPr lang="en-US" sz="2200" dirty="0" smtClean="0">
                <a:solidFill>
                  <a:prstClr val="black"/>
                </a:solidFill>
              </a:rPr>
              <a:t>, and I. U. Uzun-Kaymak</a:t>
            </a:r>
            <a:r>
              <a:rPr lang="en-US" sz="2200" baseline="30000" dirty="0" smtClean="0">
                <a:solidFill>
                  <a:prstClr val="black"/>
                </a:solidFill>
              </a:rPr>
              <a:t>1</a:t>
            </a: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spcAft>
                <a:spcPts val="1200"/>
              </a:spcAft>
            </a:pPr>
            <a:r>
              <a:rPr lang="en-US" sz="1800" i="1" baseline="30000" dirty="0" smtClean="0">
                <a:solidFill>
                  <a:prstClr val="black"/>
                </a:solidFill>
              </a:rPr>
              <a:t>1</a:t>
            </a:r>
            <a:r>
              <a:rPr lang="en-US" sz="1800" i="1" dirty="0" smtClean="0">
                <a:solidFill>
                  <a:prstClr val="black"/>
                </a:solidFill>
              </a:rPr>
              <a:t>University of Wisconsin-Madison</a:t>
            </a:r>
            <a:br>
              <a:rPr lang="en-US" sz="1800" i="1" dirty="0" smtClean="0">
                <a:solidFill>
                  <a:prstClr val="black"/>
                </a:solidFill>
              </a:rPr>
            </a:br>
            <a:r>
              <a:rPr lang="en-US" sz="1800" i="1" baseline="30000" dirty="0" smtClean="0">
                <a:solidFill>
                  <a:prstClr val="black"/>
                </a:solidFill>
              </a:rPr>
              <a:t>2</a:t>
            </a:r>
            <a:r>
              <a:rPr lang="en-US" sz="1800" i="1" dirty="0" smtClean="0">
                <a:solidFill>
                  <a:prstClr val="black"/>
                </a:solidFill>
              </a:rPr>
              <a:t>Princeton Plasma Physics Lab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78162" y="5656546"/>
            <a:ext cx="5187705" cy="83099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spcBef>
                <a:spcPts val="0"/>
              </a:spcBef>
              <a:buClrTx/>
              <a:buSzTx/>
              <a:buFont typeface="Arial" pitchFamily="1" charset="0"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ＭＳ Ｐゴシック" pitchFamily="-80" charset="-128"/>
                <a:cs typeface="ＭＳ Ｐゴシック" pitchFamily="-80" charset="-128"/>
              </a:rPr>
              <a:t>19</a:t>
            </a:r>
            <a:r>
              <a:rPr kumimoji="0" lang="en-US" sz="1600" b="0" u="none" strike="noStrike" kern="1200" cap="none" spc="0" normalizeH="0" baseline="3000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ＭＳ Ｐゴシック" pitchFamily="-80" charset="-128"/>
                <a:cs typeface="ＭＳ Ｐゴシック" pitchFamily="-80" charset="-128"/>
              </a:rPr>
              <a:t>th</a:t>
            </a: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ＭＳ Ｐゴシック" pitchFamily="-80" charset="-128"/>
                <a:cs typeface="ＭＳ Ｐゴシック" pitchFamily="-80" charset="-128"/>
              </a:rPr>
              <a:t> High Temperature Plasma Diagnostics Conference</a:t>
            </a:r>
          </a:p>
          <a:p>
            <a:pPr marL="0" marR="0" lvl="0" indent="0" algn="ctr" defTabSz="457200" rtl="0" eaLnBrk="0" fontAlgn="base" latinLnBrk="0" hangingPunct="0">
              <a:spcBef>
                <a:spcPts val="0"/>
              </a:spcBef>
              <a:buClrTx/>
              <a:buSzTx/>
              <a:buFont typeface="Arial" pitchFamily="1" charset="0"/>
              <a:buNone/>
              <a:tabLst/>
              <a:defRPr/>
            </a:pPr>
            <a:r>
              <a:rPr lang="en-US" sz="1600" dirty="0" smtClean="0">
                <a:solidFill>
                  <a:srgbClr val="800000"/>
                </a:solidFill>
                <a:latin typeface="+mn-lt"/>
                <a:ea typeface="ＭＳ Ｐゴシック" pitchFamily="-80" charset="-128"/>
                <a:cs typeface="ＭＳ Ｐゴシック" pitchFamily="-80" charset="-128"/>
              </a:rPr>
              <a:t>Monterey, CA</a:t>
            </a:r>
            <a:endParaRPr kumimoji="0" lang="en-US" sz="1600" b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ＭＳ Ｐゴシック" pitchFamily="-80" charset="-128"/>
              <a:cs typeface="ＭＳ Ｐゴシック" pitchFamily="-80" charset="-128"/>
            </a:endParaRPr>
          </a:p>
          <a:p>
            <a:pPr marL="0" marR="0" lvl="0" indent="0" algn="ctr" defTabSz="457200" rtl="0" eaLnBrk="0" fontAlgn="base" latinLnBrk="0" hangingPunct="0">
              <a:spcBef>
                <a:spcPts val="0"/>
              </a:spcBef>
              <a:buClrTx/>
              <a:buSzTx/>
              <a:buFont typeface="Arial" pitchFamily="1" charset="0"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ＭＳ Ｐゴシック" pitchFamily="-80" charset="-128"/>
                <a:cs typeface="ＭＳ Ｐゴシック" pitchFamily="-80" charset="-128"/>
              </a:rPr>
              <a:t>May 6-10, 2012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ＭＳ Ｐゴシック" pitchFamily="-80" charset="-128"/>
              <a:cs typeface="ＭＳ Ｐゴシック" pitchFamily="-8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 BES system was commissioned in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66800"/>
            <a:ext cx="3810000" cy="285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2" y="1066799"/>
            <a:ext cx="3413237" cy="256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0" descr="100_2328.JPG"/>
          <p:cNvPicPr>
            <a:picLocks noChangeAspect="1"/>
          </p:cNvPicPr>
          <p:nvPr/>
        </p:nvPicPr>
        <p:blipFill>
          <a:blip r:embed="rId4"/>
          <a:srcRect l="12236" t="5074" r="16878" b="13765"/>
          <a:stretch>
            <a:fillRect/>
          </a:stretch>
        </p:blipFill>
        <p:spPr bwMode="auto">
          <a:xfrm rot="16200000">
            <a:off x="1149226" y="3435227"/>
            <a:ext cx="2349745" cy="3581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3840480"/>
            <a:ext cx="3413760" cy="256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325585" y="1143000"/>
            <a:ext cx="1865415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Collection optics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62561" y="3124200"/>
            <a:ext cx="1878264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Detector module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" y="4191000"/>
            <a:ext cx="1621959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Photodetector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02719" y="5943600"/>
            <a:ext cx="1518828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Fiber images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BES measurements show </a:t>
            </a:r>
            <a:r>
              <a:rPr lang="en-US" sz="2800" dirty="0" err="1" smtClean="0"/>
              <a:t>radially</a:t>
            </a:r>
            <a:r>
              <a:rPr lang="en-US" sz="2800" dirty="0" smtClean="0"/>
              <a:t>-localized response</a:t>
            </a:r>
            <a:br>
              <a:rPr lang="en-US" sz="2800" dirty="0" smtClean="0"/>
            </a:br>
            <a:r>
              <a:rPr lang="en-US" sz="2800" dirty="0" smtClean="0"/>
              <a:t>to neutral beam emission and high signal-to-noise ratio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BES-Rad-layou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1653540"/>
            <a:ext cx="3124200" cy="4061460"/>
          </a:xfrm>
          <a:prstGeom prst="rect">
            <a:avLst/>
          </a:prstGeom>
        </p:spPr>
      </p:pic>
      <p:pic>
        <p:nvPicPr>
          <p:cNvPr id="9" name="Picture 8" descr="Ex-BES-Si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729" y="1219200"/>
            <a:ext cx="5599619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300" dirty="0" smtClean="0"/>
              <a:t>BES measurements provide poloidal correlation lengths (</a:t>
            </a:r>
            <a:r>
              <a:rPr lang="en-US" sz="2300" dirty="0" err="1" smtClean="0"/>
              <a:t>L</a:t>
            </a:r>
            <a:r>
              <a:rPr lang="en-US" sz="2300" baseline="-25000" dirty="0" err="1" smtClean="0"/>
              <a:t>c</a:t>
            </a:r>
            <a:r>
              <a:rPr lang="en-US" sz="2300" dirty="0" smtClean="0"/>
              <a:t>), poloidal </a:t>
            </a:r>
            <a:r>
              <a:rPr lang="en-US" sz="2300" dirty="0" err="1" smtClean="0"/>
              <a:t>wavenumbers</a:t>
            </a:r>
            <a:r>
              <a:rPr lang="en-US" sz="2300" dirty="0" smtClean="0"/>
              <a:t> (</a:t>
            </a:r>
            <a:r>
              <a:rPr lang="en-US" sz="2300" dirty="0" err="1" smtClean="0"/>
              <a:t>k</a:t>
            </a:r>
            <a:r>
              <a:rPr lang="en-US" sz="23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2300" dirty="0" smtClean="0"/>
              <a:t>), and decorrelation times (</a:t>
            </a:r>
            <a:r>
              <a:rPr lang="en-US" sz="2300" dirty="0" smtClean="0">
                <a:latin typeface="Symbol" charset="2"/>
                <a:cs typeface="Symbol" charset="2"/>
              </a:rPr>
              <a:t>t</a:t>
            </a:r>
            <a:r>
              <a:rPr lang="en-US" sz="2300" baseline="-25000" dirty="0" smtClean="0"/>
              <a:t>d</a:t>
            </a:r>
            <a:r>
              <a:rPr lang="en-US" sz="2300" dirty="0" smtClean="0"/>
              <a:t>) in the pedestal</a:t>
            </a: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3468101" y="5257800"/>
            <a:ext cx="514249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wrap="square">
            <a:spAutoFit/>
          </a:bodyPr>
          <a:lstStyle/>
          <a:p>
            <a:pPr marL="233363" marR="0" lvl="0" indent="-233363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80" charset="-128"/>
                <a:cs typeface="ＭＳ Ｐゴシック" pitchFamily="-80" charset="-128"/>
              </a:rPr>
              <a:t>Filtered data shows eddy propagation</a:t>
            </a:r>
          </a:p>
          <a:p>
            <a:pPr marL="233363" marR="0" lvl="0" indent="-233363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80" charset="-128"/>
                <a:cs typeface="ＭＳ Ｐゴシック" pitchFamily="-80" charset="-128"/>
              </a:rPr>
              <a:t>Turbulence quantities calculated from time-lag cross-correlations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ＭＳ Ｐゴシック" pitchFamily="-80" charset="-128"/>
              <a:cs typeface="ＭＳ Ｐゴシック" pitchFamily="-80" charset="-128"/>
            </a:endParaRPr>
          </a:p>
        </p:txBody>
      </p:sp>
      <p:pic>
        <p:nvPicPr>
          <p:cNvPr id="6" name="Picture 5" descr="BES-R140-layou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1926" y="2693946"/>
            <a:ext cx="3376175" cy="3783646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pic>
        <p:nvPicPr>
          <p:cNvPr id="11" name="Picture 10" descr="CalcEx-fig-wide-v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" y="933749"/>
            <a:ext cx="858012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Edge and core regions show</a:t>
            </a:r>
            <a:br>
              <a:rPr lang="en-US" dirty="0" smtClean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reduced fluctuations at LH transition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74763" y="6096000"/>
            <a:ext cx="6551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Similar increase in fluctuations observed at HL back-transitions</a:t>
            </a:r>
          </a:p>
        </p:txBody>
      </p:sp>
      <p:pic>
        <p:nvPicPr>
          <p:cNvPr id="7" name="Picture 6" descr="138690_LH_fi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1098550"/>
            <a:ext cx="90582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Pedestal measurements show complex turbulence activity during quiescent H-mode periods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corr-calc-example-v3.png"/>
          <p:cNvPicPr>
            <a:picLocks noChangeAspect="1"/>
          </p:cNvPicPr>
          <p:nvPr/>
        </p:nvPicPr>
        <p:blipFill>
          <a:blip r:embed="rId2"/>
          <a:srcRect b="19524"/>
          <a:stretch>
            <a:fillRect/>
          </a:stretch>
        </p:blipFill>
        <p:spPr>
          <a:xfrm>
            <a:off x="1219200" y="1140512"/>
            <a:ext cx="7092950" cy="533648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Questions about pedestal turbulence</a:t>
            </a:r>
            <a:br>
              <a:rPr lang="en-US" dirty="0" smtClean="0"/>
            </a:br>
            <a:r>
              <a:rPr lang="en-US" dirty="0" smtClean="0"/>
              <a:t>to ask and answer with BES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4419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are typical </a:t>
            </a:r>
            <a:r>
              <a:rPr lang="en-US" sz="2400" dirty="0" err="1" smtClean="0"/>
              <a:t>L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, </a:t>
            </a:r>
            <a:r>
              <a:rPr lang="en-US" sz="2400" dirty="0" err="1" smtClean="0"/>
              <a:t>k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2400" dirty="0" smtClean="0"/>
              <a:t>, and </a:t>
            </a:r>
            <a:r>
              <a:rPr lang="en-US" sz="2400" dirty="0" smtClean="0">
                <a:latin typeface="Symbol" charset="2"/>
                <a:cs typeface="Symbol" charset="2"/>
              </a:rPr>
              <a:t>t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 values in the H-mode pedestal during ELM-free, MHD quiescent periods?</a:t>
            </a:r>
            <a:endParaRPr lang="en-US" sz="2400" baseline="-250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How do </a:t>
            </a:r>
            <a:r>
              <a:rPr lang="en-US" sz="2400" dirty="0" err="1" smtClean="0"/>
              <a:t>L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, </a:t>
            </a:r>
            <a:r>
              <a:rPr lang="en-US" sz="2400" dirty="0" err="1" smtClean="0"/>
              <a:t>k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2400" dirty="0" smtClean="0"/>
              <a:t>, and </a:t>
            </a:r>
            <a:r>
              <a:rPr lang="en-US" sz="2400" dirty="0" smtClean="0">
                <a:latin typeface="Symbol" charset="2"/>
                <a:cs typeface="Symbol" charset="2"/>
              </a:rPr>
              <a:t>t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 change with plasma parameters?</a:t>
            </a:r>
          </a:p>
          <a:p>
            <a:pPr lvl="1"/>
            <a:r>
              <a:rPr lang="en-US" sz="2200" dirty="0" smtClean="0"/>
              <a:t>∇n</a:t>
            </a:r>
            <a:r>
              <a:rPr lang="en-US" sz="2200" baseline="-25000" dirty="0" smtClean="0"/>
              <a:t>e</a:t>
            </a:r>
            <a:r>
              <a:rPr lang="en-US" sz="2200" dirty="0" smtClean="0"/>
              <a:t>, ∇T</a:t>
            </a:r>
            <a:r>
              <a:rPr lang="en-US" sz="2200" baseline="-25000" dirty="0" smtClean="0"/>
              <a:t>i</a:t>
            </a:r>
            <a:r>
              <a:rPr lang="en-US" sz="2200" dirty="0" smtClean="0"/>
              <a:t>, </a:t>
            </a:r>
            <a:r>
              <a:rPr lang="en-US" sz="2200" dirty="0" err="1" smtClean="0"/>
              <a:t>q/ŝ</a:t>
            </a:r>
            <a:r>
              <a:rPr lang="en-US" sz="2200" dirty="0" smtClean="0"/>
              <a:t>, </a:t>
            </a:r>
            <a:r>
              <a:rPr lang="en-US" sz="2200" dirty="0" smtClean="0">
                <a:latin typeface="Symbol" charset="2"/>
                <a:cs typeface="Symbol" charset="2"/>
              </a:rPr>
              <a:t>n</a:t>
            </a:r>
            <a:r>
              <a:rPr lang="en-US" sz="2200" baseline="-25000" dirty="0" smtClean="0"/>
              <a:t>e</a:t>
            </a:r>
            <a:r>
              <a:rPr lang="en-US" sz="2200" dirty="0" smtClean="0"/>
              <a:t>, </a:t>
            </a:r>
            <a:r>
              <a:rPr lang="en-US" sz="2200" dirty="0" smtClean="0">
                <a:latin typeface="Symbol" charset="2"/>
                <a:cs typeface="Symbol" charset="2"/>
              </a:rPr>
              <a:t>b</a:t>
            </a:r>
            <a:r>
              <a:rPr lang="en-US" sz="2200" baseline="-25000" dirty="0" smtClean="0"/>
              <a:t>e</a:t>
            </a:r>
            <a:r>
              <a:rPr lang="en-US" sz="2200" dirty="0" smtClean="0"/>
              <a:t>, </a:t>
            </a:r>
            <a:r>
              <a:rPr lang="en-US" sz="2200" dirty="0" err="1" smtClean="0"/>
              <a:t>n</a:t>
            </a:r>
            <a:r>
              <a:rPr lang="en-US" sz="2200" baseline="-25000" dirty="0" err="1" smtClean="0"/>
              <a:t>ped</a:t>
            </a:r>
            <a:r>
              <a:rPr lang="en-US" sz="2200" dirty="0" smtClean="0"/>
              <a:t>, etc.</a:t>
            </a:r>
          </a:p>
          <a:p>
            <a:endParaRPr lang="en-US" sz="2400" dirty="0" smtClean="0"/>
          </a:p>
          <a:p>
            <a:r>
              <a:rPr lang="en-US" sz="2400" dirty="0" smtClean="0"/>
              <a:t>Can we connect observations to edge turbulence simulations?</a:t>
            </a:r>
          </a:p>
          <a:p>
            <a:pPr lvl="1"/>
            <a:r>
              <a:rPr lang="en-US" sz="2200" dirty="0" smtClean="0"/>
              <a:t>XGC1 or BOUT++?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 smtClean="0"/>
              <a:t>Pedestal turbulence measurements and plasma parameters from ELM-free, MHD quiescent H-modes were gathered in a database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3886"/>
            <a:ext cx="3982572" cy="5401479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 smtClean="0"/>
              <a:t>Database details</a:t>
            </a:r>
          </a:p>
          <a:p>
            <a:pPr marL="223838" indent="-223838">
              <a:spcBef>
                <a:spcPts val="0"/>
              </a:spcBef>
              <a:spcAft>
                <a:spcPts val="200"/>
              </a:spcAft>
            </a:pPr>
            <a:r>
              <a:rPr lang="en-US" sz="2000" dirty="0" smtClean="0"/>
              <a:t>129 entries from 29 discharges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 smtClean="0"/>
              <a:t>B</a:t>
            </a:r>
            <a:r>
              <a:rPr lang="en-US" sz="1800" baseline="-25000" dirty="0" smtClean="0"/>
              <a:t>T0</a:t>
            </a:r>
            <a:r>
              <a:rPr lang="en-US" sz="1800" dirty="0" smtClean="0"/>
              <a:t> = 4.5 </a:t>
            </a:r>
            <a:r>
              <a:rPr lang="en-US" sz="1800" dirty="0" err="1" smtClean="0"/>
              <a:t>kG</a:t>
            </a:r>
            <a:endParaRPr lang="en-US" sz="1800" dirty="0" smtClean="0"/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 err="1" smtClean="0"/>
              <a:t>I</a:t>
            </a:r>
            <a:r>
              <a:rPr lang="en-US" sz="1800" baseline="-25000" dirty="0" err="1" smtClean="0"/>
              <a:t>p</a:t>
            </a:r>
            <a:r>
              <a:rPr lang="en-US" sz="1800" dirty="0" smtClean="0"/>
              <a:t> = 700-900 kA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 smtClean="0"/>
              <a:t>15-45 ms averaging</a:t>
            </a:r>
          </a:p>
          <a:p>
            <a:pPr marL="223838" indent="-223838">
              <a:spcBef>
                <a:spcPts val="0"/>
              </a:spcBef>
              <a:spcAft>
                <a:spcPts val="200"/>
              </a:spcAft>
            </a:pPr>
            <a:endParaRPr lang="en-US" sz="2200" baseline="30000" dirty="0" smtClean="0"/>
          </a:p>
          <a:p>
            <a:pPr marL="223838" indent="-223838">
              <a:spcBef>
                <a:spcPts val="0"/>
              </a:spcBef>
              <a:spcAft>
                <a:spcPts val="200"/>
              </a:spcAft>
            </a:pPr>
            <a:r>
              <a:rPr lang="en-US" sz="2000" dirty="0" smtClean="0"/>
              <a:t>Turbulence parameters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 err="1" smtClean="0"/>
              <a:t>L</a:t>
            </a:r>
            <a:r>
              <a:rPr lang="en-US" sz="1800" baseline="-25000" dirty="0" err="1" smtClean="0"/>
              <a:t>c</a:t>
            </a:r>
            <a:r>
              <a:rPr lang="en-US" sz="1800" dirty="0" err="1" smtClean="0"/>
              <a:t>/</a:t>
            </a:r>
            <a:r>
              <a:rPr lang="en-US" sz="1800" dirty="0" err="1" smtClean="0">
                <a:latin typeface="Symbol" charset="2"/>
                <a:cs typeface="Symbol" charset="2"/>
              </a:rPr>
              <a:t>r</a:t>
            </a:r>
            <a:r>
              <a:rPr lang="en-US" sz="1800" baseline="-25000" dirty="0" err="1" smtClean="0"/>
              <a:t>i</a:t>
            </a:r>
            <a:r>
              <a:rPr lang="en-US" sz="1800" dirty="0" smtClean="0"/>
              <a:t> ~ 12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 err="1" smtClean="0"/>
              <a:t>k</a:t>
            </a:r>
            <a:r>
              <a:rPr lang="en-US" sz="18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1800" dirty="0" err="1" smtClean="0">
                <a:latin typeface="Symbol" charset="2"/>
                <a:cs typeface="Symbol" charset="2"/>
              </a:rPr>
              <a:t>r</a:t>
            </a:r>
            <a:r>
              <a:rPr lang="en-US" sz="1800" baseline="-25000" dirty="0" err="1" smtClean="0"/>
              <a:t>i</a:t>
            </a:r>
            <a:r>
              <a:rPr lang="en-US" sz="1800" dirty="0" smtClean="0"/>
              <a:t> ~ 0.2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 smtClean="0">
                <a:latin typeface="Symbol" charset="2"/>
                <a:cs typeface="Symbol" charset="2"/>
              </a:rPr>
              <a:t>t</a:t>
            </a:r>
            <a:r>
              <a:rPr lang="en-US" sz="1800" baseline="-25000" dirty="0" smtClean="0"/>
              <a:t>d</a:t>
            </a:r>
            <a:r>
              <a:rPr lang="en-US" sz="1800" dirty="0" smtClean="0"/>
              <a:t>/(a/</a:t>
            </a:r>
            <a:r>
              <a:rPr lang="en-US" sz="1800" dirty="0" err="1" smtClean="0"/>
              <a:t>c</a:t>
            </a:r>
            <a:r>
              <a:rPr lang="en-US" sz="1800" baseline="-25000" dirty="0" err="1" smtClean="0"/>
              <a:t>s</a:t>
            </a:r>
            <a:r>
              <a:rPr lang="en-US" sz="1800" dirty="0" smtClean="0"/>
              <a:t>) ~ 5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 err="1" smtClean="0">
                <a:latin typeface="Symbol" charset="2"/>
                <a:cs typeface="Symbol" charset="2"/>
              </a:rPr>
              <a:t>t</a:t>
            </a:r>
            <a:r>
              <a:rPr lang="en-US" sz="1800" baseline="-25000" dirty="0" err="1" smtClean="0"/>
              <a:t>d</a:t>
            </a:r>
            <a:r>
              <a:rPr lang="en-US" sz="1800" dirty="0" err="1" smtClean="0">
                <a:latin typeface="Symbol" charset="2"/>
                <a:cs typeface="Symbol" charset="2"/>
              </a:rPr>
              <a:t>w</a:t>
            </a:r>
            <a:r>
              <a:rPr lang="en-US" sz="1800" dirty="0" smtClean="0"/>
              <a:t>*</a:t>
            </a:r>
            <a:r>
              <a:rPr lang="en-US" sz="1800" baseline="-25000" dirty="0" smtClean="0"/>
              <a:t>pi</a:t>
            </a:r>
            <a:r>
              <a:rPr lang="en-US" sz="1800" dirty="0" smtClean="0"/>
              <a:t> ~ 0.15</a:t>
            </a:r>
          </a:p>
          <a:p>
            <a:pPr marL="223838" indent="-223838">
              <a:spcBef>
                <a:spcPts val="0"/>
              </a:spcBef>
              <a:spcAft>
                <a:spcPts val="200"/>
              </a:spcAft>
            </a:pPr>
            <a:endParaRPr lang="en-US" sz="2000" dirty="0" smtClean="0"/>
          </a:p>
          <a:p>
            <a:pPr marL="223838" indent="-223838">
              <a:spcBef>
                <a:spcPts val="0"/>
              </a:spcBef>
              <a:spcAft>
                <a:spcPts val="200"/>
              </a:spcAft>
            </a:pPr>
            <a:r>
              <a:rPr lang="en-US" sz="2000" dirty="0" smtClean="0"/>
              <a:t>Plasma parameters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</a:pPr>
            <a:r>
              <a:rPr lang="en-US" sz="1800" dirty="0" smtClean="0"/>
              <a:t>generally 50%-300% variation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</a:pPr>
            <a:r>
              <a:rPr lang="en-US" sz="1800" dirty="0" smtClean="0"/>
              <a:t>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, ∇n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, T</a:t>
            </a:r>
            <a:r>
              <a:rPr lang="en-US" sz="1800" baseline="-25000" dirty="0"/>
              <a:t>e</a:t>
            </a:r>
            <a:r>
              <a:rPr lang="en-US" sz="1800" dirty="0" smtClean="0"/>
              <a:t>, ∇T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, Ti, ∇T</a:t>
            </a:r>
            <a:r>
              <a:rPr lang="en-US" sz="1800" baseline="-25000" dirty="0" smtClean="0"/>
              <a:t>i</a:t>
            </a:r>
            <a:r>
              <a:rPr lang="en-US" sz="1800" dirty="0" smtClean="0"/>
              <a:t>, </a:t>
            </a:r>
            <a:r>
              <a:rPr lang="en-US" sz="1800" dirty="0" err="1"/>
              <a:t>v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, ∇</a:t>
            </a:r>
            <a:r>
              <a:rPr lang="en-US" sz="1800" dirty="0" err="1" smtClean="0"/>
              <a:t>v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, </a:t>
            </a:r>
            <a:r>
              <a:rPr lang="en-US" sz="1800" dirty="0" err="1" smtClean="0"/>
              <a:t>q</a:t>
            </a:r>
            <a:r>
              <a:rPr lang="en-US" sz="1800" dirty="0" smtClean="0"/>
              <a:t>, </a:t>
            </a:r>
            <a:r>
              <a:rPr lang="en-US" sz="1800" dirty="0" err="1" smtClean="0"/>
              <a:t>ŝ</a:t>
            </a:r>
            <a:r>
              <a:rPr lang="en-US" sz="1800" dirty="0" smtClean="0"/>
              <a:t>, </a:t>
            </a:r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, </a:t>
            </a:r>
            <a:r>
              <a:rPr lang="en-US" sz="1800" dirty="0" err="1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err="1" smtClean="0"/>
              <a:t>i</a:t>
            </a:r>
            <a:r>
              <a:rPr lang="en-US" sz="1800" dirty="0" smtClean="0"/>
              <a:t>, </a:t>
            </a:r>
            <a:r>
              <a:rPr lang="en-US" sz="1800" dirty="0" err="1" smtClean="0">
                <a:latin typeface="Symbol" charset="2"/>
                <a:cs typeface="Symbol" charset="2"/>
              </a:rPr>
              <a:t>b</a:t>
            </a:r>
            <a:r>
              <a:rPr lang="en-US" sz="1800" dirty="0" smtClean="0"/>
              <a:t>, </a:t>
            </a:r>
            <a:r>
              <a:rPr lang="en-US" sz="1800" dirty="0" smtClean="0">
                <a:latin typeface="Symbol" charset="2"/>
                <a:cs typeface="Symbol" charset="2"/>
              </a:rPr>
              <a:t>b</a:t>
            </a:r>
            <a:r>
              <a:rPr lang="en-US" sz="1800" baseline="-25000" dirty="0" smtClean="0">
                <a:cs typeface="Symbol" charset="2"/>
              </a:rPr>
              <a:t>e</a:t>
            </a:r>
            <a:r>
              <a:rPr lang="en-US" sz="1800" dirty="0" smtClean="0"/>
              <a:t>,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ped</a:t>
            </a:r>
            <a:r>
              <a:rPr lang="en-US" sz="1800" dirty="0" smtClean="0"/>
              <a:t>, </a:t>
            </a:r>
            <a:r>
              <a:rPr lang="en-US" sz="1800" dirty="0" err="1" smtClean="0">
                <a:latin typeface="Symbol" charset="2"/>
                <a:cs typeface="Symbol" charset="2"/>
              </a:rPr>
              <a:t>D</a:t>
            </a:r>
            <a:r>
              <a:rPr lang="en-US" sz="1800" dirty="0" err="1"/>
              <a:t>R</a:t>
            </a:r>
            <a:r>
              <a:rPr lang="en-US" sz="1800" baseline="-25000" dirty="0" err="1" smtClean="0"/>
              <a:t>ped</a:t>
            </a:r>
            <a:r>
              <a:rPr lang="en-US" sz="1800" dirty="0" smtClean="0"/>
              <a:t>, </a:t>
            </a:r>
            <a:r>
              <a:rPr lang="en-US" sz="1800" dirty="0" err="1" smtClean="0">
                <a:latin typeface="Symbol" charset="2"/>
                <a:cs typeface="Symbol" charset="2"/>
              </a:rPr>
              <a:t>d</a:t>
            </a:r>
            <a:r>
              <a:rPr lang="en-US" sz="1800" baseline="-25000" dirty="0" err="1" smtClean="0"/>
              <a:t>r</a:t>
            </a:r>
            <a:r>
              <a:rPr lang="en-US" sz="1800" baseline="30000" dirty="0" err="1" smtClean="0"/>
              <a:t>sep</a:t>
            </a:r>
            <a:endParaRPr lang="en-US" sz="1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9" descr="DBintro-v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77096" y="1143000"/>
            <a:ext cx="4514504" cy="5212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45"/>
            <a:ext cx="9144000" cy="800219"/>
          </a:xfrm>
        </p:spPr>
        <p:txBody>
          <a:bodyPr>
            <a:spAutoFit/>
          </a:bodyPr>
          <a:lstStyle/>
          <a:p>
            <a:r>
              <a:rPr lang="en-US" sz="2300" dirty="0" smtClean="0"/>
              <a:t>A search algorithm identifies linear regression models that show similar </a:t>
            </a:r>
            <a:r>
              <a:rPr lang="en-US" sz="2300" dirty="0" err="1" smtClean="0"/>
              <a:t>scalings</a:t>
            </a:r>
            <a:r>
              <a:rPr lang="en-US" sz="2300" dirty="0" smtClean="0"/>
              <a:t> despite different parameter compositions</a:t>
            </a:r>
            <a:endParaRPr lang="en-US" sz="2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253" y="2743200"/>
            <a:ext cx="4343401" cy="3656690"/>
          </a:xfrm>
        </p:spPr>
        <p:txBody>
          <a:bodyPr>
            <a:noAutofit/>
          </a:bodyPr>
          <a:lstStyle/>
          <a:p>
            <a:pPr marL="223838" indent="-223838">
              <a:spcAft>
                <a:spcPts val="1200"/>
              </a:spcAft>
            </a:pPr>
            <a:r>
              <a:rPr lang="en-US" sz="2000" dirty="0" smtClean="0"/>
              <a:t>Algorithm adds or removes </a:t>
            </a:r>
            <a:r>
              <a:rPr lang="en-US" sz="2000" dirty="0" err="1" smtClean="0"/>
              <a:t>x</a:t>
            </a:r>
            <a:r>
              <a:rPr lang="en-US" sz="2000" baseline="-25000" dirty="0" err="1" smtClean="0"/>
              <a:t>k</a:t>
            </a:r>
            <a:r>
              <a:rPr lang="en-US" sz="2000" dirty="0" smtClean="0"/>
              <a:t> in model to find local minimum in model error</a:t>
            </a:r>
            <a:endParaRPr lang="en-US" sz="2000" baseline="-25000" dirty="0" smtClean="0"/>
          </a:p>
          <a:p>
            <a:pPr marL="223838" indent="-223838">
              <a:spcAft>
                <a:spcPts val="1200"/>
              </a:spcAft>
            </a:pPr>
            <a:r>
              <a:rPr lang="en-US" sz="2000" b="1" dirty="0" smtClean="0"/>
              <a:t>Many local minima exist </a:t>
            </a:r>
            <a:r>
              <a:rPr lang="en-US" sz="2000" dirty="0" smtClean="0"/>
              <a:t>in high dimensional</a:t>
            </a:r>
            <a:r>
              <a:rPr lang="en-US" sz="2000" b="1" dirty="0" smtClean="0"/>
              <a:t> </a:t>
            </a:r>
            <a:r>
              <a:rPr lang="en-US" sz="2000" dirty="0" err="1" smtClean="0"/>
              <a:t>x</a:t>
            </a:r>
            <a:r>
              <a:rPr lang="en-US" sz="2000" baseline="-25000" dirty="0" err="1" smtClean="0"/>
              <a:t>k</a:t>
            </a:r>
            <a:r>
              <a:rPr lang="en-US" sz="2000" dirty="0" smtClean="0"/>
              <a:t> space</a:t>
            </a:r>
          </a:p>
          <a:p>
            <a:pPr marL="223838" indent="-223838"/>
            <a:r>
              <a:rPr lang="en-US" sz="2000" dirty="0" smtClean="0"/>
              <a:t>Screen models for statistical quality to identify “good” models</a:t>
            </a:r>
          </a:p>
          <a:p>
            <a:pPr marL="460375" lvl="1" indent="-234950"/>
            <a:r>
              <a:rPr lang="en-US" sz="1600" dirty="0" smtClean="0"/>
              <a:t>Statistical significance (</a:t>
            </a:r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err="1" smtClean="0"/>
              <a:t>k</a:t>
            </a:r>
            <a:r>
              <a:rPr lang="en-US" sz="1600" dirty="0" smtClean="0"/>
              <a:t> </a:t>
            </a:r>
            <a:r>
              <a:rPr lang="en-US" sz="1600" dirty="0" err="1" smtClean="0"/>
              <a:t>t</a:t>
            </a:r>
            <a:r>
              <a:rPr lang="en-US" sz="1600" dirty="0" smtClean="0"/>
              <a:t>-statistics)</a:t>
            </a:r>
          </a:p>
          <a:p>
            <a:pPr marL="460375" lvl="1" indent="-234950"/>
            <a:r>
              <a:rPr lang="en-US" sz="1600" dirty="0" err="1" smtClean="0"/>
              <a:t>Multicollinearity</a:t>
            </a:r>
            <a:r>
              <a:rPr lang="en-US" sz="1600" dirty="0" smtClean="0"/>
              <a:t> (variance inflation factor)</a:t>
            </a:r>
          </a:p>
          <a:p>
            <a:pPr marL="460375" lvl="1" indent="-234950"/>
            <a:r>
              <a:rPr lang="en-US" sz="1600" dirty="0"/>
              <a:t>E</a:t>
            </a:r>
            <a:r>
              <a:rPr lang="en-US" sz="1600" dirty="0" smtClean="0"/>
              <a:t>rror normality (</a:t>
            </a:r>
            <a:r>
              <a:rPr lang="en-US" sz="1600" dirty="0" err="1" smtClean="0"/>
              <a:t>Studentized</a:t>
            </a:r>
            <a:r>
              <a:rPr lang="en-US" sz="1600" dirty="0" smtClean="0"/>
              <a:t> residuals)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289322" y="1036638"/>
            <a:ext cx="4644878" cy="1377046"/>
            <a:chOff x="2133600" y="1072286"/>
            <a:chExt cx="4644878" cy="1377046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2712891" y="1072286"/>
            <a:ext cx="2809875" cy="842962"/>
          </p:xfrm>
          <a:graphic>
            <a:graphicData uri="http://schemas.openxmlformats.org/presentationml/2006/ole">
              <p:oleObj spid="_x0000_s23554" name="Equation" r:id="rId3" imgW="1397000" imgH="419100" progId="Equation.3">
                <p:embed/>
              </p:oleObj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5556068" y="1440506"/>
              <a:ext cx="1222410" cy="58477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b="0" i="0" dirty="0" smtClean="0">
                  <a:solidFill>
                    <a:schemeClr val="tx1"/>
                  </a:solidFill>
                </a:rPr>
                <a:t>plasma</a:t>
              </a:r>
            </a:p>
            <a:p>
              <a:pPr algn="ctr"/>
              <a:r>
                <a:rPr lang="en-US" sz="1600" b="0" i="0" dirty="0" smtClean="0">
                  <a:solidFill>
                    <a:schemeClr val="tx1"/>
                  </a:solidFill>
                </a:rPr>
                <a:t>parameters</a:t>
              </a:r>
              <a:endParaRPr lang="en-US" sz="1600" b="0" i="0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rot="10800000">
              <a:off x="4926832" y="1375610"/>
              <a:ext cx="844392" cy="253318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4171668" y="1864556"/>
              <a:ext cx="1104790" cy="58477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b="0" i="0" dirty="0" smtClean="0">
                  <a:solidFill>
                    <a:schemeClr val="tx1"/>
                  </a:solidFill>
                </a:rPr>
                <a:t>scaling</a:t>
              </a:r>
            </a:p>
            <a:p>
              <a:pPr algn="ctr"/>
              <a:r>
                <a:rPr lang="en-US" sz="1600" b="0" i="0" dirty="0" smtClean="0">
                  <a:solidFill>
                    <a:schemeClr val="tx1"/>
                  </a:solidFill>
                </a:rPr>
                <a:t>coefficient</a:t>
              </a:r>
              <a:endParaRPr lang="en-US" sz="1600" b="0" i="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rot="16200000" flipV="1">
              <a:off x="4200340" y="1714585"/>
              <a:ext cx="353414" cy="161242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2133600" y="1841796"/>
              <a:ext cx="1222410" cy="58477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t</a:t>
              </a:r>
              <a:r>
                <a:rPr lang="en-US" sz="1600" b="0" i="0" dirty="0" smtClean="0">
                  <a:solidFill>
                    <a:schemeClr val="tx1"/>
                  </a:solidFill>
                </a:rPr>
                <a:t>urbulence</a:t>
              </a: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p</a:t>
              </a:r>
              <a:r>
                <a:rPr lang="en-US" sz="1600" b="0" i="0" dirty="0" smtClean="0">
                  <a:solidFill>
                    <a:schemeClr val="tx1"/>
                  </a:solidFill>
                </a:rPr>
                <a:t>arameters</a:t>
              </a:r>
              <a:endParaRPr lang="en-US" sz="1600" b="0" i="0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rot="5400000" flipH="1" flipV="1">
              <a:off x="2275343" y="1486135"/>
              <a:ext cx="512451" cy="345381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4" name="Picture 13" descr="table-regress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48200" y="3833285"/>
            <a:ext cx="4368800" cy="2247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042592" y="2752584"/>
            <a:ext cx="3580017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Linear regression models exhibit </a:t>
            </a:r>
            <a:r>
              <a:rPr lang="en-US" b="1" dirty="0" smtClean="0"/>
              <a:t>similar </a:t>
            </a:r>
            <a:r>
              <a:rPr lang="en-US" b="1" dirty="0" err="1" smtClean="0"/>
              <a:t>scalings</a:t>
            </a:r>
            <a:r>
              <a:rPr lang="en-US" b="1" dirty="0" smtClean="0"/>
              <a:t> </a:t>
            </a:r>
            <a:r>
              <a:rPr lang="en-US" dirty="0" smtClean="0"/>
              <a:t>despite different parameter compositions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L</a:t>
            </a:r>
            <a:r>
              <a:rPr lang="en-US" baseline="-25000" dirty="0" err="1" smtClean="0"/>
              <a:t>c</a:t>
            </a:r>
            <a:r>
              <a:rPr lang="en-US" dirty="0" smtClean="0"/>
              <a:t> increases at higher ∇n</a:t>
            </a:r>
            <a:r>
              <a:rPr lang="en-US" baseline="-25000" dirty="0" smtClean="0"/>
              <a:t>e</a:t>
            </a:r>
            <a:r>
              <a:rPr lang="en-US" dirty="0" smtClean="0"/>
              <a:t>, 1/L</a:t>
            </a:r>
            <a:r>
              <a:rPr lang="en-US" baseline="-25000" dirty="0" smtClean="0"/>
              <a:t>Te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, and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ped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en-US" dirty="0" smtClean="0"/>
              <a:t>decreases at higher T</a:t>
            </a:r>
            <a:r>
              <a:rPr lang="en-US" baseline="-25000" dirty="0" smtClean="0"/>
              <a:t>i</a:t>
            </a:r>
            <a:r>
              <a:rPr lang="en-US" dirty="0" smtClean="0"/>
              <a:t>, ∇T</a:t>
            </a:r>
            <a:r>
              <a:rPr lang="en-US" baseline="-25000" dirty="0" smtClean="0"/>
              <a:t>i</a:t>
            </a:r>
            <a:r>
              <a:rPr lang="en-US" dirty="0" smtClean="0"/>
              <a:t>, and ∇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1172844"/>
            <a:ext cx="7620001" cy="2202561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2469" y="1619071"/>
            <a:ext cx="2173341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Consistent </a:t>
            </a:r>
            <a:r>
              <a:rPr lang="en-US" dirty="0" err="1" smtClean="0"/>
              <a:t>scalings</a:t>
            </a:r>
            <a:endParaRPr lang="en-US" dirty="0" smtClean="0"/>
          </a:p>
          <a:p>
            <a:pPr algn="ctr"/>
            <a:r>
              <a:rPr lang="en-US" dirty="0" smtClean="0"/>
              <a:t>emerge from</a:t>
            </a:r>
            <a:br>
              <a:rPr lang="en-US" dirty="0" smtClean="0"/>
            </a:br>
            <a:r>
              <a:rPr lang="en-US" dirty="0" smtClean="0"/>
              <a:t>different regression</a:t>
            </a:r>
            <a:br>
              <a:rPr lang="en-US" dirty="0" smtClean="0"/>
            </a:br>
            <a:r>
              <a:rPr lang="en-US" dirty="0" smtClean="0"/>
              <a:t>models</a:t>
            </a:r>
            <a:endParaRPr lang="en-US" dirty="0"/>
          </a:p>
        </p:txBody>
      </p:sp>
      <p:pic>
        <p:nvPicPr>
          <p:cNvPr id="13" name="Picture 12" descr="CL-fig-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280743" y="1317558"/>
            <a:ext cx="4875609" cy="1981200"/>
          </a:xfrm>
          <a:prstGeom prst="rect">
            <a:avLst/>
          </a:prstGeom>
        </p:spPr>
      </p:pic>
      <p:pic>
        <p:nvPicPr>
          <p:cNvPr id="16" name="Picture 15" descr="CL-fig-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940828" y="3608421"/>
            <a:ext cx="7262345" cy="2743200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rot="10800000" flipV="1">
            <a:off x="2057400" y="2590800"/>
            <a:ext cx="2667000" cy="160020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rot="10800000" flipV="1">
            <a:off x="4114800" y="2590800"/>
            <a:ext cx="2514600" cy="236220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 </a:t>
            </a:r>
            <a:r>
              <a:rPr lang="en-US" dirty="0" err="1" smtClean="0"/>
              <a:t>scalings</a:t>
            </a:r>
            <a:r>
              <a:rPr lang="en-US" dirty="0" smtClean="0"/>
              <a:t> consistent with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c</a:t>
            </a:r>
            <a:r>
              <a:rPr lang="en-US" dirty="0" smtClean="0"/>
              <a:t> </a:t>
            </a:r>
            <a:r>
              <a:rPr lang="en-US" dirty="0" err="1" smtClean="0"/>
              <a:t>scalings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baseline="-25000" dirty="0" smtClean="0"/>
              <a:t>d</a:t>
            </a:r>
            <a:r>
              <a:rPr lang="en-US" dirty="0" smtClean="0"/>
              <a:t> </a:t>
            </a:r>
            <a:r>
              <a:rPr lang="en-US" dirty="0" err="1" smtClean="0"/>
              <a:t>scalings</a:t>
            </a:r>
            <a:r>
              <a:rPr lang="en-US" dirty="0" smtClean="0"/>
              <a:t> provide additional insight 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4" name="Picture 13" descr="WN-fig-v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7365" y="1143000"/>
            <a:ext cx="7315200" cy="2287621"/>
          </a:xfrm>
          <a:prstGeom prst="rect">
            <a:avLst/>
          </a:prstGeom>
        </p:spPr>
      </p:pic>
      <p:pic>
        <p:nvPicPr>
          <p:cNvPr id="15" name="Picture 14" descr="DT-fig-v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600200" y="3810000"/>
            <a:ext cx="7315200" cy="25421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tivation-profile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19600" y="4318635"/>
            <a:ext cx="2667000" cy="2120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 are the characteristics and parametric dependencies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 smtClean="0">
                <a:solidFill>
                  <a:srgbClr val="EEECE1"/>
                </a:solidFill>
              </a:rPr>
              <a:t>pedestal turbulence </a:t>
            </a:r>
            <a:r>
              <a:rPr lang="en-US" dirty="0" smtClean="0"/>
              <a:t>in NSTX?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970598"/>
            <a:ext cx="8686799" cy="3077536"/>
          </a:xfrm>
        </p:spPr>
        <p:txBody>
          <a:bodyPr>
            <a:noAutofit/>
          </a:bodyPr>
          <a:lstStyle/>
          <a:p>
            <a:pPr marL="290513" indent="-290513"/>
            <a:r>
              <a:rPr lang="en-US" sz="2000" dirty="0" smtClean="0"/>
              <a:t>ITER and next-step devices need accurate models of pedestal dynamics</a:t>
            </a:r>
          </a:p>
          <a:p>
            <a:pPr marL="569913" lvl="1" indent="-279400"/>
            <a:r>
              <a:rPr lang="en-US" sz="1800" dirty="0" smtClean="0"/>
              <a:t>Global confinement predictions</a:t>
            </a:r>
          </a:p>
          <a:p>
            <a:pPr marL="569913" lvl="1" indent="-279400"/>
            <a:r>
              <a:rPr lang="en-US" sz="1800" dirty="0" smtClean="0"/>
              <a:t>Diverter heat flux and first-wall lifetime predictions</a:t>
            </a:r>
          </a:p>
          <a:p>
            <a:pPr marL="569913" lvl="1" indent="-279400"/>
            <a:r>
              <a:rPr lang="en-US" sz="1800" dirty="0" smtClean="0"/>
              <a:t>ST edge parameters are among the most challenging regimes for turbulence simulations (steep gradients, high </a:t>
            </a:r>
            <a:r>
              <a:rPr lang="en-US" sz="1800" dirty="0" err="1" smtClean="0">
                <a:latin typeface="Symbol" charset="2"/>
                <a:cs typeface="Symbol" charset="2"/>
              </a:rPr>
              <a:t>b</a:t>
            </a:r>
            <a:r>
              <a:rPr lang="en-US" sz="1800" dirty="0" smtClean="0"/>
              <a:t>, large </a:t>
            </a:r>
            <a:r>
              <a:rPr lang="en-US" sz="1800" dirty="0" err="1" smtClean="0">
                <a:latin typeface="Symbol" charset="2"/>
                <a:cs typeface="Symbol" charset="2"/>
              </a:rPr>
              <a:t>r</a:t>
            </a:r>
            <a:r>
              <a:rPr lang="en-US" sz="1800" baseline="-25000" dirty="0" err="1" smtClean="0">
                <a:latin typeface="Symbol" charset="2"/>
                <a:cs typeface="Symbol" charset="2"/>
              </a:rPr>
              <a:t>i</a:t>
            </a:r>
            <a:r>
              <a:rPr lang="en-US" sz="1800" dirty="0" smtClean="0"/>
              <a:t>/a, strong shaping)</a:t>
            </a:r>
          </a:p>
          <a:p>
            <a:pPr marL="290513" indent="-290513"/>
            <a:r>
              <a:rPr lang="en-US" sz="2000" dirty="0" smtClean="0"/>
              <a:t>Here, we measure </a:t>
            </a:r>
            <a:r>
              <a:rPr lang="en-US" sz="2000" b="1" dirty="0" smtClean="0"/>
              <a:t>pedestal turbulence </a:t>
            </a:r>
            <a:r>
              <a:rPr lang="en-US" sz="2000" dirty="0" smtClean="0"/>
              <a:t>parameters in NSTX H-mode plasmas during </a:t>
            </a:r>
            <a:r>
              <a:rPr lang="en-US" sz="2000" b="1" dirty="0" smtClean="0"/>
              <a:t>ELM-free, MHD quiescent </a:t>
            </a:r>
            <a:r>
              <a:rPr lang="en-US" sz="2000" dirty="0" smtClean="0"/>
              <a:t>periods</a:t>
            </a:r>
          </a:p>
          <a:p>
            <a:pPr marL="569913" lvl="1" indent="-279400"/>
            <a:r>
              <a:rPr lang="en-US" sz="1800" dirty="0" smtClean="0"/>
              <a:t>Poloidal correlation length, wavenumber, and decorrelation time</a:t>
            </a:r>
          </a:p>
          <a:p>
            <a:pPr marL="569913" lvl="1" indent="-279400"/>
            <a:r>
              <a:rPr lang="en-US" sz="1800" dirty="0" smtClean="0"/>
              <a:t>Identify parametric dependencies (∇n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, ∇T</a:t>
            </a:r>
            <a:r>
              <a:rPr lang="en-US" sz="1800" baseline="-25000" dirty="0" smtClean="0"/>
              <a:t>i</a:t>
            </a:r>
            <a:r>
              <a:rPr lang="en-US" sz="1800" dirty="0" smtClean="0"/>
              <a:t>, etc)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42482" y="4250070"/>
            <a:ext cx="167291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NSTX: BES</a:t>
            </a:r>
          </a:p>
          <a:p>
            <a:pPr algn="ctr"/>
            <a:r>
              <a:rPr lang="en-US" sz="1600" dirty="0" smtClean="0"/>
              <a:t>measurements</a:t>
            </a:r>
          </a:p>
          <a:p>
            <a:pPr algn="ctr"/>
            <a:r>
              <a:rPr lang="en-US" sz="1600" dirty="0" smtClean="0"/>
              <a:t> from multiple</a:t>
            </a:r>
            <a:br>
              <a:rPr lang="en-US" sz="1600" dirty="0" smtClean="0"/>
            </a:br>
            <a:r>
              <a:rPr lang="en-US" sz="1600" dirty="0" smtClean="0"/>
              <a:t>discharges in steep gradient region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10800000" flipV="1">
            <a:off x="6553200" y="4419599"/>
            <a:ext cx="914402" cy="601403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1" name="Picture 10" descr="intro-ped-confinem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4111870"/>
            <a:ext cx="2514600" cy="23651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4382315"/>
            <a:ext cx="1439316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C-Mod:</a:t>
            </a:r>
            <a:br>
              <a:rPr lang="en-US" sz="1600" dirty="0" smtClean="0"/>
            </a:br>
            <a:r>
              <a:rPr lang="en-US" sz="1600" dirty="0" smtClean="0"/>
              <a:t>stored energy increases with pedestal height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447800" y="4602287"/>
            <a:ext cx="1441358" cy="41871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1049785" y="6225421"/>
            <a:ext cx="1718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Hughes, PoP, 2002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1499"/>
          </a:xfrm>
        </p:spPr>
        <p:txBody>
          <a:bodyPr>
            <a:noAutofit/>
          </a:bodyPr>
          <a:lstStyle/>
          <a:p>
            <a:r>
              <a:rPr lang="en-US" dirty="0" err="1" smtClean="0"/>
              <a:t>Scalings</a:t>
            </a:r>
            <a:r>
              <a:rPr lang="en-US" dirty="0" smtClean="0"/>
              <a:t> point to a variety of turbulence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00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Parametric </a:t>
            </a:r>
            <a:r>
              <a:rPr lang="en-US" sz="2200" dirty="0" err="1" smtClean="0"/>
              <a:t>scalings</a:t>
            </a:r>
            <a:r>
              <a:rPr lang="en-US" sz="2200" dirty="0" smtClean="0"/>
              <a:t> point to enhanced turbulence structures (larger </a:t>
            </a:r>
            <a:r>
              <a:rPr lang="en-US" sz="2200" dirty="0" err="1" smtClean="0"/>
              <a:t>L</a:t>
            </a:r>
            <a:r>
              <a:rPr lang="en-US" sz="2200" baseline="-25000" dirty="0" err="1" smtClean="0"/>
              <a:t>c</a:t>
            </a:r>
            <a:r>
              <a:rPr lang="en-US" sz="2200" dirty="0" smtClean="0"/>
              <a:t> and </a:t>
            </a:r>
            <a:r>
              <a:rPr lang="en-US" sz="2200" dirty="0" smtClean="0">
                <a:latin typeface="Symbol" charset="2"/>
                <a:cs typeface="Symbol" charset="2"/>
              </a:rPr>
              <a:t>t</a:t>
            </a:r>
            <a:r>
              <a:rPr lang="en-US" sz="2200" baseline="-25000" dirty="0" smtClean="0"/>
              <a:t>d</a:t>
            </a:r>
            <a:r>
              <a:rPr lang="en-US" sz="2200" dirty="0" smtClean="0"/>
              <a:t>) at higher ∇n</a:t>
            </a:r>
            <a:r>
              <a:rPr lang="en-US" sz="2200" baseline="-25000" dirty="0" smtClean="0"/>
              <a:t>e</a:t>
            </a:r>
            <a:r>
              <a:rPr lang="en-US" sz="2200" dirty="0" smtClean="0"/>
              <a:t> and 1/L</a:t>
            </a:r>
            <a:r>
              <a:rPr lang="en-US" sz="2200" baseline="-25000" dirty="0" smtClean="0"/>
              <a:t>Te</a:t>
            </a:r>
            <a:endParaRPr lang="en-US" sz="2200" dirty="0" smtClean="0"/>
          </a:p>
          <a:p>
            <a:pPr lvl="1">
              <a:spcBef>
                <a:spcPts val="0"/>
              </a:spcBef>
              <a:spcAft>
                <a:spcPts val="3000"/>
              </a:spcAft>
            </a:pPr>
            <a:r>
              <a:rPr lang="en-US" sz="2200" dirty="0" smtClean="0"/>
              <a:t>Possibly </a:t>
            </a:r>
            <a:r>
              <a:rPr lang="en-US" sz="2200" b="1" dirty="0" smtClean="0"/>
              <a:t>TEM </a:t>
            </a:r>
            <a:r>
              <a:rPr lang="en-US" sz="2200" dirty="0" smtClean="0"/>
              <a:t>turbulence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∇</a:t>
            </a:r>
            <a:r>
              <a:rPr lang="en-US" sz="2200" dirty="0" err="1" smtClean="0"/>
              <a:t>v</a:t>
            </a:r>
            <a:r>
              <a:rPr lang="en-US" sz="2200" baseline="-25000" dirty="0" err="1" smtClean="0"/>
              <a:t>t</a:t>
            </a:r>
            <a:r>
              <a:rPr lang="en-US" sz="2200" dirty="0" smtClean="0"/>
              <a:t> </a:t>
            </a:r>
            <a:r>
              <a:rPr lang="en-US" sz="2200" dirty="0" err="1" smtClean="0"/>
              <a:t>scalings</a:t>
            </a:r>
            <a:r>
              <a:rPr lang="en-US" sz="2200" dirty="0" smtClean="0"/>
              <a:t> for </a:t>
            </a:r>
            <a:r>
              <a:rPr lang="en-US" sz="2200" dirty="0" err="1" smtClean="0"/>
              <a:t>L</a:t>
            </a:r>
            <a:r>
              <a:rPr lang="en-US" sz="2200" baseline="-25000" dirty="0" err="1" smtClean="0"/>
              <a:t>c</a:t>
            </a:r>
            <a:r>
              <a:rPr lang="en-US" sz="2200" dirty="0" smtClean="0"/>
              <a:t> and </a:t>
            </a:r>
            <a:r>
              <a:rPr lang="en-US" sz="2200" dirty="0" err="1" smtClean="0"/>
              <a:t>k</a:t>
            </a:r>
            <a:r>
              <a:rPr lang="en-US" sz="22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2200" dirty="0" smtClean="0"/>
              <a:t> point to turbulence suppression</a:t>
            </a:r>
          </a:p>
          <a:p>
            <a:pPr lvl="1">
              <a:spcBef>
                <a:spcPts val="0"/>
              </a:spcBef>
              <a:spcAft>
                <a:spcPts val="3000"/>
              </a:spcAft>
            </a:pPr>
            <a:r>
              <a:rPr lang="en-US" sz="2200" dirty="0" smtClean="0"/>
              <a:t>Equilibrium E×B flow shear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>
                <a:latin typeface="Symbol" charset="2"/>
                <a:cs typeface="Symbol" charset="2"/>
              </a:rPr>
              <a:t>n</a:t>
            </a:r>
            <a:r>
              <a:rPr lang="en-US" sz="2200" baseline="-25000" dirty="0" smtClean="0"/>
              <a:t>e</a:t>
            </a:r>
            <a:r>
              <a:rPr lang="en-US" sz="2200" dirty="0" smtClean="0"/>
              <a:t> and </a:t>
            </a:r>
            <a:r>
              <a:rPr lang="en-US" sz="2200" dirty="0" err="1" smtClean="0">
                <a:latin typeface="Symbol" charset="2"/>
                <a:cs typeface="Symbol" charset="2"/>
              </a:rPr>
              <a:t>n</a:t>
            </a:r>
            <a:r>
              <a:rPr lang="en-US" sz="2200" baseline="-250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scalings</a:t>
            </a:r>
            <a:r>
              <a:rPr lang="en-US" sz="2200" dirty="0" smtClean="0"/>
              <a:t> for </a:t>
            </a:r>
            <a:r>
              <a:rPr lang="en-US" sz="2200" dirty="0" err="1" smtClean="0"/>
              <a:t>L</a:t>
            </a:r>
            <a:r>
              <a:rPr lang="en-US" sz="2200" baseline="-25000" dirty="0" err="1" smtClean="0"/>
              <a:t>c</a:t>
            </a:r>
            <a:r>
              <a:rPr lang="en-US" sz="2200" dirty="0" smtClean="0"/>
              <a:t> and </a:t>
            </a:r>
            <a:r>
              <a:rPr lang="en-US" sz="2200" dirty="0" err="1" smtClean="0"/>
              <a:t>k</a:t>
            </a:r>
            <a:r>
              <a:rPr lang="en-US" sz="22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2200" dirty="0" smtClean="0"/>
              <a:t> are consistent with </a:t>
            </a:r>
            <a:r>
              <a:rPr lang="en-US" sz="2200" b="1" dirty="0" smtClean="0"/>
              <a:t>zonal flows</a:t>
            </a:r>
          </a:p>
          <a:p>
            <a:pPr lvl="1">
              <a:spcBef>
                <a:spcPts val="0"/>
              </a:spcBef>
              <a:spcAft>
                <a:spcPts val="3000"/>
              </a:spcAft>
            </a:pPr>
            <a:r>
              <a:rPr lang="en-US" sz="2200" dirty="0" smtClean="0">
                <a:latin typeface="Symbol" charset="2"/>
                <a:cs typeface="Symbol" charset="2"/>
              </a:rPr>
              <a:t>t</a:t>
            </a:r>
            <a:r>
              <a:rPr lang="en-US" sz="2200" baseline="-25000" dirty="0" smtClean="0"/>
              <a:t>d</a:t>
            </a:r>
            <a:r>
              <a:rPr lang="en-US" sz="2200" dirty="0" smtClean="0"/>
              <a:t> decreases with </a:t>
            </a:r>
            <a:r>
              <a:rPr lang="en-US" sz="2200" dirty="0" smtClean="0">
                <a:latin typeface="Symbol" charset="2"/>
                <a:cs typeface="Symbol" charset="2"/>
              </a:rPr>
              <a:t>n</a:t>
            </a:r>
            <a:r>
              <a:rPr lang="en-US" sz="2200" baseline="-25000" dirty="0" smtClean="0"/>
              <a:t>e</a:t>
            </a:r>
            <a:endParaRPr lang="en-US" sz="22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 smtClean="0"/>
              <a:t>Pedestal height </a:t>
            </a:r>
            <a:r>
              <a:rPr lang="en-US" sz="2200" dirty="0" smtClean="0"/>
              <a:t>(</a:t>
            </a:r>
            <a:r>
              <a:rPr lang="en-US" sz="2200" dirty="0" err="1" smtClean="0"/>
              <a:t>n</a:t>
            </a:r>
            <a:r>
              <a:rPr lang="en-US" sz="2200" baseline="-25000" dirty="0" err="1" smtClean="0"/>
              <a:t>ped</a:t>
            </a:r>
            <a:r>
              <a:rPr lang="en-US" sz="2200" dirty="0" smtClean="0"/>
              <a:t>) increases at larger </a:t>
            </a:r>
            <a:r>
              <a:rPr lang="en-US" sz="2200" dirty="0" err="1" smtClean="0"/>
              <a:t>L</a:t>
            </a:r>
            <a:r>
              <a:rPr lang="en-US" sz="2200" baseline="-25000" dirty="0" err="1" smtClean="0"/>
              <a:t>c</a:t>
            </a:r>
            <a:r>
              <a:rPr lang="en-US" sz="2200" dirty="0" smtClean="0"/>
              <a:t> and </a:t>
            </a:r>
            <a:r>
              <a:rPr lang="en-US" sz="2200" dirty="0" smtClean="0">
                <a:latin typeface="Symbol" charset="2"/>
                <a:cs typeface="Symbol" charset="2"/>
              </a:rPr>
              <a:t>t</a:t>
            </a:r>
            <a:r>
              <a:rPr lang="en-US" sz="2200" baseline="-25000" dirty="0" smtClean="0"/>
              <a:t>d</a:t>
            </a:r>
            <a:endParaRPr lang="en-US" sz="2200" dirty="0" smtClean="0"/>
          </a:p>
          <a:p>
            <a:pPr lvl="1">
              <a:spcBef>
                <a:spcPts val="0"/>
              </a:spcBef>
              <a:spcAft>
                <a:spcPts val="3000"/>
              </a:spcAft>
            </a:pPr>
            <a:r>
              <a:rPr lang="en-US" sz="2200" dirty="0" smtClean="0"/>
              <a:t>Consistent with larger structures and wider pedestals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Post-ELM harmonic features at 50-100 kHz</a:t>
            </a:r>
            <a:br>
              <a:rPr lang="en-US" dirty="0" smtClean="0"/>
            </a:br>
            <a:r>
              <a:rPr lang="en-US" dirty="0" smtClean="0"/>
              <a:t>are localized at the top of the pedestal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 descr="HarmonicOscil_fig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88" y="974725"/>
            <a:ext cx="8556625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728788" y="6242788"/>
            <a:ext cx="7426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Harmonic features are either absent from or weakly present in magnetic spectra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TAE and GAE mode structures have been observed</a:t>
            </a:r>
            <a:br>
              <a:rPr lang="en-US" dirty="0" smtClean="0"/>
            </a:br>
            <a:r>
              <a:rPr lang="en-US" dirty="0" smtClean="0"/>
              <a:t>in extended radial regions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967413" y="1087438"/>
            <a:ext cx="1439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GAE mode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1463675" y="1087438"/>
            <a:ext cx="1304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TAE burst</a:t>
            </a:r>
          </a:p>
        </p:txBody>
      </p:sp>
      <p:pic>
        <p:nvPicPr>
          <p:cNvPr id="8" name="Picture 5" descr="TAE_GAE_v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1652588"/>
            <a:ext cx="89789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87858" y="6019800"/>
            <a:ext cx="3236784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with A. </a:t>
            </a:r>
            <a:r>
              <a:rPr lang="en-US" sz="1600" dirty="0" err="1" smtClean="0"/>
              <a:t>Bortolon</a:t>
            </a:r>
            <a:r>
              <a:rPr lang="en-US" sz="1600" dirty="0" smtClean="0"/>
              <a:t> and W. </a:t>
            </a:r>
            <a:r>
              <a:rPr lang="en-US" sz="1600" dirty="0" err="1" smtClean="0"/>
              <a:t>Heidbrink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979576" y="6019800"/>
            <a:ext cx="1244952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with K. </a:t>
            </a:r>
            <a:r>
              <a:rPr lang="en-US" sz="1600" dirty="0" err="1" smtClean="0"/>
              <a:t>Tritz</a:t>
            </a:r>
            <a:endParaRPr lang="en-US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Directions for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257800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2400" dirty="0" smtClean="0"/>
              <a:t>Big picture goal: validate plasma turbulence and transport models in core and edge regions</a:t>
            </a:r>
          </a:p>
          <a:p>
            <a:pPr>
              <a:spcBef>
                <a:spcPts val="400"/>
              </a:spcBef>
            </a:pPr>
            <a:r>
              <a:rPr lang="en-US" sz="2400" dirty="0" smtClean="0"/>
              <a:t>Quantify fluctuation amplitudes and radial correlation lengths</a:t>
            </a:r>
          </a:p>
          <a:p>
            <a:pPr>
              <a:spcBef>
                <a:spcPts val="400"/>
              </a:spcBef>
            </a:pPr>
            <a:r>
              <a:rPr lang="en-US" sz="2400" dirty="0" smtClean="0"/>
              <a:t>Study pre- and post-LH transition</a:t>
            </a:r>
          </a:p>
          <a:p>
            <a:pPr lvl="1">
              <a:spcBef>
                <a:spcPts val="400"/>
              </a:spcBef>
            </a:pPr>
            <a:r>
              <a:rPr lang="en-US" sz="2200" dirty="0" smtClean="0"/>
              <a:t>Turbulence spreading from edge to core</a:t>
            </a:r>
          </a:p>
          <a:p>
            <a:pPr>
              <a:spcBef>
                <a:spcPts val="400"/>
              </a:spcBef>
            </a:pPr>
            <a:r>
              <a:rPr lang="en-US" sz="2400" dirty="0" smtClean="0"/>
              <a:t>Measure flow fluctuations and flow shear</a:t>
            </a:r>
          </a:p>
          <a:p>
            <a:pPr lvl="1">
              <a:spcBef>
                <a:spcPts val="400"/>
              </a:spcBef>
            </a:pPr>
            <a:r>
              <a:rPr lang="en-US" sz="2200" dirty="0" smtClean="0"/>
              <a:t>Study flow fluctuations and shear across LH transition</a:t>
            </a:r>
          </a:p>
          <a:p>
            <a:pPr lvl="1">
              <a:spcBef>
                <a:spcPts val="400"/>
              </a:spcBef>
            </a:pPr>
            <a:r>
              <a:rPr lang="en-US" sz="2200" dirty="0" smtClean="0"/>
              <a:t>Identify role of zonal flows and mean flow</a:t>
            </a:r>
          </a:p>
          <a:p>
            <a:pPr>
              <a:spcBef>
                <a:spcPts val="400"/>
              </a:spcBef>
            </a:pPr>
            <a:r>
              <a:rPr lang="en-US" sz="2400" dirty="0" smtClean="0"/>
              <a:t>Identify post-ELM harmonic oscillations</a:t>
            </a:r>
          </a:p>
          <a:p>
            <a:pPr lvl="1">
              <a:spcBef>
                <a:spcPts val="400"/>
              </a:spcBef>
            </a:pPr>
            <a:r>
              <a:rPr lang="en-US" sz="2200" dirty="0" smtClean="0"/>
              <a:t>Captured by peeling-ballooning model?</a:t>
            </a:r>
          </a:p>
          <a:p>
            <a:pPr lvl="1">
              <a:spcBef>
                <a:spcPts val="400"/>
              </a:spcBef>
            </a:pPr>
            <a:r>
              <a:rPr lang="en-US" sz="2200" dirty="0" smtClean="0"/>
              <a:t>Connect to DIII-D observations and edge harmonic oscillations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Summary: We measured pedestal turbulence quantities and identified parametric dependencies in ELM-free, MHD quiescent H-mode plasmas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94302"/>
          </a:xfrm>
        </p:spPr>
        <p:txBody>
          <a:bodyPr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The BES system on NSTX provides localized density fluctuation measurements with core-to-edge radial coverage</a:t>
            </a:r>
          </a:p>
          <a:p>
            <a:pPr marL="231775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The BES system</a:t>
            </a:r>
            <a:r>
              <a:rPr lang="en-US" sz="2000" dirty="0" smtClean="0"/>
              <a:t> has measured </a:t>
            </a:r>
            <a:r>
              <a:rPr lang="en-US" sz="2000" dirty="0" smtClean="0"/>
              <a:t>poloidal correlation length</a:t>
            </a:r>
            <a:r>
              <a:rPr lang="en-US" sz="2000" dirty="0" smtClean="0"/>
              <a:t>, wavenumber</a:t>
            </a:r>
            <a:r>
              <a:rPr lang="en-US" sz="2000" dirty="0" smtClean="0"/>
              <a:t>, and decorrelation time of pedestal turbulence</a:t>
            </a:r>
          </a:p>
          <a:p>
            <a:pPr marL="231775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Regression models identify parametric </a:t>
            </a:r>
            <a:r>
              <a:rPr lang="en-US" sz="2000" dirty="0" err="1" smtClean="0"/>
              <a:t>scalings</a:t>
            </a:r>
            <a:r>
              <a:rPr lang="en-US" sz="2000" dirty="0" smtClean="0"/>
              <a:t> and point </a:t>
            </a:r>
            <a:r>
              <a:rPr lang="en-US" sz="2000" dirty="0" smtClean="0"/>
              <a:t>to a variety of turbulence mechanisms</a:t>
            </a:r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Enhanced turbulence structures at higher ∇n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and 1/L</a:t>
            </a:r>
            <a:r>
              <a:rPr lang="en-US" sz="2000" baseline="-25000" dirty="0" smtClean="0"/>
              <a:t>Te</a:t>
            </a:r>
            <a:endParaRPr lang="en-US" sz="2000" dirty="0" smtClean="0"/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∇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</a:t>
            </a:r>
            <a:r>
              <a:rPr lang="en-US" sz="2000" dirty="0" err="1" smtClean="0"/>
              <a:t>scalings</a:t>
            </a:r>
            <a:r>
              <a:rPr lang="en-US" sz="2000" dirty="0" smtClean="0"/>
              <a:t> point to E×B turbulence suppression</a:t>
            </a:r>
            <a:endParaRPr lang="en-US" sz="2000" b="1" dirty="0" smtClean="0"/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err="1" smtClean="0"/>
              <a:t>Collisionality</a:t>
            </a:r>
            <a:r>
              <a:rPr lang="en-US" sz="2000" dirty="0" smtClean="0"/>
              <a:t> </a:t>
            </a:r>
            <a:r>
              <a:rPr lang="en-US" sz="2000" dirty="0" err="1" smtClean="0"/>
              <a:t>scalings</a:t>
            </a:r>
            <a:r>
              <a:rPr lang="en-US" sz="2000" dirty="0" smtClean="0"/>
              <a:t> for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and </a:t>
            </a:r>
            <a:r>
              <a:rPr lang="en-US" sz="2000" dirty="0" err="1" smtClean="0"/>
              <a:t>k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2000" dirty="0" smtClean="0"/>
              <a:t> are consistent with zonal flows</a:t>
            </a:r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Pedestal height increases at longer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and </a:t>
            </a:r>
            <a:r>
              <a:rPr lang="en-US" sz="2000" dirty="0" smtClean="0">
                <a:latin typeface="Symbol" charset="2"/>
                <a:cs typeface="Symbol" charset="2"/>
              </a:rPr>
              <a:t>t</a:t>
            </a:r>
            <a:r>
              <a:rPr lang="en-US" sz="2000" baseline="-25000" dirty="0" smtClean="0"/>
              <a:t>d</a:t>
            </a:r>
            <a:endParaRPr lang="en-US" sz="2000" dirty="0" smtClean="0"/>
          </a:p>
          <a:p>
            <a:pPr marL="231775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Other observations</a:t>
            </a:r>
            <a:endParaRPr lang="en-US" sz="2000" dirty="0" smtClean="0"/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Reduced </a:t>
            </a:r>
            <a:r>
              <a:rPr lang="en-US" sz="2000" dirty="0" smtClean="0"/>
              <a:t>turbulence at LH transition</a:t>
            </a:r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Post-ELM harmonic oscillations</a:t>
            </a:r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TAE and GAE mode structure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5410200" cy="4953000"/>
          </a:xfrm>
        </p:spPr>
        <p:txBody>
          <a:bodyPr>
            <a:normAutofit/>
          </a:bodyPr>
          <a:lstStyle/>
          <a:p>
            <a:pPr marL="227013" indent="-227013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Beam emission spectroscopy (BES)</a:t>
            </a:r>
            <a:br>
              <a:rPr lang="en-US" sz="2200" dirty="0" smtClean="0"/>
            </a:br>
            <a:r>
              <a:rPr lang="en-US" sz="2200" dirty="0" smtClean="0"/>
              <a:t>diagnostic on NSTX</a:t>
            </a:r>
          </a:p>
          <a:p>
            <a:pPr marL="227013" indent="-227013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Pedestal turbulence measurements</a:t>
            </a:r>
          </a:p>
          <a:p>
            <a:pPr marL="511175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LH transition</a:t>
            </a:r>
          </a:p>
          <a:p>
            <a:pPr marL="511175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ELM-free, MHD quiescent periods</a:t>
            </a:r>
          </a:p>
          <a:p>
            <a:pPr marL="511175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Parametric </a:t>
            </a:r>
            <a:r>
              <a:rPr lang="en-US" sz="2000" dirty="0" err="1" smtClean="0"/>
              <a:t>scalings</a:t>
            </a:r>
            <a:endParaRPr lang="en-US" sz="2000" dirty="0" smtClean="0"/>
          </a:p>
          <a:p>
            <a:pPr marL="227013" indent="-227013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Correlation length during the ELM cycle</a:t>
            </a:r>
          </a:p>
          <a:p>
            <a:pPr marL="511175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Initial theory/experiment comparison</a:t>
            </a:r>
          </a:p>
          <a:p>
            <a:pPr marL="227013" indent="-227013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Other BES observations</a:t>
            </a:r>
          </a:p>
          <a:p>
            <a:pPr marL="511175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Post-ELM harmonic features</a:t>
            </a:r>
          </a:p>
          <a:p>
            <a:pPr marL="511175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TAE and GAE mode structures</a:t>
            </a:r>
            <a:endParaRPr lang="en-US" sz="2200" dirty="0" smtClean="0"/>
          </a:p>
          <a:p>
            <a:pPr marL="227013" indent="-227013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Future work and summary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9" descr="outline-motivation.png"/>
          <p:cNvPicPr>
            <a:picLocks noChangeAspect="1"/>
          </p:cNvPicPr>
          <p:nvPr/>
        </p:nvPicPr>
        <p:blipFill>
          <a:blip r:embed="rId2"/>
          <a:srcRect b="10929"/>
          <a:stretch>
            <a:fillRect/>
          </a:stretch>
        </p:blipFill>
        <p:spPr>
          <a:xfrm>
            <a:off x="5867401" y="975360"/>
            <a:ext cx="2614802" cy="5421022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4648200" y="2971800"/>
            <a:ext cx="3238596" cy="914400"/>
          </a:xfrm>
          <a:prstGeom prst="straightConnector1">
            <a:avLst/>
          </a:prstGeom>
          <a:noFill/>
          <a:ln w="15875">
            <a:solidFill>
              <a:schemeClr val="accent2">
                <a:lumMod val="75000"/>
              </a:schemeClr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Beam emission spectroscopy (BES) is a diagnostic technique for measuring ion gyroscale (</a:t>
            </a:r>
            <a:r>
              <a:rPr lang="en-US" sz="2400" dirty="0" err="1" smtClean="0">
                <a:ea typeface="ＭＳ Ｐゴシック" pitchFamily="1" charset="-128"/>
                <a:cs typeface="ＭＳ Ｐゴシック" pitchFamily="1" charset="-128"/>
              </a:rPr>
              <a:t>kρ</a:t>
            </a:r>
            <a:r>
              <a:rPr lang="en-US" sz="2400" baseline="-25000" dirty="0" err="1" smtClean="0">
                <a:ea typeface="ＭＳ Ｐゴシック" pitchFamily="1" charset="-128"/>
                <a:cs typeface="ＭＳ Ｐゴシック" pitchFamily="1" charset="-128"/>
              </a:rPr>
              <a:t>i</a:t>
            </a:r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 &lt; 1) density fluctuations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5029200" cy="3352800"/>
          </a:xfrm>
        </p:spPr>
        <p:txBody>
          <a:bodyPr>
            <a:normAutofit/>
          </a:bodyPr>
          <a:lstStyle/>
          <a:p>
            <a:pPr marL="233363" indent="-233363">
              <a:spcBef>
                <a:spcPct val="0"/>
              </a:spcBef>
            </a:pPr>
            <a:r>
              <a:rPr lang="en-US" sz="2000" dirty="0" smtClean="0">
                <a:ea typeface="ＭＳ Ｐゴシック" pitchFamily="1" charset="-128"/>
                <a:cs typeface="ＭＳ Ｐゴシック" pitchFamily="1" charset="-128"/>
              </a:rPr>
              <a:t>Measured &amp; derived quantities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dirty="0" smtClean="0"/>
              <a:t>Fluctuation amplitudes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dirty="0" smtClean="0"/>
              <a:t>Frequency spectra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dirty="0" smtClean="0"/>
              <a:t>Radial and poloidal correlation lengths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dirty="0" smtClean="0"/>
              <a:t>Decorrelation times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dirty="0" smtClean="0"/>
              <a:t>Poloidal flow, flow fluctuations,</a:t>
            </a:r>
            <a:br>
              <a:rPr lang="en-US" sz="1800" dirty="0" smtClean="0"/>
            </a:br>
            <a:r>
              <a:rPr lang="en-US" sz="1800" dirty="0" smtClean="0"/>
              <a:t>flow shear, and 2D flow fields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dirty="0" smtClean="0"/>
              <a:t>2D fluctuation imaging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dirty="0" smtClean="0"/>
              <a:t>3-wave </a:t>
            </a:r>
            <a:r>
              <a:rPr lang="en-US" sz="1800" dirty="0" err="1" smtClean="0"/>
              <a:t>bispectral</a:t>
            </a:r>
            <a:r>
              <a:rPr lang="en-US" sz="1800" dirty="0" smtClean="0"/>
              <a:t> analysis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dirty="0" smtClean="0"/>
              <a:t>Particle flux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6" name="Straight Arrow Connector 7"/>
          <p:cNvCxnSpPr>
            <a:cxnSpLocks noChangeShapeType="1"/>
          </p:cNvCxnSpPr>
          <p:nvPr/>
        </p:nvCxnSpPr>
        <p:spPr bwMode="auto">
          <a:xfrm flipV="1">
            <a:off x="4419600" y="1600200"/>
            <a:ext cx="838200" cy="2286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7" name="Picture 8" descr="Intro_BES_correla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1300" y="1100138"/>
            <a:ext cx="3298825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Intro_BES_2D_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505200"/>
            <a:ext cx="31464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pectrum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906838"/>
            <a:ext cx="3392488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3238500" y="3124200"/>
            <a:ext cx="2705100" cy="6096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" name="Straight Connector 18"/>
          <p:cNvCxnSpPr>
            <a:cxnSpLocks noChangeShapeType="1"/>
          </p:cNvCxnSpPr>
          <p:nvPr/>
        </p:nvCxnSpPr>
        <p:spPr bwMode="auto">
          <a:xfrm rot="10800000">
            <a:off x="377826" y="1676400"/>
            <a:ext cx="422274" cy="15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" name="Straight Connector 19"/>
          <p:cNvCxnSpPr>
            <a:cxnSpLocks noChangeShapeType="1"/>
          </p:cNvCxnSpPr>
          <p:nvPr/>
        </p:nvCxnSpPr>
        <p:spPr bwMode="auto">
          <a:xfrm rot="5400000">
            <a:off x="-802479" y="2856709"/>
            <a:ext cx="2363788" cy="3171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3" name="Straight Arrow Connector 24"/>
          <p:cNvCxnSpPr>
            <a:cxnSpLocks noChangeShapeType="1"/>
          </p:cNvCxnSpPr>
          <p:nvPr/>
        </p:nvCxnSpPr>
        <p:spPr bwMode="auto">
          <a:xfrm rot="16200000" flipH="1">
            <a:off x="342900" y="4076700"/>
            <a:ext cx="304800" cy="2286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276894" y="5986250"/>
            <a:ext cx="150554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Figures courtesy of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DIII-D BES group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BES measures Doppler-shifted </a:t>
            </a:r>
            <a:r>
              <a:rPr lang="en-US" dirty="0" err="1" smtClean="0">
                <a:ea typeface="ＭＳ Ｐゴシック" pitchFamily="1" charset="-128"/>
                <a:cs typeface="ＭＳ Ｐゴシック" pitchFamily="1" charset="-128"/>
              </a:rPr>
              <a:t>D</a:t>
            </a:r>
            <a:r>
              <a:rPr lang="en-US" baseline="-25000" dirty="0" err="1" smtClean="0">
                <a:latin typeface="Symbol" pitchFamily="1" charset="2"/>
                <a:ea typeface="Symbol" pitchFamily="1" charset="2"/>
                <a:cs typeface="Symbol" pitchFamily="1" charset="2"/>
              </a:rPr>
              <a:t>a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emission (</a:t>
            </a:r>
            <a:r>
              <a:rPr lang="en-US" dirty="0" smtClean="0">
                <a:latin typeface="Symbol" charset="2"/>
                <a:ea typeface="ＭＳ Ｐゴシック" pitchFamily="1" charset="-128"/>
                <a:cs typeface="Symbol" charset="2"/>
              </a:rPr>
              <a:t>l</a:t>
            </a:r>
            <a:r>
              <a:rPr lang="en-US" baseline="-25000" dirty="0" smtClean="0">
                <a:ea typeface="ＭＳ Ｐゴシック" pitchFamily="1" charset="-128"/>
                <a:cs typeface="ＭＳ Ｐゴシック" pitchFamily="1" charset="-128"/>
              </a:rPr>
              <a:t>0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=656 nm)</a:t>
            </a:r>
            <a:br>
              <a:rPr lang="en-US" dirty="0" smtClean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from neutral beam particles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17" descr="Intro_NB_emissi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1213" y="1106180"/>
            <a:ext cx="428625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304800" y="1371600"/>
            <a:ext cx="3852520" cy="1554478"/>
            <a:chOff x="304800" y="1371600"/>
            <a:chExt cx="3852520" cy="1554478"/>
          </a:xfrm>
        </p:grpSpPr>
        <p:graphicFrame>
          <p:nvGraphicFramePr>
            <p:cNvPr id="9" name="Object 2"/>
            <p:cNvGraphicFramePr>
              <a:graphicFrameLocks noChangeAspect="1"/>
            </p:cNvGraphicFramePr>
            <p:nvPr/>
          </p:nvGraphicFramePr>
          <p:xfrm>
            <a:off x="724302" y="1371600"/>
            <a:ext cx="3397258" cy="768851"/>
          </p:xfrm>
          <a:graphic>
            <a:graphicData uri="http://schemas.openxmlformats.org/presentationml/2006/ole">
              <p:oleObj spid="_x0000_s33794" name="Equation" r:id="rId4" imgW="1790700" imgH="406400" progId="Equation.3">
                <p:embed/>
              </p:oleObj>
            </a:graphicData>
          </a:graphic>
        </p:graphicFrame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304800" y="2336844"/>
              <a:ext cx="1389009" cy="589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 i="0" dirty="0">
                  <a:solidFill>
                    <a:schemeClr val="tx1"/>
                  </a:solidFill>
                </a:rPr>
                <a:t>neutral beam</a:t>
              </a:r>
              <a:br>
                <a:rPr lang="en-US" sz="1600" b="0" i="0" dirty="0">
                  <a:solidFill>
                    <a:schemeClr val="tx1"/>
                  </a:solidFill>
                </a:rPr>
              </a:br>
              <a:r>
                <a:rPr lang="en-US" sz="1600" b="0" i="0" dirty="0" err="1">
                  <a:solidFill>
                    <a:schemeClr val="tx1"/>
                  </a:solidFill>
                </a:rPr>
                <a:t>D</a:t>
              </a:r>
              <a:r>
                <a:rPr lang="en-US" sz="1600" b="0" i="0" baseline="-25000" dirty="0" err="1">
                  <a:solidFill>
                    <a:schemeClr val="tx1"/>
                  </a:solidFill>
                  <a:latin typeface="Symbol" pitchFamily="28" charset="2"/>
                  <a:ea typeface="Symbol" pitchFamily="28" charset="2"/>
                  <a:cs typeface="Symbol" pitchFamily="28" charset="2"/>
                </a:rPr>
                <a:t>a</a:t>
              </a:r>
              <a:r>
                <a:rPr lang="en-US" sz="1600" b="0" i="0" dirty="0">
                  <a:solidFill>
                    <a:schemeClr val="tx1"/>
                  </a:solidFill>
                  <a:latin typeface="Symbol" pitchFamily="28" charset="2"/>
                  <a:ea typeface="Symbol" pitchFamily="28" charset="2"/>
                  <a:cs typeface="Symbol" pitchFamily="28" charset="2"/>
                </a:rPr>
                <a:t> </a:t>
              </a:r>
              <a:r>
                <a:rPr lang="en-US" sz="1600" b="0" i="0" dirty="0">
                  <a:solidFill>
                    <a:schemeClr val="tx1"/>
                  </a:solidFill>
                </a:rPr>
                <a:t>emission</a:t>
              </a: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828800" y="2336767"/>
              <a:ext cx="1129809" cy="589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 i="0" dirty="0" smtClean="0">
                  <a:solidFill>
                    <a:schemeClr val="tx1"/>
                  </a:solidFill>
                </a:rPr>
                <a:t>density</a:t>
              </a:r>
              <a:endParaRPr lang="en-US" sz="1600" b="0" i="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600" b="0" i="0" dirty="0">
                  <a:solidFill>
                    <a:schemeClr val="tx1"/>
                  </a:solidFill>
                </a:rPr>
                <a:t>fluctuation</a:t>
              </a: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3198243" y="2144026"/>
              <a:ext cx="959077" cy="381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 i="0" dirty="0">
                  <a:solidFill>
                    <a:schemeClr val="tx1"/>
                  </a:solidFill>
                </a:rPr>
                <a:t>C ≈ 1/2</a:t>
              </a:r>
            </a:p>
          </p:txBody>
        </p:sp>
        <p:cxnSp>
          <p:nvCxnSpPr>
            <p:cNvPr id="13" name="Straight Arrow Connector 12"/>
            <p:cNvCxnSpPr>
              <a:cxnSpLocks noChangeShapeType="1"/>
            </p:cNvCxnSpPr>
            <p:nvPr/>
          </p:nvCxnSpPr>
          <p:spPr bwMode="auto">
            <a:xfrm rot="10800000">
              <a:off x="2354986" y="1886553"/>
              <a:ext cx="858256" cy="429128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4" name="Straight Arrow Connector 13"/>
            <p:cNvCxnSpPr>
              <a:cxnSpLocks noChangeShapeType="1"/>
            </p:cNvCxnSpPr>
            <p:nvPr/>
          </p:nvCxnSpPr>
          <p:spPr bwMode="auto">
            <a:xfrm rot="16200000" flipV="1">
              <a:off x="1819382" y="2150165"/>
              <a:ext cx="370090" cy="186163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5" name="Straight Arrow Connector 14"/>
            <p:cNvCxnSpPr>
              <a:cxnSpLocks noChangeShapeType="1"/>
            </p:cNvCxnSpPr>
            <p:nvPr/>
          </p:nvCxnSpPr>
          <p:spPr bwMode="auto">
            <a:xfrm rot="5400000" flipH="1" flipV="1">
              <a:off x="480506" y="2157705"/>
              <a:ext cx="343301" cy="144295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16" name="Picture 15" descr="Intro_BES_layou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21780" y="3886200"/>
            <a:ext cx="8100441" cy="23316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MSE &amp; FIDA measurements on NSTX indicate</a:t>
            </a:r>
            <a:b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</a:b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NB </a:t>
            </a:r>
            <a:r>
              <a:rPr lang="en-US" sz="2800" dirty="0" err="1" smtClean="0">
                <a:ea typeface="ＭＳ Ｐゴシック" pitchFamily="1" charset="-128"/>
                <a:cs typeface="ＭＳ Ｐゴシック" pitchFamily="1" charset="-128"/>
              </a:rPr>
              <a:t>D</a:t>
            </a:r>
            <a:r>
              <a:rPr lang="en-US" sz="2800" baseline="-25000" dirty="0" err="1" smtClean="0">
                <a:latin typeface="Symbol" pitchFamily="1" charset="2"/>
                <a:ea typeface="Symbol" pitchFamily="1" charset="2"/>
                <a:cs typeface="Symbol" pitchFamily="1" charset="2"/>
              </a:rPr>
              <a:t>a</a:t>
            </a: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 emission is comparable to or greater than C-II emission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4" descr="MSE_spectru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6850" y="1077913"/>
            <a:ext cx="614521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FIDA_spectrum.png"/>
          <p:cNvPicPr>
            <a:picLocks noChangeAspect="1"/>
          </p:cNvPicPr>
          <p:nvPr/>
        </p:nvPicPr>
        <p:blipFill>
          <a:blip r:embed="rId4"/>
          <a:srcRect t="2217" r="15257"/>
          <a:stretch>
            <a:fillRect/>
          </a:stretch>
        </p:blipFill>
        <p:spPr bwMode="auto">
          <a:xfrm>
            <a:off x="3317875" y="3157538"/>
            <a:ext cx="2540000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79388" y="1295400"/>
            <a:ext cx="2443162" cy="1255713"/>
          </a:xfrm>
          <a:prstGeom prst="rect">
            <a:avLst/>
          </a:prstGeom>
          <a:solidFill>
            <a:srgbClr val="FFEFA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MSE spectrum</a:t>
            </a:r>
          </a:p>
          <a:p>
            <a:pPr algn="ctr">
              <a:spcBef>
                <a:spcPct val="20000"/>
              </a:spcBef>
            </a:pPr>
            <a:r>
              <a:rPr lang="en-US" sz="16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tangential view with</a:t>
            </a:r>
          </a:p>
          <a:p>
            <a:pPr algn="ctr">
              <a:spcBef>
                <a:spcPct val="20000"/>
              </a:spcBef>
            </a:pPr>
            <a:r>
              <a:rPr lang="en-US" sz="16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large red-shift in NB D</a:t>
            </a:r>
            <a:r>
              <a:rPr lang="en-US" sz="1600" b="0" i="0" baseline="-25000">
                <a:solidFill>
                  <a:schemeClr val="tx1"/>
                </a:solidFill>
                <a:latin typeface="Symbol" pitchFamily="1" charset="2"/>
                <a:ea typeface="Symbol" pitchFamily="1" charset="2"/>
                <a:cs typeface="Symbol" pitchFamily="1" charset="2"/>
              </a:rPr>
              <a:t>a</a:t>
            </a:r>
          </a:p>
          <a:p>
            <a:pPr algn="ctr">
              <a:spcBef>
                <a:spcPct val="20000"/>
              </a:spcBef>
            </a:pPr>
            <a:r>
              <a:rPr lang="en-US" sz="16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and long-time integration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03238" y="4267200"/>
            <a:ext cx="2511425" cy="1255713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FIDA spectrum</a:t>
            </a:r>
          </a:p>
          <a:p>
            <a:pPr algn="ctr">
              <a:spcBef>
                <a:spcPct val="20000"/>
              </a:spcBef>
            </a:pPr>
            <a:r>
              <a:rPr lang="en-US" sz="16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vertical view with</a:t>
            </a:r>
          </a:p>
          <a:p>
            <a:pPr algn="ctr">
              <a:spcBef>
                <a:spcPct val="20000"/>
              </a:spcBef>
            </a:pPr>
            <a:r>
              <a:rPr lang="en-US" sz="16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small blue-shift in NB D</a:t>
            </a:r>
            <a:r>
              <a:rPr lang="en-US" sz="1600" b="0" i="0" baseline="-25000">
                <a:solidFill>
                  <a:schemeClr val="tx1"/>
                </a:solidFill>
                <a:latin typeface="Symbol" pitchFamily="1" charset="2"/>
                <a:ea typeface="Symbol" pitchFamily="1" charset="2"/>
                <a:cs typeface="Symbol" pitchFamily="1" charset="2"/>
              </a:rPr>
              <a:t>a</a:t>
            </a:r>
          </a:p>
          <a:p>
            <a:pPr algn="ctr">
              <a:spcBef>
                <a:spcPct val="20000"/>
              </a:spcBef>
            </a:pPr>
            <a:r>
              <a:rPr lang="en-US" sz="16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and short-time integration</a:t>
            </a: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6248400" y="3683000"/>
            <a:ext cx="2522538" cy="2586038"/>
            <a:chOff x="6366947" y="4092273"/>
            <a:chExt cx="2521380" cy="2585501"/>
          </a:xfrm>
        </p:grpSpPr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6366947" y="4092273"/>
              <a:ext cx="2521380" cy="2585501"/>
            </a:xfrm>
            <a:prstGeom prst="rect">
              <a:avLst/>
            </a:prstGeom>
            <a:solidFill>
              <a:srgbClr val="9AFF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0" i="0">
                  <a:solidFill>
                    <a:schemeClr val="tx1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MSE &amp; FIDA spectra</a:t>
              </a:r>
            </a:p>
            <a:p>
              <a:pPr algn="ctr"/>
              <a:r>
                <a:rPr lang="en-US" sz="1800" b="0" i="0">
                  <a:solidFill>
                    <a:schemeClr val="tx1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indicate:</a:t>
              </a:r>
            </a:p>
            <a:p>
              <a:pPr algn="ctr"/>
              <a:endParaRPr lang="en-US" sz="14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endParaRPr>
            </a:p>
            <a:p>
              <a:pPr algn="ctr"/>
              <a:endParaRPr lang="en-US" sz="14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endParaRPr>
            </a:p>
            <a:p>
              <a:pPr algn="ctr"/>
              <a:endParaRPr lang="en-US" sz="14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endParaRPr>
            </a:p>
            <a:p>
              <a:pPr algn="ctr"/>
              <a:endParaRPr lang="en-US" sz="14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endParaRPr>
            </a:p>
            <a:p>
              <a:pPr algn="ctr"/>
              <a:endParaRPr lang="en-US" sz="14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endParaRPr>
            </a:p>
            <a:p>
              <a:pPr algn="ctr"/>
              <a:endParaRPr lang="en-US" sz="14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endParaRPr>
            </a:p>
            <a:p>
              <a:pPr algn="ctr"/>
              <a:r>
                <a:rPr lang="en-US" sz="1400" b="0" i="0">
                  <a:solidFill>
                    <a:schemeClr val="tx1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Also, C-II fluctuations should average out due to large C-II sampling volume.</a:t>
              </a:r>
              <a:endParaRPr lang="en-US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endParaRPr>
            </a:p>
          </p:txBody>
        </p:sp>
        <p:graphicFrame>
          <p:nvGraphicFramePr>
            <p:cNvPr id="12" name="Object 2"/>
            <p:cNvGraphicFramePr>
              <a:graphicFrameLocks noChangeAspect="1"/>
            </p:cNvGraphicFramePr>
            <p:nvPr/>
          </p:nvGraphicFramePr>
          <p:xfrm>
            <a:off x="6614031" y="4779290"/>
            <a:ext cx="2027206" cy="968217"/>
          </p:xfrm>
          <a:graphic>
            <a:graphicData uri="http://schemas.openxmlformats.org/presentationml/2006/ole">
              <p:oleObj spid="_x0000_s54274" name="Equation" r:id="rId5" imgW="876300" imgH="419100" progId="Equation.3">
                <p:embed/>
              </p:oleObj>
            </a:graphicData>
          </a:graphic>
        </p:graphicFrame>
      </p:grp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6357938" y="3124200"/>
            <a:ext cx="2405062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 i="0">
                <a:solidFill>
                  <a:schemeClr val="tx1"/>
                </a:solidFill>
              </a:rPr>
              <a:t>Courtesy of H. Yuh &amp; F. Levinton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1789113" y="6019800"/>
            <a:ext cx="1792287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 i="0" dirty="0">
                <a:solidFill>
                  <a:schemeClr val="tx1"/>
                </a:solidFill>
              </a:rPr>
              <a:t>Courtesy of M. </a:t>
            </a:r>
            <a:r>
              <a:rPr lang="en-US" sz="1200" b="0" i="0" dirty="0" err="1">
                <a:solidFill>
                  <a:schemeClr val="tx1"/>
                </a:solidFill>
              </a:rPr>
              <a:t>Podesta</a:t>
            </a:r>
            <a:r>
              <a:rPr lang="en-US" sz="1200" b="0" i="0" dirty="0">
                <a:solidFill>
                  <a:schemeClr val="tx1"/>
                </a:solidFill>
              </a:rPr>
              <a:t/>
            </a:r>
            <a:br>
              <a:rPr lang="en-US" sz="1200" b="0" i="0" dirty="0">
                <a:solidFill>
                  <a:schemeClr val="tx1"/>
                </a:solidFill>
              </a:rPr>
            </a:br>
            <a:r>
              <a:rPr lang="en-US" sz="1200" b="0" i="0" dirty="0">
                <a:solidFill>
                  <a:schemeClr val="tx1"/>
                </a:solidFill>
              </a:rPr>
              <a:t>&amp; W. </a:t>
            </a:r>
            <a:r>
              <a:rPr lang="en-US" sz="1200" b="0" i="0" dirty="0" err="1">
                <a:solidFill>
                  <a:schemeClr val="tx1"/>
                </a:solidFill>
              </a:rPr>
              <a:t>Heidbrink</a:t>
            </a:r>
            <a:endParaRPr lang="en-US" sz="1200" b="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Optical views are aligned to the magnetic field pitch angle</a:t>
            </a:r>
            <a:b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</a:br>
            <a:r>
              <a:rPr lang="en-US" sz="2800" dirty="0" smtClean="0">
                <a:ea typeface="ＭＳ Ｐゴシック" pitchFamily="1" charset="-128"/>
                <a:cs typeface="ＭＳ Ｐゴシック" pitchFamily="1" charset="-128"/>
              </a:rPr>
              <a:t>within the NB volume to optimize cross-field spatial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6" name="Content Placeholder 7"/>
          <p:cNvGraphicFramePr>
            <a:graphicFrameLocks noChangeAspect="1"/>
          </p:cNvGraphicFramePr>
          <p:nvPr>
            <p:ph idx="1"/>
          </p:nvPr>
        </p:nvGraphicFramePr>
        <p:xfrm>
          <a:off x="152400" y="1752600"/>
          <a:ext cx="4849813" cy="3321050"/>
        </p:xfrm>
        <a:graphic>
          <a:graphicData uri="http://schemas.openxmlformats.org/presentationml/2006/ole">
            <p:oleObj spid="_x0000_s55298" name="Worksheet" r:id="rId3" imgW="8661400" imgH="5930900" progId="Excel.Sheet.8">
              <p:embed/>
            </p:oleObj>
          </a:graphicData>
        </a:graphic>
      </p:graphicFrame>
      <p:pic>
        <p:nvPicPr>
          <p:cNvPr id="7" name="Picture 8" descr="tube_vert_angles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524000"/>
            <a:ext cx="385921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42397" y="4747736"/>
            <a:ext cx="1492003" cy="738664"/>
          </a:xfrm>
          <a:prstGeom prst="rect">
            <a:avLst/>
          </a:prstGeom>
          <a:solidFill>
            <a:srgbClr val="B7DEE8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Reentrant optics</a:t>
            </a:r>
            <a:br>
              <a:rPr lang="en-US" sz="1400" dirty="0" smtClean="0"/>
            </a:br>
            <a:r>
              <a:rPr lang="en-US" sz="1400" dirty="0" smtClean="0"/>
              <a:t>increase light</a:t>
            </a:r>
            <a:br>
              <a:rPr lang="en-US" sz="1400" dirty="0" smtClean="0"/>
            </a:br>
            <a:r>
              <a:rPr lang="en-US" sz="1400" dirty="0" smtClean="0"/>
              <a:t>collection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NSTX BES system has 56 sightlines</a:t>
            </a:r>
            <a:br>
              <a:rPr lang="en-US" dirty="0" smtClean="0"/>
            </a:br>
            <a:r>
              <a:rPr lang="en-US" dirty="0" smtClean="0"/>
              <a:t>in radial and poloidal arrays spanning core to SOL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29" name="Content Placeholder 17"/>
          <p:cNvSpPr txBox="1">
            <a:spLocks/>
          </p:cNvSpPr>
          <p:nvPr/>
        </p:nvSpPr>
        <p:spPr bwMode="auto">
          <a:xfrm>
            <a:off x="581164" y="934680"/>
            <a:ext cx="7981672" cy="140038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32 detection channels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presently and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expansion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planned for NSTX-U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 MHz sampling with digital anti-alias filter</a:t>
            </a:r>
          </a:p>
          <a:p>
            <a:pPr marL="169863" lvl="0" indent="-169863" defTabSz="914400" eaLnBrk="0" fontAlgn="base" hangingPunct="0">
              <a:spcAft>
                <a:spcPts val="200"/>
              </a:spcAft>
              <a:buFontTx/>
              <a:buChar char="•"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2-3 cm image size </a:t>
            </a:r>
            <a:r>
              <a:rPr lang="en-US" sz="2000" kern="0" dirty="0" smtClean="0">
                <a:ea typeface="ＭＳ Ｐゴシック" charset="-128"/>
                <a:cs typeface="ＭＳ Ｐゴシック" charset="-128"/>
              </a:rPr>
              <a:t>and sensitive to </a:t>
            </a:r>
            <a:r>
              <a:rPr lang="en-US" sz="2000" kern="0" dirty="0" err="1" smtClean="0">
                <a:ea typeface="ＭＳ Ｐゴシック" charset="-128"/>
                <a:cs typeface="ＭＳ Ｐゴシック" charset="-128"/>
              </a:rPr>
              <a:t>ñ</a:t>
            </a:r>
            <a:r>
              <a:rPr lang="en-US" sz="2000" kern="0" dirty="0" smtClean="0">
                <a:ea typeface="ＭＳ Ｐゴシック" charset="-128"/>
                <a:cs typeface="ＭＳ Ｐゴシック" charset="-128"/>
              </a:rPr>
              <a:t> with </a:t>
            </a:r>
            <a:r>
              <a:rPr lang="en-US" sz="2000" kern="0" dirty="0" err="1" smtClean="0">
                <a:ea typeface="ＭＳ Ｐゴシック" charset="-128"/>
                <a:cs typeface="ＭＳ Ｐゴシック" charset="-128"/>
              </a:rPr>
              <a:t>k</a:t>
            </a:r>
            <a:r>
              <a:rPr lang="en-US" sz="2000" kern="0" baseline="-25000" dirty="0" err="1" smtClean="0">
                <a:ea typeface="ＭＳ Ｐゴシック" charset="-128"/>
                <a:cs typeface="ＭＳ Ｐゴシック" charset="-128"/>
              </a:rPr>
              <a:t>┴</a:t>
            </a:r>
            <a:r>
              <a:rPr lang="en-US" sz="2000" kern="0" dirty="0" err="1" smtClean="0">
                <a:latin typeface="Symbol" charset="2"/>
                <a:ea typeface="ＭＳ Ｐゴシック" charset="-128"/>
                <a:cs typeface="Symbol" charset="2"/>
              </a:rPr>
              <a:t>r</a:t>
            </a:r>
            <a:r>
              <a:rPr lang="en-US" sz="2000" kern="0" baseline="-25000" dirty="0" err="1" smtClean="0">
                <a:ea typeface="ＭＳ Ｐゴシック" charset="-128"/>
                <a:cs typeface="ＭＳ Ｐゴシック" charset="-128"/>
              </a:rPr>
              <a:t>i</a:t>
            </a:r>
            <a:r>
              <a:rPr lang="en-US" sz="2000" kern="0" dirty="0" smtClean="0">
                <a:ea typeface="ＭＳ Ｐゴシック" charset="-128"/>
                <a:cs typeface="ＭＳ Ｐゴシック" charset="-128"/>
              </a:rPr>
              <a:t> ≤ 1.5 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Field-aligned optics with high throughput (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etendue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= 2.3 mm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-ster)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" name="Picture 15" descr="Overhead_Layout.png"/>
          <p:cNvPicPr>
            <a:picLocks noChangeAspect="1"/>
          </p:cNvPicPr>
          <p:nvPr/>
        </p:nvPicPr>
        <p:blipFill>
          <a:blip r:embed="rId2"/>
          <a:srcRect b="20206"/>
          <a:stretch>
            <a:fillRect/>
          </a:stretch>
        </p:blipFill>
        <p:spPr bwMode="auto">
          <a:xfrm>
            <a:off x="802000" y="2485719"/>
            <a:ext cx="2971800" cy="3953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2" name="Picture 41" descr="R130R140_ImageSpots.png"/>
          <p:cNvPicPr>
            <a:picLocks noChangeAspect="1"/>
          </p:cNvPicPr>
          <p:nvPr/>
        </p:nvPicPr>
        <p:blipFill>
          <a:blip r:embed="rId3"/>
          <a:srcRect b="24389"/>
          <a:stretch>
            <a:fillRect/>
          </a:stretch>
        </p:blipFill>
        <p:spPr>
          <a:xfrm>
            <a:off x="4554321" y="2514600"/>
            <a:ext cx="3781479" cy="39310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Point spread function calculations indicate image distortion from atomic state lifetimes and field line geometry are negligible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HTPD, 5/7/12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PSF-fig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284" y="1263088"/>
            <a:ext cx="5515761" cy="4756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85" y="1066800"/>
            <a:ext cx="1393430" cy="584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8000"/>
                </a:solidFill>
              </a:rPr>
              <a:t>field line</a:t>
            </a:r>
            <a:br>
              <a:rPr lang="en-US" sz="1600" dirty="0" smtClean="0">
                <a:solidFill>
                  <a:srgbClr val="008000"/>
                </a:solidFill>
              </a:rPr>
            </a:br>
            <a:r>
              <a:rPr lang="en-US" sz="1600" dirty="0" smtClean="0">
                <a:solidFill>
                  <a:srgbClr val="008000"/>
                </a:solidFill>
              </a:rPr>
              <a:t>misalignment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496" y="1803976"/>
            <a:ext cx="1062811" cy="5847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nearly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optimized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510" y="2514600"/>
            <a:ext cx="83478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low</a:t>
            </a:r>
            <a:br>
              <a:rPr lang="en-US" sz="1600" dirty="0" smtClean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density</a:t>
            </a:r>
            <a:br>
              <a:rPr lang="en-US" sz="1600" dirty="0" smtClean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region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7"/>
          <p:cNvCxnSpPr>
            <a:cxnSpLocks noChangeShapeType="1"/>
          </p:cNvCxnSpPr>
          <p:nvPr/>
        </p:nvCxnSpPr>
        <p:spPr bwMode="auto">
          <a:xfrm>
            <a:off x="1325307" y="1263088"/>
            <a:ext cx="1765508" cy="388488"/>
          </a:xfrm>
          <a:prstGeom prst="straightConnector1">
            <a:avLst/>
          </a:prstGeom>
          <a:noFill/>
          <a:ln w="15875">
            <a:solidFill>
              <a:srgbClr val="008000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7"/>
          <p:cNvCxnSpPr>
            <a:cxnSpLocks noChangeShapeType="1"/>
          </p:cNvCxnSpPr>
          <p:nvPr/>
        </p:nvCxnSpPr>
        <p:spPr bwMode="auto">
          <a:xfrm>
            <a:off x="1071515" y="2032576"/>
            <a:ext cx="2324100" cy="1588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5" name="Straight Arrow Connector 7"/>
          <p:cNvCxnSpPr>
            <a:cxnSpLocks noChangeShapeType="1"/>
          </p:cNvCxnSpPr>
          <p:nvPr/>
        </p:nvCxnSpPr>
        <p:spPr bwMode="auto">
          <a:xfrm flipV="1">
            <a:off x="1071515" y="2514600"/>
            <a:ext cx="2552700" cy="228600"/>
          </a:xfrm>
          <a:prstGeom prst="straightConnector1">
            <a:avLst/>
          </a:prstGeom>
          <a:noFill/>
          <a:ln w="15875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7312432" y="2971800"/>
            <a:ext cx="1484601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8000"/>
                </a:solidFill>
              </a:rPr>
              <a:t>distortion from</a:t>
            </a:r>
            <a:br>
              <a:rPr lang="en-US" sz="1600" dirty="0" smtClean="0">
                <a:solidFill>
                  <a:srgbClr val="008000"/>
                </a:solidFill>
              </a:rPr>
            </a:br>
            <a:r>
              <a:rPr lang="en-US" sz="1600" dirty="0" smtClean="0">
                <a:solidFill>
                  <a:srgbClr val="008000"/>
                </a:solidFill>
              </a:rPr>
              <a:t>misalignment</a:t>
            </a:r>
            <a:br>
              <a:rPr lang="en-US" sz="1600" dirty="0" smtClean="0">
                <a:solidFill>
                  <a:srgbClr val="008000"/>
                </a:solidFill>
              </a:rPr>
            </a:br>
            <a:r>
              <a:rPr lang="en-US" sz="1600" dirty="0" smtClean="0">
                <a:solidFill>
                  <a:srgbClr val="008000"/>
                </a:solidFill>
              </a:rPr>
              <a:t>(dashed=10%</a:t>
            </a:r>
            <a:br>
              <a:rPr lang="en-US" sz="1600" dirty="0" smtClean="0">
                <a:solidFill>
                  <a:srgbClr val="008000"/>
                </a:solidFill>
              </a:rPr>
            </a:br>
            <a:r>
              <a:rPr lang="en-US" sz="1600" dirty="0" smtClean="0">
                <a:solidFill>
                  <a:srgbClr val="008000"/>
                </a:solidFill>
              </a:rPr>
              <a:t>of peak int.)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2434" y="4114800"/>
            <a:ext cx="1484601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distortion from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atomic state</a:t>
            </a:r>
            <a:br>
              <a:rPr lang="en-US" sz="1600" dirty="0" smtClean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lifetimes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7"/>
          <p:cNvCxnSpPr>
            <a:cxnSpLocks noChangeShapeType="1"/>
          </p:cNvCxnSpPr>
          <p:nvPr/>
        </p:nvCxnSpPr>
        <p:spPr bwMode="auto">
          <a:xfrm rot="10800000">
            <a:off x="5453015" y="3944776"/>
            <a:ext cx="1981202" cy="1588"/>
          </a:xfrm>
          <a:prstGeom prst="straightConnector1">
            <a:avLst/>
          </a:prstGeom>
          <a:noFill/>
          <a:ln w="15875">
            <a:solidFill>
              <a:srgbClr val="008000"/>
            </a:solidFill>
            <a:round/>
            <a:headEnd/>
            <a:tailEnd type="arrow" w="med" len="med"/>
          </a:ln>
        </p:spPr>
      </p:cxnSp>
      <p:cxnSp>
        <p:nvCxnSpPr>
          <p:cNvPr id="20" name="Straight Arrow Connector 7"/>
          <p:cNvCxnSpPr>
            <a:cxnSpLocks noChangeShapeType="1"/>
          </p:cNvCxnSpPr>
          <p:nvPr/>
        </p:nvCxnSpPr>
        <p:spPr bwMode="auto">
          <a:xfrm rot="10800000">
            <a:off x="6862718" y="4648200"/>
            <a:ext cx="757282" cy="152400"/>
          </a:xfrm>
          <a:prstGeom prst="straightConnector1">
            <a:avLst/>
          </a:prstGeom>
          <a:noFill/>
          <a:ln w="15875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28" name="TextBox 27"/>
          <p:cNvSpPr txBox="1"/>
          <p:nvPr/>
        </p:nvSpPr>
        <p:spPr>
          <a:xfrm>
            <a:off x="7035052" y="5854804"/>
            <a:ext cx="2060780" cy="5847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FWHM distortions</a:t>
            </a:r>
            <a:br>
              <a:rPr lang="en-US" sz="1600" dirty="0" smtClean="0"/>
            </a:br>
            <a:r>
              <a:rPr lang="en-US" sz="1600" dirty="0" smtClean="0"/>
              <a:t>(solid line) are ~10%</a:t>
            </a:r>
          </a:p>
        </p:txBody>
      </p:sp>
      <p:cxnSp>
        <p:nvCxnSpPr>
          <p:cNvPr id="21" name="Straight Arrow Connector 7"/>
          <p:cNvCxnSpPr>
            <a:cxnSpLocks noChangeShapeType="1"/>
          </p:cNvCxnSpPr>
          <p:nvPr/>
        </p:nvCxnSpPr>
        <p:spPr bwMode="auto">
          <a:xfrm rot="16200000" flipV="1">
            <a:off x="6215215" y="4757585"/>
            <a:ext cx="1359004" cy="835434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2418</TotalTime>
  <Words>1685</Words>
  <Application>Microsoft Macintosh PowerPoint</Application>
  <PresentationFormat>On-screen Show (4:3)</PresentationFormat>
  <Paragraphs>223</Paragraphs>
  <Slides>24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Equation</vt:lpstr>
      <vt:lpstr>Worksheet</vt:lpstr>
      <vt:lpstr>Beam emission spectroscopy measurements on NSTX: diagnostic performance and low-k turbulence characterization</vt:lpstr>
      <vt:lpstr>What are the characteristics and parametric dependencies of pedestal turbulence in NSTX?</vt:lpstr>
      <vt:lpstr>Outline</vt:lpstr>
      <vt:lpstr>Beam emission spectroscopy (BES) is a diagnostic technique for measuring ion gyroscale (kρi &lt; 1) density fluctuations</vt:lpstr>
      <vt:lpstr>BES measures Doppler-shifted Da emission (l0=656 nm) from neutral beam particles</vt:lpstr>
      <vt:lpstr>MSE &amp; FIDA measurements on NSTX indicate NB Da emission is comparable to or greater than C-II emission</vt:lpstr>
      <vt:lpstr>Optical views are aligned to the magnetic field pitch angle within the NB volume to optimize cross-field spatial resolution</vt:lpstr>
      <vt:lpstr>The NSTX BES system has 56 sightlines in radial and poloidal arrays spanning core to SOL</vt:lpstr>
      <vt:lpstr>Point spread function calculations indicate image distortion from atomic state lifetimes and field line geometry are negligible</vt:lpstr>
      <vt:lpstr>NSTX BES system was commissioned in 2010</vt:lpstr>
      <vt:lpstr>BES measurements show radially-localized response to neutral beam emission and high signal-to-noise ratio</vt:lpstr>
      <vt:lpstr>BES measurements provide poloidal correlation lengths (Lc), poloidal wavenumbers (kq), and decorrelation times (td) in the pedestal</vt:lpstr>
      <vt:lpstr>Edge and core regions show reduced fluctuations at LH transition</vt:lpstr>
      <vt:lpstr>Pedestal measurements show complex turbulence activity during quiescent H-mode periods</vt:lpstr>
      <vt:lpstr>Questions about pedestal turbulence to ask and answer with BES measurements</vt:lpstr>
      <vt:lpstr>Pedestal turbulence measurements and plasma parameters from ELM-free, MHD quiescent H-modes were gathered in a database</vt:lpstr>
      <vt:lpstr>A search algorithm identifies linear regression models that show similar scalings despite different parameter compositions</vt:lpstr>
      <vt:lpstr>Lc increases at higher ∇ne, 1/LTe, n, and nped; decreases at higher Ti, ∇Ti, and ∇vt</vt:lpstr>
      <vt:lpstr>kq scalings consistent with Lc scalings; td scalings provide additional insight </vt:lpstr>
      <vt:lpstr>Scalings point to a variety of turbulence mechanisms</vt:lpstr>
      <vt:lpstr>Post-ELM harmonic features at 50-100 kHz are localized at the top of the pedestal</vt:lpstr>
      <vt:lpstr>TAE and GAE mode structures have been observed in extended radial regions</vt:lpstr>
      <vt:lpstr>Directions for future work</vt:lpstr>
      <vt:lpstr>Summary: We measured pedestal turbulence quantities and identified parametric dependencies in ELM-free, MHD quiescent H-mode plasmas</vt:lpstr>
    </vt:vector>
  </TitlesOfParts>
  <Company>Princeton Plasma Physics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Smith</dc:creator>
  <cp:lastModifiedBy>David Smith</cp:lastModifiedBy>
  <cp:revision>108</cp:revision>
  <cp:lastPrinted>2012-05-03T17:25:17Z</cp:lastPrinted>
  <dcterms:created xsi:type="dcterms:W3CDTF">2012-05-03T18:44:09Z</dcterms:created>
  <dcterms:modified xsi:type="dcterms:W3CDTF">2012-05-03T18:50:07Z</dcterms:modified>
</cp:coreProperties>
</file>