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6" r:id="rId1"/>
  </p:sldMasterIdLst>
  <p:notesMasterIdLst>
    <p:notesMasterId r:id="rId35"/>
  </p:notesMasterIdLst>
  <p:handoutMasterIdLst>
    <p:handoutMasterId r:id="rId36"/>
  </p:handoutMasterIdLst>
  <p:sldIdLst>
    <p:sldId id="300" r:id="rId2"/>
    <p:sldId id="330" r:id="rId3"/>
    <p:sldId id="327" r:id="rId4"/>
    <p:sldId id="341" r:id="rId5"/>
    <p:sldId id="257" r:id="rId6"/>
    <p:sldId id="329" r:id="rId7"/>
    <p:sldId id="258" r:id="rId8"/>
    <p:sldId id="338" r:id="rId9"/>
    <p:sldId id="342" r:id="rId10"/>
    <p:sldId id="304" r:id="rId11"/>
    <p:sldId id="306" r:id="rId12"/>
    <p:sldId id="301" r:id="rId13"/>
    <p:sldId id="319" r:id="rId14"/>
    <p:sldId id="311" r:id="rId15"/>
    <p:sldId id="313" r:id="rId16"/>
    <p:sldId id="320" r:id="rId17"/>
    <p:sldId id="314" r:id="rId18"/>
    <p:sldId id="316" r:id="rId19"/>
    <p:sldId id="317" r:id="rId20"/>
    <p:sldId id="312" r:id="rId21"/>
    <p:sldId id="321" r:id="rId22"/>
    <p:sldId id="322" r:id="rId23"/>
    <p:sldId id="343" r:id="rId24"/>
    <p:sldId id="324" r:id="rId25"/>
    <p:sldId id="323" r:id="rId26"/>
    <p:sldId id="326" r:id="rId27"/>
    <p:sldId id="340" r:id="rId28"/>
    <p:sldId id="344" r:id="rId29"/>
    <p:sldId id="334" r:id="rId30"/>
    <p:sldId id="318" r:id="rId31"/>
    <p:sldId id="345" r:id="rId32"/>
    <p:sldId id="337" r:id="rId33"/>
    <p:sldId id="335"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E6C4CB"/>
    <a:srgbClr val="E7BCC5"/>
    <a:srgbClr val="FFF4DA"/>
    <a:srgbClr val="D88F9F"/>
    <a:srgbClr val="D8002E"/>
    <a:srgbClr val="E44B71"/>
    <a:srgbClr val="D89BA8"/>
    <a:srgbClr val="EBA6B6"/>
    <a:srgbClr val="BD4462"/>
    <a:srgbClr val="AC09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6480" autoAdjust="0"/>
  </p:normalViewPr>
  <p:slideViewPr>
    <p:cSldViewPr snapToGrid="0" snapToObjects="1">
      <p:cViewPr varScale="1">
        <p:scale>
          <a:sx n="116" d="100"/>
          <a:sy n="116" d="100"/>
        </p:scale>
        <p:origin x="-76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6" d="100"/>
        <a:sy n="76" d="100"/>
      </p:scale>
      <p:origin x="0" y="0"/>
    </p:cViewPr>
  </p:sorterViewPr>
  <p:notesViewPr>
    <p:cSldViewPr snapToGrid="0" snapToObjects="1">
      <p:cViewPr varScale="1">
        <p:scale>
          <a:sx n="122" d="100"/>
          <a:sy n="122" d="100"/>
        </p:scale>
        <p:origin x="2200" y="208"/>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551D6C-B534-E444-ADB6-9F03BE727990}" type="datetimeFigureOut">
              <a:rPr lang="en-US" smtClean="0"/>
              <a:t>6/2/16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16CCFED-07BA-BD43-BC8C-6A714FF74C79}" type="slidenum">
              <a:rPr lang="en-US" smtClean="0"/>
              <a:t>‹#›</a:t>
            </a:fld>
            <a:endParaRPr lang="en-US"/>
          </a:p>
        </p:txBody>
      </p:sp>
    </p:spTree>
    <p:extLst>
      <p:ext uri="{BB962C8B-B14F-4D97-AF65-F5344CB8AC3E}">
        <p14:creationId xmlns:p14="http://schemas.microsoft.com/office/powerpoint/2010/main" val="19080650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283310-AE98-F44C-9ED6-340DF30D9C3B}" type="datetimeFigureOut">
              <a:rPr lang="en-US" smtClean="0"/>
              <a:t>6/2/16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94A19A-FD2D-5B4C-AF95-7CA35CE80729}" type="slidenum">
              <a:rPr lang="en-US" smtClean="0"/>
              <a:t>‹#›</a:t>
            </a:fld>
            <a:endParaRPr lang="en-US"/>
          </a:p>
        </p:txBody>
      </p:sp>
    </p:spTree>
    <p:extLst>
      <p:ext uri="{BB962C8B-B14F-4D97-AF65-F5344CB8AC3E}">
        <p14:creationId xmlns:p14="http://schemas.microsoft.com/office/powerpoint/2010/main" val="22905361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this opportunity to tell you about ELM evolution patterns on NSTX and NSTX-U.  I’d like to acknowledge contributions from several colleagues from Wisconsin, PPPL, and Columbia.</a:t>
            </a:r>
            <a:endParaRPr lang="en-US" dirty="0"/>
          </a:p>
        </p:txBody>
      </p:sp>
      <p:sp>
        <p:nvSpPr>
          <p:cNvPr id="4" name="Slide Number Placeholder 3"/>
          <p:cNvSpPr>
            <a:spLocks noGrp="1"/>
          </p:cNvSpPr>
          <p:nvPr>
            <p:ph type="sldNum" sz="quarter" idx="10"/>
          </p:nvPr>
        </p:nvSpPr>
        <p:spPr/>
        <p:txBody>
          <a:bodyPr/>
          <a:lstStyle/>
          <a:p>
            <a:fld id="{5194A19A-FD2D-5B4C-AF95-7CA35CE80729}" type="slidenum">
              <a:rPr lang="en-US" smtClean="0"/>
              <a:t>1</a:t>
            </a:fld>
            <a:endParaRPr lang="en-US"/>
          </a:p>
        </p:txBody>
      </p:sp>
    </p:spTree>
    <p:extLst>
      <p:ext uri="{BB962C8B-B14F-4D97-AF65-F5344CB8AC3E}">
        <p14:creationId xmlns:p14="http://schemas.microsoft.com/office/powerpoint/2010/main" val="1966145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94A19A-FD2D-5B4C-AF95-7CA35CE80729}" type="slidenum">
              <a:rPr lang="en-US" smtClean="0"/>
              <a:t>12</a:t>
            </a:fld>
            <a:endParaRPr lang="en-US"/>
          </a:p>
        </p:txBody>
      </p:sp>
    </p:spTree>
    <p:extLst>
      <p:ext uri="{BB962C8B-B14F-4D97-AF65-F5344CB8AC3E}">
        <p14:creationId xmlns:p14="http://schemas.microsoft.com/office/powerpoint/2010/main" val="604316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 with hierarchical clustering and we consider time-lag cross-correlation as a similarity metric.  On the left you see that ELM events with</a:t>
            </a:r>
            <a:r>
              <a:rPr lang="en-US" baseline="0" dirty="0" smtClean="0"/>
              <a:t> similar evolution traces exhibit a larger maximum cross-correlation.  We collect maximum cross-correlations for all ELM pairs and we assembly a dissimilarity matrix where dissimilarity is defined to be 1- max(</a:t>
            </a:r>
            <a:r>
              <a:rPr lang="en-US" baseline="0" dirty="0" err="1" smtClean="0"/>
              <a:t>corr</a:t>
            </a:r>
            <a:r>
              <a:rPr lang="en-US" baseline="0" dirty="0" smtClean="0"/>
              <a:t>).  In the matrix, blue represents high similarity pairs and red is low similarity pairs.</a:t>
            </a:r>
            <a:endParaRPr lang="en-US" dirty="0"/>
          </a:p>
        </p:txBody>
      </p:sp>
      <p:sp>
        <p:nvSpPr>
          <p:cNvPr id="4" name="Slide Number Placeholder 3"/>
          <p:cNvSpPr>
            <a:spLocks noGrp="1"/>
          </p:cNvSpPr>
          <p:nvPr>
            <p:ph type="sldNum" sz="quarter" idx="10"/>
          </p:nvPr>
        </p:nvSpPr>
        <p:spPr/>
        <p:txBody>
          <a:bodyPr/>
          <a:lstStyle/>
          <a:p>
            <a:fld id="{5194A19A-FD2D-5B4C-AF95-7CA35CE80729}" type="slidenum">
              <a:rPr lang="en-US" smtClean="0"/>
              <a:t>13</a:t>
            </a:fld>
            <a:endParaRPr lang="en-US"/>
          </a:p>
        </p:txBody>
      </p:sp>
    </p:spTree>
    <p:extLst>
      <p:ext uri="{BB962C8B-B14F-4D97-AF65-F5344CB8AC3E}">
        <p14:creationId xmlns:p14="http://schemas.microsoft.com/office/powerpoint/2010/main" val="1164688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designation of red, blue, and green groups will be preserved in upcoming</a:t>
            </a:r>
            <a:r>
              <a:rPr lang="en-US" baseline="0" dirty="0" smtClean="0"/>
              <a:t> slides.</a:t>
            </a:r>
            <a:endParaRPr lang="en-US" dirty="0"/>
          </a:p>
        </p:txBody>
      </p:sp>
      <p:sp>
        <p:nvSpPr>
          <p:cNvPr id="4" name="Slide Number Placeholder 3"/>
          <p:cNvSpPr>
            <a:spLocks noGrp="1"/>
          </p:cNvSpPr>
          <p:nvPr>
            <p:ph type="sldNum" sz="quarter" idx="10"/>
          </p:nvPr>
        </p:nvSpPr>
        <p:spPr/>
        <p:txBody>
          <a:bodyPr/>
          <a:lstStyle/>
          <a:p>
            <a:fld id="{5194A19A-FD2D-5B4C-AF95-7CA35CE80729}" type="slidenum">
              <a:rPr lang="en-US" smtClean="0"/>
              <a:t>14</a:t>
            </a:fld>
            <a:endParaRPr lang="en-US"/>
          </a:p>
        </p:txBody>
      </p:sp>
    </p:spTree>
    <p:extLst>
      <p:ext uri="{BB962C8B-B14F-4D97-AF65-F5344CB8AC3E}">
        <p14:creationId xmlns:p14="http://schemas.microsoft.com/office/powerpoint/2010/main" val="1998660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94A19A-FD2D-5B4C-AF95-7CA35CE80729}" type="slidenum">
              <a:rPr lang="en-US" smtClean="0"/>
              <a:t>20</a:t>
            </a:fld>
            <a:endParaRPr lang="en-US"/>
          </a:p>
        </p:txBody>
      </p:sp>
    </p:spTree>
    <p:extLst>
      <p:ext uri="{BB962C8B-B14F-4D97-AF65-F5344CB8AC3E}">
        <p14:creationId xmlns:p14="http://schemas.microsoft.com/office/powerpoint/2010/main" val="1298786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effects can distort the spatial distribution of BES measurements: the finite lifetime of deuterium</a:t>
            </a:r>
            <a:r>
              <a:rPr lang="en-US" baseline="0" dirty="0" smtClean="0"/>
              <a:t> excited states, the deuterium beam spatial distribution, and misalignment with the local magnetic field.  The calculations summarized here show that the effects blur the 1/e2 spot size by about 10%.  The 1/e2 width of the optical image is 4 cm, but finite lifetime of deuterium excited states blurs the 1/e2 width to 4.4 cm.  Similarly, the angular misalignment between the sightline and the curving </a:t>
            </a:r>
            <a:r>
              <a:rPr lang="en-US" baseline="0" dirty="0" err="1" smtClean="0"/>
              <a:t>fieldline</a:t>
            </a:r>
            <a:r>
              <a:rPr lang="en-US" baseline="0" dirty="0" smtClean="0"/>
              <a:t> blurs the 1/e2 width to 4.4 cm.</a:t>
            </a:r>
            <a:endParaRPr lang="en-US" dirty="0"/>
          </a:p>
        </p:txBody>
      </p:sp>
      <p:sp>
        <p:nvSpPr>
          <p:cNvPr id="4" name="Slide Number Placeholder 3"/>
          <p:cNvSpPr>
            <a:spLocks noGrp="1"/>
          </p:cNvSpPr>
          <p:nvPr>
            <p:ph type="sldNum" sz="quarter" idx="10"/>
          </p:nvPr>
        </p:nvSpPr>
        <p:spPr/>
        <p:txBody>
          <a:bodyPr/>
          <a:lstStyle/>
          <a:p>
            <a:fld id="{5194A19A-FD2D-5B4C-AF95-7CA35CE80729}" type="slidenum">
              <a:rPr lang="en-US" smtClean="0"/>
              <a:t>32</a:t>
            </a:fld>
            <a:endParaRPr lang="en-US"/>
          </a:p>
        </p:txBody>
      </p:sp>
    </p:spTree>
    <p:extLst>
      <p:ext uri="{BB962C8B-B14F-4D97-AF65-F5344CB8AC3E}">
        <p14:creationId xmlns:p14="http://schemas.microsoft.com/office/powerpoint/2010/main" val="1026195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ELM evolution patterns inherently capture and reflect the nonlinear</a:t>
            </a:r>
            <a:r>
              <a:rPr lang="en-US" baseline="0" dirty="0" smtClean="0"/>
              <a:t> dynamics of ELM events.  Examples of nonlinear dynamics include EHO stabilization by rotational damping, hyper-resistivity for realistic simulations of radial penetration, and the enhanced growth of sub-dominant modes in the nonlinear growth phase.  However, common ELM analysis tools and methods</a:t>
            </a:r>
            <a:r>
              <a:rPr lang="is-IS" baseline="0" dirty="0" smtClean="0"/>
              <a:t>…  2D BES measurements on NSTX-U and DIII-D can </a:t>
            </a:r>
            <a:endParaRPr lang="en-US" dirty="0"/>
          </a:p>
        </p:txBody>
      </p:sp>
      <p:sp>
        <p:nvSpPr>
          <p:cNvPr id="4" name="Slide Number Placeholder 3"/>
          <p:cNvSpPr>
            <a:spLocks noGrp="1"/>
          </p:cNvSpPr>
          <p:nvPr>
            <p:ph type="sldNum" sz="quarter" idx="10"/>
          </p:nvPr>
        </p:nvSpPr>
        <p:spPr/>
        <p:txBody>
          <a:bodyPr/>
          <a:lstStyle/>
          <a:p>
            <a:fld id="{5194A19A-FD2D-5B4C-AF95-7CA35CE80729}" type="slidenum">
              <a:rPr lang="en-US" smtClean="0"/>
              <a:t>2</a:t>
            </a:fld>
            <a:endParaRPr lang="en-US"/>
          </a:p>
        </p:txBody>
      </p:sp>
    </p:spTree>
    <p:extLst>
      <p:ext uri="{BB962C8B-B14F-4D97-AF65-F5344CB8AC3E}">
        <p14:creationId xmlns:p14="http://schemas.microsoft.com/office/powerpoint/2010/main" val="836431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Outline</a:t>
            </a:r>
            <a:endParaRPr lang="en-US" dirty="0"/>
          </a:p>
        </p:txBody>
      </p:sp>
      <p:sp>
        <p:nvSpPr>
          <p:cNvPr id="4" name="Slide Number Placeholder 3"/>
          <p:cNvSpPr>
            <a:spLocks noGrp="1"/>
          </p:cNvSpPr>
          <p:nvPr>
            <p:ph type="sldNum" sz="quarter" idx="10"/>
          </p:nvPr>
        </p:nvSpPr>
        <p:spPr/>
        <p:txBody>
          <a:bodyPr/>
          <a:lstStyle/>
          <a:p>
            <a:fld id="{5194A19A-FD2D-5B4C-AF95-7CA35CE80729}" type="slidenum">
              <a:rPr lang="en-US" smtClean="0"/>
              <a:t>3</a:t>
            </a:fld>
            <a:endParaRPr lang="en-US"/>
          </a:p>
        </p:txBody>
      </p:sp>
    </p:spTree>
    <p:extLst>
      <p:ext uri="{BB962C8B-B14F-4D97-AF65-F5344CB8AC3E}">
        <p14:creationId xmlns:p14="http://schemas.microsoft.com/office/powerpoint/2010/main" val="733964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 measures Doppler-shifted D-alpha emission from a deuterium heating beam.  In the top left, you can</a:t>
            </a:r>
            <a:r>
              <a:rPr lang="en-US" baseline="0" dirty="0" smtClean="0"/>
              <a:t> see NB D-alpha red-shifted relative to thermal D-alpha emission.  An optical filter in the BES detection system passes the NB D-alpha and blocks other emission.  In the top right, you see that the emission intensity is primary sensitive to plasma density and weakly sensitive to beam energy and temperature.  In the bottom, you see a cartoon layout of the NSTX BES system.  The beam emission is imaged onto optical fibers.  At the fiber termination, the emission is collimated, passed through the interference filter, and reimaged onto a photodiode.</a:t>
            </a:r>
            <a:endParaRPr lang="en-US" dirty="0"/>
          </a:p>
        </p:txBody>
      </p:sp>
      <p:sp>
        <p:nvSpPr>
          <p:cNvPr id="4" name="Slide Number Placeholder 3"/>
          <p:cNvSpPr>
            <a:spLocks noGrp="1"/>
          </p:cNvSpPr>
          <p:nvPr>
            <p:ph type="sldNum" sz="quarter" idx="10"/>
          </p:nvPr>
        </p:nvSpPr>
        <p:spPr/>
        <p:txBody>
          <a:bodyPr/>
          <a:lstStyle/>
          <a:p>
            <a:fld id="{5194A19A-FD2D-5B4C-AF95-7CA35CE80729}" type="slidenum">
              <a:rPr lang="en-US" smtClean="0"/>
              <a:t>5</a:t>
            </a:fld>
            <a:endParaRPr lang="en-US"/>
          </a:p>
        </p:txBody>
      </p:sp>
    </p:spTree>
    <p:extLst>
      <p:ext uri="{BB962C8B-B14F-4D97-AF65-F5344CB8AC3E}">
        <p14:creationId xmlns:p14="http://schemas.microsoft.com/office/powerpoint/2010/main" val="134174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left figure shows the radial and </a:t>
            </a:r>
            <a:r>
              <a:rPr lang="en-US" baseline="0" dirty="0" err="1" smtClean="0"/>
              <a:t>poloidal</a:t>
            </a:r>
            <a:r>
              <a:rPr lang="en-US" baseline="0" dirty="0" smtClean="0"/>
              <a:t> coverage of the original BES system on NSTX.  The sightlines were split among two sets of collection optics: the edge “R140” view and the core “R130” view.  The measurements are sensitive to fluctuations down to the ion </a:t>
            </a:r>
            <a:r>
              <a:rPr lang="en-US" baseline="0" dirty="0" err="1" smtClean="0"/>
              <a:t>gyroscale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194A19A-FD2D-5B4C-AF95-7CA35CE80729}" type="slidenum">
              <a:rPr lang="en-US" smtClean="0"/>
              <a:t>6</a:t>
            </a:fld>
            <a:endParaRPr lang="en-US"/>
          </a:p>
        </p:txBody>
      </p:sp>
    </p:spTree>
    <p:extLst>
      <p:ext uri="{BB962C8B-B14F-4D97-AF65-F5344CB8AC3E}">
        <p14:creationId xmlns:p14="http://schemas.microsoft.com/office/powerpoint/2010/main" val="1226483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NSTX-U, BES sightlines were reconfigured for 2D measurements.  The 2D fiber assembly was designed and fabricated by the UW Physical Sciences Lab.</a:t>
            </a:r>
            <a:endParaRPr lang="en-US" dirty="0" smtClean="0"/>
          </a:p>
          <a:p>
            <a:endParaRPr lang="en-US" dirty="0"/>
          </a:p>
        </p:txBody>
      </p:sp>
      <p:sp>
        <p:nvSpPr>
          <p:cNvPr id="4" name="Slide Number Placeholder 3"/>
          <p:cNvSpPr>
            <a:spLocks noGrp="1"/>
          </p:cNvSpPr>
          <p:nvPr>
            <p:ph type="sldNum" sz="quarter" idx="10"/>
          </p:nvPr>
        </p:nvSpPr>
        <p:spPr/>
        <p:txBody>
          <a:bodyPr/>
          <a:lstStyle/>
          <a:p>
            <a:fld id="{5194A19A-FD2D-5B4C-AF95-7CA35CE80729}" type="slidenum">
              <a:rPr lang="en-US" smtClean="0"/>
              <a:t>7</a:t>
            </a:fld>
            <a:endParaRPr lang="en-US"/>
          </a:p>
        </p:txBody>
      </p:sp>
    </p:spTree>
    <p:extLst>
      <p:ext uri="{BB962C8B-B14F-4D97-AF65-F5344CB8AC3E}">
        <p14:creationId xmlns:p14="http://schemas.microsoft.com/office/powerpoint/2010/main" val="1267994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left shows a PIN photodiode</a:t>
            </a:r>
            <a:r>
              <a:rPr lang="en-US" baseline="0" dirty="0" smtClean="0"/>
              <a:t> and preamp circuit in an enclosure, and the circuit was designed by the UW Space Astronomy Lab.  The bottom left shows an 8-channel detector module.  The top black region contains fiber mounts, collimating lenses, and interference filters.  The bottom is the vacuum box that houses the detectors.  Here you see vacuum and vacuum-jacketed refrigerant lines connected to the vacuum box.  On the right you see 54 fiber bundles winding down from the ceiling into 6 detector boxes; that’s 48 channels.  In the rack you see three 16-channel signal conditioning units and two 32-channel digitizers.</a:t>
            </a:r>
            <a:endParaRPr lang="en-US" dirty="0"/>
          </a:p>
        </p:txBody>
      </p:sp>
      <p:sp>
        <p:nvSpPr>
          <p:cNvPr id="4" name="Slide Number Placeholder 3"/>
          <p:cNvSpPr>
            <a:spLocks noGrp="1"/>
          </p:cNvSpPr>
          <p:nvPr>
            <p:ph type="sldNum" sz="quarter" idx="10"/>
          </p:nvPr>
        </p:nvSpPr>
        <p:spPr/>
        <p:txBody>
          <a:bodyPr/>
          <a:lstStyle/>
          <a:p>
            <a:fld id="{5194A19A-FD2D-5B4C-AF95-7CA35CE80729}" type="slidenum">
              <a:rPr lang="en-US" smtClean="0"/>
              <a:t>8</a:t>
            </a:fld>
            <a:endParaRPr lang="en-US"/>
          </a:p>
        </p:txBody>
      </p:sp>
    </p:spTree>
    <p:extLst>
      <p:ext uri="{BB962C8B-B14F-4D97-AF65-F5344CB8AC3E}">
        <p14:creationId xmlns:p14="http://schemas.microsoft.com/office/powerpoint/2010/main" val="871514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illustrates how BES measurements can capture ELM events</a:t>
            </a:r>
            <a:r>
              <a:rPr lang="en-US" baseline="0" dirty="0" smtClean="0"/>
              <a:t> with Alfven-scale time resolution and multi-point radial measurements.  ELMs are often characterized with Thomson scattering and </a:t>
            </a:r>
            <a:r>
              <a:rPr lang="en-US" baseline="0" dirty="0" err="1" smtClean="0"/>
              <a:t>filterscope</a:t>
            </a:r>
            <a:r>
              <a:rPr lang="en-US" baseline="0" dirty="0" smtClean="0"/>
              <a:t> measurements.  MPTS provides profile data at time intervals long compared to the ELM event, and similarly </a:t>
            </a:r>
            <a:r>
              <a:rPr lang="en-US" baseline="0" dirty="0" err="1" smtClean="0"/>
              <a:t>filterscopes</a:t>
            </a:r>
            <a:r>
              <a:rPr lang="en-US" baseline="0" dirty="0" smtClean="0"/>
              <a:t> do not capture the Alfven-scale evolution of ELM.  In the bottom panels, you can see that BES captures ELM evolution details not available in other measurements.</a:t>
            </a:r>
            <a:endParaRPr lang="en-US" dirty="0"/>
          </a:p>
        </p:txBody>
      </p:sp>
      <p:sp>
        <p:nvSpPr>
          <p:cNvPr id="4" name="Slide Number Placeholder 3"/>
          <p:cNvSpPr>
            <a:spLocks noGrp="1"/>
          </p:cNvSpPr>
          <p:nvPr>
            <p:ph type="sldNum" sz="quarter" idx="10"/>
          </p:nvPr>
        </p:nvSpPr>
        <p:spPr/>
        <p:txBody>
          <a:bodyPr/>
          <a:lstStyle/>
          <a:p>
            <a:fld id="{5194A19A-FD2D-5B4C-AF95-7CA35CE80729}" type="slidenum">
              <a:rPr lang="en-US" smtClean="0"/>
              <a:t>10</a:t>
            </a:fld>
            <a:endParaRPr lang="en-US"/>
          </a:p>
        </p:txBody>
      </p:sp>
    </p:spTree>
    <p:extLst>
      <p:ext uri="{BB962C8B-B14F-4D97-AF65-F5344CB8AC3E}">
        <p14:creationId xmlns:p14="http://schemas.microsoft.com/office/powerpoint/2010/main" val="1054177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assembled a database of 51 ELM events with measurements from a radial array of BES sightlines spanning the outer plasma and SOL, shown in the top left.  The ELMs exhibited</a:t>
            </a:r>
            <a:r>
              <a:rPr lang="en-US" baseline="0" dirty="0" smtClean="0"/>
              <a:t> a stored energy loss of 1-16% and an observable pedestal collapse from MPTS measurements.  In the bottom, you see that BES measurements reveal significant variation in ELM evolution.  The goal of this research activity is use machine learning tools to identify evolution patterns in ELM time-series data.</a:t>
            </a:r>
            <a:endParaRPr lang="en-US" dirty="0"/>
          </a:p>
        </p:txBody>
      </p:sp>
      <p:sp>
        <p:nvSpPr>
          <p:cNvPr id="4" name="Slide Number Placeholder 3"/>
          <p:cNvSpPr>
            <a:spLocks noGrp="1"/>
          </p:cNvSpPr>
          <p:nvPr>
            <p:ph type="sldNum" sz="quarter" idx="10"/>
          </p:nvPr>
        </p:nvSpPr>
        <p:spPr/>
        <p:txBody>
          <a:bodyPr/>
          <a:lstStyle/>
          <a:p>
            <a:fld id="{5194A19A-FD2D-5B4C-AF95-7CA35CE80729}" type="slidenum">
              <a:rPr lang="en-US" smtClean="0"/>
              <a:t>11</a:t>
            </a:fld>
            <a:endParaRPr lang="en-US"/>
          </a:p>
        </p:txBody>
      </p:sp>
    </p:spTree>
    <p:extLst>
      <p:ext uri="{BB962C8B-B14F-4D97-AF65-F5344CB8AC3E}">
        <p14:creationId xmlns:p14="http://schemas.microsoft.com/office/powerpoint/2010/main" val="993595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JPG"/><Relationship Id="rId7"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6987"/>
            <a:ext cx="7772400" cy="1470025"/>
          </a:xfrm>
        </p:spPr>
        <p:txBody>
          <a:bodyPr>
            <a:normAutofit/>
          </a:bodyPr>
          <a:lstStyle>
            <a:lvl1pPr>
              <a:defRPr sz="3600">
                <a:solidFill>
                  <a:srgbClr val="800000"/>
                </a:solidFill>
              </a:defRPr>
            </a:lvl1pPr>
          </a:lstStyle>
          <a:p>
            <a:r>
              <a:rPr lang="en-US" smtClean="0"/>
              <a:t>Click to edit Master title style</a:t>
            </a:r>
            <a:endParaRPr lang="en-US"/>
          </a:p>
        </p:txBody>
      </p:sp>
      <p:sp>
        <p:nvSpPr>
          <p:cNvPr id="3" name="Subtitle 2"/>
          <p:cNvSpPr>
            <a:spLocks noGrp="1"/>
          </p:cNvSpPr>
          <p:nvPr>
            <p:ph type="subTitle" idx="1"/>
          </p:nvPr>
        </p:nvSpPr>
        <p:spPr>
          <a:xfrm>
            <a:off x="3522308" y="4540250"/>
            <a:ext cx="5399441" cy="1098550"/>
          </a:xfrm>
          <a:ln>
            <a:noFill/>
          </a:ln>
        </p:spPr>
        <p:txBody>
          <a:bodyPr anchor="b"/>
          <a:lstStyle>
            <a:lvl1pPr marL="0" indent="0" algn="ctr">
              <a:buNone/>
              <a:defRPr>
                <a:ln>
                  <a:noFill/>
                </a:ln>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p:txBody>
          <a:bodyPr/>
          <a:lstStyle/>
          <a:p>
            <a:r>
              <a:rPr lang="en-US" smtClean="0"/>
              <a:t>ELM Evolution Patterns on NSTX-U | D. Smith | HTPD-2016</a:t>
            </a:r>
            <a:endParaRPr lang="en-US"/>
          </a:p>
        </p:txBody>
      </p:sp>
      <p:sp>
        <p:nvSpPr>
          <p:cNvPr id="6" name="Slide Number Placeholder 5"/>
          <p:cNvSpPr>
            <a:spLocks noGrp="1"/>
          </p:cNvSpPr>
          <p:nvPr>
            <p:ph type="sldNum" sz="quarter" idx="12"/>
          </p:nvPr>
        </p:nvSpPr>
        <p:spPr/>
        <p:txBody>
          <a:bodyPr/>
          <a:lstStyle/>
          <a:p>
            <a:fld id="{42EDFC49-E67D-BA4B-A39F-ED823DB06030}" type="slidenum">
              <a:rPr lang="en-US" smtClean="0"/>
              <a:t>‹#›</a:t>
            </a:fld>
            <a:endParaRPr lang="en-US"/>
          </a:p>
        </p:txBody>
      </p:sp>
      <p:pic>
        <p:nvPicPr>
          <p:cNvPr id="7" name="Picture 6" descr="UWlogo_fl_4c_WhiteLetters_header.eps"/>
          <p:cNvPicPr>
            <a:picLocks noChangeAspect="1"/>
          </p:cNvPicPr>
          <p:nvPr/>
        </p:nvPicPr>
        <p:blipFill>
          <a:blip r:embed="rId2"/>
          <a:stretch>
            <a:fillRect/>
          </a:stretch>
        </p:blipFill>
        <p:spPr>
          <a:xfrm>
            <a:off x="152400" y="48987"/>
            <a:ext cx="3369909" cy="832076"/>
          </a:xfrm>
          <a:prstGeom prst="rect">
            <a:avLst/>
          </a:prstGeom>
        </p:spPr>
      </p:pic>
      <p:grpSp>
        <p:nvGrpSpPr>
          <p:cNvPr id="11" name="Group 10"/>
          <p:cNvGrpSpPr/>
          <p:nvPr/>
        </p:nvGrpSpPr>
        <p:grpSpPr>
          <a:xfrm>
            <a:off x="6256890" y="98242"/>
            <a:ext cx="2791063" cy="738112"/>
            <a:chOff x="7069544" y="3009415"/>
            <a:chExt cx="2791063" cy="738112"/>
          </a:xfrm>
        </p:grpSpPr>
        <p:sp>
          <p:nvSpPr>
            <p:cNvPr id="9" name="Rectangle 8"/>
            <p:cNvSpPr>
              <a:spLocks/>
            </p:cNvSpPr>
            <p:nvPr userDrawn="1"/>
          </p:nvSpPr>
          <p:spPr>
            <a:xfrm>
              <a:off x="7069544" y="3009415"/>
              <a:ext cx="2791063" cy="7381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4997" y="3027702"/>
              <a:ext cx="2720157" cy="701538"/>
            </a:xfrm>
            <a:prstGeom prst="rect">
              <a:avLst/>
            </a:prstGeom>
            <a:ln>
              <a:noFill/>
            </a:ln>
          </p:spPr>
        </p:pic>
      </p:grpSp>
      <p:pic>
        <p:nvPicPr>
          <p:cNvPr id="10" name="Picture 9" descr="NSTX-U_cutaway_mid_r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152343"/>
            <a:ext cx="3133707" cy="3291319"/>
          </a:xfrm>
          <a:prstGeom prst="rect">
            <a:avLst/>
          </a:prstGeom>
        </p:spPr>
      </p:pic>
    </p:spTree>
    <p:extLst>
      <p:ext uri="{BB962C8B-B14F-4D97-AF65-F5344CB8AC3E}">
        <p14:creationId xmlns:p14="http://schemas.microsoft.com/office/powerpoint/2010/main" val="268064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ELM Evolution Patterns on NSTX-U | D. Smith | HTPD-2016</a:t>
            </a:r>
            <a:endParaRPr lang="en-US"/>
          </a:p>
        </p:txBody>
      </p:sp>
      <p:sp>
        <p:nvSpPr>
          <p:cNvPr id="6" name="Slide Number Placeholder 5"/>
          <p:cNvSpPr>
            <a:spLocks noGrp="1"/>
          </p:cNvSpPr>
          <p:nvPr>
            <p:ph type="sldNum" sz="quarter" idx="12"/>
          </p:nvPr>
        </p:nvSpPr>
        <p:spPr/>
        <p:txBody>
          <a:bodyPr/>
          <a:lstStyle/>
          <a:p>
            <a:fld id="{42EDFC49-E67D-BA4B-A39F-ED823DB06030}" type="slidenum">
              <a:rPr lang="en-US" smtClean="0"/>
              <a:t>‹#›</a:t>
            </a:fld>
            <a:endParaRPr lang="en-US"/>
          </a:p>
        </p:txBody>
      </p:sp>
    </p:spTree>
    <p:extLst>
      <p:ext uri="{BB962C8B-B14F-4D97-AF65-F5344CB8AC3E}">
        <p14:creationId xmlns:p14="http://schemas.microsoft.com/office/powerpoint/2010/main" val="270410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ELM Evolution Patterns on NSTX-U | D. Smith | HTPD-2016</a:t>
            </a:r>
            <a:endParaRPr lang="en-US"/>
          </a:p>
        </p:txBody>
      </p:sp>
      <p:sp>
        <p:nvSpPr>
          <p:cNvPr id="6" name="Slide Number Placeholder 5"/>
          <p:cNvSpPr>
            <a:spLocks noGrp="1"/>
          </p:cNvSpPr>
          <p:nvPr>
            <p:ph type="sldNum" sz="quarter" idx="12"/>
          </p:nvPr>
        </p:nvSpPr>
        <p:spPr/>
        <p:txBody>
          <a:bodyPr/>
          <a:lstStyle/>
          <a:p>
            <a:fld id="{42EDFC49-E67D-BA4B-A39F-ED823DB06030}" type="slidenum">
              <a:rPr lang="en-US" smtClean="0"/>
              <a:t>‹#›</a:t>
            </a:fld>
            <a:endParaRPr lang="en-US"/>
          </a:p>
        </p:txBody>
      </p:sp>
    </p:spTree>
    <p:extLst>
      <p:ext uri="{BB962C8B-B14F-4D97-AF65-F5344CB8AC3E}">
        <p14:creationId xmlns:p14="http://schemas.microsoft.com/office/powerpoint/2010/main" val="2835883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ELM Evolution Patterns on NSTX-U | D. Smith | HTPD-2016</a:t>
            </a:r>
            <a:endParaRPr lang="en-US"/>
          </a:p>
        </p:txBody>
      </p:sp>
      <p:sp>
        <p:nvSpPr>
          <p:cNvPr id="7" name="Slide Number Placeholder 6"/>
          <p:cNvSpPr>
            <a:spLocks noGrp="1"/>
          </p:cNvSpPr>
          <p:nvPr>
            <p:ph type="sldNum" sz="quarter" idx="12"/>
          </p:nvPr>
        </p:nvSpPr>
        <p:spPr/>
        <p:txBody>
          <a:bodyPr/>
          <a:lstStyle/>
          <a:p>
            <a:fld id="{42EDFC49-E67D-BA4B-A39F-ED823DB06030}" type="slidenum">
              <a:rPr lang="en-US" smtClean="0"/>
              <a:t>‹#›</a:t>
            </a:fld>
            <a:endParaRPr lang="en-US"/>
          </a:p>
        </p:txBody>
      </p:sp>
    </p:spTree>
    <p:extLst>
      <p:ext uri="{BB962C8B-B14F-4D97-AF65-F5344CB8AC3E}">
        <p14:creationId xmlns:p14="http://schemas.microsoft.com/office/powerpoint/2010/main" val="3519204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smtClean="0"/>
              <a:t>ELM Evolution Patterns on NSTX-U | D. Smith | HTPD-2016</a:t>
            </a:r>
            <a:endParaRPr lang="en-US"/>
          </a:p>
        </p:txBody>
      </p:sp>
      <p:sp>
        <p:nvSpPr>
          <p:cNvPr id="9" name="Slide Number Placeholder 8"/>
          <p:cNvSpPr>
            <a:spLocks noGrp="1"/>
          </p:cNvSpPr>
          <p:nvPr>
            <p:ph type="sldNum" sz="quarter" idx="12"/>
          </p:nvPr>
        </p:nvSpPr>
        <p:spPr/>
        <p:txBody>
          <a:bodyPr/>
          <a:lstStyle/>
          <a:p>
            <a:fld id="{42EDFC49-E67D-BA4B-A39F-ED823DB06030}" type="slidenum">
              <a:rPr lang="en-US" smtClean="0"/>
              <a:t>‹#›</a:t>
            </a:fld>
            <a:endParaRPr lang="en-US"/>
          </a:p>
        </p:txBody>
      </p:sp>
    </p:spTree>
    <p:extLst>
      <p:ext uri="{BB962C8B-B14F-4D97-AF65-F5344CB8AC3E}">
        <p14:creationId xmlns:p14="http://schemas.microsoft.com/office/powerpoint/2010/main" val="1030150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sp>
        <p:nvSpPr>
          <p:cNvPr id="5" name="Slide Number Placeholder 4"/>
          <p:cNvSpPr>
            <a:spLocks noGrp="1"/>
          </p:cNvSpPr>
          <p:nvPr>
            <p:ph type="sldNum" sz="quarter" idx="12"/>
          </p:nvPr>
        </p:nvSpPr>
        <p:spPr/>
        <p:txBody>
          <a:bodyPr/>
          <a:lstStyle/>
          <a:p>
            <a:fld id="{42EDFC49-E67D-BA4B-A39F-ED823DB06030}" type="slidenum">
              <a:rPr lang="en-US" smtClean="0"/>
              <a:t>‹#›</a:t>
            </a:fld>
            <a:endParaRPr lang="en-US"/>
          </a:p>
        </p:txBody>
      </p:sp>
    </p:spTree>
    <p:extLst>
      <p:ext uri="{BB962C8B-B14F-4D97-AF65-F5344CB8AC3E}">
        <p14:creationId xmlns:p14="http://schemas.microsoft.com/office/powerpoint/2010/main" val="1463134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55" name="Picture 53" descr="ppi224.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696200" y="2127240"/>
            <a:ext cx="1295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 Box 153"/>
          <p:cNvSpPr txBox="1">
            <a:spLocks noChangeArrowheads="1"/>
          </p:cNvSpPr>
          <p:nvPr/>
        </p:nvSpPr>
        <p:spPr bwMode="auto">
          <a:xfrm>
            <a:off x="7696200" y="2158990"/>
            <a:ext cx="129540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nchor="b">
            <a:spAutoFit/>
          </a:bodyPr>
          <a:lstStyle>
            <a:lvl1pPr eaLnBrk="0" hangingPunct="0">
              <a:defRPr sz="1200" b="1" i="1">
                <a:solidFill>
                  <a:srgbClr val="1822CD"/>
                </a:solidFill>
                <a:latin typeface="Helvetica" charset="0"/>
                <a:ea typeface="ＭＳ Ｐゴシック" charset="0"/>
                <a:cs typeface="Arial" charset="0"/>
              </a:defRPr>
            </a:lvl1pPr>
            <a:lvl2pPr marL="742950" indent="-285750" eaLnBrk="0" hangingPunct="0">
              <a:defRPr sz="1200" b="1" i="1">
                <a:solidFill>
                  <a:srgbClr val="1822CD"/>
                </a:solidFill>
                <a:latin typeface="Helvetica" charset="0"/>
                <a:ea typeface="Arial" charset="0"/>
                <a:cs typeface="Arial" charset="0"/>
              </a:defRPr>
            </a:lvl2pPr>
            <a:lvl3pPr marL="1143000" indent="-228600" eaLnBrk="0" hangingPunct="0">
              <a:defRPr sz="1200" b="1" i="1">
                <a:solidFill>
                  <a:srgbClr val="1822CD"/>
                </a:solidFill>
                <a:latin typeface="Helvetica" charset="0"/>
                <a:ea typeface="Arial" charset="0"/>
                <a:cs typeface="Arial" charset="0"/>
              </a:defRPr>
            </a:lvl3pPr>
            <a:lvl4pPr marL="1600200" indent="-228600" eaLnBrk="0" hangingPunct="0">
              <a:defRPr sz="1200" b="1" i="1">
                <a:solidFill>
                  <a:srgbClr val="1822CD"/>
                </a:solidFill>
                <a:latin typeface="Helvetica" charset="0"/>
                <a:ea typeface="Arial" charset="0"/>
                <a:cs typeface="Arial" charset="0"/>
              </a:defRPr>
            </a:lvl4pPr>
            <a:lvl5pPr marL="2057400" indent="-228600" eaLnBrk="0" hangingPunct="0">
              <a:defRPr sz="1200" b="1" i="1">
                <a:solidFill>
                  <a:srgbClr val="1822CD"/>
                </a:solidFill>
                <a:latin typeface="Helvetica" charset="0"/>
                <a:ea typeface="Arial" charset="0"/>
                <a:cs typeface="Arial" charset="0"/>
              </a:defRPr>
            </a:lvl5pPr>
            <a:lvl6pPr marL="2514600" indent="-228600" eaLnBrk="0" fontAlgn="base" hangingPunct="0">
              <a:spcBef>
                <a:spcPct val="0"/>
              </a:spcBef>
              <a:spcAft>
                <a:spcPct val="0"/>
              </a:spcAft>
              <a:defRPr sz="1200" b="1" i="1">
                <a:solidFill>
                  <a:srgbClr val="1822CD"/>
                </a:solidFill>
                <a:latin typeface="Helvetica" charset="0"/>
                <a:ea typeface="Arial" charset="0"/>
                <a:cs typeface="Arial" charset="0"/>
              </a:defRPr>
            </a:lvl6pPr>
            <a:lvl7pPr marL="2971800" indent="-228600" eaLnBrk="0" fontAlgn="base" hangingPunct="0">
              <a:spcBef>
                <a:spcPct val="0"/>
              </a:spcBef>
              <a:spcAft>
                <a:spcPct val="0"/>
              </a:spcAft>
              <a:defRPr sz="1200" b="1" i="1">
                <a:solidFill>
                  <a:srgbClr val="1822CD"/>
                </a:solidFill>
                <a:latin typeface="Helvetica" charset="0"/>
                <a:ea typeface="Arial" charset="0"/>
                <a:cs typeface="Arial" charset="0"/>
              </a:defRPr>
            </a:lvl7pPr>
            <a:lvl8pPr marL="3429000" indent="-228600" eaLnBrk="0" fontAlgn="base" hangingPunct="0">
              <a:spcBef>
                <a:spcPct val="0"/>
              </a:spcBef>
              <a:spcAft>
                <a:spcPct val="0"/>
              </a:spcAft>
              <a:defRPr sz="1200" b="1" i="1">
                <a:solidFill>
                  <a:srgbClr val="1822CD"/>
                </a:solidFill>
                <a:latin typeface="Helvetica" charset="0"/>
                <a:ea typeface="Arial" charset="0"/>
                <a:cs typeface="Arial" charset="0"/>
              </a:defRPr>
            </a:lvl8pPr>
            <a:lvl9pPr marL="3886200" indent="-2286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algn="r">
              <a:lnSpc>
                <a:spcPct val="90000"/>
              </a:lnSpc>
              <a:spcBef>
                <a:spcPct val="8000"/>
              </a:spcBef>
              <a:spcAft>
                <a:spcPct val="8000"/>
              </a:spcAft>
            </a:pPr>
            <a:r>
              <a:rPr lang="en-US" sz="900">
                <a:solidFill>
                  <a:srgbClr val="FF0000"/>
                </a:solidFill>
                <a:latin typeface="Arial" charset="0"/>
              </a:rPr>
              <a:t>Culham Sci Ctr</a:t>
            </a:r>
          </a:p>
          <a:p>
            <a:pPr algn="r">
              <a:lnSpc>
                <a:spcPct val="90000"/>
              </a:lnSpc>
              <a:spcBef>
                <a:spcPct val="8000"/>
              </a:spcBef>
              <a:spcAft>
                <a:spcPct val="8000"/>
              </a:spcAft>
            </a:pPr>
            <a:r>
              <a:rPr lang="en-US" sz="900">
                <a:solidFill>
                  <a:srgbClr val="FF0000"/>
                </a:solidFill>
                <a:latin typeface="Arial" charset="0"/>
              </a:rPr>
              <a:t>York U</a:t>
            </a:r>
          </a:p>
          <a:p>
            <a:pPr algn="r">
              <a:lnSpc>
                <a:spcPct val="90000"/>
              </a:lnSpc>
              <a:spcBef>
                <a:spcPct val="8000"/>
              </a:spcBef>
              <a:spcAft>
                <a:spcPct val="8000"/>
              </a:spcAft>
            </a:pPr>
            <a:r>
              <a:rPr lang="en-US" sz="900">
                <a:solidFill>
                  <a:srgbClr val="FF0000"/>
                </a:solidFill>
                <a:latin typeface="Arial" charset="0"/>
              </a:rPr>
              <a:t>Chubu U</a:t>
            </a:r>
          </a:p>
          <a:p>
            <a:pPr algn="r">
              <a:lnSpc>
                <a:spcPct val="90000"/>
              </a:lnSpc>
              <a:spcBef>
                <a:spcPct val="8000"/>
              </a:spcBef>
              <a:spcAft>
                <a:spcPct val="8000"/>
              </a:spcAft>
            </a:pPr>
            <a:r>
              <a:rPr lang="en-US" sz="900">
                <a:solidFill>
                  <a:srgbClr val="FF0000"/>
                </a:solidFill>
                <a:latin typeface="Arial" charset="0"/>
              </a:rPr>
              <a:t>Fukui U</a:t>
            </a:r>
          </a:p>
          <a:p>
            <a:pPr algn="r">
              <a:lnSpc>
                <a:spcPct val="90000"/>
              </a:lnSpc>
              <a:spcBef>
                <a:spcPct val="8000"/>
              </a:spcBef>
              <a:spcAft>
                <a:spcPct val="8000"/>
              </a:spcAft>
            </a:pPr>
            <a:r>
              <a:rPr lang="en-US" sz="900">
                <a:solidFill>
                  <a:srgbClr val="FF0000"/>
                </a:solidFill>
                <a:latin typeface="Arial" charset="0"/>
              </a:rPr>
              <a:t>Hiroshima U</a:t>
            </a:r>
          </a:p>
          <a:p>
            <a:pPr algn="r">
              <a:lnSpc>
                <a:spcPct val="90000"/>
              </a:lnSpc>
              <a:spcBef>
                <a:spcPct val="8000"/>
              </a:spcBef>
              <a:spcAft>
                <a:spcPct val="8000"/>
              </a:spcAft>
            </a:pPr>
            <a:r>
              <a:rPr lang="en-US" sz="900">
                <a:solidFill>
                  <a:srgbClr val="FF0000"/>
                </a:solidFill>
                <a:latin typeface="Arial" charset="0"/>
              </a:rPr>
              <a:t>Hyogo U</a:t>
            </a:r>
          </a:p>
          <a:p>
            <a:pPr algn="r">
              <a:lnSpc>
                <a:spcPct val="90000"/>
              </a:lnSpc>
              <a:spcBef>
                <a:spcPct val="8000"/>
              </a:spcBef>
              <a:spcAft>
                <a:spcPct val="8000"/>
              </a:spcAft>
            </a:pPr>
            <a:r>
              <a:rPr lang="en-US" sz="900">
                <a:solidFill>
                  <a:srgbClr val="FF0000"/>
                </a:solidFill>
                <a:latin typeface="Arial" charset="0"/>
              </a:rPr>
              <a:t>Kyoto U</a:t>
            </a:r>
          </a:p>
          <a:p>
            <a:pPr algn="r">
              <a:lnSpc>
                <a:spcPct val="90000"/>
              </a:lnSpc>
              <a:spcBef>
                <a:spcPct val="8000"/>
              </a:spcBef>
              <a:spcAft>
                <a:spcPct val="8000"/>
              </a:spcAft>
            </a:pPr>
            <a:r>
              <a:rPr lang="en-US" sz="900">
                <a:solidFill>
                  <a:srgbClr val="FF0000"/>
                </a:solidFill>
                <a:latin typeface="Arial" charset="0"/>
              </a:rPr>
              <a:t>Kyushu U</a:t>
            </a:r>
          </a:p>
          <a:p>
            <a:pPr algn="r">
              <a:lnSpc>
                <a:spcPct val="90000"/>
              </a:lnSpc>
              <a:spcBef>
                <a:spcPct val="8000"/>
              </a:spcBef>
              <a:spcAft>
                <a:spcPct val="8000"/>
              </a:spcAft>
            </a:pPr>
            <a:r>
              <a:rPr lang="en-US" sz="900">
                <a:solidFill>
                  <a:srgbClr val="FF0000"/>
                </a:solidFill>
                <a:latin typeface="Arial" charset="0"/>
              </a:rPr>
              <a:t>Kyushu Tokai U</a:t>
            </a:r>
          </a:p>
          <a:p>
            <a:pPr algn="r">
              <a:lnSpc>
                <a:spcPct val="90000"/>
              </a:lnSpc>
              <a:spcBef>
                <a:spcPct val="8000"/>
              </a:spcBef>
              <a:spcAft>
                <a:spcPct val="8000"/>
              </a:spcAft>
            </a:pPr>
            <a:r>
              <a:rPr lang="en-US" sz="900">
                <a:solidFill>
                  <a:srgbClr val="FF0000"/>
                </a:solidFill>
                <a:latin typeface="Arial" charset="0"/>
              </a:rPr>
              <a:t>NIFS</a:t>
            </a:r>
          </a:p>
          <a:p>
            <a:pPr algn="r">
              <a:lnSpc>
                <a:spcPct val="90000"/>
              </a:lnSpc>
              <a:spcBef>
                <a:spcPct val="8000"/>
              </a:spcBef>
              <a:spcAft>
                <a:spcPct val="8000"/>
              </a:spcAft>
            </a:pPr>
            <a:r>
              <a:rPr lang="en-US" sz="900">
                <a:solidFill>
                  <a:srgbClr val="FF0000"/>
                </a:solidFill>
                <a:latin typeface="Arial" charset="0"/>
              </a:rPr>
              <a:t>Niigata U</a:t>
            </a:r>
          </a:p>
          <a:p>
            <a:pPr algn="r">
              <a:lnSpc>
                <a:spcPct val="90000"/>
              </a:lnSpc>
              <a:spcBef>
                <a:spcPct val="8000"/>
              </a:spcBef>
              <a:spcAft>
                <a:spcPct val="8000"/>
              </a:spcAft>
            </a:pPr>
            <a:r>
              <a:rPr lang="en-US" sz="900">
                <a:solidFill>
                  <a:srgbClr val="FF0000"/>
                </a:solidFill>
                <a:latin typeface="Arial" charset="0"/>
              </a:rPr>
              <a:t>U Tokyo</a:t>
            </a:r>
          </a:p>
          <a:p>
            <a:pPr algn="r">
              <a:lnSpc>
                <a:spcPct val="90000"/>
              </a:lnSpc>
              <a:spcBef>
                <a:spcPct val="8000"/>
              </a:spcBef>
              <a:spcAft>
                <a:spcPct val="8000"/>
              </a:spcAft>
            </a:pPr>
            <a:r>
              <a:rPr lang="en-US" sz="900">
                <a:solidFill>
                  <a:srgbClr val="FF0000"/>
                </a:solidFill>
                <a:latin typeface="Arial" charset="0"/>
              </a:rPr>
              <a:t>JAEA</a:t>
            </a:r>
          </a:p>
          <a:p>
            <a:pPr algn="r">
              <a:lnSpc>
                <a:spcPct val="90000"/>
              </a:lnSpc>
              <a:spcBef>
                <a:spcPct val="8000"/>
              </a:spcBef>
              <a:spcAft>
                <a:spcPct val="8000"/>
              </a:spcAft>
            </a:pPr>
            <a:r>
              <a:rPr lang="en-US" sz="800">
                <a:solidFill>
                  <a:srgbClr val="FF0000"/>
                </a:solidFill>
                <a:latin typeface="Arial" charset="0"/>
              </a:rPr>
              <a:t>Inst for Nucl Res, Kiev</a:t>
            </a:r>
          </a:p>
          <a:p>
            <a:pPr algn="r">
              <a:lnSpc>
                <a:spcPct val="90000"/>
              </a:lnSpc>
              <a:spcBef>
                <a:spcPct val="8000"/>
              </a:spcBef>
              <a:spcAft>
                <a:spcPct val="8000"/>
              </a:spcAft>
            </a:pPr>
            <a:r>
              <a:rPr lang="en-US" sz="900">
                <a:solidFill>
                  <a:srgbClr val="FF0000"/>
                </a:solidFill>
                <a:latin typeface="Arial" charset="0"/>
              </a:rPr>
              <a:t>Ioffe Inst</a:t>
            </a:r>
          </a:p>
          <a:p>
            <a:pPr algn="r">
              <a:lnSpc>
                <a:spcPct val="90000"/>
              </a:lnSpc>
              <a:spcBef>
                <a:spcPct val="8000"/>
              </a:spcBef>
              <a:spcAft>
                <a:spcPct val="8000"/>
              </a:spcAft>
            </a:pPr>
            <a:r>
              <a:rPr lang="en-US" sz="900">
                <a:solidFill>
                  <a:srgbClr val="FF0000"/>
                </a:solidFill>
                <a:latin typeface="Arial" charset="0"/>
              </a:rPr>
              <a:t>TRINITI</a:t>
            </a:r>
          </a:p>
          <a:p>
            <a:pPr algn="r">
              <a:lnSpc>
                <a:spcPct val="90000"/>
              </a:lnSpc>
              <a:spcBef>
                <a:spcPct val="8000"/>
              </a:spcBef>
              <a:spcAft>
                <a:spcPct val="8000"/>
              </a:spcAft>
            </a:pPr>
            <a:r>
              <a:rPr lang="en-US" sz="900">
                <a:solidFill>
                  <a:srgbClr val="FF0000"/>
                </a:solidFill>
                <a:latin typeface="Arial" charset="0"/>
              </a:rPr>
              <a:t>Chonbuk Natl U</a:t>
            </a:r>
          </a:p>
          <a:p>
            <a:pPr algn="r">
              <a:lnSpc>
                <a:spcPct val="90000"/>
              </a:lnSpc>
              <a:spcBef>
                <a:spcPct val="8000"/>
              </a:spcBef>
              <a:spcAft>
                <a:spcPct val="8000"/>
              </a:spcAft>
            </a:pPr>
            <a:r>
              <a:rPr lang="en-US" sz="900">
                <a:solidFill>
                  <a:srgbClr val="FF0000"/>
                </a:solidFill>
                <a:latin typeface="Arial" charset="0"/>
              </a:rPr>
              <a:t>NFRI</a:t>
            </a:r>
          </a:p>
          <a:p>
            <a:pPr algn="r">
              <a:lnSpc>
                <a:spcPct val="90000"/>
              </a:lnSpc>
              <a:spcBef>
                <a:spcPct val="8000"/>
              </a:spcBef>
              <a:spcAft>
                <a:spcPct val="8000"/>
              </a:spcAft>
            </a:pPr>
            <a:r>
              <a:rPr lang="en-US" sz="900">
                <a:solidFill>
                  <a:srgbClr val="FF0000"/>
                </a:solidFill>
                <a:latin typeface="Arial" charset="0"/>
              </a:rPr>
              <a:t>KAIST</a:t>
            </a:r>
          </a:p>
          <a:p>
            <a:pPr algn="r">
              <a:lnSpc>
                <a:spcPct val="90000"/>
              </a:lnSpc>
              <a:spcBef>
                <a:spcPct val="8000"/>
              </a:spcBef>
              <a:spcAft>
                <a:spcPct val="8000"/>
              </a:spcAft>
            </a:pPr>
            <a:r>
              <a:rPr lang="en-US" sz="900">
                <a:solidFill>
                  <a:srgbClr val="FF0000"/>
                </a:solidFill>
                <a:latin typeface="Arial" charset="0"/>
              </a:rPr>
              <a:t>POSTECH</a:t>
            </a:r>
          </a:p>
          <a:p>
            <a:pPr algn="r">
              <a:lnSpc>
                <a:spcPct val="90000"/>
              </a:lnSpc>
              <a:spcBef>
                <a:spcPct val="8000"/>
              </a:spcBef>
              <a:spcAft>
                <a:spcPct val="8000"/>
              </a:spcAft>
            </a:pPr>
            <a:r>
              <a:rPr lang="en-US" sz="900">
                <a:solidFill>
                  <a:srgbClr val="FF0000"/>
                </a:solidFill>
                <a:latin typeface="Arial" charset="0"/>
              </a:rPr>
              <a:t>Seoul Natl U</a:t>
            </a:r>
          </a:p>
          <a:p>
            <a:pPr algn="r">
              <a:lnSpc>
                <a:spcPct val="90000"/>
              </a:lnSpc>
              <a:spcBef>
                <a:spcPct val="8000"/>
              </a:spcBef>
              <a:spcAft>
                <a:spcPct val="8000"/>
              </a:spcAft>
            </a:pPr>
            <a:r>
              <a:rPr lang="en-US" sz="900">
                <a:solidFill>
                  <a:srgbClr val="FF0000"/>
                </a:solidFill>
                <a:latin typeface="Arial" charset="0"/>
              </a:rPr>
              <a:t>ASIPP</a:t>
            </a:r>
          </a:p>
          <a:p>
            <a:pPr algn="r">
              <a:lnSpc>
                <a:spcPct val="90000"/>
              </a:lnSpc>
              <a:spcBef>
                <a:spcPct val="8000"/>
              </a:spcBef>
              <a:spcAft>
                <a:spcPct val="8000"/>
              </a:spcAft>
            </a:pPr>
            <a:r>
              <a:rPr lang="en-US" sz="900">
                <a:solidFill>
                  <a:srgbClr val="FF0000"/>
                </a:solidFill>
                <a:latin typeface="Arial" charset="0"/>
              </a:rPr>
              <a:t>CIEMAT</a:t>
            </a:r>
          </a:p>
          <a:p>
            <a:pPr algn="r">
              <a:lnSpc>
                <a:spcPct val="90000"/>
              </a:lnSpc>
              <a:spcBef>
                <a:spcPct val="8000"/>
              </a:spcBef>
              <a:spcAft>
                <a:spcPct val="8000"/>
              </a:spcAft>
            </a:pPr>
            <a:r>
              <a:rPr lang="en-US" sz="900">
                <a:solidFill>
                  <a:srgbClr val="FF0000"/>
                </a:solidFill>
                <a:latin typeface="Arial" charset="0"/>
              </a:rPr>
              <a:t>FOM Inst DIFFER</a:t>
            </a:r>
          </a:p>
          <a:p>
            <a:pPr algn="r">
              <a:lnSpc>
                <a:spcPct val="90000"/>
              </a:lnSpc>
              <a:spcBef>
                <a:spcPct val="8000"/>
              </a:spcBef>
              <a:spcAft>
                <a:spcPct val="8000"/>
              </a:spcAft>
            </a:pPr>
            <a:r>
              <a:rPr lang="en-US" sz="900">
                <a:solidFill>
                  <a:srgbClr val="FF0000"/>
                </a:solidFill>
                <a:latin typeface="Arial" charset="0"/>
              </a:rPr>
              <a:t>ENEA, Frascati</a:t>
            </a:r>
          </a:p>
          <a:p>
            <a:pPr algn="r">
              <a:lnSpc>
                <a:spcPct val="90000"/>
              </a:lnSpc>
              <a:spcBef>
                <a:spcPct val="8000"/>
              </a:spcBef>
              <a:spcAft>
                <a:spcPct val="8000"/>
              </a:spcAft>
            </a:pPr>
            <a:r>
              <a:rPr lang="en-US" sz="900">
                <a:solidFill>
                  <a:srgbClr val="FF0000"/>
                </a:solidFill>
                <a:latin typeface="Arial" charset="0"/>
              </a:rPr>
              <a:t>CEA, Cadarache</a:t>
            </a:r>
          </a:p>
          <a:p>
            <a:pPr algn="r">
              <a:lnSpc>
                <a:spcPct val="90000"/>
              </a:lnSpc>
              <a:spcBef>
                <a:spcPct val="8000"/>
              </a:spcBef>
              <a:spcAft>
                <a:spcPct val="8000"/>
              </a:spcAft>
            </a:pPr>
            <a:r>
              <a:rPr lang="en-US" sz="900">
                <a:solidFill>
                  <a:srgbClr val="FF0000"/>
                </a:solidFill>
                <a:latin typeface="Arial" charset="0"/>
              </a:rPr>
              <a:t>IPP, Jülich</a:t>
            </a:r>
          </a:p>
          <a:p>
            <a:pPr algn="r">
              <a:lnSpc>
                <a:spcPct val="90000"/>
              </a:lnSpc>
              <a:spcBef>
                <a:spcPct val="8000"/>
              </a:spcBef>
              <a:spcAft>
                <a:spcPct val="8000"/>
              </a:spcAft>
            </a:pPr>
            <a:r>
              <a:rPr lang="en-US" sz="900">
                <a:solidFill>
                  <a:srgbClr val="FF0000"/>
                </a:solidFill>
                <a:latin typeface="Arial" charset="0"/>
              </a:rPr>
              <a:t>IPP, Garching</a:t>
            </a:r>
          </a:p>
          <a:p>
            <a:pPr algn="r">
              <a:lnSpc>
                <a:spcPct val="90000"/>
              </a:lnSpc>
              <a:spcBef>
                <a:spcPct val="8000"/>
              </a:spcBef>
              <a:spcAft>
                <a:spcPct val="8000"/>
              </a:spcAft>
            </a:pPr>
            <a:r>
              <a:rPr lang="en-US" sz="900">
                <a:solidFill>
                  <a:srgbClr val="FF0000"/>
                </a:solidFill>
                <a:latin typeface="Arial" charset="0"/>
              </a:rPr>
              <a:t>ASCR, Czech Rep</a:t>
            </a:r>
          </a:p>
        </p:txBody>
      </p:sp>
      <p:pic>
        <p:nvPicPr>
          <p:cNvPr id="57" name="Picture 3" descr="C:\Users\jmenard\Desktop\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7038" y="4337040"/>
            <a:ext cx="30781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48" descr="ppi221.tmp"/>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52400" y="2051040"/>
            <a:ext cx="1295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 Box 152"/>
          <p:cNvSpPr txBox="1">
            <a:spLocks noChangeArrowheads="1"/>
          </p:cNvSpPr>
          <p:nvPr/>
        </p:nvSpPr>
        <p:spPr bwMode="auto">
          <a:xfrm>
            <a:off x="152400" y="2051040"/>
            <a:ext cx="1257300"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1200" b="1" i="1">
                <a:solidFill>
                  <a:srgbClr val="1822CD"/>
                </a:solidFill>
                <a:latin typeface="Helvetica" charset="0"/>
                <a:ea typeface="ＭＳ Ｐゴシック" charset="0"/>
                <a:cs typeface="Arial" charset="0"/>
              </a:defRPr>
            </a:lvl1pPr>
            <a:lvl2pPr marL="742950" indent="-285750" eaLnBrk="0" hangingPunct="0">
              <a:defRPr sz="1200" b="1" i="1">
                <a:solidFill>
                  <a:srgbClr val="1822CD"/>
                </a:solidFill>
                <a:latin typeface="Helvetica" charset="0"/>
                <a:ea typeface="Arial" charset="0"/>
                <a:cs typeface="Arial" charset="0"/>
              </a:defRPr>
            </a:lvl2pPr>
            <a:lvl3pPr marL="1143000" indent="-228600" eaLnBrk="0" hangingPunct="0">
              <a:defRPr sz="1200" b="1" i="1">
                <a:solidFill>
                  <a:srgbClr val="1822CD"/>
                </a:solidFill>
                <a:latin typeface="Helvetica" charset="0"/>
                <a:ea typeface="Arial" charset="0"/>
                <a:cs typeface="Arial" charset="0"/>
              </a:defRPr>
            </a:lvl3pPr>
            <a:lvl4pPr marL="1600200" indent="-228600" eaLnBrk="0" hangingPunct="0">
              <a:defRPr sz="1200" b="1" i="1">
                <a:solidFill>
                  <a:srgbClr val="1822CD"/>
                </a:solidFill>
                <a:latin typeface="Helvetica" charset="0"/>
                <a:ea typeface="Arial" charset="0"/>
                <a:cs typeface="Arial" charset="0"/>
              </a:defRPr>
            </a:lvl4pPr>
            <a:lvl5pPr marL="2057400" indent="-228600" eaLnBrk="0" hangingPunct="0">
              <a:defRPr sz="1200" b="1" i="1">
                <a:solidFill>
                  <a:srgbClr val="1822CD"/>
                </a:solidFill>
                <a:latin typeface="Helvetica" charset="0"/>
                <a:ea typeface="Arial" charset="0"/>
                <a:cs typeface="Arial" charset="0"/>
              </a:defRPr>
            </a:lvl5pPr>
            <a:lvl6pPr marL="2514600" indent="-228600" eaLnBrk="0" fontAlgn="base" hangingPunct="0">
              <a:spcBef>
                <a:spcPct val="0"/>
              </a:spcBef>
              <a:spcAft>
                <a:spcPct val="0"/>
              </a:spcAft>
              <a:defRPr sz="1200" b="1" i="1">
                <a:solidFill>
                  <a:srgbClr val="1822CD"/>
                </a:solidFill>
                <a:latin typeface="Helvetica" charset="0"/>
                <a:ea typeface="Arial" charset="0"/>
                <a:cs typeface="Arial" charset="0"/>
              </a:defRPr>
            </a:lvl6pPr>
            <a:lvl7pPr marL="2971800" indent="-228600" eaLnBrk="0" fontAlgn="base" hangingPunct="0">
              <a:spcBef>
                <a:spcPct val="0"/>
              </a:spcBef>
              <a:spcAft>
                <a:spcPct val="0"/>
              </a:spcAft>
              <a:defRPr sz="1200" b="1" i="1">
                <a:solidFill>
                  <a:srgbClr val="1822CD"/>
                </a:solidFill>
                <a:latin typeface="Helvetica" charset="0"/>
                <a:ea typeface="Arial" charset="0"/>
                <a:cs typeface="Arial" charset="0"/>
              </a:defRPr>
            </a:lvl7pPr>
            <a:lvl8pPr marL="3429000" indent="-228600" eaLnBrk="0" fontAlgn="base" hangingPunct="0">
              <a:spcBef>
                <a:spcPct val="0"/>
              </a:spcBef>
              <a:spcAft>
                <a:spcPct val="0"/>
              </a:spcAft>
              <a:defRPr sz="1200" b="1" i="1">
                <a:solidFill>
                  <a:srgbClr val="1822CD"/>
                </a:solidFill>
                <a:latin typeface="Helvetica" charset="0"/>
                <a:ea typeface="Arial" charset="0"/>
                <a:cs typeface="Arial" charset="0"/>
              </a:defRPr>
            </a:lvl8pPr>
            <a:lvl9pPr marL="3886200" indent="-2286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a:lnSpc>
                <a:spcPct val="90000"/>
              </a:lnSpc>
              <a:spcBef>
                <a:spcPct val="5000"/>
              </a:spcBef>
              <a:spcAft>
                <a:spcPct val="5000"/>
              </a:spcAft>
            </a:pPr>
            <a:r>
              <a:rPr lang="en-US" sz="900">
                <a:solidFill>
                  <a:srgbClr val="0000FF"/>
                </a:solidFill>
                <a:latin typeface="Arial" charset="0"/>
              </a:rPr>
              <a:t>Coll of Wm &amp; Mary</a:t>
            </a:r>
          </a:p>
          <a:p>
            <a:pPr>
              <a:lnSpc>
                <a:spcPct val="90000"/>
              </a:lnSpc>
              <a:spcBef>
                <a:spcPct val="5000"/>
              </a:spcBef>
              <a:spcAft>
                <a:spcPct val="5000"/>
              </a:spcAft>
            </a:pPr>
            <a:r>
              <a:rPr lang="en-US" sz="900">
                <a:solidFill>
                  <a:srgbClr val="0000FF"/>
                </a:solidFill>
                <a:latin typeface="Arial" charset="0"/>
              </a:rPr>
              <a:t>Columbia U</a:t>
            </a:r>
          </a:p>
          <a:p>
            <a:pPr>
              <a:lnSpc>
                <a:spcPct val="90000"/>
              </a:lnSpc>
              <a:spcBef>
                <a:spcPct val="5000"/>
              </a:spcBef>
              <a:spcAft>
                <a:spcPct val="5000"/>
              </a:spcAft>
            </a:pPr>
            <a:r>
              <a:rPr lang="en-US" sz="900">
                <a:solidFill>
                  <a:srgbClr val="0000FF"/>
                </a:solidFill>
                <a:latin typeface="Arial" charset="0"/>
              </a:rPr>
              <a:t>CompX</a:t>
            </a:r>
          </a:p>
          <a:p>
            <a:pPr>
              <a:lnSpc>
                <a:spcPct val="90000"/>
              </a:lnSpc>
              <a:spcBef>
                <a:spcPct val="5000"/>
              </a:spcBef>
              <a:spcAft>
                <a:spcPct val="5000"/>
              </a:spcAft>
            </a:pPr>
            <a:r>
              <a:rPr lang="en-US" sz="900">
                <a:solidFill>
                  <a:srgbClr val="0000FF"/>
                </a:solidFill>
                <a:latin typeface="Arial" charset="0"/>
              </a:rPr>
              <a:t>General Atomics</a:t>
            </a:r>
          </a:p>
          <a:p>
            <a:pPr>
              <a:lnSpc>
                <a:spcPct val="90000"/>
              </a:lnSpc>
              <a:spcBef>
                <a:spcPct val="5000"/>
              </a:spcBef>
              <a:spcAft>
                <a:spcPct val="5000"/>
              </a:spcAft>
            </a:pPr>
            <a:r>
              <a:rPr lang="en-US" sz="900">
                <a:solidFill>
                  <a:srgbClr val="0000FF"/>
                </a:solidFill>
                <a:latin typeface="Arial" charset="0"/>
              </a:rPr>
              <a:t>FIU</a:t>
            </a:r>
          </a:p>
          <a:p>
            <a:pPr>
              <a:lnSpc>
                <a:spcPct val="90000"/>
              </a:lnSpc>
              <a:spcBef>
                <a:spcPct val="5000"/>
              </a:spcBef>
              <a:spcAft>
                <a:spcPct val="5000"/>
              </a:spcAft>
            </a:pPr>
            <a:r>
              <a:rPr lang="en-US" sz="900">
                <a:solidFill>
                  <a:srgbClr val="0000FF"/>
                </a:solidFill>
                <a:latin typeface="Arial" charset="0"/>
              </a:rPr>
              <a:t>INL</a:t>
            </a:r>
          </a:p>
          <a:p>
            <a:pPr>
              <a:lnSpc>
                <a:spcPct val="90000"/>
              </a:lnSpc>
              <a:spcBef>
                <a:spcPct val="5000"/>
              </a:spcBef>
              <a:spcAft>
                <a:spcPct val="5000"/>
              </a:spcAft>
            </a:pPr>
            <a:r>
              <a:rPr lang="en-US" sz="900">
                <a:solidFill>
                  <a:srgbClr val="0000FF"/>
                </a:solidFill>
                <a:latin typeface="Arial" charset="0"/>
              </a:rPr>
              <a:t>Johns Hopkins U</a:t>
            </a:r>
          </a:p>
          <a:p>
            <a:pPr>
              <a:lnSpc>
                <a:spcPct val="90000"/>
              </a:lnSpc>
              <a:spcBef>
                <a:spcPct val="5000"/>
              </a:spcBef>
              <a:spcAft>
                <a:spcPct val="5000"/>
              </a:spcAft>
            </a:pPr>
            <a:r>
              <a:rPr lang="en-US" sz="900">
                <a:solidFill>
                  <a:srgbClr val="0000FF"/>
                </a:solidFill>
                <a:latin typeface="Arial" charset="0"/>
              </a:rPr>
              <a:t>LANL</a:t>
            </a:r>
          </a:p>
          <a:p>
            <a:pPr>
              <a:lnSpc>
                <a:spcPct val="90000"/>
              </a:lnSpc>
              <a:spcBef>
                <a:spcPct val="5000"/>
              </a:spcBef>
              <a:spcAft>
                <a:spcPct val="5000"/>
              </a:spcAft>
            </a:pPr>
            <a:r>
              <a:rPr lang="en-US" sz="900">
                <a:solidFill>
                  <a:srgbClr val="0000FF"/>
                </a:solidFill>
                <a:latin typeface="Arial" charset="0"/>
              </a:rPr>
              <a:t>LLNL</a:t>
            </a:r>
          </a:p>
          <a:p>
            <a:pPr>
              <a:lnSpc>
                <a:spcPct val="90000"/>
              </a:lnSpc>
              <a:spcBef>
                <a:spcPct val="5000"/>
              </a:spcBef>
              <a:spcAft>
                <a:spcPct val="5000"/>
              </a:spcAft>
            </a:pPr>
            <a:r>
              <a:rPr lang="en-US" sz="900">
                <a:solidFill>
                  <a:srgbClr val="0000FF"/>
                </a:solidFill>
                <a:latin typeface="Arial" charset="0"/>
              </a:rPr>
              <a:t>Lodestar</a:t>
            </a:r>
          </a:p>
          <a:p>
            <a:pPr>
              <a:lnSpc>
                <a:spcPct val="90000"/>
              </a:lnSpc>
              <a:spcBef>
                <a:spcPct val="5000"/>
              </a:spcBef>
              <a:spcAft>
                <a:spcPct val="5000"/>
              </a:spcAft>
            </a:pPr>
            <a:r>
              <a:rPr lang="en-US" sz="900">
                <a:solidFill>
                  <a:srgbClr val="0000FF"/>
                </a:solidFill>
                <a:latin typeface="Arial" charset="0"/>
              </a:rPr>
              <a:t>MIT</a:t>
            </a:r>
          </a:p>
          <a:p>
            <a:pPr>
              <a:lnSpc>
                <a:spcPct val="90000"/>
              </a:lnSpc>
              <a:spcBef>
                <a:spcPct val="5000"/>
              </a:spcBef>
              <a:spcAft>
                <a:spcPct val="5000"/>
              </a:spcAft>
            </a:pPr>
            <a:r>
              <a:rPr lang="en-US" sz="900">
                <a:solidFill>
                  <a:srgbClr val="0000FF"/>
                </a:solidFill>
                <a:latin typeface="Arial" charset="0"/>
              </a:rPr>
              <a:t>Lehigh U</a:t>
            </a:r>
          </a:p>
          <a:p>
            <a:pPr>
              <a:lnSpc>
                <a:spcPct val="90000"/>
              </a:lnSpc>
              <a:spcBef>
                <a:spcPct val="5000"/>
              </a:spcBef>
              <a:spcAft>
                <a:spcPct val="5000"/>
              </a:spcAft>
            </a:pPr>
            <a:r>
              <a:rPr lang="en-US" sz="900">
                <a:solidFill>
                  <a:srgbClr val="0000FF"/>
                </a:solidFill>
                <a:latin typeface="Arial" charset="0"/>
              </a:rPr>
              <a:t>Nova Photonics</a:t>
            </a:r>
          </a:p>
          <a:p>
            <a:pPr>
              <a:lnSpc>
                <a:spcPct val="90000"/>
              </a:lnSpc>
              <a:spcBef>
                <a:spcPct val="5000"/>
              </a:spcBef>
              <a:spcAft>
                <a:spcPct val="5000"/>
              </a:spcAft>
            </a:pPr>
            <a:r>
              <a:rPr lang="en-US" sz="900">
                <a:solidFill>
                  <a:srgbClr val="0000FF"/>
                </a:solidFill>
                <a:latin typeface="Arial" charset="0"/>
              </a:rPr>
              <a:t>ORNL</a:t>
            </a:r>
          </a:p>
          <a:p>
            <a:pPr>
              <a:lnSpc>
                <a:spcPct val="90000"/>
              </a:lnSpc>
              <a:spcBef>
                <a:spcPct val="5000"/>
              </a:spcBef>
              <a:spcAft>
                <a:spcPct val="5000"/>
              </a:spcAft>
            </a:pPr>
            <a:r>
              <a:rPr lang="en-US" sz="900">
                <a:solidFill>
                  <a:srgbClr val="0000FF"/>
                </a:solidFill>
                <a:latin typeface="Arial" charset="0"/>
              </a:rPr>
              <a:t>PPPL</a:t>
            </a:r>
          </a:p>
          <a:p>
            <a:pPr>
              <a:lnSpc>
                <a:spcPct val="90000"/>
              </a:lnSpc>
              <a:spcBef>
                <a:spcPct val="5000"/>
              </a:spcBef>
              <a:spcAft>
                <a:spcPct val="5000"/>
              </a:spcAft>
            </a:pPr>
            <a:r>
              <a:rPr lang="en-US" sz="900">
                <a:solidFill>
                  <a:srgbClr val="0000FF"/>
                </a:solidFill>
                <a:latin typeface="Arial" charset="0"/>
              </a:rPr>
              <a:t>Princeton U</a:t>
            </a:r>
          </a:p>
          <a:p>
            <a:pPr>
              <a:lnSpc>
                <a:spcPct val="90000"/>
              </a:lnSpc>
              <a:spcBef>
                <a:spcPct val="5000"/>
              </a:spcBef>
              <a:spcAft>
                <a:spcPct val="5000"/>
              </a:spcAft>
            </a:pPr>
            <a:r>
              <a:rPr lang="en-US" sz="900">
                <a:solidFill>
                  <a:srgbClr val="0000FF"/>
                </a:solidFill>
                <a:latin typeface="Arial" charset="0"/>
              </a:rPr>
              <a:t>Purdue U</a:t>
            </a:r>
          </a:p>
          <a:p>
            <a:pPr>
              <a:lnSpc>
                <a:spcPct val="90000"/>
              </a:lnSpc>
              <a:spcBef>
                <a:spcPct val="5000"/>
              </a:spcBef>
              <a:spcAft>
                <a:spcPct val="5000"/>
              </a:spcAft>
            </a:pPr>
            <a:r>
              <a:rPr lang="en-US" sz="900">
                <a:solidFill>
                  <a:srgbClr val="0000FF"/>
                </a:solidFill>
                <a:latin typeface="Arial" charset="0"/>
              </a:rPr>
              <a:t>SNL</a:t>
            </a:r>
          </a:p>
          <a:p>
            <a:pPr>
              <a:lnSpc>
                <a:spcPct val="90000"/>
              </a:lnSpc>
              <a:spcBef>
                <a:spcPct val="5000"/>
              </a:spcBef>
              <a:spcAft>
                <a:spcPct val="5000"/>
              </a:spcAft>
            </a:pPr>
            <a:r>
              <a:rPr lang="en-US" sz="900">
                <a:solidFill>
                  <a:srgbClr val="0000FF"/>
                </a:solidFill>
                <a:latin typeface="Arial" charset="0"/>
              </a:rPr>
              <a:t>Think Tank, Inc.</a:t>
            </a:r>
          </a:p>
          <a:p>
            <a:pPr>
              <a:lnSpc>
                <a:spcPct val="90000"/>
              </a:lnSpc>
              <a:spcBef>
                <a:spcPct val="5000"/>
              </a:spcBef>
              <a:spcAft>
                <a:spcPct val="5000"/>
              </a:spcAft>
            </a:pPr>
            <a:r>
              <a:rPr lang="en-US" sz="900">
                <a:solidFill>
                  <a:srgbClr val="0000FF"/>
                </a:solidFill>
                <a:latin typeface="Arial" charset="0"/>
              </a:rPr>
              <a:t>UC Davis</a:t>
            </a:r>
          </a:p>
          <a:p>
            <a:pPr>
              <a:lnSpc>
                <a:spcPct val="90000"/>
              </a:lnSpc>
              <a:spcBef>
                <a:spcPct val="5000"/>
              </a:spcBef>
              <a:spcAft>
                <a:spcPct val="5000"/>
              </a:spcAft>
            </a:pPr>
            <a:r>
              <a:rPr lang="en-US" sz="900">
                <a:solidFill>
                  <a:srgbClr val="0000FF"/>
                </a:solidFill>
                <a:latin typeface="Arial" charset="0"/>
              </a:rPr>
              <a:t>UC Irvine</a:t>
            </a:r>
          </a:p>
          <a:p>
            <a:pPr>
              <a:lnSpc>
                <a:spcPct val="90000"/>
              </a:lnSpc>
              <a:spcBef>
                <a:spcPct val="5000"/>
              </a:spcBef>
              <a:spcAft>
                <a:spcPct val="5000"/>
              </a:spcAft>
            </a:pPr>
            <a:r>
              <a:rPr lang="en-US" sz="900">
                <a:solidFill>
                  <a:srgbClr val="0000FF"/>
                </a:solidFill>
                <a:latin typeface="Arial" charset="0"/>
              </a:rPr>
              <a:t>UCLA</a:t>
            </a:r>
          </a:p>
          <a:p>
            <a:pPr>
              <a:lnSpc>
                <a:spcPct val="90000"/>
              </a:lnSpc>
              <a:spcBef>
                <a:spcPct val="5000"/>
              </a:spcBef>
              <a:spcAft>
                <a:spcPct val="5000"/>
              </a:spcAft>
            </a:pPr>
            <a:r>
              <a:rPr lang="en-US" sz="900">
                <a:solidFill>
                  <a:srgbClr val="0000FF"/>
                </a:solidFill>
                <a:latin typeface="Arial" charset="0"/>
              </a:rPr>
              <a:t>UCSD</a:t>
            </a:r>
          </a:p>
          <a:p>
            <a:pPr>
              <a:lnSpc>
                <a:spcPct val="90000"/>
              </a:lnSpc>
              <a:spcBef>
                <a:spcPct val="5000"/>
              </a:spcBef>
              <a:spcAft>
                <a:spcPct val="5000"/>
              </a:spcAft>
            </a:pPr>
            <a:r>
              <a:rPr lang="en-US" sz="900">
                <a:solidFill>
                  <a:srgbClr val="0000FF"/>
                </a:solidFill>
                <a:latin typeface="Arial" charset="0"/>
              </a:rPr>
              <a:t>U Colorado</a:t>
            </a:r>
          </a:p>
          <a:p>
            <a:pPr>
              <a:lnSpc>
                <a:spcPct val="90000"/>
              </a:lnSpc>
              <a:spcBef>
                <a:spcPct val="5000"/>
              </a:spcBef>
              <a:spcAft>
                <a:spcPct val="5000"/>
              </a:spcAft>
            </a:pPr>
            <a:r>
              <a:rPr lang="en-US" sz="900">
                <a:solidFill>
                  <a:srgbClr val="0000FF"/>
                </a:solidFill>
                <a:latin typeface="Arial" charset="0"/>
              </a:rPr>
              <a:t>U Illinois</a:t>
            </a:r>
          </a:p>
          <a:p>
            <a:pPr>
              <a:lnSpc>
                <a:spcPct val="90000"/>
              </a:lnSpc>
              <a:spcBef>
                <a:spcPct val="5000"/>
              </a:spcBef>
              <a:spcAft>
                <a:spcPct val="5000"/>
              </a:spcAft>
            </a:pPr>
            <a:r>
              <a:rPr lang="en-US" sz="900">
                <a:solidFill>
                  <a:srgbClr val="0000FF"/>
                </a:solidFill>
                <a:latin typeface="Arial" charset="0"/>
              </a:rPr>
              <a:t>U Maryland</a:t>
            </a:r>
          </a:p>
          <a:p>
            <a:pPr>
              <a:lnSpc>
                <a:spcPct val="90000"/>
              </a:lnSpc>
              <a:spcBef>
                <a:spcPct val="5000"/>
              </a:spcBef>
              <a:spcAft>
                <a:spcPct val="5000"/>
              </a:spcAft>
            </a:pPr>
            <a:r>
              <a:rPr lang="en-US" sz="900">
                <a:solidFill>
                  <a:srgbClr val="0000FF"/>
                </a:solidFill>
                <a:latin typeface="Arial" charset="0"/>
              </a:rPr>
              <a:t>U Rochester</a:t>
            </a:r>
          </a:p>
          <a:p>
            <a:pPr>
              <a:lnSpc>
                <a:spcPct val="90000"/>
              </a:lnSpc>
              <a:spcBef>
                <a:spcPct val="5000"/>
              </a:spcBef>
              <a:spcAft>
                <a:spcPct val="5000"/>
              </a:spcAft>
            </a:pPr>
            <a:r>
              <a:rPr lang="en-US" sz="900">
                <a:solidFill>
                  <a:srgbClr val="0000FF"/>
                </a:solidFill>
                <a:latin typeface="Arial" charset="0"/>
              </a:rPr>
              <a:t>U Tennessee</a:t>
            </a:r>
          </a:p>
          <a:p>
            <a:pPr>
              <a:lnSpc>
                <a:spcPct val="90000"/>
              </a:lnSpc>
              <a:spcBef>
                <a:spcPct val="5000"/>
              </a:spcBef>
              <a:spcAft>
                <a:spcPct val="5000"/>
              </a:spcAft>
            </a:pPr>
            <a:r>
              <a:rPr lang="en-US" sz="900">
                <a:solidFill>
                  <a:srgbClr val="0000FF"/>
                </a:solidFill>
                <a:latin typeface="Arial" charset="0"/>
              </a:rPr>
              <a:t>U Tulsa</a:t>
            </a:r>
          </a:p>
          <a:p>
            <a:pPr>
              <a:lnSpc>
                <a:spcPct val="90000"/>
              </a:lnSpc>
              <a:spcBef>
                <a:spcPct val="5000"/>
              </a:spcBef>
              <a:spcAft>
                <a:spcPct val="5000"/>
              </a:spcAft>
            </a:pPr>
            <a:r>
              <a:rPr lang="en-US" sz="900">
                <a:solidFill>
                  <a:srgbClr val="0000FF"/>
                </a:solidFill>
                <a:latin typeface="Arial" charset="0"/>
              </a:rPr>
              <a:t>U Washington</a:t>
            </a:r>
          </a:p>
          <a:p>
            <a:pPr>
              <a:lnSpc>
                <a:spcPct val="90000"/>
              </a:lnSpc>
              <a:spcBef>
                <a:spcPct val="5000"/>
              </a:spcBef>
              <a:spcAft>
                <a:spcPct val="5000"/>
              </a:spcAft>
            </a:pPr>
            <a:r>
              <a:rPr lang="en-US" sz="900">
                <a:solidFill>
                  <a:srgbClr val="0000FF"/>
                </a:solidFill>
                <a:latin typeface="Arial" charset="0"/>
              </a:rPr>
              <a:t>U Wisconsin</a:t>
            </a:r>
          </a:p>
          <a:p>
            <a:pPr>
              <a:lnSpc>
                <a:spcPct val="90000"/>
              </a:lnSpc>
              <a:spcBef>
                <a:spcPct val="5000"/>
              </a:spcBef>
              <a:spcAft>
                <a:spcPct val="5000"/>
              </a:spcAft>
            </a:pPr>
            <a:r>
              <a:rPr lang="en-US" sz="900">
                <a:solidFill>
                  <a:srgbClr val="0000FF"/>
                </a:solidFill>
                <a:latin typeface="Arial" charset="0"/>
              </a:rPr>
              <a:t>X Science LLC</a:t>
            </a:r>
          </a:p>
        </p:txBody>
      </p:sp>
      <p:pic>
        <p:nvPicPr>
          <p:cNvPr id="60" name="Picture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4105260"/>
            <a:ext cx="22748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43844" y="1058863"/>
            <a:ext cx="6056312" cy="1470025"/>
          </a:xfrm>
        </p:spPr>
        <p:txBody>
          <a:bodyPr>
            <a:normAutofit/>
          </a:bodyPr>
          <a:lstStyle>
            <a:lvl1pPr>
              <a:defRPr sz="3600"/>
            </a:lvl1pPr>
          </a:lstStyle>
          <a:p>
            <a:r>
              <a:rPr lang="en-US" smtClean="0"/>
              <a:t>Click to edit Master title style</a:t>
            </a:r>
            <a:endParaRPr lang="en-US"/>
          </a:p>
        </p:txBody>
      </p:sp>
      <p:sp>
        <p:nvSpPr>
          <p:cNvPr id="3" name="Subtitle 2"/>
          <p:cNvSpPr>
            <a:spLocks noGrp="1"/>
          </p:cNvSpPr>
          <p:nvPr>
            <p:ph type="subTitle" idx="1"/>
          </p:nvPr>
        </p:nvSpPr>
        <p:spPr>
          <a:xfrm>
            <a:off x="1674019" y="3024188"/>
            <a:ext cx="5795962" cy="971117"/>
          </a:xfrm>
        </p:spPr>
        <p:txBody>
          <a:bodyPr anchor="b"/>
          <a:lstStyle>
            <a:lvl1pPr marL="0" indent="0" algn="ctr">
              <a:buNone/>
              <a:defRPr>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616224"/>
            <a:ext cx="2133600" cy="237743"/>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ELM Evolution Patterns on NSTX-U | D. Smith | HTPD-2016</a:t>
            </a:r>
            <a:endParaRPr lang="en-US" dirty="0"/>
          </a:p>
        </p:txBody>
      </p:sp>
      <p:sp>
        <p:nvSpPr>
          <p:cNvPr id="6" name="Slide Number Placeholder 5"/>
          <p:cNvSpPr>
            <a:spLocks noGrp="1"/>
          </p:cNvSpPr>
          <p:nvPr>
            <p:ph type="sldNum" sz="quarter" idx="12"/>
          </p:nvPr>
        </p:nvSpPr>
        <p:spPr/>
        <p:txBody>
          <a:bodyPr/>
          <a:lstStyle/>
          <a:p>
            <a:fld id="{42EDFC49-E67D-BA4B-A39F-ED823DB06030}" type="slidenum">
              <a:rPr lang="en-US" smtClean="0"/>
              <a:t>‹#›</a:t>
            </a:fld>
            <a:endParaRPr lang="en-US"/>
          </a:p>
        </p:txBody>
      </p:sp>
      <p:pic>
        <p:nvPicPr>
          <p:cNvPr id="53" name="Picture 52" descr="doe-ofes-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0284" y="209136"/>
            <a:ext cx="2717777" cy="512451"/>
          </a:xfrm>
          <a:prstGeom prst="rect">
            <a:avLst/>
          </a:prstGeom>
        </p:spPr>
      </p:pic>
      <p:pic>
        <p:nvPicPr>
          <p:cNvPr id="54" name="Picture 53" descr="NSTX-U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53" y="70899"/>
            <a:ext cx="3031003" cy="778892"/>
          </a:xfrm>
          <a:prstGeom prst="rect">
            <a:avLst/>
          </a:prstGeom>
        </p:spPr>
      </p:pic>
    </p:spTree>
    <p:extLst>
      <p:ext uri="{BB962C8B-B14F-4D97-AF65-F5344CB8AC3E}">
        <p14:creationId xmlns:p14="http://schemas.microsoft.com/office/powerpoint/2010/main" val="29210230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emf"/><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6572256"/>
            <a:ext cx="9144000" cy="283463"/>
          </a:xfrm>
          <a:prstGeom prst="rect">
            <a:avLst/>
          </a:prstGeom>
          <a:gradFill flip="none" rotWithShape="1">
            <a:gsLst>
              <a:gs pos="0">
                <a:schemeClr val="bg2"/>
              </a:gs>
              <a:gs pos="100000">
                <a:schemeClr val="bg2">
                  <a:lumMod val="90000"/>
                </a:schemeClr>
              </a:gs>
            </a:gsLst>
            <a:lin ang="33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0" name="Picture 9" descr="UWlogo_fl_4c_RedLetters_footer.eps"/>
          <p:cNvPicPr>
            <a:picLocks noChangeAspect="1"/>
          </p:cNvPicPr>
          <p:nvPr/>
        </p:nvPicPr>
        <p:blipFill>
          <a:blip r:embed="rId9"/>
          <a:stretch>
            <a:fillRect/>
          </a:stretch>
        </p:blipFill>
        <p:spPr>
          <a:xfrm>
            <a:off x="31750" y="6556152"/>
            <a:ext cx="1246188" cy="29867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2317" y="6590562"/>
            <a:ext cx="992743" cy="256032"/>
          </a:xfrm>
          <a:prstGeom prst="rect">
            <a:avLst/>
          </a:prstGeom>
          <a:ln w="6350" cap="flat" cmpd="sng" algn="ctr">
            <a:noFill/>
            <a:prstDash val="solid"/>
            <a:round/>
            <a:headEnd type="none" w="med" len="med"/>
            <a:tailEnd type="none" w="med" len="med"/>
          </a:ln>
        </p:spPr>
      </p:pic>
      <p:sp>
        <p:nvSpPr>
          <p:cNvPr id="8" name="Rectangle 7"/>
          <p:cNvSpPr/>
          <p:nvPr/>
        </p:nvSpPr>
        <p:spPr>
          <a:xfrm>
            <a:off x="0" y="0"/>
            <a:ext cx="9144000" cy="932688"/>
          </a:xfrm>
          <a:prstGeom prst="rect">
            <a:avLst/>
          </a:prstGeom>
          <a:gradFill>
            <a:gsLst>
              <a:gs pos="0">
                <a:srgbClr val="800000"/>
              </a:gs>
              <a:gs pos="58000">
                <a:srgbClr val="D8002E"/>
              </a:gs>
            </a:gsLst>
            <a:lin ang="3960000" scaled="0"/>
          </a:gradFill>
          <a:ln w="0" cap="flat" cmpd="sng" algn="ctr">
            <a:noFill/>
            <a:prstDash val="solid"/>
            <a:round/>
            <a:headEnd type="none" w="med" len="med"/>
            <a:tailEnd type="none" w="med" len="med"/>
          </a:ln>
          <a:effectLst>
            <a:outerShdw blurRad="63500" dist="48387" dir="5400000" algn="tl"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effectLst>
                <a:outerShdw blurRad="50800" dist="38100" dir="2700000" algn="tl" rotWithShape="0">
                  <a:prstClr val="black">
                    <a:alpha val="40000"/>
                  </a:prstClr>
                </a:outerShdw>
              </a:effectLst>
            </a:endParaRPr>
          </a:p>
        </p:txBody>
      </p:sp>
      <p:sp>
        <p:nvSpPr>
          <p:cNvPr id="2" name="Title Placeholder 1"/>
          <p:cNvSpPr>
            <a:spLocks noGrp="1"/>
          </p:cNvSpPr>
          <p:nvPr>
            <p:ph type="title"/>
          </p:nvPr>
        </p:nvSpPr>
        <p:spPr>
          <a:xfrm>
            <a:off x="0" y="0"/>
            <a:ext cx="9144000" cy="93268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2555875" y="6610368"/>
            <a:ext cx="5873749" cy="237105"/>
          </a:xfrm>
          <a:prstGeom prst="rect">
            <a:avLst/>
          </a:prstGeom>
        </p:spPr>
        <p:txBody>
          <a:bodyPr vert="horz" lIns="91440" tIns="45720" rIns="91440" bIns="45720" rtlCol="0" anchor="ctr"/>
          <a:lstStyle>
            <a:lvl1pPr algn="ctr">
              <a:defRPr sz="1200">
                <a:solidFill>
                  <a:srgbClr val="800000"/>
                </a:solidFill>
              </a:defRPr>
            </a:lvl1pPr>
          </a:lstStyle>
          <a:p>
            <a:r>
              <a:rPr lang="en-US" smtClean="0"/>
              <a:t>ELM Evolution Patterns on NSTX-U | D. Smith | HTPD-2016</a:t>
            </a:r>
            <a:endParaRPr lang="en-US" dirty="0"/>
          </a:p>
        </p:txBody>
      </p:sp>
      <p:sp>
        <p:nvSpPr>
          <p:cNvPr id="6" name="Slide Number Placeholder 5"/>
          <p:cNvSpPr>
            <a:spLocks noGrp="1"/>
          </p:cNvSpPr>
          <p:nvPr>
            <p:ph type="sldNum" sz="quarter" idx="4"/>
          </p:nvPr>
        </p:nvSpPr>
        <p:spPr>
          <a:xfrm>
            <a:off x="8524898" y="6610368"/>
            <a:ext cx="542925" cy="237105"/>
          </a:xfrm>
          <a:prstGeom prst="rect">
            <a:avLst/>
          </a:prstGeom>
        </p:spPr>
        <p:txBody>
          <a:bodyPr vert="horz" lIns="91440" tIns="45720" rIns="91440" bIns="45720" rtlCol="0" anchor="ctr"/>
          <a:lstStyle>
            <a:lvl1pPr algn="r">
              <a:defRPr sz="1200">
                <a:solidFill>
                  <a:srgbClr val="800000"/>
                </a:solidFill>
              </a:defRPr>
            </a:lvl1pPr>
          </a:lstStyle>
          <a:p>
            <a:fld id="{42EDFC49-E67D-BA4B-A39F-ED823DB06030}" type="slidenum">
              <a:rPr lang="en-US" smtClean="0"/>
              <a:t>‹#›</a:t>
            </a:fld>
            <a:endParaRPr lang="en-US"/>
          </a:p>
        </p:txBody>
      </p:sp>
    </p:spTree>
    <p:extLst>
      <p:ext uri="{BB962C8B-B14F-4D97-AF65-F5344CB8AC3E}">
        <p14:creationId xmlns:p14="http://schemas.microsoft.com/office/powerpoint/2010/main" val="58293556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hf hdr="0" dt="0"/>
  <p:txStyles>
    <p:titleStyle>
      <a:lvl1pPr algn="ctr" defTabSz="457200" rtl="0" eaLnBrk="1" latinLnBrk="0" hangingPunct="1">
        <a:spcBef>
          <a:spcPct val="0"/>
        </a:spcBef>
        <a:buNone/>
        <a:defRPr sz="3600" b="1" i="0" kern="1200">
          <a:solidFill>
            <a:srgbClr val="FCFCF0"/>
          </a:solidFill>
          <a:effectLst>
            <a:outerShdw blurRad="50800" dist="38100" dir="2700000" algn="tl" rotWithShape="0">
              <a:prstClr val="black">
                <a:alpha val="40000"/>
              </a:prst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800000"/>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800000"/>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800000"/>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8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gif"/><Relationship Id="rId4" Type="http://schemas.openxmlformats.org/officeDocument/2006/relationships/image" Target="../media/image45.gif"/><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6.png"/><Relationship Id="rId5" Type="http://schemas.openxmlformats.org/officeDocument/2006/relationships/image" Target="../media/image47.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2.png"/><Relationship Id="rId5" Type="http://schemas.openxmlformats.org/officeDocument/2006/relationships/oleObject" Target="../embeddings/oleObject1.bin"/><Relationship Id="rId6" Type="http://schemas.openxmlformats.org/officeDocument/2006/relationships/image" Target="../media/image11.emf"/><Relationship Id="rId7"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jpeg"/><Relationship Id="rId6"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 y="1423753"/>
            <a:ext cx="8961120" cy="1288105"/>
          </a:xfrm>
        </p:spPr>
        <p:txBody>
          <a:bodyPr wrap="square" anchor="t">
            <a:noAutofit/>
          </a:bodyPr>
          <a:lstStyle/>
          <a:p>
            <a:r>
              <a:rPr lang="en-US" sz="3200" dirty="0">
                <a:effectLst>
                  <a:outerShdw blurRad="38100" dist="25400" dir="2700000" algn="tl" rotWithShape="0">
                    <a:prstClr val="black">
                      <a:alpha val="25000"/>
                    </a:prstClr>
                  </a:outerShdw>
                </a:effectLst>
              </a:rPr>
              <a:t>Investigation of ELM evolution patterns on NSTX-U</a:t>
            </a:r>
            <a:r>
              <a:rPr lang="en-US" sz="3200" dirty="0" smtClean="0">
                <a:effectLst>
                  <a:outerShdw blurRad="38100" dist="25400" dir="2700000" algn="tl" rotWithShape="0">
                    <a:prstClr val="black">
                      <a:alpha val="25000"/>
                    </a:prstClr>
                  </a:outerShdw>
                </a:effectLst>
              </a:rPr>
              <a:t/>
            </a:r>
            <a:br>
              <a:rPr lang="en-US" sz="3200" dirty="0" smtClean="0">
                <a:effectLst>
                  <a:outerShdw blurRad="38100" dist="25400" dir="2700000" algn="tl" rotWithShape="0">
                    <a:prstClr val="black">
                      <a:alpha val="25000"/>
                    </a:prstClr>
                  </a:outerShdw>
                </a:effectLst>
              </a:rPr>
            </a:br>
            <a:r>
              <a:rPr lang="en-US" sz="3200" dirty="0" smtClean="0">
                <a:effectLst>
                  <a:outerShdw blurRad="38100" dist="25400" dir="2700000" algn="tl" rotWithShape="0">
                    <a:prstClr val="black">
                      <a:alpha val="25000"/>
                    </a:prstClr>
                  </a:outerShdw>
                </a:effectLst>
              </a:rPr>
              <a:t>with </a:t>
            </a:r>
            <a:r>
              <a:rPr lang="en-US" sz="3200" dirty="0">
                <a:effectLst>
                  <a:outerShdw blurRad="38100" dist="25400" dir="2700000" algn="tl" rotWithShape="0">
                    <a:prstClr val="black">
                      <a:alpha val="25000"/>
                    </a:prstClr>
                  </a:outerShdw>
                </a:effectLst>
              </a:rPr>
              <a:t>beam emission spectroscopy </a:t>
            </a:r>
            <a:r>
              <a:rPr lang="en-US" sz="3200" dirty="0" smtClean="0">
                <a:effectLst>
                  <a:outerShdw blurRad="38100" dist="25400" dir="2700000" algn="tl" rotWithShape="0">
                    <a:prstClr val="black">
                      <a:alpha val="25000"/>
                    </a:prstClr>
                  </a:outerShdw>
                </a:effectLst>
              </a:rPr>
              <a:t>measurements</a:t>
            </a:r>
            <a:endParaRPr lang="en-US" sz="3200" dirty="0">
              <a:effectLst>
                <a:outerShdw blurRad="38100" dist="25400" dir="2700000" algn="tl" rotWithShape="0">
                  <a:prstClr val="black">
                    <a:alpha val="25000"/>
                  </a:prstClr>
                </a:outerShdw>
              </a:effectLst>
            </a:endParaRPr>
          </a:p>
        </p:txBody>
      </p:sp>
      <p:sp>
        <p:nvSpPr>
          <p:cNvPr id="3" name="Subtitle 2"/>
          <p:cNvSpPr>
            <a:spLocks noGrp="1"/>
          </p:cNvSpPr>
          <p:nvPr>
            <p:ph type="subTitle" idx="1"/>
          </p:nvPr>
        </p:nvSpPr>
        <p:spPr>
          <a:xfrm>
            <a:off x="3114348" y="2961342"/>
            <a:ext cx="5744927" cy="3487583"/>
          </a:xfrm>
        </p:spPr>
        <p:txBody>
          <a:bodyPr wrap="square" anchor="t">
            <a:noAutofit/>
          </a:bodyPr>
          <a:lstStyle/>
          <a:p>
            <a:pPr>
              <a:lnSpc>
                <a:spcPct val="90000"/>
              </a:lnSpc>
              <a:spcBef>
                <a:spcPts val="0"/>
              </a:spcBef>
            </a:pPr>
            <a:r>
              <a:rPr lang="en-US" sz="2600" dirty="0" smtClean="0">
                <a:solidFill>
                  <a:schemeClr val="tx1"/>
                </a:solidFill>
              </a:rPr>
              <a:t>David R. Smith</a:t>
            </a:r>
            <a:r>
              <a:rPr lang="en-US" sz="2600" baseline="30000" dirty="0" smtClean="0">
                <a:solidFill>
                  <a:schemeClr val="tx1"/>
                </a:solidFill>
              </a:rPr>
              <a:t>1</a:t>
            </a:r>
            <a:r>
              <a:rPr lang="en-US" sz="2600" dirty="0" smtClean="0">
                <a:solidFill>
                  <a:schemeClr val="tx1"/>
                </a:solidFill>
              </a:rPr>
              <a:t>, G. McKee</a:t>
            </a:r>
            <a:r>
              <a:rPr lang="en-US" sz="2600" baseline="30000" dirty="0">
                <a:solidFill>
                  <a:schemeClr val="tx1"/>
                </a:solidFill>
              </a:rPr>
              <a:t>1</a:t>
            </a:r>
            <a:r>
              <a:rPr lang="en-US" sz="2600" dirty="0" smtClean="0">
                <a:solidFill>
                  <a:schemeClr val="tx1"/>
                </a:solidFill>
              </a:rPr>
              <a:t>, R. Fonck</a:t>
            </a:r>
            <a:r>
              <a:rPr lang="en-US" sz="2600" baseline="30000" dirty="0">
                <a:solidFill>
                  <a:schemeClr val="tx1"/>
                </a:solidFill>
              </a:rPr>
              <a:t>1</a:t>
            </a:r>
            <a:r>
              <a:rPr lang="en-US" sz="2600" dirty="0" smtClean="0">
                <a:solidFill>
                  <a:schemeClr val="tx1"/>
                </a:solidFill>
              </a:rPr>
              <a:t>, </a:t>
            </a:r>
            <a:r>
              <a:rPr lang="en-US" sz="2600" dirty="0">
                <a:solidFill>
                  <a:schemeClr val="tx1"/>
                </a:solidFill>
              </a:rPr>
              <a:t/>
            </a:r>
            <a:br>
              <a:rPr lang="en-US" sz="2600" dirty="0">
                <a:solidFill>
                  <a:schemeClr val="tx1"/>
                </a:solidFill>
              </a:rPr>
            </a:br>
            <a:r>
              <a:rPr lang="en-US" sz="2600" dirty="0" smtClean="0">
                <a:solidFill>
                  <a:schemeClr val="tx1"/>
                </a:solidFill>
              </a:rPr>
              <a:t>A. Diallo</a:t>
            </a:r>
            <a:r>
              <a:rPr lang="en-US" sz="2600" baseline="30000" dirty="0">
                <a:solidFill>
                  <a:schemeClr val="tx1"/>
                </a:solidFill>
              </a:rPr>
              <a:t>2</a:t>
            </a:r>
            <a:r>
              <a:rPr lang="en-US" sz="2600" dirty="0" smtClean="0">
                <a:solidFill>
                  <a:schemeClr val="tx1"/>
                </a:solidFill>
              </a:rPr>
              <a:t>, S. Kaye</a:t>
            </a:r>
            <a:r>
              <a:rPr lang="en-US" sz="2600" baseline="30000" dirty="0" smtClean="0">
                <a:solidFill>
                  <a:schemeClr val="tx1"/>
                </a:solidFill>
              </a:rPr>
              <a:t>2</a:t>
            </a:r>
            <a:r>
              <a:rPr lang="en-US" sz="2600" dirty="0" smtClean="0">
                <a:solidFill>
                  <a:schemeClr val="tx1"/>
                </a:solidFill>
              </a:rPr>
              <a:t>, B. LeBlanc</a:t>
            </a:r>
            <a:r>
              <a:rPr lang="en-US" sz="2600" baseline="30000" dirty="0" smtClean="0">
                <a:solidFill>
                  <a:schemeClr val="tx1"/>
                </a:solidFill>
              </a:rPr>
              <a:t>2</a:t>
            </a:r>
            <a:r>
              <a:rPr lang="en-US" sz="2600" dirty="0" smtClean="0">
                <a:solidFill>
                  <a:schemeClr val="tx1"/>
                </a:solidFill>
              </a:rPr>
              <a:t>,</a:t>
            </a:r>
            <a:br>
              <a:rPr lang="en-US" sz="2600" dirty="0" smtClean="0">
                <a:solidFill>
                  <a:schemeClr val="tx1"/>
                </a:solidFill>
              </a:rPr>
            </a:br>
            <a:r>
              <a:rPr lang="en-US" sz="2600" dirty="0" smtClean="0">
                <a:solidFill>
                  <a:schemeClr val="tx1"/>
                </a:solidFill>
              </a:rPr>
              <a:t>S. Sabbagh</a:t>
            </a:r>
            <a:r>
              <a:rPr lang="en-US" sz="2600" baseline="30000" dirty="0" smtClean="0">
                <a:solidFill>
                  <a:schemeClr val="tx1"/>
                </a:solidFill>
              </a:rPr>
              <a:t>3</a:t>
            </a:r>
            <a:r>
              <a:rPr lang="en-US" sz="2600" dirty="0" smtClean="0">
                <a:solidFill>
                  <a:schemeClr val="tx1"/>
                </a:solidFill>
              </a:rPr>
              <a:t>, and B. Stratton</a:t>
            </a:r>
            <a:r>
              <a:rPr lang="en-US" sz="2600" baseline="30000" dirty="0">
                <a:solidFill>
                  <a:schemeClr val="tx1"/>
                </a:solidFill>
              </a:rPr>
              <a:t>2</a:t>
            </a:r>
            <a:endParaRPr lang="en-US" sz="2600" dirty="0" smtClean="0">
              <a:solidFill>
                <a:schemeClr val="tx1"/>
              </a:solidFill>
            </a:endParaRPr>
          </a:p>
          <a:p>
            <a:pPr>
              <a:lnSpc>
                <a:spcPct val="90000"/>
              </a:lnSpc>
              <a:spcBef>
                <a:spcPts val="600"/>
              </a:spcBef>
            </a:pPr>
            <a:r>
              <a:rPr lang="en-US" sz="2000" baseline="30000" dirty="0" smtClean="0">
                <a:solidFill>
                  <a:schemeClr val="tx1">
                    <a:lumMod val="85000"/>
                    <a:lumOff val="15000"/>
                  </a:schemeClr>
                </a:solidFill>
              </a:rPr>
              <a:t>1</a:t>
            </a:r>
            <a:r>
              <a:rPr lang="en-US" sz="2000" i="1" dirty="0" smtClean="0">
                <a:solidFill>
                  <a:schemeClr val="tx1">
                    <a:lumMod val="85000"/>
                    <a:lumOff val="15000"/>
                  </a:schemeClr>
                </a:solidFill>
              </a:rPr>
              <a:t>U. Wisconsin-Madison, </a:t>
            </a:r>
            <a:r>
              <a:rPr lang="en-US" sz="2000" baseline="30000" dirty="0" smtClean="0">
                <a:solidFill>
                  <a:schemeClr val="tx1">
                    <a:lumMod val="85000"/>
                    <a:lumOff val="15000"/>
                  </a:schemeClr>
                </a:solidFill>
              </a:rPr>
              <a:t>2</a:t>
            </a:r>
            <a:r>
              <a:rPr lang="en-US" sz="2000" i="1" dirty="0" smtClean="0">
                <a:solidFill>
                  <a:schemeClr val="tx1">
                    <a:lumMod val="85000"/>
                    <a:lumOff val="15000"/>
                  </a:schemeClr>
                </a:solidFill>
              </a:rPr>
              <a:t>PPPL, </a:t>
            </a:r>
            <a:r>
              <a:rPr lang="en-US" sz="2000" i="1" baseline="30000" dirty="0" smtClean="0">
                <a:solidFill>
                  <a:schemeClr val="tx1">
                    <a:lumMod val="85000"/>
                    <a:lumOff val="15000"/>
                  </a:schemeClr>
                </a:solidFill>
              </a:rPr>
              <a:t>3</a:t>
            </a:r>
            <a:r>
              <a:rPr lang="en-US" sz="2000" i="1" dirty="0" smtClean="0">
                <a:solidFill>
                  <a:schemeClr val="tx1">
                    <a:lumMod val="85000"/>
                    <a:lumOff val="15000"/>
                  </a:schemeClr>
                </a:solidFill>
              </a:rPr>
              <a:t>Columbia U.</a:t>
            </a:r>
            <a:endParaRPr lang="en-US" sz="2000" dirty="0" smtClean="0">
              <a:solidFill>
                <a:schemeClr val="tx1">
                  <a:lumMod val="85000"/>
                  <a:lumOff val="15000"/>
                </a:schemeClr>
              </a:solidFill>
            </a:endParaRPr>
          </a:p>
          <a:p>
            <a:pPr>
              <a:lnSpc>
                <a:spcPct val="90000"/>
              </a:lnSpc>
              <a:spcBef>
                <a:spcPts val="0"/>
              </a:spcBef>
            </a:pPr>
            <a:endParaRPr lang="en-US" sz="2000" i="1" dirty="0" smtClean="0">
              <a:solidFill>
                <a:schemeClr val="tx1"/>
              </a:solidFill>
            </a:endParaRPr>
          </a:p>
          <a:p>
            <a:pPr>
              <a:lnSpc>
                <a:spcPct val="90000"/>
              </a:lnSpc>
              <a:spcBef>
                <a:spcPts val="0"/>
              </a:spcBef>
            </a:pPr>
            <a:endParaRPr lang="en-US" sz="2000" i="1" dirty="0" smtClean="0">
              <a:solidFill>
                <a:schemeClr val="tx1"/>
              </a:solidFill>
            </a:endParaRPr>
          </a:p>
          <a:p>
            <a:pPr>
              <a:lnSpc>
                <a:spcPct val="90000"/>
              </a:lnSpc>
              <a:spcBef>
                <a:spcPts val="0"/>
              </a:spcBef>
            </a:pPr>
            <a:endParaRPr lang="en-US" sz="2000" i="1" dirty="0">
              <a:solidFill>
                <a:schemeClr val="tx1"/>
              </a:solidFill>
            </a:endParaRPr>
          </a:p>
          <a:p>
            <a:pPr>
              <a:lnSpc>
                <a:spcPct val="90000"/>
              </a:lnSpc>
              <a:spcBef>
                <a:spcPts val="0"/>
              </a:spcBef>
            </a:pPr>
            <a:r>
              <a:rPr lang="en-US" sz="1800" dirty="0" smtClean="0">
                <a:solidFill>
                  <a:srgbClr val="FF0000"/>
                </a:solidFill>
              </a:rPr>
              <a:t>21</a:t>
            </a:r>
            <a:r>
              <a:rPr lang="en-US" sz="1800" baseline="30000" dirty="0" smtClean="0">
                <a:solidFill>
                  <a:srgbClr val="FF0000"/>
                </a:solidFill>
              </a:rPr>
              <a:t>st</a:t>
            </a:r>
            <a:r>
              <a:rPr lang="en-US" sz="1800" dirty="0" smtClean="0">
                <a:solidFill>
                  <a:srgbClr val="FF0000"/>
                </a:solidFill>
              </a:rPr>
              <a:t> Topical Conf. on </a:t>
            </a:r>
          </a:p>
          <a:p>
            <a:pPr>
              <a:lnSpc>
                <a:spcPct val="90000"/>
              </a:lnSpc>
              <a:spcBef>
                <a:spcPts val="0"/>
              </a:spcBef>
            </a:pPr>
            <a:r>
              <a:rPr lang="en-US" sz="1800" dirty="0" smtClean="0">
                <a:solidFill>
                  <a:srgbClr val="FF0000"/>
                </a:solidFill>
              </a:rPr>
              <a:t>High-Temperature Plasma Diagnostics</a:t>
            </a:r>
          </a:p>
          <a:p>
            <a:pPr>
              <a:lnSpc>
                <a:spcPct val="90000"/>
              </a:lnSpc>
              <a:spcBef>
                <a:spcPts val="0"/>
              </a:spcBef>
            </a:pPr>
            <a:r>
              <a:rPr lang="en-US" sz="1800" dirty="0" smtClean="0">
                <a:solidFill>
                  <a:srgbClr val="FF0000"/>
                </a:solidFill>
              </a:rPr>
              <a:t>Madison, WI</a:t>
            </a:r>
          </a:p>
          <a:p>
            <a:pPr>
              <a:lnSpc>
                <a:spcPct val="90000"/>
              </a:lnSpc>
              <a:spcBef>
                <a:spcPts val="0"/>
              </a:spcBef>
            </a:pPr>
            <a:r>
              <a:rPr lang="en-US" sz="1800" dirty="0" smtClean="0">
                <a:solidFill>
                  <a:srgbClr val="FF0000"/>
                </a:solidFill>
              </a:rPr>
              <a:t>June 5-9, 2016</a:t>
            </a:r>
            <a:endParaRPr lang="en-US" sz="1800" dirty="0">
              <a:solidFill>
                <a:srgbClr val="FF0000"/>
              </a:solidFill>
            </a:endParaRPr>
          </a:p>
        </p:txBody>
      </p:sp>
    </p:spTree>
    <p:extLst>
      <p:ext uri="{BB962C8B-B14F-4D97-AF65-F5344CB8AC3E}">
        <p14:creationId xmlns:p14="http://schemas.microsoft.com/office/powerpoint/2010/main" val="2529116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BES measurements with </a:t>
            </a:r>
            <a:r>
              <a:rPr lang="en-US" sz="2800" dirty="0" smtClean="0"/>
              <a:t>sub-𝛍s time resolution</a:t>
            </a:r>
            <a:r>
              <a:rPr lang="en-US" sz="2800" dirty="0"/>
              <a:t> </a:t>
            </a:r>
            <a:r>
              <a:rPr lang="en-US" sz="2800" dirty="0" smtClean="0"/>
              <a:t>capture</a:t>
            </a:r>
            <a:br>
              <a:rPr lang="en-US" sz="2800" dirty="0" smtClean="0"/>
            </a:br>
            <a:r>
              <a:rPr lang="en-US" sz="2800" dirty="0" smtClean="0"/>
              <a:t>the Alfven-scale evolution </a:t>
            </a:r>
            <a:r>
              <a:rPr lang="en-US" sz="2800" dirty="0"/>
              <a:t>and radial profile of ELM </a:t>
            </a:r>
            <a:r>
              <a:rPr lang="en-US" sz="2800" dirty="0" smtClean="0"/>
              <a:t>events</a:t>
            </a:r>
            <a:endParaRPr lang="en-US" sz="28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11" y="1190633"/>
            <a:ext cx="8840578" cy="5231435"/>
          </a:xfrm>
          <a:prstGeom prst="rect">
            <a:avLst/>
          </a:prstGeom>
        </p:spPr>
      </p:pic>
      <p:sp>
        <p:nvSpPr>
          <p:cNvPr id="5" name="Slide Number Placeholder 4"/>
          <p:cNvSpPr>
            <a:spLocks noGrp="1"/>
          </p:cNvSpPr>
          <p:nvPr>
            <p:ph type="sldNum" sz="quarter" idx="12"/>
          </p:nvPr>
        </p:nvSpPr>
        <p:spPr/>
        <p:txBody>
          <a:bodyPr/>
          <a:lstStyle/>
          <a:p>
            <a:fld id="{42EDFC49-E67D-BA4B-A39F-ED823DB06030}" type="slidenum">
              <a:rPr lang="en-US" smtClean="0"/>
              <a:t>10</a:t>
            </a:fld>
            <a:endParaRPr lang="en-US"/>
          </a:p>
        </p:txBody>
      </p:sp>
    </p:spTree>
    <p:extLst>
      <p:ext uri="{BB962C8B-B14F-4D97-AF65-F5344CB8AC3E}">
        <p14:creationId xmlns:p14="http://schemas.microsoft.com/office/powerpoint/2010/main" val="18500772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Goal – Identify </a:t>
            </a:r>
            <a:r>
              <a:rPr lang="en-US" sz="2800" dirty="0"/>
              <a:t>common evolution patterns (if </a:t>
            </a:r>
            <a:r>
              <a:rPr lang="en-US" sz="2800" dirty="0" smtClean="0"/>
              <a:t>any)</a:t>
            </a:r>
            <a:br>
              <a:rPr lang="en-US" sz="2800" dirty="0" smtClean="0"/>
            </a:br>
            <a:r>
              <a:rPr lang="en-US" sz="2800" dirty="0" smtClean="0"/>
              <a:t>in </a:t>
            </a:r>
            <a:r>
              <a:rPr lang="en-US" sz="2800" dirty="0"/>
              <a:t>ELM time-series data</a:t>
            </a:r>
          </a:p>
        </p:txBody>
      </p:sp>
      <p:sp>
        <p:nvSpPr>
          <p:cNvPr id="3" name="Content Placeholder 2"/>
          <p:cNvSpPr>
            <a:spLocks noGrp="1"/>
          </p:cNvSpPr>
          <p:nvPr>
            <p:ph idx="1"/>
          </p:nvPr>
        </p:nvSpPr>
        <p:spPr>
          <a:xfrm>
            <a:off x="2791655" y="1209332"/>
            <a:ext cx="6196353" cy="1692771"/>
          </a:xfrm>
        </p:spPr>
        <p:txBody>
          <a:bodyPr wrap="square">
            <a:spAutoFit/>
          </a:bodyPr>
          <a:lstStyle/>
          <a:p>
            <a:pPr marL="174625" indent="-174625">
              <a:spcBef>
                <a:spcPts val="300"/>
              </a:spcBef>
            </a:pPr>
            <a:r>
              <a:rPr lang="en-US" sz="2200" dirty="0" smtClean="0"/>
              <a:t>Database of 51 </a:t>
            </a:r>
            <a:r>
              <a:rPr lang="en-US" sz="2200" dirty="0"/>
              <a:t>ELM </a:t>
            </a:r>
            <a:r>
              <a:rPr lang="en-US" sz="2200" dirty="0" smtClean="0"/>
              <a:t>events measured with BES</a:t>
            </a:r>
          </a:p>
          <a:p>
            <a:pPr marL="339725" lvl="1" indent="-165100">
              <a:spcBef>
                <a:spcPts val="300"/>
              </a:spcBef>
            </a:pPr>
            <a:r>
              <a:rPr lang="en-US" sz="1800" dirty="0"/>
              <a:t>8 radial BES channels spanning pedestal </a:t>
            </a:r>
            <a:r>
              <a:rPr lang="en-US" sz="1800" dirty="0" smtClean="0"/>
              <a:t>region</a:t>
            </a:r>
          </a:p>
          <a:p>
            <a:pPr marL="339725" lvl="1" indent="-165100">
              <a:spcBef>
                <a:spcPts val="300"/>
              </a:spcBef>
            </a:pPr>
            <a:r>
              <a:rPr lang="en-US" sz="1800" dirty="0" smtClean="0"/>
              <a:t>34 </a:t>
            </a:r>
            <a:r>
              <a:rPr lang="en-US" sz="1800" dirty="0"/>
              <a:t>NSTX </a:t>
            </a:r>
            <a:r>
              <a:rPr lang="en-US" sz="1800" dirty="0" smtClean="0"/>
              <a:t>discharges from </a:t>
            </a:r>
            <a:r>
              <a:rPr lang="en-US" sz="1800" dirty="0"/>
              <a:t>8 run days spanning 4 </a:t>
            </a:r>
            <a:r>
              <a:rPr lang="en-US" sz="1800" dirty="0" smtClean="0"/>
              <a:t>months</a:t>
            </a:r>
          </a:p>
          <a:p>
            <a:pPr marL="339725" lvl="1" indent="-165100">
              <a:spcBef>
                <a:spcPts val="300"/>
              </a:spcBef>
            </a:pPr>
            <a:r>
              <a:rPr lang="en-US" sz="1800" dirty="0" smtClean="0"/>
              <a:t>1%-16% stored energy loss and observable pedestal collapse</a:t>
            </a:r>
          </a:p>
          <a:p>
            <a:pPr marL="339725" lvl="1" indent="-165100">
              <a:spcBef>
                <a:spcPts val="300"/>
              </a:spcBef>
            </a:pPr>
            <a:r>
              <a:rPr lang="en-US" sz="1800" dirty="0" smtClean="0"/>
              <a:t>Most likely type I ELMs</a:t>
            </a:r>
            <a:endParaRPr lang="en-US" sz="18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099" y="3222425"/>
            <a:ext cx="7231802" cy="3305966"/>
          </a:xfrm>
          <a:prstGeom prst="rect">
            <a:avLst/>
          </a:prstGeom>
        </p:spPr>
      </p:pic>
      <p:pic>
        <p:nvPicPr>
          <p:cNvPr id="5" name="Picture 4" descr="R140_Radial_ImageSpots.png"/>
          <p:cNvPicPr>
            <a:picLocks noChangeAspect="1"/>
          </p:cNvPicPr>
          <p:nvPr/>
        </p:nvPicPr>
        <p:blipFill rotWithShape="1">
          <a:blip r:embed="rId4">
            <a:extLst>
              <a:ext uri="{28A0092B-C50C-407E-A947-70E740481C1C}">
                <a14:useLocalDpi xmlns:a14="http://schemas.microsoft.com/office/drawing/2010/main" val="0"/>
              </a:ext>
            </a:extLst>
          </a:blip>
          <a:srcRect b="40275"/>
          <a:stretch/>
        </p:blipFill>
        <p:spPr>
          <a:xfrm>
            <a:off x="137081" y="1041022"/>
            <a:ext cx="2545086" cy="2091121"/>
          </a:xfrm>
          <a:prstGeom prst="rect">
            <a:avLst/>
          </a:prstGeom>
        </p:spPr>
      </p:pic>
      <p:cxnSp>
        <p:nvCxnSpPr>
          <p:cNvPr id="8" name="Straight Arrow Connector 7"/>
          <p:cNvCxnSpPr/>
          <p:nvPr/>
        </p:nvCxnSpPr>
        <p:spPr>
          <a:xfrm flipH="1">
            <a:off x="2200472" y="1916025"/>
            <a:ext cx="722543" cy="416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42EDFC49-E67D-BA4B-A39F-ED823DB06030}" type="slidenum">
              <a:rPr lang="en-US" smtClean="0"/>
              <a:t>11</a:t>
            </a:fld>
            <a:endParaRPr lang="en-US"/>
          </a:p>
        </p:txBody>
      </p:sp>
    </p:spTree>
    <p:extLst>
      <p:ext uri="{BB962C8B-B14F-4D97-AF65-F5344CB8AC3E}">
        <p14:creationId xmlns:p14="http://schemas.microsoft.com/office/powerpoint/2010/main" val="20355911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Method – Apply unsupervised machine learning techniques and time-series similarity metrics to identify common evolution patterns</a:t>
            </a:r>
            <a:endParaRPr lang="en-US" sz="2400" dirty="0"/>
          </a:p>
        </p:txBody>
      </p:sp>
      <p:sp>
        <p:nvSpPr>
          <p:cNvPr id="3" name="Content Placeholder 2"/>
          <p:cNvSpPr>
            <a:spLocks noGrp="1"/>
          </p:cNvSpPr>
          <p:nvPr>
            <p:ph idx="1"/>
          </p:nvPr>
        </p:nvSpPr>
        <p:spPr>
          <a:xfrm>
            <a:off x="356693" y="1055561"/>
            <a:ext cx="5198267" cy="5398401"/>
          </a:xfrm>
        </p:spPr>
        <p:txBody>
          <a:bodyPr>
            <a:spAutoFit/>
          </a:bodyPr>
          <a:lstStyle/>
          <a:p>
            <a:pPr marL="231775" indent="-231775">
              <a:lnSpc>
                <a:spcPct val="90000"/>
              </a:lnSpc>
              <a:spcBef>
                <a:spcPts val="0"/>
              </a:spcBef>
            </a:pPr>
            <a:r>
              <a:rPr lang="en-US" sz="2400" dirty="0" smtClean="0"/>
              <a:t>Hierarchical clustering</a:t>
            </a:r>
          </a:p>
          <a:p>
            <a:pPr marL="517525" lvl="1" indent="-274638">
              <a:lnSpc>
                <a:spcPct val="90000"/>
              </a:lnSpc>
              <a:spcBef>
                <a:spcPts val="0"/>
              </a:spcBef>
            </a:pPr>
            <a:r>
              <a:rPr lang="en-US" sz="2000" dirty="0" smtClean="0"/>
              <a:t>Popularized in genomics</a:t>
            </a:r>
          </a:p>
          <a:p>
            <a:pPr marL="517525" lvl="1" indent="-274638">
              <a:lnSpc>
                <a:spcPct val="90000"/>
              </a:lnSpc>
              <a:spcBef>
                <a:spcPts val="0"/>
              </a:spcBef>
            </a:pPr>
            <a:r>
              <a:rPr lang="en-US" sz="2000" dirty="0" smtClean="0"/>
              <a:t>Produces a multi-level hierarchy of similar objects</a:t>
            </a:r>
          </a:p>
          <a:p>
            <a:pPr marL="517525" lvl="1" indent="-274638">
              <a:lnSpc>
                <a:spcPct val="90000"/>
              </a:lnSpc>
              <a:spcBef>
                <a:spcPts val="0"/>
              </a:spcBef>
            </a:pPr>
            <a:r>
              <a:rPr lang="en-US" sz="2000" dirty="0" smtClean="0"/>
              <a:t>Requires an </a:t>
            </a:r>
            <a:r>
              <a:rPr lang="en-US" sz="2000" b="1" dirty="0" smtClean="0"/>
              <a:t>intrinsic similarity metric </a:t>
            </a:r>
            <a:r>
              <a:rPr lang="en-US" sz="2000" dirty="0" smtClean="0"/>
              <a:t>to quantify similarity among time-series</a:t>
            </a:r>
          </a:p>
          <a:p>
            <a:pPr marL="231775" indent="-231775">
              <a:lnSpc>
                <a:spcPct val="90000"/>
              </a:lnSpc>
              <a:spcBef>
                <a:spcPts val="600"/>
              </a:spcBef>
            </a:pPr>
            <a:r>
              <a:rPr lang="en-US" sz="2400" dirty="0" smtClean="0"/>
              <a:t>Time-series similarity metrics</a:t>
            </a:r>
          </a:p>
          <a:p>
            <a:pPr marL="517525" lvl="1">
              <a:lnSpc>
                <a:spcPct val="90000"/>
              </a:lnSpc>
              <a:spcBef>
                <a:spcPts val="0"/>
              </a:spcBef>
            </a:pPr>
            <a:r>
              <a:rPr lang="en-US" sz="2000" dirty="0" smtClean="0"/>
              <a:t>Time-lag cross-correlation</a:t>
            </a:r>
          </a:p>
          <a:p>
            <a:pPr marL="517525" lvl="1">
              <a:lnSpc>
                <a:spcPct val="90000"/>
              </a:lnSpc>
              <a:spcBef>
                <a:spcPts val="0"/>
              </a:spcBef>
            </a:pPr>
            <a:r>
              <a:rPr lang="en-US" sz="2000" dirty="0" smtClean="0"/>
              <a:t>Euclidean distance</a:t>
            </a:r>
          </a:p>
          <a:p>
            <a:pPr marL="517525" lvl="1">
              <a:lnSpc>
                <a:spcPct val="90000"/>
              </a:lnSpc>
              <a:spcBef>
                <a:spcPts val="0"/>
              </a:spcBef>
            </a:pPr>
            <a:r>
              <a:rPr lang="en-US" sz="2000" dirty="0" smtClean="0"/>
              <a:t>Dynamic time warping (DTW)</a:t>
            </a:r>
          </a:p>
          <a:p>
            <a:pPr marL="517525" lvl="1">
              <a:lnSpc>
                <a:spcPct val="90000"/>
              </a:lnSpc>
              <a:spcBef>
                <a:spcPts val="0"/>
              </a:spcBef>
            </a:pPr>
            <a:r>
              <a:rPr lang="en-US" sz="2000" dirty="0" smtClean="0"/>
              <a:t>Wavelet decomposition</a:t>
            </a:r>
          </a:p>
          <a:p>
            <a:pPr marL="231775" indent="-231775">
              <a:lnSpc>
                <a:spcPct val="90000"/>
              </a:lnSpc>
              <a:spcBef>
                <a:spcPts val="600"/>
              </a:spcBef>
            </a:pPr>
            <a:r>
              <a:rPr lang="en-US" sz="2400" dirty="0" smtClean="0"/>
              <a:t>K-means clustering</a:t>
            </a:r>
          </a:p>
          <a:p>
            <a:pPr marL="517525" lvl="1">
              <a:lnSpc>
                <a:spcPct val="90000"/>
              </a:lnSpc>
              <a:spcBef>
                <a:spcPts val="0"/>
              </a:spcBef>
            </a:pPr>
            <a:r>
              <a:rPr lang="en-US" sz="2000" dirty="0" smtClean="0"/>
              <a:t>Groups similar objects into </a:t>
            </a:r>
            <a:r>
              <a:rPr lang="en-US" sz="2000" u="sng" dirty="0" smtClean="0"/>
              <a:t>k</a:t>
            </a:r>
            <a:r>
              <a:rPr lang="en-US" sz="2000" dirty="0" smtClean="0"/>
              <a:t> mutually exclusive clusters</a:t>
            </a:r>
          </a:p>
          <a:p>
            <a:pPr marL="517525" lvl="1">
              <a:lnSpc>
                <a:spcPct val="90000"/>
              </a:lnSpc>
              <a:spcBef>
                <a:spcPts val="0"/>
              </a:spcBef>
            </a:pPr>
            <a:r>
              <a:rPr lang="en-US" sz="2000" dirty="0" smtClean="0"/>
              <a:t>Requires an </a:t>
            </a:r>
            <a:r>
              <a:rPr lang="en-US" sz="2000" b="1" dirty="0" smtClean="0"/>
              <a:t>extrinsic similar metric </a:t>
            </a:r>
            <a:r>
              <a:rPr lang="en-US" sz="2000" dirty="0" smtClean="0"/>
              <a:t>to quantify similarity among time-series</a:t>
            </a:r>
          </a:p>
          <a:p>
            <a:pPr marL="517525" lvl="1">
              <a:lnSpc>
                <a:spcPct val="90000"/>
              </a:lnSpc>
              <a:spcBef>
                <a:spcPts val="0"/>
              </a:spcBef>
            </a:pPr>
            <a:r>
              <a:rPr lang="en-US" sz="2000" dirty="0" smtClean="0"/>
              <a:t>Optimum cluster number found by trial-and-error</a:t>
            </a:r>
            <a:endParaRPr lang="en-US" sz="20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pic>
        <p:nvPicPr>
          <p:cNvPr id="6" name="Picture 5" descr="gene-expression-dendrogr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0339" y="998317"/>
            <a:ext cx="3104406" cy="5404817"/>
          </a:xfrm>
          <a:prstGeom prst="rect">
            <a:avLst/>
          </a:prstGeom>
        </p:spPr>
      </p:pic>
      <p:cxnSp>
        <p:nvCxnSpPr>
          <p:cNvPr id="7" name="Straight Arrow Connector 6"/>
          <p:cNvCxnSpPr/>
          <p:nvPr/>
        </p:nvCxnSpPr>
        <p:spPr>
          <a:xfrm>
            <a:off x="4795024" y="1984917"/>
            <a:ext cx="1320435" cy="411021"/>
          </a:xfrm>
          <a:prstGeom prst="straightConnector1">
            <a:avLst/>
          </a:prstGeom>
          <a:ln>
            <a:solidFill>
              <a:schemeClr val="accent2"/>
            </a:solidFill>
            <a:tailEnd type="arrow"/>
          </a:ln>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6051387" y="6338230"/>
            <a:ext cx="2844123" cy="276999"/>
          </a:xfrm>
          <a:prstGeom prst="rect">
            <a:avLst/>
          </a:prstGeom>
          <a:noFill/>
        </p:spPr>
        <p:txBody>
          <a:bodyPr wrap="none" rtlCol="0">
            <a:spAutoFit/>
          </a:bodyPr>
          <a:lstStyle/>
          <a:p>
            <a:r>
              <a:rPr lang="en-US" sz="1200" dirty="0" err="1" smtClean="0"/>
              <a:t>Prat</a:t>
            </a:r>
            <a:r>
              <a:rPr lang="en-US" sz="1200" dirty="0"/>
              <a:t> et al, Scientific Reports 3, </a:t>
            </a:r>
            <a:r>
              <a:rPr lang="en-US" sz="1200" dirty="0" smtClean="0"/>
              <a:t>3544 (2013)</a:t>
            </a:r>
            <a:endParaRPr lang="en-US" sz="1200" dirty="0"/>
          </a:p>
        </p:txBody>
      </p:sp>
      <p:sp>
        <p:nvSpPr>
          <p:cNvPr id="5" name="Slide Number Placeholder 4"/>
          <p:cNvSpPr>
            <a:spLocks noGrp="1"/>
          </p:cNvSpPr>
          <p:nvPr>
            <p:ph type="sldNum" sz="quarter" idx="12"/>
          </p:nvPr>
        </p:nvSpPr>
        <p:spPr/>
        <p:txBody>
          <a:bodyPr/>
          <a:lstStyle/>
          <a:p>
            <a:fld id="{42EDFC49-E67D-BA4B-A39F-ED823DB06030}" type="slidenum">
              <a:rPr lang="en-US" smtClean="0"/>
              <a:t>12</a:t>
            </a:fld>
            <a:endParaRPr lang="en-US"/>
          </a:p>
        </p:txBody>
      </p:sp>
    </p:spTree>
    <p:extLst>
      <p:ext uri="{BB962C8B-B14F-4D97-AF65-F5344CB8AC3E}">
        <p14:creationId xmlns:p14="http://schemas.microsoft.com/office/powerpoint/2010/main" val="30393224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Hierarchical clustering (I) – Assemble pair-wise similarity metrics into a dissimilarity matrix</a:t>
            </a:r>
            <a:endParaRPr lang="en-US" sz="2800" dirty="0"/>
          </a:p>
        </p:txBody>
      </p:sp>
      <p:sp>
        <p:nvSpPr>
          <p:cNvPr id="3" name="Content Placeholder 2"/>
          <p:cNvSpPr>
            <a:spLocks noGrp="1"/>
          </p:cNvSpPr>
          <p:nvPr>
            <p:ph idx="1"/>
          </p:nvPr>
        </p:nvSpPr>
        <p:spPr>
          <a:xfrm>
            <a:off x="263161" y="1422254"/>
            <a:ext cx="4036140" cy="1071108"/>
          </a:xfrm>
        </p:spPr>
        <p:txBody>
          <a:bodyPr>
            <a:normAutofit/>
          </a:bodyPr>
          <a:lstStyle/>
          <a:p>
            <a:pPr marL="344488" indent="-344488">
              <a:buFont typeface="+mj-lt"/>
              <a:buAutoNum type="arabicParenR"/>
            </a:pPr>
            <a:r>
              <a:rPr lang="en-US" sz="2000" dirty="0" smtClean="0"/>
              <a:t>Time-lag cross-correlation can quantify the similarity of ELM events</a:t>
            </a:r>
            <a:endParaRPr lang="en-US" sz="20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pic>
        <p:nvPicPr>
          <p:cNvPr id="6" name="Picture 5" descr="corr-figures-v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00" y="2807484"/>
            <a:ext cx="3886200" cy="311636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894" y="2807484"/>
            <a:ext cx="3886200" cy="3233854"/>
          </a:xfrm>
          <a:prstGeom prst="rect">
            <a:avLst/>
          </a:prstGeom>
        </p:spPr>
      </p:pic>
      <p:sp>
        <p:nvSpPr>
          <p:cNvPr id="10" name="Content Placeholder 2"/>
          <p:cNvSpPr txBox="1">
            <a:spLocks/>
          </p:cNvSpPr>
          <p:nvPr/>
        </p:nvSpPr>
        <p:spPr>
          <a:xfrm>
            <a:off x="4670540" y="1422254"/>
            <a:ext cx="4234971" cy="107110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accent2"/>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0000"/>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accent1">
                    <a:lumMod val="75000"/>
                  </a:schemeClr>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2425" indent="-352425">
              <a:buFont typeface="+mj-lt"/>
              <a:buAutoNum type="arabicParenR" startAt="2"/>
            </a:pPr>
            <a:r>
              <a:rPr lang="en-US" sz="2000" dirty="0" smtClean="0"/>
              <a:t>Assemble pair-wise metrics into a dissimilarity matrix</a:t>
            </a:r>
            <a:endParaRPr lang="en-US" sz="2000" dirty="0"/>
          </a:p>
        </p:txBody>
      </p:sp>
      <p:sp>
        <p:nvSpPr>
          <p:cNvPr id="5" name="Slide Number Placeholder 4"/>
          <p:cNvSpPr>
            <a:spLocks noGrp="1"/>
          </p:cNvSpPr>
          <p:nvPr>
            <p:ph type="sldNum" sz="quarter" idx="12"/>
          </p:nvPr>
        </p:nvSpPr>
        <p:spPr/>
        <p:txBody>
          <a:bodyPr/>
          <a:lstStyle/>
          <a:p>
            <a:fld id="{42EDFC49-E67D-BA4B-A39F-ED823DB06030}" type="slidenum">
              <a:rPr lang="en-US" smtClean="0"/>
              <a:t>13</a:t>
            </a:fld>
            <a:endParaRPr lang="en-US"/>
          </a:p>
        </p:txBody>
      </p:sp>
      <p:sp>
        <p:nvSpPr>
          <p:cNvPr id="8" name="TextBox 7"/>
          <p:cNvSpPr txBox="1"/>
          <p:nvPr/>
        </p:nvSpPr>
        <p:spPr>
          <a:xfrm>
            <a:off x="452089" y="6041338"/>
            <a:ext cx="3808222" cy="369332"/>
          </a:xfrm>
          <a:prstGeom prst="rect">
            <a:avLst/>
          </a:prstGeom>
          <a:noFill/>
        </p:spPr>
        <p:txBody>
          <a:bodyPr wrap="none" rtlCol="0">
            <a:spAutoFit/>
          </a:bodyPr>
          <a:lstStyle/>
          <a:p>
            <a:r>
              <a:rPr lang="en-US" dirty="0" smtClean="0"/>
              <a:t>Larger </a:t>
            </a:r>
            <a:r>
              <a:rPr lang="en-US" smtClean="0"/>
              <a:t>max correlation ➞ more similar</a:t>
            </a:r>
            <a:endParaRPr lang="en-US"/>
          </a:p>
        </p:txBody>
      </p:sp>
      <p:sp>
        <p:nvSpPr>
          <p:cNvPr id="9" name="TextBox 8"/>
          <p:cNvSpPr txBox="1"/>
          <p:nvPr/>
        </p:nvSpPr>
        <p:spPr>
          <a:xfrm>
            <a:off x="8210800" y="5482277"/>
            <a:ext cx="856325" cy="523220"/>
          </a:xfrm>
          <a:prstGeom prst="rect">
            <a:avLst/>
          </a:prstGeom>
          <a:noFill/>
        </p:spPr>
        <p:txBody>
          <a:bodyPr wrap="none" rtlCol="0">
            <a:spAutoFit/>
          </a:bodyPr>
          <a:lstStyle/>
          <a:p>
            <a:pPr algn="ctr"/>
            <a:r>
              <a:rPr lang="en-US" sz="1400" smtClean="0"/>
              <a:t>High</a:t>
            </a:r>
            <a:br>
              <a:rPr lang="en-US" sz="1400" smtClean="0"/>
            </a:br>
            <a:r>
              <a:rPr lang="en-US" sz="1400" smtClean="0"/>
              <a:t>similarity</a:t>
            </a:r>
            <a:endParaRPr lang="en-US" sz="1400"/>
          </a:p>
        </p:txBody>
      </p:sp>
      <p:sp>
        <p:nvSpPr>
          <p:cNvPr id="11" name="TextBox 10"/>
          <p:cNvSpPr txBox="1"/>
          <p:nvPr/>
        </p:nvSpPr>
        <p:spPr>
          <a:xfrm>
            <a:off x="8211498" y="2633111"/>
            <a:ext cx="856325" cy="523220"/>
          </a:xfrm>
          <a:prstGeom prst="rect">
            <a:avLst/>
          </a:prstGeom>
          <a:noFill/>
        </p:spPr>
        <p:txBody>
          <a:bodyPr wrap="none" rtlCol="0">
            <a:spAutoFit/>
          </a:bodyPr>
          <a:lstStyle/>
          <a:p>
            <a:pPr algn="ctr"/>
            <a:r>
              <a:rPr lang="en-US" sz="1400" smtClean="0"/>
              <a:t>Low</a:t>
            </a:r>
          </a:p>
          <a:p>
            <a:pPr algn="ctr"/>
            <a:r>
              <a:rPr lang="en-US" sz="1400" dirty="0" smtClean="0"/>
              <a:t>similarity</a:t>
            </a:r>
            <a:endParaRPr lang="en-US" sz="1400" dirty="0"/>
          </a:p>
        </p:txBody>
      </p:sp>
    </p:spTree>
    <p:extLst>
      <p:ext uri="{BB962C8B-B14F-4D97-AF65-F5344CB8AC3E}">
        <p14:creationId xmlns:p14="http://schemas.microsoft.com/office/powerpoint/2010/main" val="20411735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Hierarchical clustering (II) – Apply clustering algorithm to dissimilarity matrix to identify groups of similar ELMs</a:t>
            </a:r>
            <a:endParaRPr lang="en-US" sz="28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34" y="1016055"/>
            <a:ext cx="8169532" cy="5306379"/>
          </a:xfrm>
          <a:prstGeom prst="rect">
            <a:avLst/>
          </a:prstGeom>
        </p:spPr>
      </p:pic>
      <p:sp>
        <p:nvSpPr>
          <p:cNvPr id="3" name="Slide Number Placeholder 2"/>
          <p:cNvSpPr>
            <a:spLocks noGrp="1"/>
          </p:cNvSpPr>
          <p:nvPr>
            <p:ph type="sldNum" sz="quarter" idx="12"/>
          </p:nvPr>
        </p:nvSpPr>
        <p:spPr/>
        <p:txBody>
          <a:bodyPr/>
          <a:lstStyle/>
          <a:p>
            <a:fld id="{42EDFC49-E67D-BA4B-A39F-ED823DB06030}" type="slidenum">
              <a:rPr lang="en-US" smtClean="0"/>
              <a:t>14</a:t>
            </a:fld>
            <a:endParaRPr lang="en-US"/>
          </a:p>
        </p:txBody>
      </p:sp>
      <p:sp>
        <p:nvSpPr>
          <p:cNvPr id="7" name="TextBox 6"/>
          <p:cNvSpPr txBox="1"/>
          <p:nvPr/>
        </p:nvSpPr>
        <p:spPr>
          <a:xfrm>
            <a:off x="6168698" y="6298833"/>
            <a:ext cx="2975302" cy="307777"/>
          </a:xfrm>
          <a:prstGeom prst="rect">
            <a:avLst/>
          </a:prstGeom>
          <a:noFill/>
          <a:ln>
            <a:noFill/>
          </a:ln>
        </p:spPr>
        <p:txBody>
          <a:bodyPr wrap="none" rtlCol="0">
            <a:spAutoFit/>
          </a:bodyPr>
          <a:lstStyle/>
          <a:p>
            <a:r>
              <a:rPr lang="it-IT" sz="1400" dirty="0" smtClean="0"/>
              <a:t>D. Smith et al, PPCF 58, 045003 (2016)</a:t>
            </a:r>
            <a:endParaRPr lang="en-US" sz="1400" dirty="0"/>
          </a:p>
        </p:txBody>
      </p:sp>
    </p:spTree>
    <p:extLst>
      <p:ext uri="{BB962C8B-B14F-4D97-AF65-F5344CB8AC3E}">
        <p14:creationId xmlns:p14="http://schemas.microsoft.com/office/powerpoint/2010/main" val="442336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The identified ELM groups</a:t>
            </a:r>
            <a:br>
              <a:rPr lang="en-US" sz="2800" dirty="0" smtClean="0"/>
            </a:br>
            <a:r>
              <a:rPr lang="en-US" sz="2800" dirty="0" smtClean="0"/>
              <a:t>show similar evolution characteristics</a:t>
            </a:r>
            <a:endParaRPr lang="en-US" sz="28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 y="1147739"/>
            <a:ext cx="8869678" cy="5247376"/>
          </a:xfrm>
          <a:prstGeom prst="rect">
            <a:avLst/>
          </a:prstGeom>
        </p:spPr>
      </p:pic>
      <p:sp>
        <p:nvSpPr>
          <p:cNvPr id="5" name="Slide Number Placeholder 4"/>
          <p:cNvSpPr>
            <a:spLocks noGrp="1"/>
          </p:cNvSpPr>
          <p:nvPr>
            <p:ph type="sldNum" sz="quarter" idx="12"/>
          </p:nvPr>
        </p:nvSpPr>
        <p:spPr/>
        <p:txBody>
          <a:bodyPr/>
          <a:lstStyle/>
          <a:p>
            <a:fld id="{42EDFC49-E67D-BA4B-A39F-ED823DB06030}" type="slidenum">
              <a:rPr lang="en-US" smtClean="0"/>
              <a:t>15</a:t>
            </a:fld>
            <a:endParaRPr lang="en-US"/>
          </a:p>
        </p:txBody>
      </p:sp>
    </p:spTree>
    <p:extLst>
      <p:ext uri="{BB962C8B-B14F-4D97-AF65-F5344CB8AC3E}">
        <p14:creationId xmlns:p14="http://schemas.microsoft.com/office/powerpoint/2010/main" val="5887058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Now try other similarity metrics</a:t>
            </a:r>
            <a:endParaRPr lang="en-US" sz="32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924" y="1062233"/>
            <a:ext cx="3298113" cy="2560320"/>
          </a:xfrm>
          <a:prstGeom prst="rect">
            <a:avLst/>
          </a:prstGeom>
        </p:spPr>
      </p:pic>
      <p:pic>
        <p:nvPicPr>
          <p:cNvPr id="9" name="Picture 8" descr="eucl-figures-v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64" y="3756964"/>
            <a:ext cx="3291840" cy="2701793"/>
          </a:xfrm>
          <a:prstGeom prst="rect">
            <a:avLst/>
          </a:prstGeom>
        </p:spPr>
      </p:pic>
      <p:pic>
        <p:nvPicPr>
          <p:cNvPr id="10" name="Picture 9" descr="wavelet-figures-v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3911" y="3494621"/>
            <a:ext cx="3291840" cy="2665755"/>
          </a:xfrm>
          <a:prstGeom prst="rect">
            <a:avLst/>
          </a:prstGeom>
        </p:spPr>
      </p:pic>
      <p:sp>
        <p:nvSpPr>
          <p:cNvPr id="11" name="TextBox 10"/>
          <p:cNvSpPr txBox="1"/>
          <p:nvPr/>
        </p:nvSpPr>
        <p:spPr>
          <a:xfrm>
            <a:off x="3485295" y="4258350"/>
            <a:ext cx="1192954" cy="707886"/>
          </a:xfrm>
          <a:prstGeom prst="rect">
            <a:avLst/>
          </a:prstGeom>
          <a:solidFill>
            <a:srgbClr val="E6C4CB"/>
          </a:solidFill>
          <a:ln>
            <a:solidFill>
              <a:schemeClr val="tx1"/>
            </a:solidFill>
          </a:ln>
        </p:spPr>
        <p:txBody>
          <a:bodyPr wrap="none" rtlCol="0">
            <a:spAutoFit/>
          </a:bodyPr>
          <a:lstStyle/>
          <a:p>
            <a:pPr algn="ctr"/>
            <a:r>
              <a:rPr lang="en-US" sz="2000" dirty="0" smtClean="0"/>
              <a:t>Euclidean</a:t>
            </a:r>
          </a:p>
          <a:p>
            <a:pPr algn="ctr"/>
            <a:r>
              <a:rPr lang="en-US" sz="2000" dirty="0" smtClean="0"/>
              <a:t>distance</a:t>
            </a:r>
            <a:endParaRPr lang="en-US" sz="2000" dirty="0"/>
          </a:p>
        </p:txBody>
      </p:sp>
      <p:sp>
        <p:nvSpPr>
          <p:cNvPr id="13" name="TextBox 12"/>
          <p:cNvSpPr txBox="1"/>
          <p:nvPr/>
        </p:nvSpPr>
        <p:spPr>
          <a:xfrm>
            <a:off x="446049" y="1333698"/>
            <a:ext cx="1719106" cy="646331"/>
          </a:xfrm>
          <a:prstGeom prst="rect">
            <a:avLst/>
          </a:prstGeom>
          <a:solidFill>
            <a:srgbClr val="E6C4CB"/>
          </a:solidFill>
          <a:ln>
            <a:solidFill>
              <a:schemeClr val="tx1"/>
            </a:solidFill>
          </a:ln>
        </p:spPr>
        <p:txBody>
          <a:bodyPr wrap="square" rtlCol="0">
            <a:spAutoFit/>
          </a:bodyPr>
          <a:lstStyle/>
          <a:p>
            <a:pPr algn="ctr">
              <a:lnSpc>
                <a:spcPct val="90000"/>
              </a:lnSpc>
            </a:pPr>
            <a:r>
              <a:rPr lang="en-US" sz="2000" dirty="0" smtClean="0"/>
              <a:t>Dynamic</a:t>
            </a:r>
            <a:br>
              <a:rPr lang="en-US" sz="2000" dirty="0" smtClean="0"/>
            </a:br>
            <a:r>
              <a:rPr lang="en-US" sz="2000" dirty="0" smtClean="0"/>
              <a:t>time warping</a:t>
            </a:r>
            <a:endParaRPr lang="en-US" sz="2000" dirty="0"/>
          </a:p>
        </p:txBody>
      </p:sp>
      <p:sp>
        <p:nvSpPr>
          <p:cNvPr id="15" name="TextBox 14"/>
          <p:cNvSpPr txBox="1"/>
          <p:nvPr/>
        </p:nvSpPr>
        <p:spPr>
          <a:xfrm>
            <a:off x="6526546" y="2684764"/>
            <a:ext cx="2494273" cy="707886"/>
          </a:xfrm>
          <a:prstGeom prst="rect">
            <a:avLst/>
          </a:prstGeom>
          <a:solidFill>
            <a:srgbClr val="E6C4CB"/>
          </a:solidFill>
          <a:ln>
            <a:solidFill>
              <a:schemeClr val="tx1"/>
            </a:solidFill>
          </a:ln>
        </p:spPr>
        <p:txBody>
          <a:bodyPr wrap="none" rtlCol="0">
            <a:spAutoFit/>
          </a:bodyPr>
          <a:lstStyle/>
          <a:p>
            <a:pPr algn="ctr"/>
            <a:r>
              <a:rPr lang="en-US" sz="2000" dirty="0" smtClean="0"/>
              <a:t>Cross-corr. of wavelet-</a:t>
            </a:r>
            <a:br>
              <a:rPr lang="en-US" sz="2000" dirty="0" smtClean="0"/>
            </a:br>
            <a:r>
              <a:rPr lang="en-US" sz="2000" dirty="0" smtClean="0"/>
              <a:t>transformed signals</a:t>
            </a:r>
            <a:endParaRPr lang="en-US" sz="2000" dirty="0"/>
          </a:p>
        </p:txBody>
      </p:sp>
      <p:sp>
        <p:nvSpPr>
          <p:cNvPr id="3" name="Slide Number Placeholder 2"/>
          <p:cNvSpPr>
            <a:spLocks noGrp="1"/>
          </p:cNvSpPr>
          <p:nvPr>
            <p:ph type="sldNum" sz="quarter" idx="12"/>
          </p:nvPr>
        </p:nvSpPr>
        <p:spPr/>
        <p:txBody>
          <a:bodyPr/>
          <a:lstStyle/>
          <a:p>
            <a:fld id="{42EDFC49-E67D-BA4B-A39F-ED823DB06030}" type="slidenum">
              <a:rPr lang="en-US" smtClean="0"/>
              <a:t>16</a:t>
            </a:fld>
            <a:endParaRPr lang="en-US"/>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9661"/>
          <a:stretch/>
        </p:blipFill>
        <p:spPr>
          <a:xfrm>
            <a:off x="5716285" y="1051610"/>
            <a:ext cx="1637818" cy="1168400"/>
          </a:xfrm>
          <a:prstGeom prst="rect">
            <a:avLst/>
          </a:prstGeom>
        </p:spPr>
      </p:pic>
      <p:sp>
        <p:nvSpPr>
          <p:cNvPr id="6" name="Bent Arrow 5"/>
          <p:cNvSpPr/>
          <p:nvPr/>
        </p:nvSpPr>
        <p:spPr>
          <a:xfrm rot="10800000">
            <a:off x="3480034" y="5085531"/>
            <a:ext cx="589280" cy="328936"/>
          </a:xfrm>
          <a:prstGeom prst="bentArrow">
            <a:avLst>
              <a:gd name="adj1" fmla="val 33127"/>
              <a:gd name="adj2" fmla="val 39470"/>
              <a:gd name="adj3" fmla="val 47111"/>
              <a:gd name="adj4" fmla="val 48628"/>
            </a:avLst>
          </a:prstGeom>
          <a:solidFill>
            <a:srgbClr val="E6C4C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Bent Arrow 16"/>
          <p:cNvSpPr/>
          <p:nvPr/>
        </p:nvSpPr>
        <p:spPr>
          <a:xfrm rot="5400000" flipV="1">
            <a:off x="6016541" y="2922998"/>
            <a:ext cx="477589" cy="313710"/>
          </a:xfrm>
          <a:prstGeom prst="bentArrow">
            <a:avLst>
              <a:gd name="adj1" fmla="val 33127"/>
              <a:gd name="adj2" fmla="val 39470"/>
              <a:gd name="adj3" fmla="val 47111"/>
              <a:gd name="adj4" fmla="val 48628"/>
            </a:avLst>
          </a:prstGeom>
          <a:solidFill>
            <a:srgbClr val="E6C4C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Bent Arrow 18"/>
          <p:cNvSpPr/>
          <p:nvPr/>
        </p:nvSpPr>
        <p:spPr>
          <a:xfrm rot="10800000" flipH="1">
            <a:off x="1451754" y="2054133"/>
            <a:ext cx="624606" cy="328936"/>
          </a:xfrm>
          <a:prstGeom prst="bentArrow">
            <a:avLst>
              <a:gd name="adj1" fmla="val 33127"/>
              <a:gd name="adj2" fmla="val 39470"/>
              <a:gd name="adj3" fmla="val 47111"/>
              <a:gd name="adj4" fmla="val 77094"/>
            </a:avLst>
          </a:prstGeom>
          <a:solidFill>
            <a:srgbClr val="E6C4C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6598768" y="2173962"/>
            <a:ext cx="755335" cy="261610"/>
          </a:xfrm>
          <a:prstGeom prst="rect">
            <a:avLst/>
          </a:prstGeom>
          <a:noFill/>
        </p:spPr>
        <p:txBody>
          <a:bodyPr wrap="none" rtlCol="0">
            <a:spAutoFit/>
          </a:bodyPr>
          <a:lstStyle/>
          <a:p>
            <a:pPr algn="r"/>
            <a:r>
              <a:rPr lang="en-US" sz="1100" smtClean="0"/>
              <a:t>Wikipedia</a:t>
            </a:r>
            <a:endParaRPr lang="en-US" sz="1100" dirty="0"/>
          </a:p>
        </p:txBody>
      </p:sp>
      <p:sp>
        <p:nvSpPr>
          <p:cNvPr id="16" name="TextBox 15"/>
          <p:cNvSpPr txBox="1"/>
          <p:nvPr/>
        </p:nvSpPr>
        <p:spPr>
          <a:xfrm>
            <a:off x="6168698" y="6209625"/>
            <a:ext cx="2975302" cy="307777"/>
          </a:xfrm>
          <a:prstGeom prst="rect">
            <a:avLst/>
          </a:prstGeom>
          <a:noFill/>
          <a:ln>
            <a:noFill/>
          </a:ln>
        </p:spPr>
        <p:txBody>
          <a:bodyPr wrap="none" rtlCol="0">
            <a:spAutoFit/>
          </a:bodyPr>
          <a:lstStyle/>
          <a:p>
            <a:r>
              <a:rPr lang="it-IT" sz="1400" dirty="0" smtClean="0"/>
              <a:t>D. Smith et al, PPCF 58, 045003 (2016)</a:t>
            </a:r>
            <a:endParaRPr lang="en-US" sz="1400" dirty="0"/>
          </a:p>
        </p:txBody>
      </p:sp>
    </p:spTree>
    <p:extLst>
      <p:ext uri="{BB962C8B-B14F-4D97-AF65-F5344CB8AC3E}">
        <p14:creationId xmlns:p14="http://schemas.microsoft.com/office/powerpoint/2010/main" val="34436846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For instance, dynamic time warping (DTW) yields cluster results similar to time-lag correlation</a:t>
            </a:r>
            <a:endParaRPr lang="en-US" sz="28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6" y="1108686"/>
            <a:ext cx="8229589" cy="5347748"/>
          </a:xfrm>
          <a:prstGeom prst="rect">
            <a:avLst/>
          </a:prstGeom>
        </p:spPr>
      </p:pic>
      <p:sp>
        <p:nvSpPr>
          <p:cNvPr id="3" name="Slide Number Placeholder 2"/>
          <p:cNvSpPr>
            <a:spLocks noGrp="1"/>
          </p:cNvSpPr>
          <p:nvPr>
            <p:ph type="sldNum" sz="quarter" idx="12"/>
          </p:nvPr>
        </p:nvSpPr>
        <p:spPr/>
        <p:txBody>
          <a:bodyPr/>
          <a:lstStyle/>
          <a:p>
            <a:fld id="{42EDFC49-E67D-BA4B-A39F-ED823DB06030}" type="slidenum">
              <a:rPr lang="en-US" smtClean="0"/>
              <a:t>17</a:t>
            </a:fld>
            <a:endParaRPr lang="en-US"/>
          </a:p>
        </p:txBody>
      </p:sp>
    </p:spTree>
    <p:extLst>
      <p:ext uri="{BB962C8B-B14F-4D97-AF65-F5344CB8AC3E}">
        <p14:creationId xmlns:p14="http://schemas.microsoft.com/office/powerpoint/2010/main" val="31058154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9"/>
            <a:ext cx="9144000" cy="932688"/>
          </a:xfrm>
        </p:spPr>
        <p:txBody>
          <a:bodyPr>
            <a:noAutofit/>
          </a:bodyPr>
          <a:lstStyle/>
          <a:p>
            <a:r>
              <a:rPr lang="en-US" sz="2800" dirty="0" smtClean="0"/>
              <a:t>Similar ELM groups from different metrics</a:t>
            </a:r>
            <a:br>
              <a:rPr lang="en-US" sz="2800" dirty="0" smtClean="0"/>
            </a:br>
            <a:r>
              <a:rPr lang="en-US" sz="2800" dirty="0" smtClean="0"/>
              <a:t>suggests that the ELM groups are robust results</a:t>
            </a:r>
            <a:endParaRPr lang="en-US" sz="28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1" y="1431355"/>
            <a:ext cx="9052557" cy="4720130"/>
          </a:xfrm>
          <a:prstGeom prst="rect">
            <a:avLst/>
          </a:prstGeom>
        </p:spPr>
      </p:pic>
      <p:sp>
        <p:nvSpPr>
          <p:cNvPr id="3" name="Slide Number Placeholder 2"/>
          <p:cNvSpPr>
            <a:spLocks noGrp="1"/>
          </p:cNvSpPr>
          <p:nvPr>
            <p:ph type="sldNum" sz="quarter" idx="12"/>
          </p:nvPr>
        </p:nvSpPr>
        <p:spPr/>
        <p:txBody>
          <a:bodyPr/>
          <a:lstStyle/>
          <a:p>
            <a:fld id="{42EDFC49-E67D-BA4B-A39F-ED823DB06030}" type="slidenum">
              <a:rPr lang="en-US" smtClean="0"/>
              <a:t>18</a:t>
            </a:fld>
            <a:endParaRPr lang="en-US"/>
          </a:p>
        </p:txBody>
      </p:sp>
      <p:sp>
        <p:nvSpPr>
          <p:cNvPr id="7" name="TextBox 6"/>
          <p:cNvSpPr txBox="1"/>
          <p:nvPr/>
        </p:nvSpPr>
        <p:spPr>
          <a:xfrm>
            <a:off x="6168698" y="6209625"/>
            <a:ext cx="2975302" cy="307777"/>
          </a:xfrm>
          <a:prstGeom prst="rect">
            <a:avLst/>
          </a:prstGeom>
          <a:noFill/>
          <a:ln>
            <a:noFill/>
          </a:ln>
        </p:spPr>
        <p:txBody>
          <a:bodyPr wrap="none" rtlCol="0">
            <a:spAutoFit/>
          </a:bodyPr>
          <a:lstStyle/>
          <a:p>
            <a:r>
              <a:rPr lang="it-IT" sz="1400" dirty="0" smtClean="0"/>
              <a:t>D. Smith et al, PPCF 58, 045003 (2016)</a:t>
            </a:r>
            <a:endParaRPr lang="en-US" sz="1400" dirty="0"/>
          </a:p>
        </p:txBody>
      </p:sp>
    </p:spTree>
    <p:extLst>
      <p:ext uri="{BB962C8B-B14F-4D97-AF65-F5344CB8AC3E}">
        <p14:creationId xmlns:p14="http://schemas.microsoft.com/office/powerpoint/2010/main" val="41224048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K-means clustering (I) – Group objects into mutually exclusive groups</a:t>
            </a:r>
            <a:endParaRPr lang="en-US" sz="2800" dirty="0"/>
          </a:p>
        </p:txBody>
      </p:sp>
      <p:sp>
        <p:nvSpPr>
          <p:cNvPr id="3" name="Content Placeholder 2"/>
          <p:cNvSpPr>
            <a:spLocks noGrp="1"/>
          </p:cNvSpPr>
          <p:nvPr>
            <p:ph idx="1"/>
          </p:nvPr>
        </p:nvSpPr>
        <p:spPr>
          <a:xfrm>
            <a:off x="878323" y="1049659"/>
            <a:ext cx="7387355" cy="1192634"/>
          </a:xfrm>
        </p:spPr>
        <p:txBody>
          <a:bodyPr wrap="square">
            <a:spAutoFit/>
          </a:bodyPr>
          <a:lstStyle/>
          <a:p>
            <a:pPr marL="223838" indent="-223838">
              <a:spcBef>
                <a:spcPts val="600"/>
              </a:spcBef>
            </a:pPr>
            <a:r>
              <a:rPr lang="en-US" sz="2200" dirty="0" smtClean="0"/>
              <a:t>Requires extrinsic similarity metrics</a:t>
            </a:r>
          </a:p>
          <a:p>
            <a:pPr marL="623888" lvl="1" indent="-223838">
              <a:spcBef>
                <a:spcPts val="300"/>
              </a:spcBef>
            </a:pPr>
            <a:r>
              <a:rPr lang="en-US" sz="2000" dirty="0" smtClean="0"/>
              <a:t>Designate benchmark ELMs to serve as extrinsic metrics</a:t>
            </a:r>
            <a:endParaRPr lang="en-US" sz="2000" dirty="0"/>
          </a:p>
          <a:p>
            <a:pPr marL="223838" indent="-223838">
              <a:spcBef>
                <a:spcPts val="600"/>
              </a:spcBef>
            </a:pPr>
            <a:r>
              <a:rPr lang="en-US" sz="2200" dirty="0" smtClean="0"/>
              <a:t>Visualize results in low-dimensional space from PCA</a:t>
            </a:r>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2166" y="2507155"/>
            <a:ext cx="4381537" cy="3712966"/>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322317659"/>
              </p:ext>
            </p:extLst>
          </p:nvPr>
        </p:nvGraphicFramePr>
        <p:xfrm>
          <a:off x="515512" y="3142441"/>
          <a:ext cx="2866072" cy="2938486"/>
        </p:xfrm>
        <a:graphic>
          <a:graphicData uri="http://schemas.openxmlformats.org/drawingml/2006/table">
            <a:tbl>
              <a:tblPr firstRow="1" bandRow="1">
                <a:tableStyleId>{91EBBBCC-DAD2-459C-BE2E-F6DE35CF9A28}</a:tableStyleId>
              </a:tblPr>
              <a:tblGrid>
                <a:gridCol w="1418119"/>
                <a:gridCol w="1447953"/>
              </a:tblGrid>
              <a:tr h="414844">
                <a:tc>
                  <a:txBody>
                    <a:bodyPr/>
                    <a:lstStyle/>
                    <a:p>
                      <a:pPr algn="ctr"/>
                      <a:r>
                        <a:rPr lang="en-US" sz="1800" dirty="0" smtClean="0">
                          <a:solidFill>
                            <a:schemeClr val="tx1"/>
                          </a:solidFill>
                        </a:rPr>
                        <a:t># of clusters</a:t>
                      </a:r>
                      <a:endParaRPr lang="en-US" sz="1800" dirty="0">
                        <a:solidFill>
                          <a:schemeClr val="tx1"/>
                        </a:solidFill>
                      </a:endParaRPr>
                    </a:p>
                  </a:txBody>
                  <a:tcPr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88F9F"/>
                    </a:solidFill>
                  </a:tcPr>
                </a:tc>
                <a:tc>
                  <a:txBody>
                    <a:bodyPr/>
                    <a:lstStyle/>
                    <a:p>
                      <a:pPr algn="ctr"/>
                      <a:r>
                        <a:rPr lang="en-US" sz="1800" dirty="0" smtClean="0">
                          <a:solidFill>
                            <a:schemeClr val="tx1"/>
                          </a:solidFill>
                        </a:rPr>
                        <a:t>Mean ratio*</a:t>
                      </a:r>
                      <a:endParaRPr lang="en-US" sz="1800" dirty="0">
                        <a:solidFill>
                          <a:schemeClr val="tx1"/>
                        </a:solidFill>
                      </a:endParaRPr>
                    </a:p>
                  </a:txBody>
                  <a:tcPr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88F9F"/>
                    </a:solidFill>
                  </a:tcPr>
                </a:tc>
              </a:tr>
              <a:tr h="420607">
                <a:tc>
                  <a:txBody>
                    <a:bodyPr/>
                    <a:lstStyle/>
                    <a:p>
                      <a:pPr algn="ctr"/>
                      <a:r>
                        <a:rPr lang="en-US" sz="1800" dirty="0" smtClean="0"/>
                        <a:t>2</a:t>
                      </a:r>
                      <a:endParaRPr lang="en-US" sz="1800" dirty="0"/>
                    </a:p>
                  </a:txBody>
                  <a:tcPr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c>
                  <a:txBody>
                    <a:bodyPr/>
                    <a:lstStyle/>
                    <a:p>
                      <a:pPr algn="ctr"/>
                      <a:r>
                        <a:rPr lang="en-US" sz="1800" dirty="0" smtClean="0"/>
                        <a:t>0.49</a:t>
                      </a:r>
                      <a:endParaRPr lang="en-US" sz="1800" dirty="0"/>
                    </a:p>
                  </a:txBody>
                  <a:tcPr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r>
              <a:tr h="420607">
                <a:tc>
                  <a:txBody>
                    <a:bodyPr/>
                    <a:lstStyle/>
                    <a:p>
                      <a:pPr algn="ctr"/>
                      <a:r>
                        <a:rPr lang="en-US" sz="1800" dirty="0" smtClean="0"/>
                        <a:t>3</a:t>
                      </a:r>
                      <a:endParaRPr lang="en-US" sz="1800" dirty="0"/>
                    </a:p>
                  </a:txBody>
                  <a:tcPr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c>
                  <a:txBody>
                    <a:bodyPr/>
                    <a:lstStyle/>
                    <a:p>
                      <a:pPr algn="ctr"/>
                      <a:r>
                        <a:rPr lang="en-US" sz="1800" dirty="0" smtClean="0"/>
                        <a:t>0.51</a:t>
                      </a:r>
                    </a:p>
                  </a:txBody>
                  <a:tcPr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r>
              <a:tr h="420607">
                <a:tc>
                  <a:txBody>
                    <a:bodyPr/>
                    <a:lstStyle/>
                    <a:p>
                      <a:pPr algn="ctr"/>
                      <a:r>
                        <a:rPr lang="en-US" sz="1800" b="1" dirty="0" smtClean="0"/>
                        <a:t>4</a:t>
                      </a:r>
                      <a:endParaRPr lang="en-US" sz="1800" b="1" dirty="0"/>
                    </a:p>
                  </a:txBody>
                  <a:tcPr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88F9F"/>
                    </a:solidFill>
                  </a:tcPr>
                </a:tc>
                <a:tc>
                  <a:txBody>
                    <a:bodyPr/>
                    <a:lstStyle/>
                    <a:p>
                      <a:pPr algn="ctr"/>
                      <a:r>
                        <a:rPr lang="en-US" sz="1800" b="1" dirty="0" smtClean="0"/>
                        <a:t>0.52</a:t>
                      </a:r>
                      <a:endParaRPr lang="en-US" sz="1800" b="1" dirty="0"/>
                    </a:p>
                  </a:txBody>
                  <a:tcPr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88F9F"/>
                    </a:solidFill>
                  </a:tcPr>
                </a:tc>
              </a:tr>
              <a:tr h="420607">
                <a:tc>
                  <a:txBody>
                    <a:bodyPr/>
                    <a:lstStyle/>
                    <a:p>
                      <a:pPr algn="ctr"/>
                      <a:r>
                        <a:rPr lang="en-US" sz="1800" dirty="0" smtClean="0"/>
                        <a:t>5</a:t>
                      </a:r>
                      <a:endParaRPr lang="en-US" sz="1800" dirty="0"/>
                    </a:p>
                  </a:txBody>
                  <a:tcPr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c>
                  <a:txBody>
                    <a:bodyPr/>
                    <a:lstStyle/>
                    <a:p>
                      <a:pPr algn="ctr"/>
                      <a:r>
                        <a:rPr lang="en-US" sz="1800" dirty="0" smtClean="0"/>
                        <a:t>0.48</a:t>
                      </a:r>
                      <a:endParaRPr lang="en-US" sz="1800" dirty="0"/>
                    </a:p>
                  </a:txBody>
                  <a:tcPr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r>
              <a:tr h="420607">
                <a:tc>
                  <a:txBody>
                    <a:bodyPr/>
                    <a:lstStyle/>
                    <a:p>
                      <a:pPr algn="ctr"/>
                      <a:r>
                        <a:rPr lang="en-US" sz="1800" dirty="0" smtClean="0"/>
                        <a:t>6</a:t>
                      </a:r>
                      <a:endParaRPr lang="en-US" sz="1800" dirty="0"/>
                    </a:p>
                  </a:txBody>
                  <a:tcPr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c>
                  <a:txBody>
                    <a:bodyPr/>
                    <a:lstStyle/>
                    <a:p>
                      <a:pPr algn="ctr"/>
                      <a:r>
                        <a:rPr lang="en-US" sz="1800" dirty="0" smtClean="0"/>
                        <a:t>0.46</a:t>
                      </a:r>
                      <a:endParaRPr lang="en-US" sz="1800" dirty="0"/>
                    </a:p>
                  </a:txBody>
                  <a:tcPr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r>
              <a:tr h="420607">
                <a:tc>
                  <a:txBody>
                    <a:bodyPr/>
                    <a:lstStyle/>
                    <a:p>
                      <a:pPr algn="ctr"/>
                      <a:r>
                        <a:rPr lang="en-US" sz="1800" dirty="0" smtClean="0"/>
                        <a:t>7</a:t>
                      </a:r>
                      <a:endParaRPr lang="en-US" sz="1800" dirty="0"/>
                    </a:p>
                  </a:txBody>
                  <a:tcPr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c>
                  <a:txBody>
                    <a:bodyPr/>
                    <a:lstStyle/>
                    <a:p>
                      <a:pPr algn="ctr"/>
                      <a:r>
                        <a:rPr lang="en-US" sz="1800" dirty="0" smtClean="0"/>
                        <a:t>0.45</a:t>
                      </a:r>
                      <a:endParaRPr lang="en-US" sz="1800" dirty="0"/>
                    </a:p>
                  </a:txBody>
                  <a:tcPr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r>
            </a:tbl>
          </a:graphicData>
        </a:graphic>
      </p:graphicFrame>
      <p:cxnSp>
        <p:nvCxnSpPr>
          <p:cNvPr id="10" name="Straight Arrow Connector 9"/>
          <p:cNvCxnSpPr>
            <a:stCxn id="17" idx="3"/>
          </p:cNvCxnSpPr>
          <p:nvPr/>
        </p:nvCxnSpPr>
        <p:spPr>
          <a:xfrm flipV="1">
            <a:off x="4230006" y="3777551"/>
            <a:ext cx="2862578" cy="8485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734113" y="2507155"/>
            <a:ext cx="2428870" cy="646331"/>
          </a:xfrm>
          <a:prstGeom prst="rect">
            <a:avLst/>
          </a:prstGeom>
          <a:noFill/>
        </p:spPr>
        <p:txBody>
          <a:bodyPr wrap="none" rtlCol="0">
            <a:spAutoFit/>
          </a:bodyPr>
          <a:lstStyle/>
          <a:p>
            <a:pPr algn="ctr"/>
            <a:r>
              <a:rPr lang="en-US" dirty="0" smtClean="0"/>
              <a:t>K-means clustering</a:t>
            </a:r>
            <a:br>
              <a:rPr lang="en-US" dirty="0" smtClean="0"/>
            </a:br>
            <a:r>
              <a:rPr lang="en-US" dirty="0" smtClean="0"/>
              <a:t>with 6 benchmark ELMs</a:t>
            </a:r>
            <a:endParaRPr lang="en-US" dirty="0"/>
          </a:p>
        </p:txBody>
      </p:sp>
      <p:sp>
        <p:nvSpPr>
          <p:cNvPr id="16" name="TextBox 15"/>
          <p:cNvSpPr txBox="1"/>
          <p:nvPr/>
        </p:nvSpPr>
        <p:spPr>
          <a:xfrm>
            <a:off x="444896" y="6080928"/>
            <a:ext cx="3477434" cy="338554"/>
          </a:xfrm>
          <a:prstGeom prst="rect">
            <a:avLst/>
          </a:prstGeom>
          <a:noFill/>
        </p:spPr>
        <p:txBody>
          <a:bodyPr wrap="none" rtlCol="0">
            <a:spAutoFit/>
          </a:bodyPr>
          <a:lstStyle/>
          <a:p>
            <a:r>
              <a:rPr lang="en-US" sz="1600" dirty="0" smtClean="0"/>
              <a:t>*Out-of-cluster/in-cluster distance ratio</a:t>
            </a:r>
            <a:endParaRPr lang="en-US" sz="1600" dirty="0"/>
          </a:p>
        </p:txBody>
      </p:sp>
      <p:sp>
        <p:nvSpPr>
          <p:cNvPr id="17" name="TextBox 16"/>
          <p:cNvSpPr txBox="1"/>
          <p:nvPr/>
        </p:nvSpPr>
        <p:spPr>
          <a:xfrm>
            <a:off x="3378090" y="4456824"/>
            <a:ext cx="851916" cy="338554"/>
          </a:xfrm>
          <a:prstGeom prst="rect">
            <a:avLst/>
          </a:prstGeom>
          <a:noFill/>
        </p:spPr>
        <p:txBody>
          <a:bodyPr wrap="none" rtlCol="0">
            <a:spAutoFit/>
          </a:bodyPr>
          <a:lstStyle/>
          <a:p>
            <a:pPr algn="ctr"/>
            <a:r>
              <a:rPr lang="en-US" sz="1600" dirty="0" smtClean="0"/>
              <a:t>Optimal</a:t>
            </a:r>
            <a:endParaRPr lang="en-US" sz="1600" dirty="0"/>
          </a:p>
        </p:txBody>
      </p:sp>
      <p:sp>
        <p:nvSpPr>
          <p:cNvPr id="5" name="Slide Number Placeholder 4"/>
          <p:cNvSpPr>
            <a:spLocks noGrp="1"/>
          </p:cNvSpPr>
          <p:nvPr>
            <p:ph type="sldNum" sz="quarter" idx="12"/>
          </p:nvPr>
        </p:nvSpPr>
        <p:spPr/>
        <p:txBody>
          <a:bodyPr/>
          <a:lstStyle/>
          <a:p>
            <a:fld id="{42EDFC49-E67D-BA4B-A39F-ED823DB06030}" type="slidenum">
              <a:rPr lang="en-US" smtClean="0"/>
              <a:t>19</a:t>
            </a:fld>
            <a:endParaRPr lang="en-US"/>
          </a:p>
        </p:txBody>
      </p:sp>
      <p:sp>
        <p:nvSpPr>
          <p:cNvPr id="12" name="TextBox 11"/>
          <p:cNvSpPr txBox="1"/>
          <p:nvPr/>
        </p:nvSpPr>
        <p:spPr>
          <a:xfrm>
            <a:off x="6168698" y="6220121"/>
            <a:ext cx="2975302" cy="307777"/>
          </a:xfrm>
          <a:prstGeom prst="rect">
            <a:avLst/>
          </a:prstGeom>
          <a:noFill/>
          <a:ln>
            <a:noFill/>
          </a:ln>
        </p:spPr>
        <p:txBody>
          <a:bodyPr wrap="none" rtlCol="0">
            <a:spAutoFit/>
          </a:bodyPr>
          <a:lstStyle/>
          <a:p>
            <a:r>
              <a:rPr lang="it-IT" sz="1400" dirty="0" smtClean="0"/>
              <a:t>D. Smith et al, PPCF 58, 045003 (2016)</a:t>
            </a:r>
            <a:endParaRPr lang="en-US" sz="1400" dirty="0"/>
          </a:p>
        </p:txBody>
      </p:sp>
    </p:spTree>
    <p:extLst>
      <p:ext uri="{BB962C8B-B14F-4D97-AF65-F5344CB8AC3E}">
        <p14:creationId xmlns:p14="http://schemas.microsoft.com/office/powerpoint/2010/main" val="37641500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Nonlinear ELM dynamics and measurement capabilities</a:t>
            </a:r>
            <a:endParaRPr lang="en-US" sz="2800" dirty="0"/>
          </a:p>
        </p:txBody>
      </p:sp>
      <p:sp>
        <p:nvSpPr>
          <p:cNvPr id="3" name="Content Placeholder 2"/>
          <p:cNvSpPr>
            <a:spLocks noGrp="1"/>
          </p:cNvSpPr>
          <p:nvPr>
            <p:ph idx="1"/>
          </p:nvPr>
        </p:nvSpPr>
        <p:spPr>
          <a:xfrm>
            <a:off x="346903" y="1006741"/>
            <a:ext cx="8450194" cy="5416868"/>
          </a:xfrm>
        </p:spPr>
        <p:txBody>
          <a:bodyPr>
            <a:spAutoFit/>
          </a:bodyPr>
          <a:lstStyle/>
          <a:p>
            <a:pPr marL="230188" indent="-230188">
              <a:spcBef>
                <a:spcPts val="0"/>
              </a:spcBef>
            </a:pPr>
            <a:r>
              <a:rPr lang="en-US" sz="2200" dirty="0" smtClean="0"/>
              <a:t>Edge localized modes (ELMs) are peeling-ballooning instabilities in the edge/pedestal region driven by pressure and current gradients</a:t>
            </a:r>
          </a:p>
          <a:p>
            <a:pPr marL="628650" lvl="1" indent="-230188">
              <a:spcBef>
                <a:spcPts val="0"/>
              </a:spcBef>
            </a:pPr>
            <a:r>
              <a:rPr lang="en-US" sz="1800" dirty="0" smtClean="0"/>
              <a:t>Unmitigated ELMs pose risk for ITER</a:t>
            </a:r>
            <a:endParaRPr lang="en-US" sz="1800" dirty="0" smtClean="0"/>
          </a:p>
          <a:p>
            <a:pPr marL="230188" indent="-230188">
              <a:spcBef>
                <a:spcPts val="1200"/>
              </a:spcBef>
            </a:pPr>
            <a:r>
              <a:rPr lang="en-US" sz="2200" dirty="0" smtClean="0"/>
              <a:t>Nonlinear </a:t>
            </a:r>
            <a:r>
              <a:rPr lang="en-US" sz="2200" dirty="0" smtClean="0"/>
              <a:t>mechanisms impact ELM dynamics</a:t>
            </a:r>
          </a:p>
          <a:p>
            <a:pPr marL="623888" lvl="1" indent="-242888">
              <a:spcBef>
                <a:spcPts val="0"/>
              </a:spcBef>
            </a:pPr>
            <a:r>
              <a:rPr lang="en-US" sz="1800" dirty="0"/>
              <a:t>Broadly: NL mode coupling, saturation mechanisms, filament dynamics</a:t>
            </a:r>
          </a:p>
          <a:p>
            <a:pPr marL="623888" lvl="1" indent="-242888">
              <a:spcBef>
                <a:spcPts val="0"/>
              </a:spcBef>
            </a:pPr>
            <a:r>
              <a:rPr lang="en-US" sz="1800" dirty="0" smtClean="0"/>
              <a:t>Hyper</a:t>
            </a:r>
            <a:r>
              <a:rPr lang="en-US" sz="1800" dirty="0" smtClean="0"/>
              <a:t>-resistivity is </a:t>
            </a:r>
            <a:r>
              <a:rPr lang="en-US" sz="1800" dirty="0" smtClean="0"/>
              <a:t>key for realistic ELM </a:t>
            </a:r>
            <a:r>
              <a:rPr lang="en-US" sz="1800" dirty="0" smtClean="0"/>
              <a:t>radial penetration (X. Xu et al, PRL, 2010)</a:t>
            </a:r>
          </a:p>
          <a:p>
            <a:pPr marL="623888" lvl="1" indent="-242888">
              <a:spcBef>
                <a:spcPts val="0"/>
              </a:spcBef>
            </a:pPr>
            <a:r>
              <a:rPr lang="en-US" sz="1800" dirty="0" smtClean="0"/>
              <a:t>Growth of s</a:t>
            </a:r>
            <a:r>
              <a:rPr lang="en-US" sz="1800" dirty="0" smtClean="0"/>
              <a:t>ub</a:t>
            </a:r>
            <a:r>
              <a:rPr lang="en-US" sz="1800" dirty="0" smtClean="0"/>
              <a:t>-dominant </a:t>
            </a:r>
            <a:r>
              <a:rPr lang="en-US" sz="1800" dirty="0" smtClean="0"/>
              <a:t>linear modes </a:t>
            </a:r>
            <a:r>
              <a:rPr lang="en-US" sz="1800" dirty="0" smtClean="0"/>
              <a:t>in the </a:t>
            </a:r>
            <a:r>
              <a:rPr lang="en-US" sz="1800" dirty="0" smtClean="0"/>
              <a:t>NL phase (</a:t>
            </a:r>
            <a:r>
              <a:rPr lang="en-US" sz="1800" dirty="0" smtClean="0"/>
              <a:t>M. </a:t>
            </a:r>
            <a:r>
              <a:rPr lang="en-US" sz="1800" dirty="0" err="1" smtClean="0"/>
              <a:t>Holzl</a:t>
            </a:r>
            <a:r>
              <a:rPr lang="en-US" sz="1800" dirty="0" smtClean="0"/>
              <a:t> et al, </a:t>
            </a:r>
            <a:r>
              <a:rPr lang="en-US" sz="1800" dirty="0" err="1" smtClean="0"/>
              <a:t>PoP</a:t>
            </a:r>
            <a:r>
              <a:rPr lang="en-US" sz="1800" dirty="0" smtClean="0"/>
              <a:t>, 2012)</a:t>
            </a:r>
          </a:p>
          <a:p>
            <a:pPr marL="623888" lvl="1" indent="-242888">
              <a:spcBef>
                <a:spcPts val="0"/>
              </a:spcBef>
            </a:pPr>
            <a:r>
              <a:rPr lang="en-US" sz="1800" dirty="0" smtClean="0"/>
              <a:t>Reverse shear stabilization of low-n modes </a:t>
            </a:r>
            <a:r>
              <a:rPr lang="en-US" sz="1800" dirty="0" smtClean="0"/>
              <a:t>(</a:t>
            </a:r>
            <a:r>
              <a:rPr lang="en-US" sz="1800" dirty="0" smtClean="0"/>
              <a:t>P. Zhu et al, </a:t>
            </a:r>
            <a:r>
              <a:rPr lang="en-US" sz="1800" dirty="0" err="1" smtClean="0"/>
              <a:t>PoP</a:t>
            </a:r>
            <a:r>
              <a:rPr lang="en-US" sz="1800" dirty="0" smtClean="0"/>
              <a:t>, 2012</a:t>
            </a:r>
            <a:r>
              <a:rPr lang="en-US" sz="1800" dirty="0" smtClean="0"/>
              <a:t>)</a:t>
            </a:r>
          </a:p>
          <a:p>
            <a:pPr marL="623888" lvl="1" indent="-242888">
              <a:spcBef>
                <a:spcPts val="0"/>
              </a:spcBef>
            </a:pPr>
            <a:r>
              <a:rPr lang="en-US" sz="1800" dirty="0" smtClean="0"/>
              <a:t>EHOs attributed to saturated PB modes (K. Burrell et al, PRL, 2009)</a:t>
            </a:r>
            <a:endParaRPr lang="en-US" sz="1800" dirty="0" smtClean="0"/>
          </a:p>
          <a:p>
            <a:pPr marL="230188" indent="-230188">
              <a:spcBef>
                <a:spcPts val="1200"/>
              </a:spcBef>
            </a:pPr>
            <a:r>
              <a:rPr lang="en-US" sz="2200" dirty="0" smtClean="0"/>
              <a:t>Common </a:t>
            </a:r>
            <a:r>
              <a:rPr lang="en-US" sz="2200" dirty="0" smtClean="0"/>
              <a:t>ELM analysis tools/methods do not capture the nonlinear, Alfven-scale evolution dynamics</a:t>
            </a:r>
          </a:p>
          <a:p>
            <a:pPr marL="623888" lvl="1" indent="-231775">
              <a:spcBef>
                <a:spcPts val="0"/>
              </a:spcBef>
            </a:pPr>
            <a:r>
              <a:rPr lang="en-US" sz="1800" dirty="0" smtClean="0"/>
              <a:t>Heuristic classification schemes (Type I, III, etc.)</a:t>
            </a:r>
          </a:p>
          <a:p>
            <a:pPr marL="623888" lvl="1" indent="-231775">
              <a:spcBef>
                <a:spcPts val="0"/>
              </a:spcBef>
            </a:pPr>
            <a:r>
              <a:rPr lang="en-US" sz="1800" dirty="0" smtClean="0"/>
              <a:t>Sub-</a:t>
            </a:r>
            <a:r>
              <a:rPr lang="en-US" sz="1800" dirty="0" err="1" smtClean="0"/>
              <a:t>Alfvenic</a:t>
            </a:r>
            <a:r>
              <a:rPr lang="en-US" sz="1800" dirty="0" smtClean="0"/>
              <a:t> measurements with </a:t>
            </a:r>
            <a:r>
              <a:rPr lang="en-US" sz="1800" dirty="0" smtClean="0"/>
              <a:t>Thomson scattering and </a:t>
            </a:r>
            <a:r>
              <a:rPr lang="en-US" sz="1800" dirty="0" err="1" smtClean="0"/>
              <a:t>filterscopes</a:t>
            </a:r>
            <a:endParaRPr lang="en-US" sz="1800" dirty="0" smtClean="0"/>
          </a:p>
          <a:p>
            <a:pPr marL="623888" lvl="1" indent="-231775">
              <a:spcBef>
                <a:spcPts val="0"/>
              </a:spcBef>
            </a:pPr>
            <a:r>
              <a:rPr lang="en-US" sz="1800" dirty="0" smtClean="0"/>
              <a:t>Peeling-ballooning/KBM linear stability threshold</a:t>
            </a:r>
          </a:p>
          <a:p>
            <a:pPr marL="230188" indent="-230188">
              <a:spcBef>
                <a:spcPts val="1200"/>
              </a:spcBef>
            </a:pPr>
            <a:r>
              <a:rPr lang="en-US" sz="2200" dirty="0" smtClean="0"/>
              <a:t>2D BES measurements on NSTX-U and DIII-D can capture the Alfven-scale evolution of ELM events</a:t>
            </a:r>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sp>
        <p:nvSpPr>
          <p:cNvPr id="5" name="Slide Number Placeholder 4"/>
          <p:cNvSpPr>
            <a:spLocks noGrp="1"/>
          </p:cNvSpPr>
          <p:nvPr>
            <p:ph type="sldNum" sz="quarter" idx="12"/>
          </p:nvPr>
        </p:nvSpPr>
        <p:spPr/>
        <p:txBody>
          <a:bodyPr/>
          <a:lstStyle/>
          <a:p>
            <a:fld id="{42EDFC49-E67D-BA4B-A39F-ED823DB06030}" type="slidenum">
              <a:rPr lang="en-US" smtClean="0"/>
              <a:t>2</a:t>
            </a:fld>
            <a:endParaRPr lang="en-US"/>
          </a:p>
        </p:txBody>
      </p:sp>
    </p:spTree>
    <p:extLst>
      <p:ext uri="{BB962C8B-B14F-4D97-AF65-F5344CB8AC3E}">
        <p14:creationId xmlns:p14="http://schemas.microsoft.com/office/powerpoint/2010/main" val="5076032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K-means clustering (II) – Different sets of benchmark ELMs yield similar results</a:t>
            </a:r>
            <a:endParaRPr lang="en-US" sz="2800" dirty="0"/>
          </a:p>
        </p:txBody>
      </p:sp>
      <p:sp>
        <p:nvSpPr>
          <p:cNvPr id="3" name="Content Placeholder 2"/>
          <p:cNvSpPr>
            <a:spLocks noGrp="1"/>
          </p:cNvSpPr>
          <p:nvPr>
            <p:ph idx="1"/>
          </p:nvPr>
        </p:nvSpPr>
        <p:spPr>
          <a:xfrm>
            <a:off x="487124" y="5006411"/>
            <a:ext cx="8440506" cy="1323439"/>
          </a:xfrm>
        </p:spPr>
        <p:txBody>
          <a:bodyPr wrap="square">
            <a:spAutoFit/>
          </a:bodyPr>
          <a:lstStyle/>
          <a:p>
            <a:pPr marL="225425" indent="-225425">
              <a:spcBef>
                <a:spcPts val="0"/>
              </a:spcBef>
            </a:pPr>
            <a:r>
              <a:rPr lang="en-US" sz="2000" dirty="0"/>
              <a:t>C</a:t>
            </a:r>
            <a:r>
              <a:rPr lang="en-US" sz="2000" dirty="0" smtClean="0"/>
              <a:t>lusters are highly consistent for calculations with different benchmark ELMs</a:t>
            </a:r>
          </a:p>
          <a:p>
            <a:pPr marL="225425" indent="-225425">
              <a:spcBef>
                <a:spcPts val="0"/>
              </a:spcBef>
            </a:pPr>
            <a:r>
              <a:rPr lang="en-US" sz="2000" dirty="0" smtClean="0">
                <a:solidFill>
                  <a:srgbClr val="FF0000"/>
                </a:solidFill>
              </a:rPr>
              <a:t>Red cluster ELMs: 2, 35, 23, 19, 22, 12, 28, 14, 51, 24</a:t>
            </a:r>
          </a:p>
          <a:p>
            <a:pPr marL="225425" indent="-225425">
              <a:spcBef>
                <a:spcPts val="0"/>
              </a:spcBef>
            </a:pPr>
            <a:r>
              <a:rPr lang="en-US" sz="2000" dirty="0" smtClean="0">
                <a:solidFill>
                  <a:srgbClr val="0000FF"/>
                </a:solidFill>
              </a:rPr>
              <a:t>Blue cluster ELMs: 13, 15, 10, 39, 41, 40, 38, 17, 27, 18</a:t>
            </a:r>
          </a:p>
          <a:p>
            <a:pPr marL="225425" indent="-225425">
              <a:spcBef>
                <a:spcPts val="0"/>
              </a:spcBef>
            </a:pPr>
            <a:r>
              <a:rPr lang="en-US" sz="2000" dirty="0" smtClean="0">
                <a:solidFill>
                  <a:srgbClr val="008000"/>
                </a:solidFill>
              </a:rPr>
              <a:t>Green cluster ELMs: 30, 4, 50, 3, 5, 36, 29, 9, 8, 46</a:t>
            </a:r>
            <a:endParaRPr lang="en-US" sz="2000" dirty="0">
              <a:solidFill>
                <a:srgbClr val="008000"/>
              </a:solidFill>
            </a:endParaRPr>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818058895"/>
              </p:ext>
            </p:extLst>
          </p:nvPr>
        </p:nvGraphicFramePr>
        <p:xfrm>
          <a:off x="5416731" y="1826488"/>
          <a:ext cx="3248297" cy="2265956"/>
        </p:xfrm>
        <a:graphic>
          <a:graphicData uri="http://schemas.openxmlformats.org/drawingml/2006/table">
            <a:tbl>
              <a:tblPr firstRow="1" bandRow="1">
                <a:tableStyleId>{91EBBBCC-DAD2-459C-BE2E-F6DE35CF9A28}</a:tableStyleId>
              </a:tblPr>
              <a:tblGrid>
                <a:gridCol w="1234710"/>
                <a:gridCol w="1082770"/>
                <a:gridCol w="930817"/>
              </a:tblGrid>
              <a:tr h="360749">
                <a:tc>
                  <a:txBody>
                    <a:bodyPr/>
                    <a:lstStyle/>
                    <a:p>
                      <a:pPr algn="ctr"/>
                      <a:r>
                        <a:rPr lang="en-US" sz="1600" dirty="0" smtClean="0">
                          <a:solidFill>
                            <a:srgbClr val="000000"/>
                          </a:solidFill>
                        </a:rPr>
                        <a:t># of</a:t>
                      </a:r>
                      <a:br>
                        <a:rPr lang="en-US" sz="1600" dirty="0" smtClean="0">
                          <a:solidFill>
                            <a:srgbClr val="000000"/>
                          </a:solidFill>
                        </a:rPr>
                      </a:br>
                      <a:r>
                        <a:rPr lang="en-US" sz="1600" dirty="0" smtClean="0">
                          <a:solidFill>
                            <a:srgbClr val="000000"/>
                          </a:solidFill>
                        </a:rPr>
                        <a:t>benchmark</a:t>
                      </a:r>
                      <a:br>
                        <a:rPr lang="en-US" sz="1600" dirty="0" smtClean="0">
                          <a:solidFill>
                            <a:srgbClr val="000000"/>
                          </a:solidFill>
                        </a:rPr>
                      </a:br>
                      <a:r>
                        <a:rPr lang="en-US" sz="1600" dirty="0" smtClean="0">
                          <a:solidFill>
                            <a:srgbClr val="000000"/>
                          </a:solidFill>
                        </a:rPr>
                        <a:t>ELMs</a:t>
                      </a:r>
                      <a:endParaRPr lang="en-US" sz="1600" dirty="0">
                        <a:solidFill>
                          <a:srgbClr val="000000"/>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88F9F"/>
                    </a:solidFill>
                  </a:tcPr>
                </a:tc>
                <a:tc>
                  <a:txBody>
                    <a:bodyPr/>
                    <a:lstStyle/>
                    <a:p>
                      <a:pPr algn="ctr"/>
                      <a:r>
                        <a:rPr lang="en-US" sz="1600" dirty="0" smtClean="0">
                          <a:solidFill>
                            <a:srgbClr val="000000"/>
                          </a:solidFill>
                        </a:rPr>
                        <a:t>Optimal</a:t>
                      </a:r>
                      <a:r>
                        <a:rPr lang="en-US" sz="1600" baseline="0" dirty="0" smtClean="0">
                          <a:solidFill>
                            <a:srgbClr val="000000"/>
                          </a:solidFill>
                        </a:rPr>
                        <a:t/>
                      </a:r>
                      <a:br>
                        <a:rPr lang="en-US" sz="1600" baseline="0" dirty="0" smtClean="0">
                          <a:solidFill>
                            <a:srgbClr val="000000"/>
                          </a:solidFill>
                        </a:rPr>
                      </a:br>
                      <a:r>
                        <a:rPr lang="en-US" sz="1600" dirty="0" smtClean="0">
                          <a:solidFill>
                            <a:srgbClr val="000000"/>
                          </a:solidFill>
                        </a:rPr>
                        <a:t>cluster</a:t>
                      </a:r>
                      <a:r>
                        <a:rPr lang="en-US" sz="1600" baseline="0" dirty="0" smtClean="0">
                          <a:solidFill>
                            <a:srgbClr val="000000"/>
                          </a:solidFill>
                        </a:rPr>
                        <a:t> #</a:t>
                      </a:r>
                      <a:endParaRPr lang="en-US" sz="1600" dirty="0">
                        <a:solidFill>
                          <a:srgbClr val="000000"/>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88F9F"/>
                    </a:solidFill>
                  </a:tcPr>
                </a:tc>
                <a:tc>
                  <a:txBody>
                    <a:bodyPr/>
                    <a:lstStyle/>
                    <a:p>
                      <a:pPr algn="ctr"/>
                      <a:r>
                        <a:rPr lang="en-US" sz="1600" dirty="0" smtClean="0">
                          <a:solidFill>
                            <a:srgbClr val="000000"/>
                          </a:solidFill>
                        </a:rPr>
                        <a:t>Mean</a:t>
                      </a:r>
                      <a:br>
                        <a:rPr lang="en-US" sz="1600" dirty="0" smtClean="0">
                          <a:solidFill>
                            <a:srgbClr val="000000"/>
                          </a:solidFill>
                        </a:rPr>
                      </a:br>
                      <a:r>
                        <a:rPr lang="en-US" sz="1600" dirty="0" smtClean="0">
                          <a:solidFill>
                            <a:srgbClr val="000000"/>
                          </a:solidFill>
                        </a:rPr>
                        <a:t>ratio</a:t>
                      </a:r>
                      <a:endParaRPr lang="en-US" sz="1600" dirty="0">
                        <a:solidFill>
                          <a:srgbClr val="000000"/>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88F9F"/>
                    </a:solidFill>
                  </a:tcPr>
                </a:tc>
              </a:tr>
              <a:tr h="360749">
                <a:tc>
                  <a:txBody>
                    <a:bodyPr/>
                    <a:lstStyle/>
                    <a:p>
                      <a:pPr algn="ctr"/>
                      <a:r>
                        <a:rPr lang="en-US" sz="1600" dirty="0" smtClean="0"/>
                        <a:t>6</a:t>
                      </a:r>
                      <a:endParaRPr lang="en-US" sz="16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c>
                  <a:txBody>
                    <a:bodyPr/>
                    <a:lstStyle/>
                    <a:p>
                      <a:pPr algn="ctr"/>
                      <a:r>
                        <a:rPr lang="en-US" sz="1600" dirty="0" smtClean="0"/>
                        <a:t>4</a:t>
                      </a:r>
                      <a:endParaRPr lang="en-US" sz="16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c>
                  <a:txBody>
                    <a:bodyPr/>
                    <a:lstStyle/>
                    <a:p>
                      <a:pPr algn="ctr"/>
                      <a:r>
                        <a:rPr lang="en-US" sz="1600" dirty="0" smtClean="0"/>
                        <a:t>0.52</a:t>
                      </a:r>
                      <a:endParaRPr lang="en-US" sz="16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r>
              <a:tr h="360749">
                <a:tc>
                  <a:txBody>
                    <a:bodyPr/>
                    <a:lstStyle/>
                    <a:p>
                      <a:pPr algn="ctr"/>
                      <a:r>
                        <a:rPr lang="en-US" sz="1600" dirty="0" smtClean="0"/>
                        <a:t>9</a:t>
                      </a:r>
                      <a:endParaRPr lang="en-US" sz="16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c>
                  <a:txBody>
                    <a:bodyPr/>
                    <a:lstStyle/>
                    <a:p>
                      <a:pPr algn="ctr"/>
                      <a:r>
                        <a:rPr lang="en-US" sz="1600" dirty="0" smtClean="0"/>
                        <a:t>4</a:t>
                      </a:r>
                      <a:endParaRPr lang="en-US" sz="16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c>
                  <a:txBody>
                    <a:bodyPr/>
                    <a:lstStyle/>
                    <a:p>
                      <a:pPr algn="ctr"/>
                      <a:r>
                        <a:rPr lang="en-US" sz="1600" dirty="0" smtClean="0"/>
                        <a:t>0.52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r>
              <a:tr h="360749">
                <a:tc>
                  <a:txBody>
                    <a:bodyPr/>
                    <a:lstStyle/>
                    <a:p>
                      <a:pPr algn="ctr"/>
                      <a:r>
                        <a:rPr lang="en-US" sz="1600" dirty="0" smtClean="0"/>
                        <a:t>11</a:t>
                      </a:r>
                      <a:endParaRPr lang="en-US" sz="16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c>
                  <a:txBody>
                    <a:bodyPr/>
                    <a:lstStyle/>
                    <a:p>
                      <a:pPr algn="ctr"/>
                      <a:r>
                        <a:rPr lang="en-US" sz="1600" dirty="0" smtClean="0"/>
                        <a:t>4</a:t>
                      </a:r>
                      <a:endParaRPr lang="en-US" sz="16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c>
                  <a:txBody>
                    <a:bodyPr/>
                    <a:lstStyle/>
                    <a:p>
                      <a:pPr algn="ctr"/>
                      <a:r>
                        <a:rPr lang="en-US" sz="1600" dirty="0" smtClean="0"/>
                        <a:t>0.53</a:t>
                      </a:r>
                      <a:endParaRPr lang="en-US" sz="16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r>
              <a:tr h="360749">
                <a:tc>
                  <a:txBody>
                    <a:bodyPr/>
                    <a:lstStyle/>
                    <a:p>
                      <a:pPr algn="ctr"/>
                      <a:r>
                        <a:rPr lang="en-US" sz="1600" dirty="0" smtClean="0"/>
                        <a:t>14</a:t>
                      </a:r>
                      <a:endParaRPr lang="en-US" sz="16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c>
                  <a:txBody>
                    <a:bodyPr/>
                    <a:lstStyle/>
                    <a:p>
                      <a:pPr algn="ctr"/>
                      <a:r>
                        <a:rPr lang="en-US" sz="1600" dirty="0" smtClean="0"/>
                        <a:t>4</a:t>
                      </a:r>
                      <a:endParaRPr lang="en-US" sz="16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c>
                  <a:txBody>
                    <a:bodyPr/>
                    <a:lstStyle/>
                    <a:p>
                      <a:pPr algn="ctr"/>
                      <a:r>
                        <a:rPr lang="en-US" sz="1600" dirty="0" smtClean="0"/>
                        <a:t>0.52</a:t>
                      </a:r>
                      <a:endParaRPr lang="en-US" sz="160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6C4CB"/>
                    </a:solidFill>
                  </a:tcPr>
                </a:tc>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28" y="1224076"/>
            <a:ext cx="4224784" cy="3695997"/>
          </a:xfrm>
          <a:prstGeom prst="rect">
            <a:avLst/>
          </a:prstGeom>
        </p:spPr>
      </p:pic>
      <p:sp>
        <p:nvSpPr>
          <p:cNvPr id="5" name="Slide Number Placeholder 4"/>
          <p:cNvSpPr>
            <a:spLocks noGrp="1"/>
          </p:cNvSpPr>
          <p:nvPr>
            <p:ph type="sldNum" sz="quarter" idx="12"/>
          </p:nvPr>
        </p:nvSpPr>
        <p:spPr/>
        <p:txBody>
          <a:bodyPr/>
          <a:lstStyle/>
          <a:p>
            <a:fld id="{42EDFC49-E67D-BA4B-A39F-ED823DB06030}" type="slidenum">
              <a:rPr lang="en-US" smtClean="0"/>
              <a:t>20</a:t>
            </a:fld>
            <a:endParaRPr lang="en-US"/>
          </a:p>
        </p:txBody>
      </p:sp>
    </p:spTree>
    <p:extLst>
      <p:ext uri="{BB962C8B-B14F-4D97-AF65-F5344CB8AC3E}">
        <p14:creationId xmlns:p14="http://schemas.microsoft.com/office/powerpoint/2010/main" val="20150326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12" y="1187031"/>
            <a:ext cx="8190065" cy="5156708"/>
          </a:xfrm>
          <a:prstGeom prst="rect">
            <a:avLst/>
          </a:prstGeom>
        </p:spPr>
      </p:pic>
      <p:sp>
        <p:nvSpPr>
          <p:cNvPr id="2" name="Title 1"/>
          <p:cNvSpPr>
            <a:spLocks noGrp="1"/>
          </p:cNvSpPr>
          <p:nvPr>
            <p:ph type="title"/>
          </p:nvPr>
        </p:nvSpPr>
        <p:spPr/>
        <p:txBody>
          <a:bodyPr>
            <a:noAutofit/>
          </a:bodyPr>
          <a:lstStyle/>
          <a:p>
            <a:r>
              <a:rPr lang="en-US" sz="2800" dirty="0" smtClean="0"/>
              <a:t>k-means clustering and hierarchical clustering yield consistent results</a:t>
            </a:r>
            <a:endParaRPr lang="en-US" sz="2800" dirty="0"/>
          </a:p>
        </p:txBody>
      </p:sp>
      <p:sp>
        <p:nvSpPr>
          <p:cNvPr id="3" name="Content Placeholder 2"/>
          <p:cNvSpPr>
            <a:spLocks noGrp="1"/>
          </p:cNvSpPr>
          <p:nvPr>
            <p:ph idx="1"/>
          </p:nvPr>
        </p:nvSpPr>
        <p:spPr>
          <a:xfrm>
            <a:off x="3510345" y="1366228"/>
            <a:ext cx="5469801" cy="2382191"/>
          </a:xfrm>
        </p:spPr>
        <p:txBody>
          <a:bodyPr wrap="square">
            <a:spAutoFit/>
          </a:bodyPr>
          <a:lstStyle/>
          <a:p>
            <a:pPr marL="228600" indent="-228600"/>
            <a:r>
              <a:rPr lang="en-US" sz="2400" dirty="0" smtClean="0">
                <a:solidFill>
                  <a:srgbClr val="FF0000"/>
                </a:solidFill>
              </a:rPr>
              <a:t>Red,</a:t>
            </a:r>
            <a:r>
              <a:rPr lang="en-US" sz="2400" dirty="0" smtClean="0"/>
              <a:t> </a:t>
            </a:r>
            <a:r>
              <a:rPr lang="en-US" sz="2400" dirty="0" smtClean="0">
                <a:solidFill>
                  <a:srgbClr val="0000FF"/>
                </a:solidFill>
              </a:rPr>
              <a:t>Blue,</a:t>
            </a:r>
            <a:r>
              <a:rPr lang="en-US" sz="2400" dirty="0" smtClean="0"/>
              <a:t> and </a:t>
            </a:r>
            <a:r>
              <a:rPr lang="en-US" sz="2400" dirty="0" smtClean="0">
                <a:solidFill>
                  <a:srgbClr val="008000"/>
                </a:solidFill>
              </a:rPr>
              <a:t>Green</a:t>
            </a:r>
            <a:r>
              <a:rPr lang="en-US" sz="2400" dirty="0" smtClean="0"/>
              <a:t> groups in k-means results are </a:t>
            </a:r>
            <a:r>
              <a:rPr lang="en-US" sz="2400" b="1" dirty="0" smtClean="0"/>
              <a:t>largely consistent </a:t>
            </a:r>
            <a:r>
              <a:rPr lang="en-US" sz="2400" dirty="0" smtClean="0"/>
              <a:t>with previous hierarchical cluster results</a:t>
            </a:r>
          </a:p>
          <a:p>
            <a:pPr marL="228600" indent="-228600"/>
            <a:r>
              <a:rPr lang="en-US" sz="2400" dirty="0" smtClean="0"/>
              <a:t>The </a:t>
            </a:r>
            <a:r>
              <a:rPr lang="en-US" sz="2400" dirty="0" smtClean="0">
                <a:solidFill>
                  <a:srgbClr val="20CBDC"/>
                </a:solidFill>
              </a:rPr>
              <a:t>Cyan </a:t>
            </a:r>
            <a:r>
              <a:rPr lang="en-US" sz="2400" dirty="0" smtClean="0"/>
              <a:t>group in k-means corresponds to poorly linked ELMs in the hierarchical cluster</a:t>
            </a:r>
            <a:endParaRPr lang="en-US" sz="2400" dirty="0">
              <a:solidFill>
                <a:srgbClr val="20CBDC"/>
              </a:solidFill>
            </a:endParaRPr>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sp>
        <p:nvSpPr>
          <p:cNvPr id="7" name="TextBox 6"/>
          <p:cNvSpPr txBox="1"/>
          <p:nvPr/>
        </p:nvSpPr>
        <p:spPr>
          <a:xfrm>
            <a:off x="841624" y="6140856"/>
            <a:ext cx="2957924" cy="307777"/>
          </a:xfrm>
          <a:prstGeom prst="rect">
            <a:avLst/>
          </a:prstGeom>
          <a:noFill/>
        </p:spPr>
        <p:txBody>
          <a:bodyPr wrap="none" rtlCol="0">
            <a:spAutoFit/>
          </a:bodyPr>
          <a:lstStyle/>
          <a:p>
            <a:pPr algn="ctr"/>
            <a:r>
              <a:rPr lang="en-US" sz="1400" dirty="0" smtClean="0">
                <a:solidFill>
                  <a:srgbClr val="FF0000"/>
                </a:solidFill>
              </a:rPr>
              <a:t>C</a:t>
            </a:r>
            <a:r>
              <a:rPr lang="en-US" sz="1400" dirty="0" smtClean="0">
                <a:solidFill>
                  <a:srgbClr val="0000FF"/>
                </a:solidFill>
              </a:rPr>
              <a:t>o</a:t>
            </a:r>
            <a:r>
              <a:rPr lang="en-US" sz="1400" dirty="0" smtClean="0">
                <a:solidFill>
                  <a:srgbClr val="008000"/>
                </a:solidFill>
              </a:rPr>
              <a:t>l</a:t>
            </a:r>
            <a:r>
              <a:rPr lang="en-US" sz="1400" dirty="0" smtClean="0">
                <a:solidFill>
                  <a:srgbClr val="FF0000"/>
                </a:solidFill>
              </a:rPr>
              <a:t>o</a:t>
            </a:r>
            <a:r>
              <a:rPr lang="en-US" sz="1400" dirty="0" smtClean="0">
                <a:solidFill>
                  <a:srgbClr val="0000FF"/>
                </a:solidFill>
              </a:rPr>
              <a:t>r</a:t>
            </a:r>
            <a:r>
              <a:rPr lang="en-US" sz="1400" dirty="0" smtClean="0">
                <a:solidFill>
                  <a:srgbClr val="008000"/>
                </a:solidFill>
              </a:rPr>
              <a:t>s</a:t>
            </a:r>
            <a:r>
              <a:rPr lang="en-US" sz="1400" dirty="0" smtClean="0"/>
              <a:t> correspond to k-means clusters</a:t>
            </a:r>
            <a:endParaRPr lang="en-US" sz="1400" dirty="0"/>
          </a:p>
        </p:txBody>
      </p:sp>
      <p:cxnSp>
        <p:nvCxnSpPr>
          <p:cNvPr id="9" name="Straight Arrow Connector 8"/>
          <p:cNvCxnSpPr/>
          <p:nvPr/>
        </p:nvCxnSpPr>
        <p:spPr>
          <a:xfrm flipV="1">
            <a:off x="1211391" y="6076462"/>
            <a:ext cx="322385" cy="1465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42EDFC49-E67D-BA4B-A39F-ED823DB06030}" type="slidenum">
              <a:rPr lang="en-US" smtClean="0"/>
              <a:t>21</a:t>
            </a:fld>
            <a:endParaRPr lang="en-US"/>
          </a:p>
        </p:txBody>
      </p:sp>
      <p:sp>
        <p:nvSpPr>
          <p:cNvPr id="10" name="TextBox 9"/>
          <p:cNvSpPr txBox="1"/>
          <p:nvPr/>
        </p:nvSpPr>
        <p:spPr>
          <a:xfrm>
            <a:off x="6168698" y="6209625"/>
            <a:ext cx="2975302" cy="307777"/>
          </a:xfrm>
          <a:prstGeom prst="rect">
            <a:avLst/>
          </a:prstGeom>
          <a:noFill/>
          <a:ln>
            <a:noFill/>
          </a:ln>
        </p:spPr>
        <p:txBody>
          <a:bodyPr wrap="none" rtlCol="0">
            <a:spAutoFit/>
          </a:bodyPr>
          <a:lstStyle/>
          <a:p>
            <a:r>
              <a:rPr lang="it-IT" sz="1400" dirty="0" smtClean="0"/>
              <a:t>D. Smith et al, PPCF 58, 045003 (2016)</a:t>
            </a:r>
            <a:endParaRPr lang="en-US" sz="1400" dirty="0"/>
          </a:p>
        </p:txBody>
      </p:sp>
    </p:spTree>
    <p:extLst>
      <p:ext uri="{BB962C8B-B14F-4D97-AF65-F5344CB8AC3E}">
        <p14:creationId xmlns:p14="http://schemas.microsoft.com/office/powerpoint/2010/main" val="37554339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ELMs with similar evolution characteristics</a:t>
            </a:r>
            <a:endParaRPr lang="en-US" sz="32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 y="1861091"/>
            <a:ext cx="8973312" cy="4565904"/>
          </a:xfrm>
          <a:prstGeom prst="rect">
            <a:avLst/>
          </a:prstGeom>
        </p:spPr>
      </p:pic>
      <p:sp>
        <p:nvSpPr>
          <p:cNvPr id="7" name="TextBox 6"/>
          <p:cNvSpPr txBox="1"/>
          <p:nvPr/>
        </p:nvSpPr>
        <p:spPr>
          <a:xfrm>
            <a:off x="981491" y="1055060"/>
            <a:ext cx="7181019" cy="707886"/>
          </a:xfrm>
          <a:prstGeom prst="rect">
            <a:avLst/>
          </a:prstGeom>
          <a:noFill/>
        </p:spPr>
        <p:txBody>
          <a:bodyPr wrap="square" rtlCol="0">
            <a:spAutoFit/>
          </a:bodyPr>
          <a:lstStyle/>
          <a:p>
            <a:pPr algn="ctr"/>
            <a:r>
              <a:rPr lang="en-US" sz="2000" dirty="0" smtClean="0"/>
              <a:t>This analysis demonstrates that machine learning techniques can identify patterns and similarities in time-series data</a:t>
            </a:r>
            <a:endParaRPr lang="en-US" sz="2000" dirty="0"/>
          </a:p>
        </p:txBody>
      </p:sp>
      <p:sp>
        <p:nvSpPr>
          <p:cNvPr id="3" name="Slide Number Placeholder 2"/>
          <p:cNvSpPr>
            <a:spLocks noGrp="1"/>
          </p:cNvSpPr>
          <p:nvPr>
            <p:ph type="sldNum" sz="quarter" idx="12"/>
          </p:nvPr>
        </p:nvSpPr>
        <p:spPr/>
        <p:txBody>
          <a:bodyPr/>
          <a:lstStyle/>
          <a:p>
            <a:fld id="{42EDFC49-E67D-BA4B-A39F-ED823DB06030}" type="slidenum">
              <a:rPr lang="en-US" smtClean="0"/>
              <a:t>22</a:t>
            </a:fld>
            <a:endParaRPr lang="en-US"/>
          </a:p>
        </p:txBody>
      </p:sp>
    </p:spTree>
    <p:extLst>
      <p:ext uri="{BB962C8B-B14F-4D97-AF65-F5344CB8AC3E}">
        <p14:creationId xmlns:p14="http://schemas.microsoft.com/office/powerpoint/2010/main" val="40415786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effectLst>
                  <a:outerShdw blurRad="50800" dist="38100" dir="2700000" algn="tl" rotWithShape="0">
                    <a:prstClr val="black">
                      <a:alpha val="40000"/>
                    </a:prstClr>
                  </a:outerShdw>
                </a:effectLst>
              </a:rPr>
              <a:t>ELM evolution patterns on NSTX/NSTX-U</a:t>
            </a:r>
            <a:endParaRPr lang="en-US" sz="3200"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647502"/>
            <a:ext cx="8229600" cy="4264411"/>
          </a:xfrm>
        </p:spPr>
        <p:txBody>
          <a:bodyPr>
            <a:normAutofit/>
          </a:bodyPr>
          <a:lstStyle/>
          <a:p>
            <a:pPr>
              <a:spcBef>
                <a:spcPts val="1800"/>
              </a:spcBef>
            </a:pPr>
            <a:r>
              <a:rPr lang="en-US" sz="2600" dirty="0">
                <a:solidFill>
                  <a:schemeClr val="tx1">
                    <a:alpha val="50000"/>
                  </a:schemeClr>
                </a:solidFill>
              </a:rPr>
              <a:t>Beam emission spectroscopy (BES) </a:t>
            </a:r>
            <a:r>
              <a:rPr lang="en-US" sz="2600" dirty="0" smtClean="0">
                <a:solidFill>
                  <a:schemeClr val="tx1">
                    <a:alpha val="50000"/>
                  </a:schemeClr>
                </a:solidFill>
              </a:rPr>
              <a:t>system on NSTX/NSTX-U</a:t>
            </a:r>
            <a:endParaRPr lang="en-US" sz="2600" dirty="0">
              <a:solidFill>
                <a:schemeClr val="tx1">
                  <a:alpha val="50000"/>
                </a:schemeClr>
              </a:solidFill>
            </a:endParaRPr>
          </a:p>
          <a:p>
            <a:pPr>
              <a:spcBef>
                <a:spcPts val="1800"/>
              </a:spcBef>
            </a:pPr>
            <a:r>
              <a:rPr lang="en-US" sz="2600" dirty="0" smtClean="0"/>
              <a:t>Identification of ELM evolution patterns with </a:t>
            </a:r>
            <a:r>
              <a:rPr lang="en-US" sz="2600" dirty="0"/>
              <a:t>machine learning </a:t>
            </a:r>
            <a:r>
              <a:rPr lang="en-US" sz="2600" dirty="0" smtClean="0"/>
              <a:t>analysis on NSTX</a:t>
            </a:r>
            <a:endParaRPr lang="en-US" sz="2600" dirty="0"/>
          </a:p>
          <a:p>
            <a:pPr lvl="1">
              <a:spcBef>
                <a:spcPts val="600"/>
              </a:spcBef>
            </a:pPr>
            <a:r>
              <a:rPr lang="en-US" dirty="0" smtClean="0">
                <a:solidFill>
                  <a:srgbClr val="800000">
                    <a:alpha val="50000"/>
                  </a:srgbClr>
                </a:solidFill>
              </a:rPr>
              <a:t>Time-series similarity metrics</a:t>
            </a:r>
          </a:p>
          <a:p>
            <a:pPr lvl="1">
              <a:spcBef>
                <a:spcPts val="600"/>
              </a:spcBef>
            </a:pPr>
            <a:r>
              <a:rPr lang="en-US" dirty="0" smtClean="0">
                <a:solidFill>
                  <a:srgbClr val="800000">
                    <a:alpha val="50000"/>
                  </a:srgbClr>
                </a:solidFill>
              </a:rPr>
              <a:t>Hierarchical and k-means cluster analysis</a:t>
            </a:r>
          </a:p>
          <a:p>
            <a:pPr lvl="1">
              <a:spcBef>
                <a:spcPts val="600"/>
              </a:spcBef>
            </a:pPr>
            <a:r>
              <a:rPr lang="en-US" dirty="0" smtClean="0"/>
              <a:t>Parameter </a:t>
            </a:r>
            <a:r>
              <a:rPr lang="en-US" dirty="0"/>
              <a:t>regimes for </a:t>
            </a:r>
            <a:r>
              <a:rPr lang="en-US" dirty="0" smtClean="0"/>
              <a:t>identified evolution patterns and plans for nonlinear ELM simulations</a:t>
            </a:r>
          </a:p>
          <a:p>
            <a:pPr>
              <a:spcBef>
                <a:spcPts val="1800"/>
              </a:spcBef>
            </a:pPr>
            <a:r>
              <a:rPr lang="en-US" sz="2600" dirty="0" smtClean="0">
                <a:solidFill>
                  <a:schemeClr val="tx1">
                    <a:alpha val="50000"/>
                  </a:schemeClr>
                </a:solidFill>
              </a:rPr>
              <a:t>2D measurements of ELM events from NSTX-U</a:t>
            </a:r>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sp>
        <p:nvSpPr>
          <p:cNvPr id="5" name="Slide Number Placeholder 4"/>
          <p:cNvSpPr>
            <a:spLocks noGrp="1"/>
          </p:cNvSpPr>
          <p:nvPr>
            <p:ph type="sldNum" sz="quarter" idx="12"/>
          </p:nvPr>
        </p:nvSpPr>
        <p:spPr/>
        <p:txBody>
          <a:bodyPr/>
          <a:lstStyle/>
          <a:p>
            <a:fld id="{42EDFC49-E67D-BA4B-A39F-ED823DB06030}" type="slidenum">
              <a:rPr lang="en-US" smtClean="0"/>
              <a:t>23</a:t>
            </a:fld>
            <a:endParaRPr lang="en-US"/>
          </a:p>
        </p:txBody>
      </p:sp>
    </p:spTree>
    <p:extLst>
      <p:ext uri="{BB962C8B-B14F-4D97-AF65-F5344CB8AC3E}">
        <p14:creationId xmlns:p14="http://schemas.microsoft.com/office/powerpoint/2010/main" val="180641798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Identified ELM groups exhibit similar stored energy losses</a:t>
            </a:r>
            <a:endParaRPr lang="en-US" sz="2800" dirty="0"/>
          </a:p>
        </p:txBody>
      </p:sp>
      <p:sp>
        <p:nvSpPr>
          <p:cNvPr id="3" name="Content Placeholder 2"/>
          <p:cNvSpPr>
            <a:spLocks noGrp="1"/>
          </p:cNvSpPr>
          <p:nvPr>
            <p:ph idx="1"/>
          </p:nvPr>
        </p:nvSpPr>
        <p:spPr>
          <a:xfrm>
            <a:off x="457200" y="4923835"/>
            <a:ext cx="8229600" cy="1202328"/>
          </a:xfrm>
        </p:spPr>
        <p:txBody>
          <a:bodyPr>
            <a:normAutofit/>
          </a:bodyPr>
          <a:lstStyle/>
          <a:p>
            <a:r>
              <a:rPr lang="en-US" sz="2400" dirty="0" smtClean="0"/>
              <a:t>Stored energy loss can’t differentiate the identified ELM groups </a:t>
            </a:r>
            <a:endParaRPr lang="en-US" sz="24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81" y="1889090"/>
            <a:ext cx="5044488" cy="2077730"/>
          </a:xfrm>
          <a:prstGeom prst="rect">
            <a:avLst/>
          </a:prstGeom>
        </p:spPr>
      </p:pic>
      <p:sp>
        <p:nvSpPr>
          <p:cNvPr id="5" name="Slide Number Placeholder 4"/>
          <p:cNvSpPr>
            <a:spLocks noGrp="1"/>
          </p:cNvSpPr>
          <p:nvPr>
            <p:ph type="sldNum" sz="quarter" idx="12"/>
          </p:nvPr>
        </p:nvSpPr>
        <p:spPr/>
        <p:txBody>
          <a:bodyPr/>
          <a:lstStyle/>
          <a:p>
            <a:fld id="{42EDFC49-E67D-BA4B-A39F-ED823DB06030}" type="slidenum">
              <a:rPr lang="en-US" smtClean="0"/>
              <a:t>24</a:t>
            </a:fld>
            <a:endParaRPr lang="en-US"/>
          </a:p>
        </p:txBody>
      </p:sp>
      <p:cxnSp>
        <p:nvCxnSpPr>
          <p:cNvPr id="10" name="Straight Arrow Connector 9"/>
          <p:cNvCxnSpPr/>
          <p:nvPr/>
        </p:nvCxnSpPr>
        <p:spPr>
          <a:xfrm flipH="1">
            <a:off x="5232903" y="1557196"/>
            <a:ext cx="253497" cy="57942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359651" y="1237361"/>
            <a:ext cx="2089996" cy="307777"/>
          </a:xfrm>
          <a:prstGeom prst="rect">
            <a:avLst/>
          </a:prstGeom>
          <a:noFill/>
        </p:spPr>
        <p:txBody>
          <a:bodyPr wrap="none" rtlCol="0">
            <a:spAutoFit/>
          </a:bodyPr>
          <a:lstStyle/>
          <a:p>
            <a:r>
              <a:rPr lang="en-US" sz="1400" dirty="0" smtClean="0"/>
              <a:t>Values </a:t>
            </a:r>
            <a:r>
              <a:rPr lang="en-US" sz="1400" smtClean="0"/>
              <a:t>for individual ELMs</a:t>
            </a:r>
            <a:endParaRPr lang="en-US" sz="1400"/>
          </a:p>
        </p:txBody>
      </p:sp>
      <p:cxnSp>
        <p:nvCxnSpPr>
          <p:cNvPr id="12" name="Straight Arrow Connector 11"/>
          <p:cNvCxnSpPr/>
          <p:nvPr/>
        </p:nvCxnSpPr>
        <p:spPr>
          <a:xfrm flipH="1">
            <a:off x="5305331" y="1733934"/>
            <a:ext cx="461726" cy="105731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839485" y="1569276"/>
            <a:ext cx="2744469" cy="307777"/>
          </a:xfrm>
          <a:prstGeom prst="rect">
            <a:avLst/>
          </a:prstGeom>
          <a:noFill/>
        </p:spPr>
        <p:txBody>
          <a:bodyPr wrap="none" rtlCol="0">
            <a:spAutoFit/>
          </a:bodyPr>
          <a:lstStyle/>
          <a:p>
            <a:r>
              <a:rPr lang="en-US" sz="1400" dirty="0" smtClean="0"/>
              <a:t>20</a:t>
            </a:r>
            <a:r>
              <a:rPr lang="en-US" sz="1400" baseline="30000" dirty="0" smtClean="0"/>
              <a:t>th</a:t>
            </a:r>
            <a:r>
              <a:rPr lang="en-US" sz="1400" dirty="0" smtClean="0"/>
              <a:t>, 50</a:t>
            </a:r>
            <a:r>
              <a:rPr lang="en-US" sz="1400" baseline="30000" dirty="0" smtClean="0"/>
              <a:t>th</a:t>
            </a:r>
            <a:r>
              <a:rPr lang="en-US" sz="1400" dirty="0" smtClean="0"/>
              <a:t>, &amp; 80</a:t>
            </a:r>
            <a:r>
              <a:rPr lang="en-US" sz="1400" baseline="30000" dirty="0" smtClean="0"/>
              <a:t>th</a:t>
            </a:r>
            <a:r>
              <a:rPr lang="en-US" sz="1400" dirty="0" smtClean="0"/>
              <a:t> percentile values</a:t>
            </a:r>
            <a:endParaRPr lang="en-US" sz="1400" dirty="0"/>
          </a:p>
        </p:txBody>
      </p:sp>
      <p:sp>
        <p:nvSpPr>
          <p:cNvPr id="17" name="TextBox 16"/>
          <p:cNvSpPr txBox="1"/>
          <p:nvPr/>
        </p:nvSpPr>
        <p:spPr>
          <a:xfrm>
            <a:off x="6168698" y="6209625"/>
            <a:ext cx="2975302" cy="307777"/>
          </a:xfrm>
          <a:prstGeom prst="rect">
            <a:avLst/>
          </a:prstGeom>
          <a:noFill/>
          <a:ln>
            <a:noFill/>
          </a:ln>
        </p:spPr>
        <p:txBody>
          <a:bodyPr wrap="none" rtlCol="0">
            <a:spAutoFit/>
          </a:bodyPr>
          <a:lstStyle/>
          <a:p>
            <a:r>
              <a:rPr lang="it-IT" sz="1400" dirty="0" smtClean="0"/>
              <a:t>D. Smith et al, PPCF 58, 045003 (2016)</a:t>
            </a:r>
            <a:endParaRPr lang="en-US" sz="1400" dirty="0"/>
          </a:p>
        </p:txBody>
      </p:sp>
    </p:spTree>
    <p:extLst>
      <p:ext uri="{BB962C8B-B14F-4D97-AF65-F5344CB8AC3E}">
        <p14:creationId xmlns:p14="http://schemas.microsoft.com/office/powerpoint/2010/main" val="119358206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Identified ELM groups correlate with</a:t>
            </a:r>
            <a:br>
              <a:rPr lang="en-US" sz="2800" dirty="0" smtClean="0"/>
            </a:br>
            <a:r>
              <a:rPr lang="en-US" sz="2800" dirty="0" smtClean="0"/>
              <a:t>distinct parameter regimes (I)</a:t>
            </a:r>
            <a:endParaRPr lang="en-US" sz="2800" dirty="0"/>
          </a:p>
        </p:txBody>
      </p:sp>
      <p:sp>
        <p:nvSpPr>
          <p:cNvPr id="3" name="Content Placeholder 2"/>
          <p:cNvSpPr>
            <a:spLocks noGrp="1"/>
          </p:cNvSpPr>
          <p:nvPr>
            <p:ph idx="1"/>
          </p:nvPr>
        </p:nvSpPr>
        <p:spPr>
          <a:xfrm>
            <a:off x="323303" y="1004175"/>
            <a:ext cx="8497394" cy="1000274"/>
          </a:xfrm>
        </p:spPr>
        <p:txBody>
          <a:bodyPr>
            <a:spAutoFit/>
          </a:bodyPr>
          <a:lstStyle/>
          <a:p>
            <a:pPr>
              <a:lnSpc>
                <a:spcPct val="90000"/>
              </a:lnSpc>
              <a:spcBef>
                <a:spcPts val="600"/>
              </a:spcBef>
            </a:pPr>
            <a:r>
              <a:rPr lang="en-US" sz="2000" dirty="0" smtClean="0">
                <a:solidFill>
                  <a:srgbClr val="FF0000"/>
                </a:solidFill>
              </a:rPr>
              <a:t>Red</a:t>
            </a:r>
            <a:r>
              <a:rPr lang="en-US" sz="2000" dirty="0" smtClean="0"/>
              <a:t> and </a:t>
            </a:r>
            <a:r>
              <a:rPr lang="en-US" sz="2000" dirty="0" smtClean="0">
                <a:solidFill>
                  <a:srgbClr val="0000FF"/>
                </a:solidFill>
              </a:rPr>
              <a:t>Blue</a:t>
            </a:r>
            <a:r>
              <a:rPr lang="en-US" sz="2000" dirty="0" smtClean="0"/>
              <a:t> ELM groups exhibit similar parameter regimes</a:t>
            </a:r>
          </a:p>
          <a:p>
            <a:pPr>
              <a:lnSpc>
                <a:spcPct val="90000"/>
              </a:lnSpc>
              <a:spcBef>
                <a:spcPts val="600"/>
              </a:spcBef>
            </a:pPr>
            <a:r>
              <a:rPr lang="en-US" sz="2000" dirty="0" smtClean="0"/>
              <a:t>Observed evolution patterns and associated parameter regimes suggest genuine variations in underlying nonlinear dynamics</a:t>
            </a:r>
            <a:endParaRPr lang="en-US" sz="20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828" y="2051928"/>
            <a:ext cx="6722344" cy="3645155"/>
          </a:xfrm>
          <a:prstGeom prst="rect">
            <a:avLst/>
          </a:prstGeom>
        </p:spPr>
      </p:pic>
      <p:sp>
        <p:nvSpPr>
          <p:cNvPr id="8" name="TextBox 7"/>
          <p:cNvSpPr txBox="1"/>
          <p:nvPr/>
        </p:nvSpPr>
        <p:spPr>
          <a:xfrm>
            <a:off x="298021" y="5963061"/>
            <a:ext cx="6391105" cy="646331"/>
          </a:xfrm>
          <a:prstGeom prst="rect">
            <a:avLst/>
          </a:prstGeom>
          <a:noFill/>
        </p:spPr>
        <p:txBody>
          <a:bodyPr wrap="none" rtlCol="0">
            <a:spAutoFit/>
          </a:bodyPr>
          <a:lstStyle/>
          <a:p>
            <a:r>
              <a:rPr lang="en-US" dirty="0" smtClean="0"/>
              <a:t>At higher Ip, most unstable mode shifts to lower n (Liu, </a:t>
            </a:r>
            <a:r>
              <a:rPr lang="en-US" dirty="0" err="1" smtClean="0"/>
              <a:t>PoP</a:t>
            </a:r>
            <a:r>
              <a:rPr lang="en-US" dirty="0" smtClean="0"/>
              <a:t>, 2014)</a:t>
            </a:r>
            <a:br>
              <a:rPr lang="en-US" dirty="0" smtClean="0"/>
            </a:br>
            <a:r>
              <a:rPr lang="en-US" dirty="0" smtClean="0"/>
              <a:t>Higher Ip is stabilizing for PB (Snyder, PPCF, 2004)</a:t>
            </a:r>
            <a:endParaRPr lang="en-US" dirty="0"/>
          </a:p>
        </p:txBody>
      </p:sp>
      <p:cxnSp>
        <p:nvCxnSpPr>
          <p:cNvPr id="10" name="Straight Arrow Connector 9"/>
          <p:cNvCxnSpPr/>
          <p:nvPr/>
        </p:nvCxnSpPr>
        <p:spPr>
          <a:xfrm flipV="1">
            <a:off x="623680" y="3107222"/>
            <a:ext cx="703058" cy="291383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2476500" y="5651723"/>
            <a:ext cx="6440472" cy="369332"/>
          </a:xfrm>
          <a:prstGeom prst="rect">
            <a:avLst/>
          </a:prstGeom>
          <a:noFill/>
        </p:spPr>
        <p:txBody>
          <a:bodyPr wrap="none" rtlCol="0">
            <a:spAutoFit/>
          </a:bodyPr>
          <a:lstStyle/>
          <a:p>
            <a:r>
              <a:rPr lang="en-US" dirty="0" smtClean="0"/>
              <a:t>Higher triangularity is stabilizing for PB modes (Snyder, PPCF, 2004)</a:t>
            </a:r>
            <a:endParaRPr lang="en-US" dirty="0"/>
          </a:p>
        </p:txBody>
      </p:sp>
      <p:cxnSp>
        <p:nvCxnSpPr>
          <p:cNvPr id="11" name="Straight Arrow Connector 10"/>
          <p:cNvCxnSpPr/>
          <p:nvPr/>
        </p:nvCxnSpPr>
        <p:spPr>
          <a:xfrm flipV="1">
            <a:off x="3335565" y="4768067"/>
            <a:ext cx="245521" cy="8836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 name="Slide Number Placeholder 4"/>
          <p:cNvSpPr>
            <a:spLocks noGrp="1"/>
          </p:cNvSpPr>
          <p:nvPr>
            <p:ph type="sldNum" sz="quarter" idx="12"/>
          </p:nvPr>
        </p:nvSpPr>
        <p:spPr/>
        <p:txBody>
          <a:bodyPr/>
          <a:lstStyle/>
          <a:p>
            <a:fld id="{42EDFC49-E67D-BA4B-A39F-ED823DB06030}" type="slidenum">
              <a:rPr lang="en-US" smtClean="0"/>
              <a:t>25</a:t>
            </a:fld>
            <a:endParaRPr lang="en-US"/>
          </a:p>
        </p:txBody>
      </p:sp>
    </p:spTree>
    <p:extLst>
      <p:ext uri="{BB962C8B-B14F-4D97-AF65-F5344CB8AC3E}">
        <p14:creationId xmlns:p14="http://schemas.microsoft.com/office/powerpoint/2010/main" val="29282805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Identified ELM groups correlate with</a:t>
            </a:r>
            <a:br>
              <a:rPr lang="en-US" sz="2800" dirty="0" smtClean="0"/>
            </a:br>
            <a:r>
              <a:rPr lang="en-US" sz="2800" dirty="0" smtClean="0"/>
              <a:t>distinct parameter regimes (II)</a:t>
            </a:r>
            <a:endParaRPr lang="en-US" sz="28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pic>
        <p:nvPicPr>
          <p:cNvPr id="3" name="Picture 2" descr="fig17-mpts-param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256" y="1421333"/>
            <a:ext cx="7145488" cy="4010629"/>
          </a:xfrm>
          <a:prstGeom prst="rect">
            <a:avLst/>
          </a:prstGeom>
        </p:spPr>
      </p:pic>
      <p:sp>
        <p:nvSpPr>
          <p:cNvPr id="9" name="TextBox 8"/>
          <p:cNvSpPr txBox="1"/>
          <p:nvPr/>
        </p:nvSpPr>
        <p:spPr>
          <a:xfrm>
            <a:off x="241171" y="5676915"/>
            <a:ext cx="3820389" cy="646331"/>
          </a:xfrm>
          <a:prstGeom prst="rect">
            <a:avLst/>
          </a:prstGeom>
          <a:noFill/>
        </p:spPr>
        <p:txBody>
          <a:bodyPr wrap="none" rtlCol="0">
            <a:spAutoFit/>
          </a:bodyPr>
          <a:lstStyle/>
          <a:p>
            <a:r>
              <a:rPr lang="en-US" dirty="0" smtClean="0"/>
              <a:t>Pedestal density parameters appear to</a:t>
            </a:r>
          </a:p>
          <a:p>
            <a:r>
              <a:rPr lang="en-US" dirty="0" smtClean="0"/>
              <a:t>differentiate the ELM groups</a:t>
            </a:r>
            <a:endParaRPr lang="en-US" dirty="0"/>
          </a:p>
        </p:txBody>
      </p:sp>
      <p:cxnSp>
        <p:nvCxnSpPr>
          <p:cNvPr id="10" name="Straight Arrow Connector 9"/>
          <p:cNvCxnSpPr/>
          <p:nvPr/>
        </p:nvCxnSpPr>
        <p:spPr>
          <a:xfrm flipV="1">
            <a:off x="771095" y="2948461"/>
            <a:ext cx="419567" cy="26452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5099672" y="5619408"/>
            <a:ext cx="3822869" cy="646331"/>
          </a:xfrm>
          <a:prstGeom prst="rect">
            <a:avLst/>
          </a:prstGeom>
          <a:noFill/>
        </p:spPr>
        <p:txBody>
          <a:bodyPr wrap="none" rtlCol="0">
            <a:spAutoFit/>
          </a:bodyPr>
          <a:lstStyle/>
          <a:p>
            <a:r>
              <a:rPr lang="en-US" dirty="0" smtClean="0"/>
              <a:t>The pressure gradient does not appear</a:t>
            </a:r>
          </a:p>
          <a:p>
            <a:r>
              <a:rPr lang="en-US" dirty="0" smtClean="0"/>
              <a:t>to differentiate the ELM groups</a:t>
            </a:r>
            <a:endParaRPr lang="en-US" dirty="0"/>
          </a:p>
        </p:txBody>
      </p:sp>
      <p:cxnSp>
        <p:nvCxnSpPr>
          <p:cNvPr id="14" name="Straight Arrow Connector 13"/>
          <p:cNvCxnSpPr/>
          <p:nvPr/>
        </p:nvCxnSpPr>
        <p:spPr>
          <a:xfrm flipV="1">
            <a:off x="5844898" y="4864956"/>
            <a:ext cx="199129" cy="8119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 name="Slide Number Placeholder 4"/>
          <p:cNvSpPr>
            <a:spLocks noGrp="1"/>
          </p:cNvSpPr>
          <p:nvPr>
            <p:ph type="sldNum" sz="quarter" idx="12"/>
          </p:nvPr>
        </p:nvSpPr>
        <p:spPr/>
        <p:txBody>
          <a:bodyPr/>
          <a:lstStyle/>
          <a:p>
            <a:fld id="{42EDFC49-E67D-BA4B-A39F-ED823DB06030}" type="slidenum">
              <a:rPr lang="en-US" smtClean="0"/>
              <a:t>26</a:t>
            </a:fld>
            <a:endParaRPr lang="en-US"/>
          </a:p>
        </p:txBody>
      </p:sp>
    </p:spTree>
    <p:extLst>
      <p:ext uri="{BB962C8B-B14F-4D97-AF65-F5344CB8AC3E}">
        <p14:creationId xmlns:p14="http://schemas.microsoft.com/office/powerpoint/2010/main" val="254712358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Nonlinear ELM simulations provide time evolution</a:t>
            </a:r>
            <a:br>
              <a:rPr lang="en-US" sz="2800" dirty="0" smtClean="0"/>
            </a:br>
            <a:r>
              <a:rPr lang="en-US" sz="2800" dirty="0" smtClean="0"/>
              <a:t>and 3D perturbations</a:t>
            </a:r>
            <a:endParaRPr lang="en-US" sz="28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sp>
        <p:nvSpPr>
          <p:cNvPr id="5" name="Slide Number Placeholder 4"/>
          <p:cNvSpPr>
            <a:spLocks noGrp="1"/>
          </p:cNvSpPr>
          <p:nvPr>
            <p:ph type="sldNum" sz="quarter" idx="12"/>
          </p:nvPr>
        </p:nvSpPr>
        <p:spPr/>
        <p:txBody>
          <a:bodyPr/>
          <a:lstStyle/>
          <a:p>
            <a:fld id="{42EDFC49-E67D-BA4B-A39F-ED823DB06030}" type="slidenum">
              <a:rPr lang="en-US" smtClean="0"/>
              <a:t>27</a:t>
            </a:fld>
            <a:endParaRPr lang="en-US"/>
          </a:p>
        </p:txBody>
      </p:sp>
      <p:grpSp>
        <p:nvGrpSpPr>
          <p:cNvPr id="8" name="Group 7"/>
          <p:cNvGrpSpPr/>
          <p:nvPr/>
        </p:nvGrpSpPr>
        <p:grpSpPr>
          <a:xfrm>
            <a:off x="552257" y="1110087"/>
            <a:ext cx="3672129" cy="2530360"/>
            <a:chOff x="224654" y="782789"/>
            <a:chExt cx="3672129" cy="253036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54" y="782789"/>
              <a:ext cx="3672129" cy="2159212"/>
            </a:xfrm>
            <a:prstGeom prst="rect">
              <a:avLst/>
            </a:prstGeom>
          </p:spPr>
        </p:pic>
        <p:sp>
          <p:nvSpPr>
            <p:cNvPr id="7" name="TextBox 6"/>
            <p:cNvSpPr txBox="1"/>
            <p:nvPr/>
          </p:nvSpPr>
          <p:spPr>
            <a:xfrm>
              <a:off x="224654" y="3005372"/>
              <a:ext cx="1710725" cy="307777"/>
            </a:xfrm>
            <a:prstGeom prst="rect">
              <a:avLst/>
            </a:prstGeom>
            <a:solidFill>
              <a:srgbClr val="E6C4CB"/>
            </a:solidFill>
            <a:ln>
              <a:solidFill>
                <a:schemeClr val="tx1"/>
              </a:solidFill>
            </a:ln>
          </p:spPr>
          <p:txBody>
            <a:bodyPr wrap="none" rtlCol="0">
              <a:spAutoFit/>
            </a:bodyPr>
            <a:lstStyle/>
            <a:p>
              <a:r>
                <a:rPr lang="en-US" sz="1400" smtClean="0"/>
                <a:t>X. </a:t>
              </a:r>
              <a:r>
                <a:rPr lang="en-US" sz="1400" dirty="0" smtClean="0"/>
                <a:t>Xu et al, PRL, 2010</a:t>
              </a:r>
              <a:endParaRPr lang="en-US" sz="1400" dirty="0"/>
            </a:p>
          </p:txBody>
        </p:sp>
      </p:grpSp>
      <p:grpSp>
        <p:nvGrpSpPr>
          <p:cNvPr id="11" name="Group 10"/>
          <p:cNvGrpSpPr/>
          <p:nvPr/>
        </p:nvGrpSpPr>
        <p:grpSpPr>
          <a:xfrm>
            <a:off x="5754924" y="1070707"/>
            <a:ext cx="3159131" cy="3282061"/>
            <a:chOff x="5084967" y="2353556"/>
            <a:chExt cx="3159131" cy="3282061"/>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4967" y="2353556"/>
              <a:ext cx="3159131" cy="2910913"/>
            </a:xfrm>
            <a:prstGeom prst="rect">
              <a:avLst/>
            </a:prstGeom>
          </p:spPr>
        </p:pic>
        <p:sp>
          <p:nvSpPr>
            <p:cNvPr id="10" name="TextBox 9"/>
            <p:cNvSpPr txBox="1"/>
            <p:nvPr/>
          </p:nvSpPr>
          <p:spPr>
            <a:xfrm>
              <a:off x="6287387" y="5327840"/>
              <a:ext cx="1956711" cy="307777"/>
            </a:xfrm>
            <a:prstGeom prst="rect">
              <a:avLst/>
            </a:prstGeom>
            <a:solidFill>
              <a:srgbClr val="E6C4CB"/>
            </a:solidFill>
            <a:ln>
              <a:solidFill>
                <a:schemeClr val="tx1"/>
              </a:solidFill>
            </a:ln>
          </p:spPr>
          <p:txBody>
            <a:bodyPr wrap="none" rtlCol="0">
              <a:spAutoFit/>
            </a:bodyPr>
            <a:lstStyle/>
            <a:p>
              <a:pPr algn="r"/>
              <a:r>
                <a:rPr lang="en-US" sz="1400" dirty="0" smtClean="0"/>
                <a:t>M. </a:t>
              </a:r>
              <a:r>
                <a:rPr lang="en-US" sz="1400" dirty="0" err="1" smtClean="0"/>
                <a:t>Holzl</a:t>
              </a:r>
              <a:r>
                <a:rPr lang="en-US" sz="1400" dirty="0" smtClean="0"/>
                <a:t> et al, </a:t>
              </a:r>
              <a:r>
                <a:rPr lang="en-US" sz="1400" dirty="0" err="1" smtClean="0"/>
                <a:t>PoP</a:t>
              </a:r>
              <a:r>
                <a:rPr lang="en-US" sz="1400" dirty="0" smtClean="0"/>
                <a:t>, 2012</a:t>
              </a:r>
              <a:endParaRPr lang="en-US" sz="1400" dirty="0"/>
            </a:p>
          </p:txBody>
        </p:sp>
      </p:grpSp>
      <p:grpSp>
        <p:nvGrpSpPr>
          <p:cNvPr id="14" name="Group 13"/>
          <p:cNvGrpSpPr/>
          <p:nvPr/>
        </p:nvGrpSpPr>
        <p:grpSpPr>
          <a:xfrm>
            <a:off x="297855" y="3829616"/>
            <a:ext cx="5495914" cy="2643414"/>
            <a:chOff x="126875" y="3659178"/>
            <a:chExt cx="5495914" cy="2643414"/>
          </a:xfrm>
        </p:grpSpPr>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5985"/>
            <a:stretch/>
          </p:blipFill>
          <p:spPr>
            <a:xfrm>
              <a:off x="126875" y="3659178"/>
              <a:ext cx="3757487" cy="2643414"/>
            </a:xfrm>
            <a:prstGeom prst="rect">
              <a:avLst/>
            </a:prstGeom>
          </p:spPr>
        </p:pic>
        <p:sp>
          <p:nvSpPr>
            <p:cNvPr id="13" name="TextBox 12"/>
            <p:cNvSpPr txBox="1"/>
            <p:nvPr/>
          </p:nvSpPr>
          <p:spPr>
            <a:xfrm>
              <a:off x="3884362" y="4166941"/>
              <a:ext cx="1738427" cy="307777"/>
            </a:xfrm>
            <a:prstGeom prst="rect">
              <a:avLst/>
            </a:prstGeom>
            <a:solidFill>
              <a:srgbClr val="E6C4CB"/>
            </a:solidFill>
            <a:ln>
              <a:solidFill>
                <a:schemeClr val="tx1"/>
              </a:solidFill>
            </a:ln>
          </p:spPr>
          <p:txBody>
            <a:bodyPr wrap="none" rtlCol="0">
              <a:spAutoFit/>
            </a:bodyPr>
            <a:lstStyle/>
            <a:p>
              <a:r>
                <a:rPr lang="en-US" sz="1400" dirty="0" smtClean="0"/>
                <a:t>Z. Liu et al, </a:t>
              </a:r>
              <a:r>
                <a:rPr lang="en-US" sz="1400" dirty="0" err="1" smtClean="0"/>
                <a:t>PoP</a:t>
              </a:r>
              <a:r>
                <a:rPr lang="en-US" sz="1400" dirty="0" smtClean="0"/>
                <a:t>, 2014</a:t>
              </a:r>
              <a:endParaRPr lang="en-US" sz="1400" dirty="0"/>
            </a:p>
          </p:txBody>
        </p:sp>
      </p:grpSp>
      <p:sp>
        <p:nvSpPr>
          <p:cNvPr id="15" name="TextBox 14"/>
          <p:cNvSpPr txBox="1"/>
          <p:nvPr/>
        </p:nvSpPr>
        <p:spPr>
          <a:xfrm>
            <a:off x="5097499" y="5043617"/>
            <a:ext cx="3669622" cy="1200329"/>
          </a:xfrm>
          <a:prstGeom prst="rect">
            <a:avLst/>
          </a:prstGeom>
          <a:solidFill>
            <a:srgbClr val="D88F9F"/>
          </a:solidFill>
          <a:ln>
            <a:solidFill>
              <a:schemeClr val="tx1"/>
            </a:solidFill>
          </a:ln>
        </p:spPr>
        <p:txBody>
          <a:bodyPr wrap="square" rtlCol="0">
            <a:spAutoFit/>
          </a:bodyPr>
          <a:lstStyle/>
          <a:p>
            <a:r>
              <a:rPr lang="en-US" dirty="0" smtClean="0"/>
              <a:t>Work-in-progress:</a:t>
            </a:r>
            <a:br>
              <a:rPr lang="en-US" dirty="0" smtClean="0"/>
            </a:br>
            <a:r>
              <a:rPr lang="en-US" dirty="0" smtClean="0"/>
              <a:t>Nonlinear BOUT++ simulations for the identified ELM evolution patterns and parameter regimes</a:t>
            </a:r>
            <a:endParaRPr lang="en-US" dirty="0"/>
          </a:p>
        </p:txBody>
      </p:sp>
    </p:spTree>
    <p:extLst>
      <p:ext uri="{BB962C8B-B14F-4D97-AF65-F5344CB8AC3E}">
        <p14:creationId xmlns:p14="http://schemas.microsoft.com/office/powerpoint/2010/main" val="111412150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effectLst>
                  <a:outerShdw blurRad="50800" dist="38100" dir="2700000" algn="tl" rotWithShape="0">
                    <a:prstClr val="black">
                      <a:alpha val="40000"/>
                    </a:prstClr>
                  </a:outerShdw>
                </a:effectLst>
              </a:rPr>
              <a:t>ELM evolution patterns on NSTX/NSTX-U</a:t>
            </a:r>
            <a:endParaRPr lang="en-US" sz="3200"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647502"/>
            <a:ext cx="8229600" cy="4264411"/>
          </a:xfrm>
        </p:spPr>
        <p:txBody>
          <a:bodyPr>
            <a:normAutofit/>
          </a:bodyPr>
          <a:lstStyle/>
          <a:p>
            <a:pPr>
              <a:spcBef>
                <a:spcPts val="1800"/>
              </a:spcBef>
            </a:pPr>
            <a:r>
              <a:rPr lang="en-US" sz="2600" dirty="0">
                <a:solidFill>
                  <a:schemeClr val="tx1">
                    <a:alpha val="50000"/>
                  </a:schemeClr>
                </a:solidFill>
              </a:rPr>
              <a:t>Beam emission spectroscopy (BES) </a:t>
            </a:r>
            <a:r>
              <a:rPr lang="en-US" sz="2600" dirty="0" smtClean="0">
                <a:solidFill>
                  <a:schemeClr val="tx1">
                    <a:alpha val="50000"/>
                  </a:schemeClr>
                </a:solidFill>
              </a:rPr>
              <a:t>system on NSTX/NSTX-U</a:t>
            </a:r>
            <a:endParaRPr lang="en-US" sz="2600" dirty="0">
              <a:solidFill>
                <a:schemeClr val="tx1">
                  <a:alpha val="50000"/>
                </a:schemeClr>
              </a:solidFill>
            </a:endParaRPr>
          </a:p>
          <a:p>
            <a:pPr>
              <a:spcBef>
                <a:spcPts val="1800"/>
              </a:spcBef>
            </a:pPr>
            <a:r>
              <a:rPr lang="en-US" sz="2600" dirty="0" smtClean="0">
                <a:solidFill>
                  <a:schemeClr val="tx1">
                    <a:alpha val="50000"/>
                  </a:schemeClr>
                </a:solidFill>
              </a:rPr>
              <a:t>Identification of ELM evolution patterns with </a:t>
            </a:r>
            <a:r>
              <a:rPr lang="en-US" sz="2600" dirty="0">
                <a:solidFill>
                  <a:schemeClr val="tx1">
                    <a:alpha val="50000"/>
                  </a:schemeClr>
                </a:solidFill>
              </a:rPr>
              <a:t>machine learning </a:t>
            </a:r>
            <a:r>
              <a:rPr lang="en-US" sz="2600" dirty="0" smtClean="0">
                <a:solidFill>
                  <a:schemeClr val="tx1">
                    <a:alpha val="50000"/>
                  </a:schemeClr>
                </a:solidFill>
              </a:rPr>
              <a:t>analysis on NSTX</a:t>
            </a:r>
            <a:endParaRPr lang="en-US" sz="2600" dirty="0">
              <a:solidFill>
                <a:schemeClr val="tx1">
                  <a:alpha val="50000"/>
                </a:schemeClr>
              </a:solidFill>
            </a:endParaRPr>
          </a:p>
          <a:p>
            <a:pPr lvl="1">
              <a:spcBef>
                <a:spcPts val="600"/>
              </a:spcBef>
            </a:pPr>
            <a:r>
              <a:rPr lang="en-US" dirty="0" smtClean="0">
                <a:solidFill>
                  <a:srgbClr val="800000">
                    <a:alpha val="50000"/>
                  </a:srgbClr>
                </a:solidFill>
              </a:rPr>
              <a:t>Time-series similarity metrics</a:t>
            </a:r>
          </a:p>
          <a:p>
            <a:pPr lvl="1">
              <a:spcBef>
                <a:spcPts val="600"/>
              </a:spcBef>
            </a:pPr>
            <a:r>
              <a:rPr lang="en-US" dirty="0" smtClean="0">
                <a:solidFill>
                  <a:srgbClr val="800000">
                    <a:alpha val="50000"/>
                  </a:srgbClr>
                </a:solidFill>
              </a:rPr>
              <a:t>Hierarchical and k-means cluster analysis</a:t>
            </a:r>
          </a:p>
          <a:p>
            <a:pPr lvl="1">
              <a:spcBef>
                <a:spcPts val="600"/>
              </a:spcBef>
            </a:pPr>
            <a:r>
              <a:rPr lang="en-US" dirty="0" smtClean="0">
                <a:solidFill>
                  <a:srgbClr val="800000">
                    <a:alpha val="50000"/>
                  </a:srgbClr>
                </a:solidFill>
              </a:rPr>
              <a:t>Parameter </a:t>
            </a:r>
            <a:r>
              <a:rPr lang="en-US" dirty="0">
                <a:solidFill>
                  <a:srgbClr val="800000">
                    <a:alpha val="50000"/>
                  </a:srgbClr>
                </a:solidFill>
              </a:rPr>
              <a:t>regimes for </a:t>
            </a:r>
            <a:r>
              <a:rPr lang="en-US" dirty="0" smtClean="0">
                <a:solidFill>
                  <a:srgbClr val="800000">
                    <a:alpha val="50000"/>
                  </a:srgbClr>
                </a:solidFill>
              </a:rPr>
              <a:t>identified evolution patterns and plans for nonlinear ELM simulations</a:t>
            </a:r>
          </a:p>
          <a:p>
            <a:pPr>
              <a:spcBef>
                <a:spcPts val="1800"/>
              </a:spcBef>
            </a:pPr>
            <a:r>
              <a:rPr lang="en-US" sz="2600" dirty="0" smtClean="0"/>
              <a:t>2D measurements of ELM events from NSTX-U</a:t>
            </a:r>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sp>
        <p:nvSpPr>
          <p:cNvPr id="5" name="Slide Number Placeholder 4"/>
          <p:cNvSpPr>
            <a:spLocks noGrp="1"/>
          </p:cNvSpPr>
          <p:nvPr>
            <p:ph type="sldNum" sz="quarter" idx="12"/>
          </p:nvPr>
        </p:nvSpPr>
        <p:spPr/>
        <p:txBody>
          <a:bodyPr/>
          <a:lstStyle/>
          <a:p>
            <a:fld id="{42EDFC49-E67D-BA4B-A39F-ED823DB06030}" type="slidenum">
              <a:rPr lang="en-US" smtClean="0"/>
              <a:t>28</a:t>
            </a:fld>
            <a:endParaRPr lang="en-US"/>
          </a:p>
        </p:txBody>
      </p:sp>
    </p:spTree>
    <p:extLst>
      <p:ext uri="{BB962C8B-B14F-4D97-AF65-F5344CB8AC3E}">
        <p14:creationId xmlns:p14="http://schemas.microsoft.com/office/powerpoint/2010/main" val="7121976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2D BES measurement of ELM event on NSTX-U</a:t>
            </a:r>
            <a:endParaRPr lang="en-US" sz="32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sp>
        <p:nvSpPr>
          <p:cNvPr id="5" name="Slide Number Placeholder 4"/>
          <p:cNvSpPr>
            <a:spLocks noGrp="1"/>
          </p:cNvSpPr>
          <p:nvPr>
            <p:ph type="sldNum" sz="quarter" idx="12"/>
          </p:nvPr>
        </p:nvSpPr>
        <p:spPr/>
        <p:txBody>
          <a:bodyPr/>
          <a:lstStyle/>
          <a:p>
            <a:fld id="{42EDFC49-E67D-BA4B-A39F-ED823DB06030}" type="slidenum">
              <a:rPr lang="en-US" smtClean="0"/>
              <a:t>29</a:t>
            </a:fld>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049" y="1425333"/>
            <a:ext cx="3435412" cy="4732392"/>
          </a:xfrm>
          <a:prstGeom prst="rect">
            <a:avLst/>
          </a:prstGeom>
        </p:spPr>
      </p:pic>
      <p:pic>
        <p:nvPicPr>
          <p:cNvPr id="9" name="Bes2d_204620_405m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59902" y="1016425"/>
            <a:ext cx="4718615" cy="5160612"/>
          </a:xfrm>
          <a:prstGeom prst="rect">
            <a:avLst/>
          </a:prstGeom>
        </p:spPr>
      </p:pic>
    </p:spTree>
    <p:extLst>
      <p:ext uri="{BB962C8B-B14F-4D97-AF65-F5344CB8AC3E}">
        <p14:creationId xmlns:p14="http://schemas.microsoft.com/office/powerpoint/2010/main" val="356578545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effectLst>
                  <a:outerShdw blurRad="50800" dist="38100" dir="2700000" algn="tl" rotWithShape="0">
                    <a:prstClr val="black">
                      <a:alpha val="40000"/>
                    </a:prstClr>
                  </a:outerShdw>
                </a:effectLst>
              </a:rPr>
              <a:t>ELM evolution patterns on NSTX/NSTX-U</a:t>
            </a:r>
            <a:endParaRPr lang="en-US" sz="3200"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647502"/>
            <a:ext cx="8229600" cy="4264411"/>
          </a:xfrm>
        </p:spPr>
        <p:txBody>
          <a:bodyPr>
            <a:normAutofit/>
          </a:bodyPr>
          <a:lstStyle/>
          <a:p>
            <a:pPr>
              <a:spcBef>
                <a:spcPts val="1800"/>
              </a:spcBef>
            </a:pPr>
            <a:r>
              <a:rPr lang="en-US" sz="2600" dirty="0"/>
              <a:t>Beam emission spectroscopy (BES) </a:t>
            </a:r>
            <a:r>
              <a:rPr lang="en-US" sz="2600" dirty="0" smtClean="0"/>
              <a:t>system on NSTX/NSTX-U</a:t>
            </a:r>
            <a:endParaRPr lang="en-US" sz="2600" dirty="0"/>
          </a:p>
          <a:p>
            <a:pPr>
              <a:spcBef>
                <a:spcPts val="1800"/>
              </a:spcBef>
            </a:pPr>
            <a:r>
              <a:rPr lang="en-US" sz="2600" dirty="0" smtClean="0"/>
              <a:t>Identification of ELM evolution patterns with </a:t>
            </a:r>
            <a:r>
              <a:rPr lang="en-US" sz="2600" dirty="0"/>
              <a:t>machine learning </a:t>
            </a:r>
            <a:r>
              <a:rPr lang="en-US" sz="2600" dirty="0" smtClean="0"/>
              <a:t>analysis on NSTX</a:t>
            </a:r>
            <a:endParaRPr lang="en-US" sz="2600" dirty="0"/>
          </a:p>
          <a:p>
            <a:pPr lvl="1">
              <a:spcBef>
                <a:spcPts val="600"/>
              </a:spcBef>
            </a:pPr>
            <a:r>
              <a:rPr lang="en-US" dirty="0" smtClean="0"/>
              <a:t>Time-series similarity metrics</a:t>
            </a:r>
          </a:p>
          <a:p>
            <a:pPr lvl="1">
              <a:spcBef>
                <a:spcPts val="600"/>
              </a:spcBef>
            </a:pPr>
            <a:r>
              <a:rPr lang="en-US" dirty="0" smtClean="0"/>
              <a:t>Hierarchical and k-means cluster analysis</a:t>
            </a:r>
          </a:p>
          <a:p>
            <a:pPr lvl="1">
              <a:spcBef>
                <a:spcPts val="600"/>
              </a:spcBef>
            </a:pPr>
            <a:r>
              <a:rPr lang="en-US" dirty="0" smtClean="0"/>
              <a:t>Parameter </a:t>
            </a:r>
            <a:r>
              <a:rPr lang="en-US" dirty="0"/>
              <a:t>regimes for </a:t>
            </a:r>
            <a:r>
              <a:rPr lang="en-US" dirty="0" smtClean="0"/>
              <a:t>identified evolution patterns and plans for nonlinear ELM simulations</a:t>
            </a:r>
          </a:p>
          <a:p>
            <a:pPr>
              <a:spcBef>
                <a:spcPts val="1800"/>
              </a:spcBef>
            </a:pPr>
            <a:r>
              <a:rPr lang="en-US" sz="2600" dirty="0" smtClean="0"/>
              <a:t>2D measurements of ELM events from NSTX-U</a:t>
            </a:r>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sp>
        <p:nvSpPr>
          <p:cNvPr id="5" name="Slide Number Placeholder 4"/>
          <p:cNvSpPr>
            <a:spLocks noGrp="1"/>
          </p:cNvSpPr>
          <p:nvPr>
            <p:ph type="sldNum" sz="quarter" idx="12"/>
          </p:nvPr>
        </p:nvSpPr>
        <p:spPr/>
        <p:txBody>
          <a:bodyPr/>
          <a:lstStyle/>
          <a:p>
            <a:fld id="{42EDFC49-E67D-BA4B-A39F-ED823DB06030}" type="slidenum">
              <a:rPr lang="en-US" smtClean="0"/>
              <a:t>3</a:t>
            </a:fld>
            <a:endParaRPr lang="en-US"/>
          </a:p>
        </p:txBody>
      </p:sp>
    </p:spTree>
    <p:extLst>
      <p:ext uri="{BB962C8B-B14F-4D97-AF65-F5344CB8AC3E}">
        <p14:creationId xmlns:p14="http://schemas.microsoft.com/office/powerpoint/2010/main" val="29132628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Summary</a:t>
            </a:r>
            <a:endParaRPr lang="en-US" sz="3200" dirty="0"/>
          </a:p>
        </p:txBody>
      </p:sp>
      <p:sp>
        <p:nvSpPr>
          <p:cNvPr id="3" name="Content Placeholder 2"/>
          <p:cNvSpPr>
            <a:spLocks noGrp="1"/>
          </p:cNvSpPr>
          <p:nvPr>
            <p:ph idx="1"/>
          </p:nvPr>
        </p:nvSpPr>
        <p:spPr>
          <a:xfrm>
            <a:off x="457200" y="1114643"/>
            <a:ext cx="8229600" cy="5324659"/>
          </a:xfrm>
        </p:spPr>
        <p:txBody>
          <a:bodyPr>
            <a:noAutofit/>
          </a:bodyPr>
          <a:lstStyle/>
          <a:p>
            <a:pPr>
              <a:spcBef>
                <a:spcPts val="0"/>
              </a:spcBef>
            </a:pPr>
            <a:r>
              <a:rPr lang="en-US" sz="2400" dirty="0"/>
              <a:t>BES measurements with </a:t>
            </a:r>
            <a:r>
              <a:rPr lang="en-US" sz="2400" dirty="0" err="1"/>
              <a:t>Alfvenic</a:t>
            </a:r>
            <a:r>
              <a:rPr lang="en-US" sz="2400" dirty="0"/>
              <a:t> time resolution capture the nonlinear evolution of ELM </a:t>
            </a:r>
            <a:r>
              <a:rPr lang="en-US" sz="2400" dirty="0" smtClean="0"/>
              <a:t>events on NSTX</a:t>
            </a:r>
            <a:endParaRPr lang="en-US" sz="2400" dirty="0"/>
          </a:p>
          <a:p>
            <a:pPr>
              <a:spcBef>
                <a:spcPts val="1200"/>
              </a:spcBef>
            </a:pPr>
            <a:r>
              <a:rPr lang="en-US" sz="2400" dirty="0" smtClean="0"/>
              <a:t>Unsupervised machine learning algorithms identified groups of ELMs with similar evolution characteristics</a:t>
            </a:r>
          </a:p>
          <a:p>
            <a:pPr lvl="1">
              <a:spcBef>
                <a:spcPts val="0"/>
              </a:spcBef>
            </a:pPr>
            <a:r>
              <a:rPr lang="en-US" sz="2000" dirty="0" smtClean="0"/>
              <a:t>The identified ELM groups correlate with parameter regimes relevant to ELM physics</a:t>
            </a:r>
          </a:p>
          <a:p>
            <a:pPr lvl="2">
              <a:spcBef>
                <a:spcPts val="0"/>
              </a:spcBef>
            </a:pPr>
            <a:r>
              <a:rPr lang="en-US" sz="1800" dirty="0" smtClean="0"/>
              <a:t>Ip, q-95, </a:t>
            </a:r>
            <a:r>
              <a:rPr lang="en-US" sz="1800" dirty="0" smtClean="0">
                <a:latin typeface="Symbol" charset="2"/>
                <a:cs typeface="Symbol" charset="2"/>
              </a:rPr>
              <a:t>d</a:t>
            </a:r>
            <a:r>
              <a:rPr lang="en-US" sz="1800" dirty="0" smtClean="0"/>
              <a:t>, </a:t>
            </a:r>
            <a:r>
              <a:rPr lang="en-US" sz="1800" dirty="0" err="1" smtClean="0"/>
              <a:t>dR</a:t>
            </a:r>
            <a:r>
              <a:rPr lang="en-US" sz="1800" baseline="-25000" dirty="0" err="1" smtClean="0"/>
              <a:t>sep</a:t>
            </a:r>
            <a:r>
              <a:rPr lang="en-US" sz="1800" dirty="0" smtClean="0"/>
              <a:t>, </a:t>
            </a:r>
            <a:r>
              <a:rPr lang="en-US" sz="1800" dirty="0" err="1" smtClean="0"/>
              <a:t>n</a:t>
            </a:r>
            <a:r>
              <a:rPr lang="en-US" sz="1800" baseline="-25000" dirty="0" err="1" smtClean="0"/>
              <a:t>e,ped</a:t>
            </a:r>
            <a:r>
              <a:rPr lang="en-US" sz="1800" dirty="0" smtClean="0"/>
              <a:t>, ∆</a:t>
            </a:r>
            <a:r>
              <a:rPr lang="en-US" sz="1800" dirty="0" err="1" smtClean="0"/>
              <a:t>R</a:t>
            </a:r>
            <a:r>
              <a:rPr lang="en-US" sz="1800" baseline="-25000" dirty="0" err="1" smtClean="0"/>
              <a:t>n,ped</a:t>
            </a:r>
            <a:endParaRPr lang="en-US" sz="1800" baseline="-25000" dirty="0" smtClean="0"/>
          </a:p>
          <a:p>
            <a:pPr lvl="2">
              <a:spcBef>
                <a:spcPts val="0"/>
              </a:spcBef>
            </a:pPr>
            <a:r>
              <a:rPr lang="en-US" sz="1800" dirty="0" smtClean="0"/>
              <a:t>Working towards NL simulations to clarify the mechanisms at play in the identified ELM groups</a:t>
            </a:r>
          </a:p>
          <a:p>
            <a:pPr>
              <a:spcBef>
                <a:spcPts val="1200"/>
              </a:spcBef>
            </a:pPr>
            <a:r>
              <a:rPr lang="en-US" sz="2400" dirty="0" smtClean="0"/>
              <a:t>2D BES measurements are now available on NSTX-U</a:t>
            </a:r>
          </a:p>
          <a:p>
            <a:pPr>
              <a:spcBef>
                <a:spcPts val="1200"/>
              </a:spcBef>
            </a:pPr>
            <a:r>
              <a:rPr lang="en-US" sz="2400" dirty="0" smtClean="0"/>
              <a:t>Machine learning techniques can leverage large data archives for pattern recognition, relationship discovery, and automated classification</a:t>
            </a:r>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sp>
        <p:nvSpPr>
          <p:cNvPr id="5" name="Slide Number Placeholder 4"/>
          <p:cNvSpPr>
            <a:spLocks noGrp="1"/>
          </p:cNvSpPr>
          <p:nvPr>
            <p:ph type="sldNum" sz="quarter" idx="12"/>
          </p:nvPr>
        </p:nvSpPr>
        <p:spPr/>
        <p:txBody>
          <a:bodyPr/>
          <a:lstStyle/>
          <a:p>
            <a:fld id="{42EDFC49-E67D-BA4B-A39F-ED823DB06030}" type="slidenum">
              <a:rPr lang="en-US" smtClean="0"/>
              <a:t>30</a:t>
            </a:fld>
            <a:endParaRPr lang="en-US"/>
          </a:p>
        </p:txBody>
      </p:sp>
    </p:spTree>
    <p:extLst>
      <p:ext uri="{BB962C8B-B14F-4D97-AF65-F5344CB8AC3E}">
        <p14:creationId xmlns:p14="http://schemas.microsoft.com/office/powerpoint/2010/main" val="373743666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sp>
        <p:nvSpPr>
          <p:cNvPr id="5" name="Slide Number Placeholder 4"/>
          <p:cNvSpPr>
            <a:spLocks noGrp="1"/>
          </p:cNvSpPr>
          <p:nvPr>
            <p:ph type="sldNum" sz="quarter" idx="12"/>
          </p:nvPr>
        </p:nvSpPr>
        <p:spPr/>
        <p:txBody>
          <a:bodyPr/>
          <a:lstStyle/>
          <a:p>
            <a:fld id="{42EDFC49-E67D-BA4B-A39F-ED823DB06030}" type="slidenum">
              <a:rPr lang="en-US" smtClean="0"/>
              <a:t>31</a:t>
            </a:fld>
            <a:endParaRPr lang="en-US"/>
          </a:p>
        </p:txBody>
      </p:sp>
    </p:spTree>
    <p:extLst>
      <p:ext uri="{BB962C8B-B14F-4D97-AF65-F5344CB8AC3E}">
        <p14:creationId xmlns:p14="http://schemas.microsoft.com/office/powerpoint/2010/main" val="2450268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Point spread function calculations </a:t>
            </a:r>
            <a:r>
              <a:rPr lang="en-US" sz="2400" dirty="0" smtClean="0"/>
              <a:t>indicate </a:t>
            </a:r>
            <a:r>
              <a:rPr lang="en-US" sz="2400" dirty="0"/>
              <a:t>NB excited state lifetimes and </a:t>
            </a:r>
            <a:r>
              <a:rPr lang="en-US" sz="2400" dirty="0" err="1"/>
              <a:t>fieldline</a:t>
            </a:r>
            <a:r>
              <a:rPr lang="en-US" sz="2400" dirty="0"/>
              <a:t> trajectory </a:t>
            </a:r>
            <a:r>
              <a:rPr lang="en-US" sz="2400" dirty="0" smtClean="0"/>
              <a:t>blur the 1/e</a:t>
            </a:r>
            <a:r>
              <a:rPr lang="en-US" sz="2400" baseline="30000" dirty="0" smtClean="0"/>
              <a:t>2</a:t>
            </a:r>
            <a:r>
              <a:rPr lang="en-US" sz="2400" dirty="0" smtClean="0"/>
              <a:t> spot size by 10%</a:t>
            </a:r>
            <a:endParaRPr lang="en-US" sz="24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sp>
        <p:nvSpPr>
          <p:cNvPr id="5" name="Slide Number Placeholder 4"/>
          <p:cNvSpPr>
            <a:spLocks noGrp="1"/>
          </p:cNvSpPr>
          <p:nvPr>
            <p:ph type="sldNum" sz="quarter" idx="12"/>
          </p:nvPr>
        </p:nvSpPr>
        <p:spPr/>
        <p:txBody>
          <a:bodyPr/>
          <a:lstStyle/>
          <a:p>
            <a:fld id="{42EDFC49-E67D-BA4B-A39F-ED823DB06030}" type="slidenum">
              <a:rPr lang="en-US" smtClean="0"/>
              <a:t>32</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016633110"/>
              </p:ext>
            </p:extLst>
          </p:nvPr>
        </p:nvGraphicFramePr>
        <p:xfrm>
          <a:off x="152401" y="1055021"/>
          <a:ext cx="8827860" cy="883919"/>
        </p:xfrm>
        <a:graphic>
          <a:graphicData uri="http://schemas.openxmlformats.org/drawingml/2006/table">
            <a:tbl>
              <a:tblPr firstRow="1" bandRow="1">
                <a:tableStyleId>{21E4AEA4-8DFA-4A89-87EB-49C32662AFE0}</a:tableStyleId>
              </a:tblPr>
              <a:tblGrid>
                <a:gridCol w="1463748"/>
                <a:gridCol w="1227352"/>
                <a:gridCol w="1133076"/>
                <a:gridCol w="1321628"/>
                <a:gridCol w="1227352"/>
                <a:gridCol w="1321271"/>
                <a:gridCol w="1133433"/>
              </a:tblGrid>
              <a:tr h="184259">
                <a:tc>
                  <a:txBody>
                    <a:bodyPr/>
                    <a:lstStyle/>
                    <a:p>
                      <a:pPr algn="ct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002E"/>
                    </a:solidFill>
                  </a:tcPr>
                </a:tc>
                <a:tc>
                  <a:txBody>
                    <a:bodyPr/>
                    <a:lstStyle/>
                    <a:p>
                      <a:pPr algn="ctr"/>
                      <a:r>
                        <a:rPr lang="en-US" sz="1200" dirty="0" smtClean="0"/>
                        <a:t>Fiber bundle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002E"/>
                    </a:solidFill>
                  </a:tcPr>
                </a:tc>
                <a:tc>
                  <a:txBody>
                    <a:bodyPr/>
                    <a:lstStyle/>
                    <a:p>
                      <a:pPr algn="ctr"/>
                      <a:r>
                        <a:rPr lang="en-US" sz="1200" dirty="0" smtClean="0"/>
                        <a:t>Optical Image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002E"/>
                    </a:solidFill>
                  </a:tcPr>
                </a:tc>
                <a:tc>
                  <a:txBody>
                    <a:bodyPr/>
                    <a:lstStyle/>
                    <a:p>
                      <a:pPr algn="ctr"/>
                      <a:r>
                        <a:rPr lang="en-US" sz="1200" dirty="0" smtClean="0"/>
                        <a:t>Opt + D* Lifetime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002E"/>
                    </a:solidFill>
                  </a:tcPr>
                </a:tc>
                <a:tc>
                  <a:txBody>
                    <a:bodyPr/>
                    <a:lstStyle/>
                    <a:p>
                      <a:pPr algn="ctr"/>
                      <a:r>
                        <a:rPr lang="en-US" sz="1200" dirty="0" smtClean="0"/>
                        <a:t>Opt + NB int.</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002E"/>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t>Opt + B Misalign.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002E"/>
                    </a:solidFill>
                  </a:tcPr>
                </a:tc>
                <a:tc>
                  <a:txBody>
                    <a:bodyPr/>
                    <a:lstStyle/>
                    <a:p>
                      <a:pPr algn="ctr"/>
                      <a:r>
                        <a:rPr lang="en-US" sz="1200" dirty="0" smtClean="0"/>
                        <a:t>All Effects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002E"/>
                    </a:solidFill>
                  </a:tcPr>
                </a:tc>
              </a:tr>
              <a:tr h="204733">
                <a:tc>
                  <a:txBody>
                    <a:bodyPr/>
                    <a:lstStyle/>
                    <a:p>
                      <a:pPr algn="ctr"/>
                      <a:r>
                        <a:rPr lang="en-US" sz="1200" dirty="0" smtClean="0"/>
                        <a:t>Rad. 1/e</a:t>
                      </a:r>
                      <a:r>
                        <a:rPr lang="en-US" sz="1200" baseline="30000" dirty="0" smtClean="0"/>
                        <a:t>2</a:t>
                      </a:r>
                      <a:r>
                        <a:rPr lang="en-US" sz="1200" dirty="0" smtClean="0"/>
                        <a:t> width (cm)</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C4CB"/>
                    </a:solidFill>
                  </a:tcPr>
                </a:tc>
                <a:tc>
                  <a:txBody>
                    <a:bodyPr/>
                    <a:lstStyle/>
                    <a:p>
                      <a:pPr algn="ctr"/>
                      <a:r>
                        <a:rPr lang="en-US" sz="1400" dirty="0" smtClean="0"/>
                        <a:t>3.2</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C4CB"/>
                    </a:solidFill>
                  </a:tcPr>
                </a:tc>
                <a:tc>
                  <a:txBody>
                    <a:bodyPr/>
                    <a:lstStyle/>
                    <a:p>
                      <a:pPr algn="ctr"/>
                      <a:r>
                        <a:rPr lang="en-US" sz="1400" dirty="0" smtClean="0"/>
                        <a:t>4.0</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C4CB"/>
                    </a:solidFill>
                  </a:tcPr>
                </a:tc>
                <a:tc>
                  <a:txBody>
                    <a:bodyPr/>
                    <a:lstStyle/>
                    <a:p>
                      <a:pPr algn="ctr"/>
                      <a:r>
                        <a:rPr lang="en-US" sz="1400" dirty="0" smtClean="0"/>
                        <a:t>4.4</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C4CB"/>
                    </a:solidFill>
                  </a:tcPr>
                </a:tc>
                <a:tc>
                  <a:txBody>
                    <a:bodyPr/>
                    <a:lstStyle/>
                    <a:p>
                      <a:pPr algn="ctr"/>
                      <a:r>
                        <a:rPr lang="en-US" sz="1400" dirty="0" smtClean="0"/>
                        <a:t>3.2</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C4CB"/>
                    </a:solidFill>
                  </a:tcPr>
                </a:tc>
                <a:tc>
                  <a:txBody>
                    <a:bodyPr/>
                    <a:lstStyle/>
                    <a:p>
                      <a:pPr algn="ctr"/>
                      <a:r>
                        <a:rPr lang="en-US" sz="1400" dirty="0" smtClean="0"/>
                        <a:t>4.4</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C4CB"/>
                    </a:solidFill>
                  </a:tcPr>
                </a:tc>
                <a:tc>
                  <a:txBody>
                    <a:bodyPr/>
                    <a:lstStyle/>
                    <a:p>
                      <a:pPr algn="ctr"/>
                      <a:r>
                        <a:rPr lang="en-US" sz="1400" dirty="0" smtClean="0"/>
                        <a:t>4.4</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C4CB"/>
                    </a:solidFill>
                  </a:tcPr>
                </a:tc>
              </a:tr>
              <a:tr h="204733">
                <a:tc>
                  <a:txBody>
                    <a:bodyPr/>
                    <a:lstStyle/>
                    <a:p>
                      <a:pPr algn="ctr"/>
                      <a:r>
                        <a:rPr lang="en-US" sz="1200" dirty="0" smtClean="0"/>
                        <a:t>Rad. </a:t>
                      </a:r>
                      <a:r>
                        <a:rPr lang="en-US" sz="1200" dirty="0" err="1" smtClean="0"/>
                        <a:t>displ</a:t>
                      </a:r>
                      <a:r>
                        <a:rPr lang="en-US" sz="1200" dirty="0" smtClean="0"/>
                        <a:t>. (cm)</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C4CB"/>
                    </a:solidFill>
                  </a:tcPr>
                </a:tc>
                <a:tc>
                  <a:txBody>
                    <a:bodyPr/>
                    <a:lstStyle/>
                    <a:p>
                      <a:pPr algn="ctr"/>
                      <a:r>
                        <a:rPr lang="en-US" sz="1400" dirty="0" smtClean="0"/>
                        <a:t>0</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C4CB"/>
                    </a:solidFill>
                  </a:tcPr>
                </a:tc>
                <a:tc>
                  <a:txBody>
                    <a:bodyPr/>
                    <a:lstStyle/>
                    <a:p>
                      <a:pPr algn="ctr"/>
                      <a:r>
                        <a:rPr lang="en-US" sz="1400" dirty="0" smtClean="0"/>
                        <a:t>0</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C4CB"/>
                    </a:solidFill>
                  </a:tcPr>
                </a:tc>
                <a:tc>
                  <a:txBody>
                    <a:bodyPr/>
                    <a:lstStyle/>
                    <a:p>
                      <a:pPr algn="ctr"/>
                      <a:r>
                        <a:rPr lang="en-US" sz="1400" dirty="0" smtClean="0"/>
                        <a:t>0.5</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C4CB"/>
                    </a:solidFill>
                  </a:tcPr>
                </a:tc>
                <a:tc>
                  <a:txBody>
                    <a:bodyPr/>
                    <a:lstStyle/>
                    <a:p>
                      <a:pPr algn="ctr"/>
                      <a:r>
                        <a:rPr lang="en-US" sz="1400" dirty="0" smtClean="0"/>
                        <a:t>0</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C4CB"/>
                    </a:solidFill>
                  </a:tcPr>
                </a:tc>
                <a:tc>
                  <a:txBody>
                    <a:bodyPr/>
                    <a:lstStyle/>
                    <a:p>
                      <a:pPr algn="ctr"/>
                      <a:r>
                        <a:rPr lang="en-US" sz="1400" dirty="0" smtClean="0"/>
                        <a:t>-0.5</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C4CB"/>
                    </a:solidFill>
                  </a:tcPr>
                </a:tc>
                <a:tc>
                  <a:txBody>
                    <a:bodyPr/>
                    <a:lstStyle/>
                    <a:p>
                      <a:pPr algn="ctr"/>
                      <a:r>
                        <a:rPr lang="en-US" sz="1400" dirty="0" smtClean="0"/>
                        <a:t>0.3</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C4CB"/>
                    </a:solidFill>
                  </a:tcPr>
                </a:tc>
              </a:tr>
            </a:tbl>
          </a:graphicData>
        </a:graphic>
      </p:graphicFrame>
      <p:pic>
        <p:nvPicPr>
          <p:cNvPr id="7" name="Picture 6" descr="R140_PSF_images-v2.png"/>
          <p:cNvPicPr>
            <a:picLocks noChangeAspect="1"/>
          </p:cNvPicPr>
          <p:nvPr/>
        </p:nvPicPr>
        <p:blipFill>
          <a:blip r:embed="rId3"/>
          <a:srcRect l="7626" r="4317"/>
          <a:stretch>
            <a:fillRect/>
          </a:stretch>
        </p:blipFill>
        <p:spPr>
          <a:xfrm>
            <a:off x="152399" y="2002282"/>
            <a:ext cx="7359191" cy="4559579"/>
          </a:xfrm>
          <a:prstGeom prst="rect">
            <a:avLst/>
          </a:prstGeom>
        </p:spPr>
      </p:pic>
      <p:pic>
        <p:nvPicPr>
          <p:cNvPr id="13" name="Picture 12" descr="PSF-spot.png"/>
          <p:cNvPicPr>
            <a:picLocks noChangeAspect="1"/>
          </p:cNvPicPr>
          <p:nvPr/>
        </p:nvPicPr>
        <p:blipFill>
          <a:blip r:embed="rId4"/>
          <a:srcRect l="25976" t="21650" r="3904" b="45239"/>
          <a:stretch>
            <a:fillRect/>
          </a:stretch>
        </p:blipFill>
        <p:spPr>
          <a:xfrm>
            <a:off x="7099810" y="4289767"/>
            <a:ext cx="1967989" cy="1279193"/>
          </a:xfrm>
          <a:prstGeom prst="rect">
            <a:avLst/>
          </a:prstGeom>
          <a:ln>
            <a:solidFill>
              <a:srgbClr val="000000"/>
            </a:solidFill>
          </a:ln>
        </p:spPr>
      </p:pic>
      <p:sp>
        <p:nvSpPr>
          <p:cNvPr id="14" name="TextBox 13"/>
          <p:cNvSpPr txBox="1"/>
          <p:nvPr/>
        </p:nvSpPr>
        <p:spPr>
          <a:xfrm>
            <a:off x="8029459" y="5617467"/>
            <a:ext cx="1038340" cy="461665"/>
          </a:xfrm>
          <a:prstGeom prst="rect">
            <a:avLst/>
          </a:prstGeom>
          <a:noFill/>
        </p:spPr>
        <p:txBody>
          <a:bodyPr wrap="none" rtlCol="0">
            <a:spAutoFit/>
          </a:bodyPr>
          <a:lstStyle/>
          <a:p>
            <a:pPr algn="ctr" defTabSz="914400" fontAlgn="base">
              <a:spcBef>
                <a:spcPct val="0"/>
              </a:spcBef>
              <a:spcAft>
                <a:spcPct val="0"/>
              </a:spcAft>
            </a:pPr>
            <a:r>
              <a:rPr lang="en-US" sz="1200" b="1" i="1" dirty="0" smtClean="0">
                <a:solidFill>
                  <a:srgbClr val="FF0000"/>
                </a:solidFill>
                <a:latin typeface="Helvetica" charset="0"/>
              </a:rPr>
              <a:t>Simulated</a:t>
            </a:r>
            <a:br>
              <a:rPr lang="en-US" sz="1200" b="1" i="1" dirty="0" smtClean="0">
                <a:solidFill>
                  <a:srgbClr val="FF0000"/>
                </a:solidFill>
                <a:latin typeface="Helvetica" charset="0"/>
              </a:rPr>
            </a:br>
            <a:r>
              <a:rPr lang="en-US" sz="1200" b="1" i="1" dirty="0" smtClean="0">
                <a:solidFill>
                  <a:srgbClr val="FF0000"/>
                </a:solidFill>
                <a:latin typeface="Helvetica" charset="0"/>
              </a:rPr>
              <a:t>fiber image</a:t>
            </a:r>
            <a:endParaRPr lang="en-US" sz="1200" b="1" i="1" dirty="0">
              <a:solidFill>
                <a:srgbClr val="FF0000"/>
              </a:solidFill>
              <a:latin typeface="Helvetica" charset="0"/>
            </a:endParaRPr>
          </a:p>
        </p:txBody>
      </p:sp>
      <p:sp>
        <p:nvSpPr>
          <p:cNvPr id="19" name="TextBox 18"/>
          <p:cNvSpPr txBox="1"/>
          <p:nvPr/>
        </p:nvSpPr>
        <p:spPr>
          <a:xfrm>
            <a:off x="7532463" y="2304522"/>
            <a:ext cx="1447800" cy="646331"/>
          </a:xfrm>
          <a:prstGeom prst="rect">
            <a:avLst/>
          </a:prstGeom>
          <a:solidFill>
            <a:srgbClr val="FFF4DA"/>
          </a:solidFill>
          <a:ln>
            <a:solidFill>
              <a:srgbClr val="000000"/>
            </a:solidFill>
          </a:ln>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Helvetica" charset="0"/>
              </a:rPr>
              <a:t>X (au) image int.</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Helvetica" charset="0"/>
              </a:rPr>
              <a:t>Y (cm) ~ radial</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Helvetica" charset="0"/>
              </a:rPr>
              <a:t>Z (cm) ~ </a:t>
            </a:r>
            <a:r>
              <a:rPr kumimoji="0" lang="en-US" sz="1200" b="0" i="0" u="none" strike="noStrike" kern="0" cap="none" spc="0" normalizeH="0" baseline="0" noProof="0" dirty="0" err="1" smtClean="0">
                <a:ln>
                  <a:noFill/>
                </a:ln>
                <a:solidFill>
                  <a:srgbClr val="000000"/>
                </a:solidFill>
                <a:effectLst/>
                <a:uLnTx/>
                <a:uFillTx/>
                <a:latin typeface="Helvetica" charset="0"/>
              </a:rPr>
              <a:t>binormal</a:t>
            </a:r>
            <a:endParaRPr kumimoji="0" lang="en-US" sz="1200" b="0" i="0" u="none" strike="noStrike" kern="0" cap="none" spc="0" normalizeH="0" baseline="0" noProof="0" dirty="0" smtClean="0">
              <a:ln>
                <a:noFill/>
              </a:ln>
              <a:solidFill>
                <a:srgbClr val="000000"/>
              </a:solidFill>
              <a:effectLst/>
              <a:uLnTx/>
              <a:uFillTx/>
              <a:latin typeface="Helvetica" charset="0"/>
            </a:endParaRPr>
          </a:p>
        </p:txBody>
      </p:sp>
    </p:spTree>
    <p:extLst>
      <p:ext uri="{BB962C8B-B14F-4D97-AF65-F5344CB8AC3E}">
        <p14:creationId xmlns:p14="http://schemas.microsoft.com/office/powerpoint/2010/main" val="20570785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Machine learning techniques can boost</a:t>
            </a:r>
            <a:br>
              <a:rPr lang="en-US" sz="2800" dirty="0" smtClean="0"/>
            </a:br>
            <a:r>
              <a:rPr lang="en-US" sz="2800" dirty="0" smtClean="0"/>
              <a:t>the scientific impact of large data archives</a:t>
            </a:r>
            <a:endParaRPr lang="en-US" sz="2800" dirty="0"/>
          </a:p>
        </p:txBody>
      </p:sp>
      <p:sp>
        <p:nvSpPr>
          <p:cNvPr id="3" name="Content Placeholder 2"/>
          <p:cNvSpPr>
            <a:spLocks noGrp="1"/>
          </p:cNvSpPr>
          <p:nvPr>
            <p:ph idx="1"/>
          </p:nvPr>
        </p:nvSpPr>
        <p:spPr>
          <a:xfrm>
            <a:off x="457200" y="1299187"/>
            <a:ext cx="8229600" cy="4820956"/>
          </a:xfrm>
        </p:spPr>
        <p:txBody>
          <a:bodyPr>
            <a:normAutofit/>
          </a:bodyPr>
          <a:lstStyle/>
          <a:p>
            <a:pPr>
              <a:spcBef>
                <a:spcPts val="0"/>
              </a:spcBef>
            </a:pPr>
            <a:r>
              <a:rPr lang="en-US" sz="2400" dirty="0" smtClean="0"/>
              <a:t>Many data-rich scientific fields successfully leverage machine learning techniques</a:t>
            </a:r>
          </a:p>
          <a:p>
            <a:pPr lvl="1">
              <a:spcBef>
                <a:spcPts val="600"/>
              </a:spcBef>
            </a:pPr>
            <a:r>
              <a:rPr lang="en-US" sz="2000" dirty="0"/>
              <a:t>Unsupervised pattern recognition, relationship discovery in complex datasets, automated data classification</a:t>
            </a:r>
          </a:p>
          <a:p>
            <a:pPr lvl="1">
              <a:spcBef>
                <a:spcPts val="600"/>
              </a:spcBef>
            </a:pPr>
            <a:r>
              <a:rPr lang="en-US" sz="2000" dirty="0" smtClean="0"/>
              <a:t>Cancer genomics, </a:t>
            </a:r>
            <a:r>
              <a:rPr lang="en-US" sz="2000" dirty="0" err="1" smtClean="0"/>
              <a:t>exo</a:t>
            </a:r>
            <a:r>
              <a:rPr lang="en-US" sz="2000" dirty="0" smtClean="0"/>
              <a:t>-planet detection, seismic wave classification, seizure onset prediction</a:t>
            </a:r>
          </a:p>
          <a:p>
            <a:pPr lvl="1">
              <a:spcBef>
                <a:spcPts val="600"/>
              </a:spcBef>
            </a:pPr>
            <a:r>
              <a:rPr lang="en-US" sz="2000" dirty="0" smtClean="0"/>
              <a:t>ML techniques excel when the quantity of data exceeds the capacity for human inspection</a:t>
            </a:r>
            <a:endParaRPr lang="en-US" sz="2000" dirty="0"/>
          </a:p>
          <a:p>
            <a:pPr>
              <a:spcBef>
                <a:spcPts val="1800"/>
              </a:spcBef>
            </a:pPr>
            <a:r>
              <a:rPr lang="en-US" sz="2400" dirty="0" smtClean="0"/>
              <a:t>NSTX/NSTX-U data archive</a:t>
            </a:r>
          </a:p>
          <a:p>
            <a:pPr lvl="1">
              <a:spcBef>
                <a:spcPts val="600"/>
              </a:spcBef>
            </a:pPr>
            <a:r>
              <a:rPr lang="en-US" sz="2000" dirty="0" smtClean="0"/>
              <a:t>About 40 TB of data obtained with R&amp;D investment approaching $1B</a:t>
            </a:r>
          </a:p>
          <a:p>
            <a:pPr lvl="1">
              <a:spcBef>
                <a:spcPts val="600"/>
              </a:spcBef>
            </a:pPr>
            <a:r>
              <a:rPr lang="en-US" sz="2000" dirty="0" smtClean="0"/>
              <a:t>ML tools can leverage large data archive with automated, whole-archive analysis</a:t>
            </a:r>
            <a:endParaRPr lang="en-US" sz="20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sp>
        <p:nvSpPr>
          <p:cNvPr id="5" name="Slide Number Placeholder 4"/>
          <p:cNvSpPr>
            <a:spLocks noGrp="1"/>
          </p:cNvSpPr>
          <p:nvPr>
            <p:ph type="sldNum" sz="quarter" idx="12"/>
          </p:nvPr>
        </p:nvSpPr>
        <p:spPr/>
        <p:txBody>
          <a:bodyPr/>
          <a:lstStyle/>
          <a:p>
            <a:fld id="{42EDFC49-E67D-BA4B-A39F-ED823DB06030}" type="slidenum">
              <a:rPr lang="en-US" smtClean="0"/>
              <a:t>33</a:t>
            </a:fld>
            <a:endParaRPr lang="en-US"/>
          </a:p>
        </p:txBody>
      </p:sp>
    </p:spTree>
    <p:extLst>
      <p:ext uri="{BB962C8B-B14F-4D97-AF65-F5344CB8AC3E}">
        <p14:creationId xmlns:p14="http://schemas.microsoft.com/office/powerpoint/2010/main" val="19538817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effectLst>
                  <a:outerShdw blurRad="50800" dist="38100" dir="2700000" algn="tl" rotWithShape="0">
                    <a:prstClr val="black">
                      <a:alpha val="40000"/>
                    </a:prstClr>
                  </a:outerShdw>
                </a:effectLst>
              </a:rPr>
              <a:t>ELM evolution patterns on NSTX/NSTX-U</a:t>
            </a:r>
            <a:endParaRPr lang="en-US" sz="3200"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647502"/>
            <a:ext cx="8229600" cy="4264411"/>
          </a:xfrm>
        </p:spPr>
        <p:txBody>
          <a:bodyPr>
            <a:normAutofit/>
          </a:bodyPr>
          <a:lstStyle/>
          <a:p>
            <a:pPr>
              <a:spcBef>
                <a:spcPts val="1800"/>
              </a:spcBef>
            </a:pPr>
            <a:r>
              <a:rPr lang="en-US" sz="2600" dirty="0"/>
              <a:t>Beam emission spectroscopy (BES) </a:t>
            </a:r>
            <a:r>
              <a:rPr lang="en-US" sz="2600" dirty="0" smtClean="0"/>
              <a:t>system on NSTX/NSTX-U</a:t>
            </a:r>
            <a:endParaRPr lang="en-US" sz="2600" dirty="0"/>
          </a:p>
          <a:p>
            <a:pPr>
              <a:spcBef>
                <a:spcPts val="1800"/>
              </a:spcBef>
            </a:pPr>
            <a:r>
              <a:rPr lang="en-US" sz="2600" dirty="0" smtClean="0">
                <a:solidFill>
                  <a:schemeClr val="tx1">
                    <a:alpha val="51000"/>
                  </a:schemeClr>
                </a:solidFill>
              </a:rPr>
              <a:t>Identification of ELM evolution patterns with </a:t>
            </a:r>
            <a:r>
              <a:rPr lang="en-US" sz="2600" dirty="0">
                <a:solidFill>
                  <a:schemeClr val="tx1">
                    <a:alpha val="51000"/>
                  </a:schemeClr>
                </a:solidFill>
              </a:rPr>
              <a:t>machine learning </a:t>
            </a:r>
            <a:r>
              <a:rPr lang="en-US" sz="2600" dirty="0" smtClean="0">
                <a:solidFill>
                  <a:schemeClr val="tx1">
                    <a:alpha val="51000"/>
                  </a:schemeClr>
                </a:solidFill>
              </a:rPr>
              <a:t>analysis on NSTX</a:t>
            </a:r>
            <a:endParaRPr lang="en-US" sz="2600" dirty="0">
              <a:solidFill>
                <a:schemeClr val="tx1">
                  <a:alpha val="51000"/>
                </a:schemeClr>
              </a:solidFill>
            </a:endParaRPr>
          </a:p>
          <a:p>
            <a:pPr lvl="1">
              <a:spcBef>
                <a:spcPts val="600"/>
              </a:spcBef>
            </a:pPr>
            <a:r>
              <a:rPr lang="en-US" dirty="0" smtClean="0">
                <a:solidFill>
                  <a:srgbClr val="800000">
                    <a:alpha val="50000"/>
                  </a:srgbClr>
                </a:solidFill>
              </a:rPr>
              <a:t>Time-series similarity metrics</a:t>
            </a:r>
          </a:p>
          <a:p>
            <a:pPr lvl="1">
              <a:spcBef>
                <a:spcPts val="600"/>
              </a:spcBef>
            </a:pPr>
            <a:r>
              <a:rPr lang="en-US" dirty="0" smtClean="0">
                <a:solidFill>
                  <a:srgbClr val="800000">
                    <a:alpha val="50000"/>
                  </a:srgbClr>
                </a:solidFill>
              </a:rPr>
              <a:t>Hierarchical and k-means cluster analysis</a:t>
            </a:r>
          </a:p>
          <a:p>
            <a:pPr lvl="1">
              <a:spcBef>
                <a:spcPts val="600"/>
              </a:spcBef>
            </a:pPr>
            <a:r>
              <a:rPr lang="en-US" dirty="0" smtClean="0">
                <a:solidFill>
                  <a:srgbClr val="800000">
                    <a:alpha val="50000"/>
                  </a:srgbClr>
                </a:solidFill>
              </a:rPr>
              <a:t>Parameter </a:t>
            </a:r>
            <a:r>
              <a:rPr lang="en-US" dirty="0">
                <a:solidFill>
                  <a:srgbClr val="800000">
                    <a:alpha val="50000"/>
                  </a:srgbClr>
                </a:solidFill>
              </a:rPr>
              <a:t>regimes for </a:t>
            </a:r>
            <a:r>
              <a:rPr lang="en-US" dirty="0" smtClean="0">
                <a:solidFill>
                  <a:srgbClr val="800000">
                    <a:alpha val="50000"/>
                  </a:srgbClr>
                </a:solidFill>
              </a:rPr>
              <a:t>identified evolution patterns and plans for nonlinear ELM simulations</a:t>
            </a:r>
          </a:p>
          <a:p>
            <a:pPr>
              <a:spcBef>
                <a:spcPts val="1800"/>
              </a:spcBef>
            </a:pPr>
            <a:r>
              <a:rPr lang="en-US" sz="2600" dirty="0" smtClean="0">
                <a:solidFill>
                  <a:schemeClr val="tx1">
                    <a:alpha val="50000"/>
                  </a:schemeClr>
                </a:solidFill>
              </a:rPr>
              <a:t>2D measurements of ELM events from NSTX-U</a:t>
            </a:r>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sp>
        <p:nvSpPr>
          <p:cNvPr id="5" name="Slide Number Placeholder 4"/>
          <p:cNvSpPr>
            <a:spLocks noGrp="1"/>
          </p:cNvSpPr>
          <p:nvPr>
            <p:ph type="sldNum" sz="quarter" idx="12"/>
          </p:nvPr>
        </p:nvSpPr>
        <p:spPr/>
        <p:txBody>
          <a:bodyPr/>
          <a:lstStyle/>
          <a:p>
            <a:fld id="{42EDFC49-E67D-BA4B-A39F-ED823DB06030}" type="slidenum">
              <a:rPr lang="en-US" smtClean="0"/>
              <a:t>4</a:t>
            </a:fld>
            <a:endParaRPr lang="en-US"/>
          </a:p>
        </p:txBody>
      </p:sp>
    </p:spTree>
    <p:extLst>
      <p:ext uri="{BB962C8B-B14F-4D97-AF65-F5344CB8AC3E}">
        <p14:creationId xmlns:p14="http://schemas.microsoft.com/office/powerpoint/2010/main" val="14388431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00" dirty="0">
                <a:ea typeface="ＭＳ Ｐゴシック" pitchFamily="1" charset="-128"/>
                <a:cs typeface="ＭＳ Ｐゴシック" pitchFamily="1" charset="-128"/>
              </a:rPr>
              <a:t>Beam emission spectroscopy (BES) </a:t>
            </a:r>
            <a:r>
              <a:rPr lang="en-US" sz="2600" dirty="0" smtClean="0">
                <a:ea typeface="ＭＳ Ｐゴシック" pitchFamily="1" charset="-128"/>
                <a:cs typeface="ＭＳ Ｐゴシック" pitchFamily="1" charset="-128"/>
              </a:rPr>
              <a:t>measures Doppler-shifted</a:t>
            </a:r>
            <a:r>
              <a:rPr lang="en-US" sz="2600" dirty="0">
                <a:ea typeface="ＭＳ Ｐゴシック" pitchFamily="1" charset="-128"/>
                <a:cs typeface="ＭＳ Ｐゴシック" pitchFamily="1" charset="-128"/>
              </a:rPr>
              <a:t/>
            </a:r>
            <a:br>
              <a:rPr lang="en-US" sz="2600" dirty="0">
                <a:ea typeface="ＭＳ Ｐゴシック" pitchFamily="1" charset="-128"/>
                <a:cs typeface="ＭＳ Ｐゴシック" pitchFamily="1" charset="-128"/>
              </a:rPr>
            </a:br>
            <a:r>
              <a:rPr lang="en-US" sz="2600" dirty="0" smtClean="0">
                <a:ea typeface="ＭＳ Ｐゴシック" pitchFamily="1" charset="-128"/>
                <a:cs typeface="ＭＳ Ｐゴシック" pitchFamily="1" charset="-128"/>
              </a:rPr>
              <a:t>D</a:t>
            </a:r>
            <a:r>
              <a:rPr lang="en-US" sz="2600" baseline="-25000" dirty="0" smtClean="0">
                <a:latin typeface="Symbol" pitchFamily="1" charset="2"/>
                <a:ea typeface="Symbol" pitchFamily="1" charset="2"/>
                <a:cs typeface="Symbol" pitchFamily="1" charset="2"/>
              </a:rPr>
              <a:t>a</a:t>
            </a:r>
            <a:r>
              <a:rPr lang="en-US" sz="2600" dirty="0" smtClean="0">
                <a:ea typeface="ＭＳ Ｐゴシック" pitchFamily="1" charset="-128"/>
                <a:cs typeface="ＭＳ Ｐゴシック" pitchFamily="1" charset="-128"/>
              </a:rPr>
              <a:t> emission </a:t>
            </a:r>
            <a:r>
              <a:rPr lang="en-US" sz="2600" dirty="0">
                <a:ea typeface="ＭＳ Ｐゴシック" pitchFamily="1" charset="-128"/>
                <a:cs typeface="ＭＳ Ｐゴシック" pitchFamily="1" charset="-128"/>
              </a:rPr>
              <a:t>from </a:t>
            </a:r>
            <a:r>
              <a:rPr lang="en-US" sz="2600" dirty="0" smtClean="0">
                <a:ea typeface="ＭＳ Ｐゴシック" pitchFamily="1" charset="-128"/>
                <a:cs typeface="ＭＳ Ｐゴシック" pitchFamily="1" charset="-128"/>
              </a:rPr>
              <a:t>a deuterium heating beam</a:t>
            </a:r>
            <a:endParaRPr lang="en-US" sz="26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pic>
        <p:nvPicPr>
          <p:cNvPr id="7" name="Picture 17" descr="Intro_NB_emission.png"/>
          <p:cNvPicPr>
            <a:picLocks noChangeAspect="1"/>
          </p:cNvPicPr>
          <p:nvPr/>
        </p:nvPicPr>
        <p:blipFill>
          <a:blip r:embed="rId4"/>
          <a:srcRect/>
          <a:stretch>
            <a:fillRect/>
          </a:stretch>
        </p:blipFill>
        <p:spPr bwMode="auto">
          <a:xfrm>
            <a:off x="260628" y="1174892"/>
            <a:ext cx="4286250" cy="2527300"/>
          </a:xfrm>
          <a:prstGeom prst="rect">
            <a:avLst/>
          </a:prstGeom>
          <a:noFill/>
          <a:ln w="9525">
            <a:noFill/>
            <a:miter lim="800000"/>
            <a:headEnd/>
            <a:tailEnd/>
          </a:ln>
        </p:spPr>
      </p:pic>
      <p:grpSp>
        <p:nvGrpSpPr>
          <p:cNvPr id="8" name="Group 7"/>
          <p:cNvGrpSpPr/>
          <p:nvPr/>
        </p:nvGrpSpPr>
        <p:grpSpPr>
          <a:xfrm>
            <a:off x="4923618" y="1590698"/>
            <a:ext cx="3852520" cy="1579336"/>
            <a:chOff x="304800" y="1346742"/>
            <a:chExt cx="3852520" cy="1579336"/>
          </a:xfrm>
        </p:grpSpPr>
        <p:graphicFrame>
          <p:nvGraphicFramePr>
            <p:cNvPr id="9" name="Object 2"/>
            <p:cNvGraphicFramePr>
              <a:graphicFrameLocks noChangeAspect="1"/>
            </p:cNvGraphicFramePr>
            <p:nvPr>
              <p:extLst>
                <p:ext uri="{D42A27DB-BD31-4B8C-83A1-F6EECF244321}">
                  <p14:modId xmlns:p14="http://schemas.microsoft.com/office/powerpoint/2010/main" val="2199741773"/>
                </p:ext>
              </p:extLst>
            </p:nvPr>
          </p:nvGraphicFramePr>
          <p:xfrm>
            <a:off x="712445" y="1346742"/>
            <a:ext cx="3421063" cy="817562"/>
          </p:xfrm>
          <a:graphic>
            <a:graphicData uri="http://schemas.openxmlformats.org/presentationml/2006/ole">
              <mc:AlternateContent xmlns:mc="http://schemas.openxmlformats.org/markup-compatibility/2006">
                <mc:Choice xmlns:v="urn:schemas-microsoft-com:vml" Requires="v">
                  <p:oleObj spid="_x0000_s1748" name="Equation" r:id="rId5" imgW="1803400" imgH="431800" progId="Equation.3">
                    <p:embed/>
                  </p:oleObj>
                </mc:Choice>
                <mc:Fallback>
                  <p:oleObj name="Equation" r:id="rId5" imgW="1803400" imgH="431800" progId="Equation.3">
                    <p:embed/>
                    <p:pic>
                      <p:nvPicPr>
                        <p:cNvPr id="0" name=""/>
                        <p:cNvPicPr>
                          <a:picLocks noChangeAspect="1" noChangeArrowheads="1"/>
                        </p:cNvPicPr>
                        <p:nvPr/>
                      </p:nvPicPr>
                      <p:blipFill>
                        <a:blip r:embed="rId6"/>
                        <a:srcRect/>
                        <a:stretch>
                          <a:fillRect/>
                        </a:stretch>
                      </p:blipFill>
                      <p:spPr bwMode="auto">
                        <a:xfrm>
                          <a:off x="712445" y="1346742"/>
                          <a:ext cx="3421063" cy="817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a:spLocks noChangeArrowheads="1"/>
            </p:cNvSpPr>
            <p:nvPr/>
          </p:nvSpPr>
          <p:spPr bwMode="auto">
            <a:xfrm>
              <a:off x="304800" y="2336844"/>
              <a:ext cx="1389009" cy="589234"/>
            </a:xfrm>
            <a:prstGeom prst="rect">
              <a:avLst/>
            </a:prstGeom>
            <a:noFill/>
            <a:ln w="9525">
              <a:noFill/>
              <a:miter lim="800000"/>
              <a:headEnd/>
              <a:tailEnd/>
            </a:ln>
          </p:spPr>
          <p:txBody>
            <a:bodyPr wrap="none">
              <a:prstTxWarp prst="textNoShape">
                <a:avLst/>
              </a:prstTxWarp>
              <a:spAutoFit/>
            </a:bodyPr>
            <a:lstStyle/>
            <a:p>
              <a:pPr algn="ctr"/>
              <a:r>
                <a:rPr lang="en-US" sz="1600" b="0" i="0" dirty="0">
                  <a:solidFill>
                    <a:schemeClr val="tx1"/>
                  </a:solidFill>
                </a:rPr>
                <a:t>neutral beam</a:t>
              </a:r>
              <a:br>
                <a:rPr lang="en-US" sz="1600" b="0" i="0" dirty="0">
                  <a:solidFill>
                    <a:schemeClr val="tx1"/>
                  </a:solidFill>
                </a:rPr>
              </a:br>
              <a:r>
                <a:rPr lang="en-US" sz="1600" b="0" i="0" dirty="0" err="1">
                  <a:solidFill>
                    <a:schemeClr val="tx1"/>
                  </a:solidFill>
                </a:rPr>
                <a:t>D</a:t>
              </a:r>
              <a:r>
                <a:rPr lang="en-US" sz="1600" b="0" i="0" baseline="-25000" dirty="0" err="1">
                  <a:solidFill>
                    <a:schemeClr val="tx1"/>
                  </a:solidFill>
                  <a:latin typeface="Symbol" pitchFamily="28" charset="2"/>
                  <a:ea typeface="Symbol" pitchFamily="28" charset="2"/>
                  <a:cs typeface="Symbol" pitchFamily="28" charset="2"/>
                </a:rPr>
                <a:t>a</a:t>
              </a:r>
              <a:r>
                <a:rPr lang="en-US" sz="1600" b="0" i="0" dirty="0">
                  <a:solidFill>
                    <a:schemeClr val="tx1"/>
                  </a:solidFill>
                  <a:latin typeface="Symbol" pitchFamily="28" charset="2"/>
                  <a:ea typeface="Symbol" pitchFamily="28" charset="2"/>
                  <a:cs typeface="Symbol" pitchFamily="28" charset="2"/>
                </a:rPr>
                <a:t> </a:t>
              </a:r>
              <a:r>
                <a:rPr lang="en-US" sz="1600" b="0" i="0" dirty="0">
                  <a:solidFill>
                    <a:schemeClr val="tx1"/>
                  </a:solidFill>
                </a:rPr>
                <a:t>emission</a:t>
              </a:r>
            </a:p>
          </p:txBody>
        </p:sp>
        <p:sp>
          <p:nvSpPr>
            <p:cNvPr id="11" name="TextBox 10"/>
            <p:cNvSpPr txBox="1">
              <a:spLocks noChangeArrowheads="1"/>
            </p:cNvSpPr>
            <p:nvPr/>
          </p:nvSpPr>
          <p:spPr bwMode="auto">
            <a:xfrm>
              <a:off x="1828800" y="2336767"/>
              <a:ext cx="1129809" cy="589311"/>
            </a:xfrm>
            <a:prstGeom prst="rect">
              <a:avLst/>
            </a:prstGeom>
            <a:noFill/>
            <a:ln w="9525">
              <a:noFill/>
              <a:miter lim="800000"/>
              <a:headEnd/>
              <a:tailEnd/>
            </a:ln>
          </p:spPr>
          <p:txBody>
            <a:bodyPr wrap="none">
              <a:prstTxWarp prst="textNoShape">
                <a:avLst/>
              </a:prstTxWarp>
              <a:spAutoFit/>
            </a:bodyPr>
            <a:lstStyle/>
            <a:p>
              <a:pPr algn="ctr"/>
              <a:r>
                <a:rPr lang="en-US" sz="1600" b="0" i="0" dirty="0" smtClean="0">
                  <a:solidFill>
                    <a:schemeClr val="tx1"/>
                  </a:solidFill>
                </a:rPr>
                <a:t>density</a:t>
              </a:r>
              <a:endParaRPr lang="en-US" sz="1600" b="0" i="0" dirty="0">
                <a:solidFill>
                  <a:schemeClr val="tx1"/>
                </a:solidFill>
              </a:endParaRPr>
            </a:p>
            <a:p>
              <a:pPr algn="ctr"/>
              <a:r>
                <a:rPr lang="en-US" sz="1600" b="0" i="0" dirty="0">
                  <a:solidFill>
                    <a:schemeClr val="tx1"/>
                  </a:solidFill>
                </a:rPr>
                <a:t>fluctuation</a:t>
              </a:r>
            </a:p>
          </p:txBody>
        </p:sp>
        <p:sp>
          <p:nvSpPr>
            <p:cNvPr id="12" name="TextBox 11"/>
            <p:cNvSpPr txBox="1">
              <a:spLocks noChangeArrowheads="1"/>
            </p:cNvSpPr>
            <p:nvPr/>
          </p:nvSpPr>
          <p:spPr bwMode="auto">
            <a:xfrm>
              <a:off x="3198243" y="2144026"/>
              <a:ext cx="959077" cy="381318"/>
            </a:xfrm>
            <a:prstGeom prst="rect">
              <a:avLst/>
            </a:prstGeom>
            <a:noFill/>
            <a:ln w="9525">
              <a:noFill/>
              <a:miter lim="800000"/>
              <a:headEnd/>
              <a:tailEnd/>
            </a:ln>
          </p:spPr>
          <p:txBody>
            <a:bodyPr wrap="none">
              <a:prstTxWarp prst="textNoShape">
                <a:avLst/>
              </a:prstTxWarp>
              <a:spAutoFit/>
            </a:bodyPr>
            <a:lstStyle/>
            <a:p>
              <a:pPr algn="ctr"/>
              <a:r>
                <a:rPr lang="en-US" sz="1600" b="0" i="0" dirty="0">
                  <a:solidFill>
                    <a:schemeClr val="tx1"/>
                  </a:solidFill>
                </a:rPr>
                <a:t>C ≈ 1/2</a:t>
              </a:r>
            </a:p>
          </p:txBody>
        </p:sp>
        <p:cxnSp>
          <p:nvCxnSpPr>
            <p:cNvPr id="13" name="Straight Arrow Connector 12"/>
            <p:cNvCxnSpPr>
              <a:cxnSpLocks noChangeShapeType="1"/>
            </p:cNvCxnSpPr>
            <p:nvPr/>
          </p:nvCxnSpPr>
          <p:spPr bwMode="auto">
            <a:xfrm rot="10800000">
              <a:off x="2354986" y="1886553"/>
              <a:ext cx="858256" cy="429128"/>
            </a:xfrm>
            <a:prstGeom prst="straightConnector1">
              <a:avLst/>
            </a:prstGeom>
            <a:noFill/>
            <a:ln w="15875">
              <a:solidFill>
                <a:schemeClr val="tx1"/>
              </a:solidFill>
              <a:round/>
              <a:headEnd/>
              <a:tailEnd type="arrow" w="med" len="med"/>
            </a:ln>
          </p:spPr>
        </p:cxnSp>
        <p:cxnSp>
          <p:nvCxnSpPr>
            <p:cNvPr id="14" name="Straight Arrow Connector 13"/>
            <p:cNvCxnSpPr>
              <a:cxnSpLocks noChangeShapeType="1"/>
            </p:cNvCxnSpPr>
            <p:nvPr/>
          </p:nvCxnSpPr>
          <p:spPr bwMode="auto">
            <a:xfrm rot="16200000" flipV="1">
              <a:off x="1819382" y="2150165"/>
              <a:ext cx="370090" cy="186163"/>
            </a:xfrm>
            <a:prstGeom prst="straightConnector1">
              <a:avLst/>
            </a:prstGeom>
            <a:noFill/>
            <a:ln w="15875">
              <a:solidFill>
                <a:schemeClr val="tx1"/>
              </a:solidFill>
              <a:round/>
              <a:headEnd/>
              <a:tailEnd type="arrow" w="med" len="med"/>
            </a:ln>
          </p:spPr>
        </p:cxnSp>
        <p:cxnSp>
          <p:nvCxnSpPr>
            <p:cNvPr id="15" name="Straight Arrow Connector 14"/>
            <p:cNvCxnSpPr>
              <a:cxnSpLocks noChangeShapeType="1"/>
            </p:cNvCxnSpPr>
            <p:nvPr/>
          </p:nvCxnSpPr>
          <p:spPr bwMode="auto">
            <a:xfrm rot="5400000" flipH="1" flipV="1">
              <a:off x="480506" y="2157705"/>
              <a:ext cx="343301" cy="144295"/>
            </a:xfrm>
            <a:prstGeom prst="straightConnector1">
              <a:avLst/>
            </a:prstGeom>
            <a:noFill/>
            <a:ln w="15875">
              <a:solidFill>
                <a:schemeClr val="tx1"/>
              </a:solidFill>
              <a:round/>
              <a:headEnd/>
              <a:tailEnd type="arrow" w="med" len="med"/>
            </a:ln>
          </p:spPr>
        </p:cxnSp>
      </p:grpSp>
      <p:pic>
        <p:nvPicPr>
          <p:cNvPr id="16" name="Picture 15" descr="Intro_BES_layout.eps"/>
          <p:cNvPicPr>
            <a:picLocks noChangeAspect="1"/>
          </p:cNvPicPr>
          <p:nvPr/>
        </p:nvPicPr>
        <p:blipFill>
          <a:blip r:embed="rId7"/>
          <a:stretch>
            <a:fillRect/>
          </a:stretch>
        </p:blipFill>
        <p:spPr>
          <a:xfrm>
            <a:off x="540830" y="3826536"/>
            <a:ext cx="8100440" cy="2322707"/>
          </a:xfrm>
          <a:prstGeom prst="rect">
            <a:avLst/>
          </a:prstGeom>
        </p:spPr>
      </p:pic>
      <p:sp>
        <p:nvSpPr>
          <p:cNvPr id="17" name="TextBox 16"/>
          <p:cNvSpPr txBox="1"/>
          <p:nvPr/>
        </p:nvSpPr>
        <p:spPr>
          <a:xfrm>
            <a:off x="6002770" y="5914113"/>
            <a:ext cx="3049533" cy="584776"/>
          </a:xfrm>
          <a:prstGeom prst="rect">
            <a:avLst/>
          </a:prstGeom>
          <a:noFill/>
        </p:spPr>
        <p:txBody>
          <a:bodyPr wrap="none" rtlCol="0">
            <a:spAutoFit/>
          </a:bodyPr>
          <a:lstStyle/>
          <a:p>
            <a:r>
              <a:rPr lang="en-US" sz="1600" dirty="0" smtClean="0"/>
              <a:t>R. Fonck et al, RSI 61, 3487 (1990)</a:t>
            </a:r>
          </a:p>
          <a:p>
            <a:r>
              <a:rPr lang="en-US" sz="1600" dirty="0" smtClean="0"/>
              <a:t>R. Fonck et al, PRL 70, 3736 (1993)</a:t>
            </a:r>
            <a:endParaRPr lang="en-US" sz="1600" dirty="0"/>
          </a:p>
        </p:txBody>
      </p:sp>
      <p:sp>
        <p:nvSpPr>
          <p:cNvPr id="3" name="Slide Number Placeholder 2"/>
          <p:cNvSpPr>
            <a:spLocks noGrp="1"/>
          </p:cNvSpPr>
          <p:nvPr>
            <p:ph type="sldNum" sz="quarter" idx="12"/>
          </p:nvPr>
        </p:nvSpPr>
        <p:spPr/>
        <p:txBody>
          <a:bodyPr/>
          <a:lstStyle/>
          <a:p>
            <a:fld id="{42EDFC49-E67D-BA4B-A39F-ED823DB06030}" type="slidenum">
              <a:rPr lang="en-US" smtClean="0"/>
              <a:t>5</a:t>
            </a:fld>
            <a:endParaRPr lang="en-US"/>
          </a:p>
        </p:txBody>
      </p:sp>
    </p:spTree>
    <p:extLst>
      <p:ext uri="{BB962C8B-B14F-4D97-AF65-F5344CB8AC3E}">
        <p14:creationId xmlns:p14="http://schemas.microsoft.com/office/powerpoint/2010/main" val="29644065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130R140_ImageSpo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672" y="1131859"/>
            <a:ext cx="3330753" cy="4582074"/>
          </a:xfrm>
          <a:prstGeom prst="rect">
            <a:avLst/>
          </a:prstGeom>
        </p:spPr>
      </p:pic>
      <p:sp>
        <p:nvSpPr>
          <p:cNvPr id="2" name="Title 1"/>
          <p:cNvSpPr>
            <a:spLocks noGrp="1"/>
          </p:cNvSpPr>
          <p:nvPr>
            <p:ph type="title"/>
          </p:nvPr>
        </p:nvSpPr>
        <p:spPr/>
        <p:txBody>
          <a:bodyPr>
            <a:normAutofit/>
          </a:bodyPr>
          <a:lstStyle/>
          <a:p>
            <a:r>
              <a:rPr lang="en-US" sz="3200" dirty="0" smtClean="0"/>
              <a:t>Radial and </a:t>
            </a:r>
            <a:r>
              <a:rPr lang="en-US" sz="3200" dirty="0" err="1" smtClean="0"/>
              <a:t>poloidal</a:t>
            </a:r>
            <a:r>
              <a:rPr lang="en-US" sz="3200" dirty="0" smtClean="0"/>
              <a:t> coverage on NSTX</a:t>
            </a:r>
            <a:endParaRPr lang="en-US" sz="32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sp>
        <p:nvSpPr>
          <p:cNvPr id="9" name="TextBox 8"/>
          <p:cNvSpPr txBox="1"/>
          <p:nvPr/>
        </p:nvSpPr>
        <p:spPr>
          <a:xfrm>
            <a:off x="91053" y="1604638"/>
            <a:ext cx="966931" cy="523220"/>
          </a:xfrm>
          <a:prstGeom prst="rect">
            <a:avLst/>
          </a:prstGeom>
          <a:solidFill>
            <a:srgbClr val="E7BCC5"/>
          </a:solidFill>
          <a:ln>
            <a:solidFill>
              <a:schemeClr val="tx1"/>
            </a:solidFill>
          </a:ln>
        </p:spPr>
        <p:txBody>
          <a:bodyPr wrap="none" rtlCol="0">
            <a:spAutoFit/>
          </a:bodyPr>
          <a:lstStyle/>
          <a:p>
            <a:r>
              <a:rPr lang="en-US" sz="2800" b="1" dirty="0" smtClean="0"/>
              <a:t>NSTX</a:t>
            </a:r>
          </a:p>
        </p:txBody>
      </p:sp>
      <p:sp>
        <p:nvSpPr>
          <p:cNvPr id="10" name="TextBox 9"/>
          <p:cNvSpPr txBox="1"/>
          <p:nvPr/>
        </p:nvSpPr>
        <p:spPr>
          <a:xfrm>
            <a:off x="455097" y="5802789"/>
            <a:ext cx="3354604" cy="738664"/>
          </a:xfrm>
          <a:prstGeom prst="rect">
            <a:avLst/>
          </a:prstGeom>
          <a:noFill/>
        </p:spPr>
        <p:txBody>
          <a:bodyPr wrap="none" rtlCol="0">
            <a:spAutoFit/>
          </a:bodyPr>
          <a:lstStyle/>
          <a:p>
            <a:r>
              <a:rPr lang="en-US" sz="1400" dirty="0" smtClean="0"/>
              <a:t>D. Smith et al, RSI 81, 10D717 (2010)</a:t>
            </a:r>
          </a:p>
          <a:p>
            <a:r>
              <a:rPr lang="en-US" sz="1400" dirty="0" smtClean="0"/>
              <a:t>N. </a:t>
            </a:r>
            <a:r>
              <a:rPr lang="en-US" sz="1400" dirty="0" err="1" smtClean="0"/>
              <a:t>Schoenbeck</a:t>
            </a:r>
            <a:r>
              <a:rPr lang="en-US" sz="1400" dirty="0" smtClean="0"/>
              <a:t> et al, RSI 81, 10D718 (2010)</a:t>
            </a:r>
          </a:p>
          <a:p>
            <a:r>
              <a:rPr lang="en-US" sz="1400" dirty="0" smtClean="0"/>
              <a:t>D. Smith et al, RSI 83, 10D502 (2012)</a:t>
            </a:r>
            <a:endParaRPr lang="en-US" sz="1400" dirty="0"/>
          </a:p>
        </p:txBody>
      </p:sp>
      <p:sp>
        <p:nvSpPr>
          <p:cNvPr id="6" name="Slide Number Placeholder 5"/>
          <p:cNvSpPr>
            <a:spLocks noGrp="1"/>
          </p:cNvSpPr>
          <p:nvPr>
            <p:ph type="sldNum" sz="quarter" idx="12"/>
          </p:nvPr>
        </p:nvSpPr>
        <p:spPr/>
        <p:txBody>
          <a:bodyPr/>
          <a:lstStyle/>
          <a:p>
            <a:fld id="{42EDFC49-E67D-BA4B-A39F-ED823DB06030}" type="slidenum">
              <a:rPr lang="en-US" smtClean="0"/>
              <a:t>6</a:t>
            </a:fld>
            <a:endParaRPr lang="en-US"/>
          </a:p>
        </p:txBody>
      </p:sp>
      <p:grpSp>
        <p:nvGrpSpPr>
          <p:cNvPr id="12" name="Group 11"/>
          <p:cNvGrpSpPr/>
          <p:nvPr/>
        </p:nvGrpSpPr>
        <p:grpSpPr>
          <a:xfrm>
            <a:off x="4113118" y="1131859"/>
            <a:ext cx="4881581" cy="2795234"/>
            <a:chOff x="111501" y="630545"/>
            <a:chExt cx="4881581" cy="2795234"/>
          </a:xfrm>
        </p:grpSpPr>
        <p:pic>
          <p:nvPicPr>
            <p:cNvPr id="13" name="Picture 12" descr="invessel_pic.jpg"/>
            <p:cNvPicPr>
              <a:picLocks noChangeAspect="1"/>
            </p:cNvPicPr>
            <p:nvPr/>
          </p:nvPicPr>
          <p:blipFill>
            <a:blip r:embed="rId4"/>
            <a:srcRect t="7743" b="17257"/>
            <a:stretch>
              <a:fillRect/>
            </a:stretch>
          </p:blipFill>
          <p:spPr>
            <a:xfrm>
              <a:off x="111501" y="864347"/>
              <a:ext cx="4553656" cy="2561432"/>
            </a:xfrm>
            <a:prstGeom prst="rect">
              <a:avLst/>
            </a:prstGeom>
            <a:ln>
              <a:solidFill>
                <a:sysClr val="windowText" lastClr="000000"/>
              </a:solidFill>
            </a:ln>
          </p:spPr>
        </p:pic>
        <p:sp>
          <p:nvSpPr>
            <p:cNvPr id="16" name="TextBox 15"/>
            <p:cNvSpPr txBox="1"/>
            <p:nvPr/>
          </p:nvSpPr>
          <p:spPr>
            <a:xfrm>
              <a:off x="1964827" y="630545"/>
              <a:ext cx="3028255" cy="646331"/>
            </a:xfrm>
            <a:prstGeom prst="rect">
              <a:avLst/>
            </a:prstGeom>
            <a:solidFill>
              <a:srgbClr val="E7BCC5"/>
            </a:solidFill>
            <a:ln>
              <a:solidFill>
                <a:schemeClr val="tx1"/>
              </a:solidFill>
            </a:ln>
          </p:spPr>
          <p:txBody>
            <a:bodyPr wrap="none" rtlCol="0">
              <a:spAutoFit/>
            </a:bodyPr>
            <a:lstStyle/>
            <a:p>
              <a:pPr algn="ctr"/>
              <a:r>
                <a:rPr lang="en-US" dirty="0" smtClean="0"/>
                <a:t>High-throughput, field-aligned</a:t>
              </a:r>
              <a:br>
                <a:rPr lang="en-US" dirty="0" smtClean="0"/>
              </a:br>
              <a:r>
                <a:rPr lang="en-US" dirty="0" smtClean="0"/>
                <a:t>collection optics</a:t>
              </a:r>
              <a:endParaRPr lang="en-US" dirty="0"/>
            </a:p>
          </p:txBody>
        </p:sp>
        <p:sp>
          <p:nvSpPr>
            <p:cNvPr id="17" name="TextBox 10"/>
            <p:cNvSpPr txBox="1">
              <a:spLocks noChangeArrowheads="1"/>
            </p:cNvSpPr>
            <p:nvPr/>
          </p:nvSpPr>
          <p:spPr bwMode="auto">
            <a:xfrm>
              <a:off x="995414" y="2600209"/>
              <a:ext cx="782587" cy="584775"/>
            </a:xfrm>
            <a:prstGeom prst="rect">
              <a:avLst/>
            </a:prstGeom>
            <a:solidFill>
              <a:srgbClr val="E7BCC5"/>
            </a:solidFill>
            <a:ln w="9525">
              <a:solidFill>
                <a:schemeClr val="tx1"/>
              </a:solidFill>
              <a:miter lim="800000"/>
              <a:headEnd/>
              <a:tailEnd/>
            </a:ln>
          </p:spPr>
          <p:txBody>
            <a:bodyPr wrap="none">
              <a:prstTxWarp prst="textNoShape">
                <a:avLst/>
              </a:prstTxWarp>
              <a:spAutoFit/>
            </a:bodyPr>
            <a:lstStyle/>
            <a:p>
              <a:pPr algn="ctr"/>
              <a:r>
                <a:rPr lang="en-US" sz="1600" b="0" i="0" dirty="0" smtClean="0">
                  <a:solidFill>
                    <a:srgbClr val="000000"/>
                  </a:solidFill>
                  <a:ea typeface="Arial" charset="0"/>
                  <a:cs typeface="Arial" charset="0"/>
                </a:rPr>
                <a:t>Edge</a:t>
              </a:r>
              <a:br>
                <a:rPr lang="en-US" sz="1600" b="0" i="0" dirty="0" smtClean="0">
                  <a:solidFill>
                    <a:srgbClr val="000000"/>
                  </a:solidFill>
                  <a:ea typeface="Arial" charset="0"/>
                  <a:cs typeface="Arial" charset="0"/>
                </a:rPr>
              </a:br>
              <a:r>
                <a:rPr lang="en-US" sz="1600" b="0" i="0" dirty="0" smtClean="0">
                  <a:solidFill>
                    <a:srgbClr val="000000"/>
                  </a:solidFill>
                  <a:ea typeface="Arial" charset="0"/>
                  <a:cs typeface="Arial" charset="0"/>
                </a:rPr>
                <a:t>”R140”</a:t>
              </a:r>
              <a:endParaRPr lang="en-US" sz="1600" b="0" i="0" dirty="0">
                <a:solidFill>
                  <a:srgbClr val="000000"/>
                </a:solidFill>
                <a:ea typeface="Arial" charset="0"/>
                <a:cs typeface="Arial" charset="0"/>
              </a:endParaRPr>
            </a:p>
          </p:txBody>
        </p:sp>
        <p:sp>
          <p:nvSpPr>
            <p:cNvPr id="18" name="TextBox 11"/>
            <p:cNvSpPr txBox="1">
              <a:spLocks noChangeArrowheads="1"/>
            </p:cNvSpPr>
            <p:nvPr/>
          </p:nvSpPr>
          <p:spPr bwMode="auto">
            <a:xfrm>
              <a:off x="3439869" y="2645539"/>
              <a:ext cx="782587" cy="584775"/>
            </a:xfrm>
            <a:prstGeom prst="rect">
              <a:avLst/>
            </a:prstGeom>
            <a:solidFill>
              <a:srgbClr val="E7BCC5"/>
            </a:solidFill>
            <a:ln w="9525">
              <a:solidFill>
                <a:schemeClr val="tx1"/>
              </a:solidFill>
              <a:miter lim="800000"/>
              <a:headEnd/>
              <a:tailEnd/>
            </a:ln>
          </p:spPr>
          <p:txBody>
            <a:bodyPr wrap="none">
              <a:prstTxWarp prst="textNoShape">
                <a:avLst/>
              </a:prstTxWarp>
              <a:spAutoFit/>
            </a:bodyPr>
            <a:lstStyle/>
            <a:p>
              <a:pPr algn="ctr"/>
              <a:r>
                <a:rPr lang="en-US" sz="1600" b="0" i="0" dirty="0" smtClean="0">
                  <a:solidFill>
                    <a:srgbClr val="000000"/>
                  </a:solidFill>
                  <a:ea typeface="Arial" charset="0"/>
                  <a:cs typeface="Arial" charset="0"/>
                </a:rPr>
                <a:t>Core</a:t>
              </a:r>
              <a:br>
                <a:rPr lang="en-US" sz="1600" b="0" i="0" dirty="0" smtClean="0">
                  <a:solidFill>
                    <a:srgbClr val="000000"/>
                  </a:solidFill>
                  <a:ea typeface="Arial" charset="0"/>
                  <a:cs typeface="Arial" charset="0"/>
                </a:rPr>
              </a:br>
              <a:r>
                <a:rPr lang="en-US" sz="1600" b="0" i="0" dirty="0" smtClean="0">
                  <a:solidFill>
                    <a:srgbClr val="000000"/>
                  </a:solidFill>
                  <a:ea typeface="Arial" charset="0"/>
                  <a:cs typeface="Arial" charset="0"/>
                </a:rPr>
                <a:t>“R130”</a:t>
              </a:r>
              <a:endParaRPr lang="en-US" sz="1600" b="0" i="0" dirty="0">
                <a:solidFill>
                  <a:srgbClr val="000000"/>
                </a:solidFill>
                <a:ea typeface="Arial" charset="0"/>
                <a:cs typeface="Arial" charset="0"/>
              </a:endParaRPr>
            </a:p>
          </p:txBody>
        </p:sp>
      </p:grpSp>
      <p:sp>
        <p:nvSpPr>
          <p:cNvPr id="3" name="TextBox 2"/>
          <p:cNvSpPr txBox="1"/>
          <p:nvPr/>
        </p:nvSpPr>
        <p:spPr>
          <a:xfrm>
            <a:off x="4611400" y="4520531"/>
            <a:ext cx="3704021" cy="1015663"/>
          </a:xfrm>
          <a:prstGeom prst="rect">
            <a:avLst/>
          </a:prstGeom>
          <a:solidFill>
            <a:srgbClr val="E7BCC5"/>
          </a:solidFill>
          <a:ln>
            <a:solidFill>
              <a:schemeClr val="tx1"/>
            </a:solidFill>
          </a:ln>
        </p:spPr>
        <p:txBody>
          <a:bodyPr wrap="square" rtlCol="0">
            <a:spAutoFit/>
          </a:bodyPr>
          <a:lstStyle/>
          <a:p>
            <a:r>
              <a:rPr lang="en-US" sz="2000" dirty="0" smtClean="0"/>
              <a:t>Measurements </a:t>
            </a:r>
            <a:r>
              <a:rPr lang="en-US" sz="2000" smtClean="0"/>
              <a:t>are sensitive to density </a:t>
            </a:r>
            <a:r>
              <a:rPr lang="en-US" sz="2000" dirty="0" smtClean="0"/>
              <a:t>fluctuations </a:t>
            </a:r>
            <a:r>
              <a:rPr lang="en-US" sz="2000" dirty="0"/>
              <a:t>on the ion </a:t>
            </a:r>
            <a:r>
              <a:rPr lang="en-US" sz="2000" dirty="0" err="1"/>
              <a:t>gyroscale</a:t>
            </a:r>
            <a:r>
              <a:rPr lang="en-US" sz="2000" dirty="0"/>
              <a:t> with </a:t>
            </a:r>
            <a:r>
              <a:rPr lang="en-US" sz="2000" dirty="0" err="1"/>
              <a:t>k</a:t>
            </a:r>
            <a:r>
              <a:rPr lang="en-US" sz="2000" baseline="-25000" dirty="0" err="1"/>
              <a:t>⊥</a:t>
            </a:r>
            <a:r>
              <a:rPr lang="en-US" sz="2000" dirty="0" err="1">
                <a:latin typeface="Symbol" charset="2"/>
                <a:cs typeface="Symbol" charset="2"/>
              </a:rPr>
              <a:t>r</a:t>
            </a:r>
            <a:r>
              <a:rPr lang="en-US" sz="2000" baseline="-25000" dirty="0" err="1"/>
              <a:t>i</a:t>
            </a:r>
            <a:r>
              <a:rPr lang="en-US" sz="2000" dirty="0"/>
              <a:t> ≤ 1.5</a:t>
            </a:r>
          </a:p>
        </p:txBody>
      </p:sp>
      <p:sp>
        <p:nvSpPr>
          <p:cNvPr id="15" name="TextBox 14"/>
          <p:cNvSpPr txBox="1"/>
          <p:nvPr/>
        </p:nvSpPr>
        <p:spPr>
          <a:xfrm>
            <a:off x="2769369" y="3855299"/>
            <a:ext cx="1142093" cy="646331"/>
          </a:xfrm>
          <a:prstGeom prst="rect">
            <a:avLst/>
          </a:prstGeom>
          <a:solidFill>
            <a:srgbClr val="E7BCC5"/>
          </a:solidFill>
          <a:ln>
            <a:solidFill>
              <a:schemeClr val="tx1"/>
            </a:solidFill>
          </a:ln>
        </p:spPr>
        <p:txBody>
          <a:bodyPr wrap="square" rtlCol="0">
            <a:spAutoFit/>
          </a:bodyPr>
          <a:lstStyle/>
          <a:p>
            <a:pPr algn="ctr"/>
            <a:r>
              <a:rPr lang="en-US" dirty="0" smtClean="0"/>
              <a:t>2.5-3 cm spot sizes</a:t>
            </a:r>
            <a:endParaRPr lang="en-US" dirty="0"/>
          </a:p>
        </p:txBody>
      </p:sp>
    </p:spTree>
    <p:extLst>
      <p:ext uri="{BB962C8B-B14F-4D97-AF65-F5344CB8AC3E}">
        <p14:creationId xmlns:p14="http://schemas.microsoft.com/office/powerpoint/2010/main" val="10277049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Upgraded </a:t>
            </a:r>
            <a:r>
              <a:rPr lang="en-US" sz="3200" dirty="0" smtClean="0"/>
              <a:t>2</a:t>
            </a:r>
            <a:r>
              <a:rPr lang="en-US" sz="3200" dirty="0" smtClean="0"/>
              <a:t>D </a:t>
            </a:r>
            <a:r>
              <a:rPr lang="en-US" sz="3200" dirty="0" smtClean="0"/>
              <a:t>coverage </a:t>
            </a:r>
            <a:r>
              <a:rPr lang="en-US" sz="3200" dirty="0"/>
              <a:t>on </a:t>
            </a:r>
            <a:r>
              <a:rPr lang="en-US" sz="3200" dirty="0" smtClean="0"/>
              <a:t>NSTX-U</a:t>
            </a:r>
            <a:endParaRPr lang="en-US" sz="32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sp>
        <p:nvSpPr>
          <p:cNvPr id="5" name="Slide Number Placeholder 4"/>
          <p:cNvSpPr>
            <a:spLocks noGrp="1"/>
          </p:cNvSpPr>
          <p:nvPr>
            <p:ph type="sldNum" sz="quarter" idx="12"/>
          </p:nvPr>
        </p:nvSpPr>
        <p:spPr/>
        <p:txBody>
          <a:bodyPr/>
          <a:lstStyle/>
          <a:p>
            <a:fld id="{42EDFC49-E67D-BA4B-A39F-ED823DB06030}" type="slidenum">
              <a:rPr lang="en-US" smtClean="0"/>
              <a:t>7</a:t>
            </a:fld>
            <a:endParaRPr lang="en-US"/>
          </a:p>
        </p:txBody>
      </p:sp>
      <p:grpSp>
        <p:nvGrpSpPr>
          <p:cNvPr id="7" name="Group 6"/>
          <p:cNvGrpSpPr/>
          <p:nvPr/>
        </p:nvGrpSpPr>
        <p:grpSpPr>
          <a:xfrm>
            <a:off x="322358" y="1570794"/>
            <a:ext cx="3862780" cy="4369131"/>
            <a:chOff x="4673448" y="245640"/>
            <a:chExt cx="3862780" cy="4369130"/>
          </a:xfrm>
        </p:grpSpPr>
        <p:pic>
          <p:nvPicPr>
            <p:cNvPr id="6" name="Picture 5" descr="2D-strain-relief.jpg"/>
            <p:cNvPicPr>
              <a:picLocks noChangeAspect="1"/>
            </p:cNvPicPr>
            <p:nvPr/>
          </p:nvPicPr>
          <p:blipFill rotWithShape="1">
            <a:blip r:embed="rId3">
              <a:extLst>
                <a:ext uri="{28A0092B-C50C-407E-A947-70E740481C1C}">
                  <a14:useLocalDpi xmlns:a14="http://schemas.microsoft.com/office/drawing/2010/main" val="0"/>
                </a:ext>
              </a:extLst>
            </a:blip>
            <a:srcRect l="6251" t="6812" r="13987" b="11540"/>
            <a:stretch/>
          </p:blipFill>
          <p:spPr>
            <a:xfrm>
              <a:off x="4673448" y="371980"/>
              <a:ext cx="3862780" cy="3855283"/>
            </a:xfrm>
            <a:prstGeom prst="rect">
              <a:avLst/>
            </a:prstGeom>
            <a:ln>
              <a:solidFill>
                <a:schemeClr val="tx1"/>
              </a:solidFill>
            </a:ln>
          </p:spPr>
        </p:pic>
        <p:sp>
          <p:nvSpPr>
            <p:cNvPr id="11" name="TextBox 10"/>
            <p:cNvSpPr txBox="1"/>
            <p:nvPr/>
          </p:nvSpPr>
          <p:spPr>
            <a:xfrm>
              <a:off x="5586122" y="245640"/>
              <a:ext cx="2788489" cy="646331"/>
            </a:xfrm>
            <a:prstGeom prst="rect">
              <a:avLst/>
            </a:prstGeom>
            <a:solidFill>
              <a:srgbClr val="E7BCC5"/>
            </a:solidFill>
            <a:ln>
              <a:solidFill>
                <a:schemeClr val="tx1"/>
              </a:solidFill>
            </a:ln>
          </p:spPr>
          <p:txBody>
            <a:bodyPr wrap="square" rtlCol="0">
              <a:spAutoFit/>
            </a:bodyPr>
            <a:lstStyle/>
            <a:p>
              <a:pPr algn="ctr"/>
              <a:r>
                <a:rPr lang="en-US" dirty="0" smtClean="0"/>
                <a:t>2D fiber assembly</a:t>
              </a:r>
              <a:br>
                <a:rPr lang="en-US" dirty="0" smtClean="0"/>
              </a:br>
              <a:r>
                <a:rPr lang="en-US" dirty="0" smtClean="0"/>
                <a:t>w/ </a:t>
              </a:r>
              <a:r>
                <a:rPr lang="en-US" smtClean="0"/>
                <a:t>54 bundles of </a:t>
              </a:r>
              <a:r>
                <a:rPr lang="en-US" dirty="0" smtClean="0"/>
                <a:t>3x3 fibers</a:t>
              </a:r>
              <a:endParaRPr lang="en-US" dirty="0"/>
            </a:p>
          </p:txBody>
        </p:sp>
        <p:sp>
          <p:nvSpPr>
            <p:cNvPr id="17" name="TextBox 11"/>
            <p:cNvSpPr txBox="1">
              <a:spLocks noChangeArrowheads="1"/>
            </p:cNvSpPr>
            <p:nvPr/>
          </p:nvSpPr>
          <p:spPr bwMode="auto">
            <a:xfrm>
              <a:off x="4872437" y="3968439"/>
              <a:ext cx="2104359" cy="646331"/>
            </a:xfrm>
            <a:prstGeom prst="rect">
              <a:avLst/>
            </a:prstGeom>
            <a:solidFill>
              <a:srgbClr val="E7BCC5"/>
            </a:solidFill>
            <a:ln w="9525">
              <a:solidFill>
                <a:schemeClr val="tx1"/>
              </a:solidFill>
              <a:miter lim="800000"/>
              <a:headEnd/>
              <a:tailEnd/>
            </a:ln>
          </p:spPr>
          <p:txBody>
            <a:bodyPr wrap="none">
              <a:prstTxWarp prst="textNoShape">
                <a:avLst/>
              </a:prstTxWarp>
              <a:spAutoFit/>
            </a:bodyPr>
            <a:lstStyle/>
            <a:p>
              <a:pPr algn="ctr"/>
              <a:r>
                <a:rPr lang="en-US" b="0" i="0" dirty="0" smtClean="0">
                  <a:solidFill>
                    <a:srgbClr val="000000"/>
                  </a:solidFill>
                  <a:ea typeface="Arial" charset="0"/>
                  <a:cs typeface="Arial" charset="0"/>
                </a:rPr>
                <a:t>Designed &amp; </a:t>
              </a:r>
              <a:r>
                <a:rPr lang="en-US" b="0" i="0" dirty="0" err="1" smtClean="0">
                  <a:solidFill>
                    <a:srgbClr val="000000"/>
                  </a:solidFill>
                  <a:ea typeface="Arial" charset="0"/>
                  <a:cs typeface="Arial" charset="0"/>
                </a:rPr>
                <a:t>fab’ed</a:t>
              </a:r>
              <a:endParaRPr lang="en-US" b="0" i="0" dirty="0" smtClean="0">
                <a:solidFill>
                  <a:srgbClr val="000000"/>
                </a:solidFill>
                <a:ea typeface="Arial" charset="0"/>
                <a:cs typeface="Arial" charset="0"/>
              </a:endParaRPr>
            </a:p>
            <a:p>
              <a:pPr algn="ctr"/>
              <a:r>
                <a:rPr lang="en-US" dirty="0">
                  <a:solidFill>
                    <a:srgbClr val="000000"/>
                  </a:solidFill>
                  <a:ea typeface="Arial" charset="0"/>
                  <a:cs typeface="Arial" charset="0"/>
                </a:rPr>
                <a:t>b</a:t>
              </a:r>
              <a:r>
                <a:rPr lang="en-US" dirty="0" smtClean="0">
                  <a:solidFill>
                    <a:srgbClr val="000000"/>
                  </a:solidFill>
                  <a:ea typeface="Arial" charset="0"/>
                  <a:cs typeface="Arial" charset="0"/>
                </a:rPr>
                <a:t>y UW Phys. Sci. Lab</a:t>
              </a:r>
              <a:endParaRPr lang="en-US" b="0" i="0" dirty="0">
                <a:solidFill>
                  <a:srgbClr val="000000"/>
                </a:solidFill>
                <a:ea typeface="Arial" charset="0"/>
                <a:cs typeface="Arial" charset="0"/>
              </a:endParaRPr>
            </a:p>
          </p:txBody>
        </p:sp>
      </p:grpSp>
      <p:pic>
        <p:nvPicPr>
          <p:cNvPr id="22" name="Picture 21" descr="R140_ImageSpots-2D-Design-11March20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812" y="1202660"/>
            <a:ext cx="3769559" cy="5192683"/>
          </a:xfrm>
          <a:prstGeom prst="rect">
            <a:avLst/>
          </a:prstGeom>
        </p:spPr>
      </p:pic>
      <p:sp>
        <p:nvSpPr>
          <p:cNvPr id="23" name="TextBox 22"/>
          <p:cNvSpPr txBox="1"/>
          <p:nvPr/>
        </p:nvSpPr>
        <p:spPr>
          <a:xfrm>
            <a:off x="4572000" y="1664325"/>
            <a:ext cx="1310800" cy="523220"/>
          </a:xfrm>
          <a:prstGeom prst="rect">
            <a:avLst/>
          </a:prstGeom>
          <a:solidFill>
            <a:srgbClr val="E7BCC5"/>
          </a:solidFill>
          <a:ln>
            <a:solidFill>
              <a:schemeClr val="tx1"/>
            </a:solidFill>
          </a:ln>
        </p:spPr>
        <p:txBody>
          <a:bodyPr wrap="none" rtlCol="0">
            <a:spAutoFit/>
          </a:bodyPr>
          <a:lstStyle/>
          <a:p>
            <a:r>
              <a:rPr lang="en-US" sz="2800" b="1" dirty="0" smtClean="0"/>
              <a:t>NSTX-U</a:t>
            </a:r>
          </a:p>
        </p:txBody>
      </p:sp>
    </p:spTree>
    <p:extLst>
      <p:ext uri="{BB962C8B-B14F-4D97-AF65-F5344CB8AC3E}">
        <p14:creationId xmlns:p14="http://schemas.microsoft.com/office/powerpoint/2010/main" val="8334123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491777" y="3789348"/>
            <a:ext cx="4495957" cy="2787190"/>
            <a:chOff x="4428807" y="3789348"/>
            <a:chExt cx="4495957" cy="2787190"/>
          </a:xfrm>
        </p:grpSpPr>
        <p:pic>
          <p:nvPicPr>
            <p:cNvPr id="7" name="Picture 6" descr="preamp_noi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8807" y="3789348"/>
              <a:ext cx="4208796" cy="2787190"/>
            </a:xfrm>
            <a:prstGeom prst="rect">
              <a:avLst/>
            </a:prstGeom>
          </p:spPr>
        </p:pic>
        <p:sp>
          <p:nvSpPr>
            <p:cNvPr id="20" name="TextBox 19"/>
            <p:cNvSpPr txBox="1">
              <a:spLocks noChangeArrowheads="1"/>
            </p:cNvSpPr>
            <p:nvPr/>
          </p:nvSpPr>
          <p:spPr bwMode="auto">
            <a:xfrm>
              <a:off x="7031829" y="5357028"/>
              <a:ext cx="1892935" cy="738664"/>
            </a:xfrm>
            <a:prstGeom prst="rect">
              <a:avLst/>
            </a:prstGeom>
            <a:solidFill>
              <a:srgbClr val="E6C4CB"/>
            </a:solidFill>
            <a:ln w="9525">
              <a:solidFill>
                <a:schemeClr val="tx1"/>
              </a:solidFill>
              <a:miter lim="800000"/>
              <a:headEnd/>
              <a:tailEnd/>
            </a:ln>
          </p:spPr>
          <p:txBody>
            <a:bodyPr wrap="square">
              <a:prstTxWarp prst="textNoShape">
                <a:avLst/>
              </a:prstTxWarp>
              <a:spAutoFit/>
            </a:bodyPr>
            <a:lstStyle/>
            <a:p>
              <a:r>
                <a:rPr lang="en-US" sz="1400" b="0" i="0" dirty="0" smtClean="0">
                  <a:solidFill>
                    <a:schemeClr val="tx1"/>
                  </a:solidFill>
                </a:rPr>
                <a:t>Photon noise limited up to 700 kHz at 60 </a:t>
              </a:r>
              <a:r>
                <a:rPr lang="en-US" sz="1400" b="0" i="0" dirty="0" err="1" smtClean="0">
                  <a:solidFill>
                    <a:schemeClr val="tx1"/>
                  </a:solidFill>
                </a:rPr>
                <a:t>nA</a:t>
              </a:r>
              <a:r>
                <a:rPr lang="en-US" sz="1400" b="0" i="0" dirty="0" smtClean="0">
                  <a:solidFill>
                    <a:schemeClr val="tx1"/>
                  </a:solidFill>
                </a:rPr>
                <a:t> photo-current</a:t>
              </a:r>
              <a:endParaRPr lang="en-US" sz="1400" b="0" i="0" dirty="0">
                <a:solidFill>
                  <a:schemeClr val="tx1"/>
                </a:solidFill>
              </a:endParaRPr>
            </a:p>
          </p:txBody>
        </p:sp>
      </p:grpSp>
      <p:sp>
        <p:nvSpPr>
          <p:cNvPr id="2" name="Title 1"/>
          <p:cNvSpPr>
            <a:spLocks noGrp="1"/>
          </p:cNvSpPr>
          <p:nvPr>
            <p:ph type="title"/>
          </p:nvPr>
        </p:nvSpPr>
        <p:spPr/>
        <p:txBody>
          <a:bodyPr>
            <a:normAutofit/>
          </a:bodyPr>
          <a:lstStyle/>
          <a:p>
            <a:r>
              <a:rPr lang="en-US" sz="3200" dirty="0" smtClean="0"/>
              <a:t>Low-noise, high quantum efficiency detection </a:t>
            </a:r>
            <a:r>
              <a:rPr lang="en-US" sz="3200" dirty="0" smtClean="0"/>
              <a:t>system</a:t>
            </a:r>
            <a:endParaRPr lang="en-US" sz="3200" dirty="0"/>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sp>
        <p:nvSpPr>
          <p:cNvPr id="5" name="Slide Number Placeholder 4"/>
          <p:cNvSpPr>
            <a:spLocks noGrp="1"/>
          </p:cNvSpPr>
          <p:nvPr>
            <p:ph type="sldNum" sz="quarter" idx="12"/>
          </p:nvPr>
        </p:nvSpPr>
        <p:spPr/>
        <p:txBody>
          <a:bodyPr/>
          <a:lstStyle/>
          <a:p>
            <a:fld id="{42EDFC49-E67D-BA4B-A39F-ED823DB06030}" type="slidenum">
              <a:rPr lang="en-US" smtClean="0"/>
              <a:t>8</a:t>
            </a:fld>
            <a:endParaRPr lang="en-US"/>
          </a:p>
        </p:txBody>
      </p:sp>
      <p:grpSp>
        <p:nvGrpSpPr>
          <p:cNvPr id="3" name="Group 2"/>
          <p:cNvGrpSpPr/>
          <p:nvPr/>
        </p:nvGrpSpPr>
        <p:grpSpPr>
          <a:xfrm>
            <a:off x="173260" y="3681493"/>
            <a:ext cx="4338087" cy="2770520"/>
            <a:chOff x="511217" y="888668"/>
            <a:chExt cx="4338087" cy="2770520"/>
          </a:xfrm>
        </p:grpSpPr>
        <p:pic>
          <p:nvPicPr>
            <p:cNvPr id="10" name="Picture 3"/>
            <p:cNvPicPr>
              <a:picLocks noChangeAspect="1" noChangeArrowheads="1"/>
            </p:cNvPicPr>
            <p:nvPr/>
          </p:nvPicPr>
          <p:blipFill>
            <a:blip r:embed="rId4"/>
            <a:srcRect/>
            <a:stretch>
              <a:fillRect/>
            </a:stretch>
          </p:blipFill>
          <p:spPr bwMode="auto">
            <a:xfrm>
              <a:off x="658813" y="888668"/>
              <a:ext cx="3693460" cy="2770520"/>
            </a:xfrm>
            <a:prstGeom prst="rect">
              <a:avLst/>
            </a:prstGeom>
            <a:noFill/>
            <a:ln w="9525">
              <a:solidFill>
                <a:schemeClr val="tx1"/>
              </a:solidFill>
              <a:miter lim="800000"/>
              <a:headEnd/>
              <a:tailEnd/>
            </a:ln>
          </p:spPr>
        </p:pic>
        <p:sp>
          <p:nvSpPr>
            <p:cNvPr id="12" name="TextBox 8"/>
            <p:cNvSpPr txBox="1">
              <a:spLocks noChangeArrowheads="1"/>
            </p:cNvSpPr>
            <p:nvPr/>
          </p:nvSpPr>
          <p:spPr bwMode="auto">
            <a:xfrm>
              <a:off x="511217" y="1181617"/>
              <a:ext cx="1689886" cy="338554"/>
            </a:xfrm>
            <a:prstGeom prst="rect">
              <a:avLst/>
            </a:prstGeom>
            <a:solidFill>
              <a:srgbClr val="E6C4CB"/>
            </a:solidFill>
            <a:ln w="9525">
              <a:solidFill>
                <a:schemeClr val="tx1"/>
              </a:solidFill>
              <a:miter lim="800000"/>
              <a:headEnd/>
              <a:tailEnd/>
            </a:ln>
          </p:spPr>
          <p:txBody>
            <a:bodyPr wrap="none">
              <a:prstTxWarp prst="textNoShape">
                <a:avLst/>
              </a:prstTxWarp>
              <a:spAutoFit/>
            </a:bodyPr>
            <a:lstStyle/>
            <a:p>
              <a:pPr algn="ctr"/>
              <a:r>
                <a:rPr lang="en-US" sz="1600" b="0" i="0">
                  <a:solidFill>
                    <a:schemeClr val="tx1"/>
                  </a:solidFill>
                </a:rPr>
                <a:t>8-channel </a:t>
              </a:r>
              <a:r>
                <a:rPr lang="en-US" sz="1600" b="0" i="0" smtClean="0">
                  <a:solidFill>
                    <a:schemeClr val="tx1"/>
                  </a:solidFill>
                </a:rPr>
                <a:t>module</a:t>
              </a:r>
              <a:endParaRPr lang="en-US" sz="1600" b="0" i="0" dirty="0">
                <a:solidFill>
                  <a:schemeClr val="tx1"/>
                </a:solidFill>
              </a:endParaRPr>
            </a:p>
          </p:txBody>
        </p:sp>
        <p:sp>
          <p:nvSpPr>
            <p:cNvPr id="13" name="TextBox 12"/>
            <p:cNvSpPr txBox="1">
              <a:spLocks noChangeArrowheads="1"/>
            </p:cNvSpPr>
            <p:nvPr/>
          </p:nvSpPr>
          <p:spPr bwMode="auto">
            <a:xfrm>
              <a:off x="2453021" y="3065454"/>
              <a:ext cx="2014078" cy="338554"/>
            </a:xfrm>
            <a:prstGeom prst="rect">
              <a:avLst/>
            </a:prstGeom>
            <a:solidFill>
              <a:srgbClr val="E6C4CB"/>
            </a:solidFill>
            <a:ln w="9525">
              <a:solidFill>
                <a:schemeClr val="tx1"/>
              </a:solidFill>
              <a:miter lim="800000"/>
              <a:headEnd/>
              <a:tailEnd/>
            </a:ln>
          </p:spPr>
          <p:txBody>
            <a:bodyPr wrap="none">
              <a:prstTxWarp prst="textNoShape">
                <a:avLst/>
              </a:prstTxWarp>
              <a:spAutoFit/>
            </a:bodyPr>
            <a:lstStyle/>
            <a:p>
              <a:pPr algn="ctr"/>
              <a:r>
                <a:rPr lang="en-US" sz="1600" b="0" i="0" smtClean="0">
                  <a:solidFill>
                    <a:schemeClr val="tx1"/>
                  </a:solidFill>
                </a:rPr>
                <a:t>Vacuum &amp; </a:t>
              </a:r>
              <a:r>
                <a:rPr lang="en-US" sz="1600" b="0" i="0" dirty="0" err="1" smtClean="0">
                  <a:solidFill>
                    <a:schemeClr val="tx1"/>
                  </a:solidFill>
                </a:rPr>
                <a:t>refrig</a:t>
              </a:r>
              <a:r>
                <a:rPr lang="en-US" sz="1600" b="0" i="0" dirty="0" smtClean="0">
                  <a:solidFill>
                    <a:schemeClr val="tx1"/>
                  </a:solidFill>
                </a:rPr>
                <a:t>. </a:t>
              </a:r>
              <a:r>
                <a:rPr lang="en-US" sz="1600" b="0" i="0" dirty="0">
                  <a:solidFill>
                    <a:schemeClr val="tx1"/>
                  </a:solidFill>
                </a:rPr>
                <a:t>lines</a:t>
              </a:r>
            </a:p>
          </p:txBody>
        </p:sp>
        <p:sp>
          <p:nvSpPr>
            <p:cNvPr id="14" name="TextBox 16"/>
            <p:cNvSpPr txBox="1">
              <a:spLocks noChangeArrowheads="1"/>
            </p:cNvSpPr>
            <p:nvPr/>
          </p:nvSpPr>
          <p:spPr bwMode="auto">
            <a:xfrm>
              <a:off x="3271949" y="975944"/>
              <a:ext cx="1577355" cy="830997"/>
            </a:xfrm>
            <a:prstGeom prst="rect">
              <a:avLst/>
            </a:prstGeom>
            <a:solidFill>
              <a:srgbClr val="E6C4CB"/>
            </a:solidFill>
            <a:ln w="9525">
              <a:solidFill>
                <a:schemeClr val="tx1"/>
              </a:solidFill>
              <a:miter lim="800000"/>
              <a:headEnd/>
              <a:tailEnd/>
            </a:ln>
          </p:spPr>
          <p:txBody>
            <a:bodyPr wrap="none">
              <a:prstTxWarp prst="textNoShape">
                <a:avLst/>
              </a:prstTxWarp>
              <a:spAutoFit/>
            </a:bodyPr>
            <a:lstStyle/>
            <a:p>
              <a:pPr algn="ctr"/>
              <a:r>
                <a:rPr lang="en-US" sz="1600" b="0" i="0" dirty="0" smtClean="0">
                  <a:solidFill>
                    <a:schemeClr val="tx1"/>
                  </a:solidFill>
                </a:rPr>
                <a:t>Fiber mount, </a:t>
              </a:r>
            </a:p>
            <a:p>
              <a:pPr algn="ctr"/>
              <a:r>
                <a:rPr lang="en-US" sz="1600" b="0" i="0" dirty="0" smtClean="0">
                  <a:solidFill>
                    <a:schemeClr val="tx1"/>
                  </a:solidFill>
                </a:rPr>
                <a:t>collimating lens, </a:t>
              </a:r>
              <a:br>
                <a:rPr lang="en-US" sz="1600" b="0" i="0" dirty="0" smtClean="0">
                  <a:solidFill>
                    <a:schemeClr val="tx1"/>
                  </a:solidFill>
                </a:rPr>
              </a:br>
              <a:r>
                <a:rPr lang="en-US" sz="1600" dirty="0" smtClean="0"/>
                <a:t>and </a:t>
              </a:r>
              <a:r>
                <a:rPr lang="en-US" sz="1600" b="0" i="0" dirty="0" smtClean="0">
                  <a:solidFill>
                    <a:schemeClr val="tx1"/>
                  </a:solidFill>
                </a:rPr>
                <a:t>filter</a:t>
              </a:r>
              <a:endParaRPr lang="en-US" sz="1600" b="0" i="0" dirty="0">
                <a:solidFill>
                  <a:schemeClr val="tx1"/>
                </a:solidFill>
              </a:endParaRPr>
            </a:p>
          </p:txBody>
        </p:sp>
      </p:grpSp>
      <p:grpSp>
        <p:nvGrpSpPr>
          <p:cNvPr id="6" name="Group 5"/>
          <p:cNvGrpSpPr/>
          <p:nvPr/>
        </p:nvGrpSpPr>
        <p:grpSpPr>
          <a:xfrm>
            <a:off x="164178" y="1025115"/>
            <a:ext cx="3896598" cy="2470299"/>
            <a:chOff x="121646" y="1025115"/>
            <a:chExt cx="3896598" cy="2470299"/>
          </a:xfrm>
        </p:grpSpPr>
        <p:pic>
          <p:nvPicPr>
            <p:cNvPr id="17" name="Picture 20" descr="100_2328.JPG"/>
            <p:cNvPicPr>
              <a:picLocks noChangeAspect="1"/>
            </p:cNvPicPr>
            <p:nvPr/>
          </p:nvPicPr>
          <p:blipFill>
            <a:blip r:embed="rId5"/>
            <a:srcRect l="12236" t="5074" r="16878" b="13765"/>
            <a:stretch>
              <a:fillRect/>
            </a:stretch>
          </p:blipFill>
          <p:spPr bwMode="auto">
            <a:xfrm rot="16200000">
              <a:off x="1071422" y="480139"/>
              <a:ext cx="2334887" cy="3558756"/>
            </a:xfrm>
            <a:prstGeom prst="rect">
              <a:avLst/>
            </a:prstGeom>
            <a:noFill/>
            <a:ln w="9525">
              <a:solidFill>
                <a:schemeClr val="tx1"/>
              </a:solidFill>
              <a:miter lim="800000"/>
              <a:headEnd/>
              <a:tailEnd/>
            </a:ln>
          </p:spPr>
        </p:pic>
        <p:sp>
          <p:nvSpPr>
            <p:cNvPr id="18" name="TextBox 20"/>
            <p:cNvSpPr txBox="1">
              <a:spLocks noChangeArrowheads="1"/>
            </p:cNvSpPr>
            <p:nvPr/>
          </p:nvSpPr>
          <p:spPr bwMode="auto">
            <a:xfrm>
              <a:off x="121646" y="1025115"/>
              <a:ext cx="2456422" cy="584776"/>
            </a:xfrm>
            <a:prstGeom prst="rect">
              <a:avLst/>
            </a:prstGeom>
            <a:solidFill>
              <a:srgbClr val="E6C4CB"/>
            </a:solidFill>
            <a:ln w="9525">
              <a:solidFill>
                <a:schemeClr val="tx1"/>
              </a:solidFill>
              <a:miter lim="800000"/>
              <a:headEnd/>
              <a:tailEnd/>
            </a:ln>
          </p:spPr>
          <p:txBody>
            <a:bodyPr wrap="none">
              <a:prstTxWarp prst="textNoShape">
                <a:avLst/>
              </a:prstTxWarp>
              <a:spAutoFit/>
            </a:bodyPr>
            <a:lstStyle/>
            <a:p>
              <a:pPr algn="ctr"/>
              <a:r>
                <a:rPr lang="en-US" sz="1600" b="0" i="0" dirty="0" smtClean="0">
                  <a:solidFill>
                    <a:schemeClr val="tx1"/>
                  </a:solidFill>
                </a:rPr>
                <a:t>PIN photodiode (0.45 A/W)</a:t>
              </a:r>
              <a:br>
                <a:rPr lang="en-US" sz="1600" b="0" i="0" dirty="0" smtClean="0">
                  <a:solidFill>
                    <a:schemeClr val="tx1"/>
                  </a:solidFill>
                </a:rPr>
              </a:br>
              <a:r>
                <a:rPr lang="en-US" sz="1600" b="0" i="0" dirty="0" smtClean="0">
                  <a:solidFill>
                    <a:schemeClr val="tx1"/>
                  </a:solidFill>
                </a:rPr>
                <a:t>and pre-amp</a:t>
              </a:r>
              <a:endParaRPr lang="en-US" sz="1600" b="0" i="0" dirty="0">
                <a:solidFill>
                  <a:schemeClr val="tx1"/>
                </a:solidFill>
              </a:endParaRPr>
            </a:p>
          </p:txBody>
        </p:sp>
        <p:sp>
          <p:nvSpPr>
            <p:cNvPr id="16" name="TextBox 11"/>
            <p:cNvSpPr txBox="1">
              <a:spLocks noChangeArrowheads="1"/>
            </p:cNvSpPr>
            <p:nvPr/>
          </p:nvSpPr>
          <p:spPr bwMode="auto">
            <a:xfrm>
              <a:off x="193517" y="3156860"/>
              <a:ext cx="3718710" cy="338554"/>
            </a:xfrm>
            <a:prstGeom prst="rect">
              <a:avLst/>
            </a:prstGeom>
            <a:solidFill>
              <a:srgbClr val="E6C4CB"/>
            </a:solidFill>
            <a:ln w="9525">
              <a:solidFill>
                <a:schemeClr val="tx1"/>
              </a:solidFill>
              <a:miter lim="800000"/>
              <a:headEnd/>
              <a:tailEnd/>
            </a:ln>
          </p:spPr>
          <p:txBody>
            <a:bodyPr wrap="none">
              <a:prstTxWarp prst="textNoShape">
                <a:avLst/>
              </a:prstTxWarp>
              <a:spAutoFit/>
            </a:bodyPr>
            <a:lstStyle/>
            <a:p>
              <a:pPr algn="ctr"/>
              <a:r>
                <a:rPr lang="en-US" sz="1600" b="0" i="0" dirty="0" smtClean="0">
                  <a:solidFill>
                    <a:srgbClr val="000000"/>
                  </a:solidFill>
                  <a:ea typeface="Arial" charset="0"/>
                  <a:cs typeface="Arial" charset="0"/>
                </a:rPr>
                <a:t>Designed &amp; </a:t>
              </a:r>
              <a:r>
                <a:rPr lang="en-US" sz="1600" b="0" i="0" dirty="0" err="1" smtClean="0">
                  <a:solidFill>
                    <a:srgbClr val="000000"/>
                  </a:solidFill>
                  <a:ea typeface="Arial" charset="0"/>
                  <a:cs typeface="Arial" charset="0"/>
                </a:rPr>
                <a:t>fab’ed</a:t>
              </a:r>
              <a:r>
                <a:rPr lang="en-US" sz="1600" b="0" i="0" dirty="0" smtClean="0">
                  <a:solidFill>
                    <a:srgbClr val="000000"/>
                  </a:solidFill>
                  <a:ea typeface="Arial" charset="0"/>
                  <a:cs typeface="Arial" charset="0"/>
                </a:rPr>
                <a:t> by</a:t>
              </a:r>
              <a:r>
                <a:rPr lang="en-US" sz="1600" dirty="0" smtClean="0">
                  <a:solidFill>
                    <a:srgbClr val="000000"/>
                  </a:solidFill>
                  <a:ea typeface="Arial" charset="0"/>
                  <a:cs typeface="Arial" charset="0"/>
                </a:rPr>
                <a:t> UW Space </a:t>
              </a:r>
              <a:r>
                <a:rPr lang="en-US" sz="1600" dirty="0" err="1" smtClean="0">
                  <a:solidFill>
                    <a:srgbClr val="000000"/>
                  </a:solidFill>
                  <a:ea typeface="Arial" charset="0"/>
                  <a:cs typeface="Arial" charset="0"/>
                </a:rPr>
                <a:t>Astro</a:t>
              </a:r>
              <a:r>
                <a:rPr lang="en-US" sz="1600" dirty="0" smtClean="0">
                  <a:solidFill>
                    <a:srgbClr val="000000"/>
                  </a:solidFill>
                  <a:ea typeface="Arial" charset="0"/>
                  <a:cs typeface="Arial" charset="0"/>
                </a:rPr>
                <a:t>. Lab</a:t>
              </a:r>
              <a:endParaRPr lang="en-US" sz="1600" b="0" i="0" dirty="0">
                <a:solidFill>
                  <a:srgbClr val="000000"/>
                </a:solidFill>
                <a:ea typeface="Arial" charset="0"/>
                <a:cs typeface="Arial" charset="0"/>
              </a:endParaRPr>
            </a:p>
          </p:txBody>
        </p:sp>
      </p:grpSp>
      <p:grpSp>
        <p:nvGrpSpPr>
          <p:cNvPr id="8" name="Group 7"/>
          <p:cNvGrpSpPr/>
          <p:nvPr/>
        </p:nvGrpSpPr>
        <p:grpSpPr>
          <a:xfrm>
            <a:off x="4532337" y="1009302"/>
            <a:ext cx="4466308" cy="2706798"/>
            <a:chOff x="4268497" y="2073736"/>
            <a:chExt cx="4466308" cy="2706798"/>
          </a:xfrm>
        </p:grpSpPr>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r="6421" b="4678"/>
            <a:stretch/>
          </p:blipFill>
          <p:spPr>
            <a:xfrm>
              <a:off x="4742554" y="2092484"/>
              <a:ext cx="3518504" cy="2688050"/>
            </a:xfrm>
            <a:prstGeom prst="rect">
              <a:avLst/>
            </a:prstGeom>
            <a:ln>
              <a:solidFill>
                <a:srgbClr val="000000"/>
              </a:solidFill>
            </a:ln>
          </p:spPr>
        </p:pic>
        <p:sp>
          <p:nvSpPr>
            <p:cNvPr id="23" name="TextBox 22"/>
            <p:cNvSpPr txBox="1"/>
            <p:nvPr/>
          </p:nvSpPr>
          <p:spPr>
            <a:xfrm>
              <a:off x="4268497" y="2073736"/>
              <a:ext cx="2403222" cy="646331"/>
            </a:xfrm>
            <a:prstGeom prst="rect">
              <a:avLst/>
            </a:prstGeom>
            <a:solidFill>
              <a:srgbClr val="E6C4CB"/>
            </a:solidFill>
            <a:ln>
              <a:solidFill>
                <a:schemeClr val="tx1"/>
              </a:solidFill>
            </a:ln>
          </p:spPr>
          <p:txBody>
            <a:bodyPr wrap="none" rtlCol="0">
              <a:spAutoFit/>
            </a:bodyPr>
            <a:lstStyle/>
            <a:p>
              <a:pPr algn="ctr"/>
              <a:r>
                <a:rPr lang="en-US" dirty="0" smtClean="0"/>
                <a:t>48-channel (6 modules)</a:t>
              </a:r>
            </a:p>
            <a:p>
              <a:pPr algn="ctr"/>
              <a:r>
                <a:rPr lang="en-US" dirty="0" smtClean="0"/>
                <a:t>detection system</a:t>
              </a:r>
              <a:endParaRPr lang="en-US" dirty="0"/>
            </a:p>
          </p:txBody>
        </p:sp>
        <p:sp>
          <p:nvSpPr>
            <p:cNvPr id="19" name="TextBox 18"/>
            <p:cNvSpPr txBox="1">
              <a:spLocks noChangeArrowheads="1"/>
            </p:cNvSpPr>
            <p:nvPr/>
          </p:nvSpPr>
          <p:spPr bwMode="auto">
            <a:xfrm>
              <a:off x="5677165" y="4178660"/>
              <a:ext cx="3057640" cy="584776"/>
            </a:xfrm>
            <a:prstGeom prst="rect">
              <a:avLst/>
            </a:prstGeom>
            <a:solidFill>
              <a:srgbClr val="E6C4CB"/>
            </a:solidFill>
            <a:ln w="9525">
              <a:solidFill>
                <a:schemeClr val="tx1"/>
              </a:solidFill>
              <a:miter lim="800000"/>
              <a:headEnd/>
              <a:tailEnd/>
            </a:ln>
          </p:spPr>
          <p:txBody>
            <a:bodyPr wrap="square">
              <a:prstTxWarp prst="textNoShape">
                <a:avLst/>
              </a:prstTxWarp>
              <a:spAutoFit/>
            </a:bodyPr>
            <a:lstStyle/>
            <a:p>
              <a:r>
                <a:rPr lang="en-US" sz="1600" b="0" i="0" dirty="0" smtClean="0">
                  <a:solidFill>
                    <a:schemeClr val="tx1"/>
                  </a:solidFill>
                </a:rPr>
                <a:t>Digitizers: 2 MHz sampling with FPGA-based anti-alias filter</a:t>
              </a:r>
              <a:endParaRPr lang="en-US" sz="1600" b="0" i="0" dirty="0">
                <a:solidFill>
                  <a:schemeClr val="tx1"/>
                </a:solidFill>
              </a:endParaRPr>
            </a:p>
          </p:txBody>
        </p:sp>
      </p:grpSp>
    </p:spTree>
    <p:extLst>
      <p:ext uri="{BB962C8B-B14F-4D97-AF65-F5344CB8AC3E}">
        <p14:creationId xmlns:p14="http://schemas.microsoft.com/office/powerpoint/2010/main" val="6691975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effectLst>
                  <a:outerShdw blurRad="50800" dist="38100" dir="2700000" algn="tl" rotWithShape="0">
                    <a:prstClr val="black">
                      <a:alpha val="40000"/>
                    </a:prstClr>
                  </a:outerShdw>
                </a:effectLst>
              </a:rPr>
              <a:t>ELM evolution patterns on NSTX/NSTX-U</a:t>
            </a:r>
            <a:endParaRPr lang="en-US" sz="3200"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457200" y="1647502"/>
            <a:ext cx="8229600" cy="4264411"/>
          </a:xfrm>
        </p:spPr>
        <p:txBody>
          <a:bodyPr>
            <a:normAutofit/>
          </a:bodyPr>
          <a:lstStyle/>
          <a:p>
            <a:pPr>
              <a:spcBef>
                <a:spcPts val="1800"/>
              </a:spcBef>
            </a:pPr>
            <a:r>
              <a:rPr lang="en-US" sz="2600" dirty="0">
                <a:solidFill>
                  <a:schemeClr val="tx1">
                    <a:alpha val="50000"/>
                  </a:schemeClr>
                </a:solidFill>
              </a:rPr>
              <a:t>Beam emission spectroscopy (BES) </a:t>
            </a:r>
            <a:r>
              <a:rPr lang="en-US" sz="2600" dirty="0" smtClean="0">
                <a:solidFill>
                  <a:schemeClr val="tx1">
                    <a:alpha val="50000"/>
                  </a:schemeClr>
                </a:solidFill>
              </a:rPr>
              <a:t>system on NSTX/NSTX-U</a:t>
            </a:r>
            <a:endParaRPr lang="en-US" sz="2600" dirty="0">
              <a:solidFill>
                <a:schemeClr val="tx1">
                  <a:alpha val="50000"/>
                </a:schemeClr>
              </a:solidFill>
            </a:endParaRPr>
          </a:p>
          <a:p>
            <a:pPr>
              <a:spcBef>
                <a:spcPts val="1800"/>
              </a:spcBef>
            </a:pPr>
            <a:r>
              <a:rPr lang="en-US" sz="2600" dirty="0" smtClean="0"/>
              <a:t>Identification of ELM evolution patterns with </a:t>
            </a:r>
            <a:r>
              <a:rPr lang="en-US" sz="2600" dirty="0"/>
              <a:t>machine learning </a:t>
            </a:r>
            <a:r>
              <a:rPr lang="en-US" sz="2600" dirty="0" smtClean="0"/>
              <a:t>analysis on NSTX</a:t>
            </a:r>
            <a:endParaRPr lang="en-US" sz="2600" dirty="0"/>
          </a:p>
          <a:p>
            <a:pPr lvl="1">
              <a:spcBef>
                <a:spcPts val="600"/>
              </a:spcBef>
            </a:pPr>
            <a:r>
              <a:rPr lang="en-US" dirty="0" smtClean="0"/>
              <a:t>Time-series similarity metrics</a:t>
            </a:r>
          </a:p>
          <a:p>
            <a:pPr lvl="1">
              <a:spcBef>
                <a:spcPts val="600"/>
              </a:spcBef>
            </a:pPr>
            <a:r>
              <a:rPr lang="en-US" dirty="0" smtClean="0"/>
              <a:t>Hierarchical and k-means cluster analysis</a:t>
            </a:r>
          </a:p>
          <a:p>
            <a:pPr lvl="1">
              <a:spcBef>
                <a:spcPts val="600"/>
              </a:spcBef>
            </a:pPr>
            <a:r>
              <a:rPr lang="en-US" dirty="0" smtClean="0">
                <a:solidFill>
                  <a:srgbClr val="800000">
                    <a:alpha val="50000"/>
                  </a:srgbClr>
                </a:solidFill>
              </a:rPr>
              <a:t>Parameter </a:t>
            </a:r>
            <a:r>
              <a:rPr lang="en-US" dirty="0">
                <a:solidFill>
                  <a:srgbClr val="800000">
                    <a:alpha val="50000"/>
                  </a:srgbClr>
                </a:solidFill>
              </a:rPr>
              <a:t>regimes for </a:t>
            </a:r>
            <a:r>
              <a:rPr lang="en-US" dirty="0" smtClean="0">
                <a:solidFill>
                  <a:srgbClr val="800000">
                    <a:alpha val="50000"/>
                  </a:srgbClr>
                </a:solidFill>
              </a:rPr>
              <a:t>identified evolution patterns and plans for nonlinear ELM simulations</a:t>
            </a:r>
          </a:p>
          <a:p>
            <a:pPr>
              <a:spcBef>
                <a:spcPts val="1800"/>
              </a:spcBef>
            </a:pPr>
            <a:r>
              <a:rPr lang="en-US" sz="2600" dirty="0" smtClean="0">
                <a:solidFill>
                  <a:schemeClr val="tx1">
                    <a:alpha val="50000"/>
                  </a:schemeClr>
                </a:solidFill>
              </a:rPr>
              <a:t>2D measurements of ELM events from NSTX-U</a:t>
            </a:r>
          </a:p>
        </p:txBody>
      </p:sp>
      <p:sp>
        <p:nvSpPr>
          <p:cNvPr id="4" name="Footer Placeholder 3"/>
          <p:cNvSpPr>
            <a:spLocks noGrp="1"/>
          </p:cNvSpPr>
          <p:nvPr>
            <p:ph type="ftr" sz="quarter" idx="11"/>
          </p:nvPr>
        </p:nvSpPr>
        <p:spPr/>
        <p:txBody>
          <a:bodyPr/>
          <a:lstStyle/>
          <a:p>
            <a:r>
              <a:rPr lang="en-US" smtClean="0"/>
              <a:t>ELM Evolution Patterns on NSTX-U | D. Smith | HTPD-2016</a:t>
            </a:r>
            <a:endParaRPr lang="en-US"/>
          </a:p>
        </p:txBody>
      </p:sp>
      <p:sp>
        <p:nvSpPr>
          <p:cNvPr id="5" name="Slide Number Placeholder 4"/>
          <p:cNvSpPr>
            <a:spLocks noGrp="1"/>
          </p:cNvSpPr>
          <p:nvPr>
            <p:ph type="sldNum" sz="quarter" idx="12"/>
          </p:nvPr>
        </p:nvSpPr>
        <p:spPr/>
        <p:txBody>
          <a:bodyPr/>
          <a:lstStyle/>
          <a:p>
            <a:fld id="{42EDFC49-E67D-BA4B-A39F-ED823DB06030}" type="slidenum">
              <a:rPr lang="en-US" smtClean="0"/>
              <a:t>9</a:t>
            </a:fld>
            <a:endParaRPr lang="en-US"/>
          </a:p>
        </p:txBody>
      </p:sp>
    </p:spTree>
    <p:extLst>
      <p:ext uri="{BB962C8B-B14F-4D97-AF65-F5344CB8AC3E}">
        <p14:creationId xmlns:p14="http://schemas.microsoft.com/office/powerpoint/2010/main" val="20965058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W-Theme-v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UW-Theme-v01.thmx</Template>
  <TotalTime>13639</TotalTime>
  <Words>3176</Words>
  <Application>Microsoft Macintosh PowerPoint</Application>
  <PresentationFormat>On-screen Show (4:3)</PresentationFormat>
  <Paragraphs>336</Paragraphs>
  <Slides>33</Slides>
  <Notes>14</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UW-Theme-v01</vt:lpstr>
      <vt:lpstr>Equation</vt:lpstr>
      <vt:lpstr>Investigation of ELM evolution patterns on NSTX-U with beam emission spectroscopy measurements</vt:lpstr>
      <vt:lpstr>Nonlinear ELM dynamics and measurement capabilities</vt:lpstr>
      <vt:lpstr>ELM evolution patterns on NSTX/NSTX-U</vt:lpstr>
      <vt:lpstr>ELM evolution patterns on NSTX/NSTX-U</vt:lpstr>
      <vt:lpstr>Beam emission spectroscopy (BES) measures Doppler-shifted Da emission from a deuterium heating beam</vt:lpstr>
      <vt:lpstr>Radial and poloidal coverage on NSTX</vt:lpstr>
      <vt:lpstr>Upgraded 2D coverage on NSTX-U</vt:lpstr>
      <vt:lpstr>Low-noise, high quantum efficiency detection system</vt:lpstr>
      <vt:lpstr>ELM evolution patterns on NSTX/NSTX-U</vt:lpstr>
      <vt:lpstr>BES measurements with sub-𝛍s time resolution capture the Alfven-scale evolution and radial profile of ELM events</vt:lpstr>
      <vt:lpstr>Goal – Identify common evolution patterns (if any) in ELM time-series data</vt:lpstr>
      <vt:lpstr>Method – Apply unsupervised machine learning techniques and time-series similarity metrics to identify common evolution patterns</vt:lpstr>
      <vt:lpstr>Hierarchical clustering (I) – Assemble pair-wise similarity metrics into a dissimilarity matrix</vt:lpstr>
      <vt:lpstr>Hierarchical clustering (II) – Apply clustering algorithm to dissimilarity matrix to identify groups of similar ELMs</vt:lpstr>
      <vt:lpstr>The identified ELM groups show similar evolution characteristics</vt:lpstr>
      <vt:lpstr>Now try other similarity metrics</vt:lpstr>
      <vt:lpstr>For instance, dynamic time warping (DTW) yields cluster results similar to time-lag correlation</vt:lpstr>
      <vt:lpstr>Similar ELM groups from different metrics suggests that the ELM groups are robust results</vt:lpstr>
      <vt:lpstr>K-means clustering (I) – Group objects into mutually exclusive groups</vt:lpstr>
      <vt:lpstr>K-means clustering (II) – Different sets of benchmark ELMs yield similar results</vt:lpstr>
      <vt:lpstr>k-means clustering and hierarchical clustering yield consistent results</vt:lpstr>
      <vt:lpstr>ELMs with similar evolution characteristics</vt:lpstr>
      <vt:lpstr>ELM evolution patterns on NSTX/NSTX-U</vt:lpstr>
      <vt:lpstr>Identified ELM groups exhibit similar stored energy losses</vt:lpstr>
      <vt:lpstr>Identified ELM groups correlate with distinct parameter regimes (I)</vt:lpstr>
      <vt:lpstr>Identified ELM groups correlate with distinct parameter regimes (II)</vt:lpstr>
      <vt:lpstr>Nonlinear ELM simulations provide time evolution and 3D perturbations</vt:lpstr>
      <vt:lpstr>ELM evolution patterns on NSTX/NSTX-U</vt:lpstr>
      <vt:lpstr>2D BES measurement of ELM event on NSTX-U</vt:lpstr>
      <vt:lpstr>Summary</vt:lpstr>
      <vt:lpstr>Backup</vt:lpstr>
      <vt:lpstr>Point spread function calculations indicate NB excited state lifetimes and fieldline trajectory blur the 1/e2 spot size by 10%</vt:lpstr>
      <vt:lpstr>Machine learning techniques can boost the scientific impact of large data archives</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Radially resolved measurements of NSTX ELM instabilities</dc:title>
  <dc:subject/>
  <dc:creator>David Smith</dc:creator>
  <cp:keywords/>
  <dc:description/>
  <cp:lastModifiedBy>David Smith</cp:lastModifiedBy>
  <cp:revision>648</cp:revision>
  <cp:lastPrinted>2015-04-21T17:30:11Z</cp:lastPrinted>
  <dcterms:created xsi:type="dcterms:W3CDTF">2014-04-02T15:57:38Z</dcterms:created>
  <dcterms:modified xsi:type="dcterms:W3CDTF">2016-06-02T14:34:24Z</dcterms:modified>
  <cp:category/>
</cp:coreProperties>
</file>