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8" r:id="rId2"/>
    <p:sldId id="270" r:id="rId3"/>
    <p:sldId id="259" r:id="rId4"/>
    <p:sldId id="369" r:id="rId5"/>
    <p:sldId id="371" r:id="rId6"/>
    <p:sldId id="356" r:id="rId7"/>
    <p:sldId id="354" r:id="rId8"/>
    <p:sldId id="313" r:id="rId9"/>
    <p:sldId id="350" r:id="rId10"/>
    <p:sldId id="340" r:id="rId11"/>
    <p:sldId id="337" r:id="rId12"/>
    <p:sldId id="364" r:id="rId13"/>
    <p:sldId id="282" r:id="rId14"/>
    <p:sldId id="375" r:id="rId15"/>
    <p:sldId id="284" r:id="rId16"/>
    <p:sldId id="373" r:id="rId17"/>
    <p:sldId id="374" r:id="rId18"/>
    <p:sldId id="341" r:id="rId19"/>
    <p:sldId id="345" r:id="rId20"/>
    <p:sldId id="357" r:id="rId21"/>
    <p:sldId id="361" r:id="rId22"/>
    <p:sldId id="359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30" autoAdjust="0"/>
  </p:normalViewPr>
  <p:slideViewPr>
    <p:cSldViewPr>
      <p:cViewPr varScale="1">
        <p:scale>
          <a:sx n="100" d="100"/>
          <a:sy n="100" d="100"/>
        </p:scale>
        <p:origin x="-6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6/2/16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A97A16-477F-384C-9CA5-78E25EE2BDCC}" type="slidenum">
              <a:rPr lang="en-US"/>
              <a:pPr/>
              <a:t>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82002" y="6653213"/>
            <a:ext cx="762000" cy="152400"/>
          </a:xfrm>
          <a:prstGeom prst="rect">
            <a:avLst/>
          </a:prstGeom>
        </p:spPr>
        <p:txBody>
          <a:bodyPr lIns="91428" tIns="45714" rIns="91428" bIns="45714"/>
          <a:lstStyle>
            <a:lvl1pPr>
              <a:defRPr smtClean="0"/>
            </a:lvl1pPr>
          </a:lstStyle>
          <a:p>
            <a:fld id="{7A5BC9D7-C66C-704A-AD0D-8707F75BA8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2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A. Soukhanovskii, 21</a:t>
            </a:r>
            <a:r>
              <a:rPr lang="en-US" sz="1000" b="1" baseline="30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HTPD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Madison, WI, 5-9 June 2016 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ab_icon_rgb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601968"/>
            <a:ext cx="228600" cy="2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352800"/>
            <a:ext cx="5715000" cy="14630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V. A. Soukhanovskii, R. Kaita, B. Stratton, and NSTX-U Team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95400"/>
            <a:ext cx="8839200" cy="1143000"/>
          </a:xfrm>
        </p:spPr>
        <p:txBody>
          <a:bodyPr>
            <a:noAutofit/>
          </a:bodyPr>
          <a:lstStyle/>
          <a:p>
            <a:r>
              <a:rPr lang="en-US" sz="3000" b="1" dirty="0"/>
              <a:t>Vacuum ultraviolet and Ultraviolet Spectrometers for Real-time </a:t>
            </a:r>
            <a:r>
              <a:rPr lang="en-US" sz="3000" b="1" dirty="0" err="1"/>
              <a:t>Radiative</a:t>
            </a:r>
            <a:r>
              <a:rPr lang="en-US" sz="3000" b="1" dirty="0"/>
              <a:t> </a:t>
            </a:r>
            <a:r>
              <a:rPr lang="en-US" sz="3000" b="1" dirty="0" err="1"/>
              <a:t>Divertor</a:t>
            </a:r>
            <a:r>
              <a:rPr lang="en-US" sz="3000" b="1" dirty="0"/>
              <a:t> Feedback Control in the NSTX-U </a:t>
            </a:r>
            <a:r>
              <a:rPr lang="en-US" sz="3000" b="1" dirty="0" err="1" smtClean="0"/>
              <a:t>Tokamak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3000" dirty="0"/>
              <a:t>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38400" y="4038600"/>
            <a:ext cx="5791200" cy="12192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Madison, WI, 5-9 June 2016, 2016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867400"/>
            <a:ext cx="11430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b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0"/>
            <a:ext cx="1828800" cy="3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648200" cy="43434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Balmer n=6-12 series lines in ion-neutral interaction zone T</a:t>
            </a:r>
            <a:r>
              <a:rPr lang="en-US" sz="2000" baseline="-25000" dirty="0" smtClean="0"/>
              <a:t>e</a:t>
            </a:r>
            <a:r>
              <a:rPr lang="en-US" sz="2000" dirty="0"/>
              <a:t> </a:t>
            </a:r>
            <a:r>
              <a:rPr lang="en-US" sz="2000" dirty="0" smtClean="0"/>
              <a:t>≤ 5 eV</a:t>
            </a:r>
          </a:p>
          <a:p>
            <a:pPr lvl="1"/>
            <a:r>
              <a:rPr lang="en-US" sz="1700" dirty="0" smtClean="0"/>
              <a:t>Population </a:t>
            </a:r>
            <a:r>
              <a:rPr lang="en-US" sz="1700" dirty="0"/>
              <a:t>kinetics is dominated by </a:t>
            </a:r>
            <a:r>
              <a:rPr lang="en-US" sz="1700" dirty="0" smtClean="0"/>
              <a:t>3-body recombination at lower temperature</a:t>
            </a:r>
          </a:p>
          <a:p>
            <a:pPr lvl="1"/>
            <a:r>
              <a:rPr lang="en-US" sz="1700" dirty="0" smtClean="0"/>
              <a:t>3</a:t>
            </a:r>
            <a:r>
              <a:rPr lang="en-US" sz="1700" dirty="0"/>
              <a:t>-body recombination rate </a:t>
            </a:r>
            <a:endParaRPr lang="en-US" sz="1700" dirty="0" smtClean="0"/>
          </a:p>
          <a:p>
            <a:pPr marL="242888" lvl="1" indent="0" defTabSz="939800">
              <a:lnSpc>
                <a:spcPct val="110000"/>
              </a:lnSpc>
              <a:buNone/>
            </a:pPr>
            <a:r>
              <a:rPr lang="en-US" sz="1700" dirty="0"/>
              <a:t>	</a:t>
            </a:r>
            <a:r>
              <a:rPr lang="en-US" sz="1700" dirty="0" smtClean="0"/>
              <a:t>R ~ n</a:t>
            </a:r>
            <a:r>
              <a:rPr lang="en-US" sz="1700" baseline="-25000" dirty="0" smtClean="0"/>
              <a:t>e</a:t>
            </a:r>
            <a:r>
              <a:rPr lang="en-US" sz="1700" baseline="30000" dirty="0" smtClean="0"/>
              <a:t>3</a:t>
            </a:r>
            <a:r>
              <a:rPr lang="en-US" sz="1700" dirty="0" smtClean="0"/>
              <a:t> T</a:t>
            </a:r>
            <a:r>
              <a:rPr lang="en-US" sz="1700" baseline="-25000" dirty="0" smtClean="0"/>
              <a:t>e</a:t>
            </a:r>
            <a:r>
              <a:rPr lang="en-US" sz="1700" baseline="30000" dirty="0" smtClean="0"/>
              <a:t>-4.5</a:t>
            </a:r>
            <a:endParaRPr lang="en-US" sz="1700" i="1" baseline="30000" dirty="0"/>
          </a:p>
          <a:p>
            <a:pPr marL="454025" lvl="1" indent="-211138" defTabSz="939800">
              <a:lnSpc>
                <a:spcPct val="110000"/>
              </a:lnSpc>
            </a:pPr>
            <a:r>
              <a:rPr lang="en-US" sz="1700" dirty="0" smtClean="0"/>
              <a:t>Plasma </a:t>
            </a:r>
            <a:r>
              <a:rPr lang="en-US" sz="1700" dirty="0"/>
              <a:t>is optically thin for Balmer </a:t>
            </a:r>
            <a:r>
              <a:rPr lang="en-US" sz="1700" dirty="0" smtClean="0"/>
              <a:t>lines</a:t>
            </a:r>
          </a:p>
          <a:p>
            <a:pPr marL="454025" lvl="1" indent="-211138" defTabSz="939800">
              <a:lnSpc>
                <a:spcPct val="110000"/>
              </a:lnSpc>
            </a:pPr>
            <a:r>
              <a:rPr lang="en-US" sz="1700" dirty="0" smtClean="0"/>
              <a:t>Dominated by Stark broadening due to linear Stark effect in electron and ion microfield. Other mechanisms neglected: Zeeman </a:t>
            </a:r>
            <a:r>
              <a:rPr lang="en-US" sz="1700" dirty="0"/>
              <a:t>spitting, Van der Waals and natural </a:t>
            </a:r>
            <a:r>
              <a:rPr lang="en-US" sz="1700" dirty="0" smtClean="0"/>
              <a:t>broadening</a:t>
            </a:r>
          </a:p>
          <a:p>
            <a:pPr marL="454025" lvl="1" indent="-211138" defTabSz="939800">
              <a:lnSpc>
                <a:spcPct val="110000"/>
              </a:lnSpc>
            </a:pPr>
            <a:r>
              <a:rPr lang="en-US" sz="1700" dirty="0" smtClean="0"/>
              <a:t>Background due to bremsstrahlung and radiative recombination</a:t>
            </a:r>
            <a:endParaRPr lang="en-US" sz="17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</a:t>
            </a:r>
            <a:r>
              <a:rPr lang="en-US" sz="2800" b="1" baseline="-25000" dirty="0" smtClean="0"/>
              <a:t>e</a:t>
            </a:r>
            <a:r>
              <a:rPr lang="en-US" sz="2800" b="1" dirty="0"/>
              <a:t>-</a:t>
            </a:r>
            <a:r>
              <a:rPr lang="en-US" sz="2800" b="1" dirty="0" smtClean="0"/>
              <a:t>sensitive line intensity ratios are considered for divertor detachment control signal </a:t>
            </a:r>
            <a:endParaRPr lang="en-US" sz="2800" b="1" dirty="0"/>
          </a:p>
        </p:txBody>
      </p:sp>
      <p:pic>
        <p:nvPicPr>
          <p:cNvPr id="4" name="Picture 3" descr="aps15-std-eq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0"/>
            <a:ext cx="4087368" cy="27357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3810000"/>
            <a:ext cx="426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Figure concept after M. E. Fenstermacher, PPCF 1999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953000" y="4114800"/>
            <a:ext cx="41148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Carbon or nitrogen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n=0; 1; 2 lines in impurity radiation zone </a:t>
            </a:r>
            <a:r>
              <a:rPr lang="en-US" dirty="0"/>
              <a:t>T</a:t>
            </a:r>
            <a:r>
              <a:rPr lang="en-US" baseline="-25000" dirty="0"/>
              <a:t>e</a:t>
            </a:r>
            <a:r>
              <a:rPr lang="en-US" dirty="0"/>
              <a:t> ≤ </a:t>
            </a:r>
            <a:r>
              <a:rPr lang="en-US" dirty="0" smtClean="0"/>
              <a:t>10-15 eV</a:t>
            </a:r>
          </a:p>
          <a:p>
            <a:pPr lvl="1"/>
            <a:r>
              <a:rPr lang="en-US" dirty="0" smtClean="0"/>
              <a:t>Intensity ratios highly T</a:t>
            </a:r>
            <a:r>
              <a:rPr lang="en-US" baseline="-25000" dirty="0" smtClean="0"/>
              <a:t>e</a:t>
            </a:r>
            <a:r>
              <a:rPr lang="en-US" dirty="0" smtClean="0"/>
              <a:t> sensitive due to T</a:t>
            </a:r>
            <a:r>
              <a:rPr lang="en-US" baseline="-25000" dirty="0" smtClean="0"/>
              <a:t>e</a:t>
            </a:r>
            <a:r>
              <a:rPr lang="en-US" dirty="0" smtClean="0"/>
              <a:t> sensitivity of excitation rates</a:t>
            </a:r>
          </a:p>
          <a:p>
            <a:pPr lvl="1"/>
            <a:r>
              <a:rPr lang="en-US" dirty="0" smtClean="0"/>
              <a:t>Emission also proportional to impurity density</a:t>
            </a:r>
          </a:p>
        </p:txBody>
      </p:sp>
      <p:pic>
        <p:nvPicPr>
          <p:cNvPr id="8" name="Picture 38" descr="image-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29200"/>
            <a:ext cx="4267200" cy="47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7" descr="image-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62600"/>
            <a:ext cx="1727200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0" descr="image-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9800"/>
            <a:ext cx="8382000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3" descr="image-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86400"/>
            <a:ext cx="19812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7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Carbon or nitrogen Li-like and Be-like ion </a:t>
            </a:r>
            <a:r>
              <a:rPr lang="en-US" sz="2800" b="1" dirty="0" smtClean="0">
                <a:latin typeface="Symbol" charset="2"/>
                <a:cs typeface="Symbol" charset="2"/>
              </a:rPr>
              <a:t>D</a:t>
            </a:r>
            <a:r>
              <a:rPr lang="en-US" sz="2800" b="1" dirty="0" smtClean="0"/>
              <a:t>n=0; 1; 2 line intensity ratios are 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sensitive</a:t>
            </a:r>
            <a:endParaRPr lang="en-US" sz="2800" b="1" dirty="0"/>
          </a:p>
        </p:txBody>
      </p:sp>
      <p:pic>
        <p:nvPicPr>
          <p:cNvPr id="2" name="Picture 1" descr="htpd16-c3c4-l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7315200" cy="2761647"/>
          </a:xfrm>
          <a:prstGeom prst="rect">
            <a:avLst/>
          </a:prstGeom>
        </p:spPr>
      </p:pic>
      <p:pic>
        <p:nvPicPr>
          <p:cNvPr id="8" name="Picture 7" descr="htpd16-c3c4-l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3800" y="3657600"/>
            <a:ext cx="7391400" cy="2790413"/>
          </a:xfrm>
          <a:prstGeom prst="rect">
            <a:avLst/>
          </a:prstGeom>
        </p:spPr>
      </p:pic>
      <p:pic>
        <p:nvPicPr>
          <p:cNvPr id="6" name="Picture 5" descr="Screen Shot 2016-05-30 at 3.0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1307" cy="335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0" y="4572000"/>
            <a:ext cx="464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n</a:t>
            </a:r>
            <a:r>
              <a:rPr lang="en-US" dirty="0" smtClean="0"/>
              <a:t>=0 and </a:t>
            </a: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n</a:t>
            </a:r>
            <a:r>
              <a:rPr lang="en-US" dirty="0" smtClean="0"/>
              <a:t>=1 are baseline approach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n</a:t>
            </a:r>
            <a:r>
              <a:rPr lang="en-US" dirty="0" smtClean="0"/>
              <a:t>=2 transitions can also be considered if reliably measured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ADAS PECs used (PEC93)</a:t>
            </a:r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 Lines correspond to three densities 2, 5, 20 x 10</a:t>
            </a:r>
            <a:r>
              <a:rPr lang="en-US" baseline="30000" dirty="0" smtClean="0">
                <a:sym typeface="Wingdings"/>
              </a:rPr>
              <a:t>19 </a:t>
            </a:r>
            <a:r>
              <a:rPr lang="en-US" dirty="0" smtClean="0"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-3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2556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029200"/>
          </a:xfrm>
        </p:spPr>
        <p:txBody>
          <a:bodyPr>
            <a:normAutofit/>
          </a:bodyPr>
          <a:lstStyle/>
          <a:p>
            <a:r>
              <a:rPr lang="en-US" sz="2200" dirty="0"/>
              <a:t>Support </a:t>
            </a:r>
            <a:r>
              <a:rPr lang="en-US" sz="2200" dirty="0" smtClean="0"/>
              <a:t>plasma</a:t>
            </a:r>
            <a:r>
              <a:rPr lang="en-US" sz="2200" dirty="0"/>
              <a:t>-facing component program </a:t>
            </a:r>
          </a:p>
          <a:p>
            <a:pPr lvl="1"/>
            <a:r>
              <a:rPr lang="en-US" sz="2000" dirty="0"/>
              <a:t>Steady-state and transient divertor impurity measurements</a:t>
            </a:r>
          </a:p>
          <a:p>
            <a:pPr lvl="2"/>
            <a:r>
              <a:rPr lang="en-US" sz="1800" dirty="0"/>
              <a:t>edge / divertor Mo III-XIV line emission</a:t>
            </a:r>
          </a:p>
          <a:p>
            <a:pPr lvl="2"/>
            <a:r>
              <a:rPr lang="en-US" sz="1800" dirty="0"/>
              <a:t>SOL / divertor Li II, </a:t>
            </a:r>
            <a:r>
              <a:rPr lang="en-US" sz="1800" dirty="0" smtClean="0"/>
              <a:t>Li III, C </a:t>
            </a:r>
            <a:r>
              <a:rPr lang="en-US" sz="1800" dirty="0"/>
              <a:t>II, C III, C IV line emission</a:t>
            </a:r>
          </a:p>
          <a:p>
            <a:r>
              <a:rPr lang="en-US" sz="2200" dirty="0"/>
              <a:t>Support </a:t>
            </a:r>
            <a:r>
              <a:rPr lang="en-US" sz="2200" dirty="0" smtClean="0"/>
              <a:t>divertor </a:t>
            </a:r>
            <a:r>
              <a:rPr lang="en-US" sz="2200" dirty="0"/>
              <a:t>program</a:t>
            </a:r>
          </a:p>
          <a:p>
            <a:pPr lvl="1"/>
            <a:r>
              <a:rPr lang="en-US" sz="2000" dirty="0"/>
              <a:t>Divertor carbon ionization balance</a:t>
            </a:r>
            <a:r>
              <a:rPr lang="en-US" dirty="0"/>
              <a:t> </a:t>
            </a:r>
            <a:r>
              <a:rPr lang="en-US" sz="2000" dirty="0"/>
              <a:t>(steady-state and during ELMs)</a:t>
            </a:r>
          </a:p>
          <a:p>
            <a:pPr lvl="1"/>
            <a:r>
              <a:rPr lang="en-US" sz="2000" dirty="0"/>
              <a:t>Divertor </a:t>
            </a:r>
            <a:r>
              <a:rPr lang="en-US" sz="2000" i="1" dirty="0"/>
              <a:t>T</a:t>
            </a:r>
            <a:r>
              <a:rPr lang="en-US" sz="2000" i="1" baseline="-25000" dirty="0"/>
              <a:t>e</a:t>
            </a:r>
            <a:r>
              <a:rPr lang="en-US" sz="2000" dirty="0"/>
              <a:t> estimates from C II, C III, C IV line ratio (LR) </a:t>
            </a:r>
            <a:r>
              <a:rPr lang="en-US" sz="2000" dirty="0" smtClean="0"/>
              <a:t>measurements</a:t>
            </a:r>
            <a:endParaRPr lang="en-US" sz="2000" dirty="0"/>
          </a:p>
          <a:p>
            <a:pPr lvl="2"/>
            <a:r>
              <a:rPr lang="en-US" sz="1800" dirty="0"/>
              <a:t>Deviation from Maxwellian EEDF might be detected from these LR’s</a:t>
            </a:r>
          </a:p>
          <a:p>
            <a:pPr lvl="1"/>
            <a:r>
              <a:rPr lang="en-US" sz="2000" dirty="0"/>
              <a:t>Improved divertor </a:t>
            </a:r>
            <a:r>
              <a:rPr lang="en-US" sz="2000" i="1" dirty="0"/>
              <a:t>P</a:t>
            </a:r>
            <a:r>
              <a:rPr lang="en-US" sz="2000" i="1" baseline="-25000" dirty="0"/>
              <a:t>rad</a:t>
            </a:r>
            <a:r>
              <a:rPr lang="en-US" sz="2000" dirty="0"/>
              <a:t> analysis </a:t>
            </a:r>
          </a:p>
          <a:p>
            <a:pPr lvl="2"/>
            <a:r>
              <a:rPr lang="en-US" sz="1800" dirty="0"/>
              <a:t>Most </a:t>
            </a:r>
            <a:r>
              <a:rPr lang="en-US" sz="1800" i="1" dirty="0"/>
              <a:t>P</a:t>
            </a:r>
            <a:r>
              <a:rPr lang="en-US" sz="1800" i="1" baseline="-25000" dirty="0"/>
              <a:t>rad</a:t>
            </a:r>
            <a:r>
              <a:rPr lang="en-US" sz="1800" dirty="0"/>
              <a:t> is due to several strong C </a:t>
            </a:r>
            <a:r>
              <a:rPr lang="en-US" sz="1800" dirty="0" smtClean="0"/>
              <a:t>III </a:t>
            </a:r>
            <a:r>
              <a:rPr lang="en-US" sz="1800" dirty="0"/>
              <a:t>- C IV emission lines in the VUV </a:t>
            </a:r>
          </a:p>
          <a:p>
            <a:pPr lvl="1"/>
            <a:r>
              <a:rPr lang="en-US" sz="2000" dirty="0"/>
              <a:t>Radiative divertor impurity radiation (CD</a:t>
            </a:r>
            <a:r>
              <a:rPr lang="en-US" sz="2000" baseline="-25000" dirty="0"/>
              <a:t>4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, Ne, Ar)</a:t>
            </a:r>
          </a:p>
          <a:p>
            <a:pPr lvl="1"/>
            <a:r>
              <a:rPr lang="en-US" sz="2000" dirty="0"/>
              <a:t>Detached divertor Lyman series for recombination rate, </a:t>
            </a:r>
            <a:r>
              <a:rPr lang="en-US" sz="2000" i="1" dirty="0"/>
              <a:t>T</a:t>
            </a:r>
            <a:r>
              <a:rPr lang="en-US" sz="2000" i="1" baseline="-25000" dirty="0"/>
              <a:t>e</a:t>
            </a:r>
            <a:r>
              <a:rPr lang="en-US" sz="2000" i="1" dirty="0"/>
              <a:t>, </a:t>
            </a:r>
            <a:r>
              <a:rPr lang="en-US" sz="2000" dirty="0" smtClean="0"/>
              <a:t>opacity</a:t>
            </a:r>
            <a:endParaRPr lang="en-US" sz="20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Divertor SPRED spectrometer has broad applications for NSTX-U program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61809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Divertor SPRED VUV spectrometer enables impurity emission measurement in outer divertor leg</a:t>
            </a:r>
            <a:endParaRPr lang="en-US" sz="2800" b="1" dirty="0"/>
          </a:p>
        </p:txBody>
      </p:sp>
      <p:pic>
        <p:nvPicPr>
          <p:cNvPr id="4" name="Picture 3" descr="htpd16-spred-nstx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8610600" cy="57404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VUV spectrometer SPRED</a:t>
            </a:r>
            <a:endParaRPr lang="en-US" sz="3200" b="1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4163" indent="-223838"/>
            <a:r>
              <a:rPr lang="en-US" sz="2000" dirty="0" smtClean="0"/>
              <a:t>McPherson </a:t>
            </a:r>
            <a:r>
              <a:rPr lang="en-US" sz="2000" dirty="0"/>
              <a:t>Model 251 flat-field 0.3 m spectrograph (Weight: 250 lb)</a:t>
            </a:r>
          </a:p>
          <a:p>
            <a:pPr marL="284163" indent="-223838"/>
            <a:r>
              <a:rPr lang="en-US" sz="2000" dirty="0"/>
              <a:t>Two-grating </a:t>
            </a:r>
            <a:r>
              <a:rPr lang="en-US" sz="2000" dirty="0" smtClean="0"/>
              <a:t>turret with </a:t>
            </a:r>
            <a:r>
              <a:rPr lang="en-US" sz="2000" dirty="0"/>
              <a:t>Au-coated </a:t>
            </a:r>
            <a:r>
              <a:rPr lang="en-US" sz="2000" dirty="0" smtClean="0"/>
              <a:t>gratings 290 and </a:t>
            </a:r>
            <a:r>
              <a:rPr lang="en-US" sz="2000" dirty="0"/>
              <a:t>2105 </a:t>
            </a:r>
            <a:r>
              <a:rPr lang="en-US" sz="2000" dirty="0" smtClean="0"/>
              <a:t>l/</a:t>
            </a:r>
            <a:r>
              <a:rPr lang="en-US" sz="2000" dirty="0"/>
              <a:t>mm</a:t>
            </a:r>
          </a:p>
          <a:p>
            <a:pPr marL="284163" indent="-223838"/>
            <a:r>
              <a:rPr lang="en-US" sz="2000" dirty="0"/>
              <a:t>MCP-based detector with CsI-coated photocathode and </a:t>
            </a:r>
            <a:r>
              <a:rPr lang="en-US" sz="2000" dirty="0" smtClean="0"/>
              <a:t>P46 </a:t>
            </a:r>
            <a:r>
              <a:rPr lang="en-US" sz="2000" dirty="0" smtClean="0"/>
              <a:t>phosphor</a:t>
            </a:r>
          </a:p>
          <a:p>
            <a:pPr marL="512763" lvl="1" indent="-223838"/>
            <a:r>
              <a:rPr lang="en-US" sz="1800" dirty="0" smtClean="0"/>
              <a:t>Time response 50 um</a:t>
            </a:r>
            <a:endParaRPr lang="en-US" sz="1800" dirty="0"/>
          </a:p>
          <a:p>
            <a:pPr marL="284163" indent="-223838"/>
            <a:r>
              <a:rPr lang="en-US" sz="2000" dirty="0" smtClean="0"/>
              <a:t>Ion </a:t>
            </a:r>
            <a:r>
              <a:rPr lang="en-US" sz="2000" dirty="0"/>
              <a:t>pump with </a:t>
            </a:r>
            <a:r>
              <a:rPr lang="en-US" sz="2000" dirty="0" smtClean="0"/>
              <a:t>controller</a:t>
            </a:r>
          </a:p>
          <a:p>
            <a:pPr marL="284163" indent="-223838"/>
            <a:r>
              <a:rPr lang="en-US" sz="2000" dirty="0"/>
              <a:t>Schott 12 ft </a:t>
            </a:r>
            <a:r>
              <a:rPr lang="en-US" sz="2000" dirty="0" smtClean="0"/>
              <a:t>imaging bundle 25x4 mm</a:t>
            </a:r>
            <a:endParaRPr lang="en-US" sz="2000" dirty="0"/>
          </a:p>
          <a:p>
            <a:pPr marL="284163" indent="-223838"/>
            <a:r>
              <a:rPr lang="en-US" sz="2000" dirty="0"/>
              <a:t>Princeton Instruments Pro-EM 1600x200 </a:t>
            </a:r>
            <a:r>
              <a:rPr lang="en-US" sz="2000" dirty="0" smtClean="0"/>
              <a:t>camera</a:t>
            </a:r>
          </a:p>
          <a:p>
            <a:pPr marL="512763" lvl="1" indent="-223838"/>
            <a:r>
              <a:rPr lang="en-US" sz="1800" dirty="0" smtClean="0"/>
              <a:t>Electron multiplication gain 1-1000</a:t>
            </a:r>
          </a:p>
          <a:p>
            <a:pPr marL="512763" lvl="1" indent="-223838"/>
            <a:r>
              <a:rPr lang="en-US" sz="1800" dirty="0" smtClean="0"/>
              <a:t>16 um pixels</a:t>
            </a:r>
          </a:p>
          <a:p>
            <a:pPr marL="512763" lvl="1" indent="-223838"/>
            <a:r>
              <a:rPr lang="en-US" sz="1800" dirty="0" smtClean="0"/>
              <a:t>Readout time if </a:t>
            </a:r>
            <a:r>
              <a:rPr lang="en-US" sz="1800" dirty="0"/>
              <a:t>f</a:t>
            </a:r>
            <a:r>
              <a:rPr lang="en-US" sz="1800" dirty="0" smtClean="0"/>
              <a:t>ully vertically binned 0.70 </a:t>
            </a:r>
            <a:r>
              <a:rPr lang="en-US" sz="1800" dirty="0" err="1" smtClean="0"/>
              <a:t>ms</a:t>
            </a:r>
            <a:endParaRPr lang="en-US" sz="1800" dirty="0" smtClean="0"/>
          </a:p>
          <a:p>
            <a:pPr marL="512763" lvl="1" indent="-223838"/>
            <a:r>
              <a:rPr lang="en-US" sz="1800" dirty="0"/>
              <a:t>Readout time if </a:t>
            </a:r>
            <a:r>
              <a:rPr lang="en-US" sz="1800" dirty="0" smtClean="0"/>
              <a:t>single row 0.22 </a:t>
            </a:r>
            <a:r>
              <a:rPr lang="en-US" sz="1800" dirty="0" err="1"/>
              <a:t>ms</a:t>
            </a:r>
            <a:endParaRPr lang="en-US" sz="1800" dirty="0"/>
          </a:p>
          <a:p>
            <a:pPr marL="741363" lvl="2" indent="-223838"/>
            <a:endParaRPr lang="en-US" dirty="0" smtClean="0"/>
          </a:p>
          <a:p>
            <a:pPr marL="741363" lvl="2" indent="-223838"/>
            <a:endParaRPr lang="en-US" dirty="0"/>
          </a:p>
          <a:p>
            <a:pPr marL="512763" lvl="1" indent="-223838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77054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191000"/>
            <a:ext cx="3733800" cy="1905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Hamamatsu </a:t>
            </a:r>
            <a:r>
              <a:rPr lang="en-US" dirty="0"/>
              <a:t>VUV D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lamp</a:t>
            </a:r>
          </a:p>
          <a:p>
            <a:r>
              <a:rPr lang="en-US" dirty="0" smtClean="0"/>
              <a:t>Laboratory SPRED measurements performed through a MgF</a:t>
            </a:r>
            <a:r>
              <a:rPr lang="en-US" baseline="-25000" dirty="0" smtClean="0"/>
              <a:t>2 </a:t>
            </a:r>
            <a:r>
              <a:rPr lang="en-US" dirty="0" smtClean="0"/>
              <a:t>window – hence the cut-off at about 1150 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Laboratory spectral measurements with divertor SPRED</a:t>
            </a:r>
            <a:endParaRPr lang="en-US" sz="3200" b="1" dirty="0"/>
          </a:p>
        </p:txBody>
      </p:sp>
      <p:pic>
        <p:nvPicPr>
          <p:cNvPr id="8" name="Picture 7" descr="Screen Shot 2015-11-14 at 11.16.0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352800" cy="3065566"/>
          </a:xfrm>
          <a:prstGeom prst="rect">
            <a:avLst/>
          </a:prstGeom>
        </p:spPr>
      </p:pic>
      <p:pic>
        <p:nvPicPr>
          <p:cNvPr id="7" name="Picture 6" descr="htpd16-d2-lamp-spectr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181600" cy="3989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200" y="52578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Laboratory measurements show high dynamic range of the detector system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Spectral range 200-1600 A is adjusted and confirmed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572000"/>
            <a:ext cx="84582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MCP + CCD tested with Hamamatsu VUV D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lamp</a:t>
            </a:r>
          </a:p>
          <a:p>
            <a:r>
              <a:rPr lang="en-US" dirty="0" smtClean="0"/>
              <a:t>Spectral feature at 1260 A is used</a:t>
            </a:r>
          </a:p>
          <a:p>
            <a:r>
              <a:rPr lang="en-US" dirty="0" smtClean="0"/>
              <a:t>MCP gain varies over 2.5 orders of magnitude</a:t>
            </a:r>
          </a:p>
          <a:p>
            <a:r>
              <a:rPr lang="en-US" dirty="0" smtClean="0"/>
              <a:t>Phosphor acceleration can also be varied by factor 10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Micro-channel plate gain and phosphor acceleration ranges are verified in the laboratory</a:t>
            </a:r>
            <a:endParaRPr lang="en-US" sz="2800" b="1" dirty="0"/>
          </a:p>
        </p:txBody>
      </p:sp>
      <p:pic>
        <p:nvPicPr>
          <p:cNvPr id="6" name="Picture 5" descr="htpd16-mcp-ph-sc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870750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5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3124200" cy="54102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igh</a:t>
            </a:r>
            <a:r>
              <a:rPr lang="en-US" dirty="0"/>
              <a:t>-frequency NBS 1963A resolution test targets </a:t>
            </a:r>
            <a:endParaRPr lang="en-US" dirty="0" smtClean="0"/>
          </a:p>
          <a:p>
            <a:r>
              <a:rPr lang="en-US" dirty="0" smtClean="0"/>
              <a:t>Target attached to </a:t>
            </a:r>
            <a:r>
              <a:rPr lang="en-US" dirty="0" err="1" smtClean="0"/>
              <a:t>fiberoptic</a:t>
            </a:r>
            <a:r>
              <a:rPr lang="en-US" dirty="0" smtClean="0"/>
              <a:t> bundle, lens and CCD</a:t>
            </a:r>
          </a:p>
          <a:p>
            <a:r>
              <a:rPr lang="en-US" dirty="0" smtClean="0"/>
              <a:t>Resolution about 30 um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/>
              <a:t>NBS 1963A Optical resolution target test shows 30 um spatial resolution of optical relay and detector system </a:t>
            </a:r>
            <a:endParaRPr lang="en-US" sz="2600" b="1" dirty="0"/>
          </a:p>
        </p:txBody>
      </p:sp>
      <p:pic>
        <p:nvPicPr>
          <p:cNvPr id="4" name="Picture 3" descr="htpd16-nbs-tar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0"/>
            <a:ext cx="577238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52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4419600"/>
            <a:ext cx="8610600" cy="2057400"/>
          </a:xfrm>
        </p:spPr>
        <p:txBody>
          <a:bodyPr>
            <a:normAutofit fontScale="55000" lnSpcReduction="20000"/>
          </a:bodyPr>
          <a:lstStyle/>
          <a:p>
            <a:pPr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CRETIN code is a collisional-radiative and radiation transport solver</a:t>
            </a:r>
          </a:p>
          <a:p>
            <a:pPr lvl="1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/>
              <a:t>H. Scott, J. Quant. Spectrosc. Radiat. Transf. 71 (2001) 689</a:t>
            </a:r>
            <a:r>
              <a:rPr lang="en-US" dirty="0" smtClean="0"/>
              <a:t> </a:t>
            </a:r>
          </a:p>
          <a:p>
            <a:pPr lvl="1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Calculates whole </a:t>
            </a:r>
            <a:r>
              <a:rPr lang="en-US" dirty="0"/>
              <a:t>spectrum including </a:t>
            </a:r>
            <a:r>
              <a:rPr lang="en-US" dirty="0" smtClean="0"/>
              <a:t>bremsstrahlung, </a:t>
            </a:r>
            <a:r>
              <a:rPr lang="en-US" dirty="0"/>
              <a:t>line emission</a:t>
            </a:r>
            <a:r>
              <a:rPr lang="en-US" dirty="0" smtClean="0"/>
              <a:t>,line </a:t>
            </a:r>
            <a:r>
              <a:rPr lang="en-US" dirty="0"/>
              <a:t>profiles, self-absorption, ionization and </a:t>
            </a:r>
            <a:r>
              <a:rPr lang="en-US" dirty="0" smtClean="0"/>
              <a:t>recombination</a:t>
            </a:r>
          </a:p>
          <a:p>
            <a:pPr lvl="1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Includes </a:t>
            </a:r>
            <a:r>
              <a:rPr lang="en-US" dirty="0"/>
              <a:t>NLTA population kinetics, radiation transport, neutral diffusion, diagnostic </a:t>
            </a:r>
            <a:r>
              <a:rPr lang="en-US" dirty="0" smtClean="0"/>
              <a:t>simulators</a:t>
            </a:r>
          </a:p>
          <a:p>
            <a:pPr lvl="1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Line </a:t>
            </a:r>
            <a:r>
              <a:rPr lang="en-US" dirty="0"/>
              <a:t>profiles code: TOTAL </a:t>
            </a:r>
            <a:endParaRPr lang="en-US" dirty="0" smtClean="0"/>
          </a:p>
          <a:p>
            <a:pPr lvl="2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Quasi</a:t>
            </a:r>
            <a:r>
              <a:rPr lang="en-US" dirty="0"/>
              <a:t>-static approximation for ions, impact approximation for </a:t>
            </a:r>
            <a:r>
              <a:rPr lang="en-US" dirty="0" smtClean="0"/>
              <a:t>electrons</a:t>
            </a:r>
          </a:p>
          <a:p>
            <a:pPr lvl="2" defTabSz="939800">
              <a:lnSpc>
                <a:spcPct val="110000"/>
              </a:lnSpc>
              <a:buFont typeface="Times" charset="0"/>
              <a:buChar char="•"/>
            </a:pPr>
            <a:r>
              <a:rPr lang="en-US" dirty="0" smtClean="0"/>
              <a:t>Electric </a:t>
            </a:r>
            <a:r>
              <a:rPr lang="en-US" dirty="0"/>
              <a:t>dipole momentum reduced matrix elements must be calculated </a:t>
            </a:r>
            <a:r>
              <a:rPr lang="en-US" dirty="0" smtClean="0"/>
              <a:t>elsewhere</a:t>
            </a:r>
          </a:p>
          <a:p>
            <a:pPr defTabSz="939800">
              <a:lnSpc>
                <a:spcPct val="110000"/>
              </a:lnSpc>
              <a:buFont typeface="Times" charset="0"/>
              <a:buChar char="•"/>
            </a:pPr>
            <a:r>
              <a:rPr lang="en-US" sz="3200" dirty="0" smtClean="0"/>
              <a:t>Atomic data either from FAC or from hydrogenic model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2800" b="1" dirty="0"/>
              <a:t>CRETIN code modeling </a:t>
            </a:r>
            <a:r>
              <a:rPr lang="en-US" sz="2800" b="1" dirty="0" smtClean="0"/>
              <a:t>used for 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sensitivity of D, Li, C spectra</a:t>
            </a:r>
            <a:endParaRPr lang="en-US" sz="2800" b="1" dirty="0"/>
          </a:p>
        </p:txBody>
      </p:sp>
      <p:pic>
        <p:nvPicPr>
          <p:cNvPr id="3" name="Picture 2" descr="aps15-balmer-l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458200" cy="33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 smtClean="0"/>
              <a:t>Li, C, O spectra simulations with CRETIN demonstrate feasibility of spectroscopic 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measurements</a:t>
            </a:r>
            <a:endParaRPr lang="en-US" sz="2800" b="1" dirty="0"/>
          </a:p>
        </p:txBody>
      </p:sp>
      <p:pic>
        <p:nvPicPr>
          <p:cNvPr id="4" name="Picture 3" descr="aps15-vu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6629400" cy="5345445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7772400" y="5791200"/>
            <a:ext cx="1295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(nm)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52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700" dirty="0"/>
              <a:t>To prevent excessive erosion and thermal damage of </a:t>
            </a:r>
            <a:r>
              <a:rPr lang="en-US" sz="1700" dirty="0" err="1"/>
              <a:t>divertor</a:t>
            </a:r>
            <a:r>
              <a:rPr lang="en-US" sz="1700" dirty="0"/>
              <a:t> plasma-facing components, a </a:t>
            </a:r>
            <a:r>
              <a:rPr lang="en-US" sz="1700" dirty="0" err="1"/>
              <a:t>radiative</a:t>
            </a:r>
            <a:r>
              <a:rPr lang="en-US" sz="1700" dirty="0"/>
              <a:t> </a:t>
            </a:r>
            <a:r>
              <a:rPr lang="en-US" sz="1700" dirty="0" err="1"/>
              <a:t>divertor</a:t>
            </a:r>
            <a:r>
              <a:rPr lang="en-US" sz="1700" dirty="0"/>
              <a:t> technique is planned for the NSTX-U </a:t>
            </a:r>
            <a:r>
              <a:rPr lang="en-US" sz="1700" dirty="0" err="1"/>
              <a:t>tokamak</a:t>
            </a:r>
            <a:r>
              <a:rPr lang="en-US" sz="1700" dirty="0"/>
              <a:t>. In the </a:t>
            </a:r>
            <a:r>
              <a:rPr lang="en-US" sz="1700" dirty="0" err="1"/>
              <a:t>radiative</a:t>
            </a:r>
            <a:r>
              <a:rPr lang="en-US" sz="1700" dirty="0"/>
              <a:t> (partially detached) </a:t>
            </a:r>
            <a:r>
              <a:rPr lang="en-US" sz="1700" dirty="0" err="1"/>
              <a:t>divertor</a:t>
            </a:r>
            <a:r>
              <a:rPr lang="en-US" sz="1700" dirty="0"/>
              <a:t>, plasma volumetric power and momentum losses are significantly increased by means of extrinsically seeded deuterium or impurity gases. A real-time feedback control of the gas seeding rate (the actuator) is planned. The control sensors can include a variety of diagnostics; however, to make the </a:t>
            </a:r>
            <a:r>
              <a:rPr lang="en-US" sz="1700" dirty="0" err="1"/>
              <a:t>radiative</a:t>
            </a:r>
            <a:r>
              <a:rPr lang="en-US" sz="1700" dirty="0"/>
              <a:t> </a:t>
            </a:r>
            <a:r>
              <a:rPr lang="en-US" sz="1700" dirty="0" err="1"/>
              <a:t>divertor</a:t>
            </a:r>
            <a:r>
              <a:rPr lang="en-US" sz="1700" dirty="0"/>
              <a:t> control independent of main plasma discharge parameters (e.g., input power, plasma current, density, seeding gas, </a:t>
            </a:r>
            <a:r>
              <a:rPr lang="en-US" sz="1700" dirty="0" err="1"/>
              <a:t>etc</a:t>
            </a:r>
            <a:r>
              <a:rPr lang="en-US" sz="1700" dirty="0"/>
              <a:t>), we consider </a:t>
            </a:r>
            <a:r>
              <a:rPr lang="en-US" sz="1700" dirty="0" err="1"/>
              <a:t>divertor</a:t>
            </a:r>
            <a:r>
              <a:rPr lang="en-US" sz="1700" dirty="0"/>
              <a:t> plasma electron temperature as a control parameter. During </a:t>
            </a:r>
            <a:r>
              <a:rPr lang="en-US" sz="1700" dirty="0" err="1"/>
              <a:t>divertor</a:t>
            </a:r>
            <a:r>
              <a:rPr lang="en-US" sz="1700" dirty="0"/>
              <a:t> detachment, a radiation front is formed at 10-15 </a:t>
            </a:r>
            <a:r>
              <a:rPr lang="en-US" sz="1700" dirty="0" err="1"/>
              <a:t>eV</a:t>
            </a:r>
            <a:r>
              <a:rPr lang="en-US" sz="1700" dirty="0"/>
              <a:t> if low-Z impurities (e.g., carbon, nitrogen) are used for radiation. In the strike point region, strong deuterium high-</a:t>
            </a:r>
            <a:r>
              <a:rPr lang="en-US" sz="1700" i="1" dirty="0"/>
              <a:t>n</a:t>
            </a:r>
            <a:r>
              <a:rPr lang="en-US" sz="1700" dirty="0"/>
              <a:t> </a:t>
            </a:r>
            <a:r>
              <a:rPr lang="en-US" sz="1700" dirty="0" err="1"/>
              <a:t>Balmer</a:t>
            </a:r>
            <a:r>
              <a:rPr lang="en-US" sz="1700" dirty="0"/>
              <a:t> and </a:t>
            </a:r>
            <a:r>
              <a:rPr lang="en-US" sz="1700" dirty="0" err="1"/>
              <a:t>Paschen</a:t>
            </a:r>
            <a:r>
              <a:rPr lang="en-US" sz="1700" dirty="0"/>
              <a:t> series line emissions are observed. A vacuum ultraviolet spectrometer SPRED with a fast camera detector is developed for temperature monitoring at </a:t>
            </a:r>
            <a:r>
              <a:rPr lang="en-US" sz="1700" i="1" dirty="0" err="1"/>
              <a:t>T</a:t>
            </a:r>
            <a:r>
              <a:rPr lang="en-US" sz="1700" i="1" baseline="-25000" dirty="0" err="1"/>
              <a:t>e</a:t>
            </a:r>
            <a:r>
              <a:rPr lang="en-US" sz="1700" dirty="0"/>
              <a:t> &lt; 15 </a:t>
            </a:r>
            <a:r>
              <a:rPr lang="en-US" sz="1700" dirty="0" err="1"/>
              <a:t>eV</a:t>
            </a:r>
            <a:r>
              <a:rPr lang="en-US" sz="1700" dirty="0"/>
              <a:t>, based on the </a:t>
            </a:r>
            <a:r>
              <a:rPr lang="en-US" sz="1700" i="1" dirty="0" err="1"/>
              <a:t>Dn</a:t>
            </a:r>
            <a:r>
              <a:rPr lang="en-US" sz="1700" dirty="0"/>
              <a:t>=0,1,2 line intensity ratios of low-Z lines in the spectral range 300-1600 A.  A separate multichannel ultraviolet spectrometer is used for temperature measurements based on the </a:t>
            </a:r>
            <a:r>
              <a:rPr lang="en-US" sz="1700" dirty="0" err="1"/>
              <a:t>Balmer</a:t>
            </a:r>
            <a:r>
              <a:rPr lang="en-US" sz="1700" dirty="0"/>
              <a:t> line intensities at </a:t>
            </a:r>
            <a:r>
              <a:rPr lang="en-US" sz="1700" i="1" dirty="0" err="1"/>
              <a:t>T</a:t>
            </a:r>
            <a:r>
              <a:rPr lang="en-US" sz="1700" i="1" baseline="-25000" dirty="0" err="1"/>
              <a:t>e</a:t>
            </a:r>
            <a:r>
              <a:rPr lang="en-US" sz="1700" i="1" dirty="0"/>
              <a:t> </a:t>
            </a:r>
            <a:r>
              <a:rPr lang="en-US" sz="1700" dirty="0"/>
              <a:t>&lt; 5 </a:t>
            </a:r>
            <a:r>
              <a:rPr lang="en-US" sz="1700" dirty="0" err="1"/>
              <a:t>eV</a:t>
            </a:r>
            <a:r>
              <a:rPr lang="en-US" sz="1700" dirty="0"/>
              <a:t>. Both spectrometers use collisional-</a:t>
            </a:r>
            <a:r>
              <a:rPr lang="en-US" sz="1700" dirty="0" err="1"/>
              <a:t>radiative</a:t>
            </a:r>
            <a:r>
              <a:rPr lang="en-US" sz="1700" dirty="0"/>
              <a:t> model based line intensity ratio interpretation and output a real-time </a:t>
            </a:r>
            <a:r>
              <a:rPr lang="en-US" sz="1700" i="1" dirty="0" err="1"/>
              <a:t>T</a:t>
            </a:r>
            <a:r>
              <a:rPr lang="en-US" sz="1700" i="1" baseline="-25000" dirty="0" err="1"/>
              <a:t>e</a:t>
            </a:r>
            <a:r>
              <a:rPr lang="en-US" sz="1700" dirty="0"/>
              <a:t>-dependent signal within a characteristic </a:t>
            </a:r>
            <a:r>
              <a:rPr lang="en-US" sz="1700" dirty="0" err="1"/>
              <a:t>divertor</a:t>
            </a:r>
            <a:r>
              <a:rPr lang="en-US" sz="1700" dirty="0"/>
              <a:t> detachment equilibration time of ≤ 15 </a:t>
            </a:r>
            <a:r>
              <a:rPr lang="en-US" sz="1700" dirty="0" err="1"/>
              <a:t>ms.</a:t>
            </a:r>
            <a:r>
              <a:rPr lang="en-US" sz="1700" dirty="0"/>
              <a:t> </a:t>
            </a:r>
          </a:p>
          <a:p>
            <a:pPr marL="0" indent="0" algn="just">
              <a:buNone/>
            </a:pPr>
            <a:r>
              <a:rPr lang="en-US" sz="1700" b="1" dirty="0" smtClean="0"/>
              <a:t>Prepared </a:t>
            </a:r>
            <a:r>
              <a:rPr lang="en-US" sz="1700" b="1" dirty="0"/>
              <a:t>under Contracts DE-AC52-07NA27344 and DE-AC02</a:t>
            </a:r>
            <a:r>
              <a:rPr lang="en-US" sz="1700" b="1" dirty="0" smtClean="0"/>
              <a:t>-09CH11466.</a:t>
            </a:r>
            <a:endParaRPr lang="en-US" sz="17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Abstract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6430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0" y="3429000"/>
            <a:ext cx="4572000" cy="25146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buClr>
                <a:srgbClr val="004483"/>
              </a:buClr>
              <a:defRPr/>
            </a:pPr>
            <a:r>
              <a:rPr lang="en-US" sz="1800" kern="0" dirty="0"/>
              <a:t>Balmer series spectra modeled with </a:t>
            </a:r>
            <a:r>
              <a:rPr lang="en-US" sz="1800" kern="0" dirty="0" smtClean="0"/>
              <a:t>CRETIN</a:t>
            </a:r>
          </a:p>
          <a:p>
            <a:pPr fontAlgn="base">
              <a:spcAft>
                <a:spcPct val="0"/>
              </a:spcAft>
              <a:buClr>
                <a:srgbClr val="004483"/>
              </a:buClr>
              <a:defRPr/>
            </a:pPr>
            <a:r>
              <a:rPr lang="en-US" sz="1800" kern="0" dirty="0" smtClean="0"/>
              <a:t>T</a:t>
            </a:r>
            <a:r>
              <a:rPr lang="en-US" sz="1800" kern="0" baseline="-25000" dirty="0" smtClean="0"/>
              <a:t>e</a:t>
            </a:r>
            <a:r>
              <a:rPr lang="en-US" sz="1800" kern="0" dirty="0"/>
              <a:t>=0.8-1.2 eV, n</a:t>
            </a:r>
            <a:r>
              <a:rPr lang="en-US" sz="1800" kern="0" baseline="-25000" dirty="0"/>
              <a:t>e</a:t>
            </a:r>
            <a:r>
              <a:rPr lang="en-US" sz="1800" kern="0" dirty="0"/>
              <a:t>=2-7 x 10</a:t>
            </a:r>
            <a:r>
              <a:rPr lang="en-US" sz="1800" kern="0" baseline="30000" dirty="0"/>
              <a:t>20</a:t>
            </a:r>
            <a:r>
              <a:rPr lang="en-US" sz="1800" kern="0" dirty="0"/>
              <a:t> m</a:t>
            </a:r>
            <a:r>
              <a:rPr lang="en-US" sz="1800" kern="0" baseline="30000" dirty="0"/>
              <a:t>-3</a:t>
            </a:r>
            <a:r>
              <a:rPr lang="en-US" sz="1800" kern="0" dirty="0"/>
              <a:t> inferred from </a:t>
            </a:r>
            <a:r>
              <a:rPr lang="en-US" sz="1800" kern="0" dirty="0" smtClean="0"/>
              <a:t>modeling</a:t>
            </a:r>
          </a:p>
          <a:p>
            <a:pPr fontAlgn="base">
              <a:spcAft>
                <a:spcPct val="0"/>
              </a:spcAft>
              <a:buClr>
                <a:srgbClr val="004483"/>
              </a:buClr>
              <a:defRPr/>
            </a:pPr>
            <a:r>
              <a:rPr lang="en-US" sz="1800" kern="0" dirty="0" smtClean="0"/>
              <a:t>Free-bound continuum modeled with CHIANTI</a:t>
            </a:r>
            <a:endParaRPr lang="en-US" sz="1800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High-</a:t>
            </a:r>
            <a:r>
              <a:rPr lang="en-US" sz="2800" b="1" i="1" dirty="0"/>
              <a:t>n</a:t>
            </a:r>
            <a:r>
              <a:rPr lang="en-US" sz="2800" b="1" dirty="0"/>
              <a:t> Balmer line spectra used in NSTX  for </a:t>
            </a:r>
            <a:br>
              <a:rPr lang="en-US" sz="2800" b="1" dirty="0"/>
            </a:br>
            <a:r>
              <a:rPr lang="en-US" sz="2800" b="1" dirty="0"/>
              <a:t>divertor recombination rate, </a:t>
            </a:r>
            <a:r>
              <a:rPr lang="en-US" sz="2800" b="1" i="1" dirty="0"/>
              <a:t>T</a:t>
            </a:r>
            <a:r>
              <a:rPr lang="en-US" sz="2800" b="1" i="1" baseline="-25000" dirty="0"/>
              <a:t>e</a:t>
            </a:r>
            <a:r>
              <a:rPr lang="en-US" sz="2800" b="1" dirty="0"/>
              <a:t> and </a:t>
            </a:r>
            <a:r>
              <a:rPr lang="en-US" sz="2800" b="1" i="1" dirty="0"/>
              <a:t>n</a:t>
            </a:r>
            <a:r>
              <a:rPr lang="en-US" sz="2800" b="1" i="1" baseline="-25000" dirty="0"/>
              <a:t>e</a:t>
            </a:r>
            <a:r>
              <a:rPr lang="en-US" sz="2800" b="1" dirty="0"/>
              <a:t> studies</a:t>
            </a:r>
            <a:endParaRPr lang="en-US" sz="2800" dirty="0"/>
          </a:p>
        </p:txBody>
      </p:sp>
      <p:pic>
        <p:nvPicPr>
          <p:cNvPr id="4" name="Picture 3" descr="psi19-balmer-1.05-4e1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747" y="1066800"/>
            <a:ext cx="5160253" cy="1839369"/>
          </a:xfrm>
          <a:prstGeom prst="rect">
            <a:avLst/>
          </a:prstGeom>
        </p:spPr>
      </p:pic>
      <p:pic>
        <p:nvPicPr>
          <p:cNvPr id="5" name="Picture 5" descr="balm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1"/>
            <a:ext cx="3374146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19600" y="5715000"/>
            <a:ext cx="3800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V. A. Soukhanovskii et al., Nucl</a:t>
            </a:r>
            <a:r>
              <a:rPr lang="fr-FR" sz="1200" b="1" dirty="0">
                <a:solidFill>
                  <a:srgbClr val="000000"/>
                </a:solidFill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</a:rPr>
              <a:t>Fusion 2011</a:t>
            </a:r>
          </a:p>
          <a:p>
            <a:r>
              <a:rPr lang="fr-FR" sz="1200" b="1" dirty="0" smtClean="0">
                <a:solidFill>
                  <a:srgbClr val="000000"/>
                </a:solidFill>
              </a:rPr>
              <a:t>V. A. Soukhanovskii et al., RSI 2006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8" name="Picture 7" descr="aps15-f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" y="3276600"/>
            <a:ext cx="3444248" cy="3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943600"/>
            <a:ext cx="2209800" cy="609600"/>
          </a:xfrm>
        </p:spPr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Cretin UV spectra simulations demonstrate feasibility of spectroscopic 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measurements</a:t>
            </a:r>
            <a:endParaRPr lang="en-US" sz="2800" b="1" dirty="0"/>
          </a:p>
        </p:txBody>
      </p:sp>
      <p:pic>
        <p:nvPicPr>
          <p:cNvPr id="5" name="Picture 4" descr="aps15-u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248400" cy="519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66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48600" y="3429000"/>
            <a:ext cx="23622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(nm)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T</a:t>
            </a:r>
            <a:r>
              <a:rPr lang="en-US" sz="2800" b="1" baseline="-25000" dirty="0" smtClean="0"/>
              <a:t>e</a:t>
            </a:r>
            <a:r>
              <a:rPr lang="en-US" sz="2800" b="1" dirty="0" smtClean="0"/>
              <a:t> is estimated from Balmer line intensity ratio and from continua intensity ratio at </a:t>
            </a:r>
            <a:r>
              <a:rPr lang="en-US" sz="2800" b="1" dirty="0"/>
              <a:t>Paschen jump 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pic>
        <p:nvPicPr>
          <p:cNvPr id="5" name="Picture 4" descr="aps15-c2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91000"/>
            <a:ext cx="4547440" cy="2209800"/>
          </a:xfrm>
          <a:prstGeom prst="rect">
            <a:avLst/>
          </a:prstGeom>
        </p:spPr>
      </p:pic>
      <p:pic>
        <p:nvPicPr>
          <p:cNvPr id="6" name="Picture 5" descr="aps15-b2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4482100" cy="2127956"/>
          </a:xfrm>
          <a:prstGeom prst="rect">
            <a:avLst/>
          </a:prstGeom>
        </p:spPr>
      </p:pic>
      <p:pic>
        <p:nvPicPr>
          <p:cNvPr id="7" name="Picture 6" descr="aps15-bal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6553200" cy="287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7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4876800"/>
            <a:ext cx="6705600" cy="1524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26</a:t>
            </a:r>
            <a:r>
              <a:rPr lang="en-US" dirty="0"/>
              <a:t>-fiber </a:t>
            </a:r>
            <a:r>
              <a:rPr lang="en-US" dirty="0" smtClean="0"/>
              <a:t>bundle (Radiation resistant Molex FVP 200 um)</a:t>
            </a:r>
          </a:p>
          <a:p>
            <a:r>
              <a:rPr lang="en-US" dirty="0" smtClean="0"/>
              <a:t>10-fiber bundle (Molex FBP 200 um)</a:t>
            </a:r>
          </a:p>
          <a:p>
            <a:r>
              <a:rPr lang="en-US" dirty="0" smtClean="0"/>
              <a:t>30 m length</a:t>
            </a:r>
          </a:p>
          <a:p>
            <a:r>
              <a:rPr lang="en-US" dirty="0" smtClean="0"/>
              <a:t>Kogaku 8 or 12 mm imaging UV lens</a:t>
            </a:r>
          </a:p>
          <a:p>
            <a:r>
              <a:rPr lang="en-US" dirty="0" smtClean="0"/>
              <a:t>Fiber projection spot size 2-6 mm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Divertor imaging optics enables quasi-2D divertor emission measurements in UV-VIS-NIR</a:t>
            </a:r>
            <a:endParaRPr lang="en-US" sz="2800" b="1" dirty="0"/>
          </a:p>
        </p:txBody>
      </p:sp>
      <p:pic>
        <p:nvPicPr>
          <p:cNvPr id="5" name="Picture 4" descr="Screen Shot 2015-11-12 at 11.14.16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6" y="1143000"/>
            <a:ext cx="4169864" cy="3200400"/>
          </a:xfrm>
          <a:prstGeom prst="rect">
            <a:avLst/>
          </a:prstGeom>
        </p:spPr>
      </p:pic>
      <p:pic>
        <p:nvPicPr>
          <p:cNvPr id="8" name="Picture 7" descr="Screen Shot 2015-11-15 at 10.59.17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66799"/>
            <a:ext cx="4620181" cy="1683497"/>
          </a:xfrm>
          <a:prstGeom prst="rect">
            <a:avLst/>
          </a:prstGeom>
        </p:spPr>
      </p:pic>
      <p:pic>
        <p:nvPicPr>
          <p:cNvPr id="9" name="Picture 8" descr="Screen Shot 2015-11-15 at 10.58.36 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743200"/>
            <a:ext cx="3438048" cy="19538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0" y="1295400"/>
            <a:ext cx="62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FVP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05800" y="2971800"/>
            <a:ext cx="62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8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48768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SCT 320 </a:t>
            </a:r>
            <a:r>
              <a:rPr lang="en-US" dirty="0" smtClean="0"/>
              <a:t>Czerny-</a:t>
            </a:r>
            <a:r>
              <a:rPr lang="en-US" dirty="0"/>
              <a:t>Turner-Schmitt spectrograph</a:t>
            </a:r>
          </a:p>
          <a:p>
            <a:pPr lvl="1"/>
            <a:r>
              <a:rPr lang="en-US" dirty="0"/>
              <a:t>600, 1200, 1800 gr/mm UV-VIS 68 mm gratings</a:t>
            </a:r>
          </a:p>
          <a:p>
            <a:r>
              <a:rPr lang="en-US" dirty="0"/>
              <a:t>CCD camera PI ProEM 1600x400</a:t>
            </a:r>
          </a:p>
          <a:p>
            <a:r>
              <a:rPr lang="en-US" dirty="0"/>
              <a:t>Real-time DAQ via WinSpec32 (pvcam)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Divertor Imaging Balmer Spectrometer (DIBS) enables fast line and continua measurements</a:t>
            </a:r>
            <a:endParaRPr lang="en-US" sz="28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79056"/>
              </p:ext>
            </p:extLst>
          </p:nvPr>
        </p:nvGraphicFramePr>
        <p:xfrm>
          <a:off x="228600" y="4191000"/>
          <a:ext cx="8458198" cy="2113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498"/>
                <a:gridCol w="1071498"/>
                <a:gridCol w="967193"/>
                <a:gridCol w="967193"/>
                <a:gridCol w="967193"/>
                <a:gridCol w="1175804"/>
                <a:gridCol w="1071498"/>
                <a:gridCol w="11663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Grating </a:t>
                      </a:r>
                    </a:p>
                    <a:p>
                      <a:r>
                        <a:rPr lang="en-US" sz="1400" dirty="0" smtClean="0"/>
                        <a:t>l/mm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CWL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Range (nm)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Short wl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Long wl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Dispersion nm/mm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CCD resolution (FWHM)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Bandwidth per pixel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380</a:t>
                      </a:r>
                    </a:p>
                    <a:p>
                      <a:r>
                        <a:rPr lang="en-US" dirty="0" smtClean="0"/>
                        <a:t>399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</a:p>
                    <a:p>
                      <a:r>
                        <a:rPr lang="en-US" dirty="0" smtClean="0"/>
                        <a:t>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350</a:t>
                      </a:r>
                    </a:p>
                    <a:p>
                      <a:r>
                        <a:rPr lang="en-US" dirty="0" smtClean="0"/>
                        <a:t>369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409</a:t>
                      </a:r>
                    </a:p>
                    <a:p>
                      <a:r>
                        <a:rPr lang="en-US" dirty="0" smtClean="0"/>
                        <a:t>428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2.333</a:t>
                      </a:r>
                    </a:p>
                    <a:p>
                      <a:r>
                        <a:rPr lang="en-US" dirty="0" smtClean="0"/>
                        <a:t>2.321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0.067</a:t>
                      </a:r>
                    </a:p>
                    <a:p>
                      <a:r>
                        <a:rPr lang="en-US" dirty="0" smtClean="0"/>
                        <a:t>0.067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0.037</a:t>
                      </a:r>
                    </a:p>
                    <a:p>
                      <a:r>
                        <a:rPr lang="en-US" dirty="0" smtClean="0"/>
                        <a:t>0.037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di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45" y="1295400"/>
            <a:ext cx="417553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3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2800" b="1" dirty="0" smtClean="0"/>
              <a:t>Outline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410200"/>
          </a:xfrm>
        </p:spPr>
        <p:txBody>
          <a:bodyPr/>
          <a:lstStyle/>
          <a:p>
            <a:r>
              <a:rPr lang="en-US" dirty="0">
                <a:cs typeface="Calibri"/>
              </a:rPr>
              <a:t>Radiative divertor technique in standard and snowflake configurations are leading heat flux mitigation </a:t>
            </a:r>
            <a:r>
              <a:rPr lang="en-US" dirty="0" smtClean="0">
                <a:cs typeface="Calibri"/>
              </a:rPr>
              <a:t>candidates in NSTX-U</a:t>
            </a:r>
            <a:endParaRPr lang="en-US" dirty="0" smtClean="0"/>
          </a:p>
          <a:p>
            <a:r>
              <a:rPr lang="en-US" dirty="0" smtClean="0"/>
              <a:t>Real</a:t>
            </a:r>
            <a:r>
              <a:rPr lang="en-US" dirty="0"/>
              <a:t>-time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from two spectrometers is proposed as control signal for </a:t>
            </a:r>
            <a:r>
              <a:rPr lang="en-US" dirty="0" err="1"/>
              <a:t>r</a:t>
            </a:r>
            <a:r>
              <a:rPr lang="en-US" dirty="0" err="1" smtClean="0"/>
              <a:t>adiative</a:t>
            </a:r>
            <a:r>
              <a:rPr lang="en-US" dirty="0" smtClean="0"/>
              <a:t> divertor control </a:t>
            </a:r>
          </a:p>
          <a:p>
            <a:pPr lvl="1"/>
            <a:r>
              <a:rPr lang="en-US" dirty="0" smtClean="0"/>
              <a:t>VUV spectrometer SPRED – carbon and nitrogen ion emission lines for 5 </a:t>
            </a:r>
            <a:r>
              <a:rPr lang="en-US" dirty="0" err="1" smtClean="0"/>
              <a:t>eV</a:t>
            </a:r>
            <a:r>
              <a:rPr lang="en-US" dirty="0" smtClean="0"/>
              <a:t> ≤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≤ 25 </a:t>
            </a:r>
            <a:r>
              <a:rPr lang="en-US" dirty="0" err="1" smtClean="0"/>
              <a:t>eV</a:t>
            </a:r>
            <a:endParaRPr lang="en-US" dirty="0" smtClean="0"/>
          </a:p>
          <a:p>
            <a:pPr lvl="1"/>
            <a:r>
              <a:rPr lang="en-US" dirty="0" smtClean="0"/>
              <a:t>UV spectrometer DIBS – deuterium Balmer lines and recombination </a:t>
            </a:r>
            <a:r>
              <a:rPr lang="en-US" dirty="0"/>
              <a:t>continuum for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/>
              <a:t>≤ </a:t>
            </a:r>
            <a:r>
              <a:rPr lang="en-US" dirty="0" smtClean="0"/>
              <a:t>0.5-3 </a:t>
            </a:r>
            <a:r>
              <a:rPr lang="en-US" dirty="0" err="1"/>
              <a:t>eV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268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809625"/>
          </a:xfrm>
        </p:spPr>
        <p:txBody>
          <a:bodyPr>
            <a:noAutofit/>
          </a:bodyPr>
          <a:lstStyle/>
          <a:p>
            <a:r>
              <a:rPr kumimoji="1" lang="en-US" sz="2800" b="1" dirty="0"/>
              <a:t>Various techniques developed for reduction of heat fluxes </a:t>
            </a:r>
            <a:r>
              <a:rPr kumimoji="1" lang="en-US" sz="2800" b="1" i="1" dirty="0"/>
              <a:t>q</a:t>
            </a:r>
            <a:r>
              <a:rPr kumimoji="1" lang="en-US" sz="2800" b="1" i="1" baseline="-25000" dirty="0"/>
              <a:t>||</a:t>
            </a:r>
            <a:r>
              <a:rPr kumimoji="1" lang="en-US" sz="2800" b="1" dirty="0"/>
              <a:t> (divertor SOL) and </a:t>
            </a:r>
            <a:r>
              <a:rPr kumimoji="1" lang="en-US" sz="2800" b="1" i="1" dirty="0" err="1"/>
              <a:t>q</a:t>
            </a:r>
            <a:r>
              <a:rPr kumimoji="1" lang="en-US" sz="2800" b="1" i="1" baseline="-25000" dirty="0" err="1"/>
              <a:t>peak</a:t>
            </a:r>
            <a:r>
              <a:rPr kumimoji="1" lang="en-US" sz="2800" b="1" dirty="0"/>
              <a:t> (divertor target)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724400"/>
            <a:ext cx="8458200" cy="17526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None/>
            </a:pPr>
            <a:r>
              <a:rPr lang="en-US" sz="2400" b="1" dirty="0"/>
              <a:t>D</a:t>
            </a:r>
            <a:r>
              <a:rPr lang="en-US" sz="2400" b="1" dirty="0" smtClean="0"/>
              <a:t>ivertor </a:t>
            </a:r>
            <a:r>
              <a:rPr lang="en-US" sz="2400" b="1" dirty="0"/>
              <a:t>peak heat flux mitigation </a:t>
            </a:r>
            <a:r>
              <a:rPr lang="en-US" sz="2400" b="1" dirty="0" smtClean="0"/>
              <a:t>techniques: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None/>
            </a:pPr>
            <a:endParaRPr lang="en-US" sz="2400" b="1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200" dirty="0" smtClean="0"/>
              <a:t>Divertor </a:t>
            </a:r>
            <a:r>
              <a:rPr lang="en-US" sz="2200" dirty="0"/>
              <a:t>geometry (</a:t>
            </a:r>
            <a:r>
              <a:rPr lang="en-US" sz="2200" dirty="0" smtClean="0">
                <a:solidFill>
                  <a:schemeClr val="tx1"/>
                </a:solidFill>
              </a:rPr>
              <a:t>poloidal </a:t>
            </a:r>
            <a:r>
              <a:rPr lang="en-US" sz="2200" dirty="0">
                <a:solidFill>
                  <a:schemeClr val="tx1"/>
                </a:solidFill>
              </a:rPr>
              <a:t>flux </a:t>
            </a:r>
            <a:r>
              <a:rPr lang="en-US" sz="2200" dirty="0" smtClean="0">
                <a:solidFill>
                  <a:schemeClr val="tx1"/>
                </a:solidFill>
              </a:rPr>
              <a:t>expansion, divertor </a:t>
            </a:r>
            <a:r>
              <a:rPr lang="en-US" sz="2200" dirty="0">
                <a:solidFill>
                  <a:schemeClr val="tx1"/>
                </a:solidFill>
              </a:rPr>
              <a:t>plate </a:t>
            </a:r>
            <a:r>
              <a:rPr lang="en-US" sz="2200" dirty="0" smtClean="0">
                <a:solidFill>
                  <a:schemeClr val="tx1"/>
                </a:solidFill>
              </a:rPr>
              <a:t>tilt, magnetic balance, snowflake divertor)</a:t>
            </a:r>
            <a:endParaRPr lang="en-US" sz="2200" dirty="0">
              <a:solidFill>
                <a:schemeClr val="tx1"/>
              </a:solidFill>
            </a:endParaRPr>
          </a:p>
          <a:p>
            <a:pPr marL="396875" indent="-284163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200" dirty="0"/>
              <a:t>Radiative </a:t>
            </a:r>
            <a:r>
              <a:rPr lang="en-US" sz="2200" dirty="0" smtClean="0"/>
              <a:t>divertor with extrinsic impurity seeding</a:t>
            </a:r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3648196" y="1016411"/>
            <a:ext cx="2429421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Radiated power loss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via </a:t>
            </a:r>
            <a:r>
              <a:rPr lang="en-US" b="1" dirty="0" err="1" smtClean="0">
                <a:solidFill>
                  <a:srgbClr val="FF0000"/>
                </a:solidFill>
              </a:rPr>
              <a:t>V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div</a:t>
            </a:r>
            <a:r>
              <a:rPr lang="en-US" b="1" dirty="0" smtClean="0">
                <a:solidFill>
                  <a:srgbClr val="FF0000"/>
                </a:solidFill>
              </a:rPr>
              <a:t>, L</a:t>
            </a:r>
            <a:r>
              <a:rPr lang="en-US" b="1" baseline="-25000" dirty="0" smtClean="0">
                <a:solidFill>
                  <a:srgbClr val="FF0000"/>
                </a:solidFill>
              </a:rPr>
              <a:t>II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51348" y="1015769"/>
            <a:ext cx="2492652" cy="987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Poloidal target 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nclination, up-down,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in-out fractions, 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N divertors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200400"/>
            <a:ext cx="2012196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plasma-wetted area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47348" y="3505200"/>
            <a:ext cx="1796652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q</a:t>
            </a:r>
            <a:r>
              <a:rPr lang="en-US" b="1" dirty="0" smtClean="0">
                <a:solidFill>
                  <a:srgbClr val="FF0000"/>
                </a:solidFill>
              </a:rPr>
              <a:t> via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ncreased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radial transport, L</a:t>
            </a:r>
            <a:r>
              <a:rPr lang="en-US" b="1" baseline="-25000" dirty="0" smtClean="0">
                <a:solidFill>
                  <a:srgbClr val="FF0000"/>
                </a:solidFill>
              </a:rPr>
              <a:t>II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2800" y="3352800"/>
            <a:ext cx="2012196" cy="76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divertor area at large R</a:t>
            </a:r>
            <a:r>
              <a:rPr lang="en-US" b="1" baseline="-25000" dirty="0" smtClean="0">
                <a:solidFill>
                  <a:srgbClr val="FF0000"/>
                </a:solidFill>
              </a:rPr>
              <a:t>SP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8800" y="3429000"/>
            <a:ext cx="1774747" cy="9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Increase plasma-wetted area via increasing 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exp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3219431"/>
            <a:ext cx="1002809" cy="28576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00600" y="3200400"/>
            <a:ext cx="762000" cy="22860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400800" y="3200400"/>
            <a:ext cx="27026" cy="304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644599" y="3303888"/>
            <a:ext cx="356401" cy="12511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911424" y="1567839"/>
            <a:ext cx="635033" cy="45491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914569" y="1900093"/>
            <a:ext cx="211309" cy="29688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71" y="2057400"/>
            <a:ext cx="71374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87439"/>
      </p:ext>
    </p:extLst>
  </p:cSld>
  <p:clrMapOvr>
    <a:masterClrMapping/>
  </p:clrMapOvr>
  <p:transition xmlns:p14="http://schemas.microsoft.com/office/powerpoint/2010/main" advTm="782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304800" y="76200"/>
            <a:ext cx="86868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14" rIns="91428" bIns="45714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5pPr>
            <a:lvl6pPr marL="45714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6pPr>
            <a:lvl7pPr marL="91429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7pPr>
            <a:lvl8pPr marL="137143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8pPr>
            <a:lvl9pPr marL="18285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15CAB"/>
                </a:solidFill>
                <a:latin typeface="Arial Narrow" pitchFamily="-65" charset="0"/>
                <a:ea typeface="ＭＳ Ｐゴシック" pitchFamily="-128" charset="-128"/>
                <a:cs typeface="ＭＳ Ｐゴシック" pitchFamily="-128" charset="-128"/>
              </a:defRPr>
            </a:lvl9pPr>
          </a:lstStyle>
          <a:p>
            <a:pPr>
              <a:buNone/>
            </a:pPr>
            <a:r>
              <a:rPr lang="en-US" sz="3000" dirty="0"/>
              <a:t>Open geometry divertor with graphite PFCs will be used in initial years in </a:t>
            </a:r>
            <a:r>
              <a:rPr lang="en-US" sz="3000" dirty="0" smtClean="0"/>
              <a:t>NSTX Upgrade </a:t>
            </a:r>
            <a:endParaRPr lang="en-US" sz="3000" i="0" dirty="0"/>
          </a:p>
        </p:txBody>
      </p:sp>
      <p:pic>
        <p:nvPicPr>
          <p:cNvPr id="21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457200" y="1143000"/>
            <a:ext cx="1835439" cy="244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1"/>
          <p:cNvSpPr txBox="1">
            <a:spLocks noChangeArrowheads="1"/>
          </p:cNvSpPr>
          <p:nvPr/>
        </p:nvSpPr>
        <p:spPr bwMode="auto">
          <a:xfrm>
            <a:off x="609600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>
                <a:solidFill>
                  <a:srgbClr val="090CFF"/>
                </a:solidFill>
              </a:rPr>
              <a:t>New </a:t>
            </a:r>
            <a:r>
              <a:rPr lang="en-US" sz="1400" i="0" dirty="0" smtClean="0">
                <a:solidFill>
                  <a:srgbClr val="090CFF"/>
                </a:solidFill>
              </a:rPr>
              <a:t>center-stack</a:t>
            </a:r>
            <a:endParaRPr lang="en-US" sz="1400" i="0" dirty="0">
              <a:solidFill>
                <a:srgbClr val="090CFF"/>
              </a:solidFill>
            </a:endParaRPr>
          </a:p>
        </p:txBody>
      </p:sp>
      <p:pic>
        <p:nvPicPr>
          <p:cNvPr id="24" name="Picture 79" descr="NB2 is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5555"/>
          <a:stretch/>
        </p:blipFill>
        <p:spPr bwMode="auto">
          <a:xfrm>
            <a:off x="2400181" y="1200338"/>
            <a:ext cx="251548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81"/>
          <p:cNvSpPr txBox="1">
            <a:spLocks noChangeArrowheads="1"/>
          </p:cNvSpPr>
          <p:nvPr/>
        </p:nvSpPr>
        <p:spPr bwMode="auto">
          <a:xfrm>
            <a:off x="2271283" y="3505200"/>
            <a:ext cx="155033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1pPr>
            <a:lvl2pPr marL="37931725" indent="-37474525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>
              <a:buFontTx/>
              <a:buNone/>
            </a:pPr>
            <a:r>
              <a:rPr lang="en-US" sz="1400" i="0" dirty="0" smtClean="0">
                <a:solidFill>
                  <a:srgbClr val="090CFF"/>
                </a:solidFill>
              </a:rPr>
              <a:t>2</a:t>
            </a:r>
            <a:r>
              <a:rPr lang="en-US" sz="1400" i="0" baseline="30000" dirty="0" smtClean="0">
                <a:solidFill>
                  <a:srgbClr val="090CFF"/>
                </a:solidFill>
              </a:rPr>
              <a:t>nd</a:t>
            </a:r>
            <a:r>
              <a:rPr lang="en-US" sz="1400" i="0" dirty="0" smtClean="0">
                <a:solidFill>
                  <a:srgbClr val="090CFF"/>
                </a:solidFill>
              </a:rPr>
              <a:t> neutral </a:t>
            </a:r>
            <a:r>
              <a:rPr lang="en-US" sz="1400" i="0" dirty="0">
                <a:solidFill>
                  <a:srgbClr val="090CFF"/>
                </a:solidFill>
              </a:rPr>
              <a:t>b</a:t>
            </a:r>
            <a:r>
              <a:rPr lang="en-US" sz="1400" i="0" dirty="0" smtClean="0">
                <a:solidFill>
                  <a:srgbClr val="090CFF"/>
                </a:solidFill>
              </a:rPr>
              <a:t>eam</a:t>
            </a:r>
            <a:endParaRPr lang="en-US" sz="1400" i="0" dirty="0">
              <a:solidFill>
                <a:srgbClr val="090C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838200" y="24195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789847" y="3773141"/>
            <a:ext cx="4207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B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err="1" smtClean="0">
                <a:solidFill>
                  <a:srgbClr val="FF0000"/>
                </a:solidFill>
              </a:rPr>
              <a:t>I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p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188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958532" y="3795227"/>
            <a:ext cx="7601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NBI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pulse</a:t>
            </a:r>
            <a:endParaRPr lang="en-US" sz="1400" b="1" baseline="-25000" dirty="0" smtClean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1194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2712228" y="3888637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718700" y="4177994"/>
            <a:ext cx="351028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1490071" y="3752865"/>
            <a:ext cx="4670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 T</a:t>
            </a:r>
          </a:p>
        </p:txBody>
      </p:sp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1477480" y="4036211"/>
            <a:ext cx="63095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2 MA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2978365" y="3752865"/>
            <a:ext cx="785114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12 MW</a:t>
            </a: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3009430" y="4036211"/>
            <a:ext cx="55340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5 s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781896" y="3757239"/>
            <a:ext cx="2973632" cy="557253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28600" y="1295400"/>
            <a:ext cx="3733800" cy="27432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0039A6"/>
              </a:solidFill>
              <a:effectLst/>
              <a:latin typeface="Impact" pitchFamily="-65" charset="0"/>
              <a:ea typeface="ＭＳ Ｐゴシック" pitchFamily="-128" charset="-128"/>
              <a:cs typeface="ＭＳ Ｐゴシック" pitchFamily="-128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2362200" y="2495738"/>
            <a:ext cx="533400" cy="1066800"/>
          </a:xfrm>
          <a:prstGeom prst="straightConnector1">
            <a:avLst/>
          </a:prstGeom>
          <a:noFill/>
          <a:ln w="38100" cap="flat" cmpd="sng" algn="ctr">
            <a:solidFill>
              <a:srgbClr val="80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Rectangle 48"/>
          <p:cNvSpPr/>
          <p:nvPr/>
        </p:nvSpPr>
        <p:spPr bwMode="auto">
          <a:xfrm>
            <a:off x="7074031" y="1225374"/>
            <a:ext cx="1092893" cy="5145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701" y="4282437"/>
            <a:ext cx="3800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</a:rPr>
              <a:t> J. E. </a:t>
            </a:r>
            <a:r>
              <a:rPr lang="fr-FR" sz="1200" b="1" dirty="0" smtClean="0">
                <a:solidFill>
                  <a:srgbClr val="0000FF"/>
                </a:solidFill>
              </a:rPr>
              <a:t>Menard</a:t>
            </a:r>
            <a:r>
              <a:rPr lang="fr-FR" sz="1200" b="1" dirty="0">
                <a:solidFill>
                  <a:srgbClr val="0000FF"/>
                </a:solidFill>
              </a:rPr>
              <a:t> </a:t>
            </a:r>
            <a:r>
              <a:rPr lang="fr-FR" sz="1200" b="1" dirty="0" smtClean="0">
                <a:solidFill>
                  <a:srgbClr val="0000FF"/>
                </a:solidFill>
              </a:rPr>
              <a:t>et. al, </a:t>
            </a:r>
            <a:r>
              <a:rPr lang="fr-FR" sz="1200" b="1" dirty="0">
                <a:solidFill>
                  <a:srgbClr val="0000FF"/>
                </a:solidFill>
              </a:rPr>
              <a:t>Nucl. Fusion 52 (2012) 083015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42" name="Picture 3" descr="C:\Users\jmenard\Desktop\pics\NSTXU_banner_thick_fo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177275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Screen Shot 2015-11-10 at 3.35.44 P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43000"/>
            <a:ext cx="3028220" cy="2438400"/>
          </a:xfrm>
          <a:prstGeom prst="rect">
            <a:avLst/>
          </a:prstGeom>
        </p:spPr>
      </p:pic>
      <p:pic>
        <p:nvPicPr>
          <p:cNvPr id="46" name="Picture 1" descr="nstxu-sfde-mono-12-20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641" y="3733801"/>
            <a:ext cx="3432489" cy="261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4572000"/>
            <a:ext cx="5334000" cy="2057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Open divertor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geometry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No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active divertor pumping 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Graphite plasma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facing 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components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charset="0"/>
                <a:ea typeface="ＭＳ Ｐゴシック" charset="0"/>
              </a:rPr>
              <a:t>Four up-down symmetric divertor coils</a:t>
            </a:r>
          </a:p>
          <a:p>
            <a:pPr>
              <a:lnSpc>
                <a:spcPct val="110000"/>
              </a:lnSpc>
              <a:defRPr/>
            </a:pPr>
            <a:r>
              <a:rPr lang="en-US" sz="2300" dirty="0" smtClean="0">
                <a:latin typeface="Arial" charset="0"/>
              </a:rPr>
              <a:t>Diagnostics</a:t>
            </a:r>
            <a:r>
              <a:rPr lang="en-US" sz="2300" dirty="0">
                <a:latin typeface="Arial" charset="0"/>
              </a:rPr>
              <a:t>: IR cameras, MPTS, Langmuir </a:t>
            </a:r>
            <a:r>
              <a:rPr lang="en-US" sz="2300" dirty="0" smtClean="0">
                <a:latin typeface="Arial" charset="0"/>
              </a:rPr>
              <a:t>probes, filtered visible cameras, VUV-UV-VIS-NIR spectroscopy</a:t>
            </a:r>
            <a:endParaRPr lang="en-US" sz="2300" dirty="0">
              <a:latin typeface="Arial" charset="0"/>
            </a:endParaRPr>
          </a:p>
          <a:p>
            <a:pPr>
              <a:lnSpc>
                <a:spcPct val="110000"/>
              </a:lnSpc>
            </a:pP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86600" y="32766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1429" y="3235151"/>
            <a:ext cx="620971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Gas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3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95400"/>
            <a:ext cx="5105400" cy="4724400"/>
          </a:xfrm>
        </p:spPr>
        <p:txBody>
          <a:bodyPr>
            <a:normAutofit/>
          </a:bodyPr>
          <a:lstStyle/>
          <a:p>
            <a:r>
              <a:rPr lang="en-US" sz="2400" dirty="0"/>
              <a:t>Snowflake with 3% carbon</a:t>
            </a:r>
          </a:p>
          <a:p>
            <a:r>
              <a:rPr lang="en-US" sz="2400" dirty="0"/>
              <a:t>Wide density operational window as low as n</a:t>
            </a:r>
            <a:r>
              <a:rPr lang="en-US" sz="2400" baseline="-25000" dirty="0"/>
              <a:t>e</a:t>
            </a:r>
            <a:r>
              <a:rPr lang="en-US" sz="2400" dirty="0"/>
              <a:t>/n</a:t>
            </a:r>
            <a:r>
              <a:rPr lang="en-US" sz="2400" baseline="-25000" dirty="0"/>
              <a:t>G</a:t>
            </a:r>
            <a:r>
              <a:rPr lang="en-US" sz="2400" dirty="0"/>
              <a:t>≤0.4</a:t>
            </a:r>
          </a:p>
          <a:p>
            <a:pPr lvl="1"/>
            <a:r>
              <a:rPr lang="en-US" sz="2000" dirty="0"/>
              <a:t>Peak heat flux reduced up to 50% stronger (cf. standard radiative divertor) at lower n</a:t>
            </a:r>
            <a:r>
              <a:rPr lang="en-US" sz="2000" baseline="-25000" dirty="0"/>
              <a:t>e</a:t>
            </a:r>
          </a:p>
          <a:p>
            <a:pPr lvl="1"/>
            <a:r>
              <a:rPr lang="en-US" sz="2000" dirty="0"/>
              <a:t>Less impurity seeding (argon or neon) needed for lower peak heat flux </a:t>
            </a:r>
          </a:p>
          <a:p>
            <a:r>
              <a:rPr lang="en-US" sz="2400" dirty="0"/>
              <a:t>Multi-fluid code UEDGE</a:t>
            </a:r>
          </a:p>
          <a:p>
            <a:pPr lvl="1"/>
            <a:r>
              <a:rPr lang="en-US" sz="2000" dirty="0"/>
              <a:t>B</a:t>
            </a:r>
            <a:r>
              <a:rPr lang="en-US" sz="2000" baseline="-25000" dirty="0"/>
              <a:t>t</a:t>
            </a:r>
            <a:r>
              <a:rPr lang="en-US" sz="2000" dirty="0"/>
              <a:t> = 1.0 T, I</a:t>
            </a:r>
            <a:r>
              <a:rPr lang="en-US" sz="2000" baseline="-25000" dirty="0"/>
              <a:t>p</a:t>
            </a:r>
            <a:r>
              <a:rPr lang="en-US" sz="2000" dirty="0"/>
              <a:t> = 2 MA, P</a:t>
            </a:r>
            <a:r>
              <a:rPr lang="en-US" sz="2000" baseline="-25000" dirty="0"/>
              <a:t>SOL</a:t>
            </a:r>
            <a:r>
              <a:rPr lang="en-US" sz="2000" dirty="0"/>
              <a:t> = 9 MW</a:t>
            </a:r>
          </a:p>
          <a:p>
            <a:pPr lvl="1"/>
            <a:r>
              <a:rPr lang="el-GR" sz="2000" dirty="0"/>
              <a:t>NSTX-like transport  χ</a:t>
            </a:r>
            <a:r>
              <a:rPr lang="el-GR" sz="2000" baseline="-25000" dirty="0"/>
              <a:t>i,e</a:t>
            </a:r>
            <a:r>
              <a:rPr lang="el-GR" sz="2000" dirty="0"/>
              <a:t>=2-4 m</a:t>
            </a:r>
            <a:r>
              <a:rPr lang="el-GR" sz="2000" baseline="30000" dirty="0"/>
              <a:t>2</a:t>
            </a:r>
            <a:r>
              <a:rPr lang="el-GR" sz="2000" dirty="0"/>
              <a:t>/s,  D=0.5 m</a:t>
            </a:r>
            <a:r>
              <a:rPr lang="el-GR" sz="2000" baseline="30000" dirty="0"/>
              <a:t>2</a:t>
            </a:r>
            <a:r>
              <a:rPr lang="el-GR" sz="2000" dirty="0"/>
              <a:t>/s</a:t>
            </a:r>
            <a:endParaRPr lang="el-GR" sz="2000" baseline="-25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cs typeface="Calibri"/>
              </a:rPr>
              <a:t>Edge modeling predicts significant heat flux reduction with radiative snowflake divertor</a:t>
            </a:r>
            <a:endParaRPr lang="en-US" sz="2800" dirty="0"/>
          </a:p>
        </p:txBody>
      </p:sp>
      <p:pic>
        <p:nvPicPr>
          <p:cNvPr id="4" name="Picture 3" descr="meier-fig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3105772" cy="517311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155963" y="1761822"/>
            <a:ext cx="750957" cy="198783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093943" y="2809086"/>
            <a:ext cx="810116" cy="277240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57849" y="4070509"/>
            <a:ext cx="869728" cy="587957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923900" y="1061151"/>
            <a:ext cx="2290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none" dirty="0" smtClean="0">
                <a:latin typeface="+mn-lt"/>
              </a:rPr>
              <a:t>Standard   </a:t>
            </a:r>
            <a:r>
              <a:rPr lang="en-US" sz="1600" b="1" u="none" dirty="0" smtClean="0">
                <a:solidFill>
                  <a:srgbClr val="FF0000"/>
                </a:solidFill>
                <a:latin typeface="+mn-lt"/>
              </a:rPr>
              <a:t>Snowflake</a:t>
            </a:r>
            <a:endParaRPr lang="en-US" sz="1600" b="1" u="none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7683762" y="1470088"/>
            <a:ext cx="10855" cy="1009567"/>
          </a:xfrm>
          <a:prstGeom prst="line">
            <a:avLst/>
          </a:prstGeom>
          <a:ln w="317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684623" y="3110343"/>
            <a:ext cx="9994" cy="194553"/>
          </a:xfrm>
          <a:prstGeom prst="straightConnector1">
            <a:avLst/>
          </a:prstGeom>
          <a:ln w="317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16277" y="3142741"/>
            <a:ext cx="699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Total</a:t>
            </a:r>
            <a:endParaRPr lang="en-US" sz="1400" b="1" u="none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40458" y="3720440"/>
            <a:ext cx="1177371" cy="36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" b="1" dirty="0" smtClean="0"/>
              <a:t>Rad.</a:t>
            </a:r>
          </a:p>
          <a:p>
            <a:pPr>
              <a:lnSpc>
                <a:spcPct val="70000"/>
              </a:lnSpc>
            </a:pPr>
            <a:r>
              <a:rPr lang="en-US" sz="1200" b="1" dirty="0" smtClean="0"/>
              <a:t>heating</a:t>
            </a:r>
            <a:endParaRPr lang="en-US" sz="1200" b="1" u="none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3600" y="6172200"/>
            <a:ext cx="38008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E. T</a:t>
            </a:r>
            <a:r>
              <a:rPr lang="fr-FR" sz="1200" b="1" dirty="0">
                <a:solidFill>
                  <a:srgbClr val="000000"/>
                </a:solidFill>
              </a:rPr>
              <a:t>.</a:t>
            </a:r>
            <a:r>
              <a:rPr lang="fr-FR" sz="1200" b="1" dirty="0" smtClean="0">
                <a:solidFill>
                  <a:srgbClr val="000000"/>
                </a:solidFill>
              </a:rPr>
              <a:t> Meier et. al, Nucl</a:t>
            </a:r>
            <a:r>
              <a:rPr lang="fr-FR" sz="1200" b="1" dirty="0">
                <a:solidFill>
                  <a:srgbClr val="000000"/>
                </a:solidFill>
              </a:rPr>
              <a:t>. </a:t>
            </a:r>
            <a:r>
              <a:rPr lang="fr-FR" sz="1200" b="1" dirty="0" smtClean="0">
                <a:solidFill>
                  <a:srgbClr val="000000"/>
                </a:solidFill>
              </a:rPr>
              <a:t>Fusion </a:t>
            </a:r>
            <a:r>
              <a:rPr lang="fr-FR" sz="1200" b="1" dirty="0">
                <a:solidFill>
                  <a:srgbClr val="000000"/>
                </a:solidFill>
              </a:rPr>
              <a:t>(</a:t>
            </a:r>
            <a:r>
              <a:rPr lang="fr-FR" sz="1200" b="1" dirty="0" smtClean="0">
                <a:solidFill>
                  <a:srgbClr val="000000"/>
                </a:solidFill>
              </a:rPr>
              <a:t>2015)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7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5029200" cy="5410200"/>
          </a:xfrm>
        </p:spPr>
        <p:txBody>
          <a:bodyPr>
            <a:normAutofit lnSpcReduction="10000"/>
          </a:bodyPr>
          <a:lstStyle/>
          <a:p>
            <a:pPr marL="287338" indent="-284163"/>
            <a:r>
              <a:rPr lang="en-US" sz="2000" dirty="0"/>
              <a:t>In NSTX, heat flux reduction in radiative divertor compatible with H-mode confinement was demonstrated with D</a:t>
            </a:r>
            <a:r>
              <a:rPr lang="en-US" sz="2000" baseline="-25000" dirty="0"/>
              <a:t>2</a:t>
            </a:r>
            <a:r>
              <a:rPr lang="en-US" sz="2000" dirty="0"/>
              <a:t> or CD</a:t>
            </a:r>
            <a:r>
              <a:rPr lang="en-US" sz="2000" baseline="-25000" dirty="0"/>
              <a:t>4</a:t>
            </a:r>
            <a:r>
              <a:rPr lang="en-US" sz="2000" dirty="0"/>
              <a:t> puffing </a:t>
            </a:r>
          </a:p>
          <a:p>
            <a:endParaRPr lang="en-US" sz="1600" baseline="-25000" dirty="0"/>
          </a:p>
          <a:p>
            <a:r>
              <a:rPr lang="en-US" sz="2000" dirty="0"/>
              <a:t>Feedback control of divertor radiation via impurity particle balance control</a:t>
            </a:r>
          </a:p>
          <a:p>
            <a:pPr lvl="1"/>
            <a:r>
              <a:rPr lang="en-US" sz="1800" dirty="0"/>
              <a:t>Cryopump for particle removal </a:t>
            </a:r>
            <a:endParaRPr lang="en-US" sz="1800" dirty="0" smtClean="0"/>
          </a:p>
          <a:p>
            <a:pPr lvl="1"/>
            <a:r>
              <a:rPr lang="en-US" sz="1800" dirty="0" smtClean="0"/>
              <a:t>Divertor </a:t>
            </a:r>
            <a:r>
              <a:rPr lang="en-US" sz="1800" dirty="0"/>
              <a:t>gas injectors</a:t>
            </a:r>
          </a:p>
          <a:p>
            <a:pPr lvl="1"/>
            <a:r>
              <a:rPr lang="en-US" sz="1800" dirty="0"/>
              <a:t>Real-time control signal diagnostics </a:t>
            </a:r>
            <a:r>
              <a:rPr lang="en-US" sz="1800" dirty="0" smtClean="0"/>
              <a:t>could include</a:t>
            </a:r>
            <a:endParaRPr lang="en-US" sz="1800" dirty="0"/>
          </a:p>
          <a:p>
            <a:pPr marL="744538" lvl="2" indent="-290513"/>
            <a:r>
              <a:rPr lang="en-US" sz="1600" dirty="0"/>
              <a:t>PFC temperature via IR thermography or thermocouple</a:t>
            </a:r>
          </a:p>
          <a:p>
            <a:pPr marL="744538" lvl="2" indent="-290513"/>
            <a:r>
              <a:rPr lang="en-US" sz="1600" dirty="0"/>
              <a:t>Thermoelectric current between inner and outer divertor</a:t>
            </a:r>
          </a:p>
          <a:p>
            <a:pPr marL="744538" lvl="2" indent="-290513"/>
            <a:r>
              <a:rPr lang="en-US" sz="1600" dirty="0"/>
              <a:t>Impurity VUV spectroscopy or bolometry</a:t>
            </a:r>
          </a:p>
          <a:p>
            <a:pPr marL="744538" lvl="2" indent="-290513"/>
            <a:r>
              <a:rPr lang="en-US" sz="1600" dirty="0"/>
              <a:t>Neutral gas pressure or electron-ion recombination rate</a:t>
            </a:r>
          </a:p>
          <a:p>
            <a:pPr marL="744538" lvl="2" indent="-290513"/>
            <a:r>
              <a:rPr lang="en-US" sz="1600" dirty="0"/>
              <a:t>Spectroscopic T</a:t>
            </a:r>
            <a:r>
              <a:rPr lang="en-US" sz="1600" baseline="-25000" dirty="0"/>
              <a:t>e</a:t>
            </a:r>
            <a:r>
              <a:rPr lang="en-US" sz="1600" dirty="0"/>
              <a:t> estimation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Impurity-seeded radiative divertor with feedback control is planned for long discharges</a:t>
            </a:r>
            <a:endParaRPr lang="en-US" sz="2800" dirty="0"/>
          </a:p>
        </p:txBody>
      </p:sp>
      <p:pic>
        <p:nvPicPr>
          <p:cNvPr id="4" name="Picture 3" descr="htpd12-div-tt-p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19200"/>
            <a:ext cx="3959058" cy="53097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6214646"/>
            <a:ext cx="37883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Soukhanovskii, HTPD 2012, RSI 2012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84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80962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Conceptual design of radiative divertor feedback control system is based on PID control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6096000" cy="609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Proportional, integral, derivative controller</a:t>
            </a:r>
            <a:endParaRPr lang="en-US" dirty="0"/>
          </a:p>
        </p:txBody>
      </p:sp>
      <p:pic>
        <p:nvPicPr>
          <p:cNvPr id="4" name="Picture 3" descr="programming_PID_robotPI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29" y="1295400"/>
            <a:ext cx="2654889" cy="2306839"/>
          </a:xfrm>
          <a:prstGeom prst="rect">
            <a:avLst/>
          </a:prstGeom>
        </p:spPr>
      </p:pic>
      <p:pic>
        <p:nvPicPr>
          <p:cNvPr id="8" name="Picture 7" descr="p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95600"/>
            <a:ext cx="7086600" cy="324802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5715000" cy="8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45720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Four ½” OD SS divertor gas injection lines</a:t>
            </a:r>
          </a:p>
          <a:p>
            <a:r>
              <a:rPr lang="en-US" dirty="0" smtClean="0"/>
              <a:t>2 </a:t>
            </a:r>
            <a:r>
              <a:rPr lang="en-US" dirty="0"/>
              <a:t>upper </a:t>
            </a:r>
            <a:r>
              <a:rPr lang="en-US" dirty="0" smtClean="0"/>
              <a:t>and </a:t>
            </a:r>
            <a:r>
              <a:rPr lang="en-US" dirty="0"/>
              <a:t>2 </a:t>
            </a:r>
            <a:r>
              <a:rPr lang="en-US" dirty="0" smtClean="0"/>
              <a:t>lower</a:t>
            </a:r>
          </a:p>
          <a:p>
            <a:pPr lvl="1"/>
            <a:r>
              <a:rPr lang="en-US" dirty="0" smtClean="0"/>
              <a:t>Copper </a:t>
            </a:r>
            <a:r>
              <a:rPr lang="en-US" dirty="0"/>
              <a:t>backing plates modified to run </a:t>
            </a:r>
            <a:r>
              <a:rPr lang="en-US" dirty="0" smtClean="0"/>
              <a:t>tubing</a:t>
            </a:r>
          </a:p>
          <a:p>
            <a:pPr lvl="1"/>
            <a:r>
              <a:rPr lang="en-US" dirty="0" smtClean="0"/>
              <a:t>Piezoelectric valves located at L=50 </a:t>
            </a:r>
            <a:r>
              <a:rPr lang="en-US" dirty="0" err="1" smtClean="0"/>
              <a:t>ms</a:t>
            </a:r>
            <a:r>
              <a:rPr lang="en-US" dirty="0" smtClean="0"/>
              <a:t> x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from orifice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≤ 1e22 particles/s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Control actuator – the new </a:t>
            </a:r>
            <a:r>
              <a:rPr lang="en-US" sz="2800" b="1" dirty="0"/>
              <a:t>divertor gas injection system is being </a:t>
            </a:r>
            <a:r>
              <a:rPr lang="en-US" sz="2800" b="1" dirty="0" smtClean="0"/>
              <a:t>commissioned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886200" cy="2349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13214"/>
          <a:stretch/>
        </p:blipFill>
        <p:spPr bwMode="auto">
          <a:xfrm>
            <a:off x="5105400" y="3756654"/>
            <a:ext cx="3833668" cy="249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581400" cy="26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6098711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4111</TotalTime>
  <Words>1832</Words>
  <Application>Microsoft Macintosh PowerPoint</Application>
  <PresentationFormat>On-screen Show (4:3)</PresentationFormat>
  <Paragraphs>215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NSTX Upgrade</vt:lpstr>
      <vt:lpstr>Vacuum ultraviolet and Ultraviolet Spectrometers for Real-time Radiative Divertor Feedback Control in the NSTX-U Tokamak  </vt:lpstr>
      <vt:lpstr>Abstract</vt:lpstr>
      <vt:lpstr>Outline</vt:lpstr>
      <vt:lpstr>Various techniques developed for reduction of heat fluxes q|| (divertor SOL) and qpeak (divertor target)</vt:lpstr>
      <vt:lpstr>PowerPoint Presentation</vt:lpstr>
      <vt:lpstr>Edge modeling predicts significant heat flux reduction with radiative snowflake divertor</vt:lpstr>
      <vt:lpstr>Impurity-seeded radiative divertor with feedback control is planned for long discharges</vt:lpstr>
      <vt:lpstr>Conceptual design of radiative divertor feedback control system is based on PID control</vt:lpstr>
      <vt:lpstr>Control actuator – the new divertor gas injection system is being commissioned</vt:lpstr>
      <vt:lpstr>Te-sensitive line intensity ratios are considered for divertor detachment control signal </vt:lpstr>
      <vt:lpstr>Carbon or nitrogen Li-like and Be-like ion Dn=0; 1; 2 line intensity ratios are Te sensitive</vt:lpstr>
      <vt:lpstr>Divertor SPRED spectrometer has broad applications for NSTX-U program</vt:lpstr>
      <vt:lpstr>Divertor SPRED VUV spectrometer enables impurity emission measurement in outer divertor leg</vt:lpstr>
      <vt:lpstr>VUV spectrometer SPRED</vt:lpstr>
      <vt:lpstr>Laboratory spectral measurements with divertor SPRED</vt:lpstr>
      <vt:lpstr>Micro-channel plate gain and phosphor acceleration ranges are verified in the laboratory</vt:lpstr>
      <vt:lpstr>NBS 1963A Optical resolution target test shows 30 um spatial resolution of optical relay and detector system </vt:lpstr>
      <vt:lpstr>CRETIN code modeling used for Te sensitivity of D, Li, C spectra</vt:lpstr>
      <vt:lpstr>Li, C, O spectra simulations with CRETIN demonstrate feasibility of spectroscopic Te measurements</vt:lpstr>
      <vt:lpstr>High-n Balmer line spectra used in NSTX  for  divertor recombination rate, Te and ne studies</vt:lpstr>
      <vt:lpstr>Cretin UV spectra simulations demonstrate feasibility of spectroscopic Te measurements</vt:lpstr>
      <vt:lpstr>Te is estimated from Balmer line intensity ratio and from continua intensity ratio at Paschen jump  </vt:lpstr>
      <vt:lpstr>Divertor imaging optics enables quasi-2D divertor emission measurements in UV-VIS-NIR</vt:lpstr>
      <vt:lpstr>Divertor Imaging Balmer Spectrometer (DIBS) enables fast line and continua measurements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Vlad Soukhanovskii</cp:lastModifiedBy>
  <cp:revision>457</cp:revision>
  <cp:lastPrinted>2015-11-12T18:01:27Z</cp:lastPrinted>
  <dcterms:created xsi:type="dcterms:W3CDTF">2015-07-16T16:59:24Z</dcterms:created>
  <dcterms:modified xsi:type="dcterms:W3CDTF">2016-06-02T12:35:52Z</dcterms:modified>
</cp:coreProperties>
</file>