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41"/>
  </p:notesMasterIdLst>
  <p:handoutMasterIdLst>
    <p:handoutMasterId r:id="rId42"/>
  </p:handoutMasterIdLst>
  <p:sldIdLst>
    <p:sldId id="493" r:id="rId2"/>
    <p:sldId id="546" r:id="rId3"/>
    <p:sldId id="548" r:id="rId4"/>
    <p:sldId id="573" r:id="rId5"/>
    <p:sldId id="549" r:id="rId6"/>
    <p:sldId id="550" r:id="rId7"/>
    <p:sldId id="551" r:id="rId8"/>
    <p:sldId id="552" r:id="rId9"/>
    <p:sldId id="553" r:id="rId10"/>
    <p:sldId id="554" r:id="rId11"/>
    <p:sldId id="555" r:id="rId12"/>
    <p:sldId id="559" r:id="rId13"/>
    <p:sldId id="560" r:id="rId14"/>
    <p:sldId id="561" r:id="rId15"/>
    <p:sldId id="579" r:id="rId16"/>
    <p:sldId id="581" r:id="rId17"/>
    <p:sldId id="580" r:id="rId18"/>
    <p:sldId id="582" r:id="rId19"/>
    <p:sldId id="583" r:id="rId20"/>
    <p:sldId id="584" r:id="rId21"/>
    <p:sldId id="585" r:id="rId22"/>
    <p:sldId id="586" r:id="rId23"/>
    <p:sldId id="587" r:id="rId24"/>
    <p:sldId id="588" r:id="rId25"/>
    <p:sldId id="589" r:id="rId26"/>
    <p:sldId id="590" r:id="rId27"/>
    <p:sldId id="591" r:id="rId28"/>
    <p:sldId id="592" r:id="rId29"/>
    <p:sldId id="593" r:id="rId30"/>
    <p:sldId id="562" r:id="rId31"/>
    <p:sldId id="563" r:id="rId32"/>
    <p:sldId id="564" r:id="rId33"/>
    <p:sldId id="565" r:id="rId34"/>
    <p:sldId id="566" r:id="rId35"/>
    <p:sldId id="567" r:id="rId36"/>
    <p:sldId id="568" r:id="rId37"/>
    <p:sldId id="569" r:id="rId38"/>
    <p:sldId id="570" r:id="rId39"/>
    <p:sldId id="571" r:id="rId40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4F97"/>
    <a:srgbClr val="F6CE86"/>
    <a:srgbClr val="AEF8E5"/>
    <a:srgbClr val="0A8464"/>
    <a:srgbClr val="0DB78A"/>
    <a:srgbClr val="D68F10"/>
    <a:srgbClr val="F1B13D"/>
    <a:srgbClr val="10D6A2"/>
    <a:srgbClr val="2DEFBC"/>
    <a:srgbClr val="11D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8" autoAdjust="0"/>
    <p:restoredTop sz="96340" autoAdjust="0"/>
  </p:normalViewPr>
  <p:slideViewPr>
    <p:cSldViewPr snapToGrid="0">
      <p:cViewPr varScale="1">
        <p:scale>
          <a:sx n="121" d="100"/>
          <a:sy n="121" d="100"/>
        </p:scale>
        <p:origin x="-1528" y="-120"/>
      </p:cViewPr>
      <p:guideLst>
        <p:guide orient="horz" pos="905"/>
        <p:guide orient="horz" pos="4002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commentAuthors" Target="commentAuthors.xml"/><Relationship Id="rId4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Relationship Id="rId2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9/25/15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9/25/15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A97A16-477F-384C-9CA5-78E25EE2BDCC}" type="slidenum">
              <a:rPr lang="en-US"/>
              <a:pPr/>
              <a:t>3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5700" y="692150"/>
            <a:ext cx="4711700" cy="3533775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65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8258" indent="-291638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6552" indent="-233311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33172" indent="-233311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9793" indent="-233311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6413" indent="-2333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33035" indent="-2333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9655" indent="-2333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66276" indent="-2333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fld id="{DFAFDFC5-8247-D94F-B987-E5E4722CF688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690563"/>
            <a:ext cx="4711700" cy="3533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3574553"/>
            <a:ext cx="9143245" cy="274297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 smtClean="0"/>
              <a:t>Authors Name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5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LLNL-PRES-677496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7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7061" y="6446832"/>
            <a:ext cx="186520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2" y="6653213"/>
            <a:ext cx="762000" cy="15240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mtClean="0"/>
            </a:lvl1pPr>
          </a:lstStyle>
          <a:p>
            <a:fld id="{7A5BC9D7-C66C-704A-AD0D-8707F75BA8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15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199" y="217256"/>
            <a:ext cx="8229601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1205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65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 marL="1257300" indent="-342900">
              <a:buFont typeface="Arial"/>
              <a:buChar char="•"/>
              <a:defRPr lang="en-US" dirty="0" smtClean="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17256"/>
            <a:ext cx="8229600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906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7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" y="6566063"/>
            <a:ext cx="2731791" cy="27864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2930312" y="6579325"/>
            <a:ext cx="6103617" cy="197556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V. A. Soukhanovskii, 1</a:t>
            </a:r>
            <a:r>
              <a:rPr kumimoji="0" lang="en-US" sz="1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IAEA TM on Divertor Concepts, 1 October 2015, Vienna, Austria                                          </a:t>
            </a: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6059" y="1267155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  <p:sldLayoutId id="2147483725" r:id="rId11"/>
    <p:sldLayoutId id="2147483726" r:id="rId12"/>
    <p:sldLayoutId id="2147483727" r:id="rId13"/>
    <p:sldLayoutId id="2147483728" r:id="rId14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6.jpg"/><Relationship Id="rId7" Type="http://schemas.openxmlformats.org/officeDocument/2006/relationships/image" Target="../media/image5.png"/><Relationship Id="rId8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emf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5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Relationship Id="rId3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g"/><Relationship Id="rId3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png"/><Relationship Id="rId3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5.png"/><Relationship Id="rId9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5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5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7821" y="565125"/>
            <a:ext cx="8229600" cy="1234167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Developing snowflake divertor physics basis in the </a:t>
            </a:r>
            <a:r>
              <a:rPr lang="en-US" dirty="0" smtClean="0">
                <a:latin typeface="Calibri"/>
                <a:cs typeface="Calibri"/>
              </a:rPr>
              <a:t>DIII</a:t>
            </a:r>
            <a:r>
              <a:rPr lang="en-US" dirty="0">
                <a:latin typeface="Calibri"/>
                <a:cs typeface="Calibri"/>
              </a:rPr>
              <a:t>-</a:t>
            </a:r>
            <a:r>
              <a:rPr lang="en-US" dirty="0" smtClean="0">
                <a:latin typeface="Calibri"/>
                <a:cs typeface="Calibri"/>
              </a:rPr>
              <a:t>D and NSTX tokamaks.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17821" y="2172538"/>
            <a:ext cx="5629274" cy="369888"/>
          </a:xfrm>
        </p:spPr>
        <p:txBody>
          <a:bodyPr/>
          <a:lstStyle/>
          <a:p>
            <a:pPr marL="58738" indent="-1588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IAEA Technical Meeting on Divertor Concepts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492103" y="3640568"/>
            <a:ext cx="3278508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 smtClean="0">
                <a:cs typeface="Lucida Handwriting"/>
              </a:rPr>
              <a:t>1 October 2015</a:t>
            </a:r>
            <a:endParaRPr lang="en-US" sz="1600" dirty="0">
              <a:cs typeface="Lucida Handwriting"/>
            </a:endParaRPr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72F6F"/>
              </a:clrFrom>
              <a:clrTo>
                <a:srgbClr val="072F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03" y="6429668"/>
            <a:ext cx="536660" cy="32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STX_logo_med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89" y="6429668"/>
            <a:ext cx="974136" cy="320040"/>
          </a:xfrm>
          <a:prstGeom prst="rect">
            <a:avLst/>
          </a:prstGeom>
        </p:spPr>
      </p:pic>
      <p:sp>
        <p:nvSpPr>
          <p:cNvPr id="10" name="Text Placeholder 10"/>
          <p:cNvSpPr txBox="1">
            <a:spLocks/>
          </p:cNvSpPr>
          <p:nvPr/>
        </p:nvSpPr>
        <p:spPr>
          <a:xfrm>
            <a:off x="417821" y="2715117"/>
            <a:ext cx="2475649" cy="369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28600" algn="l" rtl="0" eaLnBrk="1" latinLnBrk="0" hangingPunct="1">
              <a:lnSpc>
                <a:spcPts val="2200"/>
              </a:lnSpc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None/>
              <a:tabLst/>
              <a:defRPr kumimoji="0" sz="20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None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None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None/>
              <a:tabLst>
                <a:tab pos="120015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763" algn="r"/>
            <a:r>
              <a:rPr lang="en-US" sz="2400" b="1" dirty="0" smtClean="0">
                <a:latin typeface="Calibri"/>
                <a:cs typeface="Calibri"/>
              </a:rPr>
              <a:t>Vlad Soukhanovskii</a:t>
            </a:r>
          </a:p>
        </p:txBody>
      </p:sp>
      <p:pic>
        <p:nvPicPr>
          <p:cNvPr id="2" name="Picture 1" descr="FESP LLNL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40" y="6420209"/>
            <a:ext cx="320040" cy="32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 idx="4294967295"/>
          </p:nvPr>
        </p:nvSpPr>
        <p:spPr>
          <a:xfrm>
            <a:off x="304800" y="33338"/>
            <a:ext cx="8686800" cy="842832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Snowflake configuration favorably affects radiative divertor and detachment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1013" y="1234936"/>
            <a:ext cx="22027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/>
              <a:t>Radiative  </a:t>
            </a:r>
            <a:r>
              <a:rPr lang="en-US" sz="1600" b="1" dirty="0">
                <a:solidFill>
                  <a:srgbClr val="FF0000"/>
                </a:solidFill>
              </a:rPr>
              <a:t>Radiative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b="1" dirty="0" smtClean="0">
                <a:latin typeface="+mn-lt"/>
              </a:rPr>
              <a:t>Standard 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Snowflake</a:t>
            </a:r>
          </a:p>
        </p:txBody>
      </p:sp>
      <p:pic>
        <p:nvPicPr>
          <p:cNvPr id="18437" name="Picture 12" descr="Screen Shot 2014-10-02 at 11.10.55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976" y="3845872"/>
            <a:ext cx="16002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4" descr="Screen Shot 2014-10-02 at 11.07.14 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76" y="3890322"/>
            <a:ext cx="1676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1" descr="iaea14-talk-q-raddiv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326" y="1810357"/>
            <a:ext cx="2384353" cy="207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6" descr="Screen Shot 2014-10-02 at 11.14.17 A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63451" y="4661847"/>
            <a:ext cx="14478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5576" y="1838760"/>
            <a:ext cx="17002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</a:rPr>
              <a:t>P</a:t>
            </a:r>
            <a:r>
              <a:rPr lang="en-US" b="1" baseline="-25000" dirty="0">
                <a:latin typeface="+mn-lt"/>
              </a:rPr>
              <a:t>SOL</a:t>
            </a:r>
            <a:r>
              <a:rPr lang="en-US" b="1" dirty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= 3-4 </a:t>
            </a:r>
            <a:r>
              <a:rPr lang="en-US" b="1" dirty="0">
                <a:latin typeface="+mn-lt"/>
              </a:rPr>
              <a:t>MW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78764" y="5590318"/>
            <a:ext cx="4501054" cy="87277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Natural partial detachment in NSTX snowflake otherwise  inaccessible with standard divertor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006242" y="5550407"/>
            <a:ext cx="3683838" cy="1041249"/>
          </a:xfrm>
          <a:prstGeom prst="rect">
            <a:avLst/>
          </a:prstGeom>
        </p:spPr>
        <p:txBody>
          <a:bodyPr vert="horz" lIns="54864" tIns="91440" rtlCol="0">
            <a:normAutofit fontScale="55000" lnSpcReduction="20000"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kumimoji="0"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8650" indent="-21590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7113" indent="-34290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Char char="—"/>
              <a:defRPr kumimoji="0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144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Lucida Grande"/>
              <a:buChar char="–"/>
              <a:defRPr kumimoji="0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•"/>
              <a:defRPr kumimoji="0" lang="en-US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Significant radiated power re-distribution</a:t>
            </a:r>
            <a:endParaRPr lang="en-US" dirty="0"/>
          </a:p>
          <a:p>
            <a:r>
              <a:rPr lang="en-US" dirty="0" smtClean="0"/>
              <a:t>Decreased near null, increased through leg </a:t>
            </a:r>
          </a:p>
        </p:txBody>
      </p:sp>
      <p:pic>
        <p:nvPicPr>
          <p:cNvPr id="13" name="Picture 12" descr="NSTX_logo_mediu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20" y="1368936"/>
            <a:ext cx="1391623" cy="457200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72F6F"/>
              </a:clrFrom>
              <a:clrTo>
                <a:srgbClr val="072F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71" y="1358605"/>
            <a:ext cx="63888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020871" y="1838315"/>
            <a:ext cx="1725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</a:rPr>
              <a:t>P</a:t>
            </a:r>
            <a:r>
              <a:rPr lang="en-US" b="1" baseline="-25000" dirty="0">
                <a:latin typeface="+mn-lt"/>
              </a:rPr>
              <a:t>SOL</a:t>
            </a:r>
            <a:r>
              <a:rPr lang="en-US" b="1" dirty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= 2-3 MW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 descr="eps11-div-ttn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1" y="1400282"/>
            <a:ext cx="2854311" cy="42578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8007" y="2340667"/>
            <a:ext cx="168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Nearly complete power detachment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89523" y="3738501"/>
            <a:ext cx="30008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/>
              <a:t>Radiative </a:t>
            </a:r>
            <a:r>
              <a:rPr lang="en-US" sz="1600" b="1" dirty="0" smtClean="0"/>
              <a:t>               </a:t>
            </a:r>
            <a:r>
              <a:rPr lang="en-US" sz="1600" b="1" dirty="0">
                <a:solidFill>
                  <a:srgbClr val="FF0000"/>
                </a:solidFill>
              </a:rPr>
              <a:t>Radiative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1600" b="1" dirty="0" smtClean="0">
                <a:latin typeface="+mn-lt"/>
              </a:rPr>
              <a:t>Standard               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Snowflake</a:t>
            </a:r>
          </a:p>
        </p:txBody>
      </p:sp>
    </p:spTree>
    <p:extLst>
      <p:ext uri="{BB962C8B-B14F-4D97-AF65-F5344CB8AC3E}">
        <p14:creationId xmlns:p14="http://schemas.microsoft.com/office/powerpoint/2010/main" val="381900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12"/>
    </mc:Choice>
    <mc:Fallback xmlns="">
      <p:transition xmlns:p14="http://schemas.microsoft.com/office/powerpoint/2010/main" spd="slow" advTm="9131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357" y="5069867"/>
            <a:ext cx="2714034" cy="1435280"/>
          </a:xfrm>
        </p:spPr>
        <p:txBody>
          <a:bodyPr>
            <a:normAutofit/>
          </a:bodyPr>
          <a:lstStyle/>
          <a:p>
            <a:r>
              <a:rPr lang="en-US" sz="2000" dirty="0"/>
              <a:t>Divertor heat flux significantly </a:t>
            </a:r>
            <a:r>
              <a:rPr lang="en-US" sz="2000" dirty="0" smtClean="0"/>
              <a:t>reduced </a:t>
            </a:r>
            <a:r>
              <a:rPr lang="en-US" sz="1800" dirty="0"/>
              <a:t>d</a:t>
            </a:r>
            <a:r>
              <a:rPr lang="en-US" sz="1800" dirty="0" smtClean="0"/>
              <a:t>uring </a:t>
            </a:r>
            <a:r>
              <a:rPr lang="en-US" sz="1800" dirty="0"/>
              <a:t>Type-I ELMs (</a:t>
            </a:r>
            <a:r>
              <a:rPr lang="en-US" sz="1800" dirty="0">
                <a:latin typeface="Symbol" charset="2"/>
                <a:cs typeface="Symbol" charset="2"/>
              </a:rPr>
              <a:t>D</a:t>
            </a:r>
            <a:r>
              <a:rPr lang="en-US" sz="1800" dirty="0"/>
              <a:t>W/W ~ 5-15 %)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220137"/>
            <a:ext cx="8229600" cy="60101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Snowflake divertor reduces ELM energy and divertor surface heating (peak heat flux)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6" descr="iaea14-talk-elm-histo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92" y="1815069"/>
            <a:ext cx="2984950" cy="251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9"/>
          <p:cNvCxnSpPr>
            <a:cxnSpLocks noChangeShapeType="1"/>
          </p:cNvCxnSpPr>
          <p:nvPr/>
        </p:nvCxnSpPr>
        <p:spPr bwMode="auto">
          <a:xfrm flipH="1">
            <a:off x="3690626" y="3194683"/>
            <a:ext cx="1371600" cy="762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5"/>
          <p:cNvSpPr/>
          <p:nvPr/>
        </p:nvSpPr>
        <p:spPr>
          <a:xfrm>
            <a:off x="3212719" y="4426565"/>
            <a:ext cx="59312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B1C71"/>
              </a:buClr>
              <a:buFont typeface="Arial"/>
              <a:buChar char="•"/>
              <a:defRPr/>
            </a:pPr>
            <a:r>
              <a:rPr lang="en-US" sz="2000" dirty="0">
                <a:cs typeface="Symbol" charset="2"/>
              </a:rPr>
              <a:t>Both </a:t>
            </a:r>
            <a:r>
              <a:rPr lang="en-US" sz="2000" dirty="0">
                <a:latin typeface="Symbol" charset="2"/>
                <a:cs typeface="Symbol" charset="2"/>
              </a:rPr>
              <a:t>D</a:t>
            </a:r>
            <a:r>
              <a:rPr lang="en-US" sz="2000" dirty="0">
                <a:cs typeface="Abadi MT Condensed Extra Bold"/>
              </a:rPr>
              <a:t>W</a:t>
            </a:r>
            <a:r>
              <a:rPr lang="en-US" sz="2000" baseline="-25000" dirty="0">
                <a:cs typeface="Abadi MT Condensed Extra Bold"/>
              </a:rPr>
              <a:t>ELM </a:t>
            </a:r>
            <a:r>
              <a:rPr lang="en-US" sz="2000" dirty="0">
                <a:cs typeface="Abadi MT Condensed Extra Bold"/>
              </a:rPr>
              <a:t>and </a:t>
            </a:r>
            <a:r>
              <a:rPr lang="en-US" sz="2000" dirty="0">
                <a:latin typeface="Symbol" charset="2"/>
                <a:cs typeface="Symbol" charset="2"/>
              </a:rPr>
              <a:t>D</a:t>
            </a:r>
            <a:r>
              <a:rPr lang="en-US" sz="2000" dirty="0">
                <a:cs typeface="Abadi MT Condensed Extra Bold"/>
              </a:rPr>
              <a:t>W</a:t>
            </a:r>
            <a:r>
              <a:rPr lang="en-US" sz="2000" baseline="-25000" dirty="0">
                <a:cs typeface="Abadi MT Condensed Extra Bold"/>
              </a:rPr>
              <a:t>ELM</a:t>
            </a:r>
            <a:r>
              <a:rPr lang="en-US" sz="2000" dirty="0">
                <a:cs typeface="Abadi MT Condensed Extra Bold"/>
              </a:rPr>
              <a:t>/</a:t>
            </a:r>
            <a:r>
              <a:rPr lang="en-US" sz="2000" dirty="0" err="1">
                <a:cs typeface="Abadi MT Condensed Extra Bold"/>
              </a:rPr>
              <a:t>W</a:t>
            </a:r>
            <a:r>
              <a:rPr lang="en-US" sz="2000" baseline="-25000" dirty="0" err="1">
                <a:cs typeface="Abadi MT Condensed Extra Bold"/>
              </a:rPr>
              <a:t>ped</a:t>
            </a:r>
            <a:r>
              <a:rPr lang="en-US" sz="2000" dirty="0">
                <a:cs typeface="Abadi MT Condensed Extra Bold"/>
              </a:rPr>
              <a:t> weakly reduced</a:t>
            </a:r>
          </a:p>
          <a:p>
            <a:pPr marL="342900" indent="-342900">
              <a:buClr>
                <a:srgbClr val="0B1C71"/>
              </a:buClr>
              <a:buFont typeface="Arial"/>
              <a:buChar char="•"/>
              <a:defRPr/>
            </a:pPr>
            <a:r>
              <a:rPr lang="en-US" sz="2000" dirty="0">
                <a:cs typeface="Abadi MT Condensed Extra Bold"/>
              </a:rPr>
              <a:t>Mostly for </a:t>
            </a:r>
            <a:r>
              <a:rPr lang="en-US" sz="2000" dirty="0">
                <a:latin typeface="Symbol" charset="2"/>
                <a:cs typeface="Symbol" charset="2"/>
              </a:rPr>
              <a:t>D</a:t>
            </a:r>
            <a:r>
              <a:rPr lang="en-US" sz="2000" dirty="0">
                <a:cs typeface="Abadi MT Condensed Extra Bold"/>
              </a:rPr>
              <a:t>W</a:t>
            </a:r>
            <a:r>
              <a:rPr lang="en-US" sz="2000" baseline="-25000" dirty="0">
                <a:cs typeface="Abadi MT Condensed Extra Bold"/>
              </a:rPr>
              <a:t>ELM</a:t>
            </a:r>
            <a:r>
              <a:rPr lang="en-US" sz="2000" dirty="0">
                <a:cs typeface="Abadi MT Condensed Extra Bold"/>
              </a:rPr>
              <a:t>/</a:t>
            </a:r>
            <a:r>
              <a:rPr lang="en-US" sz="2000" dirty="0" err="1">
                <a:cs typeface="Abadi MT Condensed Extra Bold"/>
              </a:rPr>
              <a:t>W</a:t>
            </a:r>
            <a:r>
              <a:rPr lang="en-US" sz="2000" baseline="-25000" dirty="0" err="1">
                <a:cs typeface="Abadi MT Condensed Extra Bold"/>
              </a:rPr>
              <a:t>ped</a:t>
            </a:r>
            <a:r>
              <a:rPr lang="en-US" sz="2000" dirty="0">
                <a:cs typeface="Abadi MT Condensed Extra Bold"/>
              </a:rPr>
              <a:t> &lt; </a:t>
            </a:r>
            <a:r>
              <a:rPr lang="en-US" sz="2000" dirty="0" smtClean="0">
                <a:cs typeface="Abadi MT Condensed Extra Bold"/>
              </a:rPr>
              <a:t>0.10</a:t>
            </a:r>
          </a:p>
          <a:p>
            <a:pPr marL="342900" indent="-342900">
              <a:buClr>
                <a:srgbClr val="0B1C71"/>
              </a:buClr>
              <a:buFont typeface="Arial"/>
              <a:buChar char="•"/>
              <a:defRPr/>
            </a:pPr>
            <a:r>
              <a:rPr lang="en-US" dirty="0" err="1" smtClean="0">
                <a:latin typeface="Symbol" charset="2"/>
                <a:ea typeface="ヒラギノ角ゴ Pro W3" charset="0"/>
                <a:cs typeface="Symbol" charset="2"/>
              </a:rPr>
              <a:t>D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surf</a:t>
            </a:r>
            <a:r>
              <a:rPr lang="en-US" dirty="0" err="1"/>
              <a:t>~E</a:t>
            </a:r>
            <a:r>
              <a:rPr lang="en-US" baseline="-25000" dirty="0" err="1"/>
              <a:t>ELM</a:t>
            </a:r>
            <a:r>
              <a:rPr lang="en-US" dirty="0"/>
              <a:t>/(</a:t>
            </a:r>
            <a:r>
              <a:rPr lang="en-US" dirty="0" err="1"/>
              <a:t>A</a:t>
            </a:r>
            <a:r>
              <a:rPr lang="en-US" baseline="-25000" dirty="0" err="1"/>
              <a:t>wet</a:t>
            </a:r>
            <a:r>
              <a:rPr lang="en-US" dirty="0"/>
              <a:t> </a:t>
            </a:r>
            <a:r>
              <a:rPr lang="en-US" dirty="0" err="1">
                <a:latin typeface="Symbol" charset="2"/>
                <a:ea typeface="ヒラギノ角ゴ Pro W3" charset="0"/>
                <a:cs typeface="Symbol" charset="2"/>
              </a:rPr>
              <a:t>t</a:t>
            </a:r>
            <a:r>
              <a:rPr lang="en-US" baseline="-25000" dirty="0" err="1">
                <a:ea typeface="ヒラギノ角ゴ Pro W3" charset="0"/>
                <a:cs typeface="ヒラギノ角ゴ Pro W3" charset="0"/>
              </a:rPr>
              <a:t>ELM</a:t>
            </a:r>
            <a:r>
              <a:rPr lang="en-US" baseline="-25000" dirty="0"/>
              <a:t> </a:t>
            </a:r>
            <a:r>
              <a:rPr lang="en-US" dirty="0"/>
              <a:t>)</a:t>
            </a:r>
            <a:r>
              <a:rPr lang="en-US" baseline="30000" dirty="0"/>
              <a:t>1/</a:t>
            </a:r>
            <a:r>
              <a:rPr lang="en-US" baseline="30000" dirty="0" smtClean="0"/>
              <a:t>2</a:t>
            </a:r>
          </a:p>
          <a:p>
            <a:pPr marL="342900" indent="-342900">
              <a:buClr>
                <a:srgbClr val="0B1C71"/>
              </a:buClr>
              <a:buFont typeface="Arial"/>
              <a:buChar char="•"/>
              <a:defRPr/>
            </a:pPr>
            <a:r>
              <a:rPr lang="en-US" dirty="0" smtClean="0"/>
              <a:t>Increased </a:t>
            </a:r>
            <a:r>
              <a:rPr lang="en-US" dirty="0" err="1">
                <a:latin typeface="Symbol" charset="2"/>
                <a:ea typeface="ヒラギノ角ゴ Pro W3" charset="0"/>
                <a:cs typeface="Symbol" charset="2"/>
              </a:rPr>
              <a:t>t</a:t>
            </a:r>
            <a:r>
              <a:rPr lang="en-US" baseline="-25000" dirty="0" err="1"/>
              <a:t>ELM</a:t>
            </a:r>
            <a:r>
              <a:rPr lang="en-US" dirty="0"/>
              <a:t>=L</a:t>
            </a:r>
            <a:r>
              <a:rPr lang="en-US" baseline="-25000" dirty="0"/>
              <a:t>II</a:t>
            </a:r>
            <a:r>
              <a:rPr lang="en-US" dirty="0"/>
              <a:t>/</a:t>
            </a:r>
            <a:r>
              <a:rPr lang="en-US" dirty="0" err="1"/>
              <a:t>c</a:t>
            </a:r>
            <a:r>
              <a:rPr lang="en-US" baseline="-25000" dirty="0" err="1"/>
              <a:t>s,ped</a:t>
            </a:r>
            <a:endParaRPr lang="en-US" dirty="0"/>
          </a:p>
          <a:p>
            <a:pPr lvl="1"/>
            <a:r>
              <a:rPr lang="en-US" dirty="0"/>
              <a:t>Weakly reduced E</a:t>
            </a:r>
            <a:r>
              <a:rPr lang="en-US" baseline="-25000" dirty="0"/>
              <a:t>ELM</a:t>
            </a:r>
          </a:p>
          <a:p>
            <a:pPr lvl="1"/>
            <a:r>
              <a:rPr lang="en-US" dirty="0" err="1"/>
              <a:t>A</a:t>
            </a:r>
            <a:r>
              <a:rPr lang="en-US" baseline="-25000" dirty="0" err="1"/>
              <a:t>wet</a:t>
            </a:r>
            <a:r>
              <a:rPr lang="en-US" baseline="30000" dirty="0" err="1"/>
              <a:t>ELM</a:t>
            </a:r>
            <a:r>
              <a:rPr lang="en-US" dirty="0"/>
              <a:t> similar</a:t>
            </a:r>
          </a:p>
          <a:p>
            <a:pPr marL="342900" indent="-342900">
              <a:buClr>
                <a:srgbClr val="0B1C71"/>
              </a:buClr>
              <a:buFont typeface="Arial"/>
              <a:buChar char="•"/>
              <a:defRPr/>
            </a:pPr>
            <a:endParaRPr lang="en-US" sz="2000" dirty="0">
              <a:cs typeface="Abadi MT Condensed Extra Bold"/>
            </a:endParaRPr>
          </a:p>
          <a:p>
            <a:pPr marL="800100" lvl="1" indent="-342900">
              <a:buFont typeface="Arial"/>
              <a:buChar char="•"/>
              <a:defRPr/>
            </a:pP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427442" y="1461555"/>
            <a:ext cx="22161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Standard 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Snowflake</a:t>
            </a:r>
          </a:p>
        </p:txBody>
      </p:sp>
      <p:pic>
        <p:nvPicPr>
          <p:cNvPr id="10" name="Picture 3" descr="iaea14-talk-temp-dwel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803" y="1748165"/>
            <a:ext cx="3290246" cy="256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262872" y="1461555"/>
            <a:ext cx="22161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Standard 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Snowflake</a:t>
            </a:r>
          </a:p>
        </p:txBody>
      </p:sp>
      <p:sp>
        <p:nvSpPr>
          <p:cNvPr id="12" name="Oval 1"/>
          <p:cNvSpPr>
            <a:spLocks noChangeArrowheads="1"/>
          </p:cNvSpPr>
          <p:nvPr/>
        </p:nvSpPr>
        <p:spPr bwMode="auto">
          <a:xfrm>
            <a:off x="6275972" y="2180921"/>
            <a:ext cx="1042847" cy="609058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hangingPunct="0"/>
            <a:endParaRPr lang="en-US" sz="2400" u="sng">
              <a:latin typeface="Times" charset="0"/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7967732" y="2721578"/>
            <a:ext cx="875848" cy="1058213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hangingPunct="0"/>
            <a:endParaRPr lang="en-US" sz="2400" u="sng">
              <a:latin typeface="Times" charset="0"/>
            </a:endParaRPr>
          </a:p>
        </p:txBody>
      </p:sp>
      <p:pic>
        <p:nvPicPr>
          <p:cNvPr id="14" name="Picture 13" descr="psi20-nstx-el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" y="1749407"/>
            <a:ext cx="2471525" cy="3070176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72F6F"/>
              </a:clrFrom>
              <a:clrTo>
                <a:srgbClr val="072F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462" y="1305313"/>
            <a:ext cx="63888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NSTX_logo_mediu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9" y="1310547"/>
            <a:ext cx="1391623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497875" y="6017510"/>
            <a:ext cx="168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T. D. Rognlien et. al, 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JNM 438, 2013, S418 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93"/>
    </mc:Choice>
    <mc:Fallback xmlns="">
      <p:transition xmlns:p14="http://schemas.microsoft.com/office/powerpoint/2010/main" spd="slow" advTm="10499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199" y="117869"/>
            <a:ext cx="8229601" cy="863314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Developing the Snowflake Divertor Physics Basis For High-power Density Tokamaks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01983" y="1383126"/>
            <a:ext cx="8229600" cy="4504398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+mn-lt"/>
              </a:rPr>
              <a:t>SF divertor configurations compatible with high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H-mode confinement and high pressure pedestal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+mn-lt"/>
              </a:rPr>
              <a:t>Snowflake geometry may offer multiple benefits for inter-ELM and ELM heat flux mitigation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+mn-lt"/>
              </a:rPr>
              <a:t>Geometry enables divertor inter-ELM heat flux spreading over larger plasma-wetted area, multiple strike points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+mn-lt"/>
              </a:rPr>
              <a:t>Broader parallel heat fluxes may imply increased radial transport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+mn-lt"/>
              </a:rPr>
              <a:t>ELM divertor peak target temperature and heat flux reduction, especially in radiative snowflake configurations</a:t>
            </a: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97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531" y="81932"/>
            <a:ext cx="8402571" cy="886846"/>
          </a:xfrm>
        </p:spPr>
        <p:txBody>
          <a:bodyPr/>
          <a:lstStyle/>
          <a:p>
            <a:r>
              <a:rPr lang="en-US" dirty="0" smtClean="0"/>
              <a:t>First pre-DEMO and DEMO device designs with snowflake divertor configurations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2" y="1325888"/>
            <a:ext cx="2917354" cy="3815410"/>
          </a:xfrm>
          <a:prstGeom prst="rect">
            <a:avLst/>
          </a:prstGeom>
        </p:spPr>
      </p:pic>
      <p:pic>
        <p:nvPicPr>
          <p:cNvPr id="3" name="Picture 2" descr="Screen Shot 2014-10-27 at 8.21.49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42" y="1335755"/>
            <a:ext cx="5244194" cy="3918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53299" y="5759362"/>
            <a:ext cx="2069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rgbClr val="0000FF"/>
                </a:solidFill>
              </a:rPr>
              <a:t>Y. Wan, SOFE 2013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8347" y="527716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CFETR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66335" y="6011976"/>
            <a:ext cx="3385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Z. </a:t>
            </a:r>
            <a:r>
              <a:rPr lang="en-US" sz="1200" b="1" dirty="0" err="1" smtClean="0">
                <a:solidFill>
                  <a:srgbClr val="0000FF"/>
                </a:solidFill>
              </a:rPr>
              <a:t>Luo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rgbClr val="0000FF"/>
                </a:solidFill>
              </a:rPr>
              <a:t>et.al</a:t>
            </a:r>
            <a:r>
              <a:rPr lang="en-US" sz="1200" b="1" dirty="0" smtClean="0">
                <a:solidFill>
                  <a:srgbClr val="0000FF"/>
                </a:solidFill>
              </a:rPr>
              <a:t>, IEEE </a:t>
            </a:r>
            <a:r>
              <a:rPr lang="en-US" sz="1200" b="1" dirty="0">
                <a:solidFill>
                  <a:srgbClr val="0000FF"/>
                </a:solidFill>
              </a:rPr>
              <a:t>TRANSACTIONS ON PLASMA SCIENCE, </a:t>
            </a:r>
            <a:r>
              <a:rPr lang="en-US" sz="1200" b="1" dirty="0" smtClean="0">
                <a:solidFill>
                  <a:srgbClr val="0000FF"/>
                </a:solidFill>
              </a:rPr>
              <a:t>V42</a:t>
            </a:r>
            <a:r>
              <a:rPr lang="en-US" sz="1200" b="1" dirty="0">
                <a:solidFill>
                  <a:srgbClr val="0000FF"/>
                </a:solidFill>
              </a:rPr>
              <a:t>, </a:t>
            </a:r>
            <a:r>
              <a:rPr lang="en-US" sz="1200" b="1" dirty="0" smtClean="0">
                <a:solidFill>
                  <a:srgbClr val="0000FF"/>
                </a:solidFill>
              </a:rPr>
              <a:t>2014, 1021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9322" y="5759362"/>
            <a:ext cx="18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R Albanese </a:t>
            </a:r>
            <a:r>
              <a:rPr lang="en-US" sz="1200" b="1" dirty="0" smtClean="0">
                <a:solidFill>
                  <a:srgbClr val="0000FF"/>
                </a:solidFill>
              </a:rPr>
              <a:t>et. al,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PPCF, </a:t>
            </a:r>
            <a:r>
              <a:rPr lang="en-US" sz="1200" b="1" dirty="0">
                <a:solidFill>
                  <a:srgbClr val="0000FF"/>
                </a:solidFill>
              </a:rPr>
              <a:t>56 (2014) 035008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57811" y="4242942"/>
            <a:ext cx="2339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Snowflake for DEMO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122" y="5759362"/>
            <a:ext cx="2847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N. </a:t>
            </a:r>
            <a:r>
              <a:rPr lang="en-US" sz="1200" b="1" dirty="0" err="1" smtClean="0">
                <a:solidFill>
                  <a:srgbClr val="0000FF"/>
                </a:solidFill>
              </a:rPr>
              <a:t>Asakura</a:t>
            </a:r>
            <a:r>
              <a:rPr lang="en-US" sz="1200" b="1" dirty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rgbClr val="0000FF"/>
                </a:solidFill>
              </a:rPr>
              <a:t>et.al</a:t>
            </a:r>
            <a:r>
              <a:rPr lang="en-US" sz="1200" b="1" dirty="0" smtClean="0">
                <a:solidFill>
                  <a:srgbClr val="0000FF"/>
                </a:solidFill>
              </a:rPr>
              <a:t>, 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Trans. </a:t>
            </a:r>
            <a:r>
              <a:rPr lang="en-US" sz="1200" b="1" dirty="0" err="1" smtClean="0">
                <a:solidFill>
                  <a:srgbClr val="0000FF"/>
                </a:solidFill>
              </a:rPr>
              <a:t>Fus</a:t>
            </a:r>
            <a:r>
              <a:rPr lang="en-US" sz="1200" b="1" dirty="0" smtClean="0">
                <a:solidFill>
                  <a:srgbClr val="0000FF"/>
                </a:solidFill>
              </a:rPr>
              <a:t>. Sci. Tech. 63,  2013, 70.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1122" y="5277161"/>
            <a:ext cx="2339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Snowflake for DEMO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5" y="1314246"/>
            <a:ext cx="3297436" cy="38421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69735" y="5277161"/>
            <a:ext cx="2339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Snowflake for DEMO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0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87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324043" y="238997"/>
            <a:ext cx="8001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4" rIns="91428" bIns="45714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5pPr>
            <a:lvl6pPr marL="457144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7pPr>
            <a:lvl8pPr marL="1371434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8pPr>
            <a:lvl9pPr marL="1828578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9pPr>
          </a:lstStyle>
          <a:p>
            <a:pPr>
              <a:buNone/>
            </a:pPr>
            <a:r>
              <a:rPr lang="en-US" i="0" dirty="0" smtClean="0">
                <a:solidFill>
                  <a:srgbClr val="376092"/>
                </a:solidFill>
                <a:latin typeface="Calibri"/>
                <a:cs typeface="Calibri"/>
              </a:rPr>
              <a:t>Snowflake divertor is a leading heat flux mitigation candidate for NSTX Upgrade</a:t>
            </a:r>
            <a:endParaRPr lang="en-US" i="0" dirty="0">
              <a:solidFill>
                <a:srgbClr val="376092"/>
              </a:solidFill>
              <a:latin typeface="Calibri"/>
              <a:cs typeface="Calibri"/>
            </a:endParaRPr>
          </a:p>
        </p:txBody>
      </p:sp>
      <p:pic>
        <p:nvPicPr>
          <p:cNvPr id="21" name="Picture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457200" y="1296952"/>
            <a:ext cx="1835439" cy="244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81"/>
          <p:cNvSpPr txBox="1">
            <a:spLocks noChangeArrowheads="1"/>
          </p:cNvSpPr>
          <p:nvPr/>
        </p:nvSpPr>
        <p:spPr bwMode="auto">
          <a:xfrm>
            <a:off x="609600" y="3505200"/>
            <a:ext cx="15503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US" sz="1400" i="0" dirty="0">
                <a:solidFill>
                  <a:srgbClr val="090CFF"/>
                </a:solidFill>
              </a:rPr>
              <a:t>New </a:t>
            </a:r>
            <a:r>
              <a:rPr lang="en-US" sz="1400" i="0" dirty="0" smtClean="0">
                <a:solidFill>
                  <a:srgbClr val="090CFF"/>
                </a:solidFill>
              </a:rPr>
              <a:t>center-stack</a:t>
            </a:r>
            <a:endParaRPr lang="en-US" sz="1400" i="0" dirty="0">
              <a:solidFill>
                <a:srgbClr val="090CFF"/>
              </a:solidFill>
            </a:endParaRPr>
          </a:p>
        </p:txBody>
      </p:sp>
      <p:pic>
        <p:nvPicPr>
          <p:cNvPr id="24" name="Picture 79" descr="NB2 is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5555"/>
          <a:stretch/>
        </p:blipFill>
        <p:spPr bwMode="auto">
          <a:xfrm>
            <a:off x="2400181" y="1335046"/>
            <a:ext cx="251548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81"/>
          <p:cNvSpPr txBox="1">
            <a:spLocks noChangeArrowheads="1"/>
          </p:cNvSpPr>
          <p:nvPr/>
        </p:nvSpPr>
        <p:spPr bwMode="auto">
          <a:xfrm>
            <a:off x="2271283" y="3505200"/>
            <a:ext cx="15503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US" sz="1400" i="0" dirty="0" smtClean="0">
                <a:solidFill>
                  <a:srgbClr val="090CFF"/>
                </a:solidFill>
              </a:rPr>
              <a:t>2</a:t>
            </a:r>
            <a:r>
              <a:rPr lang="en-US" sz="1400" i="0" baseline="30000" dirty="0" smtClean="0">
                <a:solidFill>
                  <a:srgbClr val="090CFF"/>
                </a:solidFill>
              </a:rPr>
              <a:t>nd</a:t>
            </a:r>
            <a:r>
              <a:rPr lang="en-US" sz="1400" i="0" dirty="0" smtClean="0">
                <a:solidFill>
                  <a:srgbClr val="090CFF"/>
                </a:solidFill>
              </a:rPr>
              <a:t> neutral </a:t>
            </a:r>
            <a:r>
              <a:rPr lang="en-US" sz="1400" i="0" dirty="0">
                <a:solidFill>
                  <a:srgbClr val="090CFF"/>
                </a:solidFill>
              </a:rPr>
              <a:t>b</a:t>
            </a:r>
            <a:r>
              <a:rPr lang="en-US" sz="1400" i="0" dirty="0" smtClean="0">
                <a:solidFill>
                  <a:srgbClr val="090CFF"/>
                </a:solidFill>
              </a:rPr>
              <a:t>eam</a:t>
            </a:r>
            <a:endParaRPr lang="en-US" sz="1400" i="0" dirty="0">
              <a:solidFill>
                <a:srgbClr val="090C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838200" y="2419538"/>
            <a:ext cx="533400" cy="1066800"/>
          </a:xfrm>
          <a:prstGeom prst="straightConnector1">
            <a:avLst/>
          </a:prstGeom>
          <a:noFill/>
          <a:ln w="38100" cap="flat" cmpd="sng" algn="ctr">
            <a:solidFill>
              <a:srgbClr val="80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789847" y="3773141"/>
            <a:ext cx="420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B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err="1" smtClean="0">
                <a:solidFill>
                  <a:srgbClr val="FF0000"/>
                </a:solidFill>
              </a:rPr>
              <a:t>I</a:t>
            </a:r>
            <a:r>
              <a:rPr lang="en-US" sz="1400" b="1" baseline="-25000" dirty="0" err="1" smtClean="0">
                <a:solidFill>
                  <a:srgbClr val="FF0000"/>
                </a:solidFill>
              </a:rPr>
              <a:t>p</a:t>
            </a:r>
            <a:endParaRPr lang="en-US" sz="1400" b="1" baseline="-25000" dirty="0" smtClean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188228" y="3888637"/>
            <a:ext cx="351028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958532" y="3773141"/>
            <a:ext cx="760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P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NBI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pulse</a:t>
            </a:r>
            <a:endParaRPr lang="en-US" sz="1400" b="1" baseline="-25000" dirty="0" smtClean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1194700" y="4177994"/>
            <a:ext cx="351028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2712228" y="3888637"/>
            <a:ext cx="351028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2718700" y="4177994"/>
            <a:ext cx="351028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1490071" y="3752865"/>
            <a:ext cx="46700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1 T</a:t>
            </a: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1477480" y="4036211"/>
            <a:ext cx="630956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2 MA</a:t>
            </a:r>
          </a:p>
        </p:txBody>
      </p:sp>
      <p:sp>
        <p:nvSpPr>
          <p:cNvPr id="36" name="Rectangle 18"/>
          <p:cNvSpPr>
            <a:spLocks noChangeArrowheads="1"/>
          </p:cNvSpPr>
          <p:nvPr/>
        </p:nvSpPr>
        <p:spPr bwMode="auto">
          <a:xfrm>
            <a:off x="2978365" y="3752865"/>
            <a:ext cx="785114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12 MW</a:t>
            </a:r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3009430" y="4036211"/>
            <a:ext cx="55340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5 s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781896" y="3757239"/>
            <a:ext cx="2973632" cy="557253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28600" y="1295400"/>
            <a:ext cx="3733800" cy="2743200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39A6"/>
              </a:solidFill>
              <a:effectLst/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V="1">
            <a:off x="2362200" y="2495738"/>
            <a:ext cx="533400" cy="1066800"/>
          </a:xfrm>
          <a:prstGeom prst="straightConnector1">
            <a:avLst/>
          </a:prstGeom>
          <a:noFill/>
          <a:ln w="38100" cap="flat" cmpd="sng" algn="ctr">
            <a:solidFill>
              <a:srgbClr val="80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97692" y="4568821"/>
            <a:ext cx="5558693" cy="182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0" dirty="0" smtClean="0"/>
              <a:t>NSTX-U Mission elements:</a:t>
            </a:r>
          </a:p>
          <a:p>
            <a:pPr marL="569893" lvl="1" indent="-169843" defTabSz="804769">
              <a:lnSpc>
                <a:spcPct val="90000"/>
              </a:lnSpc>
              <a:defRPr/>
            </a:pPr>
            <a:r>
              <a:rPr lang="en-US" sz="1400" b="0" i="0" kern="0" dirty="0"/>
              <a:t>Advance ST as candidate for Fusion Nuclear Science Facility </a:t>
            </a:r>
          </a:p>
          <a:p>
            <a:pPr marL="569893" lvl="1" indent="-169843" defTabSz="804769">
              <a:lnSpc>
                <a:spcPct val="90000"/>
              </a:lnSpc>
              <a:defRPr/>
            </a:pPr>
            <a:r>
              <a:rPr lang="en-US" sz="1400" b="1" i="0" kern="0" dirty="0">
                <a:solidFill>
                  <a:srgbClr val="FF0000"/>
                </a:solidFill>
              </a:rPr>
              <a:t>Develop solutions for the plasma-material interface challenge</a:t>
            </a:r>
          </a:p>
          <a:p>
            <a:pPr marL="569893" lvl="1" indent="-169843" defTabSz="804769">
              <a:lnSpc>
                <a:spcPct val="90000"/>
              </a:lnSpc>
              <a:defRPr/>
            </a:pPr>
            <a:r>
              <a:rPr lang="en-US" sz="1400" b="0" i="0" kern="0" dirty="0"/>
              <a:t>Explore unique ST parameter regimes to advance predictive capability for ITER</a:t>
            </a:r>
          </a:p>
          <a:p>
            <a:pPr marL="569893" lvl="1" indent="-169843" defTabSz="804769">
              <a:lnSpc>
                <a:spcPct val="90000"/>
              </a:lnSpc>
              <a:defRPr/>
            </a:pPr>
            <a:r>
              <a:rPr lang="en-US" sz="1400" b="0" i="0" kern="0" dirty="0"/>
              <a:t>Develop ST as fusion energy system</a:t>
            </a:r>
            <a:endParaRPr lang="en-US" sz="1400" b="0" i="0" kern="0" dirty="0">
              <a:solidFill>
                <a:srgbClr val="0000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kumimoji="1" lang="en-US" sz="1800" b="0" i="0" dirty="0" smtClean="0"/>
          </a:p>
          <a:p>
            <a:pPr>
              <a:lnSpc>
                <a:spcPct val="90000"/>
              </a:lnSpc>
            </a:pPr>
            <a:endParaRPr kumimoji="1" lang="en-US" sz="1800" b="0" i="0" dirty="0" smtClean="0"/>
          </a:p>
          <a:p>
            <a:pPr>
              <a:lnSpc>
                <a:spcPct val="90000"/>
              </a:lnSpc>
            </a:pPr>
            <a:endParaRPr kumimoji="1" lang="en-US" b="0" i="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8552828" y="3273665"/>
            <a:ext cx="591172" cy="5145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3480" y="4359412"/>
            <a:ext cx="38008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0000FF"/>
                </a:solidFill>
              </a:rPr>
              <a:t> J. E. </a:t>
            </a:r>
            <a:r>
              <a:rPr lang="fr-FR" sz="1200" b="1" dirty="0" smtClean="0">
                <a:solidFill>
                  <a:srgbClr val="0000FF"/>
                </a:solidFill>
              </a:rPr>
              <a:t>Menard</a:t>
            </a:r>
            <a:r>
              <a:rPr lang="fr-FR" sz="1200" b="1" dirty="0">
                <a:solidFill>
                  <a:srgbClr val="0000FF"/>
                </a:solidFill>
              </a:rPr>
              <a:t> </a:t>
            </a:r>
            <a:r>
              <a:rPr lang="fr-FR" sz="1200" b="1" dirty="0" smtClean="0">
                <a:solidFill>
                  <a:srgbClr val="0000FF"/>
                </a:solidFill>
              </a:rPr>
              <a:t>et. al, </a:t>
            </a:r>
            <a:r>
              <a:rPr lang="fr-FR" sz="1200" b="1" dirty="0">
                <a:solidFill>
                  <a:srgbClr val="0000FF"/>
                </a:solidFill>
              </a:rPr>
              <a:t>Nucl. Fusion 52 (2012) 083015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2" name="Picture 1" descr="NSTX-U_logo_thick_font_transpar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549" y="802680"/>
            <a:ext cx="1387195" cy="35776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auto">
          <a:xfrm>
            <a:off x="8552828" y="3273665"/>
            <a:ext cx="591172" cy="5145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0" name="Picture 1" descr="nstxu-sfde-mono-12-20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270" y="1497017"/>
            <a:ext cx="3661089" cy="278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5632175" y="4380722"/>
            <a:ext cx="35118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-280988">
              <a:spcBef>
                <a:spcPts val="1200"/>
              </a:spcBef>
              <a:buClr>
                <a:srgbClr val="0D5097"/>
              </a:buClr>
              <a:buFont typeface="Wingdings" charset="2"/>
              <a:buChar char="§"/>
            </a:pPr>
            <a:r>
              <a:rPr lang="en-US" dirty="0" smtClean="0"/>
              <a:t>New divertor coil</a:t>
            </a:r>
          </a:p>
          <a:p>
            <a:pPr marL="400050" lvl="1" indent="-280988">
              <a:spcBef>
                <a:spcPts val="1200"/>
              </a:spcBef>
              <a:buClr>
                <a:srgbClr val="0D5097"/>
              </a:buClr>
              <a:buFont typeface="Wingdings" charset="2"/>
              <a:buChar char="§"/>
            </a:pPr>
            <a:r>
              <a:rPr lang="en-US" dirty="0" smtClean="0"/>
              <a:t>Upper</a:t>
            </a:r>
            <a:r>
              <a:rPr lang="en-US" dirty="0"/>
              <a:t>-lower </a:t>
            </a:r>
            <a:r>
              <a:rPr lang="en-US" dirty="0" smtClean="0"/>
              <a:t>snowflake divertors</a:t>
            </a:r>
          </a:p>
          <a:p>
            <a:pPr marL="400050" lvl="1" indent="-280988">
              <a:spcBef>
                <a:spcPts val="1200"/>
              </a:spcBef>
              <a:buClr>
                <a:srgbClr val="0D5097"/>
              </a:buClr>
              <a:buFont typeface="Wingdings" charset="2"/>
              <a:buChar char="§"/>
            </a:pPr>
            <a:r>
              <a:rPr lang="en-US" dirty="0" smtClean="0"/>
              <a:t>Supported </a:t>
            </a:r>
            <a:r>
              <a:rPr lang="en-US" dirty="0"/>
              <a:t>by NSTX-U divertor coils and compatible with coil current limits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261652" y="3886755"/>
            <a:ext cx="150538" cy="552723"/>
          </a:xfrm>
          <a:prstGeom prst="straightConnector1">
            <a:avLst/>
          </a:prstGeom>
          <a:ln w="317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94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12"/>
    </mc:Choice>
    <mc:Fallback xmlns="">
      <p:transition xmlns:p14="http://schemas.microsoft.com/office/powerpoint/2010/main" spd="slow" advTm="1981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324043" y="238997"/>
            <a:ext cx="8001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4" rIns="91428" bIns="45714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5pPr>
            <a:lvl6pPr marL="457144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7pPr>
            <a:lvl8pPr marL="1371434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8pPr>
            <a:lvl9pPr marL="1828578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9pPr>
          </a:lstStyle>
          <a:p>
            <a:pPr>
              <a:buNone/>
            </a:pPr>
            <a:r>
              <a:rPr lang="en-US" i="0" dirty="0" smtClean="0">
                <a:solidFill>
                  <a:srgbClr val="376092"/>
                </a:solidFill>
                <a:latin typeface="Calibri"/>
                <a:cs typeface="Calibri"/>
              </a:rPr>
              <a:t>Snowflake divertor is a leading heat flux mitigation candidate for NSTX Upgrade</a:t>
            </a:r>
            <a:endParaRPr lang="en-US" i="0" dirty="0">
              <a:solidFill>
                <a:srgbClr val="376092"/>
              </a:solidFill>
              <a:latin typeface="Calibri"/>
              <a:cs typeface="Calibri"/>
            </a:endParaRPr>
          </a:p>
        </p:txBody>
      </p:sp>
      <p:pic>
        <p:nvPicPr>
          <p:cNvPr id="21" name="Picture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457200" y="1296952"/>
            <a:ext cx="1835439" cy="244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81"/>
          <p:cNvSpPr txBox="1">
            <a:spLocks noChangeArrowheads="1"/>
          </p:cNvSpPr>
          <p:nvPr/>
        </p:nvSpPr>
        <p:spPr bwMode="auto">
          <a:xfrm>
            <a:off x="609600" y="3505200"/>
            <a:ext cx="15503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US" sz="1400" i="0" dirty="0">
                <a:solidFill>
                  <a:srgbClr val="090CFF"/>
                </a:solidFill>
              </a:rPr>
              <a:t>New </a:t>
            </a:r>
            <a:r>
              <a:rPr lang="en-US" sz="1400" i="0" dirty="0" smtClean="0">
                <a:solidFill>
                  <a:srgbClr val="090CFF"/>
                </a:solidFill>
              </a:rPr>
              <a:t>center-stack</a:t>
            </a:r>
            <a:endParaRPr lang="en-US" sz="1400" i="0" dirty="0">
              <a:solidFill>
                <a:srgbClr val="090CFF"/>
              </a:solidFill>
            </a:endParaRPr>
          </a:p>
        </p:txBody>
      </p:sp>
      <p:pic>
        <p:nvPicPr>
          <p:cNvPr id="24" name="Picture 79" descr="NB2 is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5555"/>
          <a:stretch/>
        </p:blipFill>
        <p:spPr bwMode="auto">
          <a:xfrm>
            <a:off x="2400181" y="1335046"/>
            <a:ext cx="251548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81"/>
          <p:cNvSpPr txBox="1">
            <a:spLocks noChangeArrowheads="1"/>
          </p:cNvSpPr>
          <p:nvPr/>
        </p:nvSpPr>
        <p:spPr bwMode="auto">
          <a:xfrm>
            <a:off x="2271283" y="3505200"/>
            <a:ext cx="15503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US" sz="1400" i="0" dirty="0" smtClean="0">
                <a:solidFill>
                  <a:srgbClr val="090CFF"/>
                </a:solidFill>
              </a:rPr>
              <a:t>2</a:t>
            </a:r>
            <a:r>
              <a:rPr lang="en-US" sz="1400" i="0" baseline="30000" dirty="0" smtClean="0">
                <a:solidFill>
                  <a:srgbClr val="090CFF"/>
                </a:solidFill>
              </a:rPr>
              <a:t>nd</a:t>
            </a:r>
            <a:r>
              <a:rPr lang="en-US" sz="1400" i="0" dirty="0" smtClean="0">
                <a:solidFill>
                  <a:srgbClr val="090CFF"/>
                </a:solidFill>
              </a:rPr>
              <a:t> neutral </a:t>
            </a:r>
            <a:r>
              <a:rPr lang="en-US" sz="1400" i="0" dirty="0">
                <a:solidFill>
                  <a:srgbClr val="090CFF"/>
                </a:solidFill>
              </a:rPr>
              <a:t>b</a:t>
            </a:r>
            <a:r>
              <a:rPr lang="en-US" sz="1400" i="0" dirty="0" smtClean="0">
                <a:solidFill>
                  <a:srgbClr val="090CFF"/>
                </a:solidFill>
              </a:rPr>
              <a:t>eam</a:t>
            </a:r>
            <a:endParaRPr lang="en-US" sz="1400" i="0" dirty="0">
              <a:solidFill>
                <a:srgbClr val="090C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838200" y="2419538"/>
            <a:ext cx="533400" cy="1066800"/>
          </a:xfrm>
          <a:prstGeom prst="straightConnector1">
            <a:avLst/>
          </a:prstGeom>
          <a:noFill/>
          <a:ln w="38100" cap="flat" cmpd="sng" algn="ctr">
            <a:solidFill>
              <a:srgbClr val="80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789847" y="3773141"/>
            <a:ext cx="420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B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err="1" smtClean="0">
                <a:solidFill>
                  <a:srgbClr val="FF0000"/>
                </a:solidFill>
              </a:rPr>
              <a:t>I</a:t>
            </a:r>
            <a:r>
              <a:rPr lang="en-US" sz="1400" b="1" baseline="-25000" dirty="0" err="1" smtClean="0">
                <a:solidFill>
                  <a:srgbClr val="FF0000"/>
                </a:solidFill>
              </a:rPr>
              <a:t>p</a:t>
            </a:r>
            <a:endParaRPr lang="en-US" sz="1400" b="1" baseline="-25000" dirty="0" smtClean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188228" y="3888637"/>
            <a:ext cx="351028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958532" y="3773141"/>
            <a:ext cx="760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P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NBI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pulse</a:t>
            </a:r>
            <a:endParaRPr lang="en-US" sz="1400" b="1" baseline="-25000" dirty="0" smtClean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1194700" y="4177994"/>
            <a:ext cx="351028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2712228" y="3888637"/>
            <a:ext cx="351028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2718700" y="4177994"/>
            <a:ext cx="351028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1490071" y="3752865"/>
            <a:ext cx="46700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1 T</a:t>
            </a: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1477480" y="4036211"/>
            <a:ext cx="630956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2 MA</a:t>
            </a:r>
          </a:p>
        </p:txBody>
      </p:sp>
      <p:sp>
        <p:nvSpPr>
          <p:cNvPr id="36" name="Rectangle 18"/>
          <p:cNvSpPr>
            <a:spLocks noChangeArrowheads="1"/>
          </p:cNvSpPr>
          <p:nvPr/>
        </p:nvSpPr>
        <p:spPr bwMode="auto">
          <a:xfrm>
            <a:off x="2978365" y="3752865"/>
            <a:ext cx="785114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12 MW</a:t>
            </a:r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3009430" y="4036211"/>
            <a:ext cx="55340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5 s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781896" y="3757239"/>
            <a:ext cx="2973632" cy="557253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28600" y="1295400"/>
            <a:ext cx="3733800" cy="2743200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39A6"/>
              </a:solidFill>
              <a:effectLst/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V="1">
            <a:off x="2362200" y="2495738"/>
            <a:ext cx="533400" cy="1066800"/>
          </a:xfrm>
          <a:prstGeom prst="straightConnector1">
            <a:avLst/>
          </a:prstGeom>
          <a:noFill/>
          <a:ln w="38100" cap="flat" cmpd="sng" algn="ctr">
            <a:solidFill>
              <a:srgbClr val="80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97692" y="4568821"/>
            <a:ext cx="5558693" cy="182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64A9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0" dirty="0" smtClean="0"/>
              <a:t>NSTX-U Mission elements:</a:t>
            </a:r>
          </a:p>
          <a:p>
            <a:pPr marL="569893" lvl="1" indent="-169843" defTabSz="804769">
              <a:lnSpc>
                <a:spcPct val="90000"/>
              </a:lnSpc>
              <a:defRPr/>
            </a:pPr>
            <a:r>
              <a:rPr lang="en-US" sz="1400" b="0" i="0" kern="0" dirty="0"/>
              <a:t>Advance ST as candidate for Fusion Nuclear Science Facility </a:t>
            </a:r>
          </a:p>
          <a:p>
            <a:pPr marL="569893" lvl="1" indent="-169843" defTabSz="804769">
              <a:lnSpc>
                <a:spcPct val="90000"/>
              </a:lnSpc>
              <a:defRPr/>
            </a:pPr>
            <a:r>
              <a:rPr lang="en-US" sz="1400" b="1" i="0" kern="0" dirty="0">
                <a:solidFill>
                  <a:srgbClr val="FF0000"/>
                </a:solidFill>
              </a:rPr>
              <a:t>Develop solutions for the plasma-material interface challenge</a:t>
            </a:r>
          </a:p>
          <a:p>
            <a:pPr marL="569893" lvl="1" indent="-169843" defTabSz="804769">
              <a:lnSpc>
                <a:spcPct val="90000"/>
              </a:lnSpc>
              <a:defRPr/>
            </a:pPr>
            <a:r>
              <a:rPr lang="en-US" sz="1400" b="0" i="0" kern="0" dirty="0"/>
              <a:t>Explore unique ST parameter regimes to advance predictive capability for ITER</a:t>
            </a:r>
          </a:p>
          <a:p>
            <a:pPr marL="569893" lvl="1" indent="-169843" defTabSz="804769">
              <a:lnSpc>
                <a:spcPct val="90000"/>
              </a:lnSpc>
              <a:defRPr/>
            </a:pPr>
            <a:r>
              <a:rPr lang="en-US" sz="1400" b="0" i="0" kern="0" dirty="0"/>
              <a:t>Develop ST as fusion energy system</a:t>
            </a:r>
            <a:endParaRPr lang="en-US" sz="1400" b="0" i="0" kern="0" dirty="0">
              <a:solidFill>
                <a:srgbClr val="0000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kumimoji="1" lang="en-US" sz="1800" b="0" i="0" dirty="0" smtClean="0"/>
          </a:p>
          <a:p>
            <a:pPr>
              <a:lnSpc>
                <a:spcPct val="90000"/>
              </a:lnSpc>
            </a:pPr>
            <a:endParaRPr kumimoji="1" lang="en-US" sz="1800" b="0" i="0" dirty="0" smtClean="0"/>
          </a:p>
          <a:p>
            <a:pPr>
              <a:lnSpc>
                <a:spcPct val="90000"/>
              </a:lnSpc>
            </a:pPr>
            <a:endParaRPr kumimoji="1" lang="en-US" b="0" i="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8552828" y="3273665"/>
            <a:ext cx="591172" cy="5145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3480" y="4359412"/>
            <a:ext cx="38008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0000FF"/>
                </a:solidFill>
              </a:rPr>
              <a:t> J. E. </a:t>
            </a:r>
            <a:r>
              <a:rPr lang="fr-FR" sz="1200" b="1" dirty="0" smtClean="0">
                <a:solidFill>
                  <a:srgbClr val="0000FF"/>
                </a:solidFill>
              </a:rPr>
              <a:t>Menard</a:t>
            </a:r>
            <a:r>
              <a:rPr lang="fr-FR" sz="1200" b="1" dirty="0">
                <a:solidFill>
                  <a:srgbClr val="0000FF"/>
                </a:solidFill>
              </a:rPr>
              <a:t> </a:t>
            </a:r>
            <a:r>
              <a:rPr lang="fr-FR" sz="1200" b="1" dirty="0" smtClean="0">
                <a:solidFill>
                  <a:srgbClr val="0000FF"/>
                </a:solidFill>
              </a:rPr>
              <a:t>et. al, </a:t>
            </a:r>
            <a:r>
              <a:rPr lang="fr-FR" sz="1200" b="1" dirty="0">
                <a:solidFill>
                  <a:srgbClr val="0000FF"/>
                </a:solidFill>
              </a:rPr>
              <a:t>Nucl. Fusion 52 (2012) 083015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sofe15-nstxu-sfd-all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48" y="1292371"/>
            <a:ext cx="3281376" cy="5153323"/>
          </a:xfrm>
          <a:prstGeom prst="rect">
            <a:avLst/>
          </a:prstGeom>
        </p:spPr>
      </p:pic>
      <p:pic>
        <p:nvPicPr>
          <p:cNvPr id="2" name="Picture 1" descr="NSTX-U_logo_thick_font_transpar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549" y="802680"/>
            <a:ext cx="1387195" cy="3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9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12"/>
    </mc:Choice>
    <mc:Fallback xmlns="">
      <p:transition xmlns:p14="http://schemas.microsoft.com/office/powerpoint/2010/main" spd="slow" advTm="1981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>
          <a:xfrm>
            <a:off x="122551" y="206100"/>
            <a:ext cx="9021449" cy="75156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Edge modeling predicts significant heat flux reduction with radiative snowflake divertor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76200" y="1322234"/>
            <a:ext cx="5286181" cy="4926166"/>
          </a:xfrm>
        </p:spPr>
        <p:txBody>
          <a:bodyPr>
            <a:normAutofit fontScale="92500" lnSpcReduction="10000"/>
          </a:bodyPr>
          <a:lstStyle/>
          <a:p>
            <a:pPr marL="400050" lvl="1" indent="-280988">
              <a:spcBef>
                <a:spcPts val="1200"/>
              </a:spcBef>
              <a:buClr>
                <a:srgbClr val="0D5097"/>
              </a:buClr>
              <a:buFont typeface="Wingdings" charset="2"/>
              <a:buChar char="§"/>
            </a:pPr>
            <a:r>
              <a:rPr lang="en-US" sz="2900" dirty="0"/>
              <a:t>S</a:t>
            </a:r>
            <a:r>
              <a:rPr lang="en-US" sz="2900" dirty="0" smtClean="0"/>
              <a:t>nowflake with 3% carbon</a:t>
            </a:r>
          </a:p>
          <a:p>
            <a:pPr marL="798513" lvl="2" indent="-280988">
              <a:spcBef>
                <a:spcPts val="1200"/>
              </a:spcBef>
              <a:buClr>
                <a:srgbClr val="0D5097"/>
              </a:buClr>
              <a:buFont typeface="Wingdings" charset="2"/>
              <a:buChar char="§"/>
            </a:pPr>
            <a:r>
              <a:rPr lang="en-US" sz="2500" dirty="0" smtClean="0"/>
              <a:t>Wide density </a:t>
            </a:r>
            <a:r>
              <a:rPr lang="en-US" sz="2500" dirty="0"/>
              <a:t>operational window </a:t>
            </a:r>
            <a:r>
              <a:rPr lang="en-US" sz="2500" dirty="0" smtClean="0"/>
              <a:t>as low as n</a:t>
            </a:r>
            <a:r>
              <a:rPr lang="en-US" sz="2500" baseline="-25000" dirty="0" smtClean="0"/>
              <a:t>e</a:t>
            </a:r>
            <a:r>
              <a:rPr lang="en-US" sz="2500" dirty="0"/>
              <a:t>/n</a:t>
            </a:r>
            <a:r>
              <a:rPr lang="en-US" sz="2500" baseline="-25000" dirty="0"/>
              <a:t>G</a:t>
            </a:r>
            <a:r>
              <a:rPr lang="en-US" sz="2500" dirty="0"/>
              <a:t>≤</a:t>
            </a:r>
            <a:r>
              <a:rPr lang="en-US" sz="2500" dirty="0" smtClean="0"/>
              <a:t>0.4</a:t>
            </a:r>
          </a:p>
          <a:p>
            <a:pPr marL="798513" lvl="2" indent="-280988">
              <a:spcBef>
                <a:spcPts val="1200"/>
              </a:spcBef>
              <a:buClr>
                <a:srgbClr val="0D5097"/>
              </a:buClr>
              <a:buFont typeface="Wingdings" charset="2"/>
              <a:buChar char="§"/>
            </a:pPr>
            <a:r>
              <a:rPr lang="en-US" sz="2600" dirty="0" smtClean="0"/>
              <a:t>Peak </a:t>
            </a:r>
            <a:r>
              <a:rPr lang="en-US" sz="2600" dirty="0"/>
              <a:t>heat flux reduced </a:t>
            </a:r>
            <a:r>
              <a:rPr lang="en-US" sz="2600" dirty="0" smtClean="0"/>
              <a:t>up to 50% stronger (cf. standard radiative divertor) at lower n</a:t>
            </a:r>
            <a:r>
              <a:rPr lang="en-US" sz="2600" baseline="-25000" dirty="0" smtClean="0"/>
              <a:t>e</a:t>
            </a:r>
          </a:p>
          <a:p>
            <a:pPr marL="400050" lvl="1" indent="-280988">
              <a:spcBef>
                <a:spcPts val="1200"/>
              </a:spcBef>
              <a:buClr>
                <a:srgbClr val="0D5097"/>
              </a:buClr>
              <a:buFont typeface="Wingdings" charset="2"/>
              <a:buChar char="§"/>
            </a:pPr>
            <a:r>
              <a:rPr lang="en-US" sz="3000" dirty="0" smtClean="0"/>
              <a:t>Less impurity seeding (argon or neon) needed for lower peak heat flux </a:t>
            </a:r>
          </a:p>
          <a:p>
            <a:pPr marL="400050" lvl="1" indent="-280988">
              <a:spcBef>
                <a:spcPts val="1200"/>
              </a:spcBef>
              <a:buClr>
                <a:srgbClr val="0D5097"/>
              </a:buClr>
              <a:buFont typeface="Wingdings" charset="2"/>
              <a:buChar char="§"/>
            </a:pPr>
            <a:r>
              <a:rPr lang="en-US" dirty="0" smtClean="0"/>
              <a:t>Multi</a:t>
            </a:r>
            <a:r>
              <a:rPr lang="en-US" dirty="0"/>
              <a:t>-fluid code UEDGE</a:t>
            </a:r>
          </a:p>
          <a:p>
            <a:pPr lvl="1"/>
            <a:r>
              <a:rPr lang="en-US" dirty="0" err="1"/>
              <a:t>B</a:t>
            </a:r>
            <a:r>
              <a:rPr lang="en-US" baseline="-25000" dirty="0" err="1"/>
              <a:t>t</a:t>
            </a:r>
            <a:r>
              <a:rPr lang="en-US" dirty="0"/>
              <a:t> = 1.0 T, </a:t>
            </a:r>
            <a:r>
              <a:rPr lang="en-US" dirty="0" err="1"/>
              <a:t>I</a:t>
            </a:r>
            <a:r>
              <a:rPr lang="en-US" baseline="-25000" dirty="0" err="1"/>
              <a:t>p</a:t>
            </a:r>
            <a:r>
              <a:rPr lang="en-US" dirty="0"/>
              <a:t> = 2 MA, P</a:t>
            </a:r>
            <a:r>
              <a:rPr lang="en-US" baseline="-25000" dirty="0"/>
              <a:t>SOL</a:t>
            </a:r>
            <a:r>
              <a:rPr lang="en-US" dirty="0"/>
              <a:t> = 9 MW</a:t>
            </a:r>
          </a:p>
          <a:p>
            <a:pPr lvl="1"/>
            <a:r>
              <a:rPr lang="en-US" dirty="0"/>
              <a:t>NSTX-like transport </a:t>
            </a:r>
            <a:r>
              <a:rPr lang="da-DK" dirty="0"/>
              <a:t> </a:t>
            </a:r>
            <a:r>
              <a:rPr lang="da-DK" dirty="0" err="1">
                <a:latin typeface="Symbol" charset="2"/>
                <a:cs typeface="Symbol" charset="2"/>
              </a:rPr>
              <a:t>c</a:t>
            </a:r>
            <a:r>
              <a:rPr lang="da-DK" baseline="-25000" dirty="0" err="1"/>
              <a:t>i,e</a:t>
            </a:r>
            <a:r>
              <a:rPr lang="da-DK" dirty="0"/>
              <a:t>=2-4 m</a:t>
            </a:r>
            <a:r>
              <a:rPr lang="da-DK" baseline="30000" dirty="0"/>
              <a:t>2</a:t>
            </a:r>
            <a:r>
              <a:rPr lang="da-DK" dirty="0"/>
              <a:t>/s, </a:t>
            </a:r>
            <a:r>
              <a:rPr lang="en-US" dirty="0"/>
              <a:t> D=0.5 m</a:t>
            </a:r>
            <a:r>
              <a:rPr lang="en-US" baseline="30000" dirty="0"/>
              <a:t>2</a:t>
            </a:r>
            <a:r>
              <a:rPr lang="en-US" dirty="0" smtClean="0"/>
              <a:t>/</a:t>
            </a:r>
            <a:r>
              <a:rPr lang="en-US" dirty="0"/>
              <a:t>s</a:t>
            </a:r>
            <a:endParaRPr lang="en-US" sz="3000" baseline="-25000" dirty="0" smtClean="0"/>
          </a:p>
          <a:p>
            <a:pPr marL="798513" lvl="2" indent="-280988">
              <a:spcBef>
                <a:spcPts val="1200"/>
              </a:spcBef>
              <a:buClr>
                <a:srgbClr val="0D5097"/>
              </a:buClr>
              <a:buFont typeface="Wingdings" charset="2"/>
              <a:buChar char="§"/>
            </a:pPr>
            <a:endParaRPr lang="en-US" sz="2600" baseline="-25000" dirty="0" smtClean="0"/>
          </a:p>
          <a:p>
            <a:pPr marL="400050" lvl="1" indent="-280988">
              <a:spcBef>
                <a:spcPts val="1200"/>
              </a:spcBef>
              <a:buClr>
                <a:srgbClr val="0D5097"/>
              </a:buClr>
              <a:buFont typeface="Wingdings" charset="2"/>
              <a:buChar char="§"/>
            </a:pPr>
            <a:endParaRPr lang="en-US" sz="3000" baseline="-25000" dirty="0" smtClean="0"/>
          </a:p>
        </p:txBody>
      </p:sp>
      <p:pic>
        <p:nvPicPr>
          <p:cNvPr id="2" name="Picture 1" descr="meier-figu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59" y="1571621"/>
            <a:ext cx="2953372" cy="491926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5013739" y="1844261"/>
            <a:ext cx="750957" cy="198783"/>
          </a:xfrm>
          <a:prstGeom prst="straightConnector1">
            <a:avLst/>
          </a:prstGeom>
          <a:ln w="317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998754" y="2903282"/>
            <a:ext cx="810116" cy="277240"/>
          </a:xfrm>
          <a:prstGeom prst="straightConnector1">
            <a:avLst/>
          </a:prstGeom>
          <a:ln w="317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939142" y="3917782"/>
            <a:ext cx="869728" cy="587957"/>
          </a:xfrm>
          <a:prstGeom prst="straightConnector1">
            <a:avLst/>
          </a:prstGeom>
          <a:ln w="317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958059" y="1261172"/>
            <a:ext cx="22904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none" dirty="0" smtClean="0">
                <a:latin typeface="+mn-lt"/>
              </a:rPr>
              <a:t>Standard   </a:t>
            </a:r>
            <a:r>
              <a:rPr lang="en-US" sz="1600" b="1" u="none" dirty="0" smtClean="0">
                <a:solidFill>
                  <a:srgbClr val="FF0000"/>
                </a:solidFill>
                <a:latin typeface="+mn-lt"/>
              </a:rPr>
              <a:t>Snowflake</a:t>
            </a:r>
            <a:endParaRPr lang="en-US" sz="1600" b="1" u="none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717921" y="1670109"/>
            <a:ext cx="10855" cy="1009567"/>
          </a:xfrm>
          <a:prstGeom prst="line">
            <a:avLst/>
          </a:prstGeom>
          <a:ln w="317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718782" y="3310364"/>
            <a:ext cx="9994" cy="194553"/>
          </a:xfrm>
          <a:prstGeom prst="straightConnector1">
            <a:avLst/>
          </a:prstGeom>
          <a:ln w="317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250436" y="3342762"/>
            <a:ext cx="699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Total</a:t>
            </a:r>
            <a:endParaRPr lang="en-US" sz="1400" b="1" u="none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74617" y="3920461"/>
            <a:ext cx="1177371" cy="36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1200" b="1" dirty="0" smtClean="0"/>
              <a:t>Rad.</a:t>
            </a:r>
          </a:p>
          <a:p>
            <a:pPr>
              <a:lnSpc>
                <a:spcPct val="70000"/>
              </a:lnSpc>
            </a:pPr>
            <a:r>
              <a:rPr lang="en-US" sz="1200" b="1" dirty="0" smtClean="0"/>
              <a:t>heating</a:t>
            </a:r>
            <a:endParaRPr lang="en-US" sz="1200" b="1" u="none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37548" y="6109283"/>
            <a:ext cx="38008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rgbClr val="0000FF"/>
                </a:solidFill>
              </a:rPr>
              <a:t>E. </a:t>
            </a:r>
            <a:r>
              <a:rPr lang="fr-FR" sz="1200" b="1" dirty="0" err="1" smtClean="0">
                <a:solidFill>
                  <a:srgbClr val="0000FF"/>
                </a:solidFill>
              </a:rPr>
              <a:t>T</a:t>
            </a:r>
            <a:r>
              <a:rPr lang="fr-FR" sz="1200" b="1" dirty="0">
                <a:solidFill>
                  <a:srgbClr val="0000FF"/>
                </a:solidFill>
              </a:rPr>
              <a:t>.</a:t>
            </a:r>
            <a:r>
              <a:rPr lang="fr-FR" sz="1200" b="1" dirty="0" smtClean="0">
                <a:solidFill>
                  <a:srgbClr val="0000FF"/>
                </a:solidFill>
              </a:rPr>
              <a:t> Meier et. al, Nucl</a:t>
            </a:r>
            <a:r>
              <a:rPr lang="fr-FR" sz="1200" b="1" dirty="0">
                <a:solidFill>
                  <a:srgbClr val="0000FF"/>
                </a:solidFill>
              </a:rPr>
              <a:t>. </a:t>
            </a:r>
            <a:r>
              <a:rPr lang="fr-FR" sz="1200" b="1" dirty="0" smtClean="0">
                <a:solidFill>
                  <a:srgbClr val="0000FF"/>
                </a:solidFill>
              </a:rPr>
              <a:t>Fusion </a:t>
            </a:r>
            <a:r>
              <a:rPr lang="fr-FR" sz="1200" b="1" dirty="0">
                <a:solidFill>
                  <a:srgbClr val="0000FF"/>
                </a:solidFill>
              </a:rPr>
              <a:t>(</a:t>
            </a:r>
            <a:r>
              <a:rPr lang="fr-FR" sz="1200" b="1" dirty="0" smtClean="0">
                <a:solidFill>
                  <a:srgbClr val="0000FF"/>
                </a:solidFill>
              </a:rPr>
              <a:t>2015)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17" name="Picture 16" descr="NSTX-U_logo_thick_font_transpar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549" y="802680"/>
            <a:ext cx="1387195" cy="3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9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22"/>
    </mc:Choice>
    <mc:Fallback xmlns="">
      <p:transition xmlns:p14="http://schemas.microsoft.com/office/powerpoint/2010/main" spd="slow" advTm="4172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852838"/>
          </a:xfrm>
        </p:spPr>
        <p:txBody>
          <a:bodyPr/>
          <a:lstStyle/>
          <a:p>
            <a:r>
              <a:rPr lang="en-US" sz="3200" dirty="0" smtClean="0"/>
              <a:t>Advanced divertor magnetic configurations (classified by appearance)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74129" y="1566863"/>
            <a:ext cx="8313016" cy="4751357"/>
          </a:xfrm>
        </p:spPr>
        <p:txBody>
          <a:bodyPr>
            <a:normAutofit/>
          </a:bodyPr>
          <a:lstStyle/>
          <a:p>
            <a:pPr marL="633412" indent="-514350">
              <a:buFont typeface="+mj-lt"/>
              <a:buAutoNum type="arabicPeriod"/>
            </a:pPr>
            <a:r>
              <a:rPr lang="en-US" b="1" dirty="0" smtClean="0"/>
              <a:t>Multiple divertors, each with one X-point</a:t>
            </a:r>
          </a:p>
          <a:p>
            <a:pPr marL="633412" indent="-514350">
              <a:buFont typeface="+mj-lt"/>
              <a:buAutoNum type="arabicPeriod"/>
            </a:pPr>
            <a:r>
              <a:rPr lang="en-US" b="1" dirty="0" smtClean="0"/>
              <a:t>Higher order (2</a:t>
            </a:r>
            <a:r>
              <a:rPr lang="en-US" b="1" baseline="30000" dirty="0" smtClean="0"/>
              <a:t>nd</a:t>
            </a:r>
            <a:r>
              <a:rPr lang="en-US" b="1" dirty="0" smtClean="0"/>
              <a:t>, 3</a:t>
            </a:r>
            <a:r>
              <a:rPr lang="en-US" b="1" baseline="30000" dirty="0" smtClean="0"/>
              <a:t>rd</a:t>
            </a:r>
            <a:r>
              <a:rPr lang="en-US" b="1" dirty="0" smtClean="0"/>
              <a:t>) null divertors</a:t>
            </a:r>
          </a:p>
          <a:p>
            <a:pPr marL="633412" indent="-514350">
              <a:buFont typeface="+mj-lt"/>
              <a:buAutoNum type="arabicPeriod"/>
            </a:pPr>
            <a:r>
              <a:rPr lang="en-US" b="1" dirty="0" smtClean="0"/>
              <a:t>Divertor with multiple X-points</a:t>
            </a:r>
          </a:p>
          <a:p>
            <a:pPr marL="633412" indent="-514350">
              <a:buFont typeface="+mj-lt"/>
              <a:buAutoNum type="arabicPeriod"/>
            </a:pPr>
            <a:r>
              <a:rPr lang="en-US" b="1" dirty="0" smtClean="0"/>
              <a:t>Long-legged divertors with multiple X-points</a:t>
            </a:r>
            <a:endParaRPr lang="en-US" b="1" dirty="0"/>
          </a:p>
          <a:p>
            <a:endParaRPr lang="en-US" dirty="0" smtClean="0"/>
          </a:p>
          <a:p>
            <a:r>
              <a:rPr lang="en-US" dirty="0" smtClean="0"/>
              <a:t>Note on early concepts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nvisioned before H-mode discovery (1982)</a:t>
            </a:r>
            <a:endParaRPr lang="en-US" dirty="0"/>
          </a:p>
          <a:p>
            <a:pPr lvl="1"/>
            <a:r>
              <a:rPr lang="en-US" dirty="0" smtClean="0"/>
              <a:t>Some concepts envisioned divertor for particle and impurity control </a:t>
            </a:r>
            <a:r>
              <a:rPr lang="en-US" b="1" dirty="0" smtClean="0"/>
              <a:t>only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095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858714"/>
          </a:xfrm>
        </p:spPr>
        <p:txBody>
          <a:bodyPr/>
          <a:lstStyle/>
          <a:p>
            <a:r>
              <a:rPr lang="en-US" sz="3100" dirty="0" smtClean="0"/>
              <a:t>1. Multiple divertors: triple-null, quadruple-null to share heat and particle fluxes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529" y="5160483"/>
            <a:ext cx="3793603" cy="1047455"/>
          </a:xfrm>
        </p:spPr>
        <p:txBody>
          <a:bodyPr>
            <a:noAutofit/>
          </a:bodyPr>
          <a:lstStyle/>
          <a:p>
            <a:pPr>
              <a:lnSpc>
                <a:spcPct val="50000"/>
              </a:lnSpc>
            </a:pPr>
            <a:r>
              <a:rPr lang="en-US" sz="1600" dirty="0" smtClean="0"/>
              <a:t>D-shaped plasma, high </a:t>
            </a:r>
            <a:r>
              <a:rPr lang="en-US" sz="1600" dirty="0" err="1" smtClean="0"/>
              <a:t>triangularity</a:t>
            </a:r>
            <a:endParaRPr lang="en-US" sz="1600" dirty="0" smtClean="0"/>
          </a:p>
          <a:p>
            <a:pPr>
              <a:lnSpc>
                <a:spcPct val="50000"/>
              </a:lnSpc>
            </a:pPr>
            <a:r>
              <a:rPr lang="en-US" sz="1600" dirty="0" smtClean="0"/>
              <a:t>Increased local shear</a:t>
            </a:r>
          </a:p>
          <a:p>
            <a:pPr>
              <a:lnSpc>
                <a:spcPct val="50000"/>
              </a:lnSpc>
            </a:pPr>
            <a:r>
              <a:rPr lang="en-US" sz="1600" dirty="0" smtClean="0"/>
              <a:t>Enhanced kink </a:t>
            </a:r>
            <a:r>
              <a:rPr lang="en-US" sz="1600" dirty="0" err="1" smtClean="0"/>
              <a:t>stbility</a:t>
            </a:r>
            <a:endParaRPr lang="en-US" sz="1600" dirty="0"/>
          </a:p>
        </p:txBody>
      </p:sp>
      <p:pic>
        <p:nvPicPr>
          <p:cNvPr id="5" name="Picture 4" descr="Screen Shot 2014-10-21 at 6.27.24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81" y="1356288"/>
            <a:ext cx="3016413" cy="3726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815" y="6225951"/>
            <a:ext cx="2921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J. </a:t>
            </a:r>
            <a:r>
              <a:rPr lang="en-US" sz="1200" b="1" dirty="0" err="1" smtClean="0">
                <a:solidFill>
                  <a:srgbClr val="0000FF"/>
                </a:solidFill>
              </a:rPr>
              <a:t>Kesner</a:t>
            </a:r>
            <a:r>
              <a:rPr lang="en-US" sz="1200" b="1" dirty="0" smtClean="0">
                <a:solidFill>
                  <a:srgbClr val="0000FF"/>
                </a:solidFill>
              </a:rPr>
              <a:t>, Nucl. Fusion 30, 548 (1990) 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25628" y="6050150"/>
            <a:ext cx="31095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K. </a:t>
            </a:r>
            <a:r>
              <a:rPr lang="en-US" sz="1200" b="1" dirty="0" err="1" smtClean="0">
                <a:solidFill>
                  <a:srgbClr val="0000FF"/>
                </a:solidFill>
              </a:rPr>
              <a:t>Bol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rgbClr val="0000FF"/>
                </a:solidFill>
              </a:rPr>
              <a:t>et.al</a:t>
            </a:r>
            <a:r>
              <a:rPr lang="en-US" sz="1200" b="1" dirty="0" smtClean="0">
                <a:solidFill>
                  <a:srgbClr val="0000FF"/>
                </a:solidFill>
              </a:rPr>
              <a:t>, Nucl. Fusion 25, 1149 (1985) 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7" name="Picture 6" descr="Screen Shot 2014-10-23 at 11.49.04 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79" y="1410337"/>
            <a:ext cx="2964561" cy="2951055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034655" y="4509665"/>
            <a:ext cx="4956219" cy="1552177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Poloidal</a:t>
            </a:r>
            <a:r>
              <a:rPr lang="en-US" dirty="0" smtClean="0"/>
              <a:t> Divertor Experiment tokamak at PPPL (1979 – 1983)</a:t>
            </a:r>
          </a:p>
          <a:p>
            <a:r>
              <a:rPr lang="en-US" dirty="0" smtClean="0"/>
              <a:t>Significant contribution to divertor physics with double-null configuration</a:t>
            </a:r>
            <a:endParaRPr lang="en-US" dirty="0"/>
          </a:p>
        </p:txBody>
      </p:sp>
      <p:pic>
        <p:nvPicPr>
          <p:cNvPr id="11" name="Picture 10" descr="Screen Shot 2014-10-23 at 11.48.53 A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144" y="1414248"/>
            <a:ext cx="3037433" cy="298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0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4168" y="1375929"/>
            <a:ext cx="8144390" cy="4840133"/>
          </a:xfrm>
        </p:spPr>
        <p:txBody>
          <a:bodyPr>
            <a:normAutofit fontScale="25000" lnSpcReduction="20000"/>
          </a:bodyPr>
          <a:lstStyle/>
          <a:p>
            <a:pPr marL="119062" indent="0">
              <a:lnSpc>
                <a:spcPct val="120000"/>
              </a:lnSpc>
              <a:buNone/>
            </a:pPr>
            <a:r>
              <a:rPr lang="en-US" sz="9600" b="1" dirty="0"/>
              <a:t>S.L. </a:t>
            </a:r>
            <a:r>
              <a:rPr lang="en-US" sz="9600" b="1" dirty="0" smtClean="0"/>
              <a:t>Allen</a:t>
            </a:r>
            <a:r>
              <a:rPr lang="en-US" sz="9600" b="1" baseline="30000" dirty="0" smtClean="0"/>
              <a:t>1</a:t>
            </a:r>
            <a:r>
              <a:rPr lang="en-US" sz="9600" b="1" dirty="0" smtClean="0"/>
              <a:t>, </a:t>
            </a:r>
            <a:r>
              <a:rPr lang="en-US" sz="9600" b="1" dirty="0"/>
              <a:t>M.E. Fenstermacher</a:t>
            </a:r>
            <a:r>
              <a:rPr lang="en-US" sz="9600" b="1" baseline="30000" dirty="0"/>
              <a:t>1</a:t>
            </a:r>
            <a:r>
              <a:rPr lang="en-US" sz="9600" b="1" dirty="0"/>
              <a:t>, C.J. Lasnier</a:t>
            </a:r>
            <a:r>
              <a:rPr lang="en-US" sz="9600" b="1" baseline="30000" dirty="0"/>
              <a:t>1</a:t>
            </a:r>
            <a:r>
              <a:rPr lang="en-US" sz="9600" b="1" dirty="0" smtClean="0"/>
              <a:t>,M.A</a:t>
            </a:r>
            <a:r>
              <a:rPr lang="en-US" sz="9600" b="1" dirty="0"/>
              <a:t>. Makowski</a:t>
            </a:r>
            <a:r>
              <a:rPr lang="en-US" sz="9600" b="1" baseline="30000" dirty="0"/>
              <a:t>1</a:t>
            </a:r>
            <a:r>
              <a:rPr lang="en-US" sz="9600" b="1" dirty="0" smtClean="0"/>
              <a:t>, A.G</a:t>
            </a:r>
            <a:r>
              <a:rPr lang="en-US" sz="9600" b="1" dirty="0"/>
              <a:t>. McLean</a:t>
            </a:r>
            <a:r>
              <a:rPr lang="en-US" sz="9600" b="1" baseline="30000" dirty="0"/>
              <a:t>1</a:t>
            </a:r>
            <a:r>
              <a:rPr lang="en-US" sz="9600" b="1" dirty="0"/>
              <a:t>, </a:t>
            </a:r>
            <a:r>
              <a:rPr lang="en-US" sz="9600" b="1" dirty="0" smtClean="0"/>
              <a:t>E.T</a:t>
            </a:r>
            <a:r>
              <a:rPr lang="en-US" sz="9600" b="1" dirty="0"/>
              <a:t>. Meier</a:t>
            </a:r>
            <a:r>
              <a:rPr lang="en-US" sz="9600" b="1" baseline="30000" dirty="0"/>
              <a:t>1</a:t>
            </a:r>
            <a:r>
              <a:rPr lang="en-US" sz="9600" b="1" dirty="0" smtClean="0"/>
              <a:t>, W.H</a:t>
            </a:r>
            <a:r>
              <a:rPr lang="en-US" sz="9600" b="1" dirty="0"/>
              <a:t>. Meyer</a:t>
            </a:r>
            <a:r>
              <a:rPr lang="en-US" sz="9600" b="1" baseline="30000" dirty="0"/>
              <a:t>1</a:t>
            </a:r>
            <a:r>
              <a:rPr lang="en-US" sz="9600" b="1" dirty="0"/>
              <a:t>, T.D. Rognlien</a:t>
            </a:r>
            <a:r>
              <a:rPr lang="en-US" sz="9600" b="1" baseline="30000" dirty="0"/>
              <a:t>1</a:t>
            </a:r>
            <a:r>
              <a:rPr lang="en-US" sz="9600" b="1" dirty="0"/>
              <a:t>, </a:t>
            </a:r>
            <a:r>
              <a:rPr lang="en-US" sz="9600" b="1" dirty="0" smtClean="0"/>
              <a:t>        D.D</a:t>
            </a:r>
            <a:r>
              <a:rPr lang="en-US" sz="9600" b="1" dirty="0"/>
              <a:t>. Ryutov</a:t>
            </a:r>
            <a:r>
              <a:rPr lang="en-US" sz="9600" b="1" baseline="30000" dirty="0"/>
              <a:t>1</a:t>
            </a:r>
            <a:r>
              <a:rPr lang="en-US" sz="9600" b="1" dirty="0"/>
              <a:t>, F. Scotti</a:t>
            </a:r>
            <a:r>
              <a:rPr lang="en-US" sz="9600" b="1" baseline="30000" dirty="0"/>
              <a:t>1</a:t>
            </a:r>
            <a:r>
              <a:rPr lang="en-US" sz="9600" b="1" dirty="0" smtClean="0"/>
              <a:t>, E</a:t>
            </a:r>
            <a:r>
              <a:rPr lang="en-US" sz="9600" b="1" dirty="0"/>
              <a:t>. Kolemen</a:t>
            </a:r>
            <a:r>
              <a:rPr lang="en-US" sz="9600" b="1" baseline="30000" dirty="0"/>
              <a:t>2</a:t>
            </a:r>
            <a:r>
              <a:rPr lang="en-US" sz="9600" b="1" dirty="0"/>
              <a:t>, </a:t>
            </a:r>
            <a:r>
              <a:rPr lang="en-US" sz="9600" b="1" dirty="0" smtClean="0"/>
              <a:t>R.E</a:t>
            </a:r>
            <a:r>
              <a:rPr lang="en-US" sz="9600" b="1" dirty="0"/>
              <a:t>. Bell</a:t>
            </a:r>
            <a:r>
              <a:rPr lang="en-US" sz="9600" b="1" baseline="30000" dirty="0"/>
              <a:t>2</a:t>
            </a:r>
            <a:r>
              <a:rPr lang="en-US" sz="9600" b="1" dirty="0"/>
              <a:t>, A. Diallo</a:t>
            </a:r>
            <a:r>
              <a:rPr lang="en-US" sz="9600" b="1" baseline="30000" dirty="0"/>
              <a:t>2</a:t>
            </a:r>
            <a:r>
              <a:rPr lang="en-US" sz="9600" b="1" dirty="0"/>
              <a:t>, </a:t>
            </a:r>
            <a:r>
              <a:rPr lang="en-US" sz="9600" b="1" dirty="0" smtClean="0"/>
              <a:t>         S. Gerhardt</a:t>
            </a:r>
            <a:r>
              <a:rPr lang="en-US" sz="9600" b="1" baseline="30000" dirty="0" smtClean="0"/>
              <a:t>2</a:t>
            </a:r>
            <a:r>
              <a:rPr lang="en-US" sz="9600" b="1" dirty="0" smtClean="0"/>
              <a:t>, R</a:t>
            </a:r>
            <a:r>
              <a:rPr lang="en-US" sz="9600" b="1" dirty="0"/>
              <a:t>. Kaita</a:t>
            </a:r>
            <a:r>
              <a:rPr lang="en-US" sz="9600" b="1" baseline="30000" dirty="0"/>
              <a:t>2</a:t>
            </a:r>
            <a:r>
              <a:rPr lang="en-US" sz="9600" b="1" dirty="0"/>
              <a:t>, S. Kaye</a:t>
            </a:r>
            <a:r>
              <a:rPr lang="en-US" sz="9600" b="1" baseline="30000" dirty="0"/>
              <a:t>2</a:t>
            </a:r>
            <a:r>
              <a:rPr lang="en-US" sz="9600" b="1" dirty="0"/>
              <a:t>, B.P. LeBlanc</a:t>
            </a:r>
            <a:r>
              <a:rPr lang="en-US" sz="9600" b="1" baseline="30000" dirty="0"/>
              <a:t>2</a:t>
            </a:r>
            <a:r>
              <a:rPr lang="en-US" sz="9600" b="1" dirty="0" smtClean="0"/>
              <a:t>, R</a:t>
            </a:r>
            <a:r>
              <a:rPr lang="en-US" sz="9600" b="1" dirty="0"/>
              <a:t>. Maingi</a:t>
            </a:r>
            <a:r>
              <a:rPr lang="en-US" sz="9600" b="1" baseline="30000" dirty="0"/>
              <a:t>2</a:t>
            </a:r>
            <a:r>
              <a:rPr lang="en-US" sz="9600" b="1" dirty="0"/>
              <a:t>, </a:t>
            </a:r>
            <a:r>
              <a:rPr lang="en-US" sz="9600" b="1" dirty="0" smtClean="0"/>
              <a:t>          J.E</a:t>
            </a:r>
            <a:r>
              <a:rPr lang="en-US" sz="9600" b="1" dirty="0"/>
              <a:t>. Menard</a:t>
            </a:r>
            <a:r>
              <a:rPr lang="en-US" sz="9600" b="1" baseline="30000" dirty="0"/>
              <a:t>2</a:t>
            </a:r>
            <a:r>
              <a:rPr lang="en-US" sz="9600" b="1" dirty="0"/>
              <a:t>, </a:t>
            </a:r>
            <a:r>
              <a:rPr lang="en-US" sz="9600" b="1" dirty="0" smtClean="0"/>
              <a:t>M</a:t>
            </a:r>
            <a:r>
              <a:rPr lang="en-US" sz="9600" b="1" dirty="0"/>
              <a:t>. Podesta</a:t>
            </a:r>
            <a:r>
              <a:rPr lang="en-US" sz="9600" b="1" baseline="30000" dirty="0"/>
              <a:t>2</a:t>
            </a:r>
            <a:r>
              <a:rPr lang="en-US" sz="9600" b="1" dirty="0"/>
              <a:t>, A.L. Roquemore</a:t>
            </a:r>
            <a:r>
              <a:rPr lang="en-US" sz="9600" b="1" baseline="30000" dirty="0"/>
              <a:t>2</a:t>
            </a:r>
            <a:r>
              <a:rPr lang="en-US" sz="9600" b="1" dirty="0" smtClean="0"/>
              <a:t>, R.J</a:t>
            </a:r>
            <a:r>
              <a:rPr lang="en-US" sz="9600" b="1" dirty="0"/>
              <a:t>. Groebner</a:t>
            </a:r>
            <a:r>
              <a:rPr lang="en-US" sz="9600" b="1" baseline="30000" dirty="0"/>
              <a:t>3</a:t>
            </a:r>
            <a:r>
              <a:rPr lang="en-US" sz="9600" b="1" dirty="0"/>
              <a:t>, A.W. Hyatt</a:t>
            </a:r>
            <a:r>
              <a:rPr lang="en-US" sz="9600" b="1" baseline="30000" dirty="0"/>
              <a:t>3</a:t>
            </a:r>
            <a:r>
              <a:rPr lang="en-US" sz="9600" b="1" dirty="0" smtClean="0"/>
              <a:t>, A.W</a:t>
            </a:r>
            <a:r>
              <a:rPr lang="en-US" sz="9600" b="1" dirty="0"/>
              <a:t>. Leonard</a:t>
            </a:r>
            <a:r>
              <a:rPr lang="en-US" sz="9600" b="1" baseline="30000" dirty="0"/>
              <a:t>3</a:t>
            </a:r>
            <a:r>
              <a:rPr lang="en-US" sz="9600" b="1" dirty="0" smtClean="0"/>
              <a:t>, T.H</a:t>
            </a:r>
            <a:r>
              <a:rPr lang="en-US" sz="9600" b="1" dirty="0"/>
              <a:t>. Osborne</a:t>
            </a:r>
            <a:r>
              <a:rPr lang="en-US" sz="9600" b="1" baseline="30000" dirty="0"/>
              <a:t>3</a:t>
            </a:r>
            <a:r>
              <a:rPr lang="en-US" sz="9600" b="1" dirty="0"/>
              <a:t>, T.W. Petrie</a:t>
            </a:r>
            <a:r>
              <a:rPr lang="en-US" sz="9600" b="1" baseline="30000" dirty="0"/>
              <a:t>3</a:t>
            </a:r>
            <a:r>
              <a:rPr lang="en-US" sz="9600" b="1" dirty="0"/>
              <a:t>, </a:t>
            </a:r>
            <a:r>
              <a:rPr lang="en-US" sz="9600" b="1" dirty="0" smtClean="0"/>
              <a:t>          J</a:t>
            </a:r>
            <a:r>
              <a:rPr lang="en-US" sz="9600" b="1" dirty="0"/>
              <a:t>.-W. Ahn</a:t>
            </a:r>
            <a:r>
              <a:rPr lang="en-US" sz="9600" b="1" baseline="30000" dirty="0"/>
              <a:t>4</a:t>
            </a:r>
            <a:r>
              <a:rPr lang="en-US" sz="9600" b="1" dirty="0" smtClean="0"/>
              <a:t>, R</a:t>
            </a:r>
            <a:r>
              <a:rPr lang="en-US" sz="9600" b="1" dirty="0"/>
              <a:t>. Raman</a:t>
            </a:r>
            <a:r>
              <a:rPr lang="en-US" sz="9600" b="1" baseline="30000" dirty="0"/>
              <a:t>5</a:t>
            </a:r>
            <a:r>
              <a:rPr lang="en-US" sz="9600" b="1" dirty="0"/>
              <a:t>, and J.G. </a:t>
            </a:r>
            <a:r>
              <a:rPr lang="en-US" sz="9600" b="1" dirty="0" smtClean="0"/>
              <a:t>Watkins</a:t>
            </a:r>
            <a:r>
              <a:rPr lang="en-US" sz="9600" b="1" baseline="30000" dirty="0" smtClean="0"/>
              <a:t>6</a:t>
            </a:r>
          </a:p>
          <a:p>
            <a:pPr marL="119062" indent="0">
              <a:lnSpc>
                <a:spcPct val="70000"/>
              </a:lnSpc>
              <a:buNone/>
            </a:pPr>
            <a:r>
              <a:rPr lang="en-US" sz="6000" b="1" i="1" baseline="30000" dirty="0" smtClean="0"/>
              <a:t>1 </a:t>
            </a:r>
            <a:r>
              <a:rPr lang="en-US" sz="6000" b="1" i="1" dirty="0" smtClean="0"/>
              <a:t>Lawrence </a:t>
            </a:r>
            <a:r>
              <a:rPr lang="en-US" sz="6000" b="1" i="1" dirty="0"/>
              <a:t>Livermore National Laboratory, 7000 East Ave, Livermore, CA 94550, USA</a:t>
            </a:r>
          </a:p>
          <a:p>
            <a:pPr marL="119062" indent="0">
              <a:lnSpc>
                <a:spcPct val="70000"/>
              </a:lnSpc>
              <a:buNone/>
            </a:pPr>
            <a:r>
              <a:rPr lang="en-US" sz="6000" b="1" i="1" baseline="30000" dirty="0" smtClean="0"/>
              <a:t>2</a:t>
            </a:r>
            <a:r>
              <a:rPr lang="en-US" sz="6000" b="1" i="1" dirty="0" smtClean="0"/>
              <a:t> Princeton </a:t>
            </a:r>
            <a:r>
              <a:rPr lang="en-US" sz="6000" b="1" i="1" dirty="0"/>
              <a:t>Plasma Physics Laboratory, PO Box 451, Princeton, NJ 08543-0451, USA</a:t>
            </a:r>
          </a:p>
          <a:p>
            <a:pPr marL="119062" indent="0">
              <a:lnSpc>
                <a:spcPct val="70000"/>
              </a:lnSpc>
              <a:buNone/>
            </a:pPr>
            <a:r>
              <a:rPr lang="en-US" sz="6000" b="1" i="1" baseline="30000" dirty="0" smtClean="0"/>
              <a:t>3</a:t>
            </a:r>
            <a:r>
              <a:rPr lang="en-US" sz="6000" b="1" i="1" dirty="0" smtClean="0"/>
              <a:t> General </a:t>
            </a:r>
            <a:r>
              <a:rPr lang="en-US" sz="6000" b="1" i="1" dirty="0"/>
              <a:t>Atomics, PO Box 85608, San Diego, CA 92186-5608, USA</a:t>
            </a:r>
          </a:p>
          <a:p>
            <a:pPr marL="119062" indent="0">
              <a:lnSpc>
                <a:spcPct val="70000"/>
              </a:lnSpc>
              <a:buNone/>
            </a:pPr>
            <a:r>
              <a:rPr lang="en-US" sz="6000" b="1" i="1" baseline="30000" dirty="0" smtClean="0"/>
              <a:t>4</a:t>
            </a:r>
            <a:r>
              <a:rPr lang="en-US" sz="6000" b="1" i="1" dirty="0" smtClean="0"/>
              <a:t> Oak </a:t>
            </a:r>
            <a:r>
              <a:rPr lang="en-US" sz="6000" b="1" i="1" dirty="0"/>
              <a:t>Ridge National Laboratory, Oak Ridge, TN 37831, USA</a:t>
            </a:r>
          </a:p>
          <a:p>
            <a:pPr marL="119062" indent="0">
              <a:lnSpc>
                <a:spcPct val="70000"/>
              </a:lnSpc>
              <a:buNone/>
            </a:pPr>
            <a:r>
              <a:rPr lang="en-US" sz="6000" b="1" i="1" baseline="30000" dirty="0" smtClean="0"/>
              <a:t>5</a:t>
            </a:r>
            <a:r>
              <a:rPr lang="en-US" sz="6000" b="1" i="1" dirty="0" smtClean="0"/>
              <a:t> University </a:t>
            </a:r>
            <a:r>
              <a:rPr lang="en-US" sz="6000" b="1" i="1" dirty="0"/>
              <a:t>of Washington, Seattle, WA 98195, USA</a:t>
            </a:r>
          </a:p>
          <a:p>
            <a:pPr marL="119062" indent="0">
              <a:lnSpc>
                <a:spcPct val="70000"/>
              </a:lnSpc>
              <a:buNone/>
            </a:pPr>
            <a:r>
              <a:rPr lang="en-US" sz="6000" b="1" i="1" baseline="30000" dirty="0" smtClean="0"/>
              <a:t>6</a:t>
            </a:r>
            <a:r>
              <a:rPr lang="en-US" sz="6000" b="1" i="1" dirty="0" smtClean="0"/>
              <a:t> Sandia </a:t>
            </a:r>
            <a:r>
              <a:rPr lang="en-US" sz="6000" b="1" i="1" dirty="0"/>
              <a:t>National Laboratories, PO Box 969 Livermore, California 94551-0969, USA</a:t>
            </a:r>
            <a:endParaRPr lang="en-US" sz="6000" b="1" i="1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671056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0"/>
    </mc:Choice>
    <mc:Fallback xmlns="">
      <p:transition xmlns:p14="http://schemas.microsoft.com/office/powerpoint/2010/main" spd="slow" advTm="1228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yutov-sfd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630" y="895804"/>
            <a:ext cx="2036703" cy="2816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5"/>
            <a:ext cx="8229600" cy="847893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 smtClean="0"/>
              <a:t>2. Higher order null divertors : larger region of very low </a:t>
            </a:r>
            <a:r>
              <a:rPr lang="en-US" sz="2800" dirty="0" err="1" smtClean="0"/>
              <a:t>B</a:t>
            </a:r>
            <a:r>
              <a:rPr lang="en-US" sz="2800" baseline="-25000" dirty="0" err="1" smtClean="0"/>
              <a:t>p</a:t>
            </a:r>
            <a:r>
              <a:rPr lang="en-US" sz="2800" dirty="0" smtClean="0"/>
              <a:t> to affect geometry and transport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84" y="1263437"/>
            <a:ext cx="5587841" cy="4751357"/>
          </a:xfrm>
        </p:spPr>
        <p:txBody>
          <a:bodyPr>
            <a:normAutofit/>
          </a:bodyPr>
          <a:lstStyle/>
          <a:p>
            <a:r>
              <a:rPr lang="en-US" dirty="0" smtClean="0"/>
              <a:t>Snowflake, 2</a:t>
            </a:r>
            <a:r>
              <a:rPr lang="en-US" baseline="30000" dirty="0" smtClean="0"/>
              <a:t>nd</a:t>
            </a:r>
            <a:r>
              <a:rPr lang="en-US" dirty="0" smtClean="0"/>
              <a:t> order null</a:t>
            </a:r>
          </a:p>
          <a:p>
            <a:pPr lvl="1"/>
            <a:r>
              <a:rPr lang="en-US" i="1" dirty="0" err="1"/>
              <a:t>B</a:t>
            </a:r>
            <a:r>
              <a:rPr lang="en-US" i="1" baseline="-25000" dirty="0" err="1"/>
              <a:t>p</a:t>
            </a:r>
            <a:r>
              <a:rPr lang="en-US" dirty="0"/>
              <a:t> ~ 0, </a:t>
            </a:r>
            <a:r>
              <a:rPr lang="en-US" i="1" dirty="0"/>
              <a:t>grad </a:t>
            </a:r>
            <a:r>
              <a:rPr lang="en-US" i="1" dirty="0" err="1"/>
              <a:t>B</a:t>
            </a:r>
            <a:r>
              <a:rPr lang="en-US" i="1" baseline="-25000" dirty="0" err="1"/>
              <a:t>p</a:t>
            </a:r>
            <a:r>
              <a:rPr lang="en-US" dirty="0"/>
              <a:t> ~ 0 (Cf. first-order null: </a:t>
            </a:r>
            <a:r>
              <a:rPr lang="en-US" i="1" dirty="0" err="1"/>
              <a:t>B</a:t>
            </a:r>
            <a:r>
              <a:rPr lang="en-US" i="1" baseline="-25000" dirty="0" err="1"/>
              <a:t>p</a:t>
            </a:r>
            <a:r>
              <a:rPr lang="en-US" dirty="0"/>
              <a:t> ~ 0</a:t>
            </a:r>
            <a:r>
              <a:rPr lang="en-US" i="1" dirty="0"/>
              <a:t>)</a:t>
            </a:r>
          </a:p>
          <a:p>
            <a:pPr lvl="1"/>
            <a:r>
              <a:rPr lang="en-US" i="1" dirty="0" err="1"/>
              <a:t>B</a:t>
            </a:r>
            <a:r>
              <a:rPr lang="en-US" i="1" baseline="-25000" dirty="0" err="1"/>
              <a:t>p</a:t>
            </a:r>
            <a:r>
              <a:rPr lang="en-US" i="1" dirty="0"/>
              <a:t>(r)~r</a:t>
            </a:r>
            <a:r>
              <a:rPr lang="en-US" i="1" baseline="30000" dirty="0"/>
              <a:t>2   </a:t>
            </a:r>
            <a:r>
              <a:rPr lang="en-US" dirty="0"/>
              <a:t>(Cf. first-order null: </a:t>
            </a:r>
            <a:r>
              <a:rPr lang="en-US" i="1" dirty="0" err="1"/>
              <a:t>B</a:t>
            </a:r>
            <a:r>
              <a:rPr lang="en-US" i="1" baseline="-25000" dirty="0" err="1"/>
              <a:t>p</a:t>
            </a:r>
            <a:r>
              <a:rPr lang="en-US" dirty="0"/>
              <a:t> ~ </a:t>
            </a:r>
            <a:r>
              <a:rPr lang="en-US" i="1" dirty="0"/>
              <a:t>r 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Four divertor legs</a:t>
            </a:r>
          </a:p>
          <a:p>
            <a:r>
              <a:rPr lang="en-US" dirty="0" smtClean="0"/>
              <a:t>Cloverleaf, 3</a:t>
            </a:r>
            <a:r>
              <a:rPr lang="en-US" baseline="30000" dirty="0" smtClean="0"/>
              <a:t>rd</a:t>
            </a:r>
            <a:r>
              <a:rPr lang="en-US" dirty="0" smtClean="0"/>
              <a:t> order null</a:t>
            </a:r>
          </a:p>
          <a:p>
            <a:pPr lvl="1"/>
            <a:r>
              <a:rPr lang="en-US" i="1" dirty="0" err="1"/>
              <a:t>B</a:t>
            </a:r>
            <a:r>
              <a:rPr lang="en-US" i="1" baseline="-25000" dirty="0" err="1"/>
              <a:t>p</a:t>
            </a:r>
            <a:r>
              <a:rPr lang="en-US" i="1" dirty="0"/>
              <a:t>(r)</a:t>
            </a:r>
            <a:r>
              <a:rPr lang="en-US" i="1" dirty="0" smtClean="0"/>
              <a:t>~r</a:t>
            </a:r>
            <a:r>
              <a:rPr lang="en-US" i="1" baseline="30000" dirty="0" smtClean="0"/>
              <a:t>3</a:t>
            </a:r>
          </a:p>
          <a:p>
            <a:pPr lvl="1"/>
            <a:r>
              <a:rPr lang="en-US" dirty="0" smtClean="0"/>
              <a:t>Six divertor legs</a:t>
            </a:r>
          </a:p>
          <a:p>
            <a:pPr lvl="1"/>
            <a:endParaRPr lang="en-US" dirty="0"/>
          </a:p>
          <a:p>
            <a:r>
              <a:rPr lang="en-US" dirty="0" smtClean="0"/>
              <a:t>Strong plasma convection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906" y="4015497"/>
            <a:ext cx="2618102" cy="24722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70963" y="3744798"/>
            <a:ext cx="41730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sz="1400" b="1" i="0" u="none" dirty="0">
                <a:solidFill>
                  <a:srgbClr val="3366FF"/>
                </a:solidFill>
                <a:latin typeface="+mj-lt"/>
              </a:rPr>
              <a:t>D. D. Ryutov, </a:t>
            </a:r>
            <a:r>
              <a:rPr lang="en-US" sz="1400" b="1" i="0" u="none" dirty="0" smtClean="0">
                <a:solidFill>
                  <a:srgbClr val="3366FF"/>
                </a:solidFill>
                <a:latin typeface="+mj-lt"/>
              </a:rPr>
              <a:t>Phys. Plasmas 14 (</a:t>
            </a:r>
            <a:r>
              <a:rPr lang="en-US" sz="1400" b="1" i="0" dirty="0" smtClean="0">
                <a:solidFill>
                  <a:srgbClr val="3366FF"/>
                </a:solidFill>
                <a:latin typeface="+mj-lt"/>
              </a:rPr>
              <a:t>2007)</a:t>
            </a:r>
            <a:r>
              <a:rPr lang="en-US" sz="1400" b="1" i="0" u="none" dirty="0" smtClean="0">
                <a:solidFill>
                  <a:srgbClr val="3366FF"/>
                </a:solidFill>
                <a:latin typeface="+mj-lt"/>
              </a:rPr>
              <a:t>, 064502</a:t>
            </a:r>
          </a:p>
        </p:txBody>
      </p:sp>
      <p:sp>
        <p:nvSpPr>
          <p:cNvPr id="7" name="Rectangle 6"/>
          <p:cNvSpPr/>
          <p:nvPr/>
        </p:nvSpPr>
        <p:spPr>
          <a:xfrm>
            <a:off x="4583320" y="6341947"/>
            <a:ext cx="4585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sz="1400" b="1" i="0" u="none" dirty="0">
                <a:solidFill>
                  <a:srgbClr val="3366FF"/>
                </a:solidFill>
                <a:latin typeface="+mj-lt"/>
              </a:rPr>
              <a:t>D. D. </a:t>
            </a:r>
            <a:r>
              <a:rPr lang="en-US" sz="1400" b="1" i="0" u="none" dirty="0" smtClean="0">
                <a:solidFill>
                  <a:srgbClr val="3366FF"/>
                </a:solidFill>
                <a:latin typeface="+mj-lt"/>
              </a:rPr>
              <a:t>Ryutov et. al, Phys. Plasmas 20 (</a:t>
            </a:r>
            <a:r>
              <a:rPr lang="en-US" sz="1400" b="1" i="0" dirty="0" smtClean="0">
                <a:solidFill>
                  <a:srgbClr val="3366FF"/>
                </a:solidFill>
                <a:latin typeface="+mj-lt"/>
              </a:rPr>
              <a:t>2013)</a:t>
            </a:r>
            <a:r>
              <a:rPr lang="en-US" sz="1400" b="1" i="0" u="none" dirty="0" smtClean="0">
                <a:solidFill>
                  <a:srgbClr val="3366FF"/>
                </a:solidFill>
                <a:latin typeface="+mj-lt"/>
              </a:rPr>
              <a:t>, 092509</a:t>
            </a:r>
          </a:p>
        </p:txBody>
      </p:sp>
    </p:spTree>
    <p:extLst>
      <p:ext uri="{BB962C8B-B14F-4D97-AF65-F5344CB8AC3E}">
        <p14:creationId xmlns:p14="http://schemas.microsoft.com/office/powerpoint/2010/main" val="1373753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799784"/>
          </a:xfrm>
        </p:spPr>
        <p:txBody>
          <a:bodyPr/>
          <a:lstStyle/>
          <a:p>
            <a:r>
              <a:rPr lang="en-US" dirty="0" smtClean="0"/>
              <a:t>3. Divertor with multiple X-points: expand SOL in the divertor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911" y="4691251"/>
            <a:ext cx="4296390" cy="1840196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Poloidal</a:t>
            </a:r>
            <a:r>
              <a:rPr lang="en-US" dirty="0" smtClean="0"/>
              <a:t> Bundle + Expanded Boundary</a:t>
            </a:r>
          </a:p>
          <a:p>
            <a:r>
              <a:rPr lang="en-US" dirty="0" smtClean="0"/>
              <a:t>Analysis of radiation, H-mode compatibility, neutron shielding, coil currents</a:t>
            </a:r>
          </a:p>
          <a:p>
            <a:endParaRPr lang="en-US" dirty="0"/>
          </a:p>
        </p:txBody>
      </p:sp>
      <p:pic>
        <p:nvPicPr>
          <p:cNvPr id="7" name="Picture 6" descr="Screen Shot 2014-10-21 at 1.50.33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07" y="1377140"/>
            <a:ext cx="3568924" cy="29084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94019" y="4370243"/>
            <a:ext cx="33921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N. </a:t>
            </a:r>
            <a:r>
              <a:rPr lang="en-US" sz="1200" b="1" dirty="0" err="1" smtClean="0">
                <a:solidFill>
                  <a:srgbClr val="0000FF"/>
                </a:solidFill>
              </a:rPr>
              <a:t>Ohyabu</a:t>
            </a:r>
            <a:r>
              <a:rPr lang="en-US" sz="1200" b="1" dirty="0" smtClean="0">
                <a:solidFill>
                  <a:srgbClr val="0000FF"/>
                </a:solidFill>
              </a:rPr>
              <a:t>, J. Plasma </a:t>
            </a:r>
            <a:r>
              <a:rPr lang="en-US" sz="1200" b="1" dirty="0" err="1" smtClean="0">
                <a:solidFill>
                  <a:srgbClr val="0000FF"/>
                </a:solidFill>
              </a:rPr>
              <a:t>Fus</a:t>
            </a:r>
            <a:r>
              <a:rPr lang="en-US" sz="1200" b="1" dirty="0" smtClean="0">
                <a:solidFill>
                  <a:srgbClr val="0000FF"/>
                </a:solidFill>
              </a:rPr>
              <a:t>. Res. 5 525 (1991)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Screen Shot 2014-10-22 at 4.14.07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05" y="1503257"/>
            <a:ext cx="1273405" cy="28786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2553" y="4382927"/>
            <a:ext cx="3314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N. </a:t>
            </a:r>
            <a:r>
              <a:rPr lang="en-US" sz="1200" b="1" dirty="0" err="1" smtClean="0">
                <a:solidFill>
                  <a:srgbClr val="0000FF"/>
                </a:solidFill>
              </a:rPr>
              <a:t>Ohyabu</a:t>
            </a:r>
            <a:r>
              <a:rPr lang="en-US" sz="1200" b="1" dirty="0" smtClean="0">
                <a:solidFill>
                  <a:srgbClr val="0000FF"/>
                </a:solidFill>
              </a:rPr>
              <a:t> et. al, Nucl. Fusion 5 519 (1981)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77670" y="4703053"/>
            <a:ext cx="2829409" cy="1840196"/>
          </a:xfrm>
        </p:spPr>
        <p:txBody>
          <a:bodyPr>
            <a:normAutofit/>
          </a:bodyPr>
          <a:lstStyle/>
          <a:p>
            <a:r>
              <a:rPr lang="en-US" dirty="0" smtClean="0"/>
              <a:t>Doublet III Expanded Boundary</a:t>
            </a:r>
            <a:endParaRPr lang="en-US" dirty="0"/>
          </a:p>
        </p:txBody>
      </p:sp>
      <p:pic>
        <p:nvPicPr>
          <p:cNvPr id="6" name="Picture 5" descr="Screen Shot 2014-10-27 at 10.09.33 P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698" y="1395688"/>
            <a:ext cx="2638586" cy="291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20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953734"/>
          </a:xfrm>
        </p:spPr>
        <p:txBody>
          <a:bodyPr/>
          <a:lstStyle/>
          <a:p>
            <a:r>
              <a:rPr lang="en-US" dirty="0" smtClean="0"/>
              <a:t>3. Divertor </a:t>
            </a:r>
            <a:r>
              <a:rPr lang="en-US" dirty="0"/>
              <a:t>with multiple X-</a:t>
            </a:r>
            <a:r>
              <a:rPr lang="en-US" dirty="0" smtClean="0"/>
              <a:t>points: expand </a:t>
            </a:r>
            <a:r>
              <a:rPr lang="en-US" dirty="0"/>
              <a:t>SOL in the divertor region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78" y="4942004"/>
            <a:ext cx="4230703" cy="1266729"/>
          </a:xfrm>
        </p:spPr>
        <p:txBody>
          <a:bodyPr>
            <a:noAutofit/>
          </a:bodyPr>
          <a:lstStyle/>
          <a:p>
            <a:r>
              <a:rPr lang="en-US" sz="2000" dirty="0" smtClean="0"/>
              <a:t>Cusp-like divertor configuration</a:t>
            </a:r>
          </a:p>
          <a:p>
            <a:pPr lvl="1"/>
            <a:r>
              <a:rPr lang="en-US" sz="1800" dirty="0" smtClean="0"/>
              <a:t>Coil currents acceptable for ITER-like parameters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629" y="1380117"/>
            <a:ext cx="2656746" cy="2579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977" y="2303706"/>
            <a:ext cx="2093023" cy="1604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069" y="1518150"/>
            <a:ext cx="2657298" cy="2208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6" y="1519582"/>
            <a:ext cx="2107587" cy="18590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9441" y="4385987"/>
            <a:ext cx="30539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H. </a:t>
            </a:r>
            <a:r>
              <a:rPr lang="en-US" sz="1200" b="1" dirty="0" err="1" smtClean="0">
                <a:solidFill>
                  <a:srgbClr val="0000FF"/>
                </a:solidFill>
              </a:rPr>
              <a:t>Takase</a:t>
            </a:r>
            <a:r>
              <a:rPr lang="en-US" sz="1200" b="1" dirty="0" smtClean="0">
                <a:solidFill>
                  <a:srgbClr val="0000FF"/>
                </a:solidFill>
              </a:rPr>
              <a:t>, J. Phys. Soc. J. </a:t>
            </a:r>
            <a:r>
              <a:rPr lang="en-US" sz="1200" b="1" dirty="0">
                <a:solidFill>
                  <a:srgbClr val="0000FF"/>
                </a:solidFill>
              </a:rPr>
              <a:t>70, </a:t>
            </a:r>
            <a:r>
              <a:rPr lang="en-US" sz="1200" b="1" dirty="0" smtClean="0">
                <a:solidFill>
                  <a:srgbClr val="0000FF"/>
                </a:solidFill>
              </a:rPr>
              <a:t>609, 2001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4252" y="4385987"/>
            <a:ext cx="3303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M. </a:t>
            </a:r>
            <a:r>
              <a:rPr lang="en-US" sz="1200" b="1" dirty="0" err="1" smtClean="0">
                <a:solidFill>
                  <a:srgbClr val="0000FF"/>
                </a:solidFill>
              </a:rPr>
              <a:t>Kotschenreuther</a:t>
            </a:r>
            <a:r>
              <a:rPr lang="en-US" sz="1200" b="1" dirty="0" smtClean="0">
                <a:solidFill>
                  <a:srgbClr val="0000FF"/>
                </a:solidFill>
              </a:rPr>
              <a:t> et. al, IAEA </a:t>
            </a:r>
            <a:r>
              <a:rPr lang="en-US" sz="1200" b="1" dirty="0">
                <a:solidFill>
                  <a:srgbClr val="0000FF"/>
                </a:solidFill>
              </a:rPr>
              <a:t>FEC </a:t>
            </a:r>
            <a:r>
              <a:rPr lang="en-US" sz="1200" b="1" dirty="0" smtClean="0">
                <a:solidFill>
                  <a:srgbClr val="0000FF"/>
                </a:solidFill>
              </a:rPr>
              <a:t>2004;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Phys. Plasmas 14, 072502 (2007)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22504" y="4886378"/>
            <a:ext cx="4043597" cy="1395674"/>
          </a:xfrm>
        </p:spPr>
        <p:txBody>
          <a:bodyPr>
            <a:noAutofit/>
          </a:bodyPr>
          <a:lstStyle/>
          <a:p>
            <a:r>
              <a:rPr lang="en-US" sz="2000" dirty="0" smtClean="0"/>
              <a:t>X-Divertor</a:t>
            </a:r>
          </a:p>
          <a:p>
            <a:pPr lvl="1"/>
            <a:r>
              <a:rPr lang="en-US" sz="1800" dirty="0" smtClean="0"/>
              <a:t>Small dipole coils under each divertor leg, inside the TF</a:t>
            </a:r>
          </a:p>
          <a:p>
            <a:pPr lvl="1"/>
            <a:r>
              <a:rPr lang="en-US" sz="1800" dirty="0" smtClean="0"/>
              <a:t>Potential to stabilize rad. front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0831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4-10-27 at 11.24.06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12" y="1368681"/>
            <a:ext cx="3739320" cy="3922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61" y="220136"/>
            <a:ext cx="8968839" cy="754299"/>
          </a:xfrm>
        </p:spPr>
        <p:txBody>
          <a:bodyPr/>
          <a:lstStyle/>
          <a:p>
            <a:r>
              <a:rPr lang="en-US" sz="3000" dirty="0" smtClean="0"/>
              <a:t>4. Long-legged divertors with multiple X-points: increase connection length, expand SOL</a:t>
            </a:r>
            <a:endParaRPr lang="en-US" sz="3000" dirty="0"/>
          </a:p>
        </p:txBody>
      </p:sp>
      <p:sp>
        <p:nvSpPr>
          <p:cNvPr id="13" name="Rectangle 12"/>
          <p:cNvSpPr/>
          <p:nvPr/>
        </p:nvSpPr>
        <p:spPr>
          <a:xfrm>
            <a:off x="43695" y="4830997"/>
            <a:ext cx="3304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F. H. </a:t>
            </a:r>
            <a:r>
              <a:rPr lang="en-US" sz="1200" b="1" dirty="0" err="1" smtClean="0">
                <a:solidFill>
                  <a:srgbClr val="0000FF"/>
                </a:solidFill>
              </a:rPr>
              <a:t>Tenney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rgbClr val="0000FF"/>
                </a:solidFill>
              </a:rPr>
              <a:t>et.al</a:t>
            </a:r>
            <a:r>
              <a:rPr lang="en-US" sz="1200" b="1" dirty="0" smtClean="0">
                <a:solidFill>
                  <a:srgbClr val="0000FF"/>
                </a:solidFill>
              </a:rPr>
              <a:t>, </a:t>
            </a:r>
            <a:endParaRPr lang="en-US" sz="1200" b="1" dirty="0">
              <a:solidFill>
                <a:srgbClr val="0000FF"/>
              </a:solidFill>
            </a:endParaRPr>
          </a:p>
          <a:p>
            <a:r>
              <a:rPr lang="en-US" sz="1200" b="1" dirty="0" smtClean="0">
                <a:solidFill>
                  <a:srgbClr val="0000FF"/>
                </a:solidFill>
              </a:rPr>
              <a:t>J. Nucl. Mater. 53 43 (1974)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Screen Shot 2014-10-21 at 6.29.59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" y="1480853"/>
            <a:ext cx="2470050" cy="3144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235" y="5405929"/>
            <a:ext cx="2638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Conceptual divertor design for Princeton </a:t>
            </a:r>
            <a:r>
              <a:rPr lang="en-US" dirty="0"/>
              <a:t>Reference Design </a:t>
            </a:r>
            <a:r>
              <a:rPr lang="en-US" dirty="0" smtClean="0"/>
              <a:t>Reactor</a:t>
            </a:r>
            <a:r>
              <a:rPr lang="en-US" dirty="0"/>
              <a:t>.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 bwMode="auto">
          <a:xfrm>
            <a:off x="2344182" y="1740571"/>
            <a:ext cx="3781427" cy="3085325"/>
            <a:chOff x="1440" y="576"/>
            <a:chExt cx="2928" cy="2389"/>
          </a:xfrm>
        </p:grpSpPr>
        <p:pic>
          <p:nvPicPr>
            <p:cNvPr id="16" name="Picture 6" descr="&#10;Picture 5.png                                                  000AA619Macintosh HD                   C3E30EBA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576"/>
              <a:ext cx="2928" cy="2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536" y="2510"/>
              <a:ext cx="2736" cy="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2750281" y="4830997"/>
            <a:ext cx="3304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A.V. </a:t>
            </a:r>
            <a:r>
              <a:rPr lang="en-US" sz="1200" b="1" dirty="0" err="1" smtClean="0">
                <a:solidFill>
                  <a:srgbClr val="0000FF"/>
                </a:solidFill>
              </a:rPr>
              <a:t>Georgievsky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rgbClr val="0000FF"/>
                </a:solidFill>
              </a:rPr>
              <a:t>et.al</a:t>
            </a:r>
            <a:r>
              <a:rPr lang="en-US" sz="1200" b="1" dirty="0" smtClean="0">
                <a:solidFill>
                  <a:srgbClr val="0000FF"/>
                </a:solidFill>
              </a:rPr>
              <a:t>, 6th </a:t>
            </a:r>
            <a:r>
              <a:rPr lang="en-US" sz="1200" b="1" dirty="0" err="1" smtClean="0">
                <a:solidFill>
                  <a:srgbClr val="0000FF"/>
                </a:solidFill>
              </a:rPr>
              <a:t>Symp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rgbClr val="0000FF"/>
                </a:solidFill>
              </a:rPr>
              <a:t>Eng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rgbClr val="0000FF"/>
                </a:solidFill>
              </a:rPr>
              <a:t>Prob</a:t>
            </a:r>
            <a:r>
              <a:rPr lang="en-US" sz="1200" b="1" dirty="0" smtClean="0">
                <a:solidFill>
                  <a:srgbClr val="0000FF"/>
                </a:solidFill>
              </a:rPr>
              <a:t> of </a:t>
            </a:r>
            <a:r>
              <a:rPr lang="en-US" sz="1200" b="1" dirty="0" err="1" smtClean="0">
                <a:solidFill>
                  <a:srgbClr val="0000FF"/>
                </a:solidFill>
              </a:rPr>
              <a:t>Fus</a:t>
            </a:r>
            <a:r>
              <a:rPr lang="en-US" sz="1200" b="1" dirty="0" smtClean="0">
                <a:solidFill>
                  <a:srgbClr val="0000FF"/>
                </a:solidFill>
              </a:rPr>
              <a:t> Energy, p 583, 1975, IEEE 75CH1097-5-NPS, Copyright 1976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21128" y="5187011"/>
            <a:ext cx="3304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F. H. </a:t>
            </a:r>
            <a:r>
              <a:rPr lang="en-US" sz="1200" b="1" dirty="0" err="1" smtClean="0">
                <a:solidFill>
                  <a:srgbClr val="0000FF"/>
                </a:solidFill>
              </a:rPr>
              <a:t>Tenney</a:t>
            </a:r>
            <a:r>
              <a:rPr lang="en-US" sz="1200" b="1" dirty="0" smtClean="0">
                <a:solidFill>
                  <a:srgbClr val="0000FF"/>
                </a:solidFill>
              </a:rPr>
              <a:t>, </a:t>
            </a:r>
            <a:endParaRPr lang="en-US" sz="1200" b="1" dirty="0">
              <a:solidFill>
                <a:srgbClr val="0000FF"/>
              </a:solidFill>
            </a:endParaRPr>
          </a:p>
          <a:p>
            <a:r>
              <a:rPr lang="en-US" sz="1200" b="1" dirty="0" smtClean="0">
                <a:solidFill>
                  <a:srgbClr val="0000FF"/>
                </a:solidFill>
              </a:rPr>
              <a:t>PPPL Report 1284, 1976 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98531" y="5761943"/>
            <a:ext cx="2638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Long-legged double null </a:t>
            </a:r>
            <a:r>
              <a:rPr lang="en-US" dirty="0" err="1" smtClean="0"/>
              <a:t>poloidal</a:t>
            </a:r>
            <a:r>
              <a:rPr lang="en-US" dirty="0" smtClean="0"/>
              <a:t> divertor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784856" y="5405929"/>
            <a:ext cx="2638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Long-legged high flux expansion </a:t>
            </a:r>
            <a:r>
              <a:rPr lang="en-US" dirty="0" err="1" smtClean="0"/>
              <a:t>poloidal</a:t>
            </a:r>
            <a:r>
              <a:rPr lang="en-US" dirty="0" smtClean="0"/>
              <a:t> divertor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269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Screen Shot 2014-10-22 at 5.13.55 PM.pdf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2" b="7072"/>
          <a:stretch>
            <a:fillRect/>
          </a:stretch>
        </p:blipFill>
        <p:spPr>
          <a:xfrm rot="5400000">
            <a:off x="4808157" y="926974"/>
            <a:ext cx="3875752" cy="464031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1844"/>
          </a:xfrm>
        </p:spPr>
        <p:txBody>
          <a:bodyPr/>
          <a:lstStyle/>
          <a:p>
            <a:r>
              <a:rPr lang="en-US" dirty="0"/>
              <a:t>Long-legged divertors </a:t>
            </a:r>
            <a:r>
              <a:rPr lang="en-US" dirty="0" smtClean="0"/>
              <a:t>with multiple X-points </a:t>
            </a:r>
            <a:endParaRPr lang="en-US" dirty="0"/>
          </a:p>
        </p:txBody>
      </p:sp>
      <p:pic>
        <p:nvPicPr>
          <p:cNvPr id="7" name="Content Placeholder 6" descr="Screen Shot 2014-10-22 at 5.08.46 PM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r="2725"/>
          <a:stretch>
            <a:fillRect/>
          </a:stretch>
        </p:blipFill>
        <p:spPr>
          <a:xfrm>
            <a:off x="53514" y="1361212"/>
            <a:ext cx="3116782" cy="3731626"/>
          </a:xfrm>
        </p:spPr>
      </p:pic>
      <p:sp>
        <p:nvSpPr>
          <p:cNvPr id="6" name="Rectangle 5"/>
          <p:cNvSpPr/>
          <p:nvPr/>
        </p:nvSpPr>
        <p:spPr>
          <a:xfrm>
            <a:off x="227632" y="5106972"/>
            <a:ext cx="3027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R. W. Conn </a:t>
            </a:r>
            <a:r>
              <a:rPr lang="en-US" sz="1200" b="1" dirty="0" err="1" smtClean="0">
                <a:solidFill>
                  <a:srgbClr val="0000FF"/>
                </a:solidFill>
              </a:rPr>
              <a:t>et.al</a:t>
            </a:r>
            <a:r>
              <a:rPr lang="en-US" sz="1200" b="1" dirty="0" smtClean="0">
                <a:solidFill>
                  <a:srgbClr val="0000FF"/>
                </a:solidFill>
              </a:rPr>
              <a:t>, U. </a:t>
            </a:r>
            <a:r>
              <a:rPr lang="en-US" sz="1200" b="1" dirty="0" err="1" smtClean="0">
                <a:solidFill>
                  <a:srgbClr val="0000FF"/>
                </a:solidFill>
              </a:rPr>
              <a:t>Wisc</a:t>
            </a:r>
            <a:r>
              <a:rPr lang="en-US" sz="1200" b="1" dirty="0" smtClean="0">
                <a:solidFill>
                  <a:srgbClr val="0000FF"/>
                </a:solidFill>
              </a:rPr>
              <a:t>. Report UWFDM-114, 1974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72410" y="5106972"/>
            <a:ext cx="2320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B. Badger </a:t>
            </a:r>
            <a:r>
              <a:rPr lang="en-US" sz="1200" b="1" dirty="0" err="1" smtClean="0">
                <a:solidFill>
                  <a:srgbClr val="0000FF"/>
                </a:solidFill>
              </a:rPr>
              <a:t>et.al</a:t>
            </a:r>
            <a:r>
              <a:rPr lang="en-US" sz="1200" b="1" dirty="0" smtClean="0">
                <a:solidFill>
                  <a:srgbClr val="0000FF"/>
                </a:solidFill>
              </a:rPr>
              <a:t>, U. </a:t>
            </a:r>
            <a:r>
              <a:rPr lang="en-US" sz="1200" b="1" dirty="0" err="1" smtClean="0">
                <a:solidFill>
                  <a:srgbClr val="0000FF"/>
                </a:solidFill>
              </a:rPr>
              <a:t>Wisc</a:t>
            </a:r>
            <a:r>
              <a:rPr lang="en-US" sz="1200" b="1" dirty="0" smtClean="0">
                <a:solidFill>
                  <a:srgbClr val="0000FF"/>
                </a:solidFill>
              </a:rPr>
              <a:t>. Report UWFDM-150, 1975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5898444" y="1672445"/>
            <a:ext cx="404519" cy="29162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0114" y="5106972"/>
            <a:ext cx="3176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G. L. </a:t>
            </a:r>
            <a:r>
              <a:rPr lang="en-US" sz="1200" b="1" dirty="0" err="1" smtClean="0">
                <a:solidFill>
                  <a:srgbClr val="0000FF"/>
                </a:solidFill>
              </a:rPr>
              <a:t>Kulcinski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rgbClr val="0000FF"/>
                </a:solidFill>
              </a:rPr>
              <a:t>et.al</a:t>
            </a:r>
            <a:r>
              <a:rPr lang="en-US" sz="1200" b="1" dirty="0" smtClean="0">
                <a:solidFill>
                  <a:srgbClr val="0000FF"/>
                </a:solidFill>
              </a:rPr>
              <a:t>, U. </a:t>
            </a:r>
            <a:r>
              <a:rPr lang="en-US" sz="1200" b="1" dirty="0" err="1" smtClean="0">
                <a:solidFill>
                  <a:srgbClr val="0000FF"/>
                </a:solidFill>
              </a:rPr>
              <a:t>Wisc</a:t>
            </a:r>
            <a:r>
              <a:rPr lang="en-US" sz="1200" b="1" dirty="0" smtClean="0">
                <a:solidFill>
                  <a:srgbClr val="0000FF"/>
                </a:solidFill>
              </a:rPr>
              <a:t>. Report UWFDM-173, 1976</a:t>
            </a:r>
          </a:p>
        </p:txBody>
      </p:sp>
      <p:sp>
        <p:nvSpPr>
          <p:cNvPr id="3" name="Rectangle 2"/>
          <p:cNvSpPr/>
          <p:nvPr/>
        </p:nvSpPr>
        <p:spPr>
          <a:xfrm>
            <a:off x="271230" y="5745490"/>
            <a:ext cx="1300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WMAK</a:t>
            </a:r>
            <a:r>
              <a:rPr lang="en-US" dirty="0"/>
              <a:t>-</a:t>
            </a:r>
            <a:r>
              <a:rPr lang="en-US" dirty="0" smtClean="0"/>
              <a:t>II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00651" y="5745490"/>
            <a:ext cx="1338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UWMAK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III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83771" y="5745490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Tokamak </a:t>
            </a:r>
            <a:r>
              <a:rPr lang="en-US" dirty="0" err="1" smtClean="0">
                <a:solidFill>
                  <a:srgbClr val="000000"/>
                </a:solidFill>
              </a:rPr>
              <a:t>Enginering</a:t>
            </a:r>
            <a:r>
              <a:rPr lang="en-US" dirty="0" smtClean="0">
                <a:solidFill>
                  <a:srgbClr val="000000"/>
                </a:solidFill>
              </a:rPr>
              <a:t> Test Reactor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0418" y="6077699"/>
            <a:ext cx="7275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UW Fusion Technology Institute conceptual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eactor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ystems studies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11943" y="1680780"/>
            <a:ext cx="3394055" cy="34051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4" descr="Screen Shot 2014-10-27 at 11.46.48 P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09" y="1923707"/>
            <a:ext cx="2960853" cy="31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45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911994"/>
          </a:xfrm>
        </p:spPr>
        <p:txBody>
          <a:bodyPr/>
          <a:lstStyle/>
          <a:p>
            <a:r>
              <a:rPr lang="en-US" dirty="0" smtClean="0"/>
              <a:t>4. Long-legged divertors with multiple X-points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40258" y="5414962"/>
            <a:ext cx="26686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D. Meade, Private Communication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7" name="Picture 6" descr="Screen Shot 2014-10-22 at 5.02.46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1" y="1809321"/>
            <a:ext cx="4578916" cy="26971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2799" y="4504354"/>
            <a:ext cx="43605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T. F. Yang </a:t>
            </a:r>
            <a:r>
              <a:rPr lang="en-US" sz="1200" b="1" dirty="0" err="1" smtClean="0">
                <a:solidFill>
                  <a:srgbClr val="0000FF"/>
                </a:solidFill>
              </a:rPr>
              <a:t>et.al</a:t>
            </a:r>
            <a:r>
              <a:rPr lang="en-US" sz="1200" b="1" dirty="0" smtClean="0">
                <a:solidFill>
                  <a:srgbClr val="0000FF"/>
                </a:solidFill>
              </a:rPr>
              <a:t>, Westinghouse Corp. </a:t>
            </a:r>
            <a:r>
              <a:rPr lang="en-US" sz="1200" b="1" dirty="0">
                <a:solidFill>
                  <a:srgbClr val="0000FF"/>
                </a:solidFill>
              </a:rPr>
              <a:t>WFPS-TME-</a:t>
            </a:r>
            <a:r>
              <a:rPr lang="en-US" sz="1200" b="1" dirty="0" smtClean="0">
                <a:solidFill>
                  <a:srgbClr val="0000FF"/>
                </a:solidFill>
              </a:rPr>
              <a:t>055 1977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14" name="Picture 13" descr="Screen Shot 2014-10-21 at 6.43.50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62" y="1060257"/>
            <a:ext cx="4412438" cy="39928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505" y="4930036"/>
            <a:ext cx="44048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TNS reactor (w/ ORNL)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Divertor heat flux 1-3 MW/m</a:t>
            </a:r>
            <a:r>
              <a:rPr lang="en-US" sz="2000" baseline="30000" dirty="0" smtClean="0">
                <a:solidFill>
                  <a:srgbClr val="000000"/>
                </a:solidFill>
              </a:rPr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Flowing liquid lithium targets for heat and particle removal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15810" y="5885269"/>
            <a:ext cx="2904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PDX Modification proposal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45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924869"/>
          </a:xfrm>
        </p:spPr>
        <p:txBody>
          <a:bodyPr/>
          <a:lstStyle/>
          <a:p>
            <a:r>
              <a:rPr lang="en-US" dirty="0" smtClean="0"/>
              <a:t>4. Long-legged divertors remove interaction zone away from plasma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24" y="1555914"/>
            <a:ext cx="2835434" cy="475135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Conceptual design Engineering Test Facility</a:t>
            </a:r>
          </a:p>
          <a:p>
            <a:r>
              <a:rPr lang="en-US" dirty="0" smtClean="0"/>
              <a:t>R=5.6 m</a:t>
            </a:r>
          </a:p>
          <a:p>
            <a:r>
              <a:rPr lang="en-US" dirty="0" smtClean="0"/>
              <a:t>a=1.3 m</a:t>
            </a:r>
          </a:p>
          <a:p>
            <a:r>
              <a:rPr lang="en-US" dirty="0" err="1" smtClean="0"/>
              <a:t>B</a:t>
            </a:r>
            <a:r>
              <a:rPr lang="en-US" baseline="-25000" dirty="0" err="1" smtClean="0"/>
              <a:t>t</a:t>
            </a:r>
            <a:r>
              <a:rPr lang="en-US" dirty="0" smtClean="0"/>
              <a:t>=5.5 T</a:t>
            </a:r>
          </a:p>
          <a:p>
            <a:r>
              <a:rPr lang="en-US" dirty="0" err="1" smtClean="0"/>
              <a:t>I</a:t>
            </a:r>
            <a:r>
              <a:rPr lang="en-US" baseline="-25000" dirty="0" err="1" smtClean="0"/>
              <a:t>p</a:t>
            </a:r>
            <a:r>
              <a:rPr lang="en-US" dirty="0" smtClean="0"/>
              <a:t>=6.1 MA</a:t>
            </a:r>
          </a:p>
          <a:p>
            <a:r>
              <a:rPr lang="en-US" dirty="0" smtClean="0"/>
              <a:t>P</a:t>
            </a:r>
            <a:r>
              <a:rPr lang="en-US" baseline="-25000" dirty="0" smtClean="0"/>
              <a:t>NBI</a:t>
            </a:r>
            <a:r>
              <a:rPr lang="en-US" dirty="0" smtClean="0"/>
              <a:t>=60 MW</a:t>
            </a:r>
          </a:p>
          <a:p>
            <a:r>
              <a:rPr lang="en-US" dirty="0" err="1" smtClean="0"/>
              <a:t>Poloidal</a:t>
            </a:r>
            <a:r>
              <a:rPr lang="en-US" dirty="0" smtClean="0"/>
              <a:t> divertor </a:t>
            </a:r>
          </a:p>
          <a:p>
            <a:pPr lvl="1"/>
            <a:r>
              <a:rPr lang="en-US" dirty="0" smtClean="0"/>
              <a:t>W target plates</a:t>
            </a:r>
          </a:p>
          <a:p>
            <a:pPr lvl="1"/>
            <a:r>
              <a:rPr lang="en-US" dirty="0" err="1" smtClean="0"/>
              <a:t>Cryo</a:t>
            </a:r>
            <a:r>
              <a:rPr lang="en-US" dirty="0" smtClean="0"/>
              <a:t>-panels for particle control</a:t>
            </a:r>
            <a:endParaRPr lang="en-US" dirty="0"/>
          </a:p>
        </p:txBody>
      </p:sp>
      <p:pic>
        <p:nvPicPr>
          <p:cNvPr id="5" name="Picture 4" descr="Screen Shot 2014-10-22 at 4.09.14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54" y="1627481"/>
            <a:ext cx="5719742" cy="3956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33703" y="5897298"/>
            <a:ext cx="4482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P. H. Sager et. al, </a:t>
            </a:r>
            <a:r>
              <a:rPr lang="en-US" sz="1200" b="1" dirty="0">
                <a:solidFill>
                  <a:srgbClr val="0000FF"/>
                </a:solidFill>
              </a:rPr>
              <a:t>J. Vac. Sci. Tech. 18, 1081 (</a:t>
            </a:r>
            <a:r>
              <a:rPr lang="en-US" sz="1200" b="1" dirty="0" smtClean="0">
                <a:solidFill>
                  <a:srgbClr val="0000FF"/>
                </a:solidFill>
              </a:rPr>
              <a:t>1981)</a:t>
            </a:r>
            <a:endParaRPr lang="en-US" sz="1200" b="1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730978" y="4023210"/>
            <a:ext cx="977758" cy="1022660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955750" y="4051992"/>
            <a:ext cx="3849898" cy="1050068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160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20285"/>
          </a:xfrm>
        </p:spPr>
        <p:txBody>
          <a:bodyPr/>
          <a:lstStyle/>
          <a:p>
            <a:r>
              <a:rPr lang="en-US" dirty="0" smtClean="0"/>
              <a:t>4. Long</a:t>
            </a:r>
            <a:r>
              <a:rPr lang="en-US" dirty="0"/>
              <a:t>-legged divertors with multiple X-points</a:t>
            </a:r>
          </a:p>
        </p:txBody>
      </p:sp>
      <p:pic>
        <p:nvPicPr>
          <p:cNvPr id="7" name="Picture 6" descr="Screen Shot 2014-10-21 at 1.32.22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07" y="1598399"/>
            <a:ext cx="3191022" cy="3332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880" y="1710715"/>
            <a:ext cx="2392925" cy="2583017"/>
          </a:xfrm>
          <a:prstGeom prst="rect">
            <a:avLst/>
          </a:prstGeom>
        </p:spPr>
      </p:pic>
      <p:pic>
        <p:nvPicPr>
          <p:cNvPr id="10" name="Picture 9" descr="Screen Shot 2014-10-21 at 1.17.11 P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266"/>
            <a:ext cx="3180673" cy="42715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2904" y="5475586"/>
            <a:ext cx="2668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M. </a:t>
            </a:r>
            <a:r>
              <a:rPr lang="en-US" sz="1200" b="1" dirty="0" err="1" smtClean="0">
                <a:solidFill>
                  <a:srgbClr val="0000FF"/>
                </a:solidFill>
              </a:rPr>
              <a:t>Peng</a:t>
            </a:r>
            <a:r>
              <a:rPr lang="en-US" sz="1200" b="1" dirty="0" smtClean="0">
                <a:solidFill>
                  <a:srgbClr val="0000FF"/>
                </a:solidFill>
              </a:rPr>
              <a:t>, Steady-state Spherical tokamak TST,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Workshop on Edge Plasma for BPX and ITER, 1991 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4557" y="5083074"/>
            <a:ext cx="2411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B. </a:t>
            </a:r>
            <a:r>
              <a:rPr lang="en-US" sz="1200" b="1" dirty="0" err="1" smtClean="0">
                <a:solidFill>
                  <a:srgbClr val="0000FF"/>
                </a:solidFill>
              </a:rPr>
              <a:t>LaBombard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rgbClr val="0000FF"/>
                </a:solidFill>
              </a:rPr>
              <a:t>et.al</a:t>
            </a:r>
            <a:r>
              <a:rPr lang="en-US" sz="1200" b="1" dirty="0" smtClean="0">
                <a:solidFill>
                  <a:srgbClr val="0000FF"/>
                </a:solidFill>
              </a:rPr>
              <a:t>, APS 2013, 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IAEA 2014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01239" y="5083074"/>
            <a:ext cx="2101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 P. M. </a:t>
            </a:r>
            <a:r>
              <a:rPr lang="en-US" sz="1200" b="1" dirty="0" err="1" smtClean="0">
                <a:solidFill>
                  <a:srgbClr val="0000FF"/>
                </a:solidFill>
              </a:rPr>
              <a:t>Valanju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r>
              <a:rPr lang="en-US" sz="1200" b="1" dirty="0" err="1" smtClean="0">
                <a:solidFill>
                  <a:srgbClr val="0000FF"/>
                </a:solidFill>
              </a:rPr>
              <a:t>et.al</a:t>
            </a:r>
            <a:r>
              <a:rPr lang="en-US" sz="1200" b="1" dirty="0" smtClean="0">
                <a:solidFill>
                  <a:srgbClr val="0000FF"/>
                </a:solidFill>
              </a:rPr>
              <a:t>, Phys. 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Plasmas 16</a:t>
            </a:r>
            <a:r>
              <a:rPr lang="en-US" sz="1200" b="1" dirty="0">
                <a:solidFill>
                  <a:srgbClr val="0000FF"/>
                </a:solidFill>
              </a:rPr>
              <a:t>, 056110 </a:t>
            </a:r>
            <a:r>
              <a:rPr lang="en-US" sz="1200" b="1" dirty="0" smtClean="0">
                <a:solidFill>
                  <a:srgbClr val="0000FF"/>
                </a:solidFill>
              </a:rPr>
              <a:t>(2009)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56562" y="5731941"/>
            <a:ext cx="2056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Super-X divertor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79188" y="5480699"/>
            <a:ext cx="28648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X-point target divertor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ADX tokamak proposal</a:t>
            </a:r>
          </a:p>
        </p:txBody>
      </p:sp>
    </p:spTree>
    <p:extLst>
      <p:ext uri="{BB962C8B-B14F-4D97-AF65-F5344CB8AC3E}">
        <p14:creationId xmlns:p14="http://schemas.microsoft.com/office/powerpoint/2010/main" val="2825548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962325"/>
          </a:xfrm>
        </p:spPr>
        <p:txBody>
          <a:bodyPr/>
          <a:lstStyle/>
          <a:p>
            <a:r>
              <a:rPr lang="en-US" sz="3500" dirty="0"/>
              <a:t>A</a:t>
            </a:r>
            <a:r>
              <a:rPr lang="en-US" sz="3500" dirty="0" smtClean="0"/>
              <a:t>dvanced magnetic divertor configurations: status of experiments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825" y="1566863"/>
            <a:ext cx="8423643" cy="4751357"/>
          </a:xfrm>
        </p:spPr>
        <p:txBody>
          <a:bodyPr>
            <a:normAutofit/>
          </a:bodyPr>
          <a:lstStyle/>
          <a:p>
            <a:pPr marL="633412" indent="-514350">
              <a:buFont typeface="+mj-lt"/>
              <a:buAutoNum type="arabicPeriod"/>
            </a:pPr>
            <a:r>
              <a:rPr lang="en-US" sz="2400" b="1" dirty="0" smtClean="0"/>
              <a:t>Dedicated experimental devices (</a:t>
            </a:r>
            <a:r>
              <a:rPr lang="en-US" sz="2400" b="1" dirty="0" smtClean="0">
                <a:solidFill>
                  <a:srgbClr val="FF0000"/>
                </a:solidFill>
              </a:rPr>
              <a:t>1979-1986</a:t>
            </a:r>
            <a:r>
              <a:rPr lang="en-US" sz="2400" b="1" dirty="0" smtClean="0"/>
              <a:t>)</a:t>
            </a:r>
          </a:p>
          <a:p>
            <a:pPr lvl="2"/>
            <a:r>
              <a:rPr lang="en-US" dirty="0" smtClean="0"/>
              <a:t>PDX</a:t>
            </a:r>
          </a:p>
          <a:p>
            <a:pPr lvl="2"/>
            <a:r>
              <a:rPr lang="en-US" dirty="0" smtClean="0"/>
              <a:t>Doublet III Expanded boundary</a:t>
            </a:r>
          </a:p>
          <a:p>
            <a:pPr marL="633412" indent="-514350">
              <a:buFont typeface="+mj-lt"/>
              <a:buAutoNum type="arabicPeriod"/>
            </a:pPr>
            <a:r>
              <a:rPr lang="en-US" sz="2400" b="1" dirty="0" smtClean="0"/>
              <a:t>Snowflake divertor configuration (existing devices with existing coils, </a:t>
            </a:r>
            <a:r>
              <a:rPr lang="en-US" sz="2400" b="1" dirty="0" smtClean="0">
                <a:solidFill>
                  <a:srgbClr val="FF0000"/>
                </a:solidFill>
              </a:rPr>
              <a:t>2008-present</a:t>
            </a:r>
            <a:r>
              <a:rPr lang="en-US" sz="2400" b="1" dirty="0" smtClean="0"/>
              <a:t>)</a:t>
            </a:r>
          </a:p>
          <a:p>
            <a:pPr lvl="2"/>
            <a:r>
              <a:rPr lang="en-US" dirty="0" smtClean="0"/>
              <a:t>TCV, 2008</a:t>
            </a:r>
          </a:p>
          <a:p>
            <a:pPr lvl="2"/>
            <a:r>
              <a:rPr lang="en-US" dirty="0" smtClean="0"/>
              <a:t>NSTX, 2009</a:t>
            </a:r>
          </a:p>
          <a:p>
            <a:pPr lvl="2"/>
            <a:r>
              <a:rPr lang="en-US" dirty="0" smtClean="0"/>
              <a:t>DIII-D, 2012</a:t>
            </a:r>
          </a:p>
          <a:p>
            <a:pPr lvl="2"/>
            <a:r>
              <a:rPr lang="en-US" dirty="0" smtClean="0"/>
              <a:t>EAST, 2014</a:t>
            </a:r>
          </a:p>
          <a:p>
            <a:pPr marL="633412" indent="-514350">
              <a:buFont typeface="+mj-lt"/>
              <a:buAutoNum type="arabicPeriod"/>
            </a:pPr>
            <a:r>
              <a:rPr lang="en-US" sz="2400" b="1" dirty="0"/>
              <a:t>L</a:t>
            </a:r>
            <a:r>
              <a:rPr lang="en-US" sz="2400" b="1" dirty="0" smtClean="0"/>
              <a:t>ong leg divertor physics (</a:t>
            </a:r>
            <a:r>
              <a:rPr lang="en-US" sz="2400" b="1" dirty="0" smtClean="0">
                <a:solidFill>
                  <a:srgbClr val="FF0000"/>
                </a:solidFill>
              </a:rPr>
              <a:t>2010-present</a:t>
            </a:r>
            <a:r>
              <a:rPr lang="en-US" sz="2400" b="1" dirty="0" smtClean="0"/>
              <a:t>)</a:t>
            </a:r>
            <a:endParaRPr lang="en-US" sz="2400" b="1" dirty="0"/>
          </a:p>
          <a:p>
            <a:pPr marL="633412" indent="-514350">
              <a:buFont typeface="+mj-lt"/>
              <a:buAutoNum type="arabicPeriod"/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678020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 smtClean="0"/>
              <a:t>1. Doublet III Expanded Boundary was the first advanced magnetic divertor configuration experiment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298647" y="1555915"/>
            <a:ext cx="3684083" cy="475135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Stability of divertor configuration with outside PF coils</a:t>
            </a:r>
          </a:p>
          <a:p>
            <a:r>
              <a:rPr lang="en-US" dirty="0" smtClean="0"/>
              <a:t>Integrated power and particle exhaust</a:t>
            </a:r>
          </a:p>
          <a:p>
            <a:pPr lvl="1"/>
            <a:r>
              <a:rPr lang="en-US" dirty="0" smtClean="0"/>
              <a:t>Reduction of intrinsic impurities in the core</a:t>
            </a:r>
          </a:p>
          <a:p>
            <a:pPr lvl="1"/>
            <a:r>
              <a:rPr lang="en-US" dirty="0" smtClean="0"/>
              <a:t>Radiative divertor plasma cooling with seeded argon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rgon screening from main plasma</a:t>
            </a:r>
          </a:p>
          <a:p>
            <a:r>
              <a:rPr lang="en-US" dirty="0" smtClean="0"/>
              <a:t>Compatibility with core confinement</a:t>
            </a:r>
          </a:p>
          <a:p>
            <a:endParaRPr lang="en-US" dirty="0"/>
          </a:p>
        </p:txBody>
      </p:sp>
      <p:pic>
        <p:nvPicPr>
          <p:cNvPr id="5" name="Picture 4" descr="Screen Shot 2014-10-28 at 12.04.12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6" y="1548643"/>
            <a:ext cx="3339595" cy="47137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65582" y="6095148"/>
            <a:ext cx="633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A. </a:t>
            </a:r>
            <a:r>
              <a:rPr lang="en-US" sz="1200" b="1" dirty="0" err="1" smtClean="0">
                <a:solidFill>
                  <a:srgbClr val="0000FF"/>
                </a:solidFill>
              </a:rPr>
              <a:t>Mahdavi</a:t>
            </a:r>
            <a:r>
              <a:rPr lang="en-US" sz="1200" b="1" dirty="0" smtClean="0">
                <a:solidFill>
                  <a:srgbClr val="0000FF"/>
                </a:solidFill>
              </a:rPr>
              <a:t> et. al, J. </a:t>
            </a:r>
            <a:r>
              <a:rPr lang="en-US" sz="1200" b="1" dirty="0" err="1" smtClean="0">
                <a:solidFill>
                  <a:srgbClr val="0000FF"/>
                </a:solidFill>
              </a:rPr>
              <a:t>Nuc</a:t>
            </a:r>
            <a:r>
              <a:rPr lang="en-US" sz="1200" b="1" dirty="0" smtClean="0">
                <a:solidFill>
                  <a:srgbClr val="0000FF"/>
                </a:solidFill>
              </a:rPr>
              <a:t>. Mater. 111 (</a:t>
            </a:r>
            <a:r>
              <a:rPr lang="en-US" sz="1200" b="1" dirty="0">
                <a:solidFill>
                  <a:srgbClr val="0000FF"/>
                </a:solidFill>
              </a:rPr>
              <a:t>1982) </a:t>
            </a:r>
            <a:r>
              <a:rPr lang="en-US" sz="1200" b="1" dirty="0" smtClean="0">
                <a:solidFill>
                  <a:srgbClr val="0000FF"/>
                </a:solidFill>
              </a:rPr>
              <a:t>355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8" name="Picture 7" descr="Screen Shot 2014-10-22 at 4.14.07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11" y="2022149"/>
            <a:ext cx="1794401" cy="40564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97653" y="5889117"/>
            <a:ext cx="3314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N. </a:t>
            </a:r>
            <a:r>
              <a:rPr lang="en-US" sz="1200" b="1" dirty="0" err="1" smtClean="0">
                <a:solidFill>
                  <a:srgbClr val="0000FF"/>
                </a:solidFill>
              </a:rPr>
              <a:t>Ohyabu</a:t>
            </a:r>
            <a:r>
              <a:rPr lang="en-US" sz="1200" b="1" dirty="0" smtClean="0">
                <a:solidFill>
                  <a:srgbClr val="0000FF"/>
                </a:solidFill>
              </a:rPr>
              <a:t> et. al, Nucl. Fusion 5 519 (1981)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95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2" y="152402"/>
            <a:ext cx="8534400" cy="809625"/>
          </a:xfrm>
        </p:spPr>
        <p:txBody>
          <a:bodyPr/>
          <a:lstStyle/>
          <a:p>
            <a:r>
              <a:rPr kumimoji="1" lang="en-US" dirty="0"/>
              <a:t>D</a:t>
            </a:r>
            <a:r>
              <a:rPr kumimoji="1" lang="en-US" dirty="0" smtClean="0"/>
              <a:t>ivertor strike point heat flux mitigation using radiated power loss and magnetic geometry</a:t>
            </a:r>
            <a:endParaRPr kumimoji="1"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965" y="4567415"/>
            <a:ext cx="6153680" cy="1763787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Divertor physics is inherently 2D or even 3D</a:t>
            </a:r>
          </a:p>
          <a:p>
            <a:pPr lvl="1"/>
            <a:r>
              <a:rPr lang="en-US" sz="2000" dirty="0" smtClean="0"/>
              <a:t>Parallel / cross-field transport and turbulence </a:t>
            </a:r>
          </a:p>
          <a:p>
            <a:pPr lvl="1"/>
            <a:r>
              <a:rPr lang="en-US" sz="2000" dirty="0" smtClean="0"/>
              <a:t>Radiation front (detachment) stability</a:t>
            </a:r>
          </a:p>
          <a:p>
            <a:pPr lvl="1"/>
            <a:r>
              <a:rPr lang="en-US" sz="2000" dirty="0" smtClean="0"/>
              <a:t>Neutral pressure / density distribution </a:t>
            </a:r>
          </a:p>
          <a:p>
            <a:r>
              <a:rPr lang="en-US" sz="2000" b="1" dirty="0" smtClean="0"/>
              <a:t>Important engineering aspect – divertor </a:t>
            </a:r>
            <a:r>
              <a:rPr lang="en-US" sz="2000" b="1" dirty="0"/>
              <a:t>c</a:t>
            </a:r>
            <a:r>
              <a:rPr lang="en-US" sz="2000" b="1" dirty="0" smtClean="0"/>
              <a:t>oil </a:t>
            </a:r>
            <a:r>
              <a:rPr lang="en-US" sz="2000" b="1" dirty="0" smtClean="0"/>
              <a:t>layout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3080530" y="1343555"/>
            <a:ext cx="2429421" cy="544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Radiated power loss 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Increase via </a:t>
            </a:r>
            <a:r>
              <a:rPr lang="en-US" b="1" dirty="0" err="1" smtClean="0">
                <a:solidFill>
                  <a:srgbClr val="FF0000"/>
                </a:solidFill>
              </a:rPr>
              <a:t>V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div</a:t>
            </a:r>
            <a:r>
              <a:rPr lang="en-US" b="1" dirty="0" smtClean="0">
                <a:solidFill>
                  <a:srgbClr val="FF0000"/>
                </a:solidFill>
              </a:rPr>
              <a:t>, L</a:t>
            </a:r>
            <a:r>
              <a:rPr lang="en-US" b="1" baseline="-25000" dirty="0" smtClean="0">
                <a:solidFill>
                  <a:srgbClr val="FF0000"/>
                </a:solidFill>
              </a:rPr>
              <a:t>II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67359" y="1314047"/>
            <a:ext cx="3130584" cy="76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Poloidal target inclination, up-down, in-out fractions, 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N divertors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899" y="3642191"/>
            <a:ext cx="2012196" cy="76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Increase plasma-wetted area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47348" y="3686460"/>
            <a:ext cx="1796652" cy="9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Increase </a:t>
            </a:r>
            <a:r>
              <a:rPr lang="en-US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q</a:t>
            </a:r>
            <a:r>
              <a:rPr lang="en-US" b="1" dirty="0" smtClean="0">
                <a:solidFill>
                  <a:srgbClr val="FF0000"/>
                </a:solidFill>
              </a:rPr>
              <a:t> via</a:t>
            </a: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ncreased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radial transport, L</a:t>
            </a:r>
            <a:r>
              <a:rPr lang="en-US" b="1" baseline="-25000" dirty="0" smtClean="0">
                <a:solidFill>
                  <a:srgbClr val="FF0000"/>
                </a:solidFill>
              </a:rPr>
              <a:t>II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27423" y="3687226"/>
            <a:ext cx="2012196" cy="76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Increase divertor area at large R</a:t>
            </a:r>
            <a:r>
              <a:rPr lang="en-US" b="1" baseline="-25000" dirty="0" smtClean="0">
                <a:solidFill>
                  <a:srgbClr val="FF0000"/>
                </a:solidFill>
              </a:rPr>
              <a:t>SP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58156" y="4784245"/>
            <a:ext cx="1774747" cy="9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Increase plasma-wetted area via increasing </a:t>
            </a:r>
            <a:r>
              <a:rPr lang="en-US" b="1" dirty="0" err="1" smtClean="0">
                <a:solidFill>
                  <a:srgbClr val="FF0000"/>
                </a:solidFill>
              </a:rPr>
              <a:t>f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exp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652073" y="3219431"/>
            <a:ext cx="1255736" cy="52283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654314" y="3258053"/>
            <a:ext cx="1658" cy="53450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818445" y="3300582"/>
            <a:ext cx="291075" cy="144994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7644598" y="3303888"/>
            <a:ext cx="185893" cy="30137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07263" y="1789671"/>
            <a:ext cx="889036" cy="36778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649065" y="1933999"/>
            <a:ext cx="265505" cy="26297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71" y="2118007"/>
            <a:ext cx="71374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31662"/>
      </p:ext>
    </p:extLst>
  </p:cSld>
  <p:clrMapOvr>
    <a:masterClrMapping/>
  </p:clrMapOvr>
  <p:transition xmlns:p14="http://schemas.microsoft.com/office/powerpoint/2010/main" advTm="782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0"/>
            <a:ext cx="8839200" cy="914400"/>
          </a:xfrm>
        </p:spPr>
        <p:txBody>
          <a:bodyPr/>
          <a:lstStyle/>
          <a:p>
            <a:r>
              <a:rPr lang="en-US" sz="2800" dirty="0" smtClean="0"/>
              <a:t>Snowflake divertor configurations obtained with existing divertor coils, maintained for up to 10 </a:t>
            </a:r>
            <a:r>
              <a:rPr lang="en-US" sz="2800" dirty="0" err="1" smtClean="0"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/>
              <a:t>E</a:t>
            </a:r>
            <a:endParaRPr lang="en-US" sz="2800" i="1" baseline="-250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3352800" y="1143003"/>
            <a:ext cx="381000" cy="4000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>
              <a:spcBef>
                <a:spcPct val="50000"/>
              </a:spcBef>
              <a:buNone/>
            </a:pPr>
            <a:endParaRPr lang="en-US" sz="2000" i="0">
              <a:solidFill>
                <a:srgbClr val="004A95"/>
              </a:solidFill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24024" y="3886200"/>
            <a:ext cx="381000" cy="3077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>
              <a:spcBef>
                <a:spcPct val="50000"/>
              </a:spcBef>
              <a:buNone/>
            </a:pPr>
            <a:endParaRPr lang="en-US" sz="1400" b="0" i="0">
              <a:solidFill>
                <a:srgbClr val="0039A6"/>
              </a:solidFill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pic>
        <p:nvPicPr>
          <p:cNvPr id="2" name="Picture 1" descr="POP38260-figur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95400"/>
            <a:ext cx="3429000" cy="5006212"/>
          </a:xfrm>
          <a:prstGeom prst="rect">
            <a:avLst/>
          </a:prstGeom>
        </p:spPr>
      </p:pic>
      <p:pic>
        <p:nvPicPr>
          <p:cNvPr id="3" name="Picture 2" descr="psi20-bp-re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4876800" cy="482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60315"/>
      </p:ext>
    </p:extLst>
  </p:cSld>
  <p:clrMapOvr>
    <a:masterClrMapping/>
  </p:clrMapOvr>
  <p:transition xmlns:p14="http://schemas.microsoft.com/office/powerpoint/2010/main" advTm="60547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-276799"/>
            <a:ext cx="8521148" cy="1251062"/>
          </a:xfrm>
        </p:spPr>
        <p:txBody>
          <a:bodyPr/>
          <a:lstStyle/>
          <a:p>
            <a:r>
              <a:rPr lang="en-US" sz="3100" dirty="0" smtClean="0"/>
              <a:t>Snowflake divertor configurations obtained with existing divertor coils in NSTX</a:t>
            </a:r>
            <a:endParaRPr lang="en-US" sz="3100" i="1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3352800" y="1143003"/>
            <a:ext cx="381000" cy="4000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>
              <a:spcBef>
                <a:spcPct val="50000"/>
              </a:spcBef>
              <a:buNone/>
            </a:pPr>
            <a:endParaRPr lang="en-US" sz="2000" i="0">
              <a:solidFill>
                <a:srgbClr val="004A95"/>
              </a:solidFill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24024" y="4035125"/>
            <a:ext cx="381000" cy="3077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290" eaLnBrk="0" hangingPunct="0">
              <a:spcBef>
                <a:spcPct val="50000"/>
              </a:spcBef>
              <a:buNone/>
            </a:pPr>
            <a:endParaRPr lang="en-US" sz="1400" b="0" i="0">
              <a:solidFill>
                <a:srgbClr val="0039A6"/>
              </a:solidFill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pic>
        <p:nvPicPr>
          <p:cNvPr id="15" name="Picture 14" descr="NSTX_logo_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4057" y="5570943"/>
            <a:ext cx="1159686" cy="381000"/>
          </a:xfrm>
          <a:prstGeom prst="rect">
            <a:avLst/>
          </a:prstGeom>
        </p:spPr>
      </p:pic>
      <p:pic>
        <p:nvPicPr>
          <p:cNvPr id="5" name="Picture 4" descr="POP38260-fig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3581400" cy="5306525"/>
          </a:xfrm>
          <a:prstGeom prst="rect">
            <a:avLst/>
          </a:prstGeom>
        </p:spPr>
      </p:pic>
      <p:pic>
        <p:nvPicPr>
          <p:cNvPr id="12" name="Picture 11" descr="iaea12-magn-t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95400"/>
            <a:ext cx="3475283" cy="513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90195"/>
      </p:ext>
    </p:extLst>
  </p:cSld>
  <p:clrMapOvr>
    <a:masterClrMapping/>
  </p:clrMapOvr>
  <p:transition xmlns:p14="http://schemas.microsoft.com/office/powerpoint/2010/main" advTm="60547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6"/>
          </a:xfrm>
        </p:spPr>
        <p:txBody>
          <a:bodyPr/>
          <a:lstStyle/>
          <a:p>
            <a:r>
              <a:rPr lang="en-US" sz="2800" dirty="0"/>
              <a:t>I</a:t>
            </a:r>
            <a:r>
              <a:rPr lang="en-US" sz="2800" dirty="0" smtClean="0"/>
              <a:t>mpulsive heat loads due to Type I ELMs are mitigated in snowflake divertor</a:t>
            </a:r>
            <a:endParaRPr lang="en-US" sz="2800" i="1" baseline="-25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41910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9919" indent="-285750">
              <a:buClr>
                <a:srgbClr val="004483"/>
              </a:buClr>
              <a:buFont typeface="Wingdings" charset="2"/>
              <a:buChar char="§"/>
              <a:defRPr/>
            </a:pP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H-mode discharge, </a:t>
            </a:r>
            <a:r>
              <a:rPr lang="en-US" sz="1800" b="0" kern="0" dirty="0" smtClean="0">
                <a:solidFill>
                  <a:schemeClr val="tx1"/>
                </a:solidFill>
                <a:latin typeface="+mn-lt"/>
              </a:rPr>
              <a:t>W</a:t>
            </a:r>
            <a:r>
              <a:rPr lang="en-US" sz="1800" b="0" kern="0" baseline="-25000" dirty="0" smtClean="0">
                <a:solidFill>
                  <a:schemeClr val="tx1"/>
                </a:solidFill>
                <a:latin typeface="+mn-lt"/>
              </a:rPr>
              <a:t>MHD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 ~ 220-250 kJ</a:t>
            </a:r>
          </a:p>
          <a:p>
            <a:pPr marL="627063" lvl="1" indent="-285750">
              <a:buClr>
                <a:srgbClr val="004483"/>
              </a:buClr>
              <a:defRPr/>
            </a:pPr>
            <a:r>
              <a:rPr lang="en-US" sz="1600" b="0" i="0" kern="0" dirty="0" smtClean="0">
                <a:solidFill>
                  <a:schemeClr val="tx1"/>
                </a:solidFill>
                <a:latin typeface="+mn-lt"/>
              </a:rPr>
              <a:t>Type I ELM (</a:t>
            </a:r>
            <a:r>
              <a:rPr lang="en-US" sz="1600" b="0" kern="0" dirty="0" smtClean="0">
                <a:solidFill>
                  <a:schemeClr val="tx1"/>
                </a:solidFill>
                <a:latin typeface="+mn-lt"/>
              </a:rPr>
              <a:t>W/</a:t>
            </a:r>
            <a:r>
              <a:rPr lang="en-US" sz="1600" b="0" kern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600" b="0" kern="0" dirty="0" smtClean="0">
                <a:solidFill>
                  <a:schemeClr val="tx1"/>
                </a:solidFill>
                <a:latin typeface="+mn-lt"/>
              </a:rPr>
              <a:t>W </a:t>
            </a:r>
            <a:r>
              <a:rPr lang="en-US" sz="1600" b="0" i="0" kern="0" dirty="0" smtClean="0">
                <a:solidFill>
                  <a:schemeClr val="tx1"/>
                </a:solidFill>
                <a:latin typeface="+mn-lt"/>
              </a:rPr>
              <a:t>~ 5-8 %)</a:t>
            </a:r>
          </a:p>
        </p:txBody>
      </p:sp>
      <p:pic>
        <p:nvPicPr>
          <p:cNvPr id="3" name="Picture 2" descr="aps11-elm-q-profi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295400"/>
            <a:ext cx="3364439" cy="2819400"/>
          </a:xfrm>
          <a:prstGeom prst="rect">
            <a:avLst/>
          </a:prstGeom>
        </p:spPr>
      </p:pic>
      <p:pic>
        <p:nvPicPr>
          <p:cNvPr id="5" name="Picture 4" descr="aps11-elm-temp2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95400"/>
            <a:ext cx="3502980" cy="5410200"/>
          </a:xfrm>
          <a:prstGeom prst="rect">
            <a:avLst/>
          </a:prstGeom>
        </p:spPr>
      </p:pic>
      <p:pic>
        <p:nvPicPr>
          <p:cNvPr id="6" name="Picture 5" descr="aps11-elm-temp2d-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562600"/>
            <a:ext cx="2866836" cy="10137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3733800" y="1676400"/>
            <a:ext cx="1676400" cy="4572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3733800" y="1828800"/>
            <a:ext cx="1752600" cy="1295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733800" y="1981200"/>
            <a:ext cx="1676400" cy="243840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733800" y="2209800"/>
            <a:ext cx="1752600" cy="342900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4953000" y="1143001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i="0" kern="0" dirty="0" smtClean="0">
                <a:solidFill>
                  <a:schemeClr val="tx1"/>
                </a:solidFill>
                <a:latin typeface="+mn-lt"/>
              </a:rPr>
              <a:t>Steady-state                     At ELM peak </a:t>
            </a:r>
            <a:endParaRPr lang="en-US" sz="1800" dirty="0">
              <a:latin typeface="+mn-lt"/>
            </a:endParaRPr>
          </a:p>
        </p:txBody>
      </p:sp>
      <p:pic>
        <p:nvPicPr>
          <p:cNvPr id="4" name="Picture 3" descr="Picture 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45762"/>
            <a:ext cx="2429700" cy="564038"/>
          </a:xfrm>
          <a:prstGeom prst="rect">
            <a:avLst/>
          </a:prstGeom>
        </p:spPr>
      </p:pic>
      <p:pic>
        <p:nvPicPr>
          <p:cNvPr id="13" name="Picture 12" descr="NSTX_logo_mediu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85800"/>
            <a:ext cx="115968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54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950200" cy="809625"/>
          </a:xfrm>
        </p:spPr>
        <p:txBody>
          <a:bodyPr/>
          <a:lstStyle/>
          <a:p>
            <a:r>
              <a:rPr lang="en-US" sz="2400" dirty="0" smtClean="0"/>
              <a:t>NSTX: Access to radiative detachment with intrinsic carbon in snowflake divertor facilitated</a:t>
            </a:r>
            <a:endParaRPr lang="en-US" sz="2400" i="1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381001" y="5339040"/>
            <a:ext cx="8458200" cy="1249561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marL="223811" indent="-223811">
              <a:buClr>
                <a:srgbClr val="004A95"/>
              </a:buClr>
              <a:buFont typeface="Wingdings" charset="2"/>
              <a:buChar char="§"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Snowflake divertor (</a:t>
            </a:r>
            <a:r>
              <a:rPr lang="en-US" sz="4800" b="0" i="0" baseline="-25000" dirty="0">
                <a:solidFill>
                  <a:srgbClr val="FF6600"/>
                </a:solidFill>
                <a:latin typeface="+mn-lt"/>
              </a:rPr>
              <a:t>*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): </a:t>
            </a:r>
            <a:r>
              <a:rPr lang="en-US" sz="2000" b="0" kern="0" dirty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2000" b="0" kern="0" baseline="-25000" dirty="0">
                <a:solidFill>
                  <a:schemeClr val="tx1"/>
                </a:solidFill>
                <a:latin typeface="+mn-lt"/>
              </a:rPr>
              <a:t>SOL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~3-4 MW, </a:t>
            </a:r>
            <a:r>
              <a:rPr lang="en-US" sz="2000" b="0" kern="0" dirty="0">
                <a:solidFill>
                  <a:schemeClr val="tx1"/>
                </a:solidFill>
                <a:latin typeface="+mn-lt"/>
              </a:rPr>
              <a:t>f</a:t>
            </a:r>
            <a:r>
              <a:rPr lang="en-US" sz="2000" b="0" kern="0" baseline="-25000" dirty="0">
                <a:solidFill>
                  <a:schemeClr val="tx1"/>
                </a:solidFill>
                <a:latin typeface="+mn-lt"/>
              </a:rPr>
              <a:t>exp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~40-60, </a:t>
            </a:r>
            <a:r>
              <a:rPr lang="en-US" sz="2000" b="0" kern="0" dirty="0">
                <a:solidFill>
                  <a:schemeClr val="tx1"/>
                </a:solidFill>
                <a:latin typeface="+mn-lt"/>
              </a:rPr>
              <a:t>q</a:t>
            </a:r>
            <a:r>
              <a:rPr lang="en-US" sz="2000" b="0" kern="0" baseline="-25000" dirty="0">
                <a:solidFill>
                  <a:schemeClr val="tx1"/>
                </a:solidFill>
                <a:latin typeface="+mn-lt"/>
              </a:rPr>
              <a:t>peak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~0.5-1.5 MW/m</a:t>
            </a:r>
            <a:r>
              <a:rPr lang="en-US" sz="2000" b="0" i="0" kern="0" baseline="30000" dirty="0">
                <a:solidFill>
                  <a:schemeClr val="tx1"/>
                </a:solidFill>
                <a:latin typeface="+mn-lt"/>
              </a:rPr>
              <a:t>2</a:t>
            </a:r>
            <a:endParaRPr lang="en-US" sz="2000" b="0" i="0" kern="0" dirty="0">
              <a:solidFill>
                <a:schemeClr val="tx1"/>
              </a:solidFill>
              <a:latin typeface="+mn-lt"/>
            </a:endParaRPr>
          </a:p>
          <a:p>
            <a:pPr marL="680955" lvl="1" indent="-223811">
              <a:buClr>
                <a:srgbClr val="004A95"/>
              </a:buClr>
              <a:buFont typeface="Wingdings" charset="2"/>
              <a:buChar char="§"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Low detachment 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threshold</a:t>
            </a:r>
          </a:p>
          <a:p>
            <a:pPr marL="680955" lvl="1" indent="-223811">
              <a:buClr>
                <a:srgbClr val="004A95"/>
              </a:buClr>
              <a:buFont typeface="Wingdings" charset="2"/>
              <a:buChar char="§"/>
            </a:pP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Detachment characteristics comparable to PDD with D</a:t>
            </a:r>
            <a:r>
              <a:rPr lang="en-US" sz="1800" b="0" i="0" kern="0" baseline="-25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 or CD</a:t>
            </a:r>
            <a:r>
              <a:rPr lang="en-US" sz="1800" b="0" i="0" kern="0" baseline="-25000" dirty="0" smtClean="0">
                <a:solidFill>
                  <a:schemeClr val="tx1"/>
                </a:solidFill>
                <a:latin typeface="+mn-lt"/>
              </a:rPr>
              <a:t>4</a:t>
            </a:r>
            <a:r>
              <a:rPr lang="en-US" sz="1800" b="0" i="0" kern="0" dirty="0" smtClean="0">
                <a:solidFill>
                  <a:schemeClr val="tx1"/>
                </a:solidFill>
                <a:latin typeface="+mn-lt"/>
              </a:rPr>
              <a:t> puffing</a:t>
            </a:r>
            <a:endParaRPr lang="en-US" sz="1800" b="0" i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78685" y="5881976"/>
            <a:ext cx="238518" cy="276987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NSTX_logo_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376640"/>
            <a:ext cx="1159686" cy="381000"/>
          </a:xfrm>
          <a:prstGeom prst="rect">
            <a:avLst/>
          </a:prstGeom>
        </p:spPr>
      </p:pic>
      <p:pic>
        <p:nvPicPr>
          <p:cNvPr id="4" name="Picture 3" descr="psi20-sfd-pd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26" y="1376640"/>
            <a:ext cx="476268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99"/>
    </mc:Choice>
    <mc:Fallback xmlns="" xmlns:mv="urn:schemas-microsoft-com:mac:vml">
      <p:transition spd="slow" advTm="6099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 idx="4294967295"/>
          </p:nvPr>
        </p:nvSpPr>
        <p:spPr>
          <a:xfrm>
            <a:off x="304800" y="106015"/>
            <a:ext cx="8610600" cy="762000"/>
          </a:xfrm>
        </p:spPr>
        <p:txBody>
          <a:bodyPr/>
          <a:lstStyle/>
          <a:p>
            <a:r>
              <a:rPr lang="en-US" sz="2800" dirty="0">
                <a:latin typeface="Century Gothic" charset="0"/>
              </a:rPr>
              <a:t>Increased Plasma-wetted Area Leads to </a:t>
            </a:r>
            <a:r>
              <a:rPr lang="en-US" sz="2800" dirty="0" err="1">
                <a:latin typeface="Century Gothic" charset="0"/>
              </a:rPr>
              <a:t>q</a:t>
            </a:r>
            <a:r>
              <a:rPr lang="en-US" sz="2800" baseline="-25000" dirty="0" err="1">
                <a:latin typeface="Century Gothic" charset="0"/>
              </a:rPr>
              <a:t>peak</a:t>
            </a:r>
            <a:r>
              <a:rPr lang="en-US" sz="2800" baseline="-25000" dirty="0">
                <a:latin typeface="Century Gothic" charset="0"/>
              </a:rPr>
              <a:t> </a:t>
            </a:r>
            <a:r>
              <a:rPr lang="en-US" sz="2800" dirty="0">
                <a:latin typeface="Century Gothic" charset="0"/>
              </a:rPr>
              <a:t>Reduction In Snowflake Divertor</a:t>
            </a:r>
          </a:p>
        </p:txBody>
      </p:sp>
      <p:sp>
        <p:nvSpPr>
          <p:cNvPr id="1331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1295400"/>
            <a:ext cx="4953000" cy="3048000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Snowflake with d</a:t>
            </a:r>
            <a:r>
              <a:rPr lang="en-US" baseline="-25000">
                <a:latin typeface="Century Gothic" charset="0"/>
              </a:rPr>
              <a:t>XX</a:t>
            </a:r>
            <a:r>
              <a:rPr lang="en-US">
                <a:latin typeface="Century Gothic" charset="0"/>
              </a:rPr>
              <a:t> &lt; 10 cm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Core plasma unaffected</a:t>
            </a:r>
          </a:p>
          <a:p>
            <a:pPr lvl="1"/>
            <a:r>
              <a:rPr lang="en-US" sz="1600">
                <a:latin typeface="Century Gothic" charset="0"/>
              </a:rPr>
              <a:t>5 MW NBI H-mode</a:t>
            </a:r>
          </a:p>
          <a:p>
            <a:pPr lvl="1"/>
            <a:r>
              <a:rPr lang="en-US" sz="1600">
                <a:latin typeface="Century Gothic" charset="0"/>
              </a:rPr>
              <a:t>Stored energy and density constant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Divertor power balance unaffected</a:t>
            </a:r>
            <a:endParaRPr lang="en-US" baseline="-25000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In outer divertor, q</a:t>
            </a:r>
            <a:r>
              <a:rPr lang="en-US" baseline="-25000">
                <a:latin typeface="Century Gothic" charset="0"/>
              </a:rPr>
              <a:t>peak </a:t>
            </a:r>
            <a:r>
              <a:rPr lang="en-US">
                <a:latin typeface="Century Gothic" charset="0"/>
              </a:rPr>
              <a:t>reduced</a:t>
            </a:r>
            <a:r>
              <a:rPr lang="en-US" baseline="-25000">
                <a:latin typeface="Century Gothic" charset="0"/>
              </a:rPr>
              <a:t> </a:t>
            </a:r>
            <a:r>
              <a:rPr lang="en-US">
                <a:latin typeface="Century Gothic" charset="0"/>
              </a:rPr>
              <a:t>by 30%</a:t>
            </a:r>
          </a:p>
        </p:txBody>
      </p:sp>
      <p:pic>
        <p:nvPicPr>
          <p:cNvPr id="13315" name="Picture 4" descr="latex-image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19600"/>
            <a:ext cx="2451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029200"/>
            <a:ext cx="21780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95400" y="881063"/>
            <a:ext cx="2216150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Standard 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Snowflake</a:t>
            </a:r>
          </a:p>
        </p:txBody>
      </p:sp>
      <p:pic>
        <p:nvPicPr>
          <p:cNvPr id="13318" name="Picture 7" descr="iaea14-talk-tt1-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0179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143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94200" y="1320800"/>
            <a:ext cx="4292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Detailed ELM analysis before/during SF shows:</a:t>
            </a:r>
          </a:p>
          <a:p>
            <a:pPr marL="0" indent="0">
              <a:buNone/>
            </a:pPr>
            <a:endParaRPr lang="en-US" sz="1800" dirty="0"/>
          </a:p>
          <a:p>
            <a:pPr>
              <a:lnSpc>
                <a:spcPct val="120000"/>
              </a:lnSpc>
            </a:pPr>
            <a:r>
              <a:rPr lang="en-US" sz="1800" b="1" dirty="0" smtClean="0"/>
              <a:t>Pedestal Energy (W</a:t>
            </a:r>
            <a:r>
              <a:rPr lang="en-US" sz="1800" b="1" baseline="-25000" dirty="0" smtClean="0"/>
              <a:t>PEDESTAL</a:t>
            </a:r>
            <a:r>
              <a:rPr lang="en-US" sz="1800" b="1" dirty="0" smtClean="0"/>
              <a:t>) Constant</a:t>
            </a:r>
          </a:p>
          <a:p>
            <a:pPr>
              <a:lnSpc>
                <a:spcPct val="120000"/>
              </a:lnSpc>
            </a:pPr>
            <a:r>
              <a:rPr lang="en-US" sz="1800" b="1" dirty="0" smtClean="0"/>
              <a:t>Confinement Constant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Change in stored energy lost per ELM (ΔW</a:t>
            </a:r>
            <a:r>
              <a:rPr lang="en-US" sz="1800" baseline="-25000" dirty="0" smtClean="0"/>
              <a:t>ELM</a:t>
            </a:r>
            <a:r>
              <a:rPr lang="en-US" sz="1800" dirty="0" smtClean="0"/>
              <a:t>) is reduced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Consistent with </a:t>
            </a:r>
            <a:r>
              <a:rPr lang="en-US" sz="1800" dirty="0" err="1" smtClean="0"/>
              <a:t>Loarte</a:t>
            </a:r>
            <a:r>
              <a:rPr lang="en-US" sz="1800" dirty="0" smtClean="0"/>
              <a:t> connection length scaling </a:t>
            </a:r>
            <a:endParaRPr lang="en-US" sz="1800" b="1" dirty="0" smtClean="0"/>
          </a:p>
          <a:p>
            <a:pPr>
              <a:lnSpc>
                <a:spcPct val="200000"/>
              </a:lnSpc>
            </a:pPr>
            <a:endParaRPr lang="en-US" sz="1800" b="1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3635" y="99392"/>
            <a:ext cx="8229600" cy="908714"/>
          </a:xfrm>
        </p:spPr>
        <p:txBody>
          <a:bodyPr/>
          <a:lstStyle/>
          <a:p>
            <a:r>
              <a:rPr lang="en-US" sz="2800" dirty="0"/>
              <a:t>Detailed ELM Analysis: </a:t>
            </a:r>
            <a:r>
              <a:rPr lang="en-US" sz="2800" dirty="0">
                <a:latin typeface="Symbol" charset="2"/>
                <a:cs typeface="Symbol" charset="2"/>
              </a:rPr>
              <a:t>D</a:t>
            </a:r>
            <a:r>
              <a:rPr lang="en-US" sz="2800" dirty="0"/>
              <a:t>W(ELM) decreased,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 </a:t>
            </a:r>
            <a:r>
              <a:rPr lang="en-US" sz="2800" dirty="0"/>
              <a:t>pedestal constant in SF</a:t>
            </a:r>
          </a:p>
        </p:txBody>
      </p:sp>
      <p:pic>
        <p:nvPicPr>
          <p:cNvPr id="4" name="Content Placeholder 3" descr="150672_v14_worki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0" t="115" r="-548" b="-191"/>
          <a:stretch/>
        </p:blipFill>
        <p:spPr bwMode="auto">
          <a:xfrm>
            <a:off x="703709" y="1320800"/>
            <a:ext cx="3369122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2438403" y="2667000"/>
            <a:ext cx="2057397" cy="1562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438402" y="3200400"/>
            <a:ext cx="2057398" cy="15409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" idx="1"/>
          </p:cNvCxnSpPr>
          <p:nvPr/>
        </p:nvCxnSpPr>
        <p:spPr>
          <a:xfrm flipH="1">
            <a:off x="2751668" y="3698082"/>
            <a:ext cx="1642532" cy="18052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72F6F"/>
              </a:clrFrom>
              <a:clrTo>
                <a:srgbClr val="072F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57200"/>
            <a:ext cx="918127" cy="54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724400" y="5638800"/>
            <a:ext cx="3484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US" sz="1400" i="0" dirty="0" smtClean="0">
                <a:latin typeface="+mj-lt"/>
              </a:rPr>
              <a:t>S. L. Allen et </a:t>
            </a:r>
            <a:r>
              <a:rPr lang="en-US" sz="1400" i="0" dirty="0">
                <a:latin typeface="+mj-lt"/>
              </a:rPr>
              <a:t>al.</a:t>
            </a:r>
            <a:r>
              <a:rPr lang="en-US" sz="1400" i="0" dirty="0" smtClean="0">
                <a:latin typeface="+mj-lt"/>
              </a:rPr>
              <a:t>, </a:t>
            </a:r>
            <a:r>
              <a:rPr lang="en-US" sz="1400" i="0" dirty="0">
                <a:latin typeface="+mj-lt"/>
              </a:rPr>
              <a:t>Paper PD/1-2, IAEA FEC 2012.</a:t>
            </a:r>
            <a:endParaRPr lang="en-US" sz="1400" i="0" u="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509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iaea14-talk-fexp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3238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304800" y="221138"/>
            <a:ext cx="8382000" cy="762000"/>
          </a:xfrm>
        </p:spPr>
        <p:txBody>
          <a:bodyPr/>
          <a:lstStyle/>
          <a:p>
            <a:r>
              <a:rPr lang="en-US" sz="3200" dirty="0" err="1">
                <a:latin typeface="Century Gothic" charset="0"/>
              </a:rPr>
              <a:t>q</a:t>
            </a:r>
            <a:r>
              <a:rPr lang="en-US" sz="3200" baseline="-25000" dirty="0" err="1">
                <a:latin typeface="Century Gothic" charset="0"/>
              </a:rPr>
              <a:t>peak</a:t>
            </a:r>
            <a:r>
              <a:rPr lang="en-US" sz="3200" baseline="-25000" dirty="0">
                <a:latin typeface="Century Gothic" charset="0"/>
              </a:rPr>
              <a:t> </a:t>
            </a:r>
            <a:r>
              <a:rPr lang="en-US" sz="3200" dirty="0">
                <a:latin typeface="Century Gothic" charset="0"/>
              </a:rPr>
              <a:t>Reduction in Snowflake Divertor Partly Due to Increased </a:t>
            </a:r>
            <a:r>
              <a:rPr lang="en-US" sz="3200" dirty="0" err="1">
                <a:latin typeface="Century Gothic" charset="0"/>
              </a:rPr>
              <a:t>A</a:t>
            </a:r>
            <a:r>
              <a:rPr lang="en-US" sz="3200" baseline="-25000" dirty="0" err="1">
                <a:latin typeface="Century Gothic" charset="0"/>
              </a:rPr>
              <a:t>wet</a:t>
            </a:r>
            <a:r>
              <a:rPr lang="en-US" sz="3200" dirty="0">
                <a:latin typeface="Century Gothic" charset="0"/>
              </a:rPr>
              <a:t> and L</a:t>
            </a:r>
            <a:r>
              <a:rPr lang="en-US" sz="3200" baseline="-25000" dirty="0">
                <a:latin typeface="Century Gothic" charset="0"/>
              </a:rPr>
              <a:t>||</a:t>
            </a:r>
            <a:endParaRPr lang="en-US" sz="3200" dirty="0">
              <a:latin typeface="Century Gothic" charset="0"/>
            </a:endParaRPr>
          </a:p>
        </p:txBody>
      </p:sp>
      <p:sp>
        <p:nvSpPr>
          <p:cNvPr id="14339" name="Content Placeholder 3"/>
          <p:cNvSpPr>
            <a:spLocks noGrp="1"/>
          </p:cNvSpPr>
          <p:nvPr>
            <p:ph sz="half" idx="2"/>
          </p:nvPr>
        </p:nvSpPr>
        <p:spPr>
          <a:xfrm>
            <a:off x="3462131" y="4533348"/>
            <a:ext cx="5562600" cy="18288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Flux expansion increased ~20%</a:t>
            </a:r>
          </a:p>
          <a:p>
            <a:pPr lvl="1"/>
            <a:r>
              <a:rPr lang="en-US" sz="1600" dirty="0">
                <a:latin typeface="Century Gothic" charset="0"/>
              </a:rPr>
              <a:t>Depends on configuration, can be up to X3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L</a:t>
            </a:r>
            <a:r>
              <a:rPr lang="en-US" baseline="-25000" dirty="0">
                <a:latin typeface="Century Gothic" charset="0"/>
              </a:rPr>
              <a:t>|| </a:t>
            </a:r>
            <a:r>
              <a:rPr lang="en-US" dirty="0">
                <a:latin typeface="Century Gothic" charset="0"/>
              </a:rPr>
              <a:t>increased by 20-60% over SOL width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Divertor heat flux reduced ~30%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Parallel heat flux reduced ~20% 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 dirty="0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 dirty="0">
              <a:latin typeface="Century Gothic" charset="0"/>
            </a:endParaRPr>
          </a:p>
        </p:txBody>
      </p:sp>
      <p:pic>
        <p:nvPicPr>
          <p:cNvPr id="14340" name="Picture 6" descr="iaea14-talk-l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276600"/>
            <a:ext cx="32019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iaea14-talk-qprof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19200"/>
            <a:ext cx="502920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42" name="Straight Arrow Connector 8"/>
          <p:cNvCxnSpPr>
            <a:cxnSpLocks noChangeShapeType="1"/>
          </p:cNvCxnSpPr>
          <p:nvPr/>
        </p:nvCxnSpPr>
        <p:spPr bwMode="auto">
          <a:xfrm>
            <a:off x="762000" y="5257800"/>
            <a:ext cx="129540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838200" y="4800600"/>
            <a:ext cx="12858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SOL width</a:t>
            </a:r>
          </a:p>
        </p:txBody>
      </p:sp>
      <p:sp>
        <p:nvSpPr>
          <p:cNvPr id="14344" name="Oval 4"/>
          <p:cNvSpPr>
            <a:spLocks noChangeArrowheads="1"/>
          </p:cNvSpPr>
          <p:nvPr/>
        </p:nvSpPr>
        <p:spPr bwMode="auto">
          <a:xfrm>
            <a:off x="1219200" y="1981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 sz="2400" u="sng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14345" name="Oval 11"/>
          <p:cNvSpPr>
            <a:spLocks noChangeArrowheads="1"/>
          </p:cNvSpPr>
          <p:nvPr/>
        </p:nvSpPr>
        <p:spPr bwMode="auto">
          <a:xfrm>
            <a:off x="1066800" y="2057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 sz="2400" u="sng">
              <a:solidFill>
                <a:srgbClr val="FF0000"/>
              </a:solidFill>
              <a:latin typeface="Time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1000" y="990600"/>
            <a:ext cx="22161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Standard 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Snowflake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2650" y="2209800"/>
            <a:ext cx="717550" cy="449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en-US" sz="1600" b="1" dirty="0">
                <a:latin typeface="+mn-lt"/>
              </a:rPr>
              <a:t>Strike</a:t>
            </a:r>
          </a:p>
          <a:p>
            <a:pPr>
              <a:lnSpc>
                <a:spcPct val="70000"/>
              </a:lnSpc>
              <a:defRPr/>
            </a:pPr>
            <a:r>
              <a:rPr lang="en-US" sz="1600" b="1" dirty="0">
                <a:latin typeface="+mn-lt"/>
              </a:rPr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524654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iaea14-talk-dts-beta-2.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66800"/>
            <a:ext cx="3479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2"/>
          <p:cNvSpPr>
            <a:spLocks noGrp="1"/>
          </p:cNvSpPr>
          <p:nvPr>
            <p:ph type="title" idx="4294967295"/>
          </p:nvPr>
        </p:nvSpPr>
        <p:spPr>
          <a:xfrm>
            <a:off x="0" y="153511"/>
            <a:ext cx="8956261" cy="762000"/>
          </a:xfrm>
        </p:spPr>
        <p:txBody>
          <a:bodyPr/>
          <a:lstStyle/>
          <a:p>
            <a:r>
              <a:rPr lang="en-US" sz="2800" dirty="0">
                <a:latin typeface="Century Gothic" charset="0"/>
              </a:rPr>
              <a:t>Convective Plasma Mixing Driven by Null-region Instabilities May Modify Particle and Heat Transport</a:t>
            </a:r>
          </a:p>
        </p:txBody>
      </p:sp>
      <p:pic>
        <p:nvPicPr>
          <p:cNvPr id="15363" name="Content Placeholder 7" descr="Ryutov_Fig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6" r="-1054"/>
          <a:stretch>
            <a:fillRect/>
          </a:stretch>
        </p:blipFill>
        <p:spPr bwMode="auto">
          <a:xfrm>
            <a:off x="4114800" y="1066800"/>
            <a:ext cx="13954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0" name="Content Placeholder 1"/>
          <p:cNvSpPr txBox="1">
            <a:spLocks/>
          </p:cNvSpPr>
          <p:nvPr/>
        </p:nvSpPr>
        <p:spPr bwMode="auto">
          <a:xfrm>
            <a:off x="76200" y="1143000"/>
            <a:ext cx="411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•"/>
              <a:defRPr sz="2600" b="1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2D84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342900" lvl="1" indent="-342900">
              <a:buFontTx/>
              <a:buChar char="•"/>
              <a:defRPr/>
            </a:pPr>
            <a:r>
              <a:rPr lang="en-US" sz="1800" b="1" dirty="0" smtClean="0"/>
              <a:t>Flute</a:t>
            </a:r>
            <a:r>
              <a:rPr lang="en-US" sz="1800" b="1" dirty="0"/>
              <a:t>-like, ballooning and electrostatic </a:t>
            </a:r>
            <a:r>
              <a:rPr lang="en-US" sz="1800" b="1" dirty="0" smtClean="0"/>
              <a:t>modes are predicted </a:t>
            </a:r>
            <a:r>
              <a:rPr lang="en-US" sz="2000" b="1" dirty="0"/>
              <a:t>i</a:t>
            </a:r>
            <a:r>
              <a:rPr lang="en-US" sz="2000" b="1" dirty="0" smtClean="0"/>
              <a:t>n the low </a:t>
            </a:r>
            <a:r>
              <a:rPr lang="en-US" sz="2000" b="1" dirty="0" err="1" smtClean="0"/>
              <a:t>B</a:t>
            </a:r>
            <a:r>
              <a:rPr lang="en-US" sz="2000" b="1" baseline="-25000" dirty="0" err="1" smtClean="0"/>
              <a:t>p</a:t>
            </a:r>
            <a:r>
              <a:rPr lang="en-US" sz="2000" b="1" dirty="0" smtClean="0"/>
              <a:t> region </a:t>
            </a:r>
          </a:p>
          <a:p>
            <a:pPr lvl="1">
              <a:defRPr/>
            </a:pPr>
            <a:r>
              <a:rPr lang="en-US" sz="1600" dirty="0" err="1" smtClean="0">
                <a:latin typeface="Symbol" charset="2"/>
                <a:cs typeface="Symbol" charset="2"/>
              </a:rPr>
              <a:t>b</a:t>
            </a:r>
            <a:r>
              <a:rPr lang="en-US" sz="1600" baseline="-25000" dirty="0" err="1" smtClean="0"/>
              <a:t>p</a:t>
            </a:r>
            <a:r>
              <a:rPr lang="en-US" sz="1600" dirty="0" smtClean="0"/>
              <a:t>=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k</a:t>
            </a:r>
            <a:r>
              <a:rPr lang="en-US" sz="1600" dirty="0" smtClean="0"/>
              <a:t>/P</a:t>
            </a:r>
            <a:r>
              <a:rPr lang="en-US" sz="1600" baseline="-25000" dirty="0" smtClean="0"/>
              <a:t>m</a:t>
            </a:r>
            <a:r>
              <a:rPr lang="en-US" sz="1600" dirty="0" smtClean="0"/>
              <a:t> = 8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k</a:t>
            </a:r>
            <a:r>
              <a:rPr lang="en-US" sz="1600" dirty="0" smtClean="0"/>
              <a:t>/B</a:t>
            </a:r>
            <a:r>
              <a:rPr lang="en-US" sz="1600" baseline="-25000" dirty="0" smtClean="0"/>
              <a:t>p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 &gt;&gt; 1</a:t>
            </a:r>
          </a:p>
          <a:p>
            <a:pPr lvl="1">
              <a:defRPr/>
            </a:pPr>
            <a:r>
              <a:rPr lang="en-US" sz="1800" dirty="0" smtClean="0"/>
              <a:t>Loss of </a:t>
            </a:r>
            <a:r>
              <a:rPr lang="en-US" sz="1800" dirty="0" err="1" smtClean="0"/>
              <a:t>poloidal</a:t>
            </a:r>
            <a:r>
              <a:rPr lang="en-US" sz="1800" dirty="0" smtClean="0"/>
              <a:t> equilibrium</a:t>
            </a:r>
          </a:p>
          <a:p>
            <a:pPr lvl="1">
              <a:defRPr/>
            </a:pPr>
            <a:r>
              <a:rPr lang="en-US" sz="1800" dirty="0" smtClean="0"/>
              <a:t>Fast convective plasma redistribution</a:t>
            </a:r>
          </a:p>
          <a:p>
            <a:pPr lvl="1">
              <a:defRPr/>
            </a:pPr>
            <a:r>
              <a:rPr lang="en-US" sz="1800" dirty="0" smtClean="0"/>
              <a:t>Especially efficient during ELMs </a:t>
            </a:r>
            <a:r>
              <a:rPr lang="en-US" sz="1800" dirty="0"/>
              <a:t>when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k</a:t>
            </a:r>
            <a:r>
              <a:rPr lang="en-US" sz="1800" dirty="0" smtClean="0"/>
              <a:t> is large</a:t>
            </a:r>
          </a:p>
          <a:p>
            <a:pPr>
              <a:defRPr/>
            </a:pPr>
            <a:r>
              <a:rPr lang="en-US" sz="2000" dirty="0" smtClean="0"/>
              <a:t>Estimated size </a:t>
            </a:r>
            <a:r>
              <a:rPr lang="en-US" sz="2000" dirty="0"/>
              <a:t>of convective zone</a:t>
            </a:r>
          </a:p>
          <a:p>
            <a:pPr lvl="1">
              <a:defRPr/>
            </a:pPr>
            <a:r>
              <a:rPr lang="en-US" sz="1800" dirty="0"/>
              <a:t>Standard: </a:t>
            </a:r>
            <a:r>
              <a:rPr lang="en-US" sz="1800" dirty="0" smtClean="0"/>
              <a:t>1 cm</a:t>
            </a:r>
            <a:endParaRPr lang="en-US" sz="1800" dirty="0"/>
          </a:p>
          <a:p>
            <a:pPr lvl="1">
              <a:defRPr/>
            </a:pPr>
            <a:r>
              <a:rPr lang="en-US" sz="1800" dirty="0" smtClean="0"/>
              <a:t>Snowflake</a:t>
            </a:r>
            <a:r>
              <a:rPr lang="en-US" sz="1800" dirty="0"/>
              <a:t>: </a:t>
            </a:r>
            <a:r>
              <a:rPr lang="en-US" sz="1800" dirty="0" smtClean="0"/>
              <a:t>6-8 cm</a:t>
            </a:r>
          </a:p>
        </p:txBody>
      </p:sp>
      <p:sp>
        <p:nvSpPr>
          <p:cNvPr id="7" name="Arc 6"/>
          <p:cNvSpPr/>
          <p:nvPr/>
        </p:nvSpPr>
        <p:spPr bwMode="auto">
          <a:xfrm rot="11148849">
            <a:off x="6189663" y="1897063"/>
            <a:ext cx="4348162" cy="2062162"/>
          </a:xfrm>
          <a:prstGeom prst="arc">
            <a:avLst>
              <a:gd name="adj1" fmla="val 19400678"/>
              <a:gd name="adj2" fmla="val 21517451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hangingPunct="0">
              <a:defRPr/>
            </a:pPr>
            <a:endParaRPr lang="en-US" sz="2400" u="sng">
              <a:latin typeface="Times" pitchFamily="-10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715000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FF"/>
                </a:solidFill>
                <a:latin typeface="+mn-lt"/>
              </a:rPr>
              <a:t>D. D. Ryutov, IAEA 2012; Phys. </a:t>
            </a:r>
            <a:r>
              <a:rPr lang="en-US" sz="1200" b="1" dirty="0" err="1">
                <a:solidFill>
                  <a:srgbClr val="0000FF"/>
                </a:solidFill>
                <a:latin typeface="+mn-lt"/>
              </a:rPr>
              <a:t>Scripta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is-IS" sz="1200" b="1" dirty="0">
                <a:solidFill>
                  <a:srgbClr val="0000FF"/>
                </a:solidFill>
                <a:latin typeface="+mn-lt"/>
              </a:rPr>
              <a:t>89 (2014) 088002.</a:t>
            </a:r>
            <a:endParaRPr lang="en-US" sz="12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5367" name="Content Placeholder 3"/>
          <p:cNvSpPr>
            <a:spLocks noGrp="1"/>
          </p:cNvSpPr>
          <p:nvPr>
            <p:ph sz="half" idx="4294967295"/>
          </p:nvPr>
        </p:nvSpPr>
        <p:spPr>
          <a:xfrm>
            <a:off x="4343400" y="4038600"/>
            <a:ext cx="4724400" cy="1905000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Century Gothic" charset="0"/>
              </a:rPr>
              <a:t>Divertor null-region </a:t>
            </a:r>
            <a:r>
              <a:rPr lang="en-US">
                <a:latin typeface="Symbol" charset="0"/>
                <a:cs typeface="Symbol" charset="0"/>
              </a:rPr>
              <a:t>b</a:t>
            </a:r>
            <a:r>
              <a:rPr lang="en-US" baseline="-25000">
                <a:latin typeface="Century Gothic" charset="0"/>
              </a:rPr>
              <a:t>p </a:t>
            </a:r>
            <a:r>
              <a:rPr lang="en-US">
                <a:latin typeface="Century Gothic" charset="0"/>
              </a:rPr>
              <a:t>measured by divertor Thomson Scattering</a:t>
            </a:r>
          </a:p>
          <a:p>
            <a:pPr lvl="1"/>
            <a:r>
              <a:rPr lang="en-US">
                <a:latin typeface="Century Gothic" charset="0"/>
              </a:rPr>
              <a:t>In snowflake, broad region of higher </a:t>
            </a:r>
            <a:r>
              <a:rPr lang="en-US">
                <a:latin typeface="Symbol" charset="0"/>
                <a:ea typeface="ヒラギノ角ゴ Pro W3" charset="0"/>
              </a:rPr>
              <a:t>b</a:t>
            </a:r>
            <a:r>
              <a:rPr lang="en-US" baseline="-25000">
                <a:latin typeface="Century Gothic" charset="0"/>
              </a:rPr>
              <a:t>p</a:t>
            </a:r>
            <a:r>
              <a:rPr lang="en-US">
                <a:latin typeface="Century Gothic" charset="0"/>
              </a:rPr>
              <a:t>&gt;&gt;1</a:t>
            </a:r>
          </a:p>
          <a:p>
            <a:pPr lvl="1"/>
            <a:r>
              <a:rPr lang="en-US">
                <a:latin typeface="Century Gothic" charset="0"/>
              </a:rPr>
              <a:t>Higher X10 during ELMs</a:t>
            </a:r>
          </a:p>
        </p:txBody>
      </p:sp>
    </p:spTree>
    <p:extLst>
      <p:ext uri="{BB962C8B-B14F-4D97-AF65-F5344CB8AC3E}">
        <p14:creationId xmlns:p14="http://schemas.microsoft.com/office/powerpoint/2010/main" val="104142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2293" y="4568856"/>
            <a:ext cx="4884444" cy="20857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dirty="0" smtClean="0"/>
              <a:t>Fit q</a:t>
            </a:r>
            <a:r>
              <a:rPr lang="en-US" sz="1800" baseline="-25000" dirty="0" smtClean="0"/>
              <a:t>|| </a:t>
            </a:r>
            <a:r>
              <a:rPr lang="en-US" sz="1800" dirty="0" smtClean="0"/>
              <a:t>profile with Gaussian (S) and Exp. (</a:t>
            </a:r>
            <a:r>
              <a:rPr lang="en-US" sz="1800" dirty="0" err="1" smtClean="0">
                <a:latin typeface="Symbol" charset="2"/>
                <a:cs typeface="Symbol" charset="2"/>
              </a:rPr>
              <a:t>l</a:t>
            </a:r>
            <a:r>
              <a:rPr lang="en-US" sz="1800" baseline="-25000" dirty="0" err="1" smtClean="0"/>
              <a:t>SOL</a:t>
            </a:r>
            <a:r>
              <a:rPr lang="en-US" sz="1800" dirty="0" smtClean="0"/>
              <a:t>) functions </a:t>
            </a:r>
            <a:r>
              <a:rPr lang="en-US" sz="1600" b="0" dirty="0" smtClean="0"/>
              <a:t>(</a:t>
            </a:r>
            <a:r>
              <a:rPr lang="en-US" sz="1600" b="0" dirty="0" err="1" smtClean="0"/>
              <a:t>Eich</a:t>
            </a:r>
            <a:r>
              <a:rPr lang="en-US" sz="1600" b="0" dirty="0" smtClean="0"/>
              <a:t> PRL </a:t>
            </a:r>
            <a:r>
              <a:rPr lang="en-US" sz="1600" b="0" u="sng" dirty="0"/>
              <a:t>107</a:t>
            </a:r>
            <a:r>
              <a:rPr lang="en-US" sz="1600" b="0" dirty="0"/>
              <a:t> (2011) </a:t>
            </a:r>
            <a:r>
              <a:rPr lang="en-US" sz="1600" b="0" dirty="0" smtClean="0"/>
              <a:t>215001)</a:t>
            </a:r>
            <a:endParaRPr lang="en-US" sz="1600" dirty="0" smtClean="0"/>
          </a:p>
          <a:p>
            <a:pPr>
              <a:defRPr/>
            </a:pPr>
            <a:r>
              <a:rPr lang="en-US" sz="1800" dirty="0" smtClean="0"/>
              <a:t>Increased </a:t>
            </a:r>
            <a:r>
              <a:rPr lang="en-US" sz="1800" dirty="0" err="1" smtClean="0">
                <a:latin typeface="Symbol" charset="2"/>
                <a:cs typeface="Symbol" charset="2"/>
              </a:rPr>
              <a:t>l</a:t>
            </a:r>
            <a:r>
              <a:rPr lang="en-US" sz="1800" baseline="-25000" dirty="0" err="1" smtClean="0"/>
              <a:t>q</a:t>
            </a:r>
            <a:r>
              <a:rPr lang="en-US" sz="1800" dirty="0" smtClean="0"/>
              <a:t> may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imply increased transport</a:t>
            </a:r>
            <a:endParaRPr lang="en-US" sz="1800" dirty="0"/>
          </a:p>
          <a:p>
            <a:pPr lvl="1">
              <a:defRPr/>
            </a:pPr>
            <a:r>
              <a:rPr lang="en-US" sz="1600" dirty="0" smtClean="0"/>
              <a:t>Increased radial spreading due to L</a:t>
            </a:r>
            <a:r>
              <a:rPr lang="en-US" sz="1600" baseline="-25000" dirty="0" smtClean="0"/>
              <a:t>||</a:t>
            </a:r>
          </a:p>
          <a:p>
            <a:pPr lvl="1">
              <a:defRPr/>
            </a:pPr>
            <a:r>
              <a:rPr lang="en-US" sz="1600" dirty="0" smtClean="0"/>
              <a:t>SOL transport affected by null-region </a:t>
            </a:r>
            <a:r>
              <a:rPr lang="en-US" dirty="0" smtClean="0"/>
              <a:t>mixing</a:t>
            </a:r>
          </a:p>
          <a:p>
            <a:pPr lvl="1">
              <a:defRPr/>
            </a:pPr>
            <a:r>
              <a:rPr lang="en-US" sz="1600" dirty="0" smtClean="0"/>
              <a:t>Enhanced dissipation may also play role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b="1" dirty="0"/>
          </a:p>
          <a:p>
            <a:pPr marL="342900" lvl="1" indent="-342900"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endParaRPr lang="en-US" sz="1800" dirty="0"/>
          </a:p>
        </p:txBody>
      </p:sp>
      <p:sp>
        <p:nvSpPr>
          <p:cNvPr id="17410" name="Title 2"/>
          <p:cNvSpPr>
            <a:spLocks noGrp="1"/>
          </p:cNvSpPr>
          <p:nvPr>
            <p:ph type="title" idx="4294967295"/>
          </p:nvPr>
        </p:nvSpPr>
        <p:spPr>
          <a:xfrm>
            <a:off x="257175" y="57150"/>
            <a:ext cx="8610600" cy="762000"/>
          </a:xfrm>
        </p:spPr>
        <p:txBody>
          <a:bodyPr/>
          <a:lstStyle/>
          <a:p>
            <a:r>
              <a:rPr lang="en-US" sz="2600">
                <a:latin typeface="Century Gothic" charset="0"/>
              </a:rPr>
              <a:t>Broader q</a:t>
            </a:r>
            <a:r>
              <a:rPr lang="en-US" sz="2600" baseline="-25000">
                <a:latin typeface="Century Gothic" charset="0"/>
              </a:rPr>
              <a:t>||</a:t>
            </a:r>
            <a:r>
              <a:rPr lang="en-US" sz="2600">
                <a:latin typeface="Century Gothic" charset="0"/>
              </a:rPr>
              <a:t> Profiles in Snowflake Divertor May Imply Increased Radial Transport</a:t>
            </a:r>
          </a:p>
        </p:txBody>
      </p:sp>
      <p:pic>
        <p:nvPicPr>
          <p:cNvPr id="17411" name="Picture 29" descr="eps14-sfde-qp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7"/>
          <a:stretch>
            <a:fillRect/>
          </a:stretch>
        </p:blipFill>
        <p:spPr bwMode="auto">
          <a:xfrm>
            <a:off x="609600" y="1577914"/>
            <a:ext cx="2817813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>
            <a:off x="1493838" y="2444689"/>
            <a:ext cx="276225" cy="0"/>
          </a:xfrm>
          <a:prstGeom prst="straightConnector1">
            <a:avLst/>
          </a:prstGeom>
          <a:ln w="38100" cmpd="sng">
            <a:solidFill>
              <a:srgbClr val="0008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484313" y="3989326"/>
            <a:ext cx="35560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4" name="Rectangle 34"/>
          <p:cNvSpPr>
            <a:spLocks noChangeArrowheads="1"/>
          </p:cNvSpPr>
          <p:nvPr/>
        </p:nvSpPr>
        <p:spPr bwMode="auto">
          <a:xfrm>
            <a:off x="1843088" y="2262126"/>
            <a:ext cx="12223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Symbol" charset="0"/>
                <a:cs typeface="Symbol" charset="0"/>
              </a:rPr>
              <a:t>l</a:t>
            </a:r>
            <a:r>
              <a:rPr lang="en-US" sz="1400" b="1" baseline="-25000">
                <a:solidFill>
                  <a:srgbClr val="0000FF"/>
                </a:solidFill>
              </a:rPr>
              <a:t>q</a:t>
            </a:r>
            <a:r>
              <a:rPr lang="en-US" sz="1400" b="1">
                <a:solidFill>
                  <a:srgbClr val="0000FF"/>
                </a:solidFill>
              </a:rPr>
              <a:t> = 2.40 mm</a:t>
            </a:r>
          </a:p>
        </p:txBody>
      </p:sp>
      <p:sp>
        <p:nvSpPr>
          <p:cNvPr id="17415" name="Rectangle 35"/>
          <p:cNvSpPr>
            <a:spLocks noChangeArrowheads="1"/>
          </p:cNvSpPr>
          <p:nvPr/>
        </p:nvSpPr>
        <p:spPr bwMode="auto">
          <a:xfrm>
            <a:off x="936625" y="3154301"/>
            <a:ext cx="12223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Symbol" charset="0"/>
                <a:cs typeface="Symbol" charset="0"/>
              </a:rPr>
              <a:t>l</a:t>
            </a:r>
            <a:r>
              <a:rPr lang="en-US" sz="1400" b="1" baseline="-25000">
                <a:solidFill>
                  <a:srgbClr val="FF0000"/>
                </a:solidFill>
              </a:rPr>
              <a:t>q</a:t>
            </a:r>
            <a:r>
              <a:rPr lang="en-US" sz="1400" b="1">
                <a:solidFill>
                  <a:srgbClr val="FF0000"/>
                </a:solidFill>
              </a:rPr>
              <a:t> = 3.20 mm</a:t>
            </a:r>
          </a:p>
        </p:txBody>
      </p:sp>
      <p:pic>
        <p:nvPicPr>
          <p:cNvPr id="17416" name="Picture 4" descr="iaea14-talk-qpard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68376"/>
            <a:ext cx="347662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705600" y="1239776"/>
            <a:ext cx="22161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Standard 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Snowflake</a:t>
            </a:r>
          </a:p>
        </p:txBody>
      </p:sp>
      <p:sp>
        <p:nvSpPr>
          <p:cNvPr id="17418" name="Rectangle 2"/>
          <p:cNvSpPr>
            <a:spLocks noChangeArrowheads="1"/>
          </p:cNvSpPr>
          <p:nvPr/>
        </p:nvSpPr>
        <p:spPr bwMode="auto">
          <a:xfrm>
            <a:off x="912813" y="1279464"/>
            <a:ext cx="2478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Parallel heat flux (MW/m</a:t>
            </a:r>
            <a:r>
              <a:rPr lang="en-US" sz="1400" baseline="30000"/>
              <a:t>2</a:t>
            </a:r>
            <a:r>
              <a:rPr lang="en-US" sz="1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90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9 at 1.24.36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68" y="3305504"/>
            <a:ext cx="5807720" cy="1966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69" y="131788"/>
            <a:ext cx="8229600" cy="85292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Peak divertor heat flux significantly reduced due to snowflake divertor geometry effects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80" y="6039596"/>
            <a:ext cx="3105359" cy="50005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Geometry and radiation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40" y="4052419"/>
            <a:ext cx="2969166" cy="200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creen Shot 2014-10-23 at 12.37.09 P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4" y="1760799"/>
            <a:ext cx="2925569" cy="22537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7833" y="1726918"/>
            <a:ext cx="22161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Standard 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Snowflake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0"/>
          </p:nvPr>
        </p:nvSpPr>
        <p:spPr>
          <a:xfrm>
            <a:off x="4190367" y="5262888"/>
            <a:ext cx="4953633" cy="1381796"/>
          </a:xfrm>
        </p:spPr>
        <p:txBody>
          <a:bodyPr>
            <a:normAutofit fontScale="85000" lnSpcReduction="20000"/>
          </a:bodyPr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Flux expansion increased ~20%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 smtClean="0">
                <a:latin typeface="Century Gothic" charset="0"/>
              </a:rPr>
              <a:t>L</a:t>
            </a:r>
            <a:r>
              <a:rPr lang="en-US" baseline="-25000" dirty="0">
                <a:latin typeface="Century Gothic" charset="0"/>
              </a:rPr>
              <a:t>|| </a:t>
            </a:r>
            <a:r>
              <a:rPr lang="en-US" dirty="0">
                <a:latin typeface="Century Gothic" charset="0"/>
              </a:rPr>
              <a:t>increased by 20-60% over SOL width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Divertor heat flux reduced </a:t>
            </a:r>
            <a:r>
              <a:rPr lang="en-US" dirty="0" smtClean="0">
                <a:latin typeface="Century Gothic" charset="0"/>
              </a:rPr>
              <a:t>~40</a:t>
            </a:r>
            <a:r>
              <a:rPr lang="en-US" dirty="0">
                <a:latin typeface="Century Gothic" charset="0"/>
              </a:rPr>
              <a:t>%</a:t>
            </a:r>
          </a:p>
          <a:p>
            <a:endParaRPr lang="en-US" dirty="0"/>
          </a:p>
        </p:txBody>
      </p:sp>
      <p:pic>
        <p:nvPicPr>
          <p:cNvPr id="20" name="Picture 6" descr="iaea14-talk-l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72" y="1397371"/>
            <a:ext cx="1985389" cy="173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8"/>
          <p:cNvCxnSpPr>
            <a:cxnSpLocks noChangeShapeType="1"/>
          </p:cNvCxnSpPr>
          <p:nvPr/>
        </p:nvCxnSpPr>
        <p:spPr bwMode="auto">
          <a:xfrm>
            <a:off x="7330797" y="2532170"/>
            <a:ext cx="831888" cy="2204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Rectangle 21"/>
          <p:cNvSpPr/>
          <p:nvPr/>
        </p:nvSpPr>
        <p:spPr>
          <a:xfrm>
            <a:off x="7288857" y="2486914"/>
            <a:ext cx="12858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SOL width</a:t>
            </a:r>
          </a:p>
        </p:txBody>
      </p:sp>
      <p:pic>
        <p:nvPicPr>
          <p:cNvPr id="28" name="Picture 7" descr="iaea14-talk-eq-std-dim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14" y="1618700"/>
            <a:ext cx="1339570" cy="89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iaea14-talk-eq-sfd-dim-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682" y="1607559"/>
            <a:ext cx="1426169" cy="9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5303080" y="1214970"/>
            <a:ext cx="14573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Snowflake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8557" y="1197660"/>
            <a:ext cx="13081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Standard </a:t>
            </a:r>
          </a:p>
        </p:txBody>
      </p:sp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72F6F"/>
              </a:clrFrom>
              <a:clrTo>
                <a:srgbClr val="072F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022" y="2658761"/>
            <a:ext cx="63888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NSTX_logo_mediu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34" y="1621686"/>
            <a:ext cx="1241662" cy="4079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630001" y="2984495"/>
            <a:ext cx="1220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+mn-lt"/>
              </a:rPr>
              <a:t>Inner SP</a:t>
            </a:r>
            <a:endParaRPr lang="en-US" sz="2000" b="1" dirty="0"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66537" y="3269417"/>
            <a:ext cx="1277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/>
              <a:t>Outer</a:t>
            </a:r>
            <a:r>
              <a:rPr lang="en-US" sz="2000" b="1" dirty="0" smtClean="0">
                <a:latin typeface="+mn-lt"/>
              </a:rPr>
              <a:t> SP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6615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79" y="114294"/>
            <a:ext cx="8909477" cy="1005840"/>
          </a:xfrm>
        </p:spPr>
        <p:txBody>
          <a:bodyPr/>
          <a:lstStyle/>
          <a:p>
            <a:r>
              <a:rPr lang="en-US" dirty="0" smtClean="0"/>
              <a:t>Focus on divertor power exhaust via geometry since early days of tokamak studies. Some examples…</a:t>
            </a:r>
            <a:endParaRPr lang="en-US" dirty="0"/>
          </a:p>
        </p:txBody>
      </p:sp>
      <p:pic>
        <p:nvPicPr>
          <p:cNvPr id="7" name="Picture 6" descr="Screen Shot 2015-09-17 at 4.08.40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91" y="4488555"/>
            <a:ext cx="1430698" cy="12443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50798" y="5928232"/>
            <a:ext cx="16409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0000FF"/>
                </a:solidFill>
                <a:latin typeface="+mj-lt"/>
              </a:rPr>
              <a:t>D. D. Ryutov, </a:t>
            </a:r>
            <a:r>
              <a:rPr lang="en-US" sz="1000" b="1" dirty="0" smtClean="0">
                <a:solidFill>
                  <a:srgbClr val="0000FF"/>
                </a:solidFill>
                <a:latin typeface="+mj-lt"/>
              </a:rPr>
              <a:t>J. Plasma Phys. 2015, 81, 495810516</a:t>
            </a:r>
            <a:endParaRPr lang="en-US" sz="10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792" y="4479936"/>
            <a:ext cx="1909225" cy="1586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535" y="4479455"/>
            <a:ext cx="1663534" cy="12756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56944" y="6047478"/>
            <a:ext cx="1760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H. </a:t>
            </a:r>
            <a:r>
              <a:rPr lang="en-US" sz="1000" b="1" dirty="0" err="1" smtClean="0">
                <a:solidFill>
                  <a:srgbClr val="0000FF"/>
                </a:solidFill>
              </a:rPr>
              <a:t>Takase</a:t>
            </a:r>
            <a:r>
              <a:rPr lang="en-US" sz="1000" b="1" dirty="0" smtClean="0">
                <a:solidFill>
                  <a:srgbClr val="0000FF"/>
                </a:solidFill>
              </a:rPr>
              <a:t>, J. Phys. Soc. J. </a:t>
            </a:r>
            <a:r>
              <a:rPr lang="en-US" sz="1000" b="1" dirty="0">
                <a:solidFill>
                  <a:srgbClr val="0000FF"/>
                </a:solidFill>
              </a:rPr>
              <a:t>70, </a:t>
            </a:r>
            <a:r>
              <a:rPr lang="en-US" sz="1000" b="1" dirty="0" smtClean="0">
                <a:solidFill>
                  <a:srgbClr val="0000FF"/>
                </a:solidFill>
              </a:rPr>
              <a:t>609, 2001</a:t>
            </a:r>
            <a:endParaRPr lang="en-US" sz="1000" b="1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52371" y="5815631"/>
            <a:ext cx="1741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FF"/>
                </a:solidFill>
              </a:rPr>
              <a:t>M. </a:t>
            </a:r>
            <a:r>
              <a:rPr lang="en-US" sz="1000" b="1" dirty="0" err="1" smtClean="0">
                <a:solidFill>
                  <a:srgbClr val="0000FF"/>
                </a:solidFill>
              </a:rPr>
              <a:t>Kotschenreuther</a:t>
            </a:r>
            <a:r>
              <a:rPr lang="en-US" sz="1000" b="1" dirty="0" smtClean="0">
                <a:solidFill>
                  <a:srgbClr val="0000FF"/>
                </a:solidFill>
              </a:rPr>
              <a:t> et. al, IAEA </a:t>
            </a:r>
            <a:r>
              <a:rPr lang="en-US" sz="1000" b="1" dirty="0">
                <a:solidFill>
                  <a:srgbClr val="0000FF"/>
                </a:solidFill>
              </a:rPr>
              <a:t>FEC </a:t>
            </a:r>
            <a:r>
              <a:rPr lang="en-US" sz="1000" b="1" dirty="0" smtClean="0">
                <a:solidFill>
                  <a:srgbClr val="0000FF"/>
                </a:solidFill>
              </a:rPr>
              <a:t>2004; Phys. Plasmas 14, 072502 (2007)</a:t>
            </a:r>
            <a:endParaRPr lang="en-US" sz="1000" b="1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096" y="3999545"/>
            <a:ext cx="1690510" cy="1824803"/>
          </a:xfrm>
          <a:prstGeom prst="rect">
            <a:avLst/>
          </a:prstGeom>
        </p:spPr>
      </p:pic>
      <p:pic>
        <p:nvPicPr>
          <p:cNvPr id="14" name="Picture 13" descr="Screen Shot 2014-10-21 at 1.32.22 P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56" y="1357029"/>
            <a:ext cx="2014490" cy="2103890"/>
          </a:xfrm>
          <a:prstGeom prst="rect">
            <a:avLst/>
          </a:prstGeom>
        </p:spPr>
      </p:pic>
      <p:pic>
        <p:nvPicPr>
          <p:cNvPr id="17" name="Picture 16" descr="Screen Shot 2014-10-27 at 11.46.48 P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" y="1473927"/>
            <a:ext cx="2077397" cy="221077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3618028"/>
            <a:ext cx="2320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B. Badger </a:t>
            </a:r>
            <a:r>
              <a:rPr lang="en-US" sz="1000" b="1" dirty="0" err="1" smtClean="0">
                <a:solidFill>
                  <a:srgbClr val="0000FF"/>
                </a:solidFill>
              </a:rPr>
              <a:t>et.al</a:t>
            </a:r>
            <a:r>
              <a:rPr lang="en-US" sz="1000" b="1" dirty="0" smtClean="0">
                <a:solidFill>
                  <a:srgbClr val="0000FF"/>
                </a:solidFill>
              </a:rPr>
              <a:t>, U. </a:t>
            </a:r>
            <a:r>
              <a:rPr lang="en-US" sz="1000" b="1" dirty="0" err="1" smtClean="0">
                <a:solidFill>
                  <a:srgbClr val="0000FF"/>
                </a:solidFill>
              </a:rPr>
              <a:t>Wisc</a:t>
            </a:r>
            <a:r>
              <a:rPr lang="en-US" sz="1000" b="1" dirty="0" smtClean="0">
                <a:solidFill>
                  <a:srgbClr val="0000FF"/>
                </a:solidFill>
              </a:rPr>
              <a:t>. Report UWFDM-150, 1975</a:t>
            </a:r>
          </a:p>
        </p:txBody>
      </p:sp>
      <p:pic>
        <p:nvPicPr>
          <p:cNvPr id="19" name="Picture 18" descr="Screen Shot 2014-10-27 at 11.24.06 PM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72" y="1378915"/>
            <a:ext cx="2486710" cy="26082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492774" y="3969154"/>
            <a:ext cx="2116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F. H. </a:t>
            </a:r>
            <a:r>
              <a:rPr lang="en-US" sz="1000" b="1" dirty="0" err="1" smtClean="0">
                <a:solidFill>
                  <a:srgbClr val="0000FF"/>
                </a:solidFill>
              </a:rPr>
              <a:t>Tenney</a:t>
            </a:r>
            <a:r>
              <a:rPr lang="en-US" sz="1000" b="1" dirty="0" smtClean="0">
                <a:solidFill>
                  <a:srgbClr val="0000FF"/>
                </a:solidFill>
              </a:rPr>
              <a:t>, </a:t>
            </a:r>
            <a:endParaRPr lang="en-US" sz="1000" b="1" dirty="0">
              <a:solidFill>
                <a:srgbClr val="0000FF"/>
              </a:solidFill>
            </a:endParaRPr>
          </a:p>
          <a:p>
            <a:r>
              <a:rPr lang="en-US" sz="1000" b="1" dirty="0" smtClean="0">
                <a:solidFill>
                  <a:srgbClr val="0000FF"/>
                </a:solidFill>
              </a:rPr>
              <a:t>PPPL Report 1284, 1976 </a:t>
            </a:r>
            <a:endParaRPr lang="en-US" sz="1000" b="1" dirty="0">
              <a:solidFill>
                <a:srgbClr val="0000FF"/>
              </a:solidFill>
            </a:endParaRPr>
          </a:p>
        </p:txBody>
      </p:sp>
      <p:pic>
        <p:nvPicPr>
          <p:cNvPr id="22" name="Picture 21" descr="Screen Shot 2014-10-22 at 4.14.07 PM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91" y="1327833"/>
            <a:ext cx="1334261" cy="214257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856048" y="3466617"/>
            <a:ext cx="1602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N. </a:t>
            </a:r>
            <a:r>
              <a:rPr lang="en-US" sz="1000" b="1" dirty="0" err="1" smtClean="0">
                <a:solidFill>
                  <a:srgbClr val="0000FF"/>
                </a:solidFill>
              </a:rPr>
              <a:t>Ohyabu</a:t>
            </a:r>
            <a:r>
              <a:rPr lang="en-US" sz="1000" b="1" dirty="0" smtClean="0">
                <a:solidFill>
                  <a:srgbClr val="0000FF"/>
                </a:solidFill>
              </a:rPr>
              <a:t> et. al, Nucl. Fusion 5 519 (1981)</a:t>
            </a:r>
            <a:endParaRPr lang="en-US" sz="1000" b="1" dirty="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42719" y="3543572"/>
            <a:ext cx="1781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00FF"/>
                </a:solidFill>
              </a:rPr>
              <a:t> P. M. </a:t>
            </a:r>
            <a:r>
              <a:rPr lang="en-US" sz="1000" b="1" dirty="0" err="1" smtClean="0">
                <a:solidFill>
                  <a:srgbClr val="0000FF"/>
                </a:solidFill>
              </a:rPr>
              <a:t>Valanju</a:t>
            </a:r>
            <a:r>
              <a:rPr lang="en-US" sz="1000" b="1" dirty="0" smtClean="0">
                <a:solidFill>
                  <a:srgbClr val="0000FF"/>
                </a:solidFill>
              </a:rPr>
              <a:t> </a:t>
            </a:r>
            <a:r>
              <a:rPr lang="en-US" sz="1000" b="1" dirty="0" err="1" smtClean="0">
                <a:solidFill>
                  <a:srgbClr val="0000FF"/>
                </a:solidFill>
              </a:rPr>
              <a:t>et.al</a:t>
            </a:r>
            <a:r>
              <a:rPr lang="en-US" sz="1000" b="1" dirty="0" smtClean="0">
                <a:solidFill>
                  <a:srgbClr val="0000FF"/>
                </a:solidFill>
              </a:rPr>
              <a:t>, Phys. </a:t>
            </a:r>
          </a:p>
          <a:p>
            <a:r>
              <a:rPr lang="en-US" sz="1000" b="1" dirty="0" smtClean="0">
                <a:solidFill>
                  <a:srgbClr val="0000FF"/>
                </a:solidFill>
              </a:rPr>
              <a:t>Plasmas 16</a:t>
            </a:r>
            <a:r>
              <a:rPr lang="en-US" sz="1000" b="1" dirty="0">
                <a:solidFill>
                  <a:srgbClr val="0000FF"/>
                </a:solidFill>
              </a:rPr>
              <a:t>, 056110 </a:t>
            </a:r>
            <a:r>
              <a:rPr lang="en-US" sz="1000" b="1" dirty="0" smtClean="0">
                <a:solidFill>
                  <a:srgbClr val="0000FF"/>
                </a:solidFill>
              </a:rPr>
              <a:t>(2009)</a:t>
            </a:r>
            <a:endParaRPr lang="en-US" sz="1000" b="1" dirty="0">
              <a:solidFill>
                <a:srgbClr val="00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09603" y="5862447"/>
            <a:ext cx="1687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B. </a:t>
            </a:r>
            <a:r>
              <a:rPr lang="en-US" sz="1000" b="1" dirty="0" err="1" smtClean="0">
                <a:solidFill>
                  <a:srgbClr val="0000FF"/>
                </a:solidFill>
              </a:rPr>
              <a:t>LaBombard</a:t>
            </a:r>
            <a:r>
              <a:rPr lang="en-US" sz="1000" b="1" dirty="0" smtClean="0">
                <a:solidFill>
                  <a:srgbClr val="0000FF"/>
                </a:solidFill>
              </a:rPr>
              <a:t> </a:t>
            </a:r>
            <a:r>
              <a:rPr lang="en-US" sz="1000" b="1" dirty="0" err="1" smtClean="0">
                <a:solidFill>
                  <a:srgbClr val="0000FF"/>
                </a:solidFill>
              </a:rPr>
              <a:t>et.al</a:t>
            </a:r>
            <a:r>
              <a:rPr lang="en-US" sz="1000" b="1" dirty="0" smtClean="0">
                <a:solidFill>
                  <a:srgbClr val="0000FF"/>
                </a:solidFill>
              </a:rPr>
              <a:t>, NF 55 (2015) 053020</a:t>
            </a:r>
          </a:p>
        </p:txBody>
      </p:sp>
      <p:pic>
        <p:nvPicPr>
          <p:cNvPr id="5" name="Picture 4" descr="Screen Shot 2015-09-23 at 6.05.13 PM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4" y="4118169"/>
            <a:ext cx="788836" cy="184740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3616" y="5901600"/>
            <a:ext cx="1625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</a:rPr>
              <a:t>R. A. Pitts et. </a:t>
            </a:r>
            <a:r>
              <a:rPr lang="en-US" sz="1000" b="1" smtClean="0">
                <a:solidFill>
                  <a:srgbClr val="0000FF"/>
                </a:solidFill>
              </a:rPr>
              <a:t>al, JNM 290-293,  2001, 940</a:t>
            </a:r>
            <a:endParaRPr lang="en-US" sz="1000" b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8158" y="1339199"/>
            <a:ext cx="1147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/>
                <a:cs typeface="Calibri"/>
              </a:rPr>
              <a:t>UWMAK-III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415744" y="1292170"/>
            <a:ext cx="24066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Double-null with long legs</a:t>
            </a:r>
            <a:endParaRPr lang="en-US" sz="16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31658" y="2898099"/>
            <a:ext cx="1079843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Expanded</a:t>
            </a:r>
          </a:p>
          <a:p>
            <a:pPr>
              <a:lnSpc>
                <a:spcPct val="7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Boundary,</a:t>
            </a:r>
          </a:p>
          <a:p>
            <a:pPr>
              <a:lnSpc>
                <a:spcPct val="7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Doublet III</a:t>
            </a:r>
            <a:endParaRPr lang="en-US" sz="16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90080" y="1355147"/>
            <a:ext cx="853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Super-X</a:t>
            </a:r>
            <a:endParaRPr lang="en-US" sz="16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98293" y="3958222"/>
            <a:ext cx="5161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TCV</a:t>
            </a:r>
            <a:endParaRPr lang="en-US" sz="16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26827" y="5501174"/>
            <a:ext cx="960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Cusp-like</a:t>
            </a:r>
            <a:endParaRPr lang="en-US" sz="16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57367" y="4168147"/>
            <a:ext cx="1048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X-divertor</a:t>
            </a:r>
            <a:endParaRPr lang="en-US" sz="16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90267" y="5522167"/>
            <a:ext cx="872855" cy="4493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X-point</a:t>
            </a:r>
          </a:p>
          <a:p>
            <a:pPr>
              <a:lnSpc>
                <a:spcPct val="7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divertor</a:t>
            </a:r>
            <a:endParaRPr lang="en-US" sz="16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89909" y="4042193"/>
            <a:ext cx="1559742" cy="4493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Super-cusp with</a:t>
            </a:r>
          </a:p>
          <a:p>
            <a:pPr>
              <a:lnSpc>
                <a:spcPct val="7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libri"/>
                <a:cs typeface="Calibri"/>
              </a:rPr>
              <a:t>Remote coils</a:t>
            </a:r>
            <a:endParaRPr lang="en-US" sz="16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021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27410"/>
            <a:ext cx="8686800" cy="762000"/>
          </a:xfrm>
        </p:spPr>
        <p:txBody>
          <a:bodyPr/>
          <a:lstStyle/>
          <a:p>
            <a:pPr eaLnBrk="1" hangingPunct="1"/>
            <a:r>
              <a:rPr kumimoji="1" lang="en-US" dirty="0">
                <a:latin typeface="Calibri"/>
                <a:cs typeface="Calibri"/>
              </a:rPr>
              <a:t>Snowflake Divertor Configuration </a:t>
            </a:r>
            <a:r>
              <a:rPr kumimoji="1" lang="en-US" dirty="0" smtClean="0">
                <a:latin typeface="Calibri"/>
                <a:cs typeface="Calibri"/>
              </a:rPr>
              <a:t>as </a:t>
            </a:r>
            <a:r>
              <a:rPr kumimoji="1" lang="en-US" dirty="0">
                <a:latin typeface="Calibri"/>
                <a:cs typeface="Calibri"/>
              </a:rPr>
              <a:t>a Tokamak Divertor Power Exhaust Concept</a:t>
            </a:r>
          </a:p>
        </p:txBody>
      </p:sp>
      <p:sp>
        <p:nvSpPr>
          <p:cNvPr id="7170" name="Down Arrow 6"/>
          <p:cNvSpPr>
            <a:spLocks noChangeArrowheads="1"/>
          </p:cNvSpPr>
          <p:nvPr/>
        </p:nvSpPr>
        <p:spPr bwMode="auto">
          <a:xfrm>
            <a:off x="4953000" y="4572000"/>
            <a:ext cx="484188" cy="409575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endParaRPr lang="en-US" sz="1400">
              <a:solidFill>
                <a:srgbClr val="0039A6"/>
              </a:solidFill>
              <a:latin typeface="Impact" charset="0"/>
            </a:endParaRPr>
          </a:p>
        </p:txBody>
      </p:sp>
      <p:sp>
        <p:nvSpPr>
          <p:cNvPr id="7171" name="Rectangle 23"/>
          <p:cNvSpPr>
            <a:spLocks noChangeArrowheads="1"/>
          </p:cNvSpPr>
          <p:nvPr/>
        </p:nvSpPr>
        <p:spPr bwMode="auto">
          <a:xfrm>
            <a:off x="685800" y="4754563"/>
            <a:ext cx="2286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endParaRPr lang="en-US" sz="1400">
              <a:solidFill>
                <a:srgbClr val="0039A6"/>
              </a:solidFill>
              <a:latin typeface="Impact" charset="0"/>
            </a:endParaRPr>
          </a:p>
        </p:txBody>
      </p:sp>
      <p:sp>
        <p:nvSpPr>
          <p:cNvPr id="7172" name="Rectangle 24"/>
          <p:cNvSpPr>
            <a:spLocks noChangeArrowheads="1"/>
          </p:cNvSpPr>
          <p:nvPr/>
        </p:nvSpPr>
        <p:spPr bwMode="auto">
          <a:xfrm>
            <a:off x="533400" y="4953000"/>
            <a:ext cx="685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hangingPunct="0"/>
            <a:endParaRPr lang="en-US" sz="2400"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5562600"/>
            <a:ext cx="3124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FF"/>
                </a:solidFill>
                <a:latin typeface="+mj-lt"/>
              </a:rPr>
              <a:t>D. D. Ryutov, </a:t>
            </a:r>
            <a:r>
              <a:rPr lang="en-US" sz="1200" b="1" dirty="0" err="1">
                <a:solidFill>
                  <a:srgbClr val="0000FF"/>
                </a:solidFill>
                <a:latin typeface="+mj-lt"/>
              </a:rPr>
              <a:t>PoP</a:t>
            </a:r>
            <a:r>
              <a:rPr lang="en-US" sz="1200" b="1" dirty="0">
                <a:solidFill>
                  <a:srgbClr val="0000FF"/>
                </a:solidFill>
                <a:latin typeface="+mj-lt"/>
              </a:rPr>
              <a:t> 14, 064502 2007; </a:t>
            </a:r>
          </a:p>
          <a:p>
            <a:pPr>
              <a:defRPr/>
            </a:pPr>
            <a:r>
              <a:rPr lang="en-US" sz="1200" b="1" dirty="0">
                <a:solidFill>
                  <a:srgbClr val="0000FF"/>
                </a:solidFill>
                <a:latin typeface="+mj-lt"/>
              </a:rPr>
              <a:t>	PPCF 54, 124050 (2012) </a:t>
            </a:r>
          </a:p>
        </p:txBody>
      </p:sp>
      <p:pic>
        <p:nvPicPr>
          <p:cNvPr id="7176" name="Picture 2" descr="iaea14-talk-ryutov-snowflak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6972"/>
            <a:ext cx="2500284" cy="3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2247215" y="4575053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hangingPunct="0">
              <a:defRPr/>
            </a:pPr>
            <a:endParaRPr lang="en-US" sz="2400" u="sng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" pitchFamily="-10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444225" y="2051878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hangingPunct="0">
              <a:defRPr/>
            </a:pPr>
            <a:endParaRPr lang="en-US" sz="2400" u="sng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" pitchFamily="-10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74390" y="4569985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hangingPunct="0">
              <a:defRPr/>
            </a:pPr>
            <a:endParaRPr lang="en-US" sz="2400" u="sng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" pitchFamily="-108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3011953" y="1434595"/>
            <a:ext cx="6015127" cy="55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2573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Snowflake, 2</a:t>
            </a:r>
            <a:r>
              <a:rPr lang="en-US" sz="1800" baseline="30000" dirty="0"/>
              <a:t>nd</a:t>
            </a:r>
            <a:r>
              <a:rPr lang="en-US" sz="1800" dirty="0"/>
              <a:t> order null</a:t>
            </a:r>
          </a:p>
          <a:p>
            <a:pPr lvl="1"/>
            <a:r>
              <a:rPr lang="en-US" sz="1600" i="1" dirty="0" err="1"/>
              <a:t>B</a:t>
            </a:r>
            <a:r>
              <a:rPr lang="en-US" sz="1600" i="1" baseline="-25000" dirty="0" err="1"/>
              <a:t>p</a:t>
            </a:r>
            <a:r>
              <a:rPr lang="en-US" sz="1600" dirty="0"/>
              <a:t> ~ 0, </a:t>
            </a:r>
            <a:r>
              <a:rPr lang="en-US" sz="1600" i="1" dirty="0"/>
              <a:t>grad </a:t>
            </a:r>
            <a:r>
              <a:rPr lang="en-US" sz="1600" i="1" dirty="0" err="1"/>
              <a:t>B</a:t>
            </a:r>
            <a:r>
              <a:rPr lang="en-US" sz="1600" i="1" baseline="-25000" dirty="0" err="1"/>
              <a:t>p</a:t>
            </a:r>
            <a:r>
              <a:rPr lang="en-US" sz="1600" dirty="0"/>
              <a:t> ~ 0 </a:t>
            </a:r>
          </a:p>
          <a:p>
            <a:pPr marL="684213" lvl="2" indent="0">
              <a:buNone/>
            </a:pPr>
            <a:r>
              <a:rPr lang="en-US" dirty="0"/>
              <a:t>(Cf. first-order null: </a:t>
            </a:r>
            <a:r>
              <a:rPr lang="en-US" i="1" dirty="0" err="1"/>
              <a:t>B</a:t>
            </a:r>
            <a:r>
              <a:rPr lang="en-US" i="1" baseline="-25000" dirty="0" err="1"/>
              <a:t>p</a:t>
            </a:r>
            <a:r>
              <a:rPr lang="en-US" dirty="0"/>
              <a:t> ~ 0</a:t>
            </a:r>
            <a:r>
              <a:rPr lang="en-US" i="1" dirty="0"/>
              <a:t>)</a:t>
            </a:r>
          </a:p>
          <a:p>
            <a:pPr lvl="1"/>
            <a:r>
              <a:rPr lang="en-US" sz="1600" i="1" dirty="0" err="1"/>
              <a:t>B</a:t>
            </a:r>
            <a:r>
              <a:rPr lang="en-US" sz="1600" i="1" baseline="-25000" dirty="0" err="1"/>
              <a:t>p</a:t>
            </a:r>
            <a:r>
              <a:rPr lang="en-US" sz="1600" i="1" dirty="0"/>
              <a:t>(r)~r</a:t>
            </a:r>
            <a:r>
              <a:rPr lang="en-US" sz="1600" i="1" baseline="30000" dirty="0"/>
              <a:t>2   </a:t>
            </a:r>
            <a:r>
              <a:rPr lang="en-US" sz="1600" dirty="0"/>
              <a:t>(Cf. first-order null: </a:t>
            </a:r>
            <a:r>
              <a:rPr lang="en-US" sz="1600" i="1" dirty="0" err="1"/>
              <a:t>B</a:t>
            </a:r>
            <a:r>
              <a:rPr lang="en-US" sz="1600" i="1" baseline="-25000" dirty="0" err="1"/>
              <a:t>p</a:t>
            </a:r>
            <a:r>
              <a:rPr lang="en-US" sz="1600" dirty="0"/>
              <a:t> ~ </a:t>
            </a:r>
            <a:r>
              <a:rPr lang="en-US" sz="1600" i="1" dirty="0"/>
              <a:t>r )</a:t>
            </a:r>
          </a:p>
          <a:p>
            <a:pPr lvl="1"/>
            <a:r>
              <a:rPr lang="en-US" sz="1600" dirty="0"/>
              <a:t>Four divertor legs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800" dirty="0" smtClean="0"/>
              <a:t>Geometry benefits 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 smtClean="0"/>
              <a:t>Higher </a:t>
            </a:r>
            <a:r>
              <a:rPr lang="en-US" sz="1600" dirty="0"/>
              <a:t>edge magnetic </a:t>
            </a:r>
            <a:r>
              <a:rPr lang="en-US" sz="1600" dirty="0" smtClean="0"/>
              <a:t>shear</a:t>
            </a:r>
          </a:p>
          <a:p>
            <a:pPr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 smtClean="0"/>
              <a:t>Larger </a:t>
            </a:r>
            <a:r>
              <a:rPr lang="en-US" sz="1600" dirty="0"/>
              <a:t>plasma wetted-area </a:t>
            </a:r>
            <a:r>
              <a:rPr lang="en-US" sz="1600" dirty="0" err="1"/>
              <a:t>A</a:t>
            </a:r>
            <a:r>
              <a:rPr lang="en-US" sz="1600" baseline="-25000" dirty="0" err="1"/>
              <a:t>wet</a:t>
            </a:r>
            <a:r>
              <a:rPr lang="en-US" sz="1600" dirty="0"/>
              <a:t> (</a:t>
            </a:r>
            <a:r>
              <a:rPr lang="en-US" sz="1600" dirty="0" err="1"/>
              <a:t>f</a:t>
            </a:r>
            <a:r>
              <a:rPr lang="en-US" sz="1600" baseline="-25000" dirty="0" err="1"/>
              <a:t>exp</a:t>
            </a:r>
            <a:r>
              <a:rPr lang="en-US" sz="1600" dirty="0" smtClean="0"/>
              <a:t>)</a:t>
            </a:r>
            <a:endParaRPr lang="en-US" sz="1600" baseline="-25000" dirty="0" smtClean="0">
              <a:cs typeface="Symbol" charset="2"/>
            </a:endParaRPr>
          </a:p>
          <a:p>
            <a:pPr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 smtClean="0"/>
              <a:t>Larger </a:t>
            </a:r>
            <a:r>
              <a:rPr lang="en-US" sz="1600" dirty="0"/>
              <a:t>parallel connection length L</a:t>
            </a:r>
            <a:r>
              <a:rPr lang="en-US" sz="1600" baseline="-25000" dirty="0"/>
              <a:t>||</a:t>
            </a:r>
            <a:r>
              <a:rPr lang="en-US" sz="1600" dirty="0"/>
              <a:t> </a:t>
            </a:r>
            <a:endParaRPr lang="en-US" sz="1600" dirty="0" smtClean="0"/>
          </a:p>
          <a:p>
            <a:pPr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 smtClean="0"/>
              <a:t>Larger </a:t>
            </a:r>
            <a:r>
              <a:rPr lang="en-US" sz="1600" dirty="0"/>
              <a:t>effective divertor volume </a:t>
            </a:r>
            <a:r>
              <a:rPr lang="en-US" sz="1600" dirty="0" err="1"/>
              <a:t>V</a:t>
            </a:r>
            <a:r>
              <a:rPr lang="en-US" sz="1600" baseline="-25000" dirty="0" err="1"/>
              <a:t>div</a:t>
            </a:r>
            <a:r>
              <a:rPr lang="en-US" sz="1600" dirty="0"/>
              <a:t> </a:t>
            </a:r>
            <a:endParaRPr lang="en-US" sz="1600" dirty="0" smtClean="0"/>
          </a:p>
          <a:p>
            <a:pPr marL="11430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1800" dirty="0" smtClean="0"/>
              <a:t>	To maximize geometry benefits: </a:t>
            </a:r>
            <a:r>
              <a:rPr lang="en-US" sz="1800" dirty="0" err="1"/>
              <a:t>d</a:t>
            </a:r>
            <a:r>
              <a:rPr lang="en-US" sz="1800" baseline="-25000" dirty="0" err="1"/>
              <a:t>XX</a:t>
            </a:r>
            <a:r>
              <a:rPr lang="en-US" sz="1800" dirty="0"/>
              <a:t> ≤ </a:t>
            </a:r>
            <a:r>
              <a:rPr lang="fr-FR" sz="1800" dirty="0"/>
              <a:t>a (</a:t>
            </a:r>
            <a:r>
              <a:rPr lang="fr-FR" sz="1800" dirty="0" err="1">
                <a:latin typeface="Symbol" charset="2"/>
                <a:cs typeface="Symbol" charset="2"/>
              </a:rPr>
              <a:t>l</a:t>
            </a:r>
            <a:r>
              <a:rPr lang="fr-FR" sz="1800" baseline="-25000" dirty="0" err="1"/>
              <a:t>q</a:t>
            </a:r>
            <a:r>
              <a:rPr lang="fr-FR" sz="1800" dirty="0"/>
              <a:t> /a)</a:t>
            </a:r>
            <a:r>
              <a:rPr lang="fr-FR" sz="1800" baseline="30000" dirty="0"/>
              <a:t>1/</a:t>
            </a:r>
            <a:r>
              <a:rPr lang="fr-FR" sz="1800" baseline="30000" dirty="0" smtClean="0"/>
              <a:t>3</a:t>
            </a:r>
            <a:endParaRPr lang="en-US" dirty="0" smtClean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800" dirty="0" smtClean="0"/>
              <a:t>Transport benefits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 smtClean="0"/>
              <a:t>High </a:t>
            </a:r>
            <a:r>
              <a:rPr lang="en-US" sz="1600" dirty="0"/>
              <a:t>convection </a:t>
            </a:r>
            <a:r>
              <a:rPr lang="en-US" sz="1600" dirty="0" smtClean="0"/>
              <a:t>zone with radius D*</a:t>
            </a:r>
            <a:endParaRPr lang="en-US" sz="1600" baseline="30000" dirty="0"/>
          </a:p>
          <a:p>
            <a:pPr lvl="1" indent="-228600">
              <a:lnSpc>
                <a:spcPct val="90000"/>
              </a:lnSpc>
              <a:defRPr/>
            </a:pPr>
            <a:r>
              <a:rPr lang="en-US" sz="1600" dirty="0">
                <a:cs typeface="Symbol" charset="2"/>
              </a:rPr>
              <a:t>Power sharing over four strike points </a:t>
            </a:r>
          </a:p>
          <a:p>
            <a:pPr lvl="1" indent="-228600">
              <a:lnSpc>
                <a:spcPct val="90000"/>
              </a:lnSpc>
              <a:defRPr/>
            </a:pPr>
            <a:r>
              <a:rPr lang="en-US" sz="1600" dirty="0">
                <a:cs typeface="Symbol" charset="2"/>
              </a:rPr>
              <a:t>Enhanced radial transport (larger </a:t>
            </a:r>
            <a:r>
              <a:rPr lang="en-US" sz="1600" dirty="0" err="1">
                <a:latin typeface="Symbol" charset="2"/>
                <a:cs typeface="Symbol" charset="2"/>
              </a:rPr>
              <a:t>l</a:t>
            </a:r>
            <a:r>
              <a:rPr lang="en-US" sz="1600" baseline="-25000" dirty="0" err="1">
                <a:cs typeface="Symbol" charset="2"/>
              </a:rPr>
              <a:t>q</a:t>
            </a:r>
            <a:r>
              <a:rPr lang="en-US" sz="1600" dirty="0" smtClean="0">
                <a:cs typeface="Symbol" charset="2"/>
              </a:rPr>
              <a:t>)</a:t>
            </a:r>
          </a:p>
          <a:p>
            <a:pPr marL="114300" indent="0">
              <a:buNone/>
              <a:defRPr/>
            </a:pPr>
            <a:r>
              <a:rPr lang="en-US" sz="1800" dirty="0"/>
              <a:t>To </a:t>
            </a:r>
            <a:r>
              <a:rPr lang="en-US" sz="1800" dirty="0" smtClean="0"/>
              <a:t>maximize sharing: </a:t>
            </a:r>
            <a:r>
              <a:rPr lang="fr-FR" sz="1800" dirty="0" err="1" smtClean="0"/>
              <a:t>d</a:t>
            </a:r>
            <a:r>
              <a:rPr lang="fr-FR" sz="1800" baseline="-25000" dirty="0" err="1" smtClean="0"/>
              <a:t>XX</a:t>
            </a:r>
            <a:r>
              <a:rPr lang="fr-FR" sz="1800" baseline="-25000" dirty="0" smtClean="0"/>
              <a:t> </a:t>
            </a:r>
            <a:r>
              <a:rPr lang="fr-FR" sz="1800" dirty="0"/>
              <a:t>≤ D*~</a:t>
            </a:r>
            <a:r>
              <a:rPr lang="en-US" sz="1800" dirty="0"/>
              <a:t>a (a </a:t>
            </a:r>
            <a:r>
              <a:rPr lang="en-US" sz="1800" dirty="0" err="1">
                <a:latin typeface="Symbol" charset="2"/>
                <a:cs typeface="Symbol" charset="2"/>
              </a:rPr>
              <a:t>b</a:t>
            </a:r>
            <a:r>
              <a:rPr lang="en-US" sz="1800" baseline="-25000" dirty="0" err="1"/>
              <a:t>pm</a:t>
            </a:r>
            <a:r>
              <a:rPr lang="en-US" sz="1800" dirty="0"/>
              <a:t> / R)</a:t>
            </a:r>
            <a:r>
              <a:rPr lang="en-US" sz="1800" baseline="30000" dirty="0"/>
              <a:t>1/3</a:t>
            </a:r>
            <a:endParaRPr lang="fr-FR" sz="1800" dirty="0"/>
          </a:p>
          <a:p>
            <a:pPr marL="114300" indent="0">
              <a:buNone/>
              <a:defRPr/>
            </a:pPr>
            <a:endParaRPr lang="en-US" dirty="0" smtClean="0">
              <a:cs typeface="Symbol" charset="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None/>
              <a:defRPr/>
            </a:pPr>
            <a:endParaRPr lang="en-US" dirty="0"/>
          </a:p>
          <a:p>
            <a:pPr marL="569913" lvl="1">
              <a:defRPr/>
            </a:pPr>
            <a:endParaRPr lang="en-US" dirty="0">
              <a:cs typeface="Symbol" charset="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88155"/>
      </p:ext>
    </p:extLst>
  </p:cSld>
  <p:clrMapOvr>
    <a:masterClrMapping/>
  </p:clrMapOvr>
  <p:transition xmlns:p14="http://schemas.microsoft.com/office/powerpoint/2010/main" advTm="69065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70" y="114578"/>
            <a:ext cx="8746539" cy="7352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smtClean="0"/>
              <a:t>Snowflake configurations obtained in NSTX and DIII-D using existing PF coils for many energy confinement times</a:t>
            </a:r>
            <a:endParaRPr 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29542" y="1437918"/>
            <a:ext cx="2927306" cy="491915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NSTX</a:t>
            </a:r>
          </a:p>
          <a:p>
            <a:pPr lvl="1"/>
            <a:r>
              <a:rPr lang="en-US" sz="2200" dirty="0" err="1" smtClean="0"/>
              <a:t>I</a:t>
            </a:r>
            <a:r>
              <a:rPr lang="en-US" sz="2200" baseline="-25000" dirty="0" err="1" smtClean="0"/>
              <a:t>p</a:t>
            </a:r>
            <a:r>
              <a:rPr lang="en-US" sz="2200" dirty="0" smtClean="0"/>
              <a:t>=0.8-1.0 MA</a:t>
            </a:r>
          </a:p>
          <a:p>
            <a:pPr lvl="1"/>
            <a:r>
              <a:rPr lang="en-US" sz="2200" dirty="0" smtClean="0"/>
              <a:t>B</a:t>
            </a:r>
            <a:r>
              <a:rPr lang="en-US" sz="2200" baseline="-25000" dirty="0" smtClean="0"/>
              <a:t>t</a:t>
            </a:r>
            <a:r>
              <a:rPr lang="en-US" sz="2200" dirty="0" smtClean="0"/>
              <a:t>≤0.45 T</a:t>
            </a:r>
          </a:p>
          <a:p>
            <a:pPr lvl="1"/>
            <a:r>
              <a:rPr lang="en-US" sz="2200" dirty="0" smtClean="0"/>
              <a:t>3 divertor </a:t>
            </a:r>
            <a:r>
              <a:rPr lang="en-US" sz="2200" dirty="0"/>
              <a:t>coils, pre-</a:t>
            </a:r>
            <a:r>
              <a:rPr lang="en-US" sz="2200" dirty="0" smtClean="0"/>
              <a:t>programmed currents</a:t>
            </a:r>
          </a:p>
          <a:p>
            <a:pPr lvl="1"/>
            <a:r>
              <a:rPr lang="en-US" sz="2200" dirty="0" smtClean="0"/>
              <a:t>SF for 0.5 s</a:t>
            </a:r>
          </a:p>
          <a:p>
            <a:r>
              <a:rPr lang="en-US" sz="2400" dirty="0"/>
              <a:t>DIII-D</a:t>
            </a:r>
          </a:p>
          <a:p>
            <a:pPr lvl="1"/>
            <a:r>
              <a:rPr lang="en-US" sz="2000" dirty="0" err="1"/>
              <a:t>I</a:t>
            </a:r>
            <a:r>
              <a:rPr lang="en-US" sz="2000" baseline="-25000" dirty="0" err="1"/>
              <a:t>p</a:t>
            </a:r>
            <a:r>
              <a:rPr lang="en-US" sz="2000" dirty="0"/>
              <a:t>=0.8-1.0 MA</a:t>
            </a:r>
          </a:p>
          <a:p>
            <a:pPr lvl="1"/>
            <a:r>
              <a:rPr lang="en-US" sz="2000" dirty="0" err="1"/>
              <a:t>B</a:t>
            </a:r>
            <a:r>
              <a:rPr lang="en-US" sz="2000" baseline="-25000" dirty="0" err="1"/>
              <a:t>t</a:t>
            </a:r>
            <a:r>
              <a:rPr lang="en-US" sz="2000" dirty="0"/>
              <a:t>=2 T</a:t>
            </a:r>
          </a:p>
          <a:p>
            <a:pPr lvl="1"/>
            <a:r>
              <a:rPr lang="en-US" sz="2000" dirty="0"/>
              <a:t>3 divertor coils w/</a:t>
            </a:r>
            <a:r>
              <a:rPr lang="en-US" sz="2000" dirty="0" smtClean="0"/>
              <a:t>control</a:t>
            </a:r>
          </a:p>
          <a:p>
            <a:pPr lvl="1"/>
            <a:r>
              <a:rPr lang="en-US" sz="2000" dirty="0" smtClean="0"/>
              <a:t>SF for 2-3 s</a:t>
            </a:r>
            <a:endParaRPr lang="en-US" sz="2000" dirty="0"/>
          </a:p>
          <a:p>
            <a:pPr lvl="1"/>
            <a:endParaRPr lang="en-US" sz="2900" dirty="0"/>
          </a:p>
          <a:p>
            <a:pPr lvl="1"/>
            <a:endParaRPr lang="en-US" sz="2900" dirty="0"/>
          </a:p>
        </p:txBody>
      </p:sp>
      <p:pic>
        <p:nvPicPr>
          <p:cNvPr id="3" name="Picture 2" descr="sofe15-nstx-d3d-eq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6" y="1468722"/>
            <a:ext cx="5392428" cy="4714433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72F6F"/>
              </a:clrFrom>
              <a:clrTo>
                <a:srgbClr val="072F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82" y="1496786"/>
            <a:ext cx="716340" cy="42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STX_logo_med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006" y="1546416"/>
            <a:ext cx="1391623" cy="457200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6151783"/>
            <a:ext cx="9144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slides: Attempt to generalize snowflake divertor effects observed in NSTX and DIII-D 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9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8"/>
    </mc:Choice>
    <mc:Fallback xmlns="">
      <p:transition xmlns:p14="http://schemas.microsoft.com/office/powerpoint/2010/main" spd="slow" advTm="3595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071" y="247185"/>
            <a:ext cx="8678847" cy="6487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Snowflake divertor compatible with H-mode </a:t>
            </a:r>
            <a:r>
              <a:rPr lang="en-US" dirty="0"/>
              <a:t>c</a:t>
            </a:r>
            <a:r>
              <a:rPr lang="en-US" dirty="0" smtClean="0"/>
              <a:t>ore and pedestal confinement, effect on ELMs vary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175504" y="5885612"/>
            <a:ext cx="3968496" cy="674792"/>
          </a:xfrm>
        </p:spPr>
        <p:txBody>
          <a:bodyPr>
            <a:noAutofit/>
          </a:bodyPr>
          <a:lstStyle/>
          <a:p>
            <a:r>
              <a:rPr lang="en-US" sz="1400" dirty="0">
                <a:latin typeface="+mn-lt"/>
              </a:rPr>
              <a:t>SF Divertor Weakly Affects Pedestal Magnetic and Kinetic Characteristics, Peeling-</a:t>
            </a:r>
            <a:r>
              <a:rPr lang="en-US" sz="1400" dirty="0" smtClean="0">
                <a:latin typeface="+mn-lt"/>
              </a:rPr>
              <a:t>ballooning </a:t>
            </a:r>
            <a:r>
              <a:rPr lang="en-US" sz="1400" dirty="0">
                <a:latin typeface="+mn-lt"/>
              </a:rPr>
              <a:t>Stability in DIII-D</a:t>
            </a:r>
          </a:p>
        </p:txBody>
      </p:sp>
      <p:pic>
        <p:nvPicPr>
          <p:cNvPr id="6" name="Picture 7" descr="iaea14-talk-eq-std-dim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50" y="1749704"/>
            <a:ext cx="1427253" cy="95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aea14-talk-eq-sfd-dim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96" y="2790914"/>
            <a:ext cx="1478971" cy="97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iaea14-talk-ped-tt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29" y="1404778"/>
            <a:ext cx="3117050" cy="450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ps10-t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69" y="1305092"/>
            <a:ext cx="3763200" cy="4896605"/>
          </a:xfrm>
          <a:prstGeom prst="rect">
            <a:avLst/>
          </a:prstGeom>
        </p:spPr>
      </p:pic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160700" y="6111781"/>
            <a:ext cx="4184339" cy="658812"/>
          </a:xfrm>
        </p:spPr>
        <p:txBody>
          <a:bodyPr>
            <a:noAutofit/>
          </a:bodyPr>
          <a:lstStyle/>
          <a:p>
            <a:r>
              <a:rPr lang="en-US" sz="1400" dirty="0">
                <a:latin typeface="+mn-lt"/>
              </a:rPr>
              <a:t>SF </a:t>
            </a:r>
            <a:r>
              <a:rPr lang="en-US" sz="1400" dirty="0" smtClean="0">
                <a:latin typeface="+mn-lt"/>
              </a:rPr>
              <a:t>divertor strongly </a:t>
            </a:r>
            <a:r>
              <a:rPr lang="en-US" sz="1400" dirty="0">
                <a:latin typeface="+mn-lt"/>
              </a:rPr>
              <a:t>a</a:t>
            </a:r>
            <a:r>
              <a:rPr lang="en-US" sz="1400" dirty="0" smtClean="0">
                <a:latin typeface="+mn-lt"/>
              </a:rPr>
              <a:t>ffects </a:t>
            </a:r>
            <a:r>
              <a:rPr lang="en-US" sz="1400" dirty="0">
                <a:latin typeface="+mn-lt"/>
              </a:rPr>
              <a:t>p</a:t>
            </a:r>
            <a:r>
              <a:rPr lang="en-US" sz="1400" dirty="0" smtClean="0">
                <a:latin typeface="+mn-lt"/>
              </a:rPr>
              <a:t>edestal </a:t>
            </a:r>
            <a:r>
              <a:rPr lang="en-US" sz="1400" dirty="0">
                <a:latin typeface="+mn-lt"/>
              </a:rPr>
              <a:t>p</a:t>
            </a:r>
            <a:r>
              <a:rPr lang="en-US" sz="1400" dirty="0" smtClean="0">
                <a:latin typeface="+mn-lt"/>
              </a:rPr>
              <a:t>eeling</a:t>
            </a:r>
            <a:r>
              <a:rPr lang="en-US" sz="1400" dirty="0">
                <a:latin typeface="+mn-lt"/>
              </a:rPr>
              <a:t>-</a:t>
            </a:r>
            <a:r>
              <a:rPr lang="en-US" sz="1400" dirty="0" smtClean="0">
                <a:latin typeface="+mn-lt"/>
              </a:rPr>
              <a:t>ballooning stability </a:t>
            </a:r>
            <a:r>
              <a:rPr lang="en-US" sz="1400" dirty="0">
                <a:latin typeface="+mn-lt"/>
              </a:rPr>
              <a:t>in </a:t>
            </a:r>
            <a:r>
              <a:rPr lang="en-US" sz="1400" dirty="0" smtClean="0">
                <a:latin typeface="+mn-lt"/>
              </a:rPr>
              <a:t>NSTX, destabilizes ELMs</a:t>
            </a:r>
            <a:endParaRPr lang="en-US" sz="1400" dirty="0">
              <a:latin typeface="+mn-lt"/>
            </a:endParaRP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72F6F"/>
              </a:clrFrom>
              <a:clrTo>
                <a:srgbClr val="072F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169" y="1320240"/>
            <a:ext cx="63888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NSTX_logo_mediu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1" y="1321525"/>
            <a:ext cx="975509" cy="3204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86675" y="1215066"/>
            <a:ext cx="1072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Snowflake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4603" y="1212367"/>
            <a:ext cx="962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</a:rPr>
              <a:t>Standard </a:t>
            </a:r>
          </a:p>
        </p:txBody>
      </p:sp>
    </p:spTree>
    <p:extLst>
      <p:ext uri="{BB962C8B-B14F-4D97-AF65-F5344CB8AC3E}">
        <p14:creationId xmlns:p14="http://schemas.microsoft.com/office/powerpoint/2010/main" val="425338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45"/>
    </mc:Choice>
    <mc:Fallback xmlns="">
      <p:transition xmlns:p14="http://schemas.microsoft.com/office/powerpoint/2010/main" spd="slow" advTm="8534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31 at 9.37.34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705" y="3432720"/>
            <a:ext cx="2705653" cy="2085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69" y="131788"/>
            <a:ext cx="8229600" cy="85292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Peak divertor heat flux significantly reduced due to snowflake divertor geometry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354" y="5983512"/>
            <a:ext cx="3105359" cy="50005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Due to geometry and radiation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911" y="3926467"/>
            <a:ext cx="2969166" cy="200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creen Shot 2014-10-23 at 12.37.09 P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0" y="1462527"/>
            <a:ext cx="3174391" cy="24454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971" y="1458164"/>
            <a:ext cx="22161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Standard 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Snowflake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0"/>
          </p:nvPr>
        </p:nvSpPr>
        <p:spPr>
          <a:xfrm>
            <a:off x="4772248" y="5532584"/>
            <a:ext cx="4371754" cy="986147"/>
          </a:xfrm>
        </p:spPr>
        <p:txBody>
          <a:bodyPr>
            <a:normAutofit fontScale="70000" lnSpcReduction="20000"/>
          </a:bodyPr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+mn-lt"/>
              </a:rPr>
              <a:t>Flux expansion increased ~20%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 smtClean="0">
                <a:latin typeface="+mn-lt"/>
              </a:rPr>
              <a:t>L</a:t>
            </a:r>
            <a:r>
              <a:rPr lang="en-US" baseline="-25000" dirty="0">
                <a:latin typeface="+mn-lt"/>
              </a:rPr>
              <a:t>|| </a:t>
            </a:r>
            <a:r>
              <a:rPr lang="en-US" dirty="0">
                <a:latin typeface="+mn-lt"/>
              </a:rPr>
              <a:t>increased by 20-60% over SOL width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+mn-lt"/>
              </a:rPr>
              <a:t>Divertor heat flux reduced </a:t>
            </a:r>
            <a:r>
              <a:rPr lang="en-US" dirty="0" smtClean="0">
                <a:latin typeface="+mn-lt"/>
              </a:rPr>
              <a:t>~40</a:t>
            </a:r>
            <a:r>
              <a:rPr lang="en-US" dirty="0">
                <a:latin typeface="+mn-lt"/>
              </a:rPr>
              <a:t>%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20" name="Picture 6" descr="iaea14-talk-l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61" y="1341991"/>
            <a:ext cx="2355773" cy="206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8"/>
          <p:cNvCxnSpPr>
            <a:cxnSpLocks noChangeShapeType="1"/>
          </p:cNvCxnSpPr>
          <p:nvPr/>
        </p:nvCxnSpPr>
        <p:spPr bwMode="auto">
          <a:xfrm>
            <a:off x="7028690" y="2661416"/>
            <a:ext cx="995986" cy="1230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Rectangle 21"/>
          <p:cNvSpPr/>
          <p:nvPr/>
        </p:nvSpPr>
        <p:spPr>
          <a:xfrm>
            <a:off x="7086141" y="2714128"/>
            <a:ext cx="12858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SOL width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40473" y="2601984"/>
            <a:ext cx="14573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</a:rPr>
              <a:t>Snowflake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722246" y="4449929"/>
            <a:ext cx="13081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+mn-lt"/>
              </a:rPr>
              <a:t>Standard </a:t>
            </a:r>
          </a:p>
        </p:txBody>
      </p:sp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72F6F"/>
              </a:clrFrom>
              <a:clrTo>
                <a:srgbClr val="072F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910" y="1427385"/>
            <a:ext cx="63888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iaea14-talk-eq-std-dim-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54" y="3103623"/>
            <a:ext cx="1899905" cy="127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iaea14-talk-eq-sfd-dim-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81" y="1356457"/>
            <a:ext cx="2022628" cy="132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635199" y="3521699"/>
            <a:ext cx="16717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/>
              <a:t>q</a:t>
            </a:r>
            <a:r>
              <a:rPr lang="en-US" sz="1600" dirty="0" err="1" smtClean="0"/>
              <a:t>_div</a:t>
            </a:r>
            <a:r>
              <a:rPr lang="en-US" sz="1600" dirty="0" smtClean="0"/>
              <a:t> (MW/m^2)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8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84"/>
    </mc:Choice>
    <mc:Fallback xmlns="">
      <p:transition xmlns:p14="http://schemas.microsoft.com/office/powerpoint/2010/main" spd="slow" advTm="7338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0136"/>
            <a:ext cx="8512043" cy="804735"/>
          </a:xfrm>
        </p:spPr>
        <p:txBody>
          <a:bodyPr/>
          <a:lstStyle/>
          <a:p>
            <a:r>
              <a:rPr lang="en-US" sz="3200" dirty="0" smtClean="0"/>
              <a:t>Snowflake divertor enables power and particle sharing over multiple strike points</a:t>
            </a:r>
            <a:endParaRPr lang="en-US" sz="3200" dirty="0"/>
          </a:p>
        </p:txBody>
      </p:sp>
      <p:pic>
        <p:nvPicPr>
          <p:cNvPr id="10" name="Picture 10" descr="iaea14-talk-sharing-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9" y="1648784"/>
            <a:ext cx="3541460" cy="478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iaea14-talk-eq-sfd-dim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831" y="1253883"/>
            <a:ext cx="2129965" cy="13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3736647" y="2374348"/>
            <a:ext cx="1453788" cy="2888973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685021" y="2280387"/>
            <a:ext cx="1010254" cy="1905134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676542" y="2203412"/>
            <a:ext cx="912897" cy="91576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641817" y="2427844"/>
            <a:ext cx="7080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baseline="-25000" dirty="0">
                <a:latin typeface="+mn-lt"/>
              </a:rPr>
              <a:t>SP3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16098" y="3677967"/>
            <a:ext cx="7318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cs typeface="Symbol" charset="2"/>
              </a:rPr>
              <a:t>q</a:t>
            </a:r>
            <a:r>
              <a:rPr lang="en-US" baseline="-25000" dirty="0">
                <a:latin typeface="+mn-lt"/>
              </a:rPr>
              <a:t>SP3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14936" y="4920296"/>
            <a:ext cx="7318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cs typeface="Symbol" charset="2"/>
              </a:rPr>
              <a:t>q</a:t>
            </a:r>
            <a:r>
              <a:rPr lang="en-US" baseline="-25000" dirty="0">
                <a:latin typeface="+mn-lt"/>
              </a:rPr>
              <a:t>SP1</a:t>
            </a:r>
          </a:p>
        </p:txBody>
      </p:sp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72F6F"/>
              </a:clrFrom>
              <a:clrTo>
                <a:srgbClr val="072F6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631" y="1097157"/>
            <a:ext cx="63888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51620" y="1359128"/>
            <a:ext cx="22161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Standard 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Snowflake</a:t>
            </a: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4737652" y="5549939"/>
            <a:ext cx="4406349" cy="888923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00050" indent="-280988" algn="l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8650" indent="-21590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7113" indent="-34290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Char char="—"/>
              <a:defRPr kumimoji="0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144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Lucida Grande"/>
              <a:buChar char="–"/>
              <a:defRPr kumimoji="0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kumimoji="0" lang="en-US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 smtClean="0"/>
              <a:t>Increased </a:t>
            </a:r>
            <a:r>
              <a:rPr lang="en-US" sz="2400" dirty="0" err="1" smtClean="0">
                <a:latin typeface="Symbol" charset="2"/>
                <a:cs typeface="Symbol" charset="2"/>
              </a:rPr>
              <a:t>l</a:t>
            </a:r>
            <a:r>
              <a:rPr lang="en-US" sz="2400" baseline="-25000" dirty="0" err="1" smtClean="0"/>
              <a:t>q</a:t>
            </a:r>
            <a:r>
              <a:rPr lang="en-US" sz="2400" dirty="0" smtClean="0"/>
              <a:t> may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imply increased transport</a:t>
            </a:r>
            <a:endParaRPr lang="en-US" sz="1600" dirty="0" smtClean="0"/>
          </a:p>
          <a:p>
            <a:pPr>
              <a:defRPr/>
            </a:pPr>
            <a:endParaRPr lang="en-US" sz="1600" dirty="0"/>
          </a:p>
        </p:txBody>
      </p:sp>
      <p:pic>
        <p:nvPicPr>
          <p:cNvPr id="25" name="Picture 29" descr="eps14-sfde-qp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7"/>
          <a:stretch>
            <a:fillRect/>
          </a:stretch>
        </p:blipFill>
        <p:spPr bwMode="auto">
          <a:xfrm>
            <a:off x="5795840" y="2652539"/>
            <a:ext cx="2817813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6691220" y="3423734"/>
            <a:ext cx="276225" cy="0"/>
          </a:xfrm>
          <a:prstGeom prst="straightConnector1">
            <a:avLst/>
          </a:prstGeom>
          <a:ln w="38100" cmpd="sng">
            <a:solidFill>
              <a:srgbClr val="0008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671848" y="4953070"/>
            <a:ext cx="35560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34"/>
          <p:cNvSpPr>
            <a:spLocks noChangeArrowheads="1"/>
          </p:cNvSpPr>
          <p:nvPr/>
        </p:nvSpPr>
        <p:spPr bwMode="auto">
          <a:xfrm>
            <a:off x="6995905" y="3314471"/>
            <a:ext cx="12223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00FF"/>
                </a:solidFill>
                <a:latin typeface="Symbol" charset="0"/>
                <a:cs typeface="Symbol" charset="0"/>
              </a:rPr>
              <a:t>l</a:t>
            </a:r>
            <a:r>
              <a:rPr lang="en-US" sz="1400" b="1" baseline="-25000" dirty="0" err="1">
                <a:solidFill>
                  <a:srgbClr val="0000FF"/>
                </a:solidFill>
              </a:rPr>
              <a:t>q</a:t>
            </a:r>
            <a:r>
              <a:rPr lang="en-US" sz="1400" b="1" dirty="0">
                <a:solidFill>
                  <a:srgbClr val="0000FF"/>
                </a:solidFill>
              </a:rPr>
              <a:t> = 2.40 mm</a:t>
            </a:r>
          </a:p>
        </p:txBody>
      </p:sp>
      <p:sp>
        <p:nvSpPr>
          <p:cNvPr id="29" name="Rectangle 35"/>
          <p:cNvSpPr>
            <a:spLocks noChangeArrowheads="1"/>
          </p:cNvSpPr>
          <p:nvPr/>
        </p:nvSpPr>
        <p:spPr bwMode="auto">
          <a:xfrm>
            <a:off x="6278840" y="4228926"/>
            <a:ext cx="12223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Symbol" charset="0"/>
                <a:cs typeface="Symbol" charset="0"/>
              </a:rPr>
              <a:t>l</a:t>
            </a:r>
            <a:r>
              <a:rPr lang="en-US" sz="1400" b="1" baseline="-25000" dirty="0" err="1">
                <a:solidFill>
                  <a:srgbClr val="FF0000"/>
                </a:solidFill>
              </a:rPr>
              <a:t>q</a:t>
            </a:r>
            <a:r>
              <a:rPr lang="en-US" sz="1400" b="1" dirty="0">
                <a:solidFill>
                  <a:srgbClr val="FF0000"/>
                </a:solidFill>
              </a:rPr>
              <a:t> = 3.20 mm</a:t>
            </a: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6470152" y="2266612"/>
            <a:ext cx="26738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 smtClean="0"/>
              <a:t>SP1</a:t>
            </a:r>
            <a:r>
              <a:rPr lang="en-US" sz="1400" dirty="0" smtClean="0"/>
              <a:t> Parallel </a:t>
            </a:r>
            <a:r>
              <a:rPr lang="en-US" sz="1400" dirty="0"/>
              <a:t>heat flux (MW/m</a:t>
            </a:r>
            <a:r>
              <a:rPr lang="en-US" sz="1400" baseline="30000" dirty="0"/>
              <a:t>2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327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58"/>
    </mc:Choice>
    <mc:Fallback xmlns="">
      <p:transition xmlns:p14="http://schemas.microsoft.com/office/powerpoint/2010/main" spd="slow" advTm="4795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</TotalTime>
  <Words>2891</Words>
  <Application>Microsoft Macintosh PowerPoint</Application>
  <PresentationFormat>On-screen Show (4:3)</PresentationFormat>
  <Paragraphs>386</Paragraphs>
  <Slides>39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2015_PPT_UNC_V7.06 (1)</vt:lpstr>
      <vt:lpstr>Developing snowflake divertor physics basis in the DIII-D and NSTX tokamaks.</vt:lpstr>
      <vt:lpstr>Acknowledgements</vt:lpstr>
      <vt:lpstr>Divertor strike point heat flux mitigation using radiated power loss and magnetic geometry</vt:lpstr>
      <vt:lpstr>Focus on divertor power exhaust via geometry since early days of tokamak studies. Some examples…</vt:lpstr>
      <vt:lpstr>Snowflake Divertor Configuration as a Tokamak Divertor Power Exhaust Concept</vt:lpstr>
      <vt:lpstr>Snowflake configurations obtained in NSTX and DIII-D using existing PF coils for many energy confinement times</vt:lpstr>
      <vt:lpstr>Snowflake divertor compatible with H-mode core and pedestal confinement, effect on ELMs vary</vt:lpstr>
      <vt:lpstr>Peak divertor heat flux significantly reduced due to snowflake divertor geometry effects</vt:lpstr>
      <vt:lpstr>Snowflake divertor enables power and particle sharing over multiple strike points</vt:lpstr>
      <vt:lpstr>Snowflake configuration favorably affects radiative divertor and detachment</vt:lpstr>
      <vt:lpstr>Snowflake divertor reduces ELM energy and divertor surface heating (peak heat flux)</vt:lpstr>
      <vt:lpstr>Developing the Snowflake Divertor Physics Basis For High-power Density Tokamaks</vt:lpstr>
      <vt:lpstr>First pre-DEMO and DEMO device designs with snowflake divertor configurations</vt:lpstr>
      <vt:lpstr>Backup</vt:lpstr>
      <vt:lpstr>PowerPoint Presentation</vt:lpstr>
      <vt:lpstr>PowerPoint Presentation</vt:lpstr>
      <vt:lpstr>Edge modeling predicts significant heat flux reduction with radiative snowflake divertor</vt:lpstr>
      <vt:lpstr>Advanced divertor magnetic configurations (classified by appearance)</vt:lpstr>
      <vt:lpstr>1. Multiple divertors: triple-null, quadruple-null to share heat and particle fluxes</vt:lpstr>
      <vt:lpstr>2. Higher order null divertors : larger region of very low Bp to affect geometry and transport</vt:lpstr>
      <vt:lpstr>3. Divertor with multiple X-points: expand SOL in the divertor region</vt:lpstr>
      <vt:lpstr>3. Divertor with multiple X-points: expand SOL in the divertor region</vt:lpstr>
      <vt:lpstr>4. Long-legged divertors with multiple X-points: increase connection length, expand SOL</vt:lpstr>
      <vt:lpstr>Long-legged divertors with multiple X-points </vt:lpstr>
      <vt:lpstr>4. Long-legged divertors with multiple X-points</vt:lpstr>
      <vt:lpstr>4. Long-legged divertors remove interaction zone away from plasma</vt:lpstr>
      <vt:lpstr>4. Long-legged divertors with multiple X-points</vt:lpstr>
      <vt:lpstr>Advanced magnetic divertor configurations: status of experiments</vt:lpstr>
      <vt:lpstr>1. Doublet III Expanded Boundary was the first advanced magnetic divertor configuration experiment</vt:lpstr>
      <vt:lpstr>Snowflake divertor configurations obtained with existing divertor coils, maintained for up to 10 tE</vt:lpstr>
      <vt:lpstr>Snowflake divertor configurations obtained with existing divertor coils in NSTX</vt:lpstr>
      <vt:lpstr>Impulsive heat loads due to Type I ELMs are mitigated in snowflake divertor</vt:lpstr>
      <vt:lpstr>NSTX: Access to radiative detachment with intrinsic carbon in snowflake divertor facilitated</vt:lpstr>
      <vt:lpstr>Increased Plasma-wetted Area Leads to qpeak Reduction In Snowflake Divertor</vt:lpstr>
      <vt:lpstr>Detailed ELM Analysis: DW(ELM) decreased,  W pedestal constant in SF</vt:lpstr>
      <vt:lpstr>qpeak Reduction in Snowflake Divertor Partly Due to Increased Awet and L||</vt:lpstr>
      <vt:lpstr>Convective Plasma Mixing Driven by Null-region Instabilities May Modify Particle and Heat Transport</vt:lpstr>
      <vt:lpstr>Broader q|| Profiles in Snowflake Divertor May Imply Increased Radial Transport</vt:lpstr>
      <vt:lpstr>Peak divertor heat flux significantly reduced due to snowflake divertor geometry effects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Should not exceed two lines</dc:title>
  <dc:creator>Hadley, Kirk Hadley</dc:creator>
  <cp:lastModifiedBy>Vlad Soukhanovskii</cp:lastModifiedBy>
  <cp:revision>143</cp:revision>
  <cp:lastPrinted>2015-07-27T18:49:14Z</cp:lastPrinted>
  <dcterms:created xsi:type="dcterms:W3CDTF">2015-07-06T19:43:41Z</dcterms:created>
  <dcterms:modified xsi:type="dcterms:W3CDTF">2015-09-25T22:38:15Z</dcterms:modified>
</cp:coreProperties>
</file>