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294" r:id="rId2"/>
    <p:sldId id="323" r:id="rId3"/>
    <p:sldId id="347" r:id="rId4"/>
    <p:sldId id="332" r:id="rId5"/>
    <p:sldId id="322" r:id="rId6"/>
    <p:sldId id="333" r:id="rId7"/>
    <p:sldId id="334" r:id="rId8"/>
    <p:sldId id="335" r:id="rId9"/>
    <p:sldId id="336" r:id="rId10"/>
    <p:sldId id="341" r:id="rId11"/>
    <p:sldId id="348" r:id="rId12"/>
    <p:sldId id="337" r:id="rId13"/>
    <p:sldId id="338" r:id="rId14"/>
    <p:sldId id="314" r:id="rId15"/>
    <p:sldId id="339" r:id="rId16"/>
    <p:sldId id="349" r:id="rId17"/>
    <p:sldId id="342" r:id="rId18"/>
    <p:sldId id="343" r:id="rId19"/>
    <p:sldId id="344" r:id="rId20"/>
    <p:sldId id="345" r:id="rId21"/>
    <p:sldId id="346" r:id="rId22"/>
    <p:sldId id="35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5pPr>
    <a:lvl6pPr marL="2286000" algn="l" defTabSz="457200" rtl="0" eaLnBrk="1" latinLnBrk="0" hangingPunct="1"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6pPr>
    <a:lvl7pPr marL="2743200" algn="l" defTabSz="457200" rtl="0" eaLnBrk="1" latinLnBrk="0" hangingPunct="1"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7pPr>
    <a:lvl8pPr marL="3200400" algn="l" defTabSz="457200" rtl="0" eaLnBrk="1" latinLnBrk="0" hangingPunct="1"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8pPr>
    <a:lvl9pPr marL="3657600" algn="l" defTabSz="457200" rtl="0" eaLnBrk="1" latinLnBrk="0" hangingPunct="1"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280x1024" encoding="macintosh"/>
  <p:prnPr/>
  <p:clrMru>
    <a:srgbClr val="E8EDFF"/>
    <a:srgbClr val="124A91"/>
    <a:srgbClr val="005DAA"/>
    <a:srgbClr val="89C4FF"/>
    <a:srgbClr val="0039A6"/>
    <a:srgbClr val="173F82"/>
    <a:srgbClr val="FF0000"/>
    <a:srgbClr val="154A9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2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896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printerSettings" Target="printerSettings/printerSettings1.bin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92" charset="0"/>
                <a:ea typeface="ＭＳ Ｐゴシック" pitchFamily="92" charset="-128"/>
                <a:cs typeface="ＭＳ Ｐゴシック" pitchFamily="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92" charset="0"/>
                <a:ea typeface="ＭＳ Ｐゴシック" pitchFamily="92" charset="-128"/>
                <a:cs typeface="ＭＳ Ｐゴシック" pitchFamily="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92" charset="0"/>
                <a:ea typeface="ＭＳ Ｐゴシック" pitchFamily="92" charset="-128"/>
                <a:cs typeface="ＭＳ Ｐゴシック" pitchFamily="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92" charset="0"/>
                <a:ea typeface="ＭＳ Ｐゴシック" pitchFamily="92" charset="-128"/>
                <a:cs typeface="ＭＳ Ｐゴシック" pitchFamily="92" charset="-128"/>
              </a:defRPr>
            </a:lvl1pPr>
          </a:lstStyle>
          <a:p>
            <a:pPr>
              <a:defRPr/>
            </a:pPr>
            <a:fld id="{8C32F343-86CB-40C1-99CE-0D24E3A24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92" charset="0"/>
                <a:ea typeface="ＭＳ Ｐゴシック" pitchFamily="92" charset="-128"/>
                <a:cs typeface="ＭＳ Ｐゴシック" pitchFamily="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92" charset="0"/>
                <a:ea typeface="ＭＳ Ｐゴシック" pitchFamily="92" charset="-128"/>
                <a:cs typeface="ＭＳ Ｐゴシック" pitchFamily="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92" charset="0"/>
                <a:ea typeface="ＭＳ Ｐゴシック" pitchFamily="92" charset="-128"/>
                <a:cs typeface="ＭＳ Ｐゴシック" pitchFamily="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92" charset="0"/>
                <a:ea typeface="ＭＳ Ｐゴシック" pitchFamily="92" charset="-128"/>
                <a:cs typeface="ＭＳ Ｐゴシック" pitchFamily="92" charset="-128"/>
              </a:defRPr>
            </a:lvl1pPr>
          </a:lstStyle>
          <a:p>
            <a:pPr>
              <a:defRPr/>
            </a:pPr>
            <a:fld id="{93DA29F7-07AA-4387-A105-B4F51170F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ＭＳ Ｐゴシック" pitchFamily="9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E0E2BC-D825-449A-970B-59900C77E7E5}" type="slidenum">
              <a:rPr lang="en-US"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pPr/>
              <a:t>1</a:t>
            </a:fld>
            <a:endParaRPr lang="en-US">
              <a:latin typeface="Arial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F6FBE-E32C-4397-9A3A-CC666C9505ED}" type="slidenum">
              <a:rPr lang="en-US"/>
              <a:pPr/>
              <a:t>12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4656F-9B90-4998-8573-822FE4671DB2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94F6B-15F3-4ABE-AD83-DB93AB9C1FA4}" type="slidenum">
              <a:rPr lang="en-US"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pPr/>
              <a:t>14</a:t>
            </a:fld>
            <a:endParaRPr lang="en-US">
              <a:latin typeface="Arial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AE057-7FDD-49AC-9FAB-60B9F21DC5F8}" type="slidenum">
              <a:rPr lang="en-US"/>
              <a:pPr/>
              <a:t>15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AE057-7FDD-49AC-9FAB-60B9F21DC5F8}" type="slidenum">
              <a:rPr lang="en-US"/>
              <a:pPr/>
              <a:t>16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45302C-7CDA-4DC0-B3BA-665697F19885}" type="slidenum">
              <a:rPr lang="en-US"/>
              <a:pPr/>
              <a:t>17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5A9B3-C201-4FF0-B4BE-45A8DF7CC1BC}" type="slidenum">
              <a:rPr lang="en-US"/>
              <a:pPr/>
              <a:t>18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C2EED-926E-45D3-8BB7-379C68EC19B4}" type="slidenum">
              <a:rPr lang="en-US"/>
              <a:pPr/>
              <a:t>19</a:t>
            </a:fld>
            <a:endParaRPr lang="en-US"/>
          </a:p>
        </p:txBody>
      </p:sp>
      <p:sp>
        <p:nvSpPr>
          <p:cNvPr id="29593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C48E-B21C-41E2-9D5B-C83BE10D68EE}" type="slidenum">
              <a:rPr lang="en-US"/>
              <a:pPr/>
              <a:t>20</a:t>
            </a:fld>
            <a:endParaRPr lang="en-US"/>
          </a:p>
        </p:txBody>
      </p:sp>
      <p:sp>
        <p:nvSpPr>
          <p:cNvPr id="3112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DF9E3-AA45-4DB3-972D-B94BF20447D8}" type="slidenum">
              <a:rPr lang="en-US"/>
              <a:pPr/>
              <a:t>21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1EC56-F24B-440C-A6DB-CED6FB853088}" type="slidenum">
              <a:rPr lang="en-US"/>
              <a:pPr/>
              <a:t>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DF9E3-AA45-4DB3-972D-B94BF20447D8}" type="slidenum">
              <a:rPr lang="en-US"/>
              <a:pPr/>
              <a:t>22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C4EF3-5386-4BC3-97B2-2F875582C94E}" type="slidenum">
              <a:rPr lang="en-US"/>
              <a:pPr/>
              <a:t>4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61AFC-08BB-40DD-8A43-58615D75CF4D}" type="slidenum">
              <a:rPr lang="en-US"/>
              <a:pPr/>
              <a:t>6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4A29C-94B8-4D69-961E-D9D96B41F64A}" type="slidenum">
              <a:rPr lang="en-US"/>
              <a:pPr/>
              <a:t>7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A2217-A863-492F-9047-929B060B4D43}" type="slidenum">
              <a:rPr lang="en-US"/>
              <a:pPr/>
              <a:t>8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2AD68-A017-431B-951C-150105FB6DF5}" type="slidenum">
              <a:rPr lang="en-US"/>
              <a:pPr/>
              <a:t>9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917B3-541D-4041-95CA-C782D80C1F15}" type="slidenum">
              <a:rPr lang="en-US"/>
              <a:pPr/>
              <a:t>10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F6FBE-E32C-4397-9A3A-CC666C9505ED}" type="slidenum">
              <a:rPr lang="en-US"/>
              <a:pPr/>
              <a:t>11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828800"/>
            <a:ext cx="9144000" cy="1981200"/>
            <a:chOff x="0" y="0"/>
            <a:chExt cx="5760" cy="708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Impact" pitchFamily="92" charset="0"/>
                <a:ea typeface="ＭＳ Ｐゴシック" pitchFamily="92" charset="-128"/>
                <a:cs typeface="ＭＳ Ｐゴシック" pitchFamily="92" charset="-128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Impact" pitchFamily="92" charset="0"/>
                <a:ea typeface="ＭＳ Ｐゴシック" pitchFamily="92" charset="-128"/>
                <a:cs typeface="ＭＳ Ｐゴシック" pitchFamily="92" charset="-128"/>
              </a:endParaRPr>
            </a:p>
          </p:txBody>
        </p:sp>
      </p:grp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452563" y="48006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endParaRPr lang="en-US" sz="2400">
              <a:solidFill>
                <a:schemeClr val="tx1"/>
              </a:solidFill>
              <a:latin typeface="Arial" pitchFamily="92" charset="0"/>
              <a:ea typeface="ＭＳ Ｐゴシック" pitchFamily="92" charset="-128"/>
              <a:cs typeface="ＭＳ Ｐゴシック" pitchFamily="92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371600" y="50292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endParaRPr lang="en-US" sz="2400">
              <a:solidFill>
                <a:schemeClr val="tx1"/>
              </a:solidFill>
              <a:latin typeface="Arial" pitchFamily="92" charset="0"/>
              <a:ea typeface="ＭＳ Ｐゴシック" pitchFamily="92" charset="-128"/>
              <a:cs typeface="ＭＳ Ｐゴシック" pitchFamily="92" charset="-128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371600" y="5105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400">
              <a:solidFill>
                <a:schemeClr val="tx1"/>
              </a:solidFill>
              <a:latin typeface="Helvetica" pitchFamily="92" charset="0"/>
              <a:ea typeface="ＭＳ Ｐゴシック" pitchFamily="92" charset="-128"/>
              <a:cs typeface="ＭＳ Ｐゴシック" pitchFamily="92" charset="-128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371600" y="48006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endParaRPr lang="en-US" sz="2400">
              <a:solidFill>
                <a:schemeClr val="tx1"/>
              </a:solidFill>
              <a:latin typeface="Arial" pitchFamily="92" charset="0"/>
              <a:ea typeface="ＭＳ Ｐゴシック" pitchFamily="92" charset="-128"/>
              <a:cs typeface="ＭＳ Ｐゴシック" pitchFamily="92" charset="-128"/>
            </a:endParaRPr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>
            <a:off x="0" y="3886200"/>
            <a:ext cx="9144000" cy="76200"/>
            <a:chOff x="0" y="0"/>
            <a:chExt cx="5760" cy="708"/>
          </a:xfrm>
        </p:grpSpPr>
        <p:sp>
          <p:nvSpPr>
            <p:cNvPr id="12" name="Rectangle 29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Impact" pitchFamily="92" charset="0"/>
                <a:ea typeface="ＭＳ Ｐゴシック" pitchFamily="92" charset="-128"/>
                <a:cs typeface="ＭＳ Ｐゴシック" pitchFamily="92" charset="-128"/>
              </a:endParaRPr>
            </a:p>
          </p:txBody>
        </p:sp>
        <p:sp>
          <p:nvSpPr>
            <p:cNvPr id="13" name="Rectangle 30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Impact" pitchFamily="92" charset="0"/>
                <a:ea typeface="ＭＳ Ｐゴシック" pitchFamily="92" charset="-128"/>
                <a:cs typeface="ＭＳ Ｐゴシック" pitchFamily="92" charset="-128"/>
              </a:endParaRPr>
            </a:p>
          </p:txBody>
        </p:sp>
      </p:grpSp>
      <p:grpSp>
        <p:nvGrpSpPr>
          <p:cNvPr id="14" name="Group 31"/>
          <p:cNvGrpSpPr>
            <a:grpSpLocks/>
          </p:cNvGrpSpPr>
          <p:nvPr userDrawn="1"/>
        </p:nvGrpSpPr>
        <p:grpSpPr bwMode="auto">
          <a:xfrm>
            <a:off x="0" y="1676400"/>
            <a:ext cx="9144000" cy="76200"/>
            <a:chOff x="0" y="0"/>
            <a:chExt cx="5760" cy="708"/>
          </a:xfrm>
        </p:grpSpPr>
        <p:sp>
          <p:nvSpPr>
            <p:cNvPr id="15" name="Rectangle 32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Impact" pitchFamily="92" charset="0"/>
                <a:ea typeface="ＭＳ Ｐゴシック" pitchFamily="92" charset="-128"/>
                <a:cs typeface="ＭＳ Ｐゴシック" pitchFamily="92" charset="-128"/>
              </a:endParaRPr>
            </a:p>
          </p:txBody>
        </p:sp>
        <p:sp>
          <p:nvSpPr>
            <p:cNvPr id="16" name="Rectangle 33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Impact" pitchFamily="92" charset="0"/>
                <a:ea typeface="ＭＳ Ｐゴシック" pitchFamily="92" charset="-128"/>
                <a:cs typeface="ＭＳ Ｐゴシック" pitchFamily="92" charset="-128"/>
              </a:endParaRPr>
            </a:p>
          </p:txBody>
        </p:sp>
      </p:grpSp>
      <p:pic>
        <p:nvPicPr>
          <p:cNvPr id="17" name="Picture 3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0"/>
            <a:ext cx="1371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8" descr="lab_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415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638800"/>
            <a:ext cx="6477000" cy="914400"/>
          </a:xfrm>
        </p:spPr>
        <p:txBody>
          <a:bodyPr anchor="ctr"/>
          <a:lstStyle>
            <a:lvl1pPr marL="0" indent="0" algn="ctr">
              <a:buFont typeface="Wingdings" pitchFamily="9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559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828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19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905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5" name="Rectangle 15"/>
          <p:cNvSpPr>
            <a:spLocks noChangeArrowheads="1"/>
          </p:cNvSpPr>
          <p:nvPr userDrawn="1"/>
        </p:nvSpPr>
        <p:spPr bwMode="auto">
          <a:xfrm>
            <a:off x="4419600" y="6705600"/>
            <a:ext cx="4191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600" b="1" dirty="0">
                <a:solidFill>
                  <a:schemeClr val="tx1"/>
                </a:solidFill>
                <a:latin typeface="Arial" pitchFamily="24" charset="0"/>
              </a:rPr>
              <a:t>V. A. SOUKHANOVSKII, POSTER EX/P4-22, 22</a:t>
            </a:r>
            <a:r>
              <a:rPr lang="en-US" sz="600" b="1" baseline="30000" dirty="0">
                <a:solidFill>
                  <a:schemeClr val="tx1"/>
                </a:solidFill>
                <a:latin typeface="Arial" pitchFamily="24" charset="0"/>
              </a:rPr>
              <a:t>ND</a:t>
            </a:r>
            <a:r>
              <a:rPr lang="en-US" sz="600" b="1" dirty="0">
                <a:solidFill>
                  <a:schemeClr val="tx1"/>
                </a:solidFill>
                <a:latin typeface="Arial" pitchFamily="24" charset="0"/>
              </a:rPr>
              <a:t>  IAEA FEC, 13-18 OCTOBER 2008, GENEVA, SWITZERLAND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1066800"/>
            <a:ext cx="9142413" cy="76200"/>
            <a:chOff x="0" y="0"/>
            <a:chExt cx="5760" cy="708"/>
          </a:xfrm>
        </p:grpSpPr>
        <p:sp>
          <p:nvSpPr>
            <p:cNvPr id="194565" name="Rectangle 5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Impact" pitchFamily="92" charset="0"/>
                <a:ea typeface="ＭＳ Ｐゴシック" pitchFamily="92" charset="-128"/>
                <a:cs typeface="ＭＳ Ｐゴシック" pitchFamily="92" charset="-128"/>
              </a:endParaRPr>
            </a:p>
          </p:txBody>
        </p:sp>
        <p:sp>
          <p:nvSpPr>
            <p:cNvPr id="194566" name="Rectangle 6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Impact" pitchFamily="92" charset="0"/>
                <a:ea typeface="ＭＳ Ｐゴシック" pitchFamily="92" charset="-128"/>
                <a:cs typeface="ＭＳ Ｐゴシック" pitchFamily="92" charset="-128"/>
              </a:endParaRPr>
            </a:p>
          </p:txBody>
        </p:sp>
      </p:grp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8582025" y="6699250"/>
            <a:ext cx="533400" cy="2016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75000"/>
              </a:lnSpc>
              <a:spcBef>
                <a:spcPct val="0"/>
              </a:spcBef>
              <a:defRPr/>
            </a:pPr>
            <a:fld id="{90D89C15-B224-4228-AA82-2F7D6014C183}" type="slidenum">
              <a:rPr lang="en-US" sz="900" b="1">
                <a:solidFill>
                  <a:schemeClr val="tx1"/>
                </a:solidFill>
                <a:latin typeface="Arial Narrow" pitchFamily="36" charset="0"/>
                <a:ea typeface="ＭＳ Ｐゴシック" pitchFamily="36" charset="-128"/>
                <a:cs typeface="ＭＳ Ｐゴシック" pitchFamily="36" charset="-128"/>
              </a:rPr>
              <a:pPr algn="r">
                <a:lnSpc>
                  <a:spcPct val="75000"/>
                </a:lnSpc>
                <a:spcBef>
                  <a:spcPct val="0"/>
                </a:spcBef>
                <a:defRPr/>
              </a:pPr>
              <a:t>‹#›</a:t>
            </a:fld>
            <a:r>
              <a:rPr lang="en-US" sz="900" b="1" dirty="0">
                <a:solidFill>
                  <a:schemeClr val="tx1"/>
                </a:solidFill>
                <a:latin typeface="Arial Narrow" pitchFamily="36" charset="0"/>
                <a:ea typeface="ＭＳ Ｐゴシック" pitchFamily="36" charset="-128"/>
                <a:cs typeface="ＭＳ Ｐゴシック" pitchFamily="36" charset="-128"/>
              </a:rPr>
              <a:t> of</a:t>
            </a:r>
            <a:r>
              <a:rPr lang="en-US" sz="900" b="1" dirty="0" smtClean="0">
                <a:solidFill>
                  <a:schemeClr val="tx1"/>
                </a:solidFill>
                <a:latin typeface="Arial Narrow" pitchFamily="36" charset="0"/>
                <a:ea typeface="ＭＳ Ｐゴシック" pitchFamily="36" charset="-128"/>
                <a:cs typeface="ＭＳ Ｐゴシック" pitchFamily="36" charset="-128"/>
              </a:rPr>
              <a:t> 22</a:t>
            </a:r>
            <a:endParaRPr lang="en-US" sz="900" b="1" dirty="0">
              <a:solidFill>
                <a:schemeClr val="tx1"/>
              </a:solidFill>
              <a:latin typeface="Arial Narrow" pitchFamily="36" charset="0"/>
              <a:ea typeface="ＭＳ Ｐゴシック" pitchFamily="36" charset="-128"/>
              <a:cs typeface="ＭＳ Ｐゴシック" pitchFamily="36" charset="-128"/>
            </a:endParaRPr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031" name="Straight Connector 15"/>
          <p:cNvCxnSpPr>
            <a:cxnSpLocks noChangeShapeType="1"/>
          </p:cNvCxnSpPr>
          <p:nvPr userDrawn="1"/>
        </p:nvCxnSpPr>
        <p:spPr bwMode="auto">
          <a:xfrm rot="10800000">
            <a:off x="1447800" y="6721475"/>
            <a:ext cx="7696200" cy="1588"/>
          </a:xfrm>
          <a:prstGeom prst="line">
            <a:avLst/>
          </a:prstGeom>
          <a:noFill/>
          <a:ln w="38100">
            <a:solidFill>
              <a:srgbClr val="154A91"/>
            </a:solidFill>
            <a:round/>
            <a:headEnd/>
            <a:tailEnd/>
          </a:ln>
        </p:spPr>
      </p:cxnSp>
      <p:pic>
        <p:nvPicPr>
          <p:cNvPr id="1032" name="Picture 11" descr="lab_icon_no_box_blue_rgb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66800" y="6564313"/>
            <a:ext cx="3048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4" descr="nstx07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6553200"/>
            <a:ext cx="706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Wingdings" pitchFamily="24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Times" pitchFamily="2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Symbol" pitchFamily="24" charset="2"/>
        <a:buChar char="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Symbol" pitchFamily="24" charset="2"/>
        <a:buChar char="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Geneva CE" pitchFamily="24" charset="-18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92" charset="-18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92" charset="-18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92" charset="-18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92" charset="-18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4" Type="http://schemas.openxmlformats.org/officeDocument/2006/relationships/image" Target="../media/image6.jpeg"/><Relationship Id="rId10" Type="http://schemas.openxmlformats.org/officeDocument/2006/relationships/image" Target="../media/image4.jpeg"/><Relationship Id="rId5" Type="http://schemas.openxmlformats.org/officeDocument/2006/relationships/image" Target="../media/image7.jpeg"/><Relationship Id="rId7" Type="http://schemas.openxmlformats.org/officeDocument/2006/relationships/image" Target="../media/image9.png"/><Relationship Id="rId11" Type="http://schemas.openxmlformats.org/officeDocument/2006/relationships/image" Target="../media/image12.jpe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11.png"/><Relationship Id="rId3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5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ChangeArrowheads="1"/>
          </p:cNvSpPr>
          <p:nvPr/>
        </p:nvSpPr>
        <p:spPr bwMode="auto">
          <a:xfrm>
            <a:off x="0" y="914400"/>
            <a:ext cx="9144000" cy="594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B6572"/>
              </a:clrFrom>
              <a:clrTo>
                <a:srgbClr val="5B6572">
                  <a:alpha val="0"/>
                </a:srgbClr>
              </a:clrTo>
            </a:clrChange>
            <a:lum bright="64000" contrast="-76000"/>
          </a:blip>
          <a:srcRect/>
          <a:stretch>
            <a:fillRect/>
          </a:stretch>
        </p:blipFill>
        <p:spPr bwMode="auto">
          <a:xfrm>
            <a:off x="1905000" y="562404"/>
            <a:ext cx="5181600" cy="583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52401" y="12192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4000" b="1" dirty="0">
                <a:latin typeface="+mj-lt"/>
              </a:rPr>
              <a:t>Divertor Heat Flux Mitigation in High-Performance H-</a:t>
            </a:r>
            <a:r>
              <a:rPr lang="en-US" sz="4000" b="1" dirty="0" smtClean="0">
                <a:latin typeface="+mj-lt"/>
              </a:rPr>
              <a:t>mode Discharges </a:t>
            </a:r>
            <a:r>
              <a:rPr lang="en-US" sz="4000" b="1" dirty="0">
                <a:latin typeface="+mj-lt"/>
              </a:rPr>
              <a:t>in</a:t>
            </a:r>
            <a:r>
              <a:rPr lang="en-US" sz="4000" b="1" dirty="0" smtClean="0">
                <a:latin typeface="+mj-lt"/>
              </a:rPr>
              <a:t> NSTX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914400" y="2474913"/>
            <a:ext cx="7315200" cy="274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en-US" sz="2400" b="1" u="sng" dirty="0">
                <a:solidFill>
                  <a:schemeClr val="tx1"/>
                </a:solidFill>
                <a:latin typeface="+mj-lt"/>
              </a:rPr>
              <a:t>. A. </a:t>
            </a:r>
            <a:r>
              <a:rPr lang="en-US" sz="2400" b="1" u="sng" dirty="0" smtClean="0">
                <a:solidFill>
                  <a:schemeClr val="tx1"/>
                </a:solidFill>
                <a:latin typeface="+mj-lt"/>
              </a:rPr>
              <a:t>Soukhanovskii</a:t>
            </a:r>
            <a:r>
              <a:rPr lang="en-US" sz="2400" baseline="30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R.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Maingi</a:t>
            </a:r>
            <a:r>
              <a:rPr lang="en-US" sz="2400" baseline="30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D. A.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Gates</a:t>
            </a:r>
            <a:r>
              <a:rPr lang="en-US" sz="2400" baseline="30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J. E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. Menard</a:t>
            </a:r>
            <a:r>
              <a:rPr lang="en-US" sz="2400" baseline="30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, S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. F.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Paul</a:t>
            </a:r>
            <a:r>
              <a:rPr lang="en-US" sz="2400" baseline="30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R.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Raman</a:t>
            </a:r>
            <a:r>
              <a:rPr lang="en-US" sz="2400" baseline="30000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A. L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. Roquemore</a:t>
            </a:r>
            <a:r>
              <a:rPr lang="en-US" sz="2400" baseline="30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R. E.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Bell</a:t>
            </a:r>
            <a:r>
              <a:rPr lang="en-US" sz="2400" baseline="30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,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C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. E.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Bush</a:t>
            </a:r>
            <a:r>
              <a:rPr lang="en-US" sz="2400" baseline="30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R.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Kaita</a:t>
            </a:r>
            <a:r>
              <a:rPr lang="en-US" sz="2400" baseline="30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, H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. W.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Kugel</a:t>
            </a:r>
            <a:r>
              <a:rPr lang="en-US" sz="2400" baseline="30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B. P.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LeBlanc</a:t>
            </a:r>
            <a:r>
              <a:rPr lang="en-US" sz="2400" baseline="30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D.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Mueller</a:t>
            </a:r>
            <a:r>
              <a:rPr lang="en-US" sz="2400" baseline="30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and the NSTX Research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Team</a:t>
            </a:r>
            <a:endParaRPr lang="en-US" sz="2400" dirty="0" smtClean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lnSpc>
                <a:spcPct val="50000"/>
              </a:lnSpc>
              <a:spcBef>
                <a:spcPct val="0"/>
              </a:spcBef>
            </a:pPr>
            <a:endParaRPr lang="en-US" sz="2400" baseline="30000" dirty="0" smtClean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lnSpc>
                <a:spcPct val="70000"/>
              </a:lnSpc>
              <a:spcBef>
                <a:spcPct val="0"/>
              </a:spcBef>
              <a:buFont typeface="Arial" pitchFamily="24" charset="0"/>
              <a:buAutoNum type="alphaUcPeriod"/>
            </a:pPr>
            <a:endParaRPr lang="en-US" sz="1800" dirty="0" smtClean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i="1" baseline="30000" dirty="0" smtClean="0">
                <a:solidFill>
                  <a:schemeClr val="tx1"/>
                </a:solidFill>
                <a:latin typeface="Arial" pitchFamily="24" charset="0"/>
              </a:rPr>
              <a:t>1 </a:t>
            </a:r>
            <a:r>
              <a:rPr lang="en-US" i="1" dirty="0" smtClean="0">
                <a:solidFill>
                  <a:schemeClr val="tx1"/>
                </a:solidFill>
                <a:latin typeface="Arial" pitchFamily="24" charset="0"/>
              </a:rPr>
              <a:t>Lawrence Livermore National Laboratory, Livermore, CA, USA</a:t>
            </a:r>
          </a:p>
          <a:p>
            <a:pPr marL="457200" indent="-457200" algn="ctr" eaLnBrk="1" hangingPunct="1">
              <a:spcBef>
                <a:spcPct val="0"/>
              </a:spcBef>
              <a:buFont typeface="Arial" pitchFamily="24" charset="0"/>
              <a:buNone/>
            </a:pPr>
            <a:r>
              <a:rPr lang="en-US" i="1" baseline="30000" dirty="0" smtClean="0">
                <a:solidFill>
                  <a:schemeClr val="tx1"/>
                </a:solidFill>
                <a:latin typeface="Arial" pitchFamily="24" charset="0"/>
              </a:rPr>
              <a:t>2 </a:t>
            </a:r>
            <a:r>
              <a:rPr lang="en-US" i="1" dirty="0" smtClean="0">
                <a:solidFill>
                  <a:schemeClr val="tx1"/>
                </a:solidFill>
                <a:latin typeface="Arial" pitchFamily="24" charset="0"/>
              </a:rPr>
              <a:t>Oak </a:t>
            </a:r>
            <a:r>
              <a:rPr lang="en-US" i="1" dirty="0">
                <a:solidFill>
                  <a:schemeClr val="tx1"/>
                </a:solidFill>
                <a:latin typeface="Arial" pitchFamily="24" charset="0"/>
              </a:rPr>
              <a:t>Ridge National Laboratory, Oak Ridge, </a:t>
            </a:r>
            <a:r>
              <a:rPr lang="en-US" i="1" dirty="0" smtClean="0">
                <a:solidFill>
                  <a:schemeClr val="tx1"/>
                </a:solidFill>
                <a:latin typeface="Arial" pitchFamily="24" charset="0"/>
              </a:rPr>
              <a:t>TN, USA</a:t>
            </a:r>
          </a:p>
          <a:p>
            <a:pPr marL="457200" indent="-457200" algn="ctr" eaLnBrk="1" hangingPunct="1">
              <a:spcBef>
                <a:spcPct val="0"/>
              </a:spcBef>
              <a:buFont typeface="Arial" pitchFamily="24" charset="0"/>
              <a:buNone/>
            </a:pPr>
            <a:r>
              <a:rPr lang="en-US" i="1" baseline="30000" dirty="0">
                <a:solidFill>
                  <a:schemeClr val="tx1"/>
                </a:solidFill>
                <a:latin typeface="Arial" pitchFamily="24" charset="0"/>
              </a:rPr>
              <a:t>3</a:t>
            </a:r>
            <a:r>
              <a:rPr lang="en-US" i="1" baseline="30000" dirty="0" smtClean="0">
                <a:solidFill>
                  <a:schemeClr val="tx1"/>
                </a:solidFill>
                <a:latin typeface="Arial" pitchFamily="24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Arial" pitchFamily="24" charset="0"/>
              </a:rPr>
              <a:t>Princeton </a:t>
            </a:r>
            <a:r>
              <a:rPr lang="en-US" i="1" dirty="0">
                <a:solidFill>
                  <a:schemeClr val="tx1"/>
                </a:solidFill>
                <a:latin typeface="Arial" pitchFamily="24" charset="0"/>
              </a:rPr>
              <a:t>Plasma Physics Laboratory, Princeton, </a:t>
            </a:r>
            <a:r>
              <a:rPr lang="en-US" i="1" dirty="0" smtClean="0">
                <a:solidFill>
                  <a:schemeClr val="tx1"/>
                </a:solidFill>
                <a:latin typeface="Arial" pitchFamily="24" charset="0"/>
              </a:rPr>
              <a:t>NJ, USA</a:t>
            </a:r>
          </a:p>
          <a:p>
            <a:pPr marL="457200" indent="-457200" algn="ctr" eaLnBrk="1" hangingPunct="1">
              <a:spcBef>
                <a:spcPct val="0"/>
              </a:spcBef>
              <a:buFont typeface="Arial" pitchFamily="24" charset="0"/>
              <a:buNone/>
            </a:pPr>
            <a:r>
              <a:rPr lang="en-US" i="1" baseline="30000" dirty="0">
                <a:solidFill>
                  <a:schemeClr val="tx1"/>
                </a:solidFill>
                <a:latin typeface="Arial" pitchFamily="24" charset="0"/>
              </a:rPr>
              <a:t>4</a:t>
            </a:r>
            <a:r>
              <a:rPr lang="en-US" i="1" baseline="30000" dirty="0" smtClean="0">
                <a:solidFill>
                  <a:schemeClr val="tx1"/>
                </a:solidFill>
                <a:latin typeface="Arial" pitchFamily="24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Arial" pitchFamily="24" charset="0"/>
              </a:rPr>
              <a:t>University </a:t>
            </a:r>
            <a:r>
              <a:rPr lang="en-US" i="1" dirty="0">
                <a:solidFill>
                  <a:schemeClr val="tx1"/>
                </a:solidFill>
                <a:latin typeface="Arial" pitchFamily="24" charset="0"/>
              </a:rPr>
              <a:t>of Washington, Seattle, </a:t>
            </a:r>
            <a:r>
              <a:rPr lang="en-US" i="1" dirty="0" smtClean="0">
                <a:solidFill>
                  <a:schemeClr val="tx1"/>
                </a:solidFill>
                <a:latin typeface="Arial" pitchFamily="24" charset="0"/>
              </a:rPr>
              <a:t>WA, USA</a:t>
            </a:r>
          </a:p>
        </p:txBody>
      </p:sp>
      <p:pic>
        <p:nvPicPr>
          <p:cNvPr id="15367" name="Picture 7" descr="Logohigh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4412" y="107950"/>
            <a:ext cx="744538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Doesealgol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8200" y="0"/>
            <a:ext cx="68580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9" name="Group 9"/>
          <p:cNvGrpSpPr>
            <a:grpSpLocks/>
          </p:cNvGrpSpPr>
          <p:nvPr/>
        </p:nvGrpSpPr>
        <p:grpSpPr bwMode="auto">
          <a:xfrm>
            <a:off x="6880225" y="103187"/>
            <a:ext cx="1581150" cy="457200"/>
            <a:chOff x="4127" y="120"/>
            <a:chExt cx="996" cy="288"/>
          </a:xfrm>
        </p:grpSpPr>
        <p:pic>
          <p:nvPicPr>
            <p:cNvPr id="15374" name="Picture 10" descr="SClogo-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27" y="122"/>
              <a:ext cx="520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5" name="Text Box 11"/>
            <p:cNvSpPr txBox="1">
              <a:spLocks noChangeArrowheads="1"/>
            </p:cNvSpPr>
            <p:nvPr/>
          </p:nvSpPr>
          <p:spPr bwMode="auto">
            <a:xfrm>
              <a:off x="4618" y="120"/>
              <a:ext cx="50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b="1" i="1">
                  <a:solidFill>
                    <a:srgbClr val="0028FF"/>
                  </a:solidFill>
                  <a:latin typeface="Arial" pitchFamily="24" charset="0"/>
                </a:rPr>
                <a:t>Office of</a:t>
              </a:r>
            </a:p>
            <a:p>
              <a:pPr>
                <a:spcBef>
                  <a:spcPct val="0"/>
                </a:spcBef>
              </a:pPr>
              <a:r>
                <a:rPr lang="en-US" sz="1200" b="1" i="1">
                  <a:solidFill>
                    <a:srgbClr val="0028FF"/>
                  </a:solidFill>
                  <a:latin typeface="Arial" pitchFamily="24" charset="0"/>
                </a:rPr>
                <a:t>Science</a:t>
              </a:r>
            </a:p>
          </p:txBody>
        </p:sp>
      </p:grpSp>
      <p:pic>
        <p:nvPicPr>
          <p:cNvPr id="16" name="Picture 15" descr="Picture 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3755" y="5669280"/>
            <a:ext cx="2988245" cy="1188720"/>
          </a:xfrm>
          <a:prstGeom prst="rect">
            <a:avLst/>
          </a:prstGeom>
        </p:spPr>
      </p:pic>
      <p:pic>
        <p:nvPicPr>
          <p:cNvPr id="17" name="Picture 16" descr="Picture 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783" y="5669280"/>
            <a:ext cx="4627518" cy="118872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1" y="152400"/>
            <a:ext cx="5759861" cy="365760"/>
            <a:chOff x="-1" y="152400"/>
            <a:chExt cx="5759861" cy="365760"/>
          </a:xfrm>
        </p:grpSpPr>
        <p:pic>
          <p:nvPicPr>
            <p:cNvPr id="15370" name="Picture 24" descr="PPPL_Logo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08595" y="152400"/>
              <a:ext cx="795009" cy="36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6" descr="lab_logo.jp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1" y="152400"/>
              <a:ext cx="1986916" cy="36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17" descr="ORNL.jp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45711" y="152400"/>
              <a:ext cx="704088" cy="365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Picture 2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62400" y="156255"/>
              <a:ext cx="1797460" cy="361905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3581400" y="5257800"/>
            <a:ext cx="2151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Poster EX/P4-22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809625"/>
          </a:xfrm>
        </p:spPr>
        <p:txBody>
          <a:bodyPr/>
          <a:lstStyle/>
          <a:p>
            <a:r>
              <a:rPr kumimoji="1" lang="en-US" sz="3100" dirty="0" smtClean="0"/>
              <a:t>Good core plasma performance and significant </a:t>
            </a:r>
            <a:r>
              <a:rPr kumimoji="1" lang="en-US" sz="3100" i="1" dirty="0" err="1" smtClean="0"/>
              <a:t>q</a:t>
            </a:r>
            <a:r>
              <a:rPr kumimoji="1" lang="en-US" sz="3100" i="1" baseline="-25000" dirty="0" err="1" smtClean="0"/>
              <a:t>peak</a:t>
            </a:r>
            <a:r>
              <a:rPr kumimoji="1" lang="en-US" sz="3100" dirty="0" smtClean="0"/>
              <a:t> reduction with PDD obtained at high </a:t>
            </a:r>
            <a:r>
              <a:rPr kumimoji="1" lang="en-US" sz="3100" dirty="0" err="1" smtClean="0">
                <a:latin typeface="Symbol" pitchFamily="24" charset="2"/>
                <a:sym typeface="Symbol" pitchFamily="24" charset="2"/>
              </a:rPr>
              <a:t></a:t>
            </a:r>
            <a:endParaRPr kumimoji="1" lang="en-US" sz="3100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419600"/>
            <a:ext cx="8458200" cy="1905000"/>
          </a:xfrm>
        </p:spPr>
        <p:txBody>
          <a:bodyPr/>
          <a:lstStyle/>
          <a:p>
            <a:pPr algn="just"/>
            <a:r>
              <a:rPr kumimoji="1" lang="en-US" sz="2000" dirty="0" smtClean="0"/>
              <a:t>Experiments conducted in 0.8-1.0 MA 4-6 MW NBI discharges with </a:t>
            </a:r>
            <a:r>
              <a:rPr kumimoji="1" lang="en-US" sz="2000" dirty="0" err="1" smtClean="0">
                <a:latin typeface="Symbol" charset="2"/>
                <a:cs typeface="Symbol" charset="2"/>
              </a:rPr>
              <a:t>k</a:t>
            </a:r>
            <a:r>
              <a:rPr kumimoji="1" lang="en-US" sz="2000" dirty="0" smtClean="0"/>
              <a:t>=2.2-2.3, </a:t>
            </a:r>
            <a:r>
              <a:rPr kumimoji="1" lang="en-US" sz="2000" dirty="0" err="1" smtClean="0">
                <a:latin typeface="Symbol" charset="2"/>
                <a:cs typeface="Symbol" charset="2"/>
              </a:rPr>
              <a:t>d</a:t>
            </a:r>
            <a:r>
              <a:rPr kumimoji="1" lang="en-US" sz="2000" dirty="0" smtClean="0"/>
              <a:t>=0.6-0.75 (</a:t>
            </a:r>
            <a:r>
              <a:rPr kumimoji="1" lang="en-US" sz="2000" b="1" dirty="0" smtClean="0"/>
              <a:t>Soukhanovskii APS 2007)</a:t>
            </a:r>
            <a:endParaRPr kumimoji="1" lang="en-US" sz="2000" dirty="0" smtClean="0"/>
          </a:p>
          <a:p>
            <a:pPr algn="just"/>
            <a:r>
              <a:rPr kumimoji="1" lang="en-US" sz="2000" dirty="0" smtClean="0"/>
              <a:t>Obtained partially detached divertor (PDD) outer strike point using divertor D</a:t>
            </a:r>
            <a:r>
              <a:rPr kumimoji="1" lang="en-US" sz="2000" baseline="-25000" dirty="0" smtClean="0"/>
              <a:t>2</a:t>
            </a:r>
            <a:r>
              <a:rPr kumimoji="1" lang="en-US" sz="2000" dirty="0" smtClean="0"/>
              <a:t> injection, however, </a:t>
            </a:r>
            <a:r>
              <a:rPr kumimoji="1" lang="en-US" sz="2000" i="1" dirty="0" err="1" smtClean="0"/>
              <a:t>P</a:t>
            </a:r>
            <a:r>
              <a:rPr kumimoji="1" lang="en-US" sz="2000" i="1" baseline="-25000" dirty="0" err="1" smtClean="0"/>
              <a:t>rad</a:t>
            </a:r>
            <a:r>
              <a:rPr kumimoji="1" lang="en-US" sz="2000" dirty="0" smtClean="0"/>
              <a:t> due to intrinsic carbon and helium</a:t>
            </a:r>
          </a:p>
          <a:p>
            <a:pPr algn="just"/>
            <a:r>
              <a:rPr kumimoji="1" lang="en-US" sz="2000" dirty="0" smtClean="0"/>
              <a:t> </a:t>
            </a:r>
            <a:r>
              <a:rPr kumimoji="1" lang="en-US" sz="2000" i="1" dirty="0" err="1" smtClean="0"/>
              <a:t>q</a:t>
            </a:r>
            <a:r>
              <a:rPr kumimoji="1" lang="en-US" sz="2000" i="1" baseline="-25000" dirty="0" err="1" smtClean="0"/>
              <a:t>peak</a:t>
            </a:r>
            <a:r>
              <a:rPr kumimoji="1" lang="en-US" sz="2000" baseline="-25000" dirty="0" smtClean="0"/>
              <a:t> </a:t>
            </a:r>
            <a:r>
              <a:rPr kumimoji="1" lang="en-US" sz="2000" dirty="0"/>
              <a:t>reduced by 60 - 80 % in PDD phase</a:t>
            </a:r>
            <a:r>
              <a:rPr kumimoji="1" lang="en-US" sz="2000" dirty="0" smtClean="0"/>
              <a:t>  with min. confinement degradation</a:t>
            </a:r>
          </a:p>
          <a:p>
            <a:endParaRPr kumimoji="1" lang="en-US" sz="1800" dirty="0"/>
          </a:p>
        </p:txBody>
      </p:sp>
      <p:sp>
        <p:nvSpPr>
          <p:cNvPr id="244758" name="Rectangle 22"/>
          <p:cNvSpPr>
            <a:spLocks noChangeArrowheads="1"/>
          </p:cNvSpPr>
          <p:nvPr/>
        </p:nvSpPr>
        <p:spPr bwMode="auto">
          <a:xfrm>
            <a:off x="914400" y="13716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4767" name="Picture 31" descr="aps07_highkd_scaling_PD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371600"/>
            <a:ext cx="3470350" cy="2926080"/>
          </a:xfrm>
          <a:prstGeom prst="rect">
            <a:avLst/>
          </a:prstGeom>
          <a:noFill/>
        </p:spPr>
      </p:pic>
      <p:pic>
        <p:nvPicPr>
          <p:cNvPr id="6" name="Picture 12" descr="aps07_highkd_profile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525" y="1371600"/>
            <a:ext cx="3474275" cy="2926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Radiative divertor conditions were optimized in 1.0 MA </a:t>
            </a:r>
            <a:r>
              <a:rPr kumimoji="1" lang="en-US" dirty="0" smtClean="0"/>
              <a:t>and 1.2 MA 6 MW</a:t>
            </a:r>
            <a:r>
              <a:rPr kumimoji="1" lang="en-US" dirty="0" smtClean="0"/>
              <a:t> H-mode discharges</a:t>
            </a:r>
            <a:endParaRPr kumimoji="1"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3733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1" lang="en-US" sz="1800" dirty="0" smtClean="0"/>
              <a:t>Criteria of optimization -  find gas injection rate to obtain PDD with minimal confinement degradation</a:t>
            </a:r>
          </a:p>
          <a:p>
            <a:pPr>
              <a:lnSpc>
                <a:spcPct val="90000"/>
              </a:lnSpc>
            </a:pPr>
            <a:endParaRPr kumimoji="1" lang="en-US" sz="1800" dirty="0" smtClean="0"/>
          </a:p>
          <a:p>
            <a:pPr>
              <a:lnSpc>
                <a:spcPct val="90000"/>
              </a:lnSpc>
            </a:pPr>
            <a:r>
              <a:rPr kumimoji="1" lang="en-US" sz="1800" i="1" dirty="0" err="1" smtClean="0"/>
              <a:t>q</a:t>
            </a:r>
            <a:r>
              <a:rPr kumimoji="1" lang="en-US" sz="1800" i="1" baseline="-25000" dirty="0" smtClean="0"/>
              <a:t>||</a:t>
            </a:r>
            <a:r>
              <a:rPr kumimoji="1" lang="en-US" sz="1800" dirty="0" smtClean="0"/>
              <a:t> was higher in 1.2 MA discharges thus more gas  was needed to reduce </a:t>
            </a:r>
            <a:r>
              <a:rPr kumimoji="1" lang="en-US" sz="1800" i="1" dirty="0" err="1" smtClean="0"/>
              <a:t>q</a:t>
            </a:r>
            <a:r>
              <a:rPr kumimoji="1" lang="en-US" sz="1800" i="1" baseline="-25000" dirty="0" err="1" smtClean="0"/>
              <a:t>pk</a:t>
            </a:r>
            <a:endParaRPr kumimoji="1" lang="en-US" sz="1800" i="1" baseline="-25000" dirty="0" smtClean="0"/>
          </a:p>
          <a:p>
            <a:pPr>
              <a:lnSpc>
                <a:spcPct val="90000"/>
              </a:lnSpc>
            </a:pPr>
            <a:endParaRPr kumimoji="1" lang="en-US" sz="1800" i="1" baseline="-25000" dirty="0" smtClean="0"/>
          </a:p>
          <a:p>
            <a:pPr>
              <a:lnSpc>
                <a:spcPct val="90000"/>
              </a:lnSpc>
            </a:pPr>
            <a:r>
              <a:rPr kumimoji="1" lang="en-US" sz="1800" dirty="0" smtClean="0"/>
              <a:t>After 0.250-0.270 ms peak heat flux reached low steady-state level</a:t>
            </a:r>
          </a:p>
          <a:p>
            <a:pPr>
              <a:lnSpc>
                <a:spcPct val="90000"/>
              </a:lnSpc>
            </a:pPr>
            <a:endParaRPr kumimoji="1" lang="en-US" sz="1800" dirty="0" smtClean="0"/>
          </a:p>
          <a:p>
            <a:pPr>
              <a:lnSpc>
                <a:spcPct val="90000"/>
              </a:lnSpc>
            </a:pPr>
            <a:r>
              <a:rPr kumimoji="1" lang="en-US" sz="1800" dirty="0" smtClean="0"/>
              <a:t>Optimal gas injection found (used 300 ms pulses)</a:t>
            </a:r>
          </a:p>
          <a:p>
            <a:pPr lvl="1">
              <a:lnSpc>
                <a:spcPct val="90000"/>
              </a:lnSpc>
            </a:pPr>
            <a:r>
              <a:rPr kumimoji="1" lang="en-US" sz="1800" dirty="0" smtClean="0"/>
              <a:t>50-100 </a:t>
            </a:r>
            <a:r>
              <a:rPr kumimoji="1" lang="en-US" sz="1800" dirty="0" err="1" smtClean="0"/>
              <a:t>Torr</a:t>
            </a:r>
            <a:r>
              <a:rPr kumimoji="1" lang="en-US" sz="1800" dirty="0" smtClean="0"/>
              <a:t> </a:t>
            </a:r>
            <a:r>
              <a:rPr kumimoji="1" lang="en-US" sz="1800" dirty="0" err="1" smtClean="0"/>
              <a:t>l</a:t>
            </a:r>
            <a:r>
              <a:rPr kumimoji="1" lang="en-US" sz="1800" dirty="0" smtClean="0"/>
              <a:t> /</a:t>
            </a:r>
            <a:r>
              <a:rPr kumimoji="1" lang="en-US" sz="1800" dirty="0" err="1" smtClean="0"/>
              <a:t>s</a:t>
            </a:r>
            <a:r>
              <a:rPr kumimoji="1" lang="en-US" sz="1800" dirty="0" smtClean="0"/>
              <a:t> for 1.0 MA discharges</a:t>
            </a:r>
          </a:p>
          <a:p>
            <a:pPr lvl="1">
              <a:lnSpc>
                <a:spcPct val="90000"/>
              </a:lnSpc>
            </a:pPr>
            <a:r>
              <a:rPr kumimoji="1" lang="en-US" sz="1800" dirty="0" smtClean="0"/>
              <a:t>110-160 </a:t>
            </a:r>
            <a:r>
              <a:rPr kumimoji="1" lang="en-US" sz="1800" dirty="0" err="1" smtClean="0"/>
              <a:t>Torr</a:t>
            </a:r>
            <a:r>
              <a:rPr kumimoji="1" lang="en-US" sz="1800" dirty="0" smtClean="0"/>
              <a:t> </a:t>
            </a:r>
            <a:r>
              <a:rPr kumimoji="1" lang="en-US" sz="1800" dirty="0" err="1" smtClean="0"/>
              <a:t>l</a:t>
            </a:r>
            <a:r>
              <a:rPr kumimoji="1" lang="en-US" sz="1800" dirty="0" smtClean="0"/>
              <a:t> /</a:t>
            </a:r>
            <a:r>
              <a:rPr kumimoji="1" lang="en-US" sz="1800" dirty="0" err="1" smtClean="0"/>
              <a:t>s</a:t>
            </a:r>
            <a:r>
              <a:rPr kumimoji="1" lang="en-US" sz="1800" dirty="0" smtClean="0"/>
              <a:t> for 1.2 MA discharges</a:t>
            </a:r>
            <a:endParaRPr kumimoji="1" lang="en-US" sz="1800" dirty="0" smtClean="0"/>
          </a:p>
          <a:p>
            <a:pPr>
              <a:lnSpc>
                <a:spcPct val="90000"/>
              </a:lnSpc>
            </a:pPr>
            <a:endParaRPr kumimoji="1" lang="en-US" sz="2000" dirty="0" smtClean="0"/>
          </a:p>
          <a:p>
            <a:pPr lvl="1">
              <a:lnSpc>
                <a:spcPct val="90000"/>
              </a:lnSpc>
            </a:pPr>
            <a:endParaRPr kumimoji="1" lang="en-US" dirty="0"/>
          </a:p>
        </p:txBody>
      </p:sp>
      <p:pic>
        <p:nvPicPr>
          <p:cNvPr id="5" name="Picture 4" descr="iaea08-qwvsgas.pic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219199"/>
            <a:ext cx="4483608" cy="5364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/>
              <a:t>High core and pedestal plasma performance during PDD</a:t>
            </a:r>
            <a:r>
              <a:rPr kumimoji="1" lang="en-US" dirty="0" smtClean="0"/>
              <a:t> </a:t>
            </a:r>
            <a:r>
              <a:rPr kumimoji="1" lang="en-US" dirty="0" smtClean="0"/>
              <a:t>i</a:t>
            </a:r>
            <a:r>
              <a:rPr kumimoji="1" lang="en-US" dirty="0" smtClean="0"/>
              <a:t>s </a:t>
            </a:r>
            <a:r>
              <a:rPr kumimoji="1" lang="en-US" dirty="0"/>
              <a:t>achieved in high </a:t>
            </a:r>
            <a:r>
              <a:rPr kumimoji="1" lang="en-US" dirty="0" err="1">
                <a:latin typeface="Symbol" pitchFamily="24" charset="2"/>
                <a:sym typeface="Symbol" pitchFamily="24" charset="2"/>
              </a:rPr>
              <a:t></a:t>
            </a:r>
            <a:r>
              <a:rPr kumimoji="1" lang="en-US" dirty="0"/>
              <a:t> </a:t>
            </a:r>
            <a:r>
              <a:rPr kumimoji="1" lang="en-US" dirty="0" err="1"/>
              <a:t>configuation</a:t>
            </a:r>
            <a:endParaRPr kumimoji="1"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4572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1" lang="en-US" sz="2000" dirty="0" smtClean="0"/>
              <a:t>These </a:t>
            </a:r>
            <a:r>
              <a:rPr kumimoji="1" lang="en-US" sz="2000" dirty="0"/>
              <a:t>experiments</a:t>
            </a:r>
            <a:endParaRPr kumimoji="1" lang="en-US" sz="1800" dirty="0"/>
          </a:p>
          <a:p>
            <a:pPr lvl="1"/>
            <a:r>
              <a:rPr kumimoji="1" lang="en-US" sz="1800" b="1" i="1" dirty="0" err="1"/>
              <a:t>I</a:t>
            </a:r>
            <a:r>
              <a:rPr kumimoji="1" lang="en-US" sz="1800" b="1" i="1" baseline="-25000" dirty="0" err="1"/>
              <a:t>p</a:t>
            </a:r>
            <a:r>
              <a:rPr kumimoji="1" lang="en-US" sz="1800" b="1" i="1" dirty="0"/>
              <a:t> </a:t>
            </a:r>
            <a:r>
              <a:rPr kumimoji="1" lang="en-US" sz="1800" b="1" dirty="0"/>
              <a:t>=</a:t>
            </a:r>
            <a:r>
              <a:rPr kumimoji="1" lang="en-US" sz="1800" b="1" dirty="0" smtClean="0"/>
              <a:t> 1.0-1.2 </a:t>
            </a:r>
            <a:r>
              <a:rPr kumimoji="1" lang="en-US" sz="1800" b="1" dirty="0"/>
              <a:t>MA</a:t>
            </a:r>
          </a:p>
          <a:p>
            <a:pPr lvl="1"/>
            <a:r>
              <a:rPr kumimoji="1" lang="en-US" sz="1800" i="1" dirty="0"/>
              <a:t>P</a:t>
            </a:r>
            <a:r>
              <a:rPr kumimoji="1" lang="en-US" sz="1800" i="1" baseline="-25000" dirty="0"/>
              <a:t>NBI</a:t>
            </a:r>
            <a:r>
              <a:rPr kumimoji="1" lang="en-US" sz="1800" dirty="0"/>
              <a:t> =</a:t>
            </a:r>
            <a:r>
              <a:rPr kumimoji="1" lang="en-US" sz="1800" dirty="0" smtClean="0"/>
              <a:t> 6 </a:t>
            </a:r>
            <a:r>
              <a:rPr kumimoji="1" lang="en-US" sz="1800" dirty="0"/>
              <a:t>MW</a:t>
            </a:r>
          </a:p>
          <a:p>
            <a:pPr lvl="1"/>
            <a:r>
              <a:rPr kumimoji="1" lang="en-US" sz="1800" i="1" dirty="0"/>
              <a:t>n</a:t>
            </a:r>
            <a:r>
              <a:rPr kumimoji="1" lang="en-US" sz="1800" i="1" baseline="-25000" dirty="0"/>
              <a:t>e</a:t>
            </a:r>
            <a:r>
              <a:rPr kumimoji="1" lang="en-US" sz="1800" dirty="0" smtClean="0"/>
              <a:t>=(0.7-0.8) </a:t>
            </a:r>
            <a:r>
              <a:rPr kumimoji="1" lang="en-US" sz="1800" dirty="0" err="1"/>
              <a:t>x</a:t>
            </a:r>
            <a:r>
              <a:rPr kumimoji="1" lang="en-US" sz="1800" dirty="0"/>
              <a:t> </a:t>
            </a:r>
            <a:r>
              <a:rPr kumimoji="1" lang="en-US" sz="1800" i="1" dirty="0" err="1"/>
              <a:t>n</a:t>
            </a:r>
            <a:r>
              <a:rPr kumimoji="1" lang="en-US" sz="1800" i="1" baseline="-25000" dirty="0" err="1"/>
              <a:t>G</a:t>
            </a:r>
            <a:endParaRPr kumimoji="1" lang="en-US" sz="1800" dirty="0"/>
          </a:p>
          <a:p>
            <a:pPr lvl="1"/>
            <a:r>
              <a:rPr kumimoji="1" lang="en-US" sz="1800" dirty="0"/>
              <a:t>D</a:t>
            </a:r>
            <a:r>
              <a:rPr kumimoji="1" lang="en-US" sz="1800" baseline="-25000" dirty="0"/>
              <a:t>2</a:t>
            </a:r>
            <a:r>
              <a:rPr kumimoji="1" lang="en-US" sz="1800" dirty="0"/>
              <a:t> injection in </a:t>
            </a:r>
            <a:r>
              <a:rPr kumimoji="1" lang="en-US" sz="1800" dirty="0" smtClean="0"/>
              <a:t>divertor</a:t>
            </a:r>
          </a:p>
          <a:p>
            <a:pPr lvl="1"/>
            <a:r>
              <a:rPr kumimoji="1" lang="en-US" sz="1800" i="1" dirty="0" err="1" smtClean="0"/>
              <a:t>q</a:t>
            </a:r>
            <a:r>
              <a:rPr kumimoji="1" lang="en-US" sz="1800" i="1" baseline="-25000" dirty="0" smtClean="0"/>
              <a:t>||</a:t>
            </a:r>
            <a:r>
              <a:rPr kumimoji="1" lang="en-US" sz="1800" i="1" dirty="0" smtClean="0"/>
              <a:t>=P</a:t>
            </a:r>
            <a:r>
              <a:rPr kumimoji="1" lang="en-US" sz="1800" i="1" baseline="-25000" dirty="0" smtClean="0"/>
              <a:t>SOL</a:t>
            </a:r>
            <a:r>
              <a:rPr kumimoji="1" lang="en-US" sz="1800" i="1" dirty="0" smtClean="0"/>
              <a:t>/(4</a:t>
            </a:r>
            <a:r>
              <a:rPr kumimoji="1" lang="en-US" sz="1800" i="1" dirty="0" smtClean="0">
                <a:latin typeface="Symbol" charset="2"/>
                <a:cs typeface="Symbol" charset="2"/>
              </a:rPr>
              <a:t>p</a:t>
            </a:r>
            <a:r>
              <a:rPr kumimoji="1" lang="en-US" sz="1800" i="1" dirty="0" smtClean="0"/>
              <a:t>R(B</a:t>
            </a:r>
            <a:r>
              <a:rPr kumimoji="1" lang="en-US" sz="1800" i="1" baseline="-25000" dirty="0" smtClean="0"/>
              <a:t>p</a:t>
            </a:r>
            <a:r>
              <a:rPr kumimoji="1" lang="en-US" sz="1800" i="1" dirty="0" smtClean="0"/>
              <a:t>/B</a:t>
            </a:r>
            <a:r>
              <a:rPr kumimoji="1" lang="en-US" sz="1800" i="1" baseline="-25000" dirty="0" smtClean="0"/>
              <a:t>tot</a:t>
            </a:r>
            <a:r>
              <a:rPr kumimoji="1" lang="en-US" sz="1800" i="1" dirty="0" smtClean="0"/>
              <a:t>)</a:t>
            </a:r>
            <a:r>
              <a:rPr kumimoji="1" lang="en-US" sz="1800" i="1" dirty="0" smtClean="0">
                <a:latin typeface="Symbol" charset="2"/>
                <a:cs typeface="Symbol" charset="2"/>
              </a:rPr>
              <a:t>l</a:t>
            </a:r>
            <a:r>
              <a:rPr kumimoji="1" lang="en-US" sz="1800" i="1" baseline="-25000" dirty="0" smtClean="0"/>
              <a:t>q</a:t>
            </a:r>
            <a:r>
              <a:rPr kumimoji="1" lang="en-US" sz="1800" i="1" dirty="0" smtClean="0"/>
              <a:t>)</a:t>
            </a:r>
            <a:r>
              <a:rPr kumimoji="1" lang="en-US" sz="1800" dirty="0" smtClean="0"/>
              <a:t> = </a:t>
            </a:r>
          </a:p>
          <a:p>
            <a:pPr lvl="1">
              <a:buNone/>
            </a:pPr>
            <a:r>
              <a:rPr kumimoji="1" lang="en-US" sz="1800" dirty="0" smtClean="0"/>
              <a:t>	</a:t>
            </a:r>
            <a:r>
              <a:rPr kumimoji="1" lang="en-US" sz="1800" dirty="0" smtClean="0"/>
              <a:t>50-80 MW/m</a:t>
            </a:r>
            <a:r>
              <a:rPr kumimoji="1" lang="en-US" sz="1800" baseline="30000" dirty="0" smtClean="0"/>
              <a:t>2</a:t>
            </a:r>
          </a:p>
          <a:p>
            <a:pPr lvl="1"/>
            <a:r>
              <a:rPr kumimoji="1" lang="en-US" sz="1800" b="1" dirty="0" smtClean="0"/>
              <a:t>Carbon is main impurity</a:t>
            </a:r>
          </a:p>
          <a:p>
            <a:pPr>
              <a:lnSpc>
                <a:spcPct val="90000"/>
              </a:lnSpc>
            </a:pPr>
            <a:endParaRPr kumimoji="1" lang="en-US" sz="2000" dirty="0"/>
          </a:p>
          <a:p>
            <a:pPr>
              <a:lnSpc>
                <a:spcPct val="90000"/>
              </a:lnSpc>
            </a:pPr>
            <a:r>
              <a:rPr kumimoji="1" lang="en-US" sz="2000" dirty="0"/>
              <a:t>High core plasma performance during PDD phase</a:t>
            </a:r>
            <a:endParaRPr kumimoji="1" lang="en-US" sz="2000" dirty="0" smtClean="0"/>
          </a:p>
          <a:p>
            <a:pPr lvl="1"/>
            <a:r>
              <a:rPr kumimoji="1" lang="en-US" sz="1800" dirty="0" smtClean="0"/>
              <a:t>Minimal </a:t>
            </a:r>
            <a:r>
              <a:rPr kumimoji="1" lang="en-US" sz="1800" dirty="0"/>
              <a:t>effect on W</a:t>
            </a:r>
            <a:r>
              <a:rPr kumimoji="1" lang="en-US" sz="1800" baseline="-25000" dirty="0"/>
              <a:t>MHD</a:t>
            </a:r>
            <a:r>
              <a:rPr kumimoji="1" lang="en-US" sz="1800" dirty="0"/>
              <a:t> or pedestal</a:t>
            </a:r>
          </a:p>
          <a:p>
            <a:pPr lvl="1"/>
            <a:r>
              <a:rPr kumimoji="1" lang="en-US" sz="1800" dirty="0"/>
              <a:t>Core </a:t>
            </a:r>
            <a:r>
              <a:rPr kumimoji="1" lang="en-US" sz="1800" i="1" dirty="0" err="1"/>
              <a:t>P</a:t>
            </a:r>
            <a:r>
              <a:rPr kumimoji="1" lang="en-US" sz="1800" i="1" baseline="-25000" dirty="0" err="1"/>
              <a:t>rad</a:t>
            </a:r>
            <a:r>
              <a:rPr kumimoji="1" lang="en-US" sz="1800" dirty="0"/>
              <a:t> and </a:t>
            </a:r>
            <a:r>
              <a:rPr kumimoji="1" lang="en-US" sz="1800" i="1" dirty="0" err="1"/>
              <a:t>n</a:t>
            </a:r>
            <a:r>
              <a:rPr kumimoji="1" lang="en-US" sz="1800" i="1" baseline="-25000" dirty="0" err="1"/>
              <a:t>c</a:t>
            </a:r>
            <a:r>
              <a:rPr kumimoji="1" lang="en-US" sz="1800" dirty="0"/>
              <a:t> decreased</a:t>
            </a:r>
          </a:p>
          <a:p>
            <a:pPr lvl="1"/>
            <a:r>
              <a:rPr kumimoji="1" lang="en-US" sz="1800" dirty="0"/>
              <a:t>Small </a:t>
            </a:r>
            <a:r>
              <a:rPr kumimoji="1" lang="en-US" sz="1800" dirty="0" err="1"/>
              <a:t>ELMs</a:t>
            </a:r>
            <a:r>
              <a:rPr kumimoji="1" lang="en-US" sz="1800" dirty="0"/>
              <a:t> (</a:t>
            </a:r>
            <a:r>
              <a:rPr lang="en-US" sz="1800" dirty="0">
                <a:latin typeface="Symbol" pitchFamily="24" charset="2"/>
              </a:rPr>
              <a:t>D</a:t>
            </a:r>
            <a:r>
              <a:rPr lang="en-US" sz="1800" dirty="0">
                <a:latin typeface="Helvetica" pitchFamily="24" charset="0"/>
              </a:rPr>
              <a:t>W</a:t>
            </a:r>
            <a:r>
              <a:rPr lang="en-US" sz="1800" baseline="-25000" dirty="0">
                <a:latin typeface="Helvetica" pitchFamily="24" charset="0"/>
              </a:rPr>
              <a:t>MHD </a:t>
            </a:r>
            <a:r>
              <a:rPr lang="en-US" sz="1800" dirty="0">
                <a:latin typeface="Helvetica" pitchFamily="24" charset="0"/>
              </a:rPr>
              <a:t>/W</a:t>
            </a:r>
            <a:r>
              <a:rPr lang="en-US" sz="1800" baseline="-25000" dirty="0">
                <a:latin typeface="Helvetica" pitchFamily="24" charset="0"/>
              </a:rPr>
              <a:t>MHD</a:t>
            </a:r>
            <a:r>
              <a:rPr lang="en-US" sz="1800" u="sng" dirty="0">
                <a:latin typeface="Helvetica" pitchFamily="24" charset="0"/>
              </a:rPr>
              <a:t>&lt;</a:t>
            </a:r>
            <a:r>
              <a:rPr lang="en-US" sz="1800" dirty="0">
                <a:latin typeface="Helvetica" pitchFamily="24" charset="0"/>
              </a:rPr>
              <a:t> 1%</a:t>
            </a:r>
            <a:r>
              <a:rPr kumimoji="1" lang="en-US" sz="1800" dirty="0"/>
              <a:t>) and mixed </a:t>
            </a:r>
            <a:r>
              <a:rPr kumimoji="1" lang="en-US" sz="1800" dirty="0" err="1"/>
              <a:t>ELMs</a:t>
            </a:r>
            <a:endParaRPr kumimoji="1" lang="en-US" sz="1800" dirty="0"/>
          </a:p>
          <a:p>
            <a:pPr lvl="1">
              <a:lnSpc>
                <a:spcPct val="90000"/>
              </a:lnSpc>
            </a:pPr>
            <a:endParaRPr kumimoji="1" lang="en-US" dirty="0"/>
          </a:p>
        </p:txBody>
      </p:sp>
      <p:pic>
        <p:nvPicPr>
          <p:cNvPr id="8" name="Picture 7" descr="iaea08-core-t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219200"/>
            <a:ext cx="3602742" cy="5400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/>
              <a:t>Peak heat flux reduced by</a:t>
            </a:r>
            <a:r>
              <a:rPr kumimoji="1" lang="en-US" dirty="0" smtClean="0"/>
              <a:t> up to 60 </a:t>
            </a:r>
            <a:r>
              <a:rPr kumimoji="1" lang="en-US" dirty="0"/>
              <a:t>%</a:t>
            </a:r>
            <a:r>
              <a:rPr kumimoji="1" lang="en-US" dirty="0" smtClean="0"/>
              <a:t> as a result of outer strike point partial detachment</a:t>
            </a:r>
            <a:endParaRPr kumimoji="1" lang="en-US" dirty="0"/>
          </a:p>
        </p:txBody>
      </p:sp>
      <p:sp>
        <p:nvSpPr>
          <p:cNvPr id="242699" name="Rectangle 11"/>
          <p:cNvSpPr>
            <a:spLocks noChangeArrowheads="1"/>
          </p:cNvSpPr>
          <p:nvPr/>
        </p:nvSpPr>
        <p:spPr bwMode="auto">
          <a:xfrm>
            <a:off x="457200" y="5410200"/>
            <a:ext cx="8686800" cy="105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</a:pPr>
            <a:r>
              <a:rPr kumimoji="1" lang="en-US" sz="2000" i="1" dirty="0" err="1">
                <a:solidFill>
                  <a:schemeClr val="tx1"/>
                </a:solidFill>
                <a:latin typeface="Symbol" pitchFamily="24" charset="2"/>
                <a:sym typeface="Symbol" pitchFamily="24" charset="2"/>
              </a:rPr>
              <a:t></a:t>
            </a:r>
            <a:r>
              <a:rPr kumimoji="1" lang="en-US" sz="2000" i="1" baseline="-25000" dirty="0" err="1">
                <a:solidFill>
                  <a:schemeClr val="tx1"/>
                </a:solidFill>
                <a:latin typeface="Arial" pitchFamily="24" charset="0"/>
              </a:rPr>
              <a:t>q</a:t>
            </a:r>
            <a:r>
              <a:rPr kumimoji="1" lang="en-US" sz="2000" dirty="0">
                <a:solidFill>
                  <a:schemeClr val="tx1"/>
                </a:solidFill>
                <a:latin typeface="Arial" pitchFamily="24" charset="0"/>
              </a:rPr>
              <a:t> changed from 5-10 cm to 10-15 cm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</a:pPr>
            <a:r>
              <a:rPr kumimoji="1" lang="en-US" sz="2000" dirty="0">
                <a:solidFill>
                  <a:schemeClr val="tx1"/>
                </a:solidFill>
                <a:latin typeface="Arial" pitchFamily="24" charset="0"/>
              </a:rPr>
              <a:t>PDD zone 10-15 </a:t>
            </a:r>
            <a:r>
              <a:rPr kumimoji="1" lang="en-US" sz="2000" dirty="0" smtClean="0">
                <a:solidFill>
                  <a:schemeClr val="tx1"/>
                </a:solidFill>
                <a:latin typeface="Arial" pitchFamily="24" charset="0"/>
              </a:rPr>
              <a:t>cm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</a:pPr>
            <a:r>
              <a:rPr kumimoji="1" lang="en-US" sz="2000" dirty="0" smtClean="0">
                <a:solidFill>
                  <a:schemeClr val="tx1"/>
                </a:solidFill>
                <a:latin typeface="Arial" pitchFamily="24" charset="0"/>
              </a:rPr>
              <a:t>No </a:t>
            </a:r>
            <a:r>
              <a:rPr kumimoji="1" lang="en-US" sz="2000" i="1" dirty="0" err="1" smtClean="0">
                <a:solidFill>
                  <a:schemeClr val="tx1"/>
                </a:solidFill>
                <a:latin typeface="Arial" pitchFamily="24" charset="0"/>
              </a:rPr>
              <a:t>q</a:t>
            </a:r>
            <a:r>
              <a:rPr kumimoji="1" lang="en-US" sz="2000" dirty="0" smtClean="0">
                <a:solidFill>
                  <a:schemeClr val="tx1"/>
                </a:solidFill>
                <a:latin typeface="Arial" pitchFamily="24" charset="0"/>
              </a:rPr>
              <a:t> reduction outside of PDD zone</a:t>
            </a:r>
            <a:endParaRPr kumimoji="1" lang="en-US" sz="2000" dirty="0">
              <a:solidFill>
                <a:schemeClr val="tx1"/>
              </a:solidFill>
              <a:latin typeface="Arial" pitchFamily="24" charset="0"/>
            </a:endParaRPr>
          </a:p>
        </p:txBody>
      </p:sp>
      <p:pic>
        <p:nvPicPr>
          <p:cNvPr id="5" name="Picture 4" descr="iaea08-qd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295400"/>
            <a:ext cx="3205573" cy="5310144"/>
          </a:xfrm>
          <a:prstGeom prst="rect">
            <a:avLst/>
          </a:prstGeom>
        </p:spPr>
      </p:pic>
      <p:pic>
        <p:nvPicPr>
          <p:cNvPr id="7" name="Picture 6" descr="iaea08-qdiv-DG-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977" y="1295400"/>
            <a:ext cx="3489623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809625"/>
          </a:xfrm>
        </p:spPr>
        <p:txBody>
          <a:bodyPr/>
          <a:lstStyle/>
          <a:p>
            <a:pPr eaLnBrk="1" hangingPunct="1"/>
            <a:r>
              <a:rPr kumimoji="1" lang="en-US" sz="3100" dirty="0" smtClean="0"/>
              <a:t>Divertor</a:t>
            </a:r>
            <a:r>
              <a:rPr kumimoji="1" lang="en-US" sz="3100" dirty="0" smtClean="0"/>
              <a:t> heat flux </a:t>
            </a:r>
            <a:r>
              <a:rPr kumimoji="1" lang="en-US" sz="3100" dirty="0" smtClean="0"/>
              <a:t>reduction was</a:t>
            </a:r>
            <a:r>
              <a:rPr kumimoji="1" lang="en-US" sz="3100" dirty="0" smtClean="0"/>
              <a:t> attributed in part </a:t>
            </a:r>
            <a:r>
              <a:rPr kumimoji="1" lang="en-US" sz="3100" dirty="0" smtClean="0"/>
              <a:t>to</a:t>
            </a:r>
            <a:r>
              <a:rPr kumimoji="1" lang="en-US" sz="3100" dirty="0" smtClean="0"/>
              <a:t> divertor radiated power loss</a:t>
            </a:r>
            <a:endParaRPr kumimoji="1" lang="en-US" dirty="0" smtClean="0"/>
          </a:p>
        </p:txBody>
      </p:sp>
      <p:pic>
        <p:nvPicPr>
          <p:cNvPr id="6" name="Picture 5" descr="red-Brag-formul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9" y="4191001"/>
            <a:ext cx="6289431" cy="2209799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 bwMode="auto">
          <a:xfrm>
            <a:off x="4224020" y="5864437"/>
            <a:ext cx="822960" cy="822960"/>
          </a:xfrm>
          <a:prstGeom prst="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114800" y="1295401"/>
            <a:ext cx="4800600" cy="308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</a:pPr>
            <a:r>
              <a:rPr kumimoji="1" lang="en-US" sz="2000" dirty="0" smtClean="0">
                <a:solidFill>
                  <a:schemeClr val="tx1"/>
                </a:solidFill>
                <a:latin typeface="Arial" pitchFamily="24" charset="0"/>
              </a:rPr>
              <a:t>Total </a:t>
            </a:r>
            <a:r>
              <a:rPr kumimoji="1" lang="en-US" sz="2000" i="1" dirty="0" smtClean="0">
                <a:solidFill>
                  <a:schemeClr val="tx1"/>
                </a:solidFill>
                <a:latin typeface="Arial" pitchFamily="24" charset="0"/>
              </a:rPr>
              <a:t>P</a:t>
            </a:r>
            <a:r>
              <a:rPr kumimoji="1" lang="en-US" sz="2000" i="1" baseline="-25000" dirty="0" smtClean="0">
                <a:solidFill>
                  <a:schemeClr val="tx1"/>
                </a:solidFill>
                <a:latin typeface="Arial" pitchFamily="24" charset="0"/>
              </a:rPr>
              <a:t>SOL</a:t>
            </a:r>
            <a:r>
              <a:rPr kumimoji="1" lang="en-US" sz="2000" i="1" dirty="0" smtClean="0">
                <a:solidFill>
                  <a:schemeClr val="tx1"/>
                </a:solidFill>
                <a:latin typeface="Arial" pitchFamily="24" charset="0"/>
              </a:rPr>
              <a:t> </a:t>
            </a:r>
            <a:r>
              <a:rPr kumimoji="1" lang="en-US" sz="2000" dirty="0" smtClean="0">
                <a:solidFill>
                  <a:schemeClr val="tx1"/>
                </a:solidFill>
                <a:latin typeface="Arial" pitchFamily="24" charset="0"/>
              </a:rPr>
              <a:t>= 4.5 - 5 MW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</a:pPr>
            <a:r>
              <a:rPr kumimoji="1" lang="en-US" sz="2000" i="1" dirty="0" err="1" smtClean="0">
                <a:solidFill>
                  <a:schemeClr val="tx1"/>
                </a:solidFill>
                <a:latin typeface="Arial" pitchFamily="24" charset="0"/>
              </a:rPr>
              <a:t>Q</a:t>
            </a:r>
            <a:r>
              <a:rPr kumimoji="1" lang="en-US" sz="2000" i="1" baseline="-25000" dirty="0" err="1" smtClean="0">
                <a:solidFill>
                  <a:schemeClr val="tx1"/>
                </a:solidFill>
                <a:latin typeface="Arial" pitchFamily="24" charset="0"/>
              </a:rPr>
              <a:t>out.div</a:t>
            </a:r>
            <a:r>
              <a:rPr kumimoji="1" lang="en-US" sz="2000" i="1" baseline="-25000" dirty="0" smtClean="0">
                <a:solidFill>
                  <a:schemeClr val="tx1"/>
                </a:solidFill>
                <a:latin typeface="Arial" pitchFamily="24" charset="0"/>
              </a:rPr>
              <a:t>.</a:t>
            </a:r>
            <a:r>
              <a:rPr kumimoji="1" lang="en-US" sz="2000" dirty="0" smtClean="0">
                <a:solidFill>
                  <a:schemeClr val="tx1"/>
                </a:solidFill>
                <a:latin typeface="Arial" pitchFamily="24" charset="0"/>
              </a:rPr>
              <a:t>= 2-3 MW (reference discharge)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</a:pPr>
            <a:r>
              <a:rPr kumimoji="1" lang="en-US" sz="2000" i="1" dirty="0" err="1" smtClean="0">
                <a:solidFill>
                  <a:schemeClr val="tx1"/>
                </a:solidFill>
                <a:latin typeface="Arial" pitchFamily="24" charset="0"/>
              </a:rPr>
              <a:t>Q</a:t>
            </a:r>
            <a:r>
              <a:rPr kumimoji="1" lang="en-US" sz="2000" i="1" baseline="-25000" dirty="0" err="1" smtClean="0">
                <a:solidFill>
                  <a:schemeClr val="tx1"/>
                </a:solidFill>
                <a:latin typeface="Arial" pitchFamily="24" charset="0"/>
              </a:rPr>
              <a:t>out.div</a:t>
            </a:r>
            <a:r>
              <a:rPr kumimoji="1" lang="en-US" sz="2000" i="1" baseline="-25000" dirty="0" smtClean="0">
                <a:solidFill>
                  <a:schemeClr val="tx1"/>
                </a:solidFill>
                <a:latin typeface="Arial" pitchFamily="24" charset="0"/>
              </a:rPr>
              <a:t>.</a:t>
            </a:r>
            <a:r>
              <a:rPr kumimoji="1" lang="en-US" sz="2000" dirty="0" smtClean="0">
                <a:solidFill>
                  <a:schemeClr val="tx1"/>
                </a:solidFill>
                <a:latin typeface="Arial" pitchFamily="24" charset="0"/>
              </a:rPr>
              <a:t>=</a:t>
            </a:r>
            <a:r>
              <a:rPr kumimoji="1" lang="en-US" sz="2000" dirty="0" smtClean="0">
                <a:solidFill>
                  <a:schemeClr val="tx1"/>
                </a:solidFill>
                <a:latin typeface="Arial" pitchFamily="24" charset="0"/>
              </a:rPr>
              <a:t> 1-2 </a:t>
            </a:r>
            <a:r>
              <a:rPr kumimoji="1" lang="en-US" sz="2000" dirty="0" smtClean="0">
                <a:solidFill>
                  <a:schemeClr val="tx1"/>
                </a:solidFill>
                <a:latin typeface="Arial" pitchFamily="24" charset="0"/>
              </a:rPr>
              <a:t>MW </a:t>
            </a:r>
            <a:r>
              <a:rPr kumimoji="1" lang="en-US" sz="2000" dirty="0" smtClean="0">
                <a:solidFill>
                  <a:schemeClr val="tx1"/>
                </a:solidFill>
                <a:latin typeface="Arial" pitchFamily="24" charset="0"/>
              </a:rPr>
              <a:t>(PDD </a:t>
            </a:r>
            <a:r>
              <a:rPr kumimoji="1" lang="en-US" sz="2000" dirty="0" smtClean="0">
                <a:solidFill>
                  <a:schemeClr val="tx1"/>
                </a:solidFill>
                <a:latin typeface="Arial" pitchFamily="24" charset="0"/>
              </a:rPr>
              <a:t>discharge</a:t>
            </a:r>
            <a:r>
              <a:rPr kumimoji="1" lang="en-US" sz="2000" dirty="0" smtClean="0">
                <a:solidFill>
                  <a:schemeClr val="tx1"/>
                </a:solidFill>
                <a:latin typeface="Arial" pitchFamily="24" charset="0"/>
              </a:rPr>
              <a:t>)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</a:pPr>
            <a:endParaRPr kumimoji="1" lang="en-US" sz="2000" dirty="0" smtClean="0">
              <a:solidFill>
                <a:schemeClr val="tx1"/>
              </a:solidFill>
              <a:latin typeface="Arial" pitchFamily="2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</a:pPr>
            <a:r>
              <a:rPr kumimoji="1" lang="en-US" sz="2000" dirty="0" smtClean="0">
                <a:solidFill>
                  <a:schemeClr val="tx1"/>
                </a:solidFill>
                <a:latin typeface="Arial" pitchFamily="24" charset="0"/>
              </a:rPr>
              <a:t>Outer leg radiated power estimate: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</a:pPr>
            <a:r>
              <a:rPr kumimoji="1" lang="en-US" sz="2000" i="1" dirty="0" smtClean="0">
                <a:solidFill>
                  <a:schemeClr val="tx1"/>
                </a:solidFill>
                <a:latin typeface="Arial" pitchFamily="24" charset="0"/>
              </a:rPr>
              <a:t>V</a:t>
            </a:r>
            <a:r>
              <a:rPr kumimoji="1" lang="en-US" sz="2000" dirty="0" smtClean="0">
                <a:solidFill>
                  <a:schemeClr val="tx1"/>
                </a:solidFill>
                <a:latin typeface="Arial" pitchFamily="24" charset="0"/>
              </a:rPr>
              <a:t>=0.1 m</a:t>
            </a:r>
            <a:r>
              <a:rPr kumimoji="1" lang="en-US" sz="2000" baseline="30000" dirty="0" smtClean="0">
                <a:solidFill>
                  <a:schemeClr val="tx1"/>
                </a:solidFill>
                <a:latin typeface="Arial" pitchFamily="24" charset="0"/>
              </a:rPr>
              <a:t>3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</a:pPr>
            <a:r>
              <a:rPr kumimoji="1" lang="en-US" sz="2000" dirty="0" smtClean="0">
                <a:solidFill>
                  <a:schemeClr val="tx1"/>
                </a:solidFill>
                <a:latin typeface="Arial" pitchFamily="24" charset="0"/>
              </a:rPr>
              <a:t>Total </a:t>
            </a:r>
            <a:r>
              <a:rPr kumimoji="1" lang="en-US" sz="2000" i="1" dirty="0" err="1" smtClean="0">
                <a:solidFill>
                  <a:schemeClr val="tx1"/>
                </a:solidFill>
                <a:latin typeface="Arial" pitchFamily="24" charset="0"/>
              </a:rPr>
              <a:t>P</a:t>
            </a:r>
            <a:r>
              <a:rPr kumimoji="1" lang="en-US" sz="2000" i="1" baseline="-25000" dirty="0" err="1" smtClean="0">
                <a:solidFill>
                  <a:schemeClr val="tx1"/>
                </a:solidFill>
                <a:latin typeface="Arial" pitchFamily="24" charset="0"/>
              </a:rPr>
              <a:t>rad</a:t>
            </a:r>
            <a:r>
              <a:rPr kumimoji="1" lang="en-US" sz="2000" dirty="0" smtClean="0">
                <a:solidFill>
                  <a:schemeClr val="tx1"/>
                </a:solidFill>
                <a:latin typeface="Arial" pitchFamily="24" charset="0"/>
              </a:rPr>
              <a:t>=0.5 MW</a:t>
            </a:r>
            <a:endParaRPr kumimoji="1" lang="en-US" sz="2000" baseline="30000" dirty="0" smtClean="0">
              <a:solidFill>
                <a:schemeClr val="tx1"/>
              </a:solidFill>
              <a:latin typeface="Arial" pitchFamily="2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</a:pPr>
            <a:endParaRPr kumimoji="1" lang="en-US" sz="2000" dirty="0" smtClean="0">
              <a:solidFill>
                <a:schemeClr val="tx1"/>
              </a:solidFill>
              <a:latin typeface="Arial" pitchFamily="2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</a:pPr>
            <a:endParaRPr kumimoji="1" lang="en-US" sz="2000" dirty="0">
              <a:solidFill>
                <a:schemeClr val="tx1"/>
              </a:solidFill>
              <a:latin typeface="Arial" pitchFamily="24" charset="0"/>
            </a:endParaRPr>
          </a:p>
        </p:txBody>
      </p:sp>
      <p:pic>
        <p:nvPicPr>
          <p:cNvPr id="10" name="Picture 9" descr="iaea08-pwr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95399"/>
            <a:ext cx="3505200" cy="5214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z="3100" dirty="0" smtClean="0"/>
              <a:t>Momentum loss was evidenced by divertor neutral </a:t>
            </a:r>
            <a:r>
              <a:rPr kumimoji="1" lang="en-US" sz="3100" dirty="0" smtClean="0"/>
              <a:t>pressure</a:t>
            </a:r>
            <a:r>
              <a:rPr kumimoji="1" lang="en-US" sz="3100" dirty="0" smtClean="0"/>
              <a:t> increase and particle flux decrease </a:t>
            </a:r>
            <a:endParaRPr kumimoji="1" lang="en-US" sz="3100" dirty="0"/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5105400" y="6019800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mombal-formul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5276360"/>
            <a:ext cx="5029199" cy="1048240"/>
          </a:xfrm>
          <a:prstGeom prst="rect">
            <a:avLst/>
          </a:prstGeom>
        </p:spPr>
      </p:pic>
      <p:pic>
        <p:nvPicPr>
          <p:cNvPr id="9" name="Picture 8" descr="iaea08-isat-np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95400"/>
            <a:ext cx="3575060" cy="5181600"/>
          </a:xfrm>
          <a:prstGeom prst="rect">
            <a:avLst/>
          </a:prstGeom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962400" y="1447800"/>
            <a:ext cx="4800600" cy="525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</a:pPr>
            <a:r>
              <a:rPr kumimoji="1" lang="en-US" sz="1800" dirty="0" smtClean="0">
                <a:solidFill>
                  <a:schemeClr val="tx1"/>
                </a:solidFill>
                <a:latin typeface="Arial" pitchFamily="24" charset="0"/>
              </a:rPr>
              <a:t>Langmuir probe in PDD zone showed particle flux decrease during gas puff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</a:pPr>
            <a:endParaRPr kumimoji="1" lang="en-US" sz="1800" dirty="0" smtClean="0">
              <a:solidFill>
                <a:schemeClr val="tx1"/>
              </a:solidFill>
              <a:latin typeface="Arial" pitchFamily="2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</a:pPr>
            <a:r>
              <a:rPr kumimoji="1" lang="en-US" sz="1800" dirty="0" smtClean="0">
                <a:solidFill>
                  <a:schemeClr val="tx1"/>
                </a:solidFill>
                <a:latin typeface="Arial" pitchFamily="24" charset="0"/>
              </a:rPr>
              <a:t>Langmuir probe outside  of PDD zone showed particle flux increase during gas puff – as expected in high-</a:t>
            </a:r>
            <a:r>
              <a:rPr kumimoji="1" lang="en-US" sz="1800" dirty="0" err="1" smtClean="0">
                <a:solidFill>
                  <a:schemeClr val="tx1"/>
                </a:solidFill>
                <a:latin typeface="Arial" pitchFamily="24" charset="0"/>
              </a:rPr>
              <a:t>recy</a:t>
            </a:r>
            <a:r>
              <a:rPr kumimoji="1" lang="en-US" sz="1800" dirty="0" smtClean="0">
                <a:solidFill>
                  <a:schemeClr val="tx1"/>
                </a:solidFill>
                <a:latin typeface="Arial" pitchFamily="24" charset="0"/>
              </a:rPr>
              <a:t>. regime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</a:pPr>
            <a:endParaRPr kumimoji="1" lang="en-US" sz="1800" dirty="0" smtClean="0">
              <a:solidFill>
                <a:schemeClr val="tx1"/>
              </a:solidFill>
              <a:latin typeface="Arial" pitchFamily="2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</a:pPr>
            <a:r>
              <a:rPr kumimoji="1" lang="en-US" sz="1800" dirty="0" smtClean="0">
                <a:solidFill>
                  <a:schemeClr val="tx1"/>
                </a:solidFill>
                <a:latin typeface="Arial" pitchFamily="24" charset="0"/>
              </a:rPr>
              <a:t>Neutral pressure increased in outer div. region from 0.5 to 2-3 </a:t>
            </a:r>
            <a:r>
              <a:rPr kumimoji="1" lang="en-US" sz="1800" dirty="0" err="1" smtClean="0">
                <a:solidFill>
                  <a:schemeClr val="tx1"/>
                </a:solidFill>
                <a:latin typeface="Arial" pitchFamily="24" charset="0"/>
              </a:rPr>
              <a:t>mTorr</a:t>
            </a:r>
            <a:endParaRPr kumimoji="1" lang="en-US" sz="1800" dirty="0" smtClean="0">
              <a:solidFill>
                <a:schemeClr val="tx1"/>
              </a:solidFill>
              <a:latin typeface="Arial" pitchFamily="2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</a:pPr>
            <a:endParaRPr kumimoji="1" lang="en-US" sz="1800" dirty="0" smtClean="0">
              <a:solidFill>
                <a:schemeClr val="tx1"/>
              </a:solidFill>
              <a:latin typeface="Arial" pitchFamily="2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</a:pPr>
            <a:r>
              <a:rPr kumimoji="1" lang="en-US" sz="1800" dirty="0" smtClean="0">
                <a:solidFill>
                  <a:schemeClr val="tx1"/>
                </a:solidFill>
                <a:latin typeface="Arial" pitchFamily="24" charset="0"/>
              </a:rPr>
              <a:t>Neutral pressure of 2-3 </a:t>
            </a:r>
            <a:r>
              <a:rPr kumimoji="1" lang="en-US" sz="1800" dirty="0" err="1" smtClean="0">
                <a:solidFill>
                  <a:schemeClr val="tx1"/>
                </a:solidFill>
                <a:latin typeface="Arial" pitchFamily="24" charset="0"/>
              </a:rPr>
              <a:t>mTorr</a:t>
            </a:r>
            <a:r>
              <a:rPr kumimoji="1" lang="en-US" sz="1800" dirty="0" smtClean="0">
                <a:solidFill>
                  <a:schemeClr val="tx1"/>
                </a:solidFill>
                <a:latin typeface="Arial" pitchFamily="24" charset="0"/>
              </a:rPr>
              <a:t> is required to explain plasma pressure drop of </a:t>
            </a:r>
            <a:r>
              <a:rPr kumimoji="1" lang="en-US" sz="1800" dirty="0" err="1" smtClean="0">
                <a:solidFill>
                  <a:schemeClr val="tx1"/>
                </a:solidFill>
                <a:latin typeface="Arial" pitchFamily="24" charset="0"/>
              </a:rPr>
              <a:t>dp/dx</a:t>
            </a:r>
            <a:r>
              <a:rPr kumimoji="1" lang="en-US" sz="1800" dirty="0" smtClean="0">
                <a:solidFill>
                  <a:schemeClr val="tx1"/>
                </a:solidFill>
                <a:latin typeface="Arial" pitchFamily="24" charset="0"/>
              </a:rPr>
              <a:t> = 9-10 Pa/</a:t>
            </a:r>
            <a:r>
              <a:rPr kumimoji="1" lang="en-US" sz="1800" dirty="0" err="1" smtClean="0">
                <a:solidFill>
                  <a:schemeClr val="tx1"/>
                </a:solidFill>
                <a:latin typeface="Arial" pitchFamily="24" charset="0"/>
              </a:rPr>
              <a:t>m</a:t>
            </a:r>
            <a:endParaRPr kumimoji="1" lang="en-US" sz="1800" dirty="0" smtClean="0">
              <a:solidFill>
                <a:schemeClr val="tx1"/>
              </a:solidFill>
              <a:latin typeface="Arial" pitchFamily="2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</a:pPr>
            <a:endParaRPr kumimoji="1" lang="en-US" sz="2000" dirty="0" smtClean="0">
              <a:solidFill>
                <a:schemeClr val="tx1"/>
              </a:solidFill>
              <a:latin typeface="Arial" pitchFamily="2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</a:pPr>
            <a:endParaRPr kumimoji="1" lang="en-US" sz="2000" dirty="0" smtClean="0">
              <a:solidFill>
                <a:schemeClr val="tx1"/>
              </a:solidFill>
              <a:latin typeface="Arial" pitchFamily="24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</a:pPr>
            <a:endParaRPr kumimoji="1" lang="en-US" sz="2000" baseline="30000" dirty="0" smtClean="0">
              <a:solidFill>
                <a:schemeClr val="tx1"/>
              </a:solidFill>
              <a:latin typeface="Arial" pitchFamily="2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</a:pPr>
            <a:endParaRPr kumimoji="1" lang="en-US" sz="2000" dirty="0" smtClean="0">
              <a:solidFill>
                <a:schemeClr val="tx1"/>
              </a:solidFill>
              <a:latin typeface="Arial" pitchFamily="24" charset="0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</a:pPr>
            <a:endParaRPr kumimoji="1" lang="en-US" sz="2000" dirty="0">
              <a:solidFill>
                <a:schemeClr val="tx1"/>
              </a:solidFill>
              <a:latin typeface="Arial" pitchFamily="2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Carbon radiation and </a:t>
            </a:r>
            <a:r>
              <a:rPr kumimoji="1" lang="en-US" dirty="0" smtClean="0"/>
              <a:t>ion</a:t>
            </a:r>
            <a:r>
              <a:rPr kumimoji="1" lang="en-US" dirty="0" smtClean="0"/>
              <a:t> </a:t>
            </a:r>
            <a:r>
              <a:rPr kumimoji="1" lang="en-US" dirty="0"/>
              <a:t>recombination </a:t>
            </a:r>
            <a:r>
              <a:rPr kumimoji="1" lang="en-US" dirty="0" smtClean="0"/>
              <a:t>rates increased in divertor detachment phase</a:t>
            </a:r>
            <a:endParaRPr kumimoji="1" lang="en-US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495800"/>
            <a:ext cx="3810000" cy="1752600"/>
          </a:xfrm>
        </p:spPr>
        <p:txBody>
          <a:bodyPr/>
          <a:lstStyle/>
          <a:p>
            <a:r>
              <a:rPr kumimoji="1" lang="en-US" sz="1400" dirty="0" smtClean="0"/>
              <a:t>Increase </a:t>
            </a:r>
            <a:r>
              <a:rPr kumimoji="1" lang="en-US" sz="1400" dirty="0"/>
              <a:t>in recombination </a:t>
            </a:r>
            <a:r>
              <a:rPr kumimoji="1" lang="en-US" sz="1400" dirty="0" smtClean="0"/>
              <a:t>rate</a:t>
            </a:r>
            <a:endParaRPr kumimoji="1" lang="en-US" sz="1400" dirty="0" smtClean="0"/>
          </a:p>
          <a:p>
            <a:r>
              <a:rPr kumimoji="1" lang="en-US" sz="1400" dirty="0" smtClean="0"/>
              <a:t>D </a:t>
            </a:r>
            <a:r>
              <a:rPr kumimoji="1" lang="en-US" sz="1400" dirty="0"/>
              <a:t>I </a:t>
            </a:r>
            <a:r>
              <a:rPr kumimoji="1" lang="en-US" sz="1400" dirty="0" err="1"/>
              <a:t>Balmer</a:t>
            </a:r>
            <a:r>
              <a:rPr kumimoji="1" lang="en-US" sz="1400" dirty="0"/>
              <a:t> spectra (8…11 - 2) </a:t>
            </a:r>
            <a:r>
              <a:rPr kumimoji="1" lang="en-US" sz="1400" dirty="0" smtClean="0"/>
              <a:t>indicate</a:t>
            </a:r>
          </a:p>
          <a:p>
            <a:pPr lvl="1"/>
            <a:r>
              <a:rPr kumimoji="1" lang="en-US" sz="1400" i="1" dirty="0" smtClean="0"/>
              <a:t>T</a:t>
            </a:r>
            <a:r>
              <a:rPr kumimoji="1" lang="en-US" sz="1400" i="1" baseline="-25000" dirty="0" smtClean="0"/>
              <a:t>e</a:t>
            </a:r>
            <a:r>
              <a:rPr kumimoji="1" lang="en-US" sz="1400" dirty="0" smtClean="0"/>
              <a:t> </a:t>
            </a:r>
            <a:r>
              <a:rPr kumimoji="1" lang="en-US" sz="1400" dirty="0"/>
              <a:t>&lt; 0.7-1.2 </a:t>
            </a:r>
            <a:r>
              <a:rPr kumimoji="1" lang="en-US" sz="1400" dirty="0" err="1"/>
              <a:t>eV</a:t>
            </a:r>
            <a:r>
              <a:rPr kumimoji="1" lang="en-US" sz="1400" dirty="0"/>
              <a:t> (from line intensity ratio according to </a:t>
            </a:r>
            <a:r>
              <a:rPr kumimoji="1" lang="en-US" sz="1400" dirty="0" err="1"/>
              <a:t>Saha-Boltzman</a:t>
            </a:r>
            <a:r>
              <a:rPr kumimoji="1" lang="en-US" sz="1400" dirty="0"/>
              <a:t> formula</a:t>
            </a:r>
            <a:r>
              <a:rPr kumimoji="1" lang="en-US" sz="1400" dirty="0" smtClean="0"/>
              <a:t>)</a:t>
            </a:r>
          </a:p>
          <a:p>
            <a:pPr lvl="1"/>
            <a:r>
              <a:rPr kumimoji="1" lang="en-US" sz="1400" i="1" dirty="0" smtClean="0"/>
              <a:t>n</a:t>
            </a:r>
            <a:r>
              <a:rPr kumimoji="1" lang="en-US" sz="1400" i="1" baseline="-25000" dirty="0" smtClean="0"/>
              <a:t>e</a:t>
            </a:r>
            <a:r>
              <a:rPr kumimoji="1" lang="en-US" sz="1400" baseline="-25000" dirty="0" smtClean="0"/>
              <a:t> </a:t>
            </a:r>
            <a:r>
              <a:rPr kumimoji="1" lang="en-US" sz="1400" dirty="0"/>
              <a:t>~ 2-6 </a:t>
            </a:r>
            <a:r>
              <a:rPr kumimoji="1" lang="en-US" sz="1400" dirty="0" err="1"/>
              <a:t>x</a:t>
            </a:r>
            <a:r>
              <a:rPr kumimoji="1" lang="en-US" sz="1400" dirty="0"/>
              <a:t> 10</a:t>
            </a:r>
            <a:r>
              <a:rPr kumimoji="1" lang="en-US" sz="1400" baseline="30000" dirty="0"/>
              <a:t>20</a:t>
            </a:r>
            <a:r>
              <a:rPr kumimoji="1" lang="en-US" sz="1400" dirty="0"/>
              <a:t> m</a:t>
            </a:r>
            <a:r>
              <a:rPr kumimoji="1" lang="en-US" sz="1400" baseline="30000" dirty="0"/>
              <a:t>-3 </a:t>
            </a:r>
            <a:r>
              <a:rPr kumimoji="1" lang="en-US" sz="1400" dirty="0"/>
              <a:t>(from Stark broadening and MMM calculations</a:t>
            </a:r>
            <a:r>
              <a:rPr kumimoji="1" lang="en-US" sz="1400" dirty="0" smtClean="0"/>
              <a:t>)</a:t>
            </a:r>
            <a:endParaRPr kumimoji="1" lang="en-US" sz="1400" dirty="0"/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5105400" y="6019800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6799" name="Picture 15" descr="aps07_vip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3675062" cy="2967038"/>
          </a:xfrm>
          <a:prstGeom prst="rect">
            <a:avLst/>
          </a:prstGeom>
          <a:noFill/>
        </p:spPr>
      </p:pic>
      <p:sp>
        <p:nvSpPr>
          <p:cNvPr id="246802" name="Rectangle 18"/>
          <p:cNvSpPr>
            <a:spLocks noChangeArrowheads="1"/>
          </p:cNvSpPr>
          <p:nvPr/>
        </p:nvSpPr>
        <p:spPr bwMode="auto">
          <a:xfrm>
            <a:off x="609600" y="2590800"/>
            <a:ext cx="520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dirty="0" err="1">
                <a:solidFill>
                  <a:srgbClr val="FF0000"/>
                </a:solidFill>
                <a:latin typeface="Arial" pitchFamily="24" charset="0"/>
              </a:rPr>
              <a:t>x</a:t>
            </a:r>
            <a:r>
              <a:rPr kumimoji="1" lang="en-US" dirty="0">
                <a:solidFill>
                  <a:srgbClr val="FF0000"/>
                </a:solidFill>
                <a:latin typeface="Arial" pitchFamily="24" charset="0"/>
              </a:rPr>
              <a:t> 10</a:t>
            </a:r>
            <a:endParaRPr kumimoji="1" lang="en-US" sz="1600" dirty="0">
              <a:solidFill>
                <a:schemeClr val="tx1"/>
              </a:solidFill>
              <a:latin typeface="Arial" pitchFamily="24" charset="0"/>
            </a:endParaRPr>
          </a:p>
        </p:txBody>
      </p:sp>
      <p:pic>
        <p:nvPicPr>
          <p:cNvPr id="8" name="Picture 7" descr="iaea08-c2b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338" y="1295400"/>
            <a:ext cx="4869016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/>
              <a:t>Six-zone 1D analytic SOL / divertor model captures essential features of detachment </a:t>
            </a:r>
          </a:p>
        </p:txBody>
      </p:sp>
      <p:sp>
        <p:nvSpPr>
          <p:cNvPr id="29082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191000" cy="4724400"/>
          </a:xfrm>
        </p:spPr>
        <p:txBody>
          <a:bodyPr/>
          <a:lstStyle/>
          <a:p>
            <a:r>
              <a:rPr kumimoji="1" lang="en-US" sz="2200" b="1"/>
              <a:t>Goswami PoP 8, 857 (2001)</a:t>
            </a:r>
            <a:endParaRPr kumimoji="1" lang="en-US" sz="2200"/>
          </a:p>
          <a:p>
            <a:r>
              <a:rPr kumimoji="1" lang="en-US" sz="2200"/>
              <a:t>Zone locations defined by temperature of process</a:t>
            </a:r>
          </a:p>
          <a:p>
            <a:r>
              <a:rPr kumimoji="1" lang="en-US" sz="2200"/>
              <a:t>Sources and sinks </a:t>
            </a:r>
            <a:r>
              <a:rPr kumimoji="1" lang="en-US" sz="2200" i="1"/>
              <a:t>Q</a:t>
            </a:r>
            <a:r>
              <a:rPr kumimoji="1" lang="en-US" sz="2200" i="1" baseline="-25000">
                <a:sym typeface="Symbol" pitchFamily="24" charset="2"/>
              </a:rPr>
              <a:t></a:t>
            </a:r>
            <a:r>
              <a:rPr kumimoji="1" lang="en-US" sz="2200"/>
              <a:t>,  </a:t>
            </a:r>
            <a:r>
              <a:rPr kumimoji="1" lang="en-US" sz="2200" i="1"/>
              <a:t>S</a:t>
            </a:r>
            <a:r>
              <a:rPr kumimoji="1" lang="en-US" sz="2200" i="1" baseline="-25000">
                <a:sym typeface="Symbol" pitchFamily="24" charset="2"/>
              </a:rPr>
              <a:t></a:t>
            </a:r>
            <a:r>
              <a:rPr kumimoji="1" lang="en-US" sz="2200"/>
              <a:t>, </a:t>
            </a:r>
          </a:p>
          <a:p>
            <a:pPr>
              <a:buFont typeface="Wingdings" pitchFamily="24" charset="2"/>
              <a:buNone/>
            </a:pPr>
            <a:r>
              <a:rPr kumimoji="1" lang="en-US" sz="2200" i="1">
                <a:latin typeface="Symbol" pitchFamily="24" charset="2"/>
                <a:sym typeface="Symbol" pitchFamily="24" charset="2"/>
              </a:rPr>
              <a:t>	</a:t>
            </a:r>
            <a:r>
              <a:rPr kumimoji="1" lang="en-US" sz="2200" i="1" baseline="-25000"/>
              <a:t>i-div</a:t>
            </a:r>
            <a:r>
              <a:rPr kumimoji="1" lang="en-US" sz="2200"/>
              <a:t>, </a:t>
            </a:r>
            <a:r>
              <a:rPr kumimoji="1" lang="en-US" sz="2200" i="1"/>
              <a:t>f</a:t>
            </a:r>
            <a:r>
              <a:rPr kumimoji="1" lang="en-US" sz="2200" i="1" baseline="-25000"/>
              <a:t>rad</a:t>
            </a:r>
            <a:r>
              <a:rPr kumimoji="1" lang="en-US" sz="2200" i="1"/>
              <a:t>, R</a:t>
            </a:r>
            <a:r>
              <a:rPr kumimoji="1" lang="en-US" sz="2200" i="1" baseline="-25000"/>
              <a:t>rec</a:t>
            </a:r>
            <a:r>
              <a:rPr kumimoji="1" lang="en-US" sz="2200" i="1"/>
              <a:t>, </a:t>
            </a:r>
            <a:r>
              <a:rPr kumimoji="1" lang="en-US" sz="2200" i="1">
                <a:latin typeface="Symbol" pitchFamily="24" charset="2"/>
                <a:sym typeface="Symbol" pitchFamily="24" charset="2"/>
              </a:rPr>
              <a:t></a:t>
            </a:r>
            <a:r>
              <a:rPr kumimoji="1" lang="en-US" sz="2200" i="1" baseline="-25000"/>
              <a:t>i-n</a:t>
            </a:r>
            <a:r>
              <a:rPr kumimoji="1" lang="en-US" sz="2200"/>
              <a:t> as input</a:t>
            </a:r>
            <a:endParaRPr kumimoji="1" lang="en-US"/>
          </a:p>
          <a:p>
            <a:endParaRPr kumimoji="1" lang="en-US" sz="2000"/>
          </a:p>
          <a:p>
            <a:endParaRPr lang="en-US" sz="2800"/>
          </a:p>
        </p:txBody>
      </p:sp>
      <p:pic>
        <p:nvPicPr>
          <p:cNvPr id="290832" name="Picture 16" descr="gos-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150" y="1295400"/>
            <a:ext cx="4895850" cy="4953000"/>
          </a:xfrm>
          <a:prstGeom prst="rect">
            <a:avLst/>
          </a:prstGeom>
          <a:noFill/>
        </p:spPr>
      </p:pic>
      <p:pic>
        <p:nvPicPr>
          <p:cNvPr id="290833" name="Picture 17" descr="image-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" y="4114800"/>
            <a:ext cx="4152900" cy="1905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/>
              <a:t>Model predictions consistent with experiment within NSTX range of SOL parameters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953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1" lang="en-US" sz="2000"/>
              <a:t>NSTX SOL / divertor parameters</a:t>
            </a:r>
          </a:p>
          <a:p>
            <a:pPr lvl="1">
              <a:lnSpc>
                <a:spcPct val="90000"/>
              </a:lnSpc>
            </a:pPr>
            <a:r>
              <a:rPr kumimoji="1" lang="en-US" sz="2000" i="1"/>
              <a:t>Q</a:t>
            </a:r>
            <a:r>
              <a:rPr kumimoji="1" lang="en-US" sz="2000" i="1" baseline="-25000">
                <a:sym typeface="Symbol" pitchFamily="24" charset="2"/>
              </a:rPr>
              <a:t></a:t>
            </a:r>
            <a:r>
              <a:rPr kumimoji="1" lang="en-US" sz="2000"/>
              <a:t> = 0.5 - 20 MW m</a:t>
            </a:r>
            <a:r>
              <a:rPr kumimoji="1" lang="en-US" sz="2000" baseline="30000"/>
              <a:t>-3</a:t>
            </a:r>
            <a:r>
              <a:rPr kumimoji="1" lang="en-US" sz="2000"/>
              <a:t> (high)</a:t>
            </a:r>
          </a:p>
          <a:p>
            <a:pPr lvl="1">
              <a:lnSpc>
                <a:spcPct val="90000"/>
              </a:lnSpc>
            </a:pPr>
            <a:r>
              <a:rPr kumimoji="1" lang="en-US" sz="2000" i="1"/>
              <a:t>S</a:t>
            </a:r>
            <a:r>
              <a:rPr kumimoji="1" lang="en-US" sz="2000" i="1" baseline="-25000">
                <a:sym typeface="Symbol" pitchFamily="24" charset="2"/>
              </a:rPr>
              <a:t></a:t>
            </a:r>
            <a:r>
              <a:rPr kumimoji="1" lang="en-US" sz="2000" i="1"/>
              <a:t> = </a:t>
            </a:r>
            <a:r>
              <a:rPr kumimoji="1" lang="en-US" sz="2000"/>
              <a:t>0.01-3 x10</a:t>
            </a:r>
            <a:r>
              <a:rPr kumimoji="1" lang="en-US" sz="2000" baseline="30000"/>
              <a:t>23</a:t>
            </a:r>
            <a:r>
              <a:rPr kumimoji="1" lang="en-US" sz="2000"/>
              <a:t> s</a:t>
            </a:r>
            <a:r>
              <a:rPr kumimoji="1" lang="en-US" sz="2000" baseline="30000"/>
              <a:t>-1</a:t>
            </a:r>
            <a:r>
              <a:rPr kumimoji="1" lang="en-US" sz="2000"/>
              <a:t> m</a:t>
            </a:r>
            <a:r>
              <a:rPr kumimoji="1" lang="en-US" sz="2000" baseline="30000"/>
              <a:t>-3</a:t>
            </a:r>
            <a:endParaRPr kumimoji="1" lang="en-US" sz="2000"/>
          </a:p>
          <a:p>
            <a:pPr lvl="1">
              <a:lnSpc>
                <a:spcPct val="90000"/>
              </a:lnSpc>
            </a:pPr>
            <a:r>
              <a:rPr kumimoji="1" lang="en-US" sz="2000" i="1"/>
              <a:t>L</a:t>
            </a:r>
            <a:r>
              <a:rPr kumimoji="1" lang="en-US" sz="2000" i="1" baseline="-25000"/>
              <a:t>x</a:t>
            </a:r>
            <a:r>
              <a:rPr kumimoji="1" lang="en-US" sz="2000"/>
              <a:t> = 5-10 m (low)</a:t>
            </a:r>
          </a:p>
          <a:p>
            <a:pPr lvl="1">
              <a:lnSpc>
                <a:spcPct val="90000"/>
              </a:lnSpc>
            </a:pPr>
            <a:r>
              <a:rPr kumimoji="1" lang="en-US" sz="2000" i="1"/>
              <a:t>R</a:t>
            </a:r>
            <a:r>
              <a:rPr kumimoji="1" lang="en-US" sz="2000" i="1" baseline="-25000"/>
              <a:t>rec</a:t>
            </a:r>
            <a:r>
              <a:rPr kumimoji="1" lang="en-US" sz="2000"/>
              <a:t> = 10</a:t>
            </a:r>
            <a:r>
              <a:rPr kumimoji="1" lang="en-US" sz="2000" baseline="30000"/>
              <a:t>23</a:t>
            </a:r>
            <a:r>
              <a:rPr kumimoji="1" lang="en-US" sz="2000"/>
              <a:t> s</a:t>
            </a:r>
            <a:r>
              <a:rPr kumimoji="1" lang="en-US" sz="2000" baseline="30000"/>
              <a:t>-1</a:t>
            </a:r>
            <a:r>
              <a:rPr kumimoji="1" lang="en-US" sz="2000"/>
              <a:t> m</a:t>
            </a:r>
            <a:r>
              <a:rPr kumimoji="1" lang="en-US" sz="2000" baseline="30000"/>
              <a:t>-3</a:t>
            </a:r>
          </a:p>
          <a:p>
            <a:pPr lvl="1">
              <a:lnSpc>
                <a:spcPct val="90000"/>
              </a:lnSpc>
            </a:pPr>
            <a:endParaRPr kumimoji="1" lang="en-US" sz="2000" baseline="30000"/>
          </a:p>
          <a:p>
            <a:pPr>
              <a:lnSpc>
                <a:spcPct val="90000"/>
              </a:lnSpc>
            </a:pPr>
            <a:r>
              <a:rPr kumimoji="1" lang="en-US" sz="2000"/>
              <a:t>Example calculation</a:t>
            </a:r>
          </a:p>
          <a:p>
            <a:pPr lvl="1">
              <a:lnSpc>
                <a:spcPct val="90000"/>
              </a:lnSpc>
            </a:pPr>
            <a:r>
              <a:rPr kumimoji="1" lang="en-US" sz="2000" i="1"/>
              <a:t>Q</a:t>
            </a:r>
            <a:r>
              <a:rPr kumimoji="1" lang="en-US" sz="2000" i="1" baseline="-25000">
                <a:sym typeface="Symbol" pitchFamily="24" charset="2"/>
              </a:rPr>
              <a:t></a:t>
            </a:r>
            <a:r>
              <a:rPr kumimoji="1" lang="en-US" sz="2000"/>
              <a:t> = 10 MW m</a:t>
            </a:r>
            <a:r>
              <a:rPr kumimoji="1" lang="en-US" sz="2000" baseline="30000"/>
              <a:t>-3</a:t>
            </a:r>
            <a:endParaRPr kumimoji="1" lang="en-US" sz="2000"/>
          </a:p>
          <a:p>
            <a:pPr lvl="1">
              <a:lnSpc>
                <a:spcPct val="90000"/>
              </a:lnSpc>
            </a:pPr>
            <a:r>
              <a:rPr kumimoji="1" lang="en-US" sz="2000" i="1"/>
              <a:t>S</a:t>
            </a:r>
            <a:r>
              <a:rPr kumimoji="1" lang="en-US" sz="2000" i="1" baseline="-25000">
                <a:sym typeface="Symbol" pitchFamily="24" charset="2"/>
              </a:rPr>
              <a:t></a:t>
            </a:r>
            <a:r>
              <a:rPr kumimoji="1" lang="en-US" sz="2000" i="1"/>
              <a:t> = </a:t>
            </a:r>
            <a:r>
              <a:rPr kumimoji="1" lang="en-US" sz="2000"/>
              <a:t>6 x 10</a:t>
            </a:r>
            <a:r>
              <a:rPr kumimoji="1" lang="en-US" sz="2000" baseline="30000"/>
              <a:t>22</a:t>
            </a:r>
            <a:r>
              <a:rPr kumimoji="1" lang="en-US" sz="2000"/>
              <a:t> s</a:t>
            </a:r>
            <a:r>
              <a:rPr kumimoji="1" lang="en-US" sz="2000" baseline="30000"/>
              <a:t>-1</a:t>
            </a:r>
            <a:r>
              <a:rPr kumimoji="1" lang="en-US" sz="2000"/>
              <a:t> m</a:t>
            </a:r>
            <a:r>
              <a:rPr kumimoji="1" lang="en-US" sz="2000" baseline="30000"/>
              <a:t>-3</a:t>
            </a:r>
          </a:p>
          <a:p>
            <a:pPr lvl="1">
              <a:lnSpc>
                <a:spcPct val="90000"/>
              </a:lnSpc>
            </a:pPr>
            <a:r>
              <a:rPr kumimoji="1" lang="en-US" sz="2000" i="1"/>
              <a:t>f</a:t>
            </a:r>
            <a:r>
              <a:rPr kumimoji="1" lang="en-US" sz="2000" i="1" baseline="-25000"/>
              <a:t>rad</a:t>
            </a:r>
            <a:r>
              <a:rPr kumimoji="1" lang="en-US" sz="2000" i="1"/>
              <a:t> </a:t>
            </a:r>
            <a:r>
              <a:rPr kumimoji="1" lang="en-US" sz="2000"/>
              <a:t>= 0.3 (attached)</a:t>
            </a:r>
          </a:p>
          <a:p>
            <a:pPr lvl="1">
              <a:lnSpc>
                <a:spcPct val="90000"/>
              </a:lnSpc>
            </a:pPr>
            <a:r>
              <a:rPr kumimoji="1" lang="en-US" sz="2000" i="1"/>
              <a:t>f</a:t>
            </a:r>
            <a:r>
              <a:rPr kumimoji="1" lang="en-US" sz="2000" i="1" baseline="-25000"/>
              <a:t>rad</a:t>
            </a:r>
            <a:r>
              <a:rPr kumimoji="1" lang="en-US" sz="2000"/>
              <a:t> = </a:t>
            </a:r>
            <a:r>
              <a:rPr kumimoji="1" lang="en-US" sz="2000">
                <a:solidFill>
                  <a:srgbClr val="FF0000"/>
                </a:solidFill>
              </a:rPr>
              <a:t>0.9 (detached)</a:t>
            </a:r>
          </a:p>
          <a:p>
            <a:pPr lvl="1">
              <a:lnSpc>
                <a:spcPct val="90000"/>
              </a:lnSpc>
            </a:pPr>
            <a:endParaRPr kumimoji="1" lang="en-US" sz="200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kumimoji="1" lang="en-US" sz="2000"/>
              <a:t>Recombination onset at </a:t>
            </a:r>
            <a:r>
              <a:rPr kumimoji="1" lang="en-US" sz="2000" i="1"/>
              <a:t>T</a:t>
            </a:r>
            <a:r>
              <a:rPr kumimoji="1" lang="en-US" sz="2000" i="1" baseline="-25000"/>
              <a:t>e</a:t>
            </a:r>
            <a:r>
              <a:rPr kumimoji="1" lang="en-US" sz="2000"/>
              <a:t> &lt; 1.5 eV</a:t>
            </a:r>
          </a:p>
          <a:p>
            <a:pPr>
              <a:lnSpc>
                <a:spcPct val="90000"/>
              </a:lnSpc>
            </a:pPr>
            <a:r>
              <a:rPr kumimoji="1" lang="en-US" sz="2000"/>
              <a:t>Detachment at </a:t>
            </a:r>
            <a:r>
              <a:rPr kumimoji="1" lang="en-US" sz="2000" i="1"/>
              <a:t>T</a:t>
            </a:r>
            <a:r>
              <a:rPr kumimoji="1" lang="en-US" sz="2000" i="1" baseline="-25000"/>
              <a:t>e</a:t>
            </a:r>
            <a:r>
              <a:rPr kumimoji="1" lang="en-US" sz="2000"/>
              <a:t> &lt; 1.0 eV</a:t>
            </a:r>
          </a:p>
        </p:txBody>
      </p:sp>
      <p:pic>
        <p:nvPicPr>
          <p:cNvPr id="292873" name="Picture 9" descr="aps07_goswami_profi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4110038" cy="5105400"/>
          </a:xfrm>
          <a:prstGeom prst="rect">
            <a:avLst/>
          </a:prstGeom>
          <a:noFill/>
        </p:spPr>
      </p:pic>
      <p:sp>
        <p:nvSpPr>
          <p:cNvPr id="292874" name="Rectangle 10"/>
          <p:cNvSpPr>
            <a:spLocks noChangeArrowheads="1"/>
          </p:cNvSpPr>
          <p:nvPr/>
        </p:nvSpPr>
        <p:spPr bwMode="auto">
          <a:xfrm>
            <a:off x="6858000" y="3173413"/>
            <a:ext cx="1371600" cy="560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kumimoji="1" lang="en-US" sz="1800">
                <a:solidFill>
                  <a:srgbClr val="FF0000"/>
                </a:solidFill>
                <a:latin typeface="Arial" pitchFamily="24" charset="0"/>
              </a:rPr>
              <a:t>Detached</a:t>
            </a:r>
          </a:p>
          <a:p>
            <a:pPr>
              <a:lnSpc>
                <a:spcPct val="20000"/>
              </a:lnSpc>
            </a:pPr>
            <a:r>
              <a:rPr kumimoji="1" lang="en-US" sz="1800">
                <a:solidFill>
                  <a:schemeClr val="tx1"/>
                </a:solidFill>
                <a:latin typeface="Arial" pitchFamily="24" charset="0"/>
              </a:rPr>
              <a:t>Attached</a:t>
            </a:r>
            <a:endParaRPr kumimoji="1" lang="en-US" sz="2000" b="1">
              <a:solidFill>
                <a:schemeClr val="tx1"/>
              </a:solidFill>
              <a:latin typeface="Arial" pitchFamily="2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/>
              <a:t>All routes to detachment predicted by model involve high </a:t>
            </a:r>
            <a:r>
              <a:rPr kumimoji="1" lang="en-US" i="1"/>
              <a:t>f</a:t>
            </a:r>
            <a:r>
              <a:rPr kumimoji="1" lang="en-US" i="1" baseline="-25000"/>
              <a:t>rad</a:t>
            </a:r>
            <a:endParaRPr kumimoji="1" lang="en-US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82000" cy="5105400"/>
          </a:xfrm>
        </p:spPr>
        <p:txBody>
          <a:bodyPr/>
          <a:lstStyle/>
          <a:p>
            <a:r>
              <a:rPr kumimoji="1" lang="en-US" sz="2200"/>
              <a:t>Detachment at NSTX-range of </a:t>
            </a:r>
            <a:r>
              <a:rPr kumimoji="1" lang="en-US" sz="2200" i="1"/>
              <a:t>Q</a:t>
            </a:r>
            <a:r>
              <a:rPr kumimoji="1" lang="en-US" sz="2200" i="1" baseline="-25000">
                <a:sym typeface="Symbol" pitchFamily="24" charset="2"/>
              </a:rPr>
              <a:t></a:t>
            </a:r>
            <a:r>
              <a:rPr kumimoji="1" lang="en-US" sz="2200"/>
              <a:t>, </a:t>
            </a:r>
            <a:r>
              <a:rPr kumimoji="1" lang="en-US" sz="2200" i="1"/>
              <a:t>S</a:t>
            </a:r>
            <a:r>
              <a:rPr kumimoji="1" lang="en-US" sz="2200" i="1" baseline="-25000">
                <a:sym typeface="Symbol" pitchFamily="24" charset="2"/>
              </a:rPr>
              <a:t></a:t>
            </a:r>
            <a:r>
              <a:rPr kumimoji="1" lang="en-US" sz="2200"/>
              <a:t> can be achieved in model by</a:t>
            </a:r>
          </a:p>
          <a:p>
            <a:pPr lvl="1"/>
            <a:r>
              <a:rPr kumimoji="1" lang="en-US" sz="2000"/>
              <a:t>increasing </a:t>
            </a:r>
            <a:r>
              <a:rPr kumimoji="1" lang="en-US" sz="2000" i="1"/>
              <a:t>f</a:t>
            </a:r>
            <a:r>
              <a:rPr kumimoji="1" lang="en-US" sz="2000" i="1" baseline="-25000"/>
              <a:t>rad </a:t>
            </a:r>
            <a:r>
              <a:rPr kumimoji="1" lang="en-US" sz="2000"/>
              <a:t> (shown) </a:t>
            </a:r>
          </a:p>
          <a:p>
            <a:pPr lvl="1"/>
            <a:r>
              <a:rPr kumimoji="1" lang="en-US" sz="2000"/>
              <a:t>increasing </a:t>
            </a:r>
            <a:r>
              <a:rPr kumimoji="1" lang="en-US" sz="2000" i="1">
                <a:latin typeface="Symbol" pitchFamily="24" charset="2"/>
                <a:sym typeface="Symbol" pitchFamily="24" charset="2"/>
              </a:rPr>
              <a:t></a:t>
            </a:r>
            <a:r>
              <a:rPr kumimoji="1" lang="en-US" sz="2000" i="1" baseline="-25000"/>
              <a:t>i-div </a:t>
            </a:r>
            <a:r>
              <a:rPr kumimoji="1" lang="en-US" sz="2000"/>
              <a:t>(gas puff)</a:t>
            </a:r>
          </a:p>
          <a:p>
            <a:pPr lvl="1"/>
            <a:r>
              <a:rPr kumimoji="1" lang="en-US" sz="2000"/>
              <a:t>increasing </a:t>
            </a:r>
            <a:r>
              <a:rPr kumimoji="1" lang="en-US" sz="2000" i="1"/>
              <a:t>S</a:t>
            </a:r>
            <a:r>
              <a:rPr kumimoji="1" lang="en-US" sz="2000" i="1" baseline="-25000">
                <a:sym typeface="Symbol" pitchFamily="24" charset="2"/>
              </a:rPr>
              <a:t></a:t>
            </a:r>
            <a:r>
              <a:rPr kumimoji="1" lang="en-US" sz="2000"/>
              <a:t> (not shown)</a:t>
            </a:r>
          </a:p>
        </p:txBody>
      </p:sp>
      <p:pic>
        <p:nvPicPr>
          <p:cNvPr id="294924" name="Picture 12" descr="aps07_goswami_t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457575"/>
            <a:ext cx="3748088" cy="3019425"/>
          </a:xfrm>
          <a:prstGeom prst="rect">
            <a:avLst/>
          </a:prstGeom>
          <a:noFill/>
        </p:spPr>
      </p:pic>
      <p:pic>
        <p:nvPicPr>
          <p:cNvPr id="294925" name="Picture 13" descr="aps07_goswami_t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463925"/>
            <a:ext cx="3675063" cy="3013075"/>
          </a:xfrm>
          <a:prstGeom prst="rect">
            <a:avLst/>
          </a:prstGeom>
          <a:noFill/>
        </p:spPr>
      </p:pic>
      <p:sp>
        <p:nvSpPr>
          <p:cNvPr id="294928" name="AutoShape 16"/>
          <p:cNvSpPr>
            <a:spLocks noChangeArrowheads="1"/>
          </p:cNvSpPr>
          <p:nvPr/>
        </p:nvSpPr>
        <p:spPr bwMode="auto">
          <a:xfrm>
            <a:off x="4267200" y="4114800"/>
            <a:ext cx="914400" cy="6096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6667"/>
            </a:avLst>
          </a:prstGeom>
          <a:solidFill>
            <a:srgbClr val="89C4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4927" name="Rectangle 15"/>
          <p:cNvSpPr>
            <a:spLocks noChangeArrowheads="1"/>
          </p:cNvSpPr>
          <p:nvPr/>
        </p:nvSpPr>
        <p:spPr bwMode="auto">
          <a:xfrm>
            <a:off x="4221163" y="4343400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b="1">
                <a:latin typeface="Arial" pitchFamily="24" charset="0"/>
              </a:rPr>
              <a:t>x 10</a:t>
            </a:r>
            <a:endParaRPr kumimoji="1" lang="en-US" sz="2000">
              <a:solidFill>
                <a:schemeClr val="tx1"/>
              </a:solidFill>
              <a:latin typeface="Arial" pitchFamily="24" charset="0"/>
            </a:endParaRPr>
          </a:p>
        </p:txBody>
      </p:sp>
      <p:sp>
        <p:nvSpPr>
          <p:cNvPr id="294929" name="Rectangle 17"/>
          <p:cNvSpPr>
            <a:spLocks noChangeArrowheads="1"/>
          </p:cNvSpPr>
          <p:nvPr/>
        </p:nvSpPr>
        <p:spPr bwMode="auto">
          <a:xfrm>
            <a:off x="4191000" y="4098925"/>
            <a:ext cx="639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2000" i="1">
                <a:solidFill>
                  <a:schemeClr val="tx1"/>
                </a:solidFill>
                <a:latin typeface="Symbol" pitchFamily="24" charset="2"/>
                <a:sym typeface="Symbol" pitchFamily="24" charset="2"/>
              </a:rPr>
              <a:t></a:t>
            </a:r>
            <a:r>
              <a:rPr kumimoji="1" lang="en-US" sz="2000" i="1" baseline="-25000">
                <a:solidFill>
                  <a:schemeClr val="tx1"/>
                </a:solidFill>
                <a:latin typeface="Arial" pitchFamily="24" charset="0"/>
              </a:rPr>
              <a:t>i-div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and Acknowledgments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Times" pitchFamily="19" charset="0"/>
              <a:buNone/>
              <a:defRPr/>
            </a:pPr>
            <a:endParaRPr kumimoji="1" lang="en-US" sz="1600" kern="0" baseline="-25000" dirty="0">
              <a:solidFill>
                <a:schemeClr val="tx1"/>
              </a:solidFill>
              <a:latin typeface="+mn-lt"/>
              <a:ea typeface="+mn-ea"/>
              <a:cs typeface="ＭＳ Ｐゴシック" pitchFamily="19" charset="-128"/>
            </a:endParaRPr>
          </a:p>
        </p:txBody>
      </p:sp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0" y="1295400"/>
            <a:ext cx="8991090" cy="3733800"/>
          </a:xfrm>
          <a:prstGeom prst="rect">
            <a:avLst/>
          </a:prstGeom>
        </p:spPr>
      </p:pic>
      <p:pic>
        <p:nvPicPr>
          <p:cNvPr id="5" name="Picture 4" descr="Pictur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19700"/>
            <a:ext cx="91440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/>
              <a:t>High </a:t>
            </a:r>
            <a:r>
              <a:rPr kumimoji="1" lang="en-US" i="1" dirty="0" err="1"/>
              <a:t>f</a:t>
            </a:r>
            <a:r>
              <a:rPr kumimoji="1" lang="en-US" i="1" baseline="-25000" dirty="0" err="1"/>
              <a:t>rad</a:t>
            </a:r>
            <a:r>
              <a:rPr kumimoji="1" lang="en-US" dirty="0"/>
              <a:t> can be</a:t>
            </a:r>
            <a:r>
              <a:rPr kumimoji="1" lang="en-US" dirty="0" smtClean="0"/>
              <a:t> achieved </a:t>
            </a:r>
            <a:r>
              <a:rPr kumimoji="1" lang="en-US" dirty="0"/>
              <a:t>with carbon in NSTX </a:t>
            </a:r>
            <a:r>
              <a:rPr kumimoji="1" lang="en-US" dirty="0" smtClean="0"/>
              <a:t>divertor at high </a:t>
            </a:r>
            <a:r>
              <a:rPr kumimoji="1" lang="en-US" i="1" dirty="0" smtClean="0"/>
              <a:t>n</a:t>
            </a:r>
            <a:r>
              <a:rPr kumimoji="1" lang="en-US" i="1" baseline="-25000" dirty="0" smtClean="0"/>
              <a:t>e</a:t>
            </a:r>
            <a:r>
              <a:rPr kumimoji="1" lang="en-US" dirty="0" smtClean="0"/>
              <a:t> and</a:t>
            </a:r>
            <a:r>
              <a:rPr kumimoji="1" lang="en-US" dirty="0" smtClean="0"/>
              <a:t> </a:t>
            </a:r>
            <a:r>
              <a:rPr kumimoji="1" lang="en-US" i="1" dirty="0" err="1" smtClean="0"/>
              <a:t>n</a:t>
            </a:r>
            <a:r>
              <a:rPr kumimoji="1" lang="en-US" i="1" baseline="-25000" dirty="0" err="1" smtClean="0"/>
              <a:t>z</a:t>
            </a:r>
            <a:endParaRPr kumimoji="1" lang="en-US" i="1" baseline="-25000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3810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1" lang="en-US" sz="1800" dirty="0" err="1"/>
              <a:t>Hulse</a:t>
            </a:r>
            <a:r>
              <a:rPr kumimoji="1" lang="en-US" sz="1800" dirty="0"/>
              <a:t>-Post non-coronal radiative cooling curves for low Z impurities for </a:t>
            </a:r>
            <a:r>
              <a:rPr kumimoji="1" lang="en-US" sz="1800" i="1" dirty="0"/>
              <a:t>n</a:t>
            </a:r>
            <a:r>
              <a:rPr kumimoji="1" lang="en-US" sz="1800" i="1" baseline="-25000" dirty="0"/>
              <a:t>0</a:t>
            </a:r>
            <a:r>
              <a:rPr kumimoji="1" lang="en-US" sz="1800" i="1" dirty="0"/>
              <a:t>/n</a:t>
            </a:r>
            <a:r>
              <a:rPr kumimoji="1" lang="en-US" sz="1800" i="1" baseline="-25000" dirty="0"/>
              <a:t>e</a:t>
            </a:r>
            <a:r>
              <a:rPr kumimoji="1" lang="en-US" sz="1800" dirty="0"/>
              <a:t>, </a:t>
            </a:r>
            <a:r>
              <a:rPr kumimoji="1" lang="en-US" sz="1800" i="1" dirty="0"/>
              <a:t>n</a:t>
            </a:r>
            <a:r>
              <a:rPr kumimoji="1" lang="en-US" sz="1800" i="1" baseline="-25000" dirty="0"/>
              <a:t>e</a:t>
            </a:r>
            <a:r>
              <a:rPr kumimoji="1" lang="en-US" sz="1800" i="1" dirty="0"/>
              <a:t>-</a:t>
            </a:r>
            <a:r>
              <a:rPr kumimoji="1" lang="en-US" sz="1800" i="1" dirty="0" err="1">
                <a:latin typeface="Symbol" pitchFamily="24" charset="2"/>
                <a:sym typeface="Symbol" pitchFamily="24" charset="2"/>
              </a:rPr>
              <a:t></a:t>
            </a:r>
            <a:r>
              <a:rPr kumimoji="1" lang="en-US" sz="1800" baseline="-25000" dirty="0" err="1"/>
              <a:t>recy</a:t>
            </a:r>
            <a:endParaRPr kumimoji="1" lang="en-US" sz="1800" dirty="0"/>
          </a:p>
          <a:p>
            <a:pPr>
              <a:lnSpc>
                <a:spcPct val="90000"/>
              </a:lnSpc>
            </a:pPr>
            <a:endParaRPr kumimoji="1" lang="en-US" sz="1800" dirty="0"/>
          </a:p>
          <a:p>
            <a:pPr>
              <a:lnSpc>
                <a:spcPct val="90000"/>
              </a:lnSpc>
            </a:pPr>
            <a:r>
              <a:rPr kumimoji="1" lang="en-US" sz="1800" dirty="0"/>
              <a:t>Calculate max </a:t>
            </a:r>
            <a:r>
              <a:rPr kumimoji="1" lang="en-US" sz="1800" i="1" dirty="0" err="1"/>
              <a:t>q</a:t>
            </a:r>
            <a:r>
              <a:rPr kumimoji="1" lang="en-US" sz="1800" i="1" baseline="-25000" dirty="0"/>
              <a:t>||</a:t>
            </a:r>
            <a:r>
              <a:rPr kumimoji="1" lang="en-US" sz="1800" dirty="0"/>
              <a:t> that can be radiated</a:t>
            </a:r>
          </a:p>
          <a:p>
            <a:pPr>
              <a:lnSpc>
                <a:spcPct val="90000"/>
              </a:lnSpc>
            </a:pPr>
            <a:r>
              <a:rPr kumimoji="1" lang="en-US" sz="1800" dirty="0"/>
              <a:t>Express max </a:t>
            </a:r>
            <a:r>
              <a:rPr kumimoji="1" lang="en-US" sz="1800" i="1" dirty="0" err="1"/>
              <a:t>q</a:t>
            </a:r>
            <a:r>
              <a:rPr kumimoji="1" lang="en-US" sz="1800" i="1" baseline="-25000" dirty="0"/>
              <a:t>|| </a:t>
            </a:r>
            <a:r>
              <a:rPr kumimoji="1" lang="en-US" sz="1800" dirty="0"/>
              <a:t>as function of distance from heat source for range of  </a:t>
            </a:r>
            <a:r>
              <a:rPr kumimoji="1" lang="en-US" sz="1800" i="1" dirty="0" err="1"/>
              <a:t>f</a:t>
            </a:r>
            <a:r>
              <a:rPr kumimoji="1" lang="en-US" sz="1800" i="1" baseline="-25000" dirty="0" err="1"/>
              <a:t>z</a:t>
            </a:r>
            <a:r>
              <a:rPr kumimoji="1" lang="en-US" sz="1800" i="1" baseline="-25000" dirty="0"/>
              <a:t>   </a:t>
            </a:r>
          </a:p>
          <a:p>
            <a:pPr>
              <a:lnSpc>
                <a:spcPct val="90000"/>
              </a:lnSpc>
              <a:buFont typeface="Wingdings" pitchFamily="24" charset="2"/>
              <a:buNone/>
            </a:pPr>
            <a:r>
              <a:rPr kumimoji="1" lang="en-US" sz="1800" dirty="0"/>
              <a:t>	(Post JNM 220-222, 1014 (1995) )</a:t>
            </a:r>
          </a:p>
          <a:p>
            <a:pPr>
              <a:lnSpc>
                <a:spcPct val="90000"/>
              </a:lnSpc>
            </a:pPr>
            <a:r>
              <a:rPr kumimoji="1" lang="en-US" sz="1800" dirty="0"/>
              <a:t>Power losses due to deuterium </a:t>
            </a:r>
            <a:r>
              <a:rPr kumimoji="1" lang="en-US" sz="1800" i="1" dirty="0" err="1"/>
              <a:t>P</a:t>
            </a:r>
            <a:r>
              <a:rPr kumimoji="1" lang="en-US" sz="1800" i="1" baseline="-25000" dirty="0" err="1"/>
              <a:t>rad</a:t>
            </a:r>
            <a:r>
              <a:rPr kumimoji="1" lang="en-US" sz="1800" dirty="0"/>
              <a:t> and ionization not considered</a:t>
            </a:r>
          </a:p>
          <a:p>
            <a:pPr>
              <a:lnSpc>
                <a:spcPct val="70000"/>
              </a:lnSpc>
            </a:pPr>
            <a:endParaRPr kumimoji="1" lang="en-US" dirty="0" smtClean="0"/>
          </a:p>
          <a:p>
            <a:pPr>
              <a:lnSpc>
                <a:spcPct val="90000"/>
              </a:lnSpc>
            </a:pPr>
            <a:r>
              <a:rPr kumimoji="1" lang="en-US" sz="1800" dirty="0" smtClean="0"/>
              <a:t>For</a:t>
            </a:r>
            <a:r>
              <a:rPr kumimoji="1" lang="en-US" sz="1800" dirty="0" smtClean="0"/>
              <a:t> NSTX, use n</a:t>
            </a:r>
            <a:r>
              <a:rPr kumimoji="1" lang="en-US" sz="1800" baseline="-25000" dirty="0" smtClean="0"/>
              <a:t>0</a:t>
            </a:r>
            <a:r>
              <a:rPr kumimoji="1" lang="en-US" sz="1800" dirty="0" smtClean="0"/>
              <a:t> = 0.1 % and </a:t>
            </a:r>
            <a:r>
              <a:rPr kumimoji="1" lang="en-US" sz="1800" i="1" dirty="0" smtClean="0"/>
              <a:t>n</a:t>
            </a:r>
            <a:r>
              <a:rPr kumimoji="1" lang="en-US" sz="1800" i="1" baseline="-25000" dirty="0" smtClean="0"/>
              <a:t>e</a:t>
            </a:r>
            <a:r>
              <a:rPr kumimoji="1" lang="en-US" sz="1800" i="1" dirty="0" smtClean="0"/>
              <a:t>-</a:t>
            </a:r>
            <a:r>
              <a:rPr kumimoji="1" lang="en-US" sz="1800" i="1" dirty="0" err="1" smtClean="0">
                <a:latin typeface="Symbol" pitchFamily="24" charset="2"/>
                <a:sym typeface="Symbol" pitchFamily="24" charset="2"/>
              </a:rPr>
              <a:t></a:t>
            </a:r>
            <a:r>
              <a:rPr kumimoji="1" lang="en-US" sz="1800" baseline="-25000" dirty="0" err="1" smtClean="0"/>
              <a:t>recy</a:t>
            </a:r>
            <a:r>
              <a:rPr kumimoji="1" lang="en-US" sz="1800" dirty="0" smtClean="0"/>
              <a:t> = </a:t>
            </a:r>
            <a:r>
              <a:rPr kumimoji="1" lang="en-US" sz="1800" i="1" dirty="0" smtClean="0"/>
              <a:t>n</a:t>
            </a:r>
            <a:r>
              <a:rPr kumimoji="1" lang="en-US" sz="1800" i="1" baseline="-25000" dirty="0" smtClean="0"/>
              <a:t>e</a:t>
            </a:r>
            <a:r>
              <a:rPr kumimoji="1" lang="en-US" sz="1800" dirty="0" smtClean="0"/>
              <a:t> </a:t>
            </a:r>
            <a:r>
              <a:rPr kumimoji="1" lang="en-US" sz="1800" dirty="0" err="1" smtClean="0"/>
              <a:t>x</a:t>
            </a:r>
            <a:r>
              <a:rPr kumimoji="1" lang="en-US" sz="1800" dirty="0" smtClean="0"/>
              <a:t>  1e-3 </a:t>
            </a:r>
            <a:r>
              <a:rPr kumimoji="1" lang="en-US" sz="1800" dirty="0" err="1" smtClean="0"/>
              <a:t>s</a:t>
            </a:r>
            <a:endParaRPr kumimoji="1" lang="en-US" sz="1800" dirty="0" smtClean="0"/>
          </a:p>
          <a:p>
            <a:pPr>
              <a:lnSpc>
                <a:spcPct val="90000"/>
              </a:lnSpc>
            </a:pPr>
            <a:endParaRPr kumimoji="1" lang="en-US" dirty="0"/>
          </a:p>
        </p:txBody>
      </p:sp>
      <p:pic>
        <p:nvPicPr>
          <p:cNvPr id="310278" name="Picture 6" descr="image-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5072063"/>
            <a:ext cx="3429000" cy="1481137"/>
          </a:xfrm>
          <a:prstGeom prst="rect">
            <a:avLst/>
          </a:prstGeom>
          <a:solidFill>
            <a:srgbClr val="CCFFFF"/>
          </a:solidFill>
        </p:spPr>
      </p:pic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6908800" y="24225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iaea08-po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295399"/>
            <a:ext cx="4435699" cy="3594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/>
              <a:t>Volumetric power and momentum losses are limited by L</a:t>
            </a:r>
            <a:r>
              <a:rPr kumimoji="1" lang="en-US" baseline="-25000"/>
              <a:t>x</a:t>
            </a:r>
            <a:r>
              <a:rPr kumimoji="1" lang="en-US"/>
              <a:t> (R ) at high magnetic field shear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1534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1" lang="en-US" sz="1900"/>
              <a:t>Fraction of </a:t>
            </a:r>
            <a:r>
              <a:rPr kumimoji="1" lang="en-US" sz="1900" i="1"/>
              <a:t>q</a:t>
            </a:r>
            <a:r>
              <a:rPr kumimoji="1" lang="en-US" sz="1900" i="1" baseline="-25000"/>
              <a:t>|| </a:t>
            </a:r>
            <a:r>
              <a:rPr kumimoji="1" lang="en-US" sz="1900"/>
              <a:t> to be radiated is a function of </a:t>
            </a:r>
            <a:r>
              <a:rPr kumimoji="1" lang="en-US" sz="1900" i="1"/>
              <a:t>L</a:t>
            </a:r>
            <a:r>
              <a:rPr kumimoji="1" lang="en-US" sz="1900" i="1" baseline="-25000"/>
              <a:t>x</a:t>
            </a:r>
            <a:r>
              <a:rPr kumimoji="1" lang="en-US" sz="1900"/>
              <a:t> for given impurity</a:t>
            </a:r>
          </a:p>
          <a:p>
            <a:pPr lvl="1">
              <a:lnSpc>
                <a:spcPct val="90000"/>
              </a:lnSpc>
            </a:pPr>
            <a:r>
              <a:rPr kumimoji="1" lang="en-US" sz="1900"/>
              <a:t>high </a:t>
            </a:r>
            <a:r>
              <a:rPr kumimoji="1" lang="en-US" sz="1900" i="1"/>
              <a:t>f</a:t>
            </a:r>
            <a:r>
              <a:rPr kumimoji="1" lang="en-US" sz="1900" i="1" baseline="-25000"/>
              <a:t>rad  </a:t>
            </a:r>
            <a:r>
              <a:rPr kumimoji="1" lang="en-US" sz="1900"/>
              <a:t>only where </a:t>
            </a:r>
            <a:r>
              <a:rPr kumimoji="1" lang="en-US" sz="1900" i="1"/>
              <a:t>L</a:t>
            </a:r>
            <a:r>
              <a:rPr kumimoji="1" lang="en-US" sz="1900" i="1" baseline="-25000"/>
              <a:t>x</a:t>
            </a:r>
            <a:r>
              <a:rPr kumimoji="1" lang="en-US" sz="1900"/>
              <a:t> longest</a:t>
            </a:r>
          </a:p>
          <a:p>
            <a:pPr>
              <a:lnSpc>
                <a:spcPct val="90000"/>
              </a:lnSpc>
            </a:pPr>
            <a:endParaRPr kumimoji="1" lang="en-US" sz="1900"/>
          </a:p>
          <a:p>
            <a:pPr>
              <a:lnSpc>
                <a:spcPct val="90000"/>
              </a:lnSpc>
            </a:pPr>
            <a:r>
              <a:rPr kumimoji="1" lang="en-US" sz="1900"/>
              <a:t>Electron-ion recombination rate depends on divertor ion residence time</a:t>
            </a:r>
          </a:p>
          <a:p>
            <a:pPr lvl="1">
              <a:lnSpc>
                <a:spcPct val="90000"/>
              </a:lnSpc>
            </a:pPr>
            <a:r>
              <a:rPr lang="en-US" sz="1900"/>
              <a:t>Ion recombination time: </a:t>
            </a:r>
            <a:r>
              <a:rPr lang="en-US" sz="1900">
                <a:latin typeface="Symbol" pitchFamily="24" charset="2"/>
                <a:sym typeface="Symbol" pitchFamily="24" charset="2"/>
              </a:rPr>
              <a:t></a:t>
            </a:r>
            <a:r>
              <a:rPr lang="en-US" sz="1900" baseline="-25000"/>
              <a:t>ion</a:t>
            </a:r>
            <a:r>
              <a:rPr lang="en-US" sz="1900"/>
              <a:t>~ 1−10 ms at </a:t>
            </a:r>
            <a:r>
              <a:rPr lang="en-US" sz="1900" i="1"/>
              <a:t>T</a:t>
            </a:r>
            <a:r>
              <a:rPr lang="en-US" sz="1900" i="1" baseline="-25000"/>
              <a:t>e</a:t>
            </a:r>
            <a:r>
              <a:rPr lang="en-US" sz="1900"/>
              <a:t> =1.3 eV</a:t>
            </a:r>
          </a:p>
          <a:p>
            <a:pPr lvl="1">
              <a:lnSpc>
                <a:spcPct val="90000"/>
              </a:lnSpc>
            </a:pPr>
            <a:r>
              <a:rPr lang="en-US" sz="1900"/>
              <a:t>Ion residence time:</a:t>
            </a:r>
            <a:r>
              <a:rPr lang="en-US" sz="1900">
                <a:latin typeface="Symbol" pitchFamily="24" charset="2"/>
                <a:sym typeface="Symbol" pitchFamily="24" charset="2"/>
              </a:rPr>
              <a:t></a:t>
            </a:r>
            <a:r>
              <a:rPr lang="en-US" sz="1900" baseline="-25000"/>
              <a:t>ion</a:t>
            </a:r>
            <a:r>
              <a:rPr lang="en-US" sz="1900"/>
              <a:t> </a:t>
            </a:r>
            <a:r>
              <a:rPr lang="en-US" sz="1900">
                <a:sym typeface="Symbol" pitchFamily="24" charset="2"/>
              </a:rPr>
              <a:t></a:t>
            </a:r>
            <a:r>
              <a:rPr lang="en-US" sz="1900"/>
              <a:t> 1 ms</a:t>
            </a:r>
            <a:endParaRPr kumimoji="1" lang="en-US"/>
          </a:p>
        </p:txBody>
      </p:sp>
      <p:pic>
        <p:nvPicPr>
          <p:cNvPr id="314373" name="Picture 5" descr="lpar-125279-6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0"/>
            <a:ext cx="4114800" cy="3551238"/>
          </a:xfrm>
          <a:prstGeom prst="rect">
            <a:avLst/>
          </a:prstGeom>
          <a:noFill/>
        </p:spPr>
      </p:pic>
      <p:sp>
        <p:nvSpPr>
          <p:cNvPr id="314374" name="Line 6"/>
          <p:cNvSpPr>
            <a:spLocks noChangeShapeType="1"/>
          </p:cNvSpPr>
          <p:nvPr/>
        </p:nvSpPr>
        <p:spPr bwMode="auto">
          <a:xfrm>
            <a:off x="5334000" y="502920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4375" name="Rectangle 7"/>
          <p:cNvSpPr>
            <a:spLocks noChangeArrowheads="1"/>
          </p:cNvSpPr>
          <p:nvPr/>
        </p:nvSpPr>
        <p:spPr bwMode="auto">
          <a:xfrm>
            <a:off x="5257800" y="51054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1" lang="en-US" sz="1800">
                <a:solidFill>
                  <a:schemeClr val="tx1"/>
                </a:solidFill>
                <a:latin typeface="Arial" pitchFamily="24" charset="0"/>
              </a:rPr>
              <a:t>SOL width</a:t>
            </a:r>
            <a:endParaRPr kumimoji="1" lang="en-US" sz="2400">
              <a:solidFill>
                <a:schemeClr val="tx1"/>
              </a:solidFill>
              <a:latin typeface="Arial" pitchFamily="24" charset="0"/>
            </a:endParaRPr>
          </a:p>
        </p:txBody>
      </p:sp>
      <p:sp>
        <p:nvSpPr>
          <p:cNvPr id="314377" name="Line 9"/>
          <p:cNvSpPr>
            <a:spLocks noChangeShapeType="1"/>
          </p:cNvSpPr>
          <p:nvPr/>
        </p:nvSpPr>
        <p:spPr bwMode="auto">
          <a:xfrm flipV="1">
            <a:off x="3657600" y="4267200"/>
            <a:ext cx="1752600" cy="7620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4378" name="Line 10"/>
          <p:cNvSpPr>
            <a:spLocks noChangeShapeType="1"/>
          </p:cNvSpPr>
          <p:nvPr/>
        </p:nvSpPr>
        <p:spPr bwMode="auto">
          <a:xfrm flipV="1">
            <a:off x="1752600" y="4572000"/>
            <a:ext cx="4267200" cy="68580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4379" name="Rectangle 11"/>
          <p:cNvSpPr>
            <a:spLocks noChangeArrowheads="1"/>
          </p:cNvSpPr>
          <p:nvPr/>
        </p:nvSpPr>
        <p:spPr bwMode="auto">
          <a:xfrm>
            <a:off x="1752600" y="4038600"/>
            <a:ext cx="2232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kumimoji="1" lang="en-US" sz="2000">
                <a:solidFill>
                  <a:schemeClr val="tx1"/>
                </a:solidFill>
                <a:latin typeface="Arial" pitchFamily="24" charset="0"/>
              </a:rPr>
              <a:t>possible to detach</a:t>
            </a:r>
          </a:p>
          <a:p>
            <a:pPr>
              <a:lnSpc>
                <a:spcPct val="60000"/>
              </a:lnSpc>
            </a:pPr>
            <a:r>
              <a:rPr kumimoji="1" lang="en-US" sz="2000" i="1">
                <a:solidFill>
                  <a:schemeClr val="tx1"/>
                </a:solidFill>
                <a:latin typeface="Arial" pitchFamily="24" charset="0"/>
              </a:rPr>
              <a:t>L</a:t>
            </a:r>
            <a:r>
              <a:rPr kumimoji="1" lang="en-US" sz="2000" i="1" baseline="-25000">
                <a:solidFill>
                  <a:schemeClr val="tx1"/>
                </a:solidFill>
                <a:latin typeface="Arial" pitchFamily="24" charset="0"/>
              </a:rPr>
              <a:t>x</a:t>
            </a:r>
            <a:r>
              <a:rPr kumimoji="1" lang="en-US" sz="2000" i="1">
                <a:solidFill>
                  <a:schemeClr val="tx1"/>
                </a:solidFill>
                <a:latin typeface="Arial" pitchFamily="24" charset="0"/>
              </a:rPr>
              <a:t> ~ 5-6 m</a:t>
            </a:r>
          </a:p>
        </p:txBody>
      </p:sp>
      <p:sp>
        <p:nvSpPr>
          <p:cNvPr id="314380" name="Rectangle 12"/>
          <p:cNvSpPr>
            <a:spLocks noChangeArrowheads="1"/>
          </p:cNvSpPr>
          <p:nvPr/>
        </p:nvSpPr>
        <p:spPr bwMode="auto">
          <a:xfrm>
            <a:off x="457200" y="5334000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40000"/>
              </a:lnSpc>
            </a:pPr>
            <a:r>
              <a:rPr kumimoji="1" lang="en-US" sz="2000" dirty="0">
                <a:solidFill>
                  <a:schemeClr val="tx1"/>
                </a:solidFill>
                <a:latin typeface="Arial" pitchFamily="24" charset="0"/>
              </a:rPr>
              <a:t>difficult (impossible)</a:t>
            </a:r>
          </a:p>
          <a:p>
            <a:pPr>
              <a:lnSpc>
                <a:spcPct val="40000"/>
              </a:lnSpc>
            </a:pPr>
            <a:r>
              <a:rPr kumimoji="1" lang="en-US" sz="2000" dirty="0">
                <a:solidFill>
                  <a:schemeClr val="tx1"/>
                </a:solidFill>
                <a:latin typeface="Arial" pitchFamily="24" charset="0"/>
              </a:rPr>
              <a:t>to detach </a:t>
            </a:r>
            <a:r>
              <a:rPr kumimoji="1" lang="en-US" sz="2000" i="1" dirty="0">
                <a:solidFill>
                  <a:schemeClr val="tx1"/>
                </a:solidFill>
                <a:latin typeface="Arial" pitchFamily="24" charset="0"/>
              </a:rPr>
              <a:t>L</a:t>
            </a:r>
            <a:r>
              <a:rPr kumimoji="1" lang="en-US" sz="2000" i="1" baseline="-25000" dirty="0">
                <a:solidFill>
                  <a:schemeClr val="tx1"/>
                </a:solidFill>
                <a:latin typeface="Arial" pitchFamily="24" charset="0"/>
              </a:rPr>
              <a:t>x</a:t>
            </a:r>
            <a:r>
              <a:rPr kumimoji="1" lang="en-US" sz="2000" i="1" dirty="0">
                <a:solidFill>
                  <a:schemeClr val="tx1"/>
                </a:solidFill>
                <a:latin typeface="Arial" pitchFamily="24" charset="0"/>
              </a:rPr>
              <a:t> ~</a:t>
            </a:r>
            <a:r>
              <a:rPr kumimoji="1" lang="en-US" sz="2000" i="1" dirty="0" smtClean="0">
                <a:solidFill>
                  <a:schemeClr val="tx1"/>
                </a:solidFill>
                <a:latin typeface="Arial" pitchFamily="24" charset="0"/>
              </a:rPr>
              <a:t> 1-2 </a:t>
            </a:r>
            <a:r>
              <a:rPr kumimoji="1" lang="en-US" sz="2000" i="1" dirty="0" err="1">
                <a:solidFill>
                  <a:schemeClr val="tx1"/>
                </a:solidFill>
                <a:latin typeface="Arial" pitchFamily="24" charset="0"/>
              </a:rPr>
              <a:t>m</a:t>
            </a:r>
            <a:endParaRPr kumimoji="1" lang="en-US" sz="2000" i="1" dirty="0">
              <a:solidFill>
                <a:schemeClr val="tx1"/>
              </a:solidFill>
              <a:latin typeface="Arial" pitchFamily="2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Discussion</a:t>
            </a:r>
            <a:endParaRPr kumimoji="1" lang="en-US" dirty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kumimoji="1" lang="en-US" sz="2000" dirty="0" smtClean="0"/>
              <a:t>PDD regime with reduced </a:t>
            </a:r>
            <a:r>
              <a:rPr kumimoji="1" lang="en-US" sz="2000" i="1" dirty="0" err="1" smtClean="0"/>
              <a:t>q</a:t>
            </a:r>
            <a:r>
              <a:rPr kumimoji="1" lang="en-US" sz="2000" i="1" baseline="-25000" dirty="0" err="1" smtClean="0"/>
              <a:t>pk</a:t>
            </a:r>
            <a:r>
              <a:rPr kumimoji="1" lang="en-US" sz="2000" dirty="0" smtClean="0"/>
              <a:t> and good core confinement demonstrated in open geometry un-pumped divertor in a high power spherical torus</a:t>
            </a:r>
          </a:p>
          <a:p>
            <a:pPr algn="just">
              <a:lnSpc>
                <a:spcPct val="90000"/>
              </a:lnSpc>
            </a:pPr>
            <a:endParaRPr kumimoji="1" lang="en-US" sz="2000" dirty="0" smtClean="0"/>
          </a:p>
          <a:p>
            <a:pPr algn="just">
              <a:lnSpc>
                <a:spcPct val="90000"/>
              </a:lnSpc>
            </a:pPr>
            <a:r>
              <a:rPr kumimoji="1" lang="en-US" sz="2000" dirty="0" smtClean="0"/>
              <a:t>In an ST, modest </a:t>
            </a:r>
            <a:r>
              <a:rPr kumimoji="1" lang="en-US" sz="2000" i="1" dirty="0" err="1" smtClean="0"/>
              <a:t>q</a:t>
            </a:r>
            <a:r>
              <a:rPr kumimoji="1" lang="en-US" sz="2000" i="1" baseline="-25000" dirty="0" smtClean="0"/>
              <a:t>|</a:t>
            </a:r>
            <a:r>
              <a:rPr kumimoji="1" lang="en-US" sz="2000" i="1" baseline="-25000" dirty="0" smtClean="0"/>
              <a:t>|</a:t>
            </a:r>
            <a:r>
              <a:rPr kumimoji="1" lang="en-US" sz="2000" dirty="0" smtClean="0"/>
              <a:t> can yield high divertor </a:t>
            </a:r>
            <a:r>
              <a:rPr kumimoji="1" lang="en-US" sz="2000" i="1" dirty="0" err="1" smtClean="0"/>
              <a:t>q</a:t>
            </a:r>
            <a:r>
              <a:rPr kumimoji="1" lang="en-US" sz="2000" i="1" baseline="-25000" dirty="0" err="1" smtClean="0"/>
              <a:t>pk</a:t>
            </a:r>
            <a:r>
              <a:rPr kumimoji="1" lang="en-US" sz="2000" dirty="0" smtClean="0"/>
              <a:t> </a:t>
            </a:r>
          </a:p>
          <a:p>
            <a:pPr lvl="1" algn="just">
              <a:lnSpc>
                <a:spcPct val="90000"/>
              </a:lnSpc>
            </a:pPr>
            <a:r>
              <a:rPr kumimoji="1" lang="en-US" sz="1800" dirty="0" smtClean="0"/>
              <a:t>in NSTX, </a:t>
            </a:r>
            <a:r>
              <a:rPr kumimoji="1" lang="en-US" sz="1800" i="1" dirty="0" err="1" smtClean="0"/>
              <a:t>q</a:t>
            </a:r>
            <a:r>
              <a:rPr kumimoji="1" lang="en-US" sz="1800" i="1" baseline="-25000" dirty="0" smtClean="0"/>
              <a:t>||</a:t>
            </a:r>
            <a:r>
              <a:rPr kumimoji="1" lang="en-US" sz="1800" dirty="0" smtClean="0"/>
              <a:t>= 50-80 MW/</a:t>
            </a:r>
            <a:r>
              <a:rPr kumimoji="1" lang="en-US" sz="1800" dirty="0" smtClean="0"/>
              <a:t>m</a:t>
            </a:r>
            <a:r>
              <a:rPr kumimoji="1" lang="en-US" sz="1800" baseline="30000" dirty="0" smtClean="0"/>
              <a:t>2</a:t>
            </a:r>
            <a:r>
              <a:rPr kumimoji="1" lang="en-US" sz="1800" dirty="0" smtClean="0"/>
              <a:t> and </a:t>
            </a:r>
            <a:r>
              <a:rPr kumimoji="1" lang="en-US" sz="1800" i="1" dirty="0" err="1" smtClean="0"/>
              <a:t>q</a:t>
            </a:r>
            <a:r>
              <a:rPr kumimoji="1" lang="en-US" sz="1800" i="1" baseline="-25000" dirty="0" err="1" smtClean="0"/>
              <a:t>pk</a:t>
            </a:r>
            <a:r>
              <a:rPr kumimoji="1" lang="en-US" sz="1800" dirty="0" smtClean="0"/>
              <a:t>=6-12 </a:t>
            </a:r>
            <a:r>
              <a:rPr kumimoji="1" lang="en-US" sz="1800" dirty="0" smtClean="0"/>
              <a:t>MW/m</a:t>
            </a:r>
            <a:r>
              <a:rPr kumimoji="1" lang="en-US" sz="1800" baseline="30000" dirty="0" smtClean="0"/>
              <a:t>2</a:t>
            </a:r>
            <a:endParaRPr kumimoji="1" lang="en-US" sz="1800" baseline="-25000" dirty="0" smtClean="0"/>
          </a:p>
          <a:p>
            <a:pPr lvl="1" algn="just">
              <a:lnSpc>
                <a:spcPct val="90000"/>
              </a:lnSpc>
            </a:pPr>
            <a:r>
              <a:rPr kumimoji="1" lang="en-US" sz="1800" dirty="0" smtClean="0"/>
              <a:t>Large radiated power and momentum losses are needed to reduce </a:t>
            </a:r>
            <a:r>
              <a:rPr kumimoji="1" lang="en-US" sz="1800" i="1" dirty="0" err="1" smtClean="0"/>
              <a:t>q</a:t>
            </a:r>
            <a:r>
              <a:rPr kumimoji="1" lang="en-US" sz="1800" i="1" baseline="-25000" dirty="0" smtClean="0"/>
              <a:t>|</a:t>
            </a:r>
            <a:r>
              <a:rPr kumimoji="1" lang="en-US" sz="1800" i="1" baseline="-25000" dirty="0" smtClean="0"/>
              <a:t>|</a:t>
            </a:r>
          </a:p>
          <a:p>
            <a:pPr algn="just">
              <a:lnSpc>
                <a:spcPct val="90000"/>
              </a:lnSpc>
            </a:pPr>
            <a:endParaRPr kumimoji="1" lang="en-US" sz="2000" i="1" baseline="-25000" dirty="0" smtClean="0"/>
          </a:p>
          <a:p>
            <a:pPr algn="just">
              <a:lnSpc>
                <a:spcPct val="90000"/>
              </a:lnSpc>
            </a:pPr>
            <a:r>
              <a:rPr kumimoji="1" lang="en-US" sz="2000" dirty="0" smtClean="0"/>
              <a:t>In NSTX density ramp discharges do not necessarily lead to PDD</a:t>
            </a:r>
          </a:p>
          <a:p>
            <a:pPr lvl="1" algn="just">
              <a:lnSpc>
                <a:spcPct val="90000"/>
              </a:lnSpc>
            </a:pPr>
            <a:r>
              <a:rPr kumimoji="1" lang="en-US" sz="1800" i="1" dirty="0" err="1" smtClean="0"/>
              <a:t>n</a:t>
            </a:r>
            <a:r>
              <a:rPr kumimoji="1" lang="en-US" sz="1800" i="1" baseline="-25000" dirty="0" err="1" smtClean="0"/>
              <a:t>sep</a:t>
            </a:r>
            <a:r>
              <a:rPr kumimoji="1" lang="en-US" sz="1800" dirty="0" smtClean="0"/>
              <a:t> weakly coupled with </a:t>
            </a:r>
            <a:r>
              <a:rPr kumimoji="1" lang="en-US" sz="1800" i="1" dirty="0" err="1" smtClean="0"/>
              <a:t>n</a:t>
            </a:r>
            <a:r>
              <a:rPr kumimoji="1" lang="en-US" sz="1800" dirty="0" smtClean="0"/>
              <a:t>-bar</a:t>
            </a:r>
          </a:p>
          <a:p>
            <a:pPr lvl="1" algn="just">
              <a:lnSpc>
                <a:spcPct val="90000"/>
              </a:lnSpc>
            </a:pPr>
            <a:endParaRPr kumimoji="1" lang="en-US" sz="2000" dirty="0" smtClean="0"/>
          </a:p>
          <a:p>
            <a:pPr algn="just">
              <a:lnSpc>
                <a:spcPct val="90000"/>
              </a:lnSpc>
            </a:pPr>
            <a:r>
              <a:rPr kumimoji="1" lang="en-US" sz="2000" dirty="0" smtClean="0"/>
              <a:t>In NSTX, PDD regime is accessible only </a:t>
            </a:r>
            <a:endParaRPr kumimoji="1" lang="en-US" sz="2000" dirty="0" smtClean="0"/>
          </a:p>
          <a:p>
            <a:pPr lvl="1" algn="just">
              <a:lnSpc>
                <a:spcPct val="90000"/>
              </a:lnSpc>
            </a:pPr>
            <a:r>
              <a:rPr kumimoji="1" lang="en-US" sz="1800" dirty="0" smtClean="0"/>
              <a:t>in highly-shaped plasma configuration with high flux expansion divertor (high plasma plugging efficiency, reduced </a:t>
            </a:r>
            <a:r>
              <a:rPr kumimoji="1" lang="en-US" sz="1800" i="1" dirty="0" err="1" smtClean="0"/>
              <a:t>q</a:t>
            </a:r>
            <a:r>
              <a:rPr kumimoji="1" lang="en-US" sz="1800" i="1" baseline="-25000" dirty="0" smtClean="0"/>
              <a:t>|</a:t>
            </a:r>
            <a:r>
              <a:rPr kumimoji="1" lang="en-US" sz="1800" i="1" baseline="-25000" dirty="0" smtClean="0"/>
              <a:t>|)</a:t>
            </a:r>
          </a:p>
          <a:p>
            <a:pPr lvl="1" algn="just">
              <a:lnSpc>
                <a:spcPct val="90000"/>
              </a:lnSpc>
            </a:pPr>
            <a:r>
              <a:rPr kumimoji="1" lang="en-US" sz="1800" dirty="0" smtClean="0"/>
              <a:t>modest divertor D</a:t>
            </a:r>
            <a:r>
              <a:rPr kumimoji="1" lang="en-US" sz="1800" baseline="-25000" dirty="0" smtClean="0"/>
              <a:t>2</a:t>
            </a:r>
            <a:r>
              <a:rPr kumimoji="1" lang="en-US" sz="1800" dirty="0" smtClean="0"/>
              <a:t> injection still needed</a:t>
            </a:r>
          </a:p>
          <a:p>
            <a:pPr lvl="1" algn="just">
              <a:lnSpc>
                <a:spcPct val="90000"/>
              </a:lnSpc>
            </a:pPr>
            <a:endParaRPr kumimoji="1" lang="en-US" sz="1800" dirty="0" smtClean="0"/>
          </a:p>
          <a:p>
            <a:pPr algn="just">
              <a:lnSpc>
                <a:spcPct val="90000"/>
              </a:lnSpc>
            </a:pPr>
            <a:r>
              <a:rPr kumimoji="1" lang="en-US" sz="2000" dirty="0" smtClean="0"/>
              <a:t>ST SOL geometric effects appear to play dominant role in the above </a:t>
            </a:r>
            <a:endParaRPr kumimoji="1"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Conclusions</a:t>
            </a:r>
            <a:endParaRPr kumimoji="1" lang="en-US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Significant divertor </a:t>
            </a:r>
            <a:r>
              <a:rPr lang="en-US" sz="2000" b="1" dirty="0"/>
              <a:t>peak heat flux reduction</a:t>
            </a:r>
            <a:r>
              <a:rPr lang="en-US" sz="2000" dirty="0"/>
              <a:t> has been demonstrated in highly shaped high-performance H-mode plasmas in NSTX using </a:t>
            </a:r>
            <a:r>
              <a:rPr lang="en-US" sz="2000" b="1" dirty="0"/>
              <a:t>divertor magnetic flux expansion and radiative divertor </a:t>
            </a:r>
            <a:r>
              <a:rPr lang="en-US" sz="2000" dirty="0"/>
              <a:t>simultaneously with </a:t>
            </a:r>
            <a:r>
              <a:rPr lang="en-US" sz="2000" b="1" dirty="0"/>
              <a:t>high core plasma performance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900" dirty="0"/>
              <a:t>Good synergy of high performance</a:t>
            </a:r>
            <a:r>
              <a:rPr lang="en-US" sz="1900" dirty="0" smtClean="0"/>
              <a:t> H</a:t>
            </a:r>
            <a:r>
              <a:rPr lang="en-US" sz="1900" dirty="0"/>
              <a:t>-mode regime with</a:t>
            </a:r>
            <a:r>
              <a:rPr lang="en-US" sz="1900" dirty="0" smtClean="0"/>
              <a:t> </a:t>
            </a:r>
            <a:r>
              <a:rPr lang="en-US" sz="1900" dirty="0" smtClean="0"/>
              <a:t>partially detached divertor</a:t>
            </a:r>
            <a:endParaRPr lang="en-US" sz="2000" dirty="0" smtClean="0"/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Detachment </a:t>
            </a:r>
            <a:r>
              <a:rPr lang="en-US" sz="2000" dirty="0"/>
              <a:t>characteristics</a:t>
            </a:r>
            <a:r>
              <a:rPr lang="en-US" sz="2000" dirty="0" smtClean="0"/>
              <a:t> in NSTX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Steady-</a:t>
            </a:r>
            <a:r>
              <a:rPr lang="en-US" sz="1900" dirty="0" smtClean="0"/>
              <a:t>state PDD regime </a:t>
            </a:r>
            <a:r>
              <a:rPr lang="en-US" sz="1900" dirty="0" smtClean="0"/>
              <a:t>achieved </a:t>
            </a:r>
            <a:r>
              <a:rPr lang="en-US" sz="1900" dirty="0"/>
              <a:t>only with additional gas </a:t>
            </a:r>
            <a:r>
              <a:rPr lang="en-US" sz="1900" dirty="0" smtClean="0"/>
              <a:t>injection into a high flux expansion divertor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High divertor radiated </a:t>
            </a:r>
            <a:r>
              <a:rPr lang="en-US" sz="1900" dirty="0"/>
              <a:t>power, neutral pressure, volume recombination rate</a:t>
            </a:r>
            <a:r>
              <a:rPr lang="en-US" sz="1900" dirty="0" smtClean="0"/>
              <a:t> measured</a:t>
            </a: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1900" dirty="0"/>
              <a:t>PDD properties appear to be similar to those observed in </a:t>
            </a:r>
            <a:r>
              <a:rPr lang="en-US" sz="1900" dirty="0" smtClean="0"/>
              <a:t>tokamak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SOL geometry limits radiated power and momentum losses to the </a:t>
            </a:r>
            <a:r>
              <a:rPr lang="en-US" sz="1900" dirty="0" err="1" smtClean="0"/>
              <a:t>separatrix</a:t>
            </a:r>
            <a:r>
              <a:rPr lang="en-US" sz="1900" dirty="0" smtClean="0"/>
              <a:t> region</a:t>
            </a:r>
            <a:endParaRPr lang="en-US" sz="1900" dirty="0" smtClean="0"/>
          </a:p>
          <a:p>
            <a:pPr>
              <a:lnSpc>
                <a:spcPct val="1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/>
              <a:t>Divertor heat flux mitigation is key for present and future fusion plasma devices </a:t>
            </a:r>
          </a:p>
        </p:txBody>
      </p:sp>
      <p:sp>
        <p:nvSpPr>
          <p:cNvPr id="2242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1" lang="en-US" sz="2000" b="1" dirty="0"/>
              <a:t>Radiative divertor</a:t>
            </a:r>
            <a:r>
              <a:rPr kumimoji="1" lang="en-US" sz="2000" dirty="0"/>
              <a:t>  is envisioned for </a:t>
            </a:r>
          </a:p>
          <a:p>
            <a:pPr>
              <a:lnSpc>
                <a:spcPct val="90000"/>
              </a:lnSpc>
              <a:buFont typeface="Wingdings" pitchFamily="24" charset="2"/>
              <a:buNone/>
            </a:pPr>
            <a:r>
              <a:rPr kumimoji="1" lang="en-US" sz="2000" dirty="0"/>
              <a:t>	present and future devices (e.g. ITER) as </a:t>
            </a:r>
          </a:p>
          <a:p>
            <a:pPr>
              <a:lnSpc>
                <a:spcPct val="90000"/>
              </a:lnSpc>
              <a:buFont typeface="Wingdings" pitchFamily="24" charset="2"/>
              <a:buNone/>
            </a:pPr>
            <a:r>
              <a:rPr kumimoji="1" lang="en-US" sz="2000" dirty="0"/>
              <a:t>	the </a:t>
            </a:r>
            <a:r>
              <a:rPr kumimoji="1" lang="en-US" sz="2000" b="1" dirty="0"/>
              <a:t>steady-state</a:t>
            </a:r>
            <a:r>
              <a:rPr kumimoji="1" lang="en-US" sz="2000" dirty="0"/>
              <a:t> heat flux mitigation </a:t>
            </a:r>
          </a:p>
          <a:p>
            <a:pPr>
              <a:lnSpc>
                <a:spcPct val="90000"/>
              </a:lnSpc>
              <a:buFont typeface="Wingdings" pitchFamily="24" charset="2"/>
              <a:buNone/>
            </a:pPr>
            <a:r>
              <a:rPr kumimoji="1" lang="en-US" sz="2000" dirty="0"/>
              <a:t>	solution </a:t>
            </a:r>
          </a:p>
          <a:p>
            <a:pPr lvl="1">
              <a:lnSpc>
                <a:spcPct val="90000"/>
              </a:lnSpc>
            </a:pPr>
            <a:r>
              <a:rPr kumimoji="1" lang="en-US" sz="1800" dirty="0"/>
              <a:t>Divertor </a:t>
            </a:r>
            <a:r>
              <a:rPr kumimoji="1" lang="en-US" sz="1800" i="1" dirty="0" err="1"/>
              <a:t>q</a:t>
            </a:r>
            <a:r>
              <a:rPr kumimoji="1" lang="en-US" sz="1800" i="1" baseline="-25000" dirty="0" err="1"/>
              <a:t>peak</a:t>
            </a:r>
            <a:r>
              <a:rPr kumimoji="1" lang="en-US" sz="1800" dirty="0"/>
              <a:t> &lt; 10 MW/m</a:t>
            </a:r>
            <a:r>
              <a:rPr kumimoji="1" lang="en-US" sz="1800" baseline="30000" dirty="0"/>
              <a:t>2</a:t>
            </a:r>
          </a:p>
          <a:p>
            <a:pPr lvl="1">
              <a:lnSpc>
                <a:spcPct val="90000"/>
              </a:lnSpc>
            </a:pPr>
            <a:r>
              <a:rPr kumimoji="1" lang="en-US" sz="1800" dirty="0"/>
              <a:t>Large radiated power fractions </a:t>
            </a:r>
          </a:p>
          <a:p>
            <a:pPr lvl="1">
              <a:lnSpc>
                <a:spcPct val="90000"/>
              </a:lnSpc>
              <a:buFont typeface="Times" pitchFamily="24" charset="0"/>
              <a:buNone/>
            </a:pPr>
            <a:r>
              <a:rPr kumimoji="1" lang="en-US" sz="1800" dirty="0"/>
              <a:t>	(</a:t>
            </a:r>
            <a:r>
              <a:rPr kumimoji="1" lang="en-US" sz="1800" i="1" dirty="0" err="1"/>
              <a:t>f</a:t>
            </a:r>
            <a:r>
              <a:rPr kumimoji="1" lang="en-US" sz="1800" i="1" baseline="-25000" dirty="0" err="1"/>
              <a:t>rad</a:t>
            </a:r>
            <a:r>
              <a:rPr kumimoji="1" lang="en-US" sz="1800" dirty="0"/>
              <a:t> = 0.50 - 0.80)</a:t>
            </a:r>
          </a:p>
          <a:p>
            <a:pPr lvl="1">
              <a:lnSpc>
                <a:spcPct val="90000"/>
              </a:lnSpc>
            </a:pPr>
            <a:r>
              <a:rPr kumimoji="1" lang="en-US" sz="1800" dirty="0"/>
              <a:t>Integration with pedestal and </a:t>
            </a:r>
            <a:r>
              <a:rPr kumimoji="1" lang="en-US" sz="1800" dirty="0" smtClean="0"/>
              <a:t>core</a:t>
            </a:r>
          </a:p>
          <a:p>
            <a:pPr lvl="1">
              <a:lnSpc>
                <a:spcPct val="90000"/>
              </a:lnSpc>
            </a:pPr>
            <a:r>
              <a:rPr kumimoji="1" lang="en-US" sz="1800" dirty="0" smtClean="0"/>
              <a:t>Partially detached divertor (</a:t>
            </a:r>
            <a:r>
              <a:rPr kumimoji="1" lang="en-US" sz="1800" b="1" dirty="0" smtClean="0"/>
              <a:t>PDD</a:t>
            </a:r>
            <a:r>
              <a:rPr kumimoji="1" lang="en-US" sz="1800" dirty="0" smtClean="0"/>
              <a:t>) is the</a:t>
            </a:r>
          </a:p>
          <a:p>
            <a:pPr lvl="1">
              <a:lnSpc>
                <a:spcPct val="90000"/>
              </a:lnSpc>
              <a:buNone/>
            </a:pPr>
            <a:r>
              <a:rPr kumimoji="1" lang="en-US" sz="1800" dirty="0" smtClean="0"/>
              <a:t>	most promising regime</a:t>
            </a:r>
          </a:p>
          <a:p>
            <a:pPr lvl="1">
              <a:lnSpc>
                <a:spcPct val="90000"/>
              </a:lnSpc>
              <a:buNone/>
            </a:pPr>
            <a:endParaRPr kumimoji="1" lang="en-US" sz="1800" dirty="0" smtClean="0"/>
          </a:p>
          <a:p>
            <a:pPr>
              <a:lnSpc>
                <a:spcPct val="90000"/>
              </a:lnSpc>
            </a:pPr>
            <a:r>
              <a:rPr kumimoji="1" lang="en-US" sz="2000" dirty="0"/>
              <a:t>Radiative divertor in NSTX</a:t>
            </a:r>
            <a:endParaRPr kumimoji="1" lang="en-US" sz="2000" b="1" dirty="0"/>
          </a:p>
          <a:p>
            <a:pPr lvl="1" algn="just">
              <a:lnSpc>
                <a:spcPct val="90000"/>
              </a:lnSpc>
            </a:pPr>
            <a:r>
              <a:rPr kumimoji="1" lang="en-US" sz="1800" dirty="0"/>
              <a:t>Does radiative divertor work in a spherical torus (ST) with </a:t>
            </a:r>
            <a:r>
              <a:rPr kumimoji="1" lang="en-US" sz="1800" dirty="0" smtClean="0"/>
              <a:t>a compact </a:t>
            </a:r>
            <a:r>
              <a:rPr kumimoji="1" lang="en-US" sz="1800" dirty="0"/>
              <a:t>high </a:t>
            </a:r>
            <a:r>
              <a:rPr kumimoji="1" lang="en-US" sz="1800" dirty="0" err="1"/>
              <a:t>q</a:t>
            </a:r>
            <a:r>
              <a:rPr kumimoji="1" lang="en-US" sz="1800" baseline="-25000" dirty="0"/>
              <a:t>||</a:t>
            </a:r>
            <a:r>
              <a:rPr kumimoji="1" lang="en-US" sz="1800" dirty="0"/>
              <a:t> divertor? What are the limitations?</a:t>
            </a:r>
          </a:p>
          <a:p>
            <a:pPr lvl="1" algn="just">
              <a:lnSpc>
                <a:spcPct val="90000"/>
              </a:lnSpc>
            </a:pPr>
            <a:r>
              <a:rPr kumimoji="1" lang="en-US" sz="1800" dirty="0"/>
              <a:t>Experimental basis for radiative divertor optimization </a:t>
            </a:r>
            <a:r>
              <a:rPr kumimoji="1" lang="en-US" sz="1800" dirty="0" smtClean="0"/>
              <a:t>and projections </a:t>
            </a:r>
            <a:r>
              <a:rPr kumimoji="1" lang="en-US" sz="1800" dirty="0"/>
              <a:t>to ST-CTF</a:t>
            </a:r>
          </a:p>
        </p:txBody>
      </p:sp>
      <p:sp>
        <p:nvSpPr>
          <p:cNvPr id="224261" name="Text Box 1029"/>
          <p:cNvSpPr txBox="1">
            <a:spLocks noChangeArrowheads="1"/>
          </p:cNvSpPr>
          <p:nvPr/>
        </p:nvSpPr>
        <p:spPr bwMode="auto">
          <a:xfrm>
            <a:off x="6477000" y="4343400"/>
            <a:ext cx="2312988" cy="182563"/>
          </a:xfrm>
          <a:prstGeom prst="rect">
            <a:avLst/>
          </a:prstGeom>
          <a:solidFill>
            <a:srgbClr val="C0C0C0">
              <a:alpha val="48000"/>
            </a:srgbClr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200">
                <a:solidFill>
                  <a:schemeClr val="tx1"/>
                </a:solidFill>
                <a:latin typeface="Arial" pitchFamily="24" charset="0"/>
              </a:rPr>
              <a:t>Peng et al, PPCF 47, B263 (2005)</a:t>
            </a:r>
          </a:p>
        </p:txBody>
      </p:sp>
      <p:pic>
        <p:nvPicPr>
          <p:cNvPr id="224262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303338"/>
            <a:ext cx="3124200" cy="28114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pic>
        <p:nvPicPr>
          <p:cNvPr id="224264" name="Picture 1032" descr="ORNL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0613" y="3995738"/>
            <a:ext cx="357187" cy="19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0" descr="trac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7" y="2590800"/>
            <a:ext cx="2786063" cy="3886200"/>
          </a:xfrm>
          <a:prstGeom prst="rect">
            <a:avLst/>
          </a:prstGeom>
          <a:noFill/>
        </p:spPr>
      </p:pic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 / divertor geometric properties are different in spherical </a:t>
            </a:r>
            <a:r>
              <a:rPr lang="en-US" dirty="0" err="1" smtClean="0"/>
              <a:t>tori</a:t>
            </a:r>
            <a:r>
              <a:rPr lang="en-US" dirty="0" smtClean="0"/>
              <a:t> and large aspect ratio tokamaks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Wingdings" pitchFamily="19" charset="2"/>
              <a:buChar char="§"/>
              <a:defRPr/>
            </a:pPr>
            <a:r>
              <a:rPr kumimoji="1" lang="en-US" sz="20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endParaRPr kumimoji="1" lang="en-US" sz="1800" kern="0" dirty="0" smtClean="0">
              <a:solidFill>
                <a:schemeClr val="tx1"/>
              </a:solidFill>
              <a:latin typeface="+mn-lt"/>
              <a:ea typeface="+mn-ea"/>
              <a:cs typeface="ＭＳ Ｐゴシック" pitchFamily="19" charset="-128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004483"/>
              </a:buClr>
              <a:buFont typeface="Times" pitchFamily="19" charset="0"/>
              <a:buNone/>
              <a:defRPr/>
            </a:pPr>
            <a:endParaRPr kumimoji="1" lang="en-US" sz="1600" kern="0" baseline="-25000" dirty="0">
              <a:solidFill>
                <a:schemeClr val="tx1"/>
              </a:solidFill>
              <a:latin typeface="+mn-lt"/>
              <a:ea typeface="+mn-ea"/>
              <a:cs typeface="ＭＳ Ｐゴシック" pitchFamily="19" charset="-128"/>
            </a:endParaRPr>
          </a:p>
        </p:txBody>
      </p:sp>
      <p:pic>
        <p:nvPicPr>
          <p:cNvPr id="4" name="Picture 3" descr="Picture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505200"/>
            <a:ext cx="5225540" cy="3015047"/>
          </a:xfrm>
          <a:prstGeom prst="rect">
            <a:avLst/>
          </a:prstGeom>
        </p:spPr>
      </p:pic>
      <p:pic>
        <p:nvPicPr>
          <p:cNvPr id="5" name="Picture 4" descr="Picture 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9200"/>
            <a:ext cx="7083062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/>
              <a:t>Open geometry NSTX divertor enables flexibility  in plasma shaping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876800" cy="4953000"/>
          </a:xfrm>
        </p:spPr>
        <p:txBody>
          <a:bodyPr/>
          <a:lstStyle/>
          <a:p>
            <a:r>
              <a:rPr lang="en-US" sz="2200" dirty="0"/>
              <a:t>Plasma facing components </a:t>
            </a:r>
          </a:p>
          <a:p>
            <a:pPr lvl="1"/>
            <a:r>
              <a:rPr lang="en-US" sz="2200" dirty="0"/>
              <a:t>ATJ and CFC tiles</a:t>
            </a:r>
          </a:p>
          <a:p>
            <a:pPr lvl="1"/>
            <a:r>
              <a:rPr lang="en-US" sz="2200" dirty="0"/>
              <a:t>Carbon - erosion, sputtering </a:t>
            </a:r>
          </a:p>
          <a:p>
            <a:pPr lvl="1"/>
            <a:r>
              <a:rPr lang="en-US" sz="2200" dirty="0"/>
              <a:t>Max </a:t>
            </a:r>
            <a:r>
              <a:rPr lang="en-US" sz="2200" i="1" dirty="0" err="1"/>
              <a:t>P</a:t>
            </a:r>
            <a:r>
              <a:rPr lang="en-US" sz="2200" i="1" baseline="-25000" dirty="0" err="1"/>
              <a:t>rad</a:t>
            </a:r>
            <a:r>
              <a:rPr lang="en-US" sz="2200" dirty="0"/>
              <a:t> fraction limited by      carbon radiation efficiency</a:t>
            </a:r>
          </a:p>
          <a:p>
            <a:pPr lvl="1"/>
            <a:r>
              <a:rPr lang="en-US" sz="2200" dirty="0"/>
              <a:t>Typical divertor tile temperature in 1 </a:t>
            </a:r>
            <a:r>
              <a:rPr lang="en-US" sz="2200" dirty="0" err="1"/>
              <a:t>s</a:t>
            </a:r>
            <a:r>
              <a:rPr lang="en-US" sz="2200" dirty="0"/>
              <a:t> pulses </a:t>
            </a:r>
            <a:r>
              <a:rPr lang="en-US" sz="2200" i="1" dirty="0"/>
              <a:t>T</a:t>
            </a:r>
            <a:r>
              <a:rPr lang="en-US" sz="2200" dirty="0"/>
              <a:t> &lt; 500 C </a:t>
            </a:r>
          </a:p>
          <a:p>
            <a:pPr lvl="1">
              <a:buFont typeface="Times" pitchFamily="24" charset="0"/>
              <a:buNone/>
            </a:pPr>
            <a:r>
              <a:rPr lang="en-US" sz="2200" dirty="0"/>
              <a:t>	(</a:t>
            </a:r>
            <a:r>
              <a:rPr lang="en-US" sz="2200" i="1" dirty="0" err="1"/>
              <a:t>q</a:t>
            </a:r>
            <a:r>
              <a:rPr lang="en-US" sz="2200" i="1" baseline="-25000" dirty="0" err="1"/>
              <a:t>peak</a:t>
            </a:r>
            <a:r>
              <a:rPr lang="en-US" sz="2200" dirty="0"/>
              <a:t> </a:t>
            </a:r>
            <a:r>
              <a:rPr lang="en-US" sz="2200" dirty="0" err="1">
                <a:sym typeface="Symbol" pitchFamily="24" charset="2"/>
              </a:rPr>
              <a:t></a:t>
            </a:r>
            <a:r>
              <a:rPr lang="en-US" sz="2200" dirty="0"/>
              <a:t> 10 MW/m</a:t>
            </a:r>
            <a:r>
              <a:rPr lang="en-US" sz="2200" baseline="30000" dirty="0"/>
              <a:t>2</a:t>
            </a:r>
            <a:r>
              <a:rPr lang="en-US" sz="2200" dirty="0"/>
              <a:t>)</a:t>
            </a:r>
          </a:p>
          <a:p>
            <a:pPr lvl="1"/>
            <a:endParaRPr lang="en-US" sz="2200" dirty="0"/>
          </a:p>
          <a:p>
            <a:r>
              <a:rPr lang="en-US" sz="2200" dirty="0"/>
              <a:t>No active divertor pumping </a:t>
            </a:r>
          </a:p>
          <a:p>
            <a:pPr lvl="1"/>
            <a:r>
              <a:rPr lang="en-US" sz="2200" dirty="0"/>
              <a:t>Experiments with lithium coatings for reduced </a:t>
            </a:r>
            <a:r>
              <a:rPr lang="en-US" sz="2200" dirty="0" smtClean="0"/>
              <a:t>recycling (see </a:t>
            </a:r>
            <a:r>
              <a:rPr lang="en-US" sz="2200" dirty="0" err="1" smtClean="0"/>
              <a:t>Kaita</a:t>
            </a:r>
            <a:r>
              <a:rPr lang="en-US" sz="2200" dirty="0" smtClean="0"/>
              <a:t> et al., EX/P4-9)</a:t>
            </a:r>
          </a:p>
        </p:txBody>
      </p:sp>
      <p:pic>
        <p:nvPicPr>
          <p:cNvPr id="228356" name="Picture 4" descr="di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447800"/>
            <a:ext cx="35052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Multiple diagnostic measurements are </a:t>
            </a:r>
            <a:r>
              <a:rPr kumimoji="1" lang="en-US" sz="3100" dirty="0" smtClean="0"/>
              <a:t>analyzed to elucidate on radiative divertor physics in NSTX</a:t>
            </a:r>
            <a:endParaRPr kumimoji="1" lang="en-US" sz="3100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3657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1" lang="en-US" sz="1800" dirty="0"/>
              <a:t>Diagnostic set for divertor</a:t>
            </a:r>
          </a:p>
          <a:p>
            <a:pPr>
              <a:lnSpc>
                <a:spcPct val="90000"/>
              </a:lnSpc>
              <a:buFont typeface="Wingdings" pitchFamily="24" charset="2"/>
              <a:buNone/>
            </a:pPr>
            <a:r>
              <a:rPr kumimoji="1" lang="en-US" sz="1800" dirty="0"/>
              <a:t>	studies:</a:t>
            </a:r>
          </a:p>
          <a:p>
            <a:pPr lvl="1">
              <a:lnSpc>
                <a:spcPct val="90000"/>
              </a:lnSpc>
            </a:pPr>
            <a:r>
              <a:rPr kumimoji="1" lang="en-US" sz="1800" dirty="0"/>
              <a:t>IR cameras</a:t>
            </a:r>
          </a:p>
          <a:p>
            <a:pPr lvl="1">
              <a:lnSpc>
                <a:spcPct val="90000"/>
              </a:lnSpc>
            </a:pPr>
            <a:r>
              <a:rPr kumimoji="1" lang="en-US" sz="1800" dirty="0" err="1"/>
              <a:t>Bolometers</a:t>
            </a:r>
            <a:endParaRPr kumimoji="1" lang="en-US" sz="1800" dirty="0"/>
          </a:p>
          <a:p>
            <a:pPr lvl="1">
              <a:lnSpc>
                <a:spcPct val="90000"/>
              </a:lnSpc>
            </a:pPr>
            <a:r>
              <a:rPr kumimoji="1" lang="en-US" sz="1800" dirty="0"/>
              <a:t>Neutral pressure gauges</a:t>
            </a:r>
          </a:p>
          <a:p>
            <a:pPr lvl="1">
              <a:lnSpc>
                <a:spcPct val="90000"/>
              </a:lnSpc>
            </a:pPr>
            <a:r>
              <a:rPr kumimoji="1" lang="en-US" sz="1800" dirty="0"/>
              <a:t>Tile Langmuir probes</a:t>
            </a:r>
            <a:endParaRPr kumimoji="1" lang="en-US" sz="1800" dirty="0" smtClean="0"/>
          </a:p>
          <a:p>
            <a:pPr lvl="1">
              <a:lnSpc>
                <a:spcPct val="90000"/>
              </a:lnSpc>
            </a:pPr>
            <a:r>
              <a:rPr kumimoji="1" lang="en-US" sz="1800" dirty="0" smtClean="0"/>
              <a:t>D</a:t>
            </a:r>
            <a:r>
              <a:rPr kumimoji="1" lang="en-US" sz="1800" dirty="0">
                <a:latin typeface="Symbol" pitchFamily="24" charset="2"/>
                <a:sym typeface="Symbol" pitchFamily="24" charset="2"/>
              </a:rPr>
              <a:t></a:t>
            </a:r>
            <a:r>
              <a:rPr kumimoji="1" lang="en-US" sz="1800" dirty="0"/>
              <a:t>, D</a:t>
            </a:r>
            <a:r>
              <a:rPr kumimoji="1" lang="en-US" sz="1800" dirty="0" smtClean="0">
                <a:latin typeface="Symbol" pitchFamily="24" charset="2"/>
                <a:sym typeface="Symbol" pitchFamily="24" charset="2"/>
              </a:rPr>
              <a:t></a:t>
            </a:r>
            <a:r>
              <a:rPr kumimoji="1" lang="en-US" sz="1800" dirty="0" smtClean="0">
                <a:sym typeface="Symbol" pitchFamily="24" charset="2"/>
              </a:rPr>
              <a:t> filtered </a:t>
            </a:r>
            <a:r>
              <a:rPr kumimoji="1" lang="en-US" sz="1800" dirty="0" smtClean="0"/>
              <a:t>CCD arrays</a:t>
            </a:r>
          </a:p>
          <a:p>
            <a:pPr lvl="1">
              <a:lnSpc>
                <a:spcPct val="90000"/>
              </a:lnSpc>
            </a:pPr>
            <a:r>
              <a:rPr kumimoji="1" lang="en-US" sz="1800" dirty="0"/>
              <a:t>UV-VIS spectrometer </a:t>
            </a:r>
          </a:p>
          <a:p>
            <a:pPr lvl="1">
              <a:lnSpc>
                <a:spcPct val="90000"/>
              </a:lnSpc>
              <a:buFont typeface="Times" pitchFamily="24" charset="0"/>
              <a:buNone/>
            </a:pPr>
            <a:r>
              <a:rPr kumimoji="1" lang="en-US" sz="1800" dirty="0"/>
              <a:t>	</a:t>
            </a:r>
            <a:r>
              <a:rPr kumimoji="1" lang="en-US" sz="1800" dirty="0" smtClean="0"/>
              <a:t>(10 </a:t>
            </a:r>
            <a:r>
              <a:rPr kumimoji="1" lang="en-US" sz="1800" dirty="0"/>
              <a:t>divertor chords)</a:t>
            </a:r>
          </a:p>
          <a:p>
            <a:pPr lvl="1">
              <a:lnSpc>
                <a:spcPct val="90000"/>
              </a:lnSpc>
              <a:buFont typeface="Times" pitchFamily="24" charset="0"/>
              <a:buNone/>
            </a:pPr>
            <a:endParaRPr kumimoji="1" lang="en-US" sz="1800" dirty="0"/>
          </a:p>
          <a:p>
            <a:pPr>
              <a:lnSpc>
                <a:spcPct val="90000"/>
              </a:lnSpc>
            </a:pPr>
            <a:r>
              <a:rPr kumimoji="1" lang="en-US" sz="1800" dirty="0" err="1"/>
              <a:t>Midplane</a:t>
            </a:r>
            <a:r>
              <a:rPr kumimoji="1" lang="en-US" sz="1800" dirty="0"/>
              <a:t> Thomson scattering and CHERS systems</a:t>
            </a:r>
          </a:p>
          <a:p>
            <a:pPr>
              <a:lnSpc>
                <a:spcPct val="90000"/>
              </a:lnSpc>
            </a:pPr>
            <a:endParaRPr kumimoji="1" lang="en-US" sz="1800" dirty="0"/>
          </a:p>
          <a:p>
            <a:pPr>
              <a:lnSpc>
                <a:spcPct val="90000"/>
              </a:lnSpc>
            </a:pPr>
            <a:r>
              <a:rPr kumimoji="1" lang="en-US" sz="1800" dirty="0"/>
              <a:t>Divertor gas injector</a:t>
            </a:r>
          </a:p>
          <a:p>
            <a:pPr>
              <a:lnSpc>
                <a:spcPct val="90000"/>
              </a:lnSpc>
              <a:buFont typeface="Wingdings" pitchFamily="24" charset="2"/>
              <a:buNone/>
            </a:pPr>
            <a:r>
              <a:rPr kumimoji="1" lang="en-US" sz="1800" dirty="0"/>
              <a:t>	</a:t>
            </a:r>
            <a:r>
              <a:rPr kumimoji="1" lang="en-US" sz="1800" i="1" dirty="0" err="1">
                <a:latin typeface="Symbol" pitchFamily="24" charset="2"/>
                <a:sym typeface="Symbol" pitchFamily="24" charset="2"/>
              </a:rPr>
              <a:t></a:t>
            </a:r>
            <a:r>
              <a:rPr kumimoji="1" lang="en-US" sz="1800" i="1" baseline="-25000" dirty="0" err="1"/>
              <a:t>gas</a:t>
            </a:r>
            <a:r>
              <a:rPr kumimoji="1" lang="en-US" sz="1800" dirty="0"/>
              <a:t> =</a:t>
            </a:r>
            <a:r>
              <a:rPr kumimoji="1" lang="en-US" sz="1800" dirty="0" smtClean="0"/>
              <a:t> 20-200 </a:t>
            </a:r>
            <a:r>
              <a:rPr kumimoji="1" lang="en-US" sz="1800" dirty="0" err="1"/>
              <a:t>Torr</a:t>
            </a:r>
            <a:r>
              <a:rPr kumimoji="1" lang="en-US" sz="1800" dirty="0"/>
              <a:t> </a:t>
            </a:r>
            <a:r>
              <a:rPr kumimoji="1" lang="en-US" sz="1800" dirty="0" err="1"/>
              <a:t>l</a:t>
            </a:r>
            <a:r>
              <a:rPr kumimoji="1" lang="en-US" sz="1800" dirty="0"/>
              <a:t> / </a:t>
            </a:r>
            <a:r>
              <a:rPr kumimoji="1" lang="en-US" sz="1800" dirty="0" err="1"/>
              <a:t>s</a:t>
            </a:r>
            <a:endParaRPr kumimoji="1" lang="en-US" sz="1800" dirty="0"/>
          </a:p>
        </p:txBody>
      </p:sp>
      <p:pic>
        <p:nvPicPr>
          <p:cNvPr id="5" name="Picture 4" descr="iaea08-nstx-dia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7549" y="1447800"/>
            <a:ext cx="532745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/>
              <a:t>In low </a:t>
            </a:r>
            <a:r>
              <a:rPr kumimoji="1" lang="en-US" dirty="0" err="1">
                <a:latin typeface="Symbol" pitchFamily="24" charset="2"/>
                <a:sym typeface="Symbol" pitchFamily="24" charset="2"/>
              </a:rPr>
              <a:t></a:t>
            </a:r>
            <a:r>
              <a:rPr kumimoji="1" lang="en-US" dirty="0" err="1" smtClean="0">
                <a:latin typeface="Symbol" pitchFamily="24" charset="2"/>
                <a:sym typeface="Symbol" pitchFamily="24" charset="2"/>
              </a:rPr>
              <a:t></a:t>
            </a:r>
            <a:r>
              <a:rPr kumimoji="1" lang="en-US" dirty="0" smtClean="0">
                <a:latin typeface="Symbol" pitchFamily="24" charset="2"/>
                <a:sym typeface="Symbol" pitchFamily="24" charset="2"/>
              </a:rPr>
              <a:t> </a:t>
            </a:r>
            <a:r>
              <a:rPr kumimoji="1" lang="en-US" dirty="0" err="1" smtClean="0">
                <a:latin typeface="Symbol" pitchFamily="24" charset="2"/>
                <a:sym typeface="Symbol" pitchFamily="24" charset="2"/>
              </a:rPr>
              <a:t></a:t>
            </a:r>
            <a:r>
              <a:rPr kumimoji="1" lang="en-US" dirty="0" smtClean="0"/>
              <a:t> configuration with rad. divertor, </a:t>
            </a:r>
            <a:r>
              <a:rPr kumimoji="1" lang="en-US" i="1" dirty="0" err="1" smtClean="0"/>
              <a:t>q</a:t>
            </a:r>
            <a:r>
              <a:rPr kumimoji="1" lang="en-US" i="1" baseline="-25000" dirty="0" err="1" smtClean="0"/>
              <a:t>peak</a:t>
            </a:r>
            <a:r>
              <a:rPr kumimoji="1" lang="en-US" dirty="0" smtClean="0"/>
              <a:t> reduced albeit </a:t>
            </a:r>
            <a:r>
              <a:rPr kumimoji="1" lang="en-US" dirty="0"/>
              <a:t>with confinement </a:t>
            </a:r>
            <a:r>
              <a:rPr kumimoji="1" lang="en-US" dirty="0" smtClean="0"/>
              <a:t>degradation</a:t>
            </a:r>
            <a:endParaRPr kumimoji="1" lang="en-US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91000"/>
            <a:ext cx="8229600" cy="2362200"/>
          </a:xfrm>
        </p:spPr>
        <p:txBody>
          <a:bodyPr/>
          <a:lstStyle/>
          <a:p>
            <a:r>
              <a:rPr kumimoji="1" lang="en-US" sz="2000" dirty="0"/>
              <a:t>Peak heat flux in outer divertor (</a:t>
            </a:r>
            <a:r>
              <a:rPr kumimoji="1" lang="en-US" sz="2000" b="1" dirty="0"/>
              <a:t>Maingi JNM 363-365, 196 (2007)</a:t>
            </a:r>
            <a:r>
              <a:rPr kumimoji="1" lang="en-US" sz="2000" dirty="0"/>
              <a:t>):</a:t>
            </a:r>
          </a:p>
          <a:p>
            <a:pPr lvl="1">
              <a:lnSpc>
                <a:spcPct val="80000"/>
              </a:lnSpc>
            </a:pPr>
            <a:r>
              <a:rPr kumimoji="1" lang="en-US" sz="1800" dirty="0"/>
              <a:t>ITER-level </a:t>
            </a:r>
            <a:r>
              <a:rPr kumimoji="1" lang="en-US" sz="1800" i="1" dirty="0" err="1"/>
              <a:t>q</a:t>
            </a:r>
            <a:r>
              <a:rPr kumimoji="1" lang="en-US" sz="1800" i="1" baseline="-25000" dirty="0" err="1"/>
              <a:t>out</a:t>
            </a:r>
            <a:r>
              <a:rPr kumimoji="1" lang="en-US" sz="1800" dirty="0"/>
              <a:t>&lt; 10 MW/m</a:t>
            </a:r>
            <a:r>
              <a:rPr kumimoji="1" lang="en-US" sz="1800" baseline="30000" dirty="0"/>
              <a:t>2</a:t>
            </a:r>
            <a:endParaRPr kumimoji="1" lang="en-US" sz="1800" dirty="0"/>
          </a:p>
          <a:p>
            <a:pPr lvl="1">
              <a:lnSpc>
                <a:spcPct val="80000"/>
              </a:lnSpc>
            </a:pPr>
            <a:r>
              <a:rPr kumimoji="1" lang="en-US" sz="1800" dirty="0"/>
              <a:t>Scaling of </a:t>
            </a:r>
            <a:r>
              <a:rPr kumimoji="1" lang="en-US" sz="1800" i="1" dirty="0" err="1"/>
              <a:t>q</a:t>
            </a:r>
            <a:r>
              <a:rPr kumimoji="1" lang="en-US" sz="1800" i="1" baseline="-25000" dirty="0" err="1"/>
              <a:t>peak</a:t>
            </a:r>
            <a:r>
              <a:rPr kumimoji="1" lang="en-US" sz="1800" dirty="0"/>
              <a:t>: linear with </a:t>
            </a:r>
            <a:r>
              <a:rPr kumimoji="1" lang="en-US" sz="1800" i="1" dirty="0" err="1"/>
              <a:t>P</a:t>
            </a:r>
            <a:r>
              <a:rPr kumimoji="1" lang="en-US" sz="1800" i="1" baseline="-25000" dirty="0" err="1"/>
              <a:t>sol</a:t>
            </a:r>
            <a:r>
              <a:rPr kumimoji="1" lang="en-US" sz="1800" dirty="0"/>
              <a:t> (</a:t>
            </a:r>
            <a:r>
              <a:rPr kumimoji="1" lang="en-US" sz="1800" i="1" dirty="0"/>
              <a:t>P</a:t>
            </a:r>
            <a:r>
              <a:rPr kumimoji="1" lang="en-US" sz="1800" i="1" baseline="-25000" dirty="0"/>
              <a:t>NBI</a:t>
            </a:r>
            <a:r>
              <a:rPr kumimoji="1" lang="en-US" sz="1800" dirty="0"/>
              <a:t>), linear-monotonic with </a:t>
            </a:r>
            <a:r>
              <a:rPr kumimoji="1" lang="en-US" sz="1800" i="1" dirty="0" err="1"/>
              <a:t>I</a:t>
            </a:r>
            <a:r>
              <a:rPr kumimoji="1" lang="en-US" sz="1800" i="1" baseline="-25000" dirty="0" err="1"/>
              <a:t>p</a:t>
            </a:r>
            <a:r>
              <a:rPr kumimoji="1" lang="en-US" sz="1800" dirty="0"/>
              <a:t> </a:t>
            </a:r>
          </a:p>
          <a:p>
            <a:pPr lvl="1">
              <a:lnSpc>
                <a:spcPct val="80000"/>
              </a:lnSpc>
            </a:pPr>
            <a:r>
              <a:rPr kumimoji="1" lang="en-US" sz="1800" dirty="0"/>
              <a:t>Large </a:t>
            </a:r>
            <a:r>
              <a:rPr kumimoji="1" lang="en-US" sz="1800" i="1" dirty="0" err="1"/>
              <a:t>q</a:t>
            </a:r>
            <a:r>
              <a:rPr kumimoji="1" lang="en-US" sz="1800" i="1" baseline="-25000" dirty="0" err="1"/>
              <a:t>peak</a:t>
            </a:r>
            <a:r>
              <a:rPr kumimoji="1" lang="en-US" sz="1800" dirty="0"/>
              <a:t> asymmetry - 2-10; inner divertor always detached</a:t>
            </a:r>
          </a:p>
          <a:p>
            <a:pPr lvl="1">
              <a:lnSpc>
                <a:spcPct val="0"/>
              </a:lnSpc>
            </a:pPr>
            <a:endParaRPr kumimoji="1" lang="en-US" sz="2000" dirty="0"/>
          </a:p>
          <a:p>
            <a:r>
              <a:rPr kumimoji="1" lang="en-US" sz="2000" dirty="0"/>
              <a:t>Experiments using D</a:t>
            </a:r>
            <a:r>
              <a:rPr kumimoji="1" lang="en-US" sz="2000" baseline="-25000" dirty="0"/>
              <a:t>2</a:t>
            </a:r>
            <a:r>
              <a:rPr kumimoji="1" lang="en-US" sz="2000" dirty="0"/>
              <a:t> injection (</a:t>
            </a:r>
            <a:r>
              <a:rPr kumimoji="1" lang="en-US" sz="2000" b="1" dirty="0"/>
              <a:t>Soukhanovskii IAEA 2006</a:t>
            </a:r>
            <a:r>
              <a:rPr kumimoji="1" lang="en-US" sz="2000" dirty="0"/>
              <a:t>):</a:t>
            </a:r>
          </a:p>
          <a:p>
            <a:pPr lvl="1"/>
            <a:r>
              <a:rPr kumimoji="1" lang="en-US" sz="1800" i="1" dirty="0" err="1"/>
              <a:t>q</a:t>
            </a:r>
            <a:r>
              <a:rPr kumimoji="1" lang="en-US" sz="1800" i="1" baseline="-25000" dirty="0" err="1"/>
              <a:t>peak</a:t>
            </a:r>
            <a:r>
              <a:rPr kumimoji="1" lang="en-US" sz="1800" dirty="0"/>
              <a:t> reduced by up to 60 % in transient PDD regime</a:t>
            </a:r>
          </a:p>
          <a:p>
            <a:pPr lvl="1"/>
            <a:r>
              <a:rPr kumimoji="1" lang="en-US" sz="1800" dirty="0"/>
              <a:t>X-point MARFE degraded confinement within 2-3 </a:t>
            </a:r>
            <a:r>
              <a:rPr kumimoji="1" lang="en-US" sz="1800" dirty="0" err="1"/>
              <a:t>x</a:t>
            </a:r>
            <a:r>
              <a:rPr kumimoji="1" lang="en-US" sz="1800" dirty="0"/>
              <a:t> </a:t>
            </a:r>
            <a:r>
              <a:rPr kumimoji="1" lang="en-US" sz="1800" dirty="0">
                <a:latin typeface="Symbol" pitchFamily="24" charset="2"/>
                <a:sym typeface="Symbol" pitchFamily="24" charset="2"/>
              </a:rPr>
              <a:t></a:t>
            </a:r>
            <a:r>
              <a:rPr kumimoji="1" lang="en-US" sz="1800" baseline="-25000" dirty="0"/>
              <a:t>E</a:t>
            </a:r>
          </a:p>
        </p:txBody>
      </p:sp>
      <p:pic>
        <p:nvPicPr>
          <p:cNvPr id="230421" name="Picture 21" descr="aps07_lowkd_scalin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3049" y="1371599"/>
            <a:ext cx="3313512" cy="275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22" name="Picture 22" descr="aps07_lowkd_profi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7837" y="1371599"/>
            <a:ext cx="3281363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wkd-con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" y="1371599"/>
            <a:ext cx="1929374" cy="2532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/>
              <a:t>High plasma performance and reduced </a:t>
            </a:r>
            <a:r>
              <a:rPr kumimoji="1" lang="en-US" i="1"/>
              <a:t>q</a:t>
            </a:r>
            <a:r>
              <a:rPr kumimoji="1" lang="en-US" i="1" baseline="-25000"/>
              <a:t>pk</a:t>
            </a:r>
            <a:r>
              <a:rPr kumimoji="1" lang="en-US"/>
              <a:t> are attained in highly shaped plasmas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5791200" cy="4953000"/>
          </a:xfrm>
        </p:spPr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kumimoji="1" lang="en-US" sz="2000" dirty="0"/>
              <a:t>High performance H-mode </a:t>
            </a:r>
          </a:p>
          <a:p>
            <a:pPr marL="381000" indent="-381000">
              <a:lnSpc>
                <a:spcPct val="90000"/>
              </a:lnSpc>
              <a:buFont typeface="Wingdings" pitchFamily="24" charset="2"/>
              <a:buNone/>
            </a:pPr>
            <a:r>
              <a:rPr kumimoji="1" lang="en-US" sz="2000" dirty="0"/>
              <a:t>	(</a:t>
            </a:r>
            <a:r>
              <a:rPr kumimoji="1" lang="en-US" sz="2000" b="1" dirty="0"/>
              <a:t>Gates APS 2005, Maingi APS 2005, Menard IAEA 2006</a:t>
            </a:r>
            <a:r>
              <a:rPr kumimoji="1" lang="en-US" sz="2000" dirty="0"/>
              <a:t>)</a:t>
            </a:r>
          </a:p>
          <a:p>
            <a:pPr marL="838200" lvl="1" indent="-381000">
              <a:lnSpc>
                <a:spcPct val="90000"/>
              </a:lnSpc>
            </a:pPr>
            <a:r>
              <a:rPr kumimoji="1" lang="en-US" sz="1800" dirty="0" err="1">
                <a:latin typeface="Symbol" pitchFamily="24" charset="2"/>
                <a:sym typeface="Symbol" pitchFamily="24" charset="2"/>
              </a:rPr>
              <a:t></a:t>
            </a:r>
            <a:r>
              <a:rPr kumimoji="1" lang="en-US" sz="1800" dirty="0"/>
              <a:t> = 2.2-2.3, </a:t>
            </a:r>
            <a:r>
              <a:rPr kumimoji="1" lang="en-US" sz="1800" dirty="0" err="1">
                <a:latin typeface="Symbol" pitchFamily="24" charset="2"/>
                <a:sym typeface="Symbol" pitchFamily="24" charset="2"/>
              </a:rPr>
              <a:t></a:t>
            </a:r>
            <a:r>
              <a:rPr kumimoji="1" lang="en-US" sz="1800" dirty="0"/>
              <a:t>= 0.65-0.75, </a:t>
            </a:r>
            <a:r>
              <a:rPr kumimoji="1" lang="en-US" sz="1800" i="1" dirty="0" err="1"/>
              <a:t>drsep</a:t>
            </a:r>
            <a:r>
              <a:rPr kumimoji="1" lang="en-US" sz="1800" dirty="0"/>
              <a:t> ~ 5-10 mm</a:t>
            </a:r>
          </a:p>
          <a:p>
            <a:pPr marL="838200" lvl="1" indent="-381000">
              <a:lnSpc>
                <a:spcPct val="90000"/>
              </a:lnSpc>
            </a:pPr>
            <a:r>
              <a:rPr kumimoji="1" lang="en-US" sz="1800" dirty="0"/>
              <a:t>H89P ~ 2.0</a:t>
            </a:r>
          </a:p>
          <a:p>
            <a:pPr marL="838200" lvl="1" indent="-381000">
              <a:lnSpc>
                <a:spcPct val="90000"/>
              </a:lnSpc>
            </a:pPr>
            <a:r>
              <a:rPr kumimoji="1" lang="en-US" sz="1800" dirty="0" err="1">
                <a:latin typeface="Symbol" pitchFamily="24" charset="2"/>
                <a:sym typeface="Symbol" pitchFamily="24" charset="2"/>
              </a:rPr>
              <a:t></a:t>
            </a:r>
            <a:r>
              <a:rPr kumimoji="1" lang="en-US" sz="1800" baseline="-25000" dirty="0" err="1"/>
              <a:t>t</a:t>
            </a:r>
            <a:r>
              <a:rPr kumimoji="1" lang="en-US" sz="1800" dirty="0"/>
              <a:t> = 15 - 25 %</a:t>
            </a:r>
          </a:p>
          <a:p>
            <a:pPr marL="838200" lvl="1" indent="-381000">
              <a:lnSpc>
                <a:spcPct val="90000"/>
              </a:lnSpc>
            </a:pPr>
            <a:r>
              <a:rPr kumimoji="1" lang="en-US" sz="1800" dirty="0" err="1"/>
              <a:t>f</a:t>
            </a:r>
            <a:r>
              <a:rPr kumimoji="1" lang="en-US" sz="1800" baseline="-25000" dirty="0" err="1"/>
              <a:t>bs</a:t>
            </a:r>
            <a:r>
              <a:rPr kumimoji="1" lang="en-US" sz="1800" dirty="0"/>
              <a:t> = 45 - 50 %</a:t>
            </a:r>
          </a:p>
          <a:p>
            <a:pPr marL="838200" lvl="1" indent="-381000">
              <a:lnSpc>
                <a:spcPct val="90000"/>
              </a:lnSpc>
            </a:pPr>
            <a:r>
              <a:rPr kumimoji="1" lang="en-US" sz="1800" dirty="0"/>
              <a:t>longer pulses </a:t>
            </a:r>
            <a:r>
              <a:rPr lang="en-US" sz="1800" dirty="0"/>
              <a:t>~50 </a:t>
            </a:r>
            <a:r>
              <a:rPr lang="en-US" sz="1800" dirty="0" err="1"/>
              <a:t>x</a:t>
            </a:r>
            <a:r>
              <a:rPr lang="en-US" sz="1800" dirty="0"/>
              <a:t> </a:t>
            </a:r>
            <a:r>
              <a:rPr lang="en-US" sz="1800" i="1" dirty="0">
                <a:latin typeface="Symbol" pitchFamily="24" charset="2"/>
                <a:sym typeface="Symbol" pitchFamily="24" charset="2"/>
              </a:rPr>
              <a:t></a:t>
            </a:r>
            <a:r>
              <a:rPr lang="en-US" sz="1800" i="1" baseline="-25000" dirty="0"/>
              <a:t>E</a:t>
            </a:r>
            <a:endParaRPr kumimoji="1" lang="en-US" sz="1800" dirty="0"/>
          </a:p>
          <a:p>
            <a:pPr marL="838200" lvl="1" indent="-381000">
              <a:lnSpc>
                <a:spcPct val="90000"/>
              </a:lnSpc>
            </a:pPr>
            <a:r>
              <a:rPr kumimoji="1" lang="en-US" sz="1800" dirty="0"/>
              <a:t>smaller </a:t>
            </a:r>
            <a:r>
              <a:rPr kumimoji="1" lang="en-US" sz="1800" dirty="0" err="1"/>
              <a:t>ELMs</a:t>
            </a:r>
            <a:endParaRPr kumimoji="1" lang="en-US" sz="1800" dirty="0"/>
          </a:p>
          <a:p>
            <a:pPr marL="838200" lvl="1" indent="-381000">
              <a:lnSpc>
                <a:spcPct val="90000"/>
              </a:lnSpc>
            </a:pPr>
            <a:endParaRPr kumimoji="1" lang="en-US" sz="2000" dirty="0"/>
          </a:p>
          <a:p>
            <a:pPr marL="381000" indent="-381000">
              <a:lnSpc>
                <a:spcPct val="90000"/>
              </a:lnSpc>
            </a:pPr>
            <a:r>
              <a:rPr kumimoji="1" lang="en-US" sz="2000" dirty="0"/>
              <a:t>Divertor in highly shaped plasmas</a:t>
            </a:r>
            <a:endParaRPr kumimoji="1" lang="en-US" sz="2000" dirty="0" smtClean="0"/>
          </a:p>
          <a:p>
            <a:pPr marL="838200" lvl="1" indent="-381000">
              <a:lnSpc>
                <a:spcPct val="90000"/>
              </a:lnSpc>
            </a:pPr>
            <a:r>
              <a:rPr kumimoji="1" lang="en-US" sz="1800" dirty="0" smtClean="0"/>
              <a:t>High flux </a:t>
            </a:r>
            <a:r>
              <a:rPr kumimoji="1" lang="en-US" sz="1800" dirty="0"/>
              <a:t>expansion, area expansion (</a:t>
            </a:r>
            <a:r>
              <a:rPr kumimoji="1" lang="en-US" sz="1800" i="1" dirty="0" err="1"/>
              <a:t>q</a:t>
            </a:r>
            <a:r>
              <a:rPr kumimoji="1" lang="en-US" sz="1800" i="1" baseline="-25000" dirty="0" err="1"/>
              <a:t>peak</a:t>
            </a:r>
            <a:r>
              <a:rPr kumimoji="1" lang="en-US" sz="1800" i="1" baseline="-25000" dirty="0"/>
              <a:t> </a:t>
            </a:r>
            <a:r>
              <a:rPr kumimoji="1" lang="en-US" sz="1800" b="1" dirty="0" err="1">
                <a:sym typeface="Symbol" pitchFamily="24" charset="2"/>
              </a:rPr>
              <a:t></a:t>
            </a:r>
            <a:r>
              <a:rPr kumimoji="1" lang="en-US" sz="1800" dirty="0">
                <a:sym typeface="Symbol" pitchFamily="24" charset="2"/>
              </a:rPr>
              <a:t> )</a:t>
            </a:r>
            <a:endParaRPr kumimoji="1" lang="en-US" sz="1800" i="1" dirty="0"/>
          </a:p>
          <a:p>
            <a:pPr marL="838200" lvl="1" indent="-381000">
              <a:lnSpc>
                <a:spcPct val="90000"/>
              </a:lnSpc>
            </a:pPr>
            <a:r>
              <a:rPr kumimoji="1" lang="en-US" sz="1800" dirty="0"/>
              <a:t>Higher isothermal SOL volume (</a:t>
            </a:r>
            <a:r>
              <a:rPr kumimoji="1" lang="en-US" sz="1800" i="1" dirty="0" err="1"/>
              <a:t>P</a:t>
            </a:r>
            <a:r>
              <a:rPr kumimoji="1" lang="en-US" sz="1800" i="1" baseline="-25000" dirty="0" err="1"/>
              <a:t>rad</a:t>
            </a:r>
            <a:r>
              <a:rPr kumimoji="1" lang="en-US" sz="1800" i="1" baseline="-25000" dirty="0"/>
              <a:t>  </a:t>
            </a:r>
            <a:r>
              <a:rPr kumimoji="1" lang="en-US" sz="1800" b="1" dirty="0" err="1">
                <a:sym typeface="Symbol" pitchFamily="24" charset="2"/>
              </a:rPr>
              <a:t></a:t>
            </a:r>
            <a:r>
              <a:rPr kumimoji="1" lang="en-US" sz="1800" dirty="0">
                <a:sym typeface="Symbol" pitchFamily="24" charset="2"/>
              </a:rPr>
              <a:t>)</a:t>
            </a:r>
            <a:endParaRPr kumimoji="1" lang="en-US" sz="1800" baseline="-25000" dirty="0"/>
          </a:p>
          <a:p>
            <a:pPr marL="838200" lvl="1" indent="-381000">
              <a:lnSpc>
                <a:spcPct val="90000"/>
              </a:lnSpc>
            </a:pPr>
            <a:r>
              <a:rPr kumimoji="1" lang="en-US" sz="1800" dirty="0"/>
              <a:t>Lower </a:t>
            </a:r>
            <a:r>
              <a:rPr kumimoji="1" lang="en-US" sz="1800" i="1" dirty="0" err="1"/>
              <a:t>L</a:t>
            </a:r>
            <a:r>
              <a:rPr kumimoji="1" lang="en-US" sz="1800" i="1" baseline="-25000" dirty="0" err="1"/>
              <a:t>p</a:t>
            </a:r>
            <a:r>
              <a:rPr kumimoji="1" lang="en-US" sz="1800" dirty="0"/>
              <a:t> (neutral penetration </a:t>
            </a:r>
            <a:r>
              <a:rPr kumimoji="1" lang="en-US" sz="1800" b="1" dirty="0" err="1">
                <a:sym typeface="Symbol" pitchFamily="24" charset="2"/>
              </a:rPr>
              <a:t></a:t>
            </a:r>
            <a:r>
              <a:rPr kumimoji="1" lang="en-US" sz="1800" dirty="0">
                <a:sym typeface="Symbol" pitchFamily="24" charset="2"/>
              </a:rPr>
              <a:t>)</a:t>
            </a:r>
            <a:endParaRPr kumimoji="1" lang="en-US" sz="1800" dirty="0"/>
          </a:p>
          <a:p>
            <a:pPr marL="838200" lvl="1" indent="-381000">
              <a:lnSpc>
                <a:spcPct val="90000"/>
              </a:lnSpc>
            </a:pPr>
            <a:r>
              <a:rPr kumimoji="1" lang="en-US" sz="1800" dirty="0"/>
              <a:t>Neutrals recycle toward </a:t>
            </a:r>
            <a:r>
              <a:rPr kumimoji="1" lang="en-US" sz="1800" dirty="0" err="1"/>
              <a:t>separatrix</a:t>
            </a:r>
            <a:endParaRPr kumimoji="1" lang="en-US" sz="1800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38800" y="1212850"/>
            <a:ext cx="3429000" cy="5264150"/>
            <a:chOff x="1968" y="769"/>
            <a:chExt cx="2444" cy="3508"/>
          </a:xfrm>
        </p:grpSpPr>
        <p:pic>
          <p:nvPicPr>
            <p:cNvPr id="236553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8" y="917"/>
              <a:ext cx="2444" cy="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6554" name="Text Box 10"/>
            <p:cNvSpPr txBox="1">
              <a:spLocks noChangeArrowheads="1"/>
            </p:cNvSpPr>
            <p:nvPr/>
          </p:nvSpPr>
          <p:spPr bwMode="auto">
            <a:xfrm>
              <a:off x="2911" y="769"/>
              <a:ext cx="1051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chemeClr val="tx1"/>
                  </a:solidFill>
                  <a:latin typeface="Times" pitchFamily="24" charset="0"/>
                </a:rPr>
                <a:t>Shot 120001</a:t>
              </a: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264" y="1824"/>
              <a:ext cx="480" cy="144"/>
              <a:chOff x="3690" y="2088"/>
              <a:chExt cx="490" cy="150"/>
            </a:xfrm>
          </p:grpSpPr>
          <p:sp>
            <p:nvSpPr>
              <p:cNvPr id="236556" name="Line 12"/>
              <p:cNvSpPr>
                <a:spLocks noChangeShapeType="1"/>
              </p:cNvSpPr>
              <p:nvPr/>
            </p:nvSpPr>
            <p:spPr bwMode="auto">
              <a:xfrm>
                <a:off x="3696" y="2168"/>
                <a:ext cx="4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57" name="Line 13"/>
              <p:cNvSpPr>
                <a:spLocks noChangeShapeType="1"/>
              </p:cNvSpPr>
              <p:nvPr/>
            </p:nvSpPr>
            <p:spPr bwMode="auto">
              <a:xfrm>
                <a:off x="3690" y="209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58" name="Line 14"/>
              <p:cNvSpPr>
                <a:spLocks noChangeShapeType="1"/>
              </p:cNvSpPr>
              <p:nvPr/>
            </p:nvSpPr>
            <p:spPr bwMode="auto">
              <a:xfrm>
                <a:off x="4180" y="2088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6559" name="Text Box 15"/>
            <p:cNvSpPr txBox="1">
              <a:spLocks noChangeArrowheads="1"/>
            </p:cNvSpPr>
            <p:nvPr/>
          </p:nvSpPr>
          <p:spPr bwMode="auto">
            <a:xfrm>
              <a:off x="2931" y="1921"/>
              <a:ext cx="1300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i="1">
                  <a:solidFill>
                    <a:schemeClr val="tx1"/>
                  </a:solidFill>
                  <a:latin typeface="Symbol" pitchFamily="24" charset="2"/>
                  <a:sym typeface="Symbol" pitchFamily="24" charset="2"/>
                </a:rPr>
                <a:t></a:t>
              </a:r>
              <a:r>
                <a:rPr lang="en-US" sz="2400" i="1" baseline="-25000">
                  <a:solidFill>
                    <a:schemeClr val="tx1"/>
                  </a:solidFill>
                  <a:latin typeface="Times" pitchFamily="24" charset="0"/>
                </a:rPr>
                <a:t>cr </a:t>
              </a:r>
              <a:r>
                <a:rPr lang="en-US" sz="2000" i="1">
                  <a:solidFill>
                    <a:schemeClr val="tx1"/>
                  </a:solidFill>
                  <a:latin typeface="Times" pitchFamily="24" charset="0"/>
                </a:rPr>
                <a:t>(=</a:t>
              </a:r>
              <a:r>
                <a:rPr lang="en-US" sz="2000" i="1">
                  <a:solidFill>
                    <a:schemeClr val="tx1"/>
                  </a:solidFill>
                  <a:latin typeface="Symbol" pitchFamily="24" charset="2"/>
                  <a:sym typeface="Symbol" pitchFamily="24" charset="2"/>
                </a:rPr>
                <a:t></a:t>
              </a:r>
              <a:r>
                <a:rPr lang="en-US" sz="2000" i="1" baseline="-25000">
                  <a:solidFill>
                    <a:schemeClr val="tx1"/>
                  </a:solidFill>
                  <a:latin typeface="Times" pitchFamily="24" charset="0"/>
                </a:rPr>
                <a:t>0</a:t>
              </a:r>
              <a:r>
                <a:rPr lang="en-US" sz="2000" i="1">
                  <a:solidFill>
                    <a:schemeClr val="tx1"/>
                  </a:solidFill>
                  <a:latin typeface="Symbol" pitchFamily="24" charset="2"/>
                  <a:sym typeface="Symbol" pitchFamily="24" charset="2"/>
                </a:rPr>
                <a:t></a:t>
              </a:r>
              <a:r>
                <a:rPr lang="en-US" sz="2000" i="1" baseline="-25000">
                  <a:solidFill>
                    <a:schemeClr val="tx1"/>
                  </a:solidFill>
                  <a:latin typeface="Times" pitchFamily="24" charset="0"/>
                </a:rPr>
                <a:t>nc</a:t>
              </a:r>
              <a:r>
                <a:rPr lang="en-US" sz="2000" i="1">
                  <a:solidFill>
                    <a:schemeClr val="tx1"/>
                  </a:solidFill>
                  <a:latin typeface="Times" pitchFamily="24" charset="0"/>
                </a:rPr>
                <a:t>a</a:t>
              </a:r>
              <a:r>
                <a:rPr lang="en-US" sz="2000" i="1" baseline="30000">
                  <a:solidFill>
                    <a:schemeClr val="tx1"/>
                  </a:solidFill>
                  <a:latin typeface="Times" pitchFamily="24" charset="0"/>
                </a:rPr>
                <a:t>2</a:t>
              </a:r>
              <a:r>
                <a:rPr lang="en-US" sz="2000" i="1">
                  <a:solidFill>
                    <a:schemeClr val="tx1"/>
                  </a:solidFill>
                  <a:latin typeface="Times" pitchFamily="24" charset="0"/>
                </a:rPr>
                <a:t>/6)</a:t>
              </a:r>
            </a:p>
          </p:txBody>
        </p:sp>
        <p:sp>
          <p:nvSpPr>
            <p:cNvPr id="236560" name="Text Box 16"/>
            <p:cNvSpPr txBox="1">
              <a:spLocks noChangeArrowheads="1"/>
            </p:cNvSpPr>
            <p:nvPr/>
          </p:nvSpPr>
          <p:spPr bwMode="auto">
            <a:xfrm>
              <a:off x="2458" y="2760"/>
              <a:ext cx="466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chemeClr val="tx1"/>
                  </a:solidFill>
                  <a:latin typeface="Times" pitchFamily="24" charset="0"/>
                </a:rPr>
                <a:t>MSE</a:t>
              </a:r>
            </a:p>
          </p:txBody>
        </p:sp>
        <p:sp>
          <p:nvSpPr>
            <p:cNvPr id="236561" name="Line 17"/>
            <p:cNvSpPr>
              <a:spLocks noChangeShapeType="1"/>
            </p:cNvSpPr>
            <p:nvPr/>
          </p:nvSpPr>
          <p:spPr bwMode="auto">
            <a:xfrm flipV="1">
              <a:off x="2784" y="2663"/>
              <a:ext cx="192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62" name="Line 18"/>
            <p:cNvSpPr>
              <a:spLocks noChangeShapeType="1"/>
            </p:cNvSpPr>
            <p:nvPr/>
          </p:nvSpPr>
          <p:spPr bwMode="auto">
            <a:xfrm>
              <a:off x="2577" y="1008"/>
              <a:ext cx="9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63" name="Line 19"/>
            <p:cNvSpPr>
              <a:spLocks noChangeShapeType="1"/>
            </p:cNvSpPr>
            <p:nvPr/>
          </p:nvSpPr>
          <p:spPr bwMode="auto">
            <a:xfrm>
              <a:off x="2577" y="1080"/>
              <a:ext cx="9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64" name="Line 20"/>
            <p:cNvSpPr>
              <a:spLocks noChangeShapeType="1"/>
            </p:cNvSpPr>
            <p:nvPr/>
          </p:nvSpPr>
          <p:spPr bwMode="auto">
            <a:xfrm>
              <a:off x="2575" y="1150"/>
              <a:ext cx="96" cy="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565" name="Line 21"/>
            <p:cNvSpPr>
              <a:spLocks noChangeShapeType="1"/>
            </p:cNvSpPr>
            <p:nvPr/>
          </p:nvSpPr>
          <p:spPr bwMode="auto">
            <a:xfrm>
              <a:off x="2573" y="1007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6566" name="Text Box 22"/>
          <p:cNvSpPr txBox="1">
            <a:spLocks noChangeArrowheads="1"/>
          </p:cNvSpPr>
          <p:nvPr/>
        </p:nvSpPr>
        <p:spPr bwMode="auto">
          <a:xfrm>
            <a:off x="7037388" y="3733800"/>
            <a:ext cx="96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>
                <a:solidFill>
                  <a:srgbClr val="0748FF"/>
                </a:solidFill>
                <a:latin typeface="Times" pitchFamily="24" charset="0"/>
              </a:rPr>
              <a:t>TRANSP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_All_Lab-arial_narrow">
  <a:themeElements>
    <a:clrScheme name="Sample_All_Lab-arial_narr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_All_Lab-arial_narrow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92" charset="0"/>
            <a:ea typeface="ＭＳ Ｐゴシック" pitchFamily="92" charset="-128"/>
            <a:cs typeface="ＭＳ Ｐゴシック" pitchFamily="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92" charset="0"/>
            <a:ea typeface="ＭＳ Ｐゴシック" pitchFamily="92" charset="-128"/>
            <a:cs typeface="ＭＳ Ｐゴシック" pitchFamily="92" charset="-128"/>
          </a:defRPr>
        </a:defPPr>
      </a:lstStyle>
    </a:lnDef>
  </a:objectDefaults>
  <a:extraClrSchemeLst>
    <a:extraClrScheme>
      <a:clrScheme name="Sample_All_Lab-arial_narr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All_Lab_Template.ppt</Template>
  <TotalTime>6089</TotalTime>
  <Words>1885</Words>
  <PresentationFormat>On-screen Show (4:3)</PresentationFormat>
  <Paragraphs>234</Paragraphs>
  <Slides>22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Sample_All_Lab-arial_narrow</vt:lpstr>
      <vt:lpstr>Slide 1</vt:lpstr>
      <vt:lpstr>Abstract and Acknowledgments</vt:lpstr>
      <vt:lpstr>Conclusions</vt:lpstr>
      <vt:lpstr>Divertor heat flux mitigation is key for present and future fusion plasma devices </vt:lpstr>
      <vt:lpstr>SOL / divertor geometric properties are different in spherical tori and large aspect ratio tokamaks </vt:lpstr>
      <vt:lpstr>Open geometry NSTX divertor enables flexibility  in plasma shaping</vt:lpstr>
      <vt:lpstr>Multiple diagnostic measurements are analyzed to elucidate on radiative divertor physics in NSTX</vt:lpstr>
      <vt:lpstr>In low   configuration with rad. divertor, qpeak reduced albeit with confinement degradation</vt:lpstr>
      <vt:lpstr>High plasma performance and reduced qpk are attained in highly shaped plasmas</vt:lpstr>
      <vt:lpstr>Good core plasma performance and significant qpeak reduction with PDD obtained at high </vt:lpstr>
      <vt:lpstr>Radiative divertor conditions were optimized in 1.0 MA and 1.2 MA 6 MW H-mode discharges</vt:lpstr>
      <vt:lpstr>High core and pedestal plasma performance during PDD is achieved in high  configuation</vt:lpstr>
      <vt:lpstr>Peak heat flux reduced by up to 60 % as a result of outer strike point partial detachment</vt:lpstr>
      <vt:lpstr>Divertor heat flux reduction was attributed in part to divertor radiated power loss</vt:lpstr>
      <vt:lpstr>Momentum loss was evidenced by divertor neutral pressure increase and particle flux decrease </vt:lpstr>
      <vt:lpstr>Carbon radiation and ion recombination rates increased in divertor detachment phase</vt:lpstr>
      <vt:lpstr>Six-zone 1D analytic SOL / divertor model captures essential features of detachment </vt:lpstr>
      <vt:lpstr>Model predictions consistent with experiment within NSTX range of SOL parameters</vt:lpstr>
      <vt:lpstr>All routes to detachment predicted by model involve high frad</vt:lpstr>
      <vt:lpstr>High frad can be achieved with carbon in NSTX divertor at high ne and nz</vt:lpstr>
      <vt:lpstr>Volumetric power and momentum losses are limited by Lx (R ) at high magnetic field shear</vt:lpstr>
      <vt:lpstr>Discussion</vt:lpstr>
    </vt:vector>
  </TitlesOfParts>
  <Manager/>
  <Company>TID</Company>
  <LinksUpToDate>false</LinksUpToDate>
  <SharedDoc>false</SharedDoc>
  <HyperlinkBase/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TID</dc:creator>
  <cp:keywords/>
  <dc:description/>
  <cp:lastModifiedBy>Vlad Soukhanovskii</cp:lastModifiedBy>
  <cp:revision>338</cp:revision>
  <cp:lastPrinted>2007-11-12T05:53:52Z</cp:lastPrinted>
  <dcterms:created xsi:type="dcterms:W3CDTF">2008-10-10T18:47:55Z</dcterms:created>
  <dcterms:modified xsi:type="dcterms:W3CDTF">2008-10-10T22:11:19Z</dcterms:modified>
  <cp:category/>
</cp:coreProperties>
</file>