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1217" r:id="rId2"/>
    <p:sldId id="1441" r:id="rId3"/>
    <p:sldId id="1447" r:id="rId4"/>
    <p:sldId id="1417" r:id="rId5"/>
    <p:sldId id="1384" r:id="rId6"/>
    <p:sldId id="1420" r:id="rId7"/>
    <p:sldId id="1440" r:id="rId8"/>
    <p:sldId id="1442" r:id="rId9"/>
    <p:sldId id="1400" r:id="rId10"/>
    <p:sldId id="1446" r:id="rId11"/>
    <p:sldId id="1445" r:id="rId12"/>
    <p:sldId id="1401" r:id="rId13"/>
    <p:sldId id="1402" r:id="rId14"/>
    <p:sldId id="1367" r:id="rId15"/>
    <p:sldId id="1398" r:id="rId16"/>
    <p:sldId id="1433" r:id="rId17"/>
    <p:sldId id="1328" r:id="rId18"/>
    <p:sldId id="1437" r:id="rId19"/>
    <p:sldId id="1429" r:id="rId20"/>
    <p:sldId id="1431" r:id="rId21"/>
    <p:sldId id="1408" r:id="rId22"/>
    <p:sldId id="1427" r:id="rId23"/>
    <p:sldId id="1425" r:id="rId24"/>
    <p:sldId id="1418" r:id="rId25"/>
    <p:sldId id="1380" r:id="rId26"/>
    <p:sldId id="1448" r:id="rId27"/>
    <p:sldId id="1449" r:id="rId2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CC66"/>
    <a:srgbClr val="9999FF"/>
    <a:srgbClr val="FF3300"/>
    <a:srgbClr val="FF9933"/>
    <a:srgbClr val="FF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8637" autoAdjust="0"/>
  </p:normalViewPr>
  <p:slideViewPr>
    <p:cSldViewPr snapToGrid="0">
      <p:cViewPr varScale="1">
        <p:scale>
          <a:sx n="49" d="100"/>
          <a:sy n="49" d="100"/>
        </p:scale>
        <p:origin x="-1152" y="-9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1848" y="-82"/>
      </p:cViewPr>
      <p:guideLst>
        <p:guide orient="horz" pos="2904"/>
        <p:guide pos="21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ABC1904-6CC4-4576-ADC6-E740A621B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B0B1A04-210D-45FE-BD9B-726A2AF4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60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6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6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6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60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434FD-C293-4D62-B747-36AC5C57EEF6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1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7E0C4-AC44-4CF5-A058-ECA7D844E864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10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DDAED-25E8-4420-86D3-B6FEFB7DD751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11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4DCBC-50AC-497A-993E-E473FEB70803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15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67EA0-A510-4E86-8552-BAFA61D37AE7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16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9A285-AC25-4129-B084-74C4E5F91BD6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18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B0430-97A4-4A66-9631-2047EF4F82C6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19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1BB55-E894-40C1-8258-235561B42D1B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2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B623E-9EA4-4E45-A8F9-60389E2098BB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22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5EF25-2149-4A2D-9010-E4A43EC30D48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23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F15AB-9109-4274-AA05-B65B8799669B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25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>
              <a:spcBef>
                <a:spcPct val="0"/>
              </a:spcBef>
              <a:buFontTx/>
              <a:buNone/>
            </a:pPr>
            <a:fld id="{EA16C225-DA43-428F-A8CF-D4483B404E65}" type="slidenum">
              <a:rPr lang="en-US" b="0" i="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27</a:t>
            </a:fld>
            <a:endParaRPr lang="en-US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E1E33-1EBA-4F7F-8278-DB6A6312374E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3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C8157-99B7-4295-8F7F-723CB832DF98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4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1B968-528A-4249-BEBA-604176B2D3BC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5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113C9-2834-464E-99B5-18CE21DFD613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6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F1B55-F44F-414E-8BDE-8FA70BC28D20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7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F2E74-1C57-4EA0-B3AA-596470A89E17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8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A5BE1-C3BF-4337-B247-9DFF71210FC2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9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F996-27F1-48D6-B885-3B105F350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0E5B-40D2-4759-AC23-535245D10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282E-DE8C-4427-AF09-F076CF95ED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763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70327-A7A7-46E4-8D42-3C098BE39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0815-43CB-4F8A-845B-E35609341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97EC4-3CC9-46E6-9402-45F4EC067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A3F3-5B33-4060-B2D0-A5F1B1DE6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B7A7B-460E-4B41-BA76-5723F14CC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72FB-D7E6-4F21-8D80-C3EAFA226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8E56C-91B6-434F-9555-DC5A79F41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0190-4C0A-4DE3-9AF8-AB0F5C938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2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  <a:ea typeface="+mn-ea"/>
              </a:rPr>
              <a:t>NSTX</a:t>
            </a:r>
          </a:p>
        </p:txBody>
      </p: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580188"/>
            <a:ext cx="502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>
                <a:solidFill>
                  <a:schemeClr val="accent2"/>
                </a:solidFill>
                <a:latin typeface="Arial" pitchFamily="34" charset="0"/>
                <a:ea typeface="+mn-ea"/>
              </a:rPr>
              <a:t>OV2-4, 23</a:t>
            </a:r>
            <a:r>
              <a:rPr lang="en-US" sz="900" i="0" baseline="30000" dirty="0">
                <a:solidFill>
                  <a:schemeClr val="accent2"/>
                </a:solidFill>
                <a:latin typeface="Arial" pitchFamily="34" charset="0"/>
                <a:ea typeface="+mn-ea"/>
              </a:rPr>
              <a:t>rd</a:t>
            </a:r>
            <a:r>
              <a:rPr lang="en-US" sz="900" i="0" dirty="0">
                <a:solidFill>
                  <a:schemeClr val="accent2"/>
                </a:solidFill>
                <a:latin typeface="Arial" pitchFamily="34" charset="0"/>
                <a:ea typeface="+mn-ea"/>
              </a:rPr>
              <a:t> IAEA FEC (Raman)</a:t>
            </a: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1C6E4E7-A7D1-4270-B7D1-38B83FF07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>
                <a:solidFill>
                  <a:schemeClr val="accent2"/>
                </a:solidFill>
                <a:latin typeface="Arial" charset="0"/>
                <a:ea typeface="+mn-ea"/>
              </a:rPr>
              <a:t>11-16 Oct.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5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52400" y="8382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i="0">
                <a:solidFill>
                  <a:schemeClr val="accent2"/>
                </a:solidFill>
              </a:rPr>
              <a:t>Overview of Physics Results from the</a:t>
            </a:r>
          </a:p>
          <a:p>
            <a:pPr algn="ctr" eaLnBrk="0" hangingPunct="0"/>
            <a:r>
              <a:rPr lang="en-US" sz="3200" i="0">
                <a:solidFill>
                  <a:schemeClr val="accent2"/>
                </a:solidFill>
                <a:latin typeface="Arial" charset="0"/>
              </a:rPr>
              <a:t>National Spherical Torus Experiment (NSTX)</a:t>
            </a:r>
          </a:p>
        </p:txBody>
      </p:sp>
      <p:sp>
        <p:nvSpPr>
          <p:cNvPr id="3077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447800" y="1905000"/>
            <a:ext cx="632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>
                <a:solidFill>
                  <a:schemeClr val="tx1"/>
                </a:solidFill>
                <a:latin typeface="Arial" charset="0"/>
                <a:cs typeface="Arial" charset="0"/>
              </a:rPr>
              <a:t>Roger Raman</a:t>
            </a:r>
          </a:p>
          <a:p>
            <a:pPr algn="ctr"/>
            <a:r>
              <a:rPr lang="en-US" sz="1800" i="0">
                <a:solidFill>
                  <a:schemeClr val="tx1"/>
                </a:solidFill>
                <a:latin typeface="Arial" charset="0"/>
                <a:cs typeface="Arial" charset="0"/>
              </a:rPr>
              <a:t>University of Washington 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For the NSTX Research Team</a:t>
            </a:r>
          </a:p>
        </p:txBody>
      </p:sp>
      <p:sp>
        <p:nvSpPr>
          <p:cNvPr id="3079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790700" y="2905125"/>
            <a:ext cx="5715000" cy="904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/>
              <a:t> </a:t>
            </a:r>
          </a:p>
          <a:p>
            <a:pPr algn="ctr"/>
            <a:r>
              <a:rPr lang="en-US" sz="1600" i="0">
                <a:solidFill>
                  <a:srgbClr val="FF0000"/>
                </a:solidFill>
                <a:latin typeface="Arial" charset="0"/>
              </a:rPr>
              <a:t>23</a:t>
            </a:r>
            <a:r>
              <a:rPr lang="en-US" sz="1600" i="0" baseline="30000">
                <a:solidFill>
                  <a:srgbClr val="FF0000"/>
                </a:solidFill>
                <a:latin typeface="Arial" charset="0"/>
              </a:rPr>
              <a:t>rd</a:t>
            </a:r>
            <a:r>
              <a:rPr lang="en-US" sz="1600" i="0">
                <a:solidFill>
                  <a:srgbClr val="FF0000"/>
                </a:solidFill>
                <a:latin typeface="Arial" charset="0"/>
              </a:rPr>
              <a:t> IAEA Fusion Energy Conference</a:t>
            </a:r>
          </a:p>
          <a:p>
            <a:pPr algn="ctr"/>
            <a:r>
              <a:rPr lang="en-US" sz="1600" i="0">
                <a:solidFill>
                  <a:srgbClr val="FF0000"/>
                </a:solidFill>
                <a:latin typeface="Arial" charset="0"/>
              </a:rPr>
              <a:t>October 11-16, 2010</a:t>
            </a:r>
          </a:p>
          <a:p>
            <a:pPr algn="ctr"/>
            <a:r>
              <a:rPr lang="en-US" sz="1600" i="0">
                <a:solidFill>
                  <a:srgbClr val="FF0000"/>
                </a:solidFill>
                <a:latin typeface="Arial" charset="0"/>
              </a:rPr>
              <a:t>Daejeon, Korea</a:t>
            </a:r>
          </a:p>
        </p:txBody>
      </p:sp>
      <p:sp>
        <p:nvSpPr>
          <p:cNvPr id="3081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2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3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4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5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7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3088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3089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NSTX</a:t>
            </a:r>
          </a:p>
        </p:txBody>
      </p:sp>
      <p:sp>
        <p:nvSpPr>
          <p:cNvPr id="3091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92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sp>
        <p:nvSpPr>
          <p:cNvPr id="3093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94" name="Text Box 152"/>
          <p:cNvSpPr txBox="1">
            <a:spLocks noChangeArrowheads="1"/>
          </p:cNvSpPr>
          <p:nvPr/>
        </p:nvSpPr>
        <p:spPr bwMode="auto">
          <a:xfrm>
            <a:off x="76200" y="2209800"/>
            <a:ext cx="1333500" cy="4575175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  <a:endParaRPr lang="en-US" sz="9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95" name="Text Box 153"/>
          <p:cNvSpPr txBox="1">
            <a:spLocks noChangeArrowheads="1"/>
          </p:cNvSpPr>
          <p:nvPr/>
        </p:nvSpPr>
        <p:spPr bwMode="auto">
          <a:xfrm>
            <a:off x="7772400" y="2243138"/>
            <a:ext cx="1284288" cy="4538662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charset="0"/>
                <a:cs typeface="Arial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Quebec</a:t>
            </a:r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0038" y="4010025"/>
            <a:ext cx="3448050" cy="270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34CBC-1D63-4646-9F9B-0FB678F83A5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8F8F8">
              <a:alpha val="50980"/>
            </a:srgbClr>
          </a:solidFill>
        </p:spPr>
        <p:txBody>
          <a:bodyPr/>
          <a:lstStyle/>
          <a:p>
            <a:r>
              <a:rPr lang="en-US" sz="2800" smtClean="0">
                <a:ea typeface="ＭＳ Ｐゴシック" charset="-128"/>
              </a:rPr>
              <a:t>NSTX Equipped with Midplane Non-Axisymmetric Coils for MHD, Confinement and Pedestal Studies</a:t>
            </a:r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295400"/>
            <a:ext cx="38608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4800600" y="1905000"/>
            <a:ext cx="4191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i="0"/>
              <a:t>Produce n = 1, 3 or 2 (4) radial field perturbations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</a:pPr>
            <a:r>
              <a:rPr lang="en-US" sz="2000" i="0"/>
              <a:t>Used for studies of: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i="0"/>
              <a:t>H-mode threshold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i="0"/>
              <a:t>Error field correction (EFC)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i="0"/>
              <a:t>Resistive Wall Mode (RWM)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i="0"/>
              <a:t>ELM pacing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i="0"/>
              <a:t>Momentum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L-H Threshold Experiments in NSTX Have </a:t>
            </a:r>
            <a:br>
              <a:rPr lang="en-US" sz="2800" smtClean="0">
                <a:ea typeface="ＭＳ Ｐゴシック" charset="-128"/>
              </a:rPr>
            </a:br>
            <a:r>
              <a:rPr lang="en-US" sz="2800" smtClean="0">
                <a:ea typeface="ＭＳ Ｐゴシック" charset="-128"/>
              </a:rPr>
              <a:t>Explored Many ITER and ST-Relevant Issues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F2CB-6E4B-4D63-8B03-FD12E6AEF0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7162800" y="6172200"/>
            <a:ext cx="1725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S.M. Kaye EXC/2-3Rb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24955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Content Placeholder 2"/>
          <p:cNvSpPr txBox="1">
            <a:spLocks/>
          </p:cNvSpPr>
          <p:nvPr/>
        </p:nvSpPr>
        <p:spPr bwMode="auto">
          <a:xfrm>
            <a:off x="3429000" y="990600"/>
            <a:ext cx="57150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35000"/>
              </a:spcBef>
              <a:buFontTx/>
              <a:buChar char="•"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Species dependence</a:t>
            </a:r>
          </a:p>
          <a:p>
            <a:pPr marL="571500" lvl="1" indent="-228600" eaLnBrk="0" hangingPunct="0">
              <a:spcBef>
                <a:spcPct val="35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US" sz="1600" b="0" i="0" baseline="-25000">
                <a:solidFill>
                  <a:schemeClr val="accent2"/>
                </a:solidFill>
                <a:latin typeface="Arial" charset="0"/>
              </a:rPr>
              <a:t>LH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 (He) ~ 1.2-1.4 P</a:t>
            </a:r>
            <a:r>
              <a:rPr lang="en-US" sz="1600" b="0" i="0" baseline="-25000">
                <a:solidFill>
                  <a:schemeClr val="accent2"/>
                </a:solidFill>
                <a:latin typeface="Arial" charset="0"/>
              </a:rPr>
              <a:t>LH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 (D): RF-heated</a:t>
            </a:r>
          </a:p>
          <a:p>
            <a:pPr marL="571500" lvl="1" indent="-228600" eaLnBrk="0" hangingPunct="0">
              <a:spcBef>
                <a:spcPct val="35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H</a:t>
            </a:r>
            <a:r>
              <a:rPr lang="en-US" sz="1600" b="0" i="0" baseline="-25000">
                <a:solidFill>
                  <a:schemeClr val="accent2"/>
                </a:solidFill>
                <a:latin typeface="Arial" charset="0"/>
              </a:rPr>
              <a:t>98y,2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 ~1 with no ELMs after L-H transition</a:t>
            </a:r>
            <a:endParaRPr lang="en-US" sz="1600" b="0" i="0">
              <a:solidFill>
                <a:schemeClr val="tx1"/>
              </a:solidFill>
              <a:latin typeface="Arial" charset="0"/>
            </a:endParaRPr>
          </a:p>
          <a:p>
            <a:pPr marL="228600" indent="-228600" eaLnBrk="0" hangingPunct="0">
              <a:spcBef>
                <a:spcPct val="35000"/>
              </a:spcBef>
              <a:buFontTx/>
              <a:buChar char="•"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Non-axisymmetric field application</a:t>
            </a:r>
          </a:p>
          <a:p>
            <a:pPr marL="571500" lvl="1" indent="-228600" eaLnBrk="0" hangingPunct="0">
              <a:spcBef>
                <a:spcPct val="35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US" sz="1600" b="0" i="0" baseline="-25000">
                <a:solidFill>
                  <a:schemeClr val="accent2"/>
                </a:solidFill>
                <a:latin typeface="Arial" charset="0"/>
              </a:rPr>
              <a:t>LH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 /n</a:t>
            </a:r>
            <a:r>
              <a:rPr lang="en-US" sz="1600" b="0" i="0" baseline="-25000">
                <a:solidFill>
                  <a:schemeClr val="accent2"/>
                </a:solidFill>
                <a:latin typeface="Arial" charset="0"/>
              </a:rPr>
              <a:t>e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 increased ~65% with several Gauss n=3 fields</a:t>
            </a:r>
          </a:p>
          <a:p>
            <a:pPr marL="228600" indent="-228600" eaLnBrk="0" hangingPunct="0">
              <a:spcBef>
                <a:spcPct val="35000"/>
              </a:spcBef>
              <a:buFontTx/>
              <a:buChar char="•"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Plasma configuration</a:t>
            </a:r>
          </a:p>
          <a:p>
            <a:pPr marL="571500" lvl="1" indent="-228600" eaLnBrk="0" hangingPunct="0">
              <a:spcBef>
                <a:spcPct val="35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Lower P</a:t>
            </a:r>
            <a:r>
              <a:rPr lang="en-US" sz="1600" b="0" i="0" baseline="-25000">
                <a:solidFill>
                  <a:schemeClr val="accent2"/>
                </a:solidFill>
                <a:latin typeface="Arial" charset="0"/>
              </a:rPr>
              <a:t>LH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 at increased major radius of X-point</a:t>
            </a:r>
            <a:endParaRPr lang="en-US" sz="1600" b="0" i="0">
              <a:solidFill>
                <a:schemeClr val="accent2"/>
              </a:solidFill>
              <a:latin typeface="Symbol" pitchFamily="18" charset="2"/>
            </a:endParaRPr>
          </a:p>
          <a:p>
            <a:pPr marL="228600" indent="-228600" eaLnBrk="0" hangingPunct="0">
              <a:spcBef>
                <a:spcPct val="35000"/>
              </a:spcBef>
              <a:buFontTx/>
              <a:buChar char="•"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Lithium coatings</a:t>
            </a:r>
          </a:p>
          <a:p>
            <a:pPr marL="571500" lvl="1" indent="-228600" eaLnBrk="0" hangingPunct="0">
              <a:spcBef>
                <a:spcPct val="35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US" sz="1600" b="0" i="0" baseline="-25000">
                <a:solidFill>
                  <a:schemeClr val="accent2"/>
                </a:solidFill>
                <a:latin typeface="Arial" charset="0"/>
              </a:rPr>
              <a:t>LH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 /n</a:t>
            </a:r>
            <a:r>
              <a:rPr lang="en-US" sz="1600" b="0" i="0" baseline="-25000">
                <a:solidFill>
                  <a:schemeClr val="accent2"/>
                </a:solidFill>
                <a:latin typeface="Arial" charset="0"/>
              </a:rPr>
              <a:t>e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  decreased by ~35% with lithium coating </a:t>
            </a:r>
          </a:p>
          <a:p>
            <a:pPr marL="571500" lvl="1" indent="-228600" eaLnBrk="0" hangingPunct="0">
              <a:spcBef>
                <a:spcPct val="35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Additive influence for R</a:t>
            </a:r>
            <a:r>
              <a:rPr lang="en-US" sz="1600" b="0" i="0" baseline="-25000">
                <a:solidFill>
                  <a:schemeClr val="accent2"/>
                </a:solidFill>
                <a:latin typeface="Arial" charset="0"/>
              </a:rPr>
              <a:t>X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 , USN vs. LSN</a:t>
            </a:r>
            <a:endParaRPr lang="en-US" sz="1800" b="0" i="0">
              <a:solidFill>
                <a:schemeClr val="accent2"/>
              </a:solidFill>
              <a:latin typeface="Arial" charset="0"/>
            </a:endParaRPr>
          </a:p>
          <a:p>
            <a:pPr marL="228600" indent="-228600" eaLnBrk="0" hangingPunct="0">
              <a:spcBef>
                <a:spcPct val="35000"/>
              </a:spcBef>
              <a:buFontTx/>
              <a:buChar char="•"/>
            </a:pPr>
            <a:r>
              <a:rPr lang="en-US" sz="1800" b="0" i="0">
                <a:solidFill>
                  <a:schemeClr val="tx1"/>
                </a:solidFill>
              </a:rPr>
              <a:t>Strong I</a:t>
            </a:r>
            <a:r>
              <a:rPr lang="en-US" sz="1800" b="0" i="0" baseline="-25000">
                <a:solidFill>
                  <a:schemeClr val="tx1"/>
                </a:solidFill>
              </a:rPr>
              <a:t>p</a:t>
            </a:r>
            <a:r>
              <a:rPr lang="en-US" sz="1800" b="0" i="0">
                <a:solidFill>
                  <a:schemeClr val="tx1"/>
                </a:solidFill>
              </a:rPr>
              <a:t> dependence (ST effect)</a:t>
            </a:r>
          </a:p>
          <a:p>
            <a:pPr marL="571500" lvl="1" indent="-228600" eaLnBrk="0" hangingPunct="0">
              <a:spcBef>
                <a:spcPct val="35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</a:rPr>
              <a:t>lower P</a:t>
            </a:r>
            <a:r>
              <a:rPr lang="en-US" sz="1600" b="0" i="0" baseline="-25000">
                <a:solidFill>
                  <a:schemeClr val="accent2"/>
                </a:solidFill>
              </a:rPr>
              <a:t>LH</a:t>
            </a:r>
            <a:r>
              <a:rPr lang="en-US" sz="1600" b="0" i="0">
                <a:solidFill>
                  <a:schemeClr val="accent2"/>
                </a:solidFill>
              </a:rPr>
              <a:t> with lower I</a:t>
            </a:r>
            <a:r>
              <a:rPr lang="en-US" sz="1600" b="0" i="0" baseline="-25000">
                <a:solidFill>
                  <a:schemeClr val="accent2"/>
                </a:solidFill>
              </a:rPr>
              <a:t>p</a:t>
            </a:r>
            <a:r>
              <a:rPr lang="en-US" sz="1600" b="0" i="0">
                <a:solidFill>
                  <a:schemeClr val="accent2"/>
                </a:solidFill>
              </a:rPr>
              <a:t> </a:t>
            </a:r>
          </a:p>
          <a:p>
            <a:pPr marL="571500" lvl="1" indent="-228600" eaLnBrk="0" hangingPunct="0">
              <a:spcBef>
                <a:spcPct val="35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</a:rPr>
              <a:t>XGC0 calculations show larger E</a:t>
            </a:r>
            <a:r>
              <a:rPr lang="en-US" sz="1600" b="0" i="0" baseline="-25000">
                <a:solidFill>
                  <a:schemeClr val="accent2"/>
                </a:solidFill>
              </a:rPr>
              <a:t>r </a:t>
            </a:r>
            <a:r>
              <a:rPr lang="en-US" sz="1600" b="0" i="0">
                <a:solidFill>
                  <a:schemeClr val="accent2"/>
                </a:solidFill>
              </a:rPr>
              <a:t> shear at lower I</a:t>
            </a:r>
            <a:r>
              <a:rPr lang="en-US" sz="1600" b="0" i="0" baseline="-25000">
                <a:solidFill>
                  <a:schemeClr val="accent2"/>
                </a:solidFill>
              </a:rPr>
              <a:t>p</a:t>
            </a:r>
            <a:endParaRPr lang="en-US" sz="1800" b="0" i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28600" indent="-228600" eaLnBrk="0" hangingPunct="0">
              <a:spcBef>
                <a:spcPct val="35000"/>
              </a:spcBef>
              <a:buFontTx/>
              <a:buChar char="•"/>
            </a:pPr>
            <a:r>
              <a:rPr lang="en-US" sz="1800" b="0" i="0">
                <a:solidFill>
                  <a:schemeClr val="tx1"/>
                </a:solidFill>
                <a:latin typeface="Arial" charset="0"/>
                <a:cs typeface="Arial" charset="0"/>
              </a:rPr>
              <a:t>Role of ion-scale turbulence </a:t>
            </a:r>
          </a:p>
          <a:p>
            <a:pPr marL="571500" lvl="1" indent="-228600" eaLnBrk="0" hangingPunct="0">
              <a:spcBef>
                <a:spcPct val="35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charset="0"/>
                <a:cs typeface="Arial" charset="0"/>
              </a:rPr>
              <a:t>Beam Emission Spectroscopy now operational</a:t>
            </a: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2752725" y="1438275"/>
            <a:ext cx="895350" cy="352425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1822CD"/>
              </a:solidFill>
              <a:latin typeface="Helvetica" pitchFamily="1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28900"/>
            <a:ext cx="267811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 bwMode="auto">
          <a:xfrm flipH="1">
            <a:off x="2809875" y="3019425"/>
            <a:ext cx="895350" cy="352425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1822CD"/>
              </a:solidFill>
              <a:latin typeface="Helvetica" pitchFamily="1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flipH="1">
            <a:off x="2828925" y="3752850"/>
            <a:ext cx="895350" cy="352425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1822CD"/>
              </a:solidFill>
              <a:latin typeface="Helvetica" pitchFamily="1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flipH="1">
            <a:off x="2838450" y="4981575"/>
            <a:ext cx="895350" cy="352425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1822CD"/>
              </a:solidFill>
              <a:latin typeface="Helvetica" pitchFamily="1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4848225"/>
            <a:ext cx="24574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0774A-41FC-4BE6-AC3F-A1CB276C242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339" name="Rectangle 1031"/>
          <p:cNvSpPr>
            <a:spLocks noChangeArrowheads="1"/>
          </p:cNvSpPr>
          <p:nvPr/>
        </p:nvSpPr>
        <p:spPr bwMode="auto">
          <a:xfrm>
            <a:off x="2878138" y="5145088"/>
            <a:ext cx="254000" cy="246062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4340" name="Picture 13" descr="Picture 8"/>
          <p:cNvPicPr>
            <a:picLocks noChangeAspect="1" noChangeArrowheads="1"/>
          </p:cNvPicPr>
          <p:nvPr/>
        </p:nvPicPr>
        <p:blipFill>
          <a:blip r:embed="rId3" cstate="print"/>
          <a:srcRect r="1334" b="5708"/>
          <a:stretch>
            <a:fillRect/>
          </a:stretch>
        </p:blipFill>
        <p:spPr bwMode="auto">
          <a:xfrm>
            <a:off x="276225" y="3390900"/>
            <a:ext cx="42291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033"/>
          <p:cNvSpPr>
            <a:spLocks noChangeArrowheads="1"/>
          </p:cNvSpPr>
          <p:nvPr/>
        </p:nvSpPr>
        <p:spPr bwMode="auto">
          <a:xfrm>
            <a:off x="76200" y="1062038"/>
            <a:ext cx="89154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Measure dependence on the line-average density of resonant 2/1 amplitude at q = 2 surface at which mode locks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 i="0">
                <a:solidFill>
                  <a:srgbClr val="0000FF"/>
                </a:solidFill>
                <a:latin typeface="Arial" charset="0"/>
              </a:rPr>
              <a:t>Ohmic L-mode plasmas at low density show familiar proportional dependence</a:t>
            </a:r>
          </a:p>
        </p:txBody>
      </p:sp>
      <p:sp>
        <p:nvSpPr>
          <p:cNvPr id="14342" name="Rectangle 102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i="0">
                <a:solidFill>
                  <a:schemeClr val="accent2"/>
                </a:solidFill>
                <a:latin typeface="Arial" charset="0"/>
              </a:rPr>
              <a:t>Inclusion of Plasma Response Important to </a:t>
            </a:r>
            <a:br>
              <a:rPr lang="en-US" sz="2800" i="0">
                <a:solidFill>
                  <a:schemeClr val="accent2"/>
                </a:solidFill>
                <a:latin typeface="Arial" charset="0"/>
              </a:rPr>
            </a:br>
            <a:r>
              <a:rPr lang="en-US" sz="2800" i="0">
                <a:solidFill>
                  <a:schemeClr val="accent2"/>
                </a:solidFill>
                <a:latin typeface="Arial" charset="0"/>
              </a:rPr>
              <a:t>Understanding Effects of Error Fields</a:t>
            </a:r>
            <a:endParaRPr lang="en-US" sz="2800" i="0">
              <a:solidFill>
                <a:schemeClr val="accent2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51DF4-BA8A-419D-ADA8-6E746F8E291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363" name="Rectangle 1031"/>
          <p:cNvSpPr>
            <a:spLocks noChangeArrowheads="1"/>
          </p:cNvSpPr>
          <p:nvPr/>
        </p:nvSpPr>
        <p:spPr bwMode="auto">
          <a:xfrm>
            <a:off x="2878138" y="5145088"/>
            <a:ext cx="254000" cy="246062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5364" name="Picture 1031" descr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3409950"/>
            <a:ext cx="41338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033"/>
          <p:cNvSpPr>
            <a:spLocks noChangeArrowheads="1"/>
          </p:cNvSpPr>
          <p:nvPr/>
        </p:nvSpPr>
        <p:spPr bwMode="auto">
          <a:xfrm>
            <a:off x="76200" y="1062038"/>
            <a:ext cx="89154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Measure dependence on the line-average density of resonant 2/1 amplitude at q = 2 surface at which mode locks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 i="0">
                <a:solidFill>
                  <a:srgbClr val="0000FF"/>
                </a:solidFill>
                <a:latin typeface="Arial" charset="0"/>
              </a:rPr>
              <a:t>Ohmic L-mode plasmas at low density show familiar proportional dependence</a:t>
            </a: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1800" b="0" i="0">
                <a:solidFill>
                  <a:srgbClr val="0000FF"/>
                </a:solidFill>
                <a:latin typeface="Arial" charset="0"/>
              </a:rPr>
              <a:t>Linear scaling with density breaks down in high-density, high-</a:t>
            </a:r>
            <a:r>
              <a:rPr lang="en-US" sz="1800" b="0" i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1800" b="0" i="0">
                <a:solidFill>
                  <a:srgbClr val="0000FF"/>
                </a:solidFill>
                <a:latin typeface="Arial" charset="0"/>
              </a:rPr>
              <a:t> NBI-heated plasmas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rgbClr val="0000FF"/>
                </a:solidFill>
                <a:latin typeface="Arial" charset="0"/>
              </a:rPr>
              <a:t>mode locks at anomalously low error field</a:t>
            </a:r>
          </a:p>
        </p:txBody>
      </p:sp>
      <p:sp>
        <p:nvSpPr>
          <p:cNvPr id="15366" name="Rectangle 102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i="0">
                <a:solidFill>
                  <a:schemeClr val="accent2"/>
                </a:solidFill>
                <a:latin typeface="Arial" charset="0"/>
              </a:rPr>
              <a:t>Inclusion of Plasma Response Important to </a:t>
            </a:r>
            <a:br>
              <a:rPr lang="en-US" sz="2800" i="0">
                <a:solidFill>
                  <a:schemeClr val="accent2"/>
                </a:solidFill>
                <a:latin typeface="Arial" charset="0"/>
              </a:rPr>
            </a:br>
            <a:r>
              <a:rPr lang="en-US" sz="2800" i="0">
                <a:solidFill>
                  <a:schemeClr val="accent2"/>
                </a:solidFill>
                <a:latin typeface="Arial" charset="0"/>
              </a:rPr>
              <a:t>Understanding Effects of Error Fields</a:t>
            </a:r>
            <a:endParaRPr lang="en-US" sz="2800" i="0">
              <a:solidFill>
                <a:schemeClr val="accent2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DEDF1-5EA4-42B6-8345-B79A717D98D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387" name="Rectangle 10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2038"/>
            <a:ext cx="8915400" cy="213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1800" smtClean="0">
                <a:ea typeface="ＭＳ Ｐゴシック" charset="-128"/>
              </a:rPr>
              <a:t>Measure dependence on the line-average density of resonant 2/1 amplitude at q = 2 surface at which mode locks</a:t>
            </a:r>
          </a:p>
          <a:p>
            <a:pPr marL="228600" indent="-228600">
              <a:lnSpc>
                <a:spcPct val="90000"/>
              </a:lnSpc>
            </a:pPr>
            <a:r>
              <a:rPr lang="en-US" sz="1800" smtClean="0">
                <a:solidFill>
                  <a:srgbClr val="0000FF"/>
                </a:solidFill>
                <a:ea typeface="ＭＳ Ｐゴシック" charset="-128"/>
              </a:rPr>
              <a:t>Ohmic L-mode plasmas at low density show familiar proportional dependence</a:t>
            </a:r>
          </a:p>
          <a:p>
            <a:pPr marL="228600" indent="-228600"/>
            <a:r>
              <a:rPr lang="en-US" sz="1800" smtClean="0">
                <a:solidFill>
                  <a:srgbClr val="0000FF"/>
                </a:solidFill>
                <a:ea typeface="ＭＳ Ｐゴシック" charset="-128"/>
              </a:rPr>
              <a:t>Linear scaling with density breaks down in high-density, high-</a:t>
            </a:r>
            <a:r>
              <a:rPr lang="en-US" sz="1800" smtClean="0">
                <a:solidFill>
                  <a:srgbClr val="0000FF"/>
                </a:solidFill>
                <a:latin typeface="Symbol" pitchFamily="18" charset="2"/>
                <a:ea typeface="ＭＳ Ｐゴシック" charset="-128"/>
                <a:sym typeface="Symbol" pitchFamily="18" charset="2"/>
              </a:rPr>
              <a:t></a:t>
            </a:r>
            <a:r>
              <a:rPr lang="en-US" sz="1800" smtClean="0">
                <a:solidFill>
                  <a:srgbClr val="0000FF"/>
                </a:solidFill>
                <a:ea typeface="ＭＳ Ｐゴシック" charset="-128"/>
              </a:rPr>
              <a:t> NBI-heated plasmas </a:t>
            </a:r>
          </a:p>
          <a:p>
            <a:pPr lvl="1"/>
            <a:r>
              <a:rPr lang="en-US" sz="1600" smtClean="0">
                <a:solidFill>
                  <a:srgbClr val="0000FF"/>
                </a:solidFill>
                <a:ea typeface="ＭＳ Ｐゴシック" charset="-128"/>
              </a:rPr>
              <a:t>mode locks at anomalously low error field</a:t>
            </a:r>
          </a:p>
          <a:p>
            <a:pPr marL="228600" indent="-228600"/>
            <a:r>
              <a:rPr lang="en-US" sz="1800" smtClean="0">
                <a:solidFill>
                  <a:srgbClr val="FF0000"/>
                </a:solidFill>
                <a:ea typeface="ＭＳ Ｐゴシック" charset="-128"/>
              </a:rPr>
              <a:t>Linear scaling is restored when plasma amplification of applied field included</a:t>
            </a:r>
          </a:p>
          <a:p>
            <a:pPr lvl="1"/>
            <a:r>
              <a:rPr lang="en-US" sz="1600" smtClean="0">
                <a:solidFill>
                  <a:srgbClr val="FF0000"/>
                </a:solidFill>
                <a:ea typeface="ＭＳ Ｐゴシック" charset="-128"/>
              </a:rPr>
              <a:t>Plasma response is calculated by IPEC </a:t>
            </a:r>
          </a:p>
        </p:txBody>
      </p:sp>
      <p:pic>
        <p:nvPicPr>
          <p:cNvPr id="16388" name="Picture 1026" descr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344805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Inclusion of Plasma Response Important to </a:t>
            </a:r>
            <a:br>
              <a:rPr lang="en-US" sz="2800" smtClean="0">
                <a:ea typeface="ＭＳ Ｐゴシック" charset="-128"/>
              </a:rPr>
            </a:br>
            <a:r>
              <a:rPr lang="en-US" sz="2800" smtClean="0">
                <a:ea typeface="ＭＳ Ｐゴシック" charset="-128"/>
              </a:rPr>
              <a:t>Understanding Effects of Error Fields</a:t>
            </a:r>
            <a:endParaRPr lang="en-US" smtClean="0">
              <a:latin typeface="Symbol" pitchFamily="18" charset="2"/>
              <a:ea typeface="ＭＳ Ｐゴシック" charset="-128"/>
            </a:endParaRPr>
          </a:p>
        </p:txBody>
      </p:sp>
      <p:sp>
        <p:nvSpPr>
          <p:cNvPr id="16390" name="AutoShape 1029"/>
          <p:cNvSpPr>
            <a:spLocks/>
          </p:cNvSpPr>
          <p:nvPr/>
        </p:nvSpPr>
        <p:spPr bwMode="auto">
          <a:xfrm>
            <a:off x="4648200" y="3733800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6391" name="Text Box 1030"/>
          <p:cNvSpPr txBox="1">
            <a:spLocks noChangeArrowheads="1"/>
          </p:cNvSpPr>
          <p:nvPr/>
        </p:nvSpPr>
        <p:spPr bwMode="auto">
          <a:xfrm rot="-5400000">
            <a:off x="3727450" y="4483100"/>
            <a:ext cx="260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  <a:latin typeface="Arial" charset="0"/>
              </a:rPr>
              <a:t>Ideal Plasma Amplification</a:t>
            </a:r>
          </a:p>
        </p:txBody>
      </p:sp>
      <p:sp>
        <p:nvSpPr>
          <p:cNvPr id="16392" name="Rectangle 1031"/>
          <p:cNvSpPr>
            <a:spLocks noChangeArrowheads="1"/>
          </p:cNvSpPr>
          <p:nvPr/>
        </p:nvSpPr>
        <p:spPr bwMode="auto">
          <a:xfrm>
            <a:off x="2878138" y="5145088"/>
            <a:ext cx="254000" cy="246062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5303838" y="3429000"/>
            <a:ext cx="38401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i="0">
                <a:solidFill>
                  <a:srgbClr val="FF0000"/>
                </a:solidFill>
              </a:rPr>
              <a:t>IPEC: </a:t>
            </a:r>
          </a:p>
          <a:p>
            <a:pPr>
              <a:spcBef>
                <a:spcPct val="20000"/>
              </a:spcBef>
            </a:pPr>
            <a:r>
              <a:rPr lang="en-US" sz="1800" i="0">
                <a:solidFill>
                  <a:srgbClr val="FF0000"/>
                </a:solidFill>
              </a:rPr>
              <a:t>Ideal Perturbed Equilibrium Code</a:t>
            </a:r>
          </a:p>
          <a:p>
            <a:pPr>
              <a:spcBef>
                <a:spcPct val="20000"/>
              </a:spcBef>
            </a:pPr>
            <a:endParaRPr lang="en-US" sz="1800" i="0"/>
          </a:p>
          <a:p>
            <a:pPr>
              <a:spcBef>
                <a:spcPct val="20000"/>
              </a:spcBef>
            </a:pPr>
            <a:r>
              <a:rPr lang="en-US" sz="1800" i="0"/>
              <a:t>Calculates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800" i="0"/>
              <a:t>  Ideal plasma response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800" i="0"/>
              <a:t>  Shielding currents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800" i="0"/>
              <a:t>  Total resonant field at q=m/n</a:t>
            </a:r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6858000" y="6096000"/>
            <a:ext cx="1884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</a:rPr>
              <a:t>J-K. Park EXS/P5-12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90366-298A-4C78-8FD6-421ED008F48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Resistive Wall Mode (RWM) Stability Depends on Thermal Kinetic Resonances and Fast-ion Content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76200" y="5273675"/>
            <a:ext cx="9067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dirty="0">
                <a:solidFill>
                  <a:schemeClr val="tx1"/>
                </a:solidFill>
              </a:rPr>
              <a:t>Stability to RWM </a:t>
            </a:r>
            <a:r>
              <a:rPr lang="en-US" sz="2000" b="0" i="0" dirty="0" smtClean="0">
                <a:solidFill>
                  <a:schemeClr val="tx1"/>
                </a:solidFill>
              </a:rPr>
              <a:t>predicted to improve with fast </a:t>
            </a:r>
            <a:r>
              <a:rPr lang="en-US" sz="2000" b="0" i="0" dirty="0">
                <a:solidFill>
                  <a:schemeClr val="tx1"/>
                </a:solidFill>
              </a:rPr>
              <a:t>ion content</a:t>
            </a: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marL="571500" lvl="1" indent="-228600" eaLnBrk="0" hangingPunct="0">
              <a:spcBef>
                <a:spcPct val="20000"/>
              </a:spcBef>
              <a:buFontTx/>
              <a:buChar char="-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Lower rotation speed required to stabilize RWM for higher fast-ion density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-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Important for high-beta </a:t>
            </a:r>
            <a:r>
              <a:rPr lang="en-US" sz="2000" b="0" i="0" dirty="0">
                <a:solidFill>
                  <a:schemeClr val="tx1"/>
                </a:solidFill>
              </a:rPr>
              <a:t>ST-FNSF and ITER advanced scenarios</a:t>
            </a: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5867400" y="6583363"/>
            <a:ext cx="1624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S. Sabbagh EXS/5-5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 t="8855"/>
          <a:stretch>
            <a:fillRect/>
          </a:stretch>
        </p:blipFill>
        <p:spPr bwMode="auto">
          <a:xfrm>
            <a:off x="3370263" y="1931988"/>
            <a:ext cx="5697537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4071938" y="990600"/>
            <a:ext cx="4602162" cy="6778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0" i="0" u="sng">
                <a:solidFill>
                  <a:srgbClr val="0000FF"/>
                </a:solidFill>
                <a:latin typeface="Arial" charset="0"/>
              </a:rPr>
              <a:t>Calculated growth rate </a:t>
            </a:r>
            <a:r>
              <a:rPr lang="en-US" sz="2000" b="0" i="0" u="sng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2000" b="0" i="0" baseline="-25000">
                <a:solidFill>
                  <a:srgbClr val="0000FF"/>
                </a:solidFill>
              </a:rPr>
              <a:t>w</a:t>
            </a:r>
            <a:r>
              <a:rPr lang="en-US" sz="2000" b="0" i="0" u="sng">
                <a:solidFill>
                  <a:srgbClr val="0000FF"/>
                </a:solidFill>
              </a:rPr>
              <a:t> contours </a:t>
            </a:r>
            <a:r>
              <a:rPr lang="en-US" sz="2000" b="0" u="sng">
                <a:solidFill>
                  <a:srgbClr val="0000FF"/>
                </a:solidFill>
              </a:rPr>
              <a:t>vs</a:t>
            </a:r>
          </a:p>
          <a:p>
            <a:pPr algn="ctr">
              <a:spcBef>
                <a:spcPct val="20000"/>
              </a:spcBef>
            </a:pPr>
            <a:r>
              <a:rPr lang="en-US" sz="2000" b="0" i="0" u="sng">
                <a:solidFill>
                  <a:srgbClr val="0000FF"/>
                </a:solidFill>
              </a:rPr>
              <a:t> collisionality </a:t>
            </a:r>
            <a:r>
              <a:rPr lang="en-US" sz="2000" b="0" i="0" u="sng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n</a:t>
            </a:r>
            <a:r>
              <a:rPr lang="en-US" sz="2000" b="0" i="0" u="sng">
                <a:solidFill>
                  <a:srgbClr val="0000FF"/>
                </a:solidFill>
              </a:rPr>
              <a:t> and rotation frequency </a:t>
            </a:r>
            <a:r>
              <a:rPr lang="en-US" sz="2000" b="0" i="0" u="sng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2000" b="0" i="0" baseline="-25000">
                <a:solidFill>
                  <a:srgbClr val="0000FF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17416" name="TextBox 46"/>
          <p:cNvSpPr txBox="1">
            <a:spLocks noChangeArrowheads="1"/>
          </p:cNvSpPr>
          <p:nvPr/>
        </p:nvSpPr>
        <p:spPr bwMode="auto">
          <a:xfrm>
            <a:off x="5715000" y="1614488"/>
            <a:ext cx="162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0" i="0">
                <a:solidFill>
                  <a:schemeClr val="tx1"/>
                </a:solidFill>
              </a:rPr>
              <a:t>(</a:t>
            </a:r>
            <a:r>
              <a:rPr lang="el-GR" sz="1800" b="0" i="0">
                <a:solidFill>
                  <a:schemeClr val="tx1"/>
                </a:solidFill>
              </a:rPr>
              <a:t>ω</a:t>
            </a:r>
            <a:r>
              <a:rPr lang="el-GR" sz="1800" b="0" i="0" baseline="-25000">
                <a:solidFill>
                  <a:schemeClr val="tx1"/>
                </a:solidFill>
              </a:rPr>
              <a:t>φ</a:t>
            </a:r>
            <a:r>
              <a:rPr lang="en-US" sz="1800" b="0" i="0">
                <a:solidFill>
                  <a:schemeClr val="tx1"/>
                </a:solidFill>
              </a:rPr>
              <a:t>/</a:t>
            </a:r>
            <a:r>
              <a:rPr lang="el-GR" sz="1800" b="0" i="0">
                <a:solidFill>
                  <a:schemeClr val="tx1"/>
                </a:solidFill>
              </a:rPr>
              <a:t>ω</a:t>
            </a:r>
            <a:r>
              <a:rPr lang="en-US" sz="1800" b="0" i="0" baseline="-25000">
                <a:solidFill>
                  <a:schemeClr val="tx1"/>
                </a:solidFill>
              </a:rPr>
              <a:t>A</a:t>
            </a:r>
            <a:r>
              <a:rPr lang="en-US" sz="1800" b="0" i="0">
                <a:solidFill>
                  <a:schemeClr val="tx1"/>
                </a:solidFill>
              </a:rPr>
              <a:t>)</a:t>
            </a:r>
            <a:r>
              <a:rPr lang="en-US" sz="1800" b="0" i="0" baseline="-25000">
                <a:solidFill>
                  <a:schemeClr val="tx1"/>
                </a:solidFill>
              </a:rPr>
              <a:t>q=2</a:t>
            </a:r>
            <a:r>
              <a:rPr lang="en-US" sz="1800" b="0" i="0">
                <a:solidFill>
                  <a:schemeClr val="tx1"/>
                </a:solidFill>
              </a:rPr>
              <a:t> [%]</a:t>
            </a:r>
          </a:p>
        </p:txBody>
      </p:sp>
      <p:sp>
        <p:nvSpPr>
          <p:cNvPr id="17417" name="Rectangle 3"/>
          <p:cNvSpPr txBox="1">
            <a:spLocks noChangeArrowheads="1"/>
          </p:cNvSpPr>
          <p:nvPr/>
        </p:nvSpPr>
        <p:spPr bwMode="auto">
          <a:xfrm>
            <a:off x="76200" y="1143000"/>
            <a:ext cx="368617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Observe that RWM can be unstable despite significant plasma rotation</a:t>
            </a:r>
          </a:p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 i="0">
                <a:solidFill>
                  <a:schemeClr val="tx1"/>
                </a:solidFill>
                <a:latin typeface="Arial" charset="0"/>
              </a:rPr>
              <a:t>MISK code</a:t>
            </a: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 predicts stabilization of RWM from: </a:t>
            </a:r>
          </a:p>
          <a:p>
            <a:pPr marL="514350" lvl="1" indent="-171450" eaLnBrk="0" hangingPunct="0">
              <a:spcBef>
                <a:spcPct val="50000"/>
              </a:spcBef>
              <a:buFontTx/>
              <a:buChar char="–"/>
            </a:pP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precession drift resonance</a:t>
            </a:r>
            <a:br>
              <a:rPr lang="en-US" sz="1800" b="0" i="0">
                <a:solidFill>
                  <a:schemeClr val="accent2"/>
                </a:solidFill>
                <a:latin typeface="Arial" charset="0"/>
              </a:rPr>
            </a:br>
            <a:r>
              <a:rPr lang="en-US" sz="1800" b="0" i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</a:t>
            </a:r>
            <a:r>
              <a:rPr lang="en-US" sz="1800" b="0" i="0" baseline="-25000">
                <a:solidFill>
                  <a:schemeClr val="accent2"/>
                </a:solidFill>
                <a:latin typeface="Arial" charset="0"/>
              </a:rPr>
              <a:t>D</a:t>
            </a: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800" b="0" i="0">
                <a:solidFill>
                  <a:srgbClr val="FF0000"/>
                </a:solidFill>
                <a:latin typeface="Arial" charset="0"/>
              </a:rPr>
              <a:t>at low rotation</a:t>
            </a:r>
          </a:p>
          <a:p>
            <a:pPr marL="514350" lvl="1" indent="-171450" eaLnBrk="0" hangingPunct="0">
              <a:spcBef>
                <a:spcPct val="50000"/>
              </a:spcBef>
              <a:buFontTx/>
              <a:buChar char="–"/>
            </a:pP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bounce resonance 	            </a:t>
            </a:r>
            <a:r>
              <a:rPr lang="en-US" sz="1800" b="0" i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</a:t>
            </a:r>
            <a:r>
              <a:rPr lang="en-US" sz="1800" b="0" i="0" baseline="-25000">
                <a:solidFill>
                  <a:schemeClr val="accent2"/>
                </a:solidFill>
                <a:latin typeface="Arial" charset="0"/>
              </a:rPr>
              <a:t>b  </a:t>
            </a:r>
            <a:r>
              <a:rPr lang="en-US" sz="1800" b="0" i="0">
                <a:solidFill>
                  <a:srgbClr val="FF0000"/>
                </a:solidFill>
                <a:latin typeface="Arial" charset="0"/>
              </a:rPr>
              <a:t>at high rotation </a:t>
            </a:r>
          </a:p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Plasma marginally unstable at intermediate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B0C51-7795-4CD6-BB68-546617CFA95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TAE-Avalanche Induced Neutron Rate Drop Modeled </a:t>
            </a:r>
            <a:br>
              <a:rPr lang="en-US" sz="2800" smtClean="0">
                <a:ea typeface="ＭＳ Ｐゴシック" charset="-128"/>
              </a:rPr>
            </a:br>
            <a:r>
              <a:rPr lang="en-US" sz="2800" smtClean="0">
                <a:ea typeface="ＭＳ Ｐゴシック" charset="-128"/>
              </a:rPr>
              <a:t>Successfully Using NOVA and ORBIT Codes 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8436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2446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</a:rPr>
              <a:t>E. Fredrickson  EXW/P7-06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960" y="1524001"/>
            <a:ext cx="2385715" cy="24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3733800" y="6248400"/>
            <a:ext cx="2151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</a:rPr>
              <a:t>M. Podestà  EXW/P7-23</a:t>
            </a:r>
          </a:p>
        </p:txBody>
      </p:sp>
      <p:sp>
        <p:nvSpPr>
          <p:cNvPr id="18439" name="Content Placeholder 2"/>
          <p:cNvSpPr>
            <a:spLocks noGrp="1"/>
          </p:cNvSpPr>
          <p:nvPr>
            <p:ph idx="1"/>
          </p:nvPr>
        </p:nvSpPr>
        <p:spPr bwMode="auto">
          <a:xfrm>
            <a:off x="0" y="4343400"/>
            <a:ext cx="9144000" cy="193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 smtClean="0">
                <a:ea typeface="ＭＳ Ｐゴシック" charset="-128"/>
              </a:rPr>
              <a:t>Toroidal Alfv</a:t>
            </a:r>
            <a:r>
              <a:rPr lang="en-US" altLang="ja-JP" sz="2000" smtClean="0">
                <a:ea typeface="ＭＳ Ｐゴシック" charset="-128"/>
              </a:rPr>
              <a:t>é</a:t>
            </a:r>
            <a:r>
              <a:rPr lang="en-US" sz="2000" smtClean="0">
                <a:ea typeface="ＭＳ Ｐゴシック" charset="-128"/>
              </a:rPr>
              <a:t>n Eigenmode (TAE) avalanches in NBI-heated plasmas associated with transient reductions in D-D (beam-target) neutron rate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 smtClean="0">
                <a:ea typeface="ＭＳ Ｐゴシック" charset="-128"/>
              </a:rPr>
              <a:t>Change in beam-ion profile measured with Fast-ion D-alpha (FIDA)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 smtClean="0">
                <a:ea typeface="ＭＳ Ｐゴシック" charset="-128"/>
              </a:rPr>
              <a:t>Modeled using NOVA and ORBIT codes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700" smtClean="0">
                <a:ea typeface="ＭＳ Ｐゴシック" charset="-128"/>
              </a:rPr>
              <a:t>Mode structure obtained by comparing NOVA calculations with reflectometer data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700" smtClean="0">
                <a:ea typeface="ＭＳ Ｐゴシック" charset="-128"/>
              </a:rPr>
              <a:t>Fast ion dynamics in the presence of TAEs calculated by guiding-center code ORBIT</a:t>
            </a:r>
          </a:p>
        </p:txBody>
      </p:sp>
      <p:pic>
        <p:nvPicPr>
          <p:cNvPr id="1844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8" y="990600"/>
            <a:ext cx="395446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524000"/>
            <a:ext cx="2667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4648200" y="990600"/>
            <a:ext cx="170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i="0"/>
              <a:t>Fast Ion Profile </a:t>
            </a:r>
            <a:br>
              <a:rPr lang="en-US" sz="1600" i="0"/>
            </a:br>
            <a:r>
              <a:rPr lang="en-US" sz="1600" i="0"/>
              <a:t>(E</a:t>
            </a:r>
            <a:r>
              <a:rPr lang="en-US" sz="1600" i="0" baseline="-25000"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 i="0"/>
              <a:t> = 30-60keV)</a:t>
            </a: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6934200" y="6248400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</a:rPr>
              <a:t>G-Y. Fu  THW/2-2Rb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4AB70-AB2E-4E4F-93B1-F5CDBA3BB640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ELM Pacing Developed With Pulsed </a:t>
            </a:r>
            <a:br>
              <a:rPr lang="en-US" sz="2800" smtClean="0">
                <a:ea typeface="ＭＳ Ｐゴシック" charset="-128"/>
              </a:rPr>
            </a:br>
            <a:r>
              <a:rPr lang="en-US" sz="2800" smtClean="0">
                <a:ea typeface="ＭＳ Ｐゴシック" charset="-128"/>
              </a:rPr>
              <a:t>Non-Resonant Fields and Vertical Jogs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152400" y="5715000"/>
            <a:ext cx="4800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20000"/>
              </a:spcBef>
            </a:pPr>
            <a:r>
              <a:rPr lang="en-US" sz="1600" b="0" i="0">
                <a:latin typeface="Arial" charset="0"/>
              </a:rPr>
              <a:t>- Reduction in radiated power</a:t>
            </a:r>
          </a:p>
          <a:p>
            <a:pPr marL="114300" indent="-114300">
              <a:spcBef>
                <a:spcPct val="20000"/>
              </a:spcBef>
            </a:pPr>
            <a:r>
              <a:rPr lang="en-US" sz="1600" b="0" i="0">
                <a:latin typeface="Arial" charset="0"/>
              </a:rPr>
              <a:t>- Rapid ELMs lead to smaller per-ELM energy loss</a:t>
            </a:r>
            <a:endParaRPr lang="en-US" sz="2000" b="0" i="0">
              <a:latin typeface="Arial" charset="0"/>
            </a:endParaRPr>
          </a:p>
        </p:txBody>
      </p:sp>
      <p:pic>
        <p:nvPicPr>
          <p:cNvPr id="19461" name="Picture 10" descr="Fig5"/>
          <p:cNvPicPr>
            <a:picLocks noChangeAspect="1" noChangeArrowheads="1"/>
          </p:cNvPicPr>
          <p:nvPr/>
        </p:nvPicPr>
        <p:blipFill>
          <a:blip r:embed="rId3" cstate="print"/>
          <a:srcRect l="13725" t="4546" r="5882" b="13637"/>
          <a:stretch>
            <a:fillRect/>
          </a:stretch>
        </p:blipFill>
        <p:spPr bwMode="auto">
          <a:xfrm>
            <a:off x="5105400" y="1295400"/>
            <a:ext cx="32400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457200" y="990600"/>
            <a:ext cx="4140200" cy="212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/>
              <a:t>Rapid, Reliable Triggering with Pulsed 3-D Fields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5791200" y="990600"/>
            <a:ext cx="2479675" cy="212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/>
              <a:t>ELM Pacing Via Vertical Jogs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953000" y="5486400"/>
            <a:ext cx="4191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-"/>
            </a:pPr>
            <a:r>
              <a:rPr lang="en-US" sz="1600" b="0" i="0">
                <a:latin typeface="Arial" charset="0"/>
              </a:rPr>
              <a:t>Vertical jogging successful despite thick continuous vacuum vessel.</a:t>
            </a:r>
          </a:p>
          <a:p>
            <a:pPr marL="177800" indent="-177800">
              <a:spcBef>
                <a:spcPct val="20000"/>
              </a:spcBef>
              <a:buFontTx/>
              <a:buChar char="-"/>
            </a:pPr>
            <a:r>
              <a:rPr lang="en-US" sz="1600" b="0" i="0">
                <a:latin typeface="Arial" charset="0"/>
              </a:rPr>
              <a:t>ELMs become phase locked to upward motion</a:t>
            </a:r>
            <a:endParaRPr lang="en-US" sz="2000" b="0" i="0">
              <a:latin typeface="Arial" charset="0"/>
            </a:endParaRPr>
          </a:p>
        </p:txBody>
      </p:sp>
      <p:sp>
        <p:nvSpPr>
          <p:cNvPr id="19465" name="AutoShape 16"/>
          <p:cNvSpPr>
            <a:spLocks noChangeArrowheads="1"/>
          </p:cNvSpPr>
          <p:nvPr/>
        </p:nvSpPr>
        <p:spPr bwMode="auto">
          <a:xfrm>
            <a:off x="6705600" y="2286000"/>
            <a:ext cx="1676400" cy="99060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9466" name="AutoShape 17"/>
          <p:cNvSpPr>
            <a:spLocks noChangeArrowheads="1"/>
          </p:cNvSpPr>
          <p:nvPr/>
        </p:nvSpPr>
        <p:spPr bwMode="auto">
          <a:xfrm>
            <a:off x="6705600" y="4495800"/>
            <a:ext cx="1524000" cy="45720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9467" name="Text Box 18"/>
          <p:cNvSpPr txBox="1">
            <a:spLocks noChangeArrowheads="1"/>
          </p:cNvSpPr>
          <p:nvPr/>
        </p:nvSpPr>
        <p:spPr bwMode="auto">
          <a:xfrm>
            <a:off x="8382000" y="3581400"/>
            <a:ext cx="685800" cy="3651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</a:rPr>
              <a:t>Phase Locked</a:t>
            </a:r>
            <a:endParaRPr lang="en-US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 flipH="1" flipV="1">
            <a:off x="8382000" y="3276600"/>
            <a:ext cx="152400" cy="304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9" name="Line 20"/>
          <p:cNvSpPr>
            <a:spLocks noChangeShapeType="1"/>
          </p:cNvSpPr>
          <p:nvPr/>
        </p:nvSpPr>
        <p:spPr bwMode="auto">
          <a:xfrm flipH="1">
            <a:off x="8229600" y="3962400"/>
            <a:ext cx="457200" cy="533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947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713288" cy="4521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9471" name="TextBox 13"/>
          <p:cNvSpPr txBox="1">
            <a:spLocks noChangeArrowheads="1"/>
          </p:cNvSpPr>
          <p:nvPr/>
        </p:nvSpPr>
        <p:spPr bwMode="auto">
          <a:xfrm>
            <a:off x="5486400" y="6581775"/>
            <a:ext cx="1725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S. Gerhardt EXS/P2-8</a:t>
            </a: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1219200" y="6581775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J. Canik EXC/8-1</a:t>
            </a:r>
          </a:p>
        </p:txBody>
      </p:sp>
      <p:sp>
        <p:nvSpPr>
          <p:cNvPr id="19473" name="TextBox 19"/>
          <p:cNvSpPr txBox="1">
            <a:spLocks noChangeArrowheads="1"/>
          </p:cNvSpPr>
          <p:nvPr/>
        </p:nvSpPr>
        <p:spPr bwMode="auto">
          <a:xfrm>
            <a:off x="533400" y="35052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/>
              <a:t>D-Alpha</a:t>
            </a:r>
          </a:p>
        </p:txBody>
      </p:sp>
      <p:sp>
        <p:nvSpPr>
          <p:cNvPr id="19474" name="TextBox 21"/>
          <p:cNvSpPr txBox="1">
            <a:spLocks noChangeArrowheads="1"/>
          </p:cNvSpPr>
          <p:nvPr/>
        </p:nvSpPr>
        <p:spPr bwMode="auto">
          <a:xfrm>
            <a:off x="533400" y="41910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/>
              <a:t>D-Alpha</a:t>
            </a:r>
          </a:p>
        </p:txBody>
      </p:sp>
      <p:sp>
        <p:nvSpPr>
          <p:cNvPr id="19475" name="TextBox 22"/>
          <p:cNvSpPr txBox="1">
            <a:spLocks noChangeArrowheads="1"/>
          </p:cNvSpPr>
          <p:nvPr/>
        </p:nvSpPr>
        <p:spPr bwMode="auto">
          <a:xfrm>
            <a:off x="533400" y="48768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/>
              <a:t>D-Alpha</a:t>
            </a:r>
          </a:p>
        </p:txBody>
      </p:sp>
      <p:sp>
        <p:nvSpPr>
          <p:cNvPr id="19476" name="TextBox 23"/>
          <p:cNvSpPr txBox="1">
            <a:spLocks noChangeArrowheads="1"/>
          </p:cNvSpPr>
          <p:nvPr/>
        </p:nvSpPr>
        <p:spPr bwMode="auto">
          <a:xfrm>
            <a:off x="533400" y="2667000"/>
            <a:ext cx="1327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/>
              <a:t>Radiated Power</a:t>
            </a:r>
          </a:p>
        </p:txBody>
      </p:sp>
      <p:sp>
        <p:nvSpPr>
          <p:cNvPr id="19477" name="TextBox 24"/>
          <p:cNvSpPr txBox="1">
            <a:spLocks noChangeArrowheads="1"/>
          </p:cNvSpPr>
          <p:nvPr/>
        </p:nvSpPr>
        <p:spPr bwMode="auto">
          <a:xfrm>
            <a:off x="533400" y="1981200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/>
              <a:t>Electron Density</a:t>
            </a:r>
          </a:p>
        </p:txBody>
      </p:sp>
      <p:sp>
        <p:nvSpPr>
          <p:cNvPr id="19478" name="TextBox 25"/>
          <p:cNvSpPr txBox="1">
            <a:spLocks noChangeArrowheads="1"/>
          </p:cNvSpPr>
          <p:nvPr/>
        </p:nvSpPr>
        <p:spPr bwMode="auto">
          <a:xfrm>
            <a:off x="533400" y="1295400"/>
            <a:ext cx="1225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/>
              <a:t>Stored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lambda_q^mid Ip Scaling.pdf"/>
          <p:cNvPicPr>
            <a:picLocks noChangeAspect="1"/>
          </p:cNvPicPr>
          <p:nvPr/>
        </p:nvPicPr>
        <p:blipFill>
          <a:blip r:embed="rId3" cstate="print"/>
          <a:srcRect t="5286" r="6383"/>
          <a:stretch>
            <a:fillRect/>
          </a:stretch>
        </p:blipFill>
        <p:spPr bwMode="auto">
          <a:xfrm>
            <a:off x="228600" y="990600"/>
            <a:ext cx="34290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3810000" y="1371600"/>
            <a:ext cx="5257800" cy="4302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>
                <a:ea typeface="ＭＳ Ｐゴシック" charset="-128"/>
              </a:rPr>
              <a:t>Divertor heat flux width, magnetically mapped to the midplane, shows a strong decrease as I</a:t>
            </a:r>
            <a:r>
              <a:rPr lang="en-US" sz="2000" baseline="-25000" smtClean="0">
                <a:ea typeface="ＭＳ Ｐゴシック" charset="-128"/>
              </a:rPr>
              <a:t>p</a:t>
            </a:r>
            <a:r>
              <a:rPr lang="en-US" sz="2000" smtClean="0">
                <a:ea typeface="ＭＳ Ｐゴシック" charset="-128"/>
              </a:rPr>
              <a:t> is increased</a:t>
            </a:r>
          </a:p>
          <a:p>
            <a:pPr lvl="1" eaLnBrk="1" hangingPunct="1"/>
            <a:r>
              <a:rPr lang="en-US" sz="1800" smtClean="0">
                <a:ea typeface="ＭＳ Ｐゴシック" charset="-128"/>
              </a:rPr>
              <a:t>λ</a:t>
            </a:r>
            <a:r>
              <a:rPr lang="en-US" sz="1800" baseline="-25000" smtClean="0">
                <a:ea typeface="ＭＳ Ｐゴシック" charset="-128"/>
              </a:rPr>
              <a:t>q</a:t>
            </a:r>
            <a:r>
              <a:rPr lang="en-US" sz="1800" baseline="30000" smtClean="0">
                <a:ea typeface="ＭＳ Ｐゴシック" charset="-128"/>
              </a:rPr>
              <a:t>mid </a:t>
            </a:r>
            <a:r>
              <a:rPr lang="en-US" sz="1800" smtClean="0">
                <a:ea typeface="ＭＳ Ｐゴシック" charset="-128"/>
              </a:rPr>
              <a:t>further decreases in ELM-free Li conditioned discharges</a:t>
            </a:r>
          </a:p>
          <a:p>
            <a:pPr lvl="1" eaLnBrk="1" hangingPunct="1"/>
            <a:r>
              <a:rPr lang="en-US" sz="1800" smtClean="0">
                <a:ea typeface="ＭＳ Ｐゴシック" charset="-128"/>
              </a:rPr>
              <a:t>Research continuing to determine if adverse Ip scaling is offset by favorable size scaling to future devices.</a:t>
            </a:r>
          </a:p>
          <a:p>
            <a:pPr lvl="1" eaLnBrk="1" hangingPunct="1"/>
            <a:endParaRPr lang="en-US" sz="1800" smtClean="0">
              <a:ea typeface="ＭＳ Ｐゴシック" charset="-128"/>
            </a:endParaRPr>
          </a:p>
          <a:p>
            <a:pPr lvl="1" eaLnBrk="1" hangingPunct="1"/>
            <a:endParaRPr lang="en-US" sz="1800" smtClean="0">
              <a:ea typeface="ＭＳ Ｐゴシック" charset="-128"/>
            </a:endParaRPr>
          </a:p>
          <a:p>
            <a:pPr lvl="1" eaLnBrk="1" hangingPunct="1">
              <a:buFontTx/>
              <a:buNone/>
            </a:pPr>
            <a:endParaRPr lang="en-US" sz="1800" smtClean="0">
              <a:ea typeface="ＭＳ Ｐゴシック" charset="-128"/>
            </a:endParaRPr>
          </a:p>
          <a:p>
            <a:pPr eaLnBrk="1" hangingPunct="1"/>
            <a:r>
              <a:rPr lang="en-US" sz="2000" smtClean="0">
                <a:ea typeface="ＭＳ Ｐゴシック" charset="-128"/>
              </a:rPr>
              <a:t>Divertor heat flux inversely proportional to flux expansion over a factor of five</a:t>
            </a:r>
          </a:p>
          <a:p>
            <a:pPr lvl="1" eaLnBrk="1" hangingPunct="1"/>
            <a:endParaRPr lang="en-US" sz="1600" smtClean="0">
              <a:ea typeface="ＭＳ Ｐゴシック" charset="-128"/>
            </a:endParaRPr>
          </a:p>
          <a:p>
            <a:pPr eaLnBrk="1" hangingPunct="1"/>
            <a:endParaRPr lang="en-US" sz="2000" smtClean="0">
              <a:ea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442C03-74B3-488B-ACDD-74A3A577E73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Heat Flux Profile Width Decreases Strongly with I</a:t>
            </a:r>
            <a:r>
              <a:rPr lang="en-US" baseline="-25000" smtClean="0">
                <a:ea typeface="ＭＳ Ｐゴシック" charset="-128"/>
              </a:rPr>
              <a:t>p </a:t>
            </a:r>
            <a:r>
              <a:rPr lang="en-US" smtClean="0">
                <a:ea typeface="ＭＳ Ｐゴシック" charset="-128"/>
              </a:rPr>
              <a:t>in NSTX, Largely Independent of P</a:t>
            </a:r>
            <a:r>
              <a:rPr lang="en-US" baseline="-25000" smtClean="0">
                <a:ea typeface="ＭＳ Ｐゴシック" charset="-128"/>
              </a:rPr>
              <a:t>loss</a:t>
            </a:r>
            <a:r>
              <a:rPr lang="en-US" smtClean="0">
                <a:ea typeface="ＭＳ Ｐゴシック" charset="-128"/>
              </a:rPr>
              <a:t>, Flux Expansion, and B</a:t>
            </a:r>
            <a:r>
              <a:rPr lang="en-US" baseline="-25000" smtClean="0">
                <a:ea typeface="ＭＳ Ｐゴシック" charset="-128"/>
              </a:rPr>
              <a:t>T</a:t>
            </a:r>
            <a:r>
              <a:rPr lang="en-US" smtClean="0">
                <a:ea typeface="ＭＳ Ｐゴシック" charset="-128"/>
              </a:rPr>
              <a:t> </a:t>
            </a:r>
          </a:p>
        </p:txBody>
      </p:sp>
      <p:sp>
        <p:nvSpPr>
          <p:cNvPr id="20486" name="TextBox 27"/>
          <p:cNvSpPr txBox="1">
            <a:spLocks noChangeArrowheads="1"/>
          </p:cNvSpPr>
          <p:nvPr/>
        </p:nvSpPr>
        <p:spPr bwMode="auto">
          <a:xfrm>
            <a:off x="7086600" y="6019800"/>
            <a:ext cx="170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T.K. Gray, EXD/P3-13</a:t>
            </a: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1820863" y="1600200"/>
            <a:ext cx="185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i="0">
                <a:solidFill>
                  <a:srgbClr val="FF0000"/>
                </a:solidFill>
              </a:rPr>
              <a:t>λ</a:t>
            </a:r>
            <a:r>
              <a:rPr lang="en-US" sz="2400" i="0" baseline="-25000">
                <a:solidFill>
                  <a:srgbClr val="FF0000"/>
                </a:solidFill>
              </a:rPr>
              <a:t>q</a:t>
            </a:r>
            <a:r>
              <a:rPr lang="en-US" sz="2400" i="0" baseline="30000">
                <a:solidFill>
                  <a:srgbClr val="FF0000"/>
                </a:solidFill>
              </a:rPr>
              <a:t>mid</a:t>
            </a:r>
            <a:r>
              <a:rPr lang="en-US" sz="2400" i="0">
                <a:solidFill>
                  <a:srgbClr val="FF0000"/>
                </a:solidFill>
              </a:rPr>
              <a:t> ~ I</a:t>
            </a:r>
            <a:r>
              <a:rPr lang="en-US" sz="2400" i="0" baseline="-25000">
                <a:solidFill>
                  <a:srgbClr val="FF0000"/>
                </a:solidFill>
              </a:rPr>
              <a:t>p</a:t>
            </a:r>
            <a:r>
              <a:rPr lang="en-US" sz="2400" i="0" baseline="30000">
                <a:solidFill>
                  <a:srgbClr val="FF0000"/>
                </a:solidFill>
              </a:rPr>
              <a:t>-1.6</a:t>
            </a:r>
          </a:p>
        </p:txBody>
      </p:sp>
      <p:pic>
        <p:nvPicPr>
          <p:cNvPr id="20488" name="Picture 13" descr="qpeak fexp scaling.pdf"/>
          <p:cNvPicPr>
            <a:picLocks noChangeAspect="1"/>
          </p:cNvPicPr>
          <p:nvPr/>
        </p:nvPicPr>
        <p:blipFill>
          <a:blip r:embed="rId4" cstate="print"/>
          <a:srcRect l="1257" t="4813" r="6918"/>
          <a:stretch>
            <a:fillRect/>
          </a:stretch>
        </p:blipFill>
        <p:spPr bwMode="auto">
          <a:xfrm>
            <a:off x="228600" y="3781425"/>
            <a:ext cx="34290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Advanced Scenarios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FCC6D-D467-449F-B590-7D0EAB75F07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28725" y="1811338"/>
            <a:ext cx="66484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 eaLnBrk="0" hangingPunct="0">
              <a:spcBef>
                <a:spcPct val="100000"/>
              </a:spcBef>
              <a:buFont typeface="Arial" charset="0"/>
              <a:buChar char="•"/>
            </a:pPr>
            <a:r>
              <a:rPr lang="en-US" sz="3200" b="0" i="0">
                <a:solidFill>
                  <a:schemeClr val="accent2"/>
                </a:solidFill>
              </a:rPr>
              <a:t>Snowflake divertor</a:t>
            </a:r>
          </a:p>
          <a:p>
            <a:pPr marL="342900" lvl="1" indent="-342900" eaLnBrk="0" hangingPunct="0">
              <a:spcBef>
                <a:spcPct val="100000"/>
              </a:spcBef>
              <a:buFont typeface="Arial" charset="0"/>
              <a:buChar char="•"/>
            </a:pPr>
            <a:r>
              <a:rPr lang="en-US" sz="3200" b="0" i="0">
                <a:solidFill>
                  <a:schemeClr val="accent2"/>
                </a:solidFill>
              </a:rPr>
              <a:t>CHI start-up</a:t>
            </a:r>
          </a:p>
          <a:p>
            <a:pPr marL="342900" lvl="1" indent="-342900" eaLnBrk="0" hangingPunct="0">
              <a:spcBef>
                <a:spcPct val="100000"/>
              </a:spcBef>
              <a:buFont typeface="Arial" charset="0"/>
              <a:buChar char="•"/>
            </a:pPr>
            <a:r>
              <a:rPr lang="en-US" sz="3200" b="0" i="0">
                <a:solidFill>
                  <a:schemeClr val="accent2"/>
                </a:solidFill>
              </a:rPr>
              <a:t>Partial non-inductive sustainment</a:t>
            </a:r>
          </a:p>
          <a:p>
            <a:pPr marL="342900" lvl="1" indent="-342900" eaLnBrk="0" hangingPunct="0">
              <a:spcBef>
                <a:spcPct val="100000"/>
              </a:spcBef>
              <a:buFont typeface="Arial" charset="0"/>
              <a:buChar char="•"/>
            </a:pPr>
            <a:r>
              <a:rPr lang="en-US" sz="3200" b="0" i="0">
                <a:solidFill>
                  <a:schemeClr val="accent2"/>
                </a:solidFill>
              </a:rPr>
              <a:t>Feedback control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NSTX Studies Toroidal Confinement Physics at </a:t>
            </a:r>
            <a:br>
              <a:rPr lang="en-US" sz="2800" smtClean="0">
                <a:ea typeface="ＭＳ Ｐゴシック" charset="-128"/>
              </a:rPr>
            </a:br>
            <a:r>
              <a:rPr lang="en-US" sz="2800" smtClean="0">
                <a:ea typeface="ＭＳ Ｐゴシック" charset="-128"/>
              </a:rPr>
              <a:t>Low Aspect-Ratio &amp; Supports ITER Research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242EB-46DE-4FB0-81B4-78104898693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6250" y="2895600"/>
            <a:ext cx="3905250" cy="19145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000" i="0" kern="0" dirty="0">
                <a:solidFill>
                  <a:schemeClr val="tx1"/>
                </a:solidFill>
              </a:rPr>
              <a:t>2) ITER S</a:t>
            </a:r>
            <a:r>
              <a:rPr lang="en-US" sz="2000" i="0" kern="0" dirty="0" err="1">
                <a:solidFill>
                  <a:schemeClr val="tx1"/>
                </a:solidFill>
              </a:rPr>
              <a:t>upport</a:t>
            </a:r>
            <a:endParaRPr lang="en-US" sz="2000" i="0" kern="0" dirty="0">
              <a:solidFill>
                <a:schemeClr val="tx1"/>
              </a:solidFill>
            </a:endParaRP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L-H thresholds </a:t>
            </a: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Error field amplification</a:t>
            </a: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Resistive Wall Mode</a:t>
            </a: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Fast ion instabilities &amp; effects</a:t>
            </a: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ELM pacing &amp; </a:t>
            </a:r>
            <a:r>
              <a:rPr lang="en-US" sz="1800" b="0" i="0" kern="0" dirty="0" err="1">
                <a:solidFill>
                  <a:schemeClr val="accent2"/>
                </a:solidFill>
              </a:rPr>
              <a:t>divertor</a:t>
            </a:r>
            <a:r>
              <a:rPr lang="en-US" sz="1800" b="0" i="0" kern="0" dirty="0">
                <a:solidFill>
                  <a:schemeClr val="accent2"/>
                </a:solidFill>
              </a:rPr>
              <a:t> heat loads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b="0" i="0" kern="0" dirty="0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b="0" i="0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6250" y="4905375"/>
            <a:ext cx="3905250" cy="1562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000" i="0" kern="0" dirty="0">
                <a:solidFill>
                  <a:schemeClr val="tx1"/>
                </a:solidFill>
              </a:rPr>
              <a:t>3) Advanced S</a:t>
            </a:r>
            <a:r>
              <a:rPr lang="en-US" sz="2000" i="0" kern="0" dirty="0" err="1">
                <a:solidFill>
                  <a:schemeClr val="tx1"/>
                </a:solidFill>
              </a:rPr>
              <a:t>cenarios</a:t>
            </a:r>
            <a:endParaRPr lang="en-US" sz="2000" i="0" kern="0" dirty="0">
              <a:solidFill>
                <a:schemeClr val="tx1"/>
              </a:solidFill>
            </a:endParaRP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Snowflake divertor</a:t>
            </a: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CHI start-up</a:t>
            </a: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Partial non-inductive sustainment</a:t>
            </a: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Feedback control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b="0" i="0" kern="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6250" y="1352550"/>
            <a:ext cx="390525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000" i="0" kern="0" dirty="0">
                <a:solidFill>
                  <a:schemeClr val="tx1"/>
                </a:solidFill>
              </a:rPr>
              <a:t>1) Lithium Research</a:t>
            </a: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Confinement improvement</a:t>
            </a: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ELM stability</a:t>
            </a:r>
          </a:p>
          <a:p>
            <a:pPr marL="285750" indent="-171450" eaLnBrk="0" hangingPunct="0">
              <a:lnSpc>
                <a:spcPts val="18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i="0" kern="0" dirty="0">
                <a:solidFill>
                  <a:schemeClr val="accent2"/>
                </a:solidFill>
              </a:rPr>
              <a:t>Liquid lithium </a:t>
            </a:r>
            <a:r>
              <a:rPr lang="en-US" sz="1800" b="0" i="0" kern="0" dirty="0" err="1">
                <a:solidFill>
                  <a:schemeClr val="accent2"/>
                </a:solidFill>
              </a:rPr>
              <a:t>divertor</a:t>
            </a:r>
            <a:endParaRPr lang="en-US" sz="1800" b="0" i="0" kern="0" dirty="0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b="0" i="0" kern="0" dirty="0">
              <a:solidFill>
                <a:schemeClr val="tx1"/>
              </a:solidFill>
            </a:endParaRP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5591175" y="876300"/>
            <a:ext cx="154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i="0">
                <a:solidFill>
                  <a:srgbClr val="FF0000"/>
                </a:solidFill>
              </a:rPr>
              <a:t>Outline:</a:t>
            </a:r>
          </a:p>
        </p:txBody>
      </p:sp>
      <p:pic>
        <p:nvPicPr>
          <p:cNvPr id="4104" name="Picture 26" descr="nstx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1076325"/>
            <a:ext cx="27527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3850" y="4200525"/>
            <a:ext cx="2743200" cy="22891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45720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15000"/>
              </a:spcBef>
              <a:tabLst>
                <a:tab pos="112713" algn="l"/>
                <a:tab pos="2514600" algn="l"/>
              </a:tabLst>
              <a:defRPr/>
            </a:pPr>
            <a:r>
              <a:rPr lang="en-US" sz="1400" i="0" dirty="0">
                <a:solidFill>
                  <a:srgbClr val="1E2AFF"/>
                </a:solidFill>
              </a:rPr>
              <a:t>Aspect ratio A             1.3 – 1.6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tabLst>
                <a:tab pos="112713" algn="l"/>
                <a:tab pos="2514600" algn="l"/>
              </a:tabLst>
              <a:defRPr/>
            </a:pPr>
            <a:r>
              <a:rPr lang="en-US" sz="1400" i="0" dirty="0">
                <a:solidFill>
                  <a:srgbClr val="1E2AFF"/>
                </a:solidFill>
              </a:rPr>
              <a:t>Elongation </a:t>
            </a:r>
            <a:r>
              <a:rPr lang="en-US" sz="1400" i="0" dirty="0">
                <a:solidFill>
                  <a:srgbClr val="1E2AFF"/>
                </a:solidFill>
                <a:latin typeface="Symbol" pitchFamily="18" charset="2"/>
              </a:rPr>
              <a:t></a:t>
            </a:r>
            <a:r>
              <a:rPr lang="en-US" sz="1400" i="0" dirty="0">
                <a:solidFill>
                  <a:srgbClr val="1E2AFF"/>
                </a:solidFill>
              </a:rPr>
              <a:t>                1.8 – 3.0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tabLst>
                <a:tab pos="112713" algn="l"/>
                <a:tab pos="2514600" algn="l"/>
              </a:tabLst>
              <a:defRPr/>
            </a:pPr>
            <a:r>
              <a:rPr lang="en-US" sz="1400" i="0" dirty="0">
                <a:solidFill>
                  <a:srgbClr val="1E2AFF"/>
                </a:solidFill>
              </a:rPr>
              <a:t>Major radius R</a:t>
            </a:r>
            <a:r>
              <a:rPr lang="en-US" sz="1400" i="0" baseline="-25000" dirty="0">
                <a:solidFill>
                  <a:srgbClr val="1E2AFF"/>
                </a:solidFill>
              </a:rPr>
              <a:t>0</a:t>
            </a:r>
            <a:r>
              <a:rPr lang="en-US" sz="1400" i="0" dirty="0">
                <a:solidFill>
                  <a:srgbClr val="1E2AFF"/>
                </a:solidFill>
              </a:rPr>
              <a:t>           0.85m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tabLst>
                <a:tab pos="112713" algn="l"/>
                <a:tab pos="2514600" algn="l"/>
              </a:tabLst>
              <a:defRPr/>
            </a:pPr>
            <a:r>
              <a:rPr lang="en-US" sz="1400" i="0" dirty="0">
                <a:solidFill>
                  <a:srgbClr val="1E2AFF"/>
                </a:solidFill>
              </a:rPr>
              <a:t>Plasma Current </a:t>
            </a:r>
            <a:r>
              <a:rPr lang="en-US" sz="1400" i="0" dirty="0" err="1">
                <a:solidFill>
                  <a:srgbClr val="1E2AFF"/>
                </a:solidFill>
              </a:rPr>
              <a:t>I</a:t>
            </a:r>
            <a:r>
              <a:rPr lang="en-US" sz="1400" i="0" baseline="-25000" dirty="0" err="1">
                <a:solidFill>
                  <a:srgbClr val="1E2AFF"/>
                </a:solidFill>
              </a:rPr>
              <a:t>p</a:t>
            </a:r>
            <a:r>
              <a:rPr lang="en-US" sz="1400" i="0" dirty="0">
                <a:solidFill>
                  <a:srgbClr val="1E2AFF"/>
                </a:solidFill>
              </a:rPr>
              <a:t>       1.5MA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tabLst>
                <a:tab pos="112713" algn="l"/>
                <a:tab pos="2514600" algn="l"/>
              </a:tabLst>
              <a:defRPr/>
            </a:pPr>
            <a:r>
              <a:rPr lang="en-US" sz="1400" i="0" dirty="0" err="1">
                <a:solidFill>
                  <a:srgbClr val="1E2AFF"/>
                </a:solidFill>
              </a:rPr>
              <a:t>Toroidal</a:t>
            </a:r>
            <a:r>
              <a:rPr lang="en-US" sz="1400" i="0" dirty="0">
                <a:solidFill>
                  <a:srgbClr val="1E2AFF"/>
                </a:solidFill>
              </a:rPr>
              <a:t> Field              0.55 T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tabLst>
                <a:tab pos="112713" algn="l"/>
                <a:tab pos="2514600" algn="l"/>
              </a:tabLst>
              <a:defRPr/>
            </a:pPr>
            <a:r>
              <a:rPr lang="en-US" sz="1400" i="0" dirty="0">
                <a:solidFill>
                  <a:srgbClr val="1E2AFF"/>
                </a:solidFill>
              </a:rPr>
              <a:t>Auxiliary heating: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tabLst>
                <a:tab pos="112713" algn="l"/>
                <a:tab pos="2514600" algn="l"/>
              </a:tabLst>
              <a:defRPr/>
            </a:pPr>
            <a:r>
              <a:rPr lang="en-US" sz="1400" i="0" dirty="0">
                <a:solidFill>
                  <a:srgbClr val="1E2AFF"/>
                </a:solidFill>
              </a:rPr>
              <a:t>	NBI (100kV)               7 MW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tabLst>
                <a:tab pos="112713" algn="l"/>
                <a:tab pos="2514600" algn="l"/>
              </a:tabLst>
              <a:defRPr/>
            </a:pPr>
            <a:r>
              <a:rPr lang="en-US" sz="1400" i="0" dirty="0">
                <a:solidFill>
                  <a:srgbClr val="1E2AFF"/>
                </a:solidFill>
              </a:rPr>
              <a:t>	RF (30MHz)               6 MW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9BF30-6455-4EBC-AA0F-298A927E6F8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“Snowflake” Divertor Configuration Resulted in Significant Divertor Heat Flux Reduction and Impurity Screening</a:t>
            </a:r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3724275" y="4495800"/>
            <a:ext cx="52768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0000"/>
              </a:spcBef>
              <a:buFont typeface="Arial" charset="0"/>
              <a:buChar char="•"/>
            </a:pPr>
            <a:endParaRPr lang="en-US" sz="2000" i="0"/>
          </a:p>
          <a:p>
            <a:pPr marL="228600" indent="-228600">
              <a:spcBef>
                <a:spcPct val="20000"/>
              </a:spcBef>
              <a:buFont typeface="Arial" charset="0"/>
              <a:buChar char="•"/>
            </a:pPr>
            <a:r>
              <a:rPr lang="en-US" sz="2000" b="0" i="0"/>
              <a:t>Maintained “snowflake”-like configuration for 100-600 ms</a:t>
            </a:r>
          </a:p>
          <a:p>
            <a:pPr marL="228600" indent="-228600">
              <a:spcBef>
                <a:spcPct val="20000"/>
              </a:spcBef>
              <a:buFont typeface="Arial" charset="0"/>
              <a:buChar char="•"/>
            </a:pPr>
            <a:r>
              <a:rPr lang="en-US" sz="2000" b="0" i="0"/>
              <a:t>Maintained H-mode confinement with core carbon reduction by 50% 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6629400" y="6248400"/>
            <a:ext cx="2292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V. Soukhanovskii EXD/P3-32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86175" y="4305300"/>
            <a:ext cx="5391150" cy="558800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marL="342900" indent="-342900">
              <a:lnSpc>
                <a:spcPts val="1600"/>
              </a:lnSpc>
              <a:spcBef>
                <a:spcPct val="20000"/>
              </a:spcBef>
              <a:buClr>
                <a:srgbClr val="004483"/>
              </a:buClr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Higher flux expansion (increased div wetted area)</a:t>
            </a:r>
          </a:p>
          <a:p>
            <a:pPr marL="342900" indent="-342900">
              <a:lnSpc>
                <a:spcPts val="1600"/>
              </a:lnSpc>
              <a:spcBef>
                <a:spcPct val="20000"/>
              </a:spcBef>
              <a:buClr>
                <a:srgbClr val="004483"/>
              </a:buClr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Higher divertor volume (increased div. losses)</a:t>
            </a:r>
          </a:p>
        </p:txBody>
      </p:sp>
      <p:pic>
        <p:nvPicPr>
          <p:cNvPr id="22535" name="Picture 10" descr="sfd-xp924-135485-3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276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" descr="sfd-psi19-core-tt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550" y="942975"/>
            <a:ext cx="36004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iaea10-qprofil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" y="4095750"/>
            <a:ext cx="34385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38A35-5F7B-4BD3-AD9F-7E9C14FDAF2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Coaxial Helicity Injection (CHI) has Produced Substantial </a:t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Flux Savings and Scales Favorably with Size and B</a:t>
            </a:r>
            <a:r>
              <a:rPr lang="en-US" baseline="-25000" smtClean="0">
                <a:ea typeface="ＭＳ Ｐゴシック" charset="-128"/>
              </a:rPr>
              <a:t>T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36703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400685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295400"/>
            <a:ext cx="17430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9" name="Straight Arrow Connector 22"/>
          <p:cNvCxnSpPr>
            <a:cxnSpLocks noChangeShapeType="1"/>
          </p:cNvCxnSpPr>
          <p:nvPr/>
        </p:nvCxnSpPr>
        <p:spPr bwMode="auto">
          <a:xfrm rot="5400000">
            <a:off x="3314701" y="1714500"/>
            <a:ext cx="533400" cy="3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5029200" y="6248400"/>
            <a:ext cx="1793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B.A. Nelson EXW/P2-8</a:t>
            </a:r>
          </a:p>
        </p:txBody>
      </p: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1219200" y="1219200"/>
            <a:ext cx="213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</a:rPr>
              <a:t>200 kA more current with CHI start-up</a:t>
            </a:r>
          </a:p>
        </p:txBody>
      </p:sp>
      <p:cxnSp>
        <p:nvCxnSpPr>
          <p:cNvPr id="23562" name="Straight Arrow Connector 16"/>
          <p:cNvCxnSpPr>
            <a:cxnSpLocks noChangeShapeType="1"/>
          </p:cNvCxnSpPr>
          <p:nvPr/>
        </p:nvCxnSpPr>
        <p:spPr bwMode="auto">
          <a:xfrm>
            <a:off x="2895600" y="1524000"/>
            <a:ext cx="609600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63" name="Content Placeholder 2"/>
          <p:cNvSpPr txBox="1">
            <a:spLocks/>
          </p:cNvSpPr>
          <p:nvPr/>
        </p:nvSpPr>
        <p:spPr bwMode="auto">
          <a:xfrm>
            <a:off x="3505200" y="990600"/>
            <a:ext cx="373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Enabling capabilities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Elimination of arcs in absorber region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Conditioning of lower divertor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4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64" name="Content Placeholder 2"/>
          <p:cNvSpPr txBox="1">
            <a:spLocks/>
          </p:cNvSpPr>
          <p:nvPr/>
        </p:nvSpPr>
        <p:spPr bwMode="auto">
          <a:xfrm>
            <a:off x="3505200" y="27432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Generated 1MA using 40% less flux than induction- only case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Hollow T</a:t>
            </a:r>
            <a:r>
              <a:rPr lang="en-US" sz="2000" b="0" i="0" baseline="-25000">
                <a:solidFill>
                  <a:schemeClr val="accent2"/>
                </a:solidFill>
                <a:latin typeface="Arial" charset="0"/>
              </a:rPr>
              <a:t>e</a:t>
            </a: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 maintained during ramp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Low internal inductance (l</a:t>
            </a:r>
            <a:r>
              <a:rPr lang="en-US" sz="2000" b="0" i="0" baseline="-2500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 ≈ 0.35)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High elongation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Suitable startup for advanced scenarios</a:t>
            </a:r>
            <a:endParaRPr lang="en-US" sz="24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65" name="TextBox 19"/>
          <p:cNvSpPr txBox="1">
            <a:spLocks noChangeArrowheads="1"/>
          </p:cNvSpPr>
          <p:nvPr/>
        </p:nvSpPr>
        <p:spPr bwMode="auto">
          <a:xfrm>
            <a:off x="7210425" y="990600"/>
            <a:ext cx="192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/>
              <a:t>Time after CHI starts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2" descr="Screen shot 2010-10-03 at 11.26.47 PM.png"/>
          <p:cNvPicPr>
            <a:picLocks noChangeAspect="1"/>
          </p:cNvPicPr>
          <p:nvPr/>
        </p:nvPicPr>
        <p:blipFill>
          <a:blip r:embed="rId4" cstate="print"/>
          <a:srcRect t="1350"/>
          <a:stretch>
            <a:fillRect/>
          </a:stretch>
        </p:blipFill>
        <p:spPr bwMode="auto">
          <a:xfrm>
            <a:off x="152400" y="2638425"/>
            <a:ext cx="2478088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Developed Sustained High-Elongation Configurations </a:t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Over a Range of Currents and Fields</a:t>
            </a:r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5" cstate="print"/>
          <a:srcRect b="87560"/>
          <a:stretch>
            <a:fillRect/>
          </a:stretch>
        </p:blipFill>
        <p:spPr bwMode="auto">
          <a:xfrm>
            <a:off x="4062413" y="933450"/>
            <a:ext cx="5081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/>
          </p:cNvPicPr>
          <p:nvPr/>
        </p:nvPicPr>
        <p:blipFill>
          <a:blip r:embed="rId5" cstate="print"/>
          <a:srcRect t="59436" b="938"/>
          <a:stretch>
            <a:fillRect/>
          </a:stretch>
        </p:blipFill>
        <p:spPr bwMode="auto">
          <a:xfrm>
            <a:off x="4062413" y="3581400"/>
            <a:ext cx="508158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/>
          <p:cNvPicPr>
            <a:picLocks noChangeAspect="1"/>
          </p:cNvPicPr>
          <p:nvPr/>
        </p:nvPicPr>
        <p:blipFill>
          <a:blip r:embed="rId5" cstate="print"/>
          <a:srcRect t="23978" b="52525"/>
          <a:stretch>
            <a:fillRect/>
          </a:stretch>
        </p:blipFill>
        <p:spPr bwMode="auto">
          <a:xfrm>
            <a:off x="4062413" y="1838325"/>
            <a:ext cx="508158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Box 13"/>
          <p:cNvSpPr txBox="1">
            <a:spLocks noChangeArrowheads="1"/>
          </p:cNvSpPr>
          <p:nvPr/>
        </p:nvSpPr>
        <p:spPr bwMode="auto">
          <a:xfrm>
            <a:off x="2743200" y="3886200"/>
            <a:ext cx="1381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>
                <a:solidFill>
                  <a:srgbClr val="660066"/>
                </a:solidFill>
                <a:latin typeface="Symbol" pitchFamily="18" charset="2"/>
              </a:rPr>
              <a:t>k</a:t>
            </a:r>
            <a:r>
              <a:rPr lang="en-US" sz="1800">
                <a:solidFill>
                  <a:srgbClr val="660066"/>
                </a:solidFill>
              </a:rPr>
              <a:t>~2.6-2.7</a:t>
            </a: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rgbClr val="660066"/>
                </a:solidFill>
                <a:latin typeface="Symbol" pitchFamily="18" charset="2"/>
              </a:rPr>
              <a:t>d</a:t>
            </a:r>
            <a:r>
              <a:rPr lang="en-US" sz="1800">
                <a:solidFill>
                  <a:srgbClr val="660066"/>
                </a:solidFill>
              </a:rPr>
              <a:t>~0.8</a:t>
            </a:r>
          </a:p>
          <a:p>
            <a:pPr algn="ctr">
              <a:spcBef>
                <a:spcPct val="20000"/>
              </a:spcBef>
            </a:pPr>
            <a:endParaRPr lang="en-US" sz="1800">
              <a:solidFill>
                <a:srgbClr val="660066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rgbClr val="660066"/>
                </a:solidFill>
              </a:rPr>
              <a:t>Double Null</a:t>
            </a:r>
          </a:p>
        </p:txBody>
      </p:sp>
      <p:grpSp>
        <p:nvGrpSpPr>
          <p:cNvPr id="1033" name="Group 19"/>
          <p:cNvGrpSpPr>
            <a:grpSpLocks/>
          </p:cNvGrpSpPr>
          <p:nvPr/>
        </p:nvGrpSpPr>
        <p:grpSpPr bwMode="auto">
          <a:xfrm>
            <a:off x="152400" y="1066800"/>
            <a:ext cx="3871913" cy="1331913"/>
            <a:chOff x="152400" y="4267200"/>
            <a:chExt cx="3871912" cy="1332035"/>
          </a:xfrm>
        </p:grpSpPr>
        <p:sp>
          <p:nvSpPr>
            <p:cNvPr id="1050" name="TextBox 11"/>
            <p:cNvSpPr txBox="1">
              <a:spLocks noChangeArrowheads="1"/>
            </p:cNvSpPr>
            <p:nvPr/>
          </p:nvSpPr>
          <p:spPr bwMode="auto">
            <a:xfrm>
              <a:off x="3048000" y="5105477"/>
              <a:ext cx="877887" cy="493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chemeClr val="tx1"/>
                  </a:solidFill>
                </a:rPr>
                <a:t>B</a:t>
              </a:r>
              <a:r>
                <a:rPr lang="en-US" baseline="-25000">
                  <a:solidFill>
                    <a:schemeClr val="tx1"/>
                  </a:solidFill>
                </a:rPr>
                <a:t>T</a:t>
              </a:r>
              <a:r>
                <a:rPr lang="en-US">
                  <a:solidFill>
                    <a:schemeClr val="tx1"/>
                  </a:solidFill>
                </a:rPr>
                <a:t>=0.48 T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chemeClr val="tx1"/>
                  </a:solidFill>
                </a:rPr>
                <a:t>I</a:t>
              </a:r>
              <a:r>
                <a:rPr lang="en-US" baseline="-25000">
                  <a:solidFill>
                    <a:schemeClr val="tx1"/>
                  </a:solidFill>
                </a:rPr>
                <a:t>P</a:t>
              </a:r>
              <a:r>
                <a:rPr lang="en-US">
                  <a:solidFill>
                    <a:schemeClr val="tx1"/>
                  </a:solidFill>
                </a:rPr>
                <a:t>=700 kA</a:t>
              </a:r>
            </a:p>
          </p:txBody>
        </p:sp>
        <p:sp>
          <p:nvSpPr>
            <p:cNvPr id="1051" name="TextBox 12"/>
            <p:cNvSpPr txBox="1">
              <a:spLocks noChangeArrowheads="1"/>
            </p:cNvSpPr>
            <p:nvPr/>
          </p:nvSpPr>
          <p:spPr bwMode="auto">
            <a:xfrm>
              <a:off x="228600" y="5105477"/>
              <a:ext cx="958850" cy="493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FF0000"/>
                  </a:solidFill>
                </a:rPr>
                <a:t>B</a:t>
              </a:r>
              <a:r>
                <a:rPr lang="en-US" baseline="-25000">
                  <a:solidFill>
                    <a:srgbClr val="FF0000"/>
                  </a:solidFill>
                </a:rPr>
                <a:t>T</a:t>
              </a:r>
              <a:r>
                <a:rPr lang="en-US">
                  <a:solidFill>
                    <a:srgbClr val="FF0000"/>
                  </a:solidFill>
                </a:rPr>
                <a:t>=0.44 T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FF0000"/>
                  </a:solidFill>
                </a:rPr>
                <a:t>I</a:t>
              </a:r>
              <a:r>
                <a:rPr lang="en-US" baseline="-25000">
                  <a:solidFill>
                    <a:srgbClr val="FF0000"/>
                  </a:solidFill>
                </a:rPr>
                <a:t>P</a:t>
              </a:r>
              <a:r>
                <a:rPr lang="en-US">
                  <a:solidFill>
                    <a:srgbClr val="FF0000"/>
                  </a:solidFill>
                </a:rPr>
                <a:t>=1100 kA</a:t>
              </a:r>
            </a:p>
          </p:txBody>
        </p:sp>
        <p:sp>
          <p:nvSpPr>
            <p:cNvPr id="1052" name="TextBox 13"/>
            <p:cNvSpPr txBox="1">
              <a:spLocks noChangeArrowheads="1"/>
            </p:cNvSpPr>
            <p:nvPr/>
          </p:nvSpPr>
          <p:spPr bwMode="auto">
            <a:xfrm>
              <a:off x="152400" y="4267200"/>
              <a:ext cx="3871912" cy="6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High-</a:t>
              </a:r>
              <a:r>
                <a:rPr lang="en-US" sz="180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1800" baseline="-25000">
                  <a:solidFill>
                    <a:srgbClr val="FF0000"/>
                  </a:solidFill>
                </a:rPr>
                <a:t>T</a:t>
              </a:r>
              <a:r>
                <a:rPr lang="en-US" sz="1800">
                  <a:solidFill>
                    <a:srgbClr val="FF0000"/>
                  </a:solidFill>
                </a:rPr>
                <a:t>       </a:t>
              </a:r>
              <a:r>
                <a:rPr lang="en-US" sz="1800"/>
                <a:t>Long Pulse     </a:t>
              </a:r>
              <a:r>
                <a:rPr lang="en-US" sz="1800">
                  <a:solidFill>
                    <a:schemeClr val="tx1"/>
                  </a:solidFill>
                </a:rPr>
                <a:t>High-</a:t>
              </a:r>
              <a:r>
                <a:rPr lang="en-US" sz="180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800" baseline="-25000">
                  <a:solidFill>
                    <a:schemeClr val="tx1"/>
                  </a:solidFill>
                </a:rPr>
                <a:t>P</a:t>
              </a:r>
            </a:p>
            <a:p>
              <a:pPr>
                <a:spcBef>
                  <a:spcPct val="20000"/>
                </a:spcBef>
              </a:pPr>
              <a:r>
                <a:rPr lang="en-US" sz="1800" baseline="-25000">
                  <a:solidFill>
                    <a:schemeClr val="tx1"/>
                  </a:solidFill>
                </a:rPr>
                <a:t> </a:t>
              </a:r>
              <a:r>
                <a:rPr lang="en-US" sz="1800">
                  <a:solidFill>
                    <a:srgbClr val="FF0000"/>
                  </a:solidFill>
                </a:rPr>
                <a:t>q*=2.8 </a:t>
              </a:r>
              <a:r>
                <a:rPr lang="en-US" sz="1800" baseline="-25000">
                  <a:solidFill>
                    <a:schemeClr val="tx1"/>
                  </a:solidFill>
                </a:rPr>
                <a:t> </a:t>
              </a:r>
              <a:r>
                <a:rPr lang="en-US" sz="1800" baseline="-25000">
                  <a:solidFill>
                    <a:schemeClr val="accent2"/>
                  </a:solidFill>
                </a:rPr>
                <a:t>              </a:t>
              </a:r>
              <a:r>
                <a:rPr lang="en-US" sz="1800">
                  <a:solidFill>
                    <a:schemeClr val="accent2"/>
                  </a:solidFill>
                </a:rPr>
                <a:t>q*=3.9            </a:t>
              </a:r>
              <a:r>
                <a:rPr lang="en-US" sz="1800">
                  <a:solidFill>
                    <a:schemeClr val="tx1"/>
                  </a:solidFill>
                </a:rPr>
                <a:t>q*=4.7</a:t>
              </a:r>
            </a:p>
          </p:txBody>
        </p:sp>
        <p:sp>
          <p:nvSpPr>
            <p:cNvPr id="1053" name="TextBox 11"/>
            <p:cNvSpPr txBox="1">
              <a:spLocks noChangeArrowheads="1"/>
            </p:cNvSpPr>
            <p:nvPr/>
          </p:nvSpPr>
          <p:spPr bwMode="auto">
            <a:xfrm>
              <a:off x="1676400" y="5105477"/>
              <a:ext cx="877887" cy="493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chemeClr val="accent2"/>
                  </a:solidFill>
                </a:rPr>
                <a:t>B</a:t>
              </a:r>
              <a:r>
                <a:rPr lang="en-US" baseline="-25000">
                  <a:solidFill>
                    <a:schemeClr val="accent2"/>
                  </a:solidFill>
                </a:rPr>
                <a:t>T</a:t>
              </a:r>
              <a:r>
                <a:rPr lang="en-US">
                  <a:solidFill>
                    <a:schemeClr val="accent2"/>
                  </a:solidFill>
                </a:rPr>
                <a:t>=0.38 T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chemeClr val="accent2"/>
                  </a:solidFill>
                </a:rPr>
                <a:t>I</a:t>
              </a:r>
              <a:r>
                <a:rPr lang="en-US" baseline="-25000">
                  <a:solidFill>
                    <a:schemeClr val="accent2"/>
                  </a:solidFill>
                </a:rPr>
                <a:t>P</a:t>
              </a:r>
              <a:r>
                <a:rPr lang="en-US">
                  <a:solidFill>
                    <a:schemeClr val="accent2"/>
                  </a:solidFill>
                </a:rPr>
                <a:t>=700 kA</a:t>
              </a:r>
            </a:p>
          </p:txBody>
        </p:sp>
      </p:grp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5181600" y="2514600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5187950" y="5549900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43200" y="2971800"/>
          <a:ext cx="1408113" cy="522288"/>
        </p:xfrm>
        <a:graphic>
          <a:graphicData uri="http://schemas.openxmlformats.org/presentationml/2006/ole">
            <p:oleObj spid="_x0000_s1026" name="Equation" r:id="rId6" imgW="1231900" imgH="457200" progId="Equation.3">
              <p:embed/>
            </p:oleObj>
          </a:graphicData>
        </a:graphic>
      </p:graphicFrame>
      <p:sp>
        <p:nvSpPr>
          <p:cNvPr id="1036" name="TextBox 13"/>
          <p:cNvSpPr txBox="1">
            <a:spLocks noChangeArrowheads="1"/>
          </p:cNvSpPr>
          <p:nvPr/>
        </p:nvSpPr>
        <p:spPr bwMode="auto">
          <a:xfrm>
            <a:off x="2590800" y="6248400"/>
            <a:ext cx="1725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S. Gerhardt EXS/P2-8</a:t>
            </a:r>
          </a:p>
        </p:txBody>
      </p:sp>
      <p:sp>
        <p:nvSpPr>
          <p:cNvPr id="1037" name="TextBox 20"/>
          <p:cNvSpPr txBox="1">
            <a:spLocks noChangeArrowheads="1"/>
          </p:cNvSpPr>
          <p:nvPr/>
        </p:nvSpPr>
        <p:spPr bwMode="auto">
          <a:xfrm>
            <a:off x="6096000" y="3962400"/>
            <a:ext cx="9128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660066"/>
                </a:solidFill>
              </a:rPr>
              <a:t>H</a:t>
            </a:r>
            <a:r>
              <a:rPr lang="en-US" sz="1800" baseline="-25000">
                <a:solidFill>
                  <a:srgbClr val="660066"/>
                </a:solidFill>
              </a:rPr>
              <a:t>98</a:t>
            </a:r>
            <a:r>
              <a:rPr lang="en-US" sz="1800">
                <a:solidFill>
                  <a:srgbClr val="660066"/>
                </a:solidFill>
              </a:rPr>
              <a:t>&gt;=1</a:t>
            </a:r>
          </a:p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038" name="TextBox 21"/>
          <p:cNvSpPr txBox="1">
            <a:spLocks noChangeArrowheads="1"/>
          </p:cNvSpPr>
          <p:nvPr/>
        </p:nvSpPr>
        <p:spPr bwMode="auto">
          <a:xfrm>
            <a:off x="6553200" y="4419600"/>
            <a:ext cx="2446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chemeClr val="tx1"/>
                </a:solidFill>
              </a:rPr>
              <a:t>Current in central solenoid</a:t>
            </a:r>
          </a:p>
        </p:txBody>
      </p:sp>
      <p:sp>
        <p:nvSpPr>
          <p:cNvPr id="1039" name="TextBox 22"/>
          <p:cNvSpPr txBox="1">
            <a:spLocks noChangeArrowheads="1"/>
          </p:cNvSpPr>
          <p:nvPr/>
        </p:nvSpPr>
        <p:spPr bwMode="auto">
          <a:xfrm>
            <a:off x="7239000" y="2743200"/>
            <a:ext cx="130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chemeClr val="tx1"/>
                </a:solidFill>
              </a:rPr>
              <a:t>Toroidal beta</a:t>
            </a:r>
          </a:p>
        </p:txBody>
      </p:sp>
      <p:sp>
        <p:nvSpPr>
          <p:cNvPr id="1040" name="TextBox 24"/>
          <p:cNvSpPr txBox="1">
            <a:spLocks noChangeArrowheads="1"/>
          </p:cNvSpPr>
          <p:nvPr/>
        </p:nvSpPr>
        <p:spPr bwMode="auto">
          <a:xfrm>
            <a:off x="7315200" y="1828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chemeClr val="tx1"/>
                </a:solidFill>
              </a:rPr>
              <a:t>Poloidal beta</a:t>
            </a:r>
          </a:p>
        </p:txBody>
      </p:sp>
      <p:sp>
        <p:nvSpPr>
          <p:cNvPr id="1041" name="TextBox 25"/>
          <p:cNvSpPr txBox="1">
            <a:spLocks noChangeArrowheads="1"/>
          </p:cNvSpPr>
          <p:nvPr/>
        </p:nvSpPr>
        <p:spPr bwMode="auto">
          <a:xfrm>
            <a:off x="7543800" y="990600"/>
            <a:ext cx="146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chemeClr val="tx1"/>
                </a:solidFill>
              </a:rPr>
              <a:t>Plasma current</a:t>
            </a: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4191000" y="1819275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43" name="Rectangle 14"/>
          <p:cNvSpPr>
            <a:spLocks noChangeArrowheads="1"/>
          </p:cNvSpPr>
          <p:nvPr/>
        </p:nvSpPr>
        <p:spPr bwMode="auto">
          <a:xfrm>
            <a:off x="4857750" y="1038225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44" name="Rectangle 14"/>
          <p:cNvSpPr>
            <a:spLocks noChangeArrowheads="1"/>
          </p:cNvSpPr>
          <p:nvPr/>
        </p:nvSpPr>
        <p:spPr bwMode="auto">
          <a:xfrm>
            <a:off x="4886325" y="1933575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45" name="Rectangle 14"/>
          <p:cNvSpPr>
            <a:spLocks noChangeArrowheads="1"/>
          </p:cNvSpPr>
          <p:nvPr/>
        </p:nvSpPr>
        <p:spPr bwMode="auto">
          <a:xfrm>
            <a:off x="4819650" y="2809875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46" name="Rectangle 14"/>
          <p:cNvSpPr>
            <a:spLocks noChangeArrowheads="1"/>
          </p:cNvSpPr>
          <p:nvPr/>
        </p:nvSpPr>
        <p:spPr bwMode="auto">
          <a:xfrm>
            <a:off x="4857750" y="3648075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47" name="Rectangle 14"/>
          <p:cNvSpPr>
            <a:spLocks noChangeArrowheads="1"/>
          </p:cNvSpPr>
          <p:nvPr/>
        </p:nvSpPr>
        <p:spPr bwMode="auto">
          <a:xfrm>
            <a:off x="4933950" y="4505325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48" name="Rectangle 14"/>
          <p:cNvSpPr>
            <a:spLocks noChangeArrowheads="1"/>
          </p:cNvSpPr>
          <p:nvPr/>
        </p:nvSpPr>
        <p:spPr bwMode="auto">
          <a:xfrm>
            <a:off x="4914900" y="5381625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9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B1DED-72A9-4EF5-B7B0-23C0D0DC420B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NSTX is Developing Shape and Stability Control Techniques Relevant to ITER and Next-Step STs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990600"/>
            <a:ext cx="5162550" cy="515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ea typeface="ＭＳ Ｐゴシック" charset="-128"/>
              </a:rPr>
              <a:t>New inner &amp; outer strike-point control</a:t>
            </a:r>
          </a:p>
          <a:p>
            <a:pPr lvl="1"/>
            <a:r>
              <a:rPr lang="en-US" smtClean="0">
                <a:ea typeface="ＭＳ Ｐゴシック" charset="-128"/>
              </a:rPr>
              <a:t>In-line system ID for single-shot optimal gain identification</a:t>
            </a:r>
          </a:p>
          <a:p>
            <a:pPr lvl="1"/>
            <a:r>
              <a:rPr lang="en-US" smtClean="0">
                <a:ea typeface="ＭＳ Ｐゴシック" charset="-128"/>
              </a:rPr>
              <a:t>Used for LLD experiments and snowflake divertor control </a:t>
            </a:r>
          </a:p>
          <a:p>
            <a:r>
              <a:rPr lang="en-US" sz="2000" smtClean="0">
                <a:ea typeface="ＭＳ Ｐゴシック" charset="-128"/>
              </a:rPr>
              <a:t>Feedback-based n=1 error field correction and RWM control.</a:t>
            </a:r>
          </a:p>
          <a:p>
            <a:pPr lvl="1"/>
            <a:r>
              <a:rPr lang="en-US" smtClean="0">
                <a:ea typeface="ＭＳ Ｐゴシック" charset="-128"/>
              </a:rPr>
              <a:t>Routine with PID controller + first </a:t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state-space RWM controller in high-</a:t>
            </a:r>
            <a:r>
              <a:rPr lang="en-US" smtClean="0">
                <a:latin typeface="Symbol" pitchFamily="18" charset="2"/>
                <a:ea typeface="ＭＳ Ｐゴシック" charset="-128"/>
              </a:rPr>
              <a:t>b</a:t>
            </a:r>
            <a:r>
              <a:rPr lang="en-US" smtClean="0">
                <a:ea typeface="ＭＳ Ｐゴシック" charset="-128"/>
              </a:rPr>
              <a:t> tokamak.</a:t>
            </a:r>
          </a:p>
          <a:p>
            <a:r>
              <a:rPr lang="en-US" sz="2000" smtClean="0">
                <a:ea typeface="ＭＳ Ｐゴシック" charset="-128"/>
              </a:rPr>
              <a:t>Control </a:t>
            </a:r>
            <a:r>
              <a:rPr lang="en-US" sz="2000" smtClean="0">
                <a:latin typeface="Symbol" pitchFamily="18" charset="2"/>
                <a:ea typeface="ＭＳ Ｐゴシック" charset="-128"/>
              </a:rPr>
              <a:t>b</a:t>
            </a:r>
            <a:r>
              <a:rPr lang="en-US" sz="2000" baseline="-25000" smtClean="0">
                <a:ea typeface="ＭＳ Ｐゴシック" charset="-128"/>
              </a:rPr>
              <a:t>N</a:t>
            </a:r>
            <a:r>
              <a:rPr lang="en-US" sz="2000" smtClean="0">
                <a:ea typeface="ＭＳ Ｐゴシック" charset="-128"/>
              </a:rPr>
              <a:t> using NBI power modulation</a:t>
            </a:r>
          </a:p>
          <a:p>
            <a:r>
              <a:rPr lang="en-US" sz="2000" smtClean="0">
                <a:ea typeface="ＭＳ Ｐゴシック" charset="-128"/>
              </a:rPr>
              <a:t>Combined controllers result in improved performance. </a:t>
            </a:r>
          </a:p>
          <a:p>
            <a:pPr lvl="1"/>
            <a:r>
              <a:rPr lang="en-US" smtClean="0">
                <a:ea typeface="ＭＳ Ｐゴシック" charset="-128"/>
              </a:rPr>
              <a:t>Example: simultaneous RWM + </a:t>
            </a:r>
            <a:r>
              <a:rPr lang="en-US" smtClean="0">
                <a:latin typeface="Symbol" pitchFamily="18" charset="2"/>
                <a:ea typeface="ＭＳ Ｐゴシック" charset="-128"/>
              </a:rPr>
              <a:t>b</a:t>
            </a:r>
            <a:r>
              <a:rPr lang="en-US" baseline="-25000" smtClean="0">
                <a:ea typeface="ＭＳ Ｐゴシック" charset="-128"/>
              </a:rPr>
              <a:t>N</a:t>
            </a:r>
            <a:r>
              <a:rPr lang="en-US" smtClean="0">
                <a:ea typeface="ＭＳ Ｐゴシック" charset="-128"/>
              </a:rPr>
              <a:t> control w/ different levels of rotation.</a:t>
            </a:r>
          </a:p>
        </p:txBody>
      </p:sp>
      <p:pic>
        <p:nvPicPr>
          <p:cNvPr id="24580" name="Picture 3" descr="Screen shot 2010-09-29 at 5.21.24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352800"/>
            <a:ext cx="36576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4953000" y="2971800"/>
            <a:ext cx="4419600" cy="320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500"/>
              <a:t>Simultaneous Control of </a:t>
            </a:r>
            <a:r>
              <a:rPr lang="en-US" sz="1500">
                <a:latin typeface="Symbol" pitchFamily="18" charset="2"/>
              </a:rPr>
              <a:t>b</a:t>
            </a:r>
            <a:r>
              <a:rPr lang="en-US" sz="1500" baseline="-25000"/>
              <a:t>N</a:t>
            </a:r>
            <a:r>
              <a:rPr lang="en-US" sz="1500"/>
              <a:t> and n=1 RWMs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715000" y="914400"/>
            <a:ext cx="3429000" cy="320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500"/>
              <a:t>Controlled Strike-Point Motion</a:t>
            </a: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2908300" y="6324600"/>
            <a:ext cx="1725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 dirty="0">
                <a:solidFill>
                  <a:srgbClr val="FF0000"/>
                </a:solidFill>
              </a:rPr>
              <a:t>S. Gerhardt EXS/P2-8</a:t>
            </a:r>
          </a:p>
        </p:txBody>
      </p:sp>
      <p:sp>
        <p:nvSpPr>
          <p:cNvPr id="24584" name="TextBox 13"/>
          <p:cNvSpPr txBox="1">
            <a:spLocks noChangeArrowheads="1"/>
          </p:cNvSpPr>
          <p:nvPr/>
        </p:nvSpPr>
        <p:spPr bwMode="auto">
          <a:xfrm>
            <a:off x="393700" y="6324600"/>
            <a:ext cx="1819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E. Kolemen EXD/P3-18</a:t>
            </a: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34671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479F8-1BAB-4E9C-9063-77DB917B0172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201920" y="6309360"/>
            <a:ext cx="17940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 dirty="0" smtClean="0">
                <a:solidFill>
                  <a:srgbClr val="FF0000"/>
                </a:solidFill>
              </a:rPr>
              <a:t>S.A. </a:t>
            </a:r>
            <a:r>
              <a:rPr lang="en-US" i="0" dirty="0" err="1" smtClean="0">
                <a:solidFill>
                  <a:srgbClr val="FF0000"/>
                </a:solidFill>
              </a:rPr>
              <a:t>Sabbagh</a:t>
            </a:r>
            <a:r>
              <a:rPr lang="en-US" i="0" dirty="0" smtClean="0">
                <a:solidFill>
                  <a:srgbClr val="FF0000"/>
                </a:solidFill>
              </a:rPr>
              <a:t> EXS/5-5</a:t>
            </a:r>
            <a:endParaRPr lang="en-US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ea typeface="ＭＳ Ｐゴシック" charset="-128"/>
              </a:rPr>
              <a:t>Summary:</a:t>
            </a:r>
            <a:r>
              <a:rPr lang="en-US" smtClean="0">
                <a:ea typeface="ＭＳ Ｐゴシック" charset="-128"/>
              </a:rPr>
              <a:t>  Considerable Progress Made in NSTX</a:t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Towards Sustained Operation in Support of STs and ITER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xfrm>
            <a:off x="0" y="1247775"/>
            <a:ext cx="9144000" cy="1485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-114300">
              <a:spcBef>
                <a:spcPct val="70000"/>
              </a:spcBef>
            </a:pPr>
            <a:r>
              <a:rPr lang="en-US" sz="1900" b="1" smtClean="0">
                <a:ea typeface="ＭＳ Ｐゴシック" charset="-128"/>
              </a:rPr>
              <a:t>Developing understanding of transport and stability changes from Li</a:t>
            </a:r>
          </a:p>
          <a:p>
            <a:pPr marL="114300" indent="-114300">
              <a:spcBef>
                <a:spcPct val="70000"/>
              </a:spcBef>
            </a:pPr>
            <a:r>
              <a:rPr lang="en-US" sz="1900" b="1" smtClean="0">
                <a:ea typeface="ＭＳ Ｐゴシック" charset="-128"/>
              </a:rPr>
              <a:t>Strongly supporting ITER (LH threshold, ELM triggering, SOL width scaling)  </a:t>
            </a:r>
          </a:p>
          <a:p>
            <a:pPr marL="114300" indent="-114300">
              <a:spcBef>
                <a:spcPct val="70000"/>
              </a:spcBef>
            </a:pPr>
            <a:r>
              <a:rPr lang="en-US" sz="1900" b="1" smtClean="0">
                <a:ea typeface="ＭＳ Ｐゴシック" charset="-128"/>
              </a:rPr>
              <a:t>Using CHI to initiate ST plasmas, advanced control to sustain ST plasmas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3657600"/>
            <a:ext cx="909796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500" y="3163888"/>
            <a:ext cx="8820150" cy="369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i="0" dirty="0">
                <a:solidFill>
                  <a:srgbClr val="FF0000"/>
                </a:solidFill>
              </a:rPr>
              <a:t>FUTURE:  Major upgrade of NSTX to occur 2012-2014 with 2 elements:</a:t>
            </a:r>
          </a:p>
        </p:txBody>
      </p:sp>
      <p:sp>
        <p:nvSpPr>
          <p:cNvPr id="8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63EC8-DEC5-4982-A94F-FD215C8F1F61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D180-1A41-4DD3-8AEB-2B245ABF89E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NSTX related papers at this conference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46482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b="1" smtClean="0">
                <a:latin typeface="Helvetica" pitchFamily="34" charset="0"/>
                <a:ea typeface="ＭＳ Ｐゴシック" charset="-128"/>
              </a:rPr>
              <a:t>		</a:t>
            </a:r>
            <a:r>
              <a:rPr lang="en-US" sz="1400" b="1" smtClean="0">
                <a:solidFill>
                  <a:srgbClr val="FF0000"/>
                </a:solidFill>
                <a:latin typeface="Helvetica" pitchFamily="34" charset="0"/>
                <a:ea typeface="ＭＳ Ｐゴシック" charset="-128"/>
              </a:rPr>
              <a:t>Talks</a:t>
            </a: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chemeClr val="accent2"/>
                </a:solidFill>
                <a:latin typeface="Helvetica" pitchFamily="34" charset="0"/>
                <a:ea typeface="ＭＳ Ｐゴシック" charset="-128"/>
              </a:rPr>
              <a:t>Tuesday</a:t>
            </a:r>
            <a:endParaRPr lang="en-US" sz="1400" b="1" smtClean="0">
              <a:latin typeface="Helvetica" pitchFamily="34" charset="0"/>
              <a:ea typeface="ＭＳ Ｐゴシック" charset="-128"/>
            </a:endParaRP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b="1" smtClean="0">
                <a:latin typeface="Helvetica" pitchFamily="34" charset="0"/>
                <a:ea typeface="ＭＳ Ｐゴシック" charset="-128"/>
              </a:rPr>
              <a:t>“</a:t>
            </a:r>
            <a:r>
              <a:rPr lang="en-US" sz="1400" smtClean="0">
                <a:ea typeface="ＭＳ Ｐゴシック" charset="-128"/>
              </a:rPr>
              <a:t>Modification of edge profiles, edge transport and ELM stability with lithium in NSTX </a:t>
            </a:r>
            <a:r>
              <a:rPr lang="en-US" sz="1400" smtClean="0">
                <a:latin typeface="Helvetica" pitchFamily="34" charset="0"/>
                <a:ea typeface="ＭＳ Ｐゴシック" charset="-128"/>
              </a:rPr>
              <a:t>”  </a:t>
            </a:r>
            <a:r>
              <a:rPr lang="en-US" sz="1400" b="1" smtClean="0">
                <a:latin typeface="Helvetica" pitchFamily="34" charset="0"/>
                <a:ea typeface="ＭＳ Ｐゴシック" charset="-128"/>
              </a:rPr>
              <a:t>R. Maingi  </a:t>
            </a:r>
            <a:r>
              <a:rPr lang="en-US" sz="1400" b="1" smtClean="0">
                <a:solidFill>
                  <a:srgbClr val="FF0000"/>
                </a:solidFill>
                <a:latin typeface="Helvetica" pitchFamily="34" charset="0"/>
                <a:ea typeface="ＭＳ Ｐゴシック" charset="-128"/>
              </a:rPr>
              <a:t>EXD/2-2</a:t>
            </a: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smtClean="0">
                <a:latin typeface="Helvetica" pitchFamily="34" charset="0"/>
                <a:ea typeface="ＭＳ Ｐゴシック" charset="-128"/>
              </a:rPr>
              <a:t>“L-H Threshold Studies on NSTX”  </a:t>
            </a:r>
            <a:r>
              <a:rPr lang="en-US" sz="1400" b="1" smtClean="0">
                <a:latin typeface="Helvetica" pitchFamily="34" charset="0"/>
                <a:ea typeface="ＭＳ Ｐゴシック" charset="-128"/>
              </a:rPr>
              <a:t>H. Meyer / S. Kaye  </a:t>
            </a:r>
            <a:r>
              <a:rPr lang="en-US" sz="1400" b="1" smtClean="0">
                <a:solidFill>
                  <a:srgbClr val="FF0000"/>
                </a:solidFill>
                <a:latin typeface="Helvetica" pitchFamily="34" charset="0"/>
                <a:ea typeface="ＭＳ Ｐゴシック" charset="-128"/>
              </a:rPr>
              <a:t>EXC/2-3R</a:t>
            </a: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endParaRPr lang="en-US" sz="1400" b="1" smtClean="0">
              <a:solidFill>
                <a:schemeClr val="accent2"/>
              </a:solidFill>
              <a:latin typeface="Helvetica" pitchFamily="34" charset="0"/>
              <a:ea typeface="ＭＳ Ｐゴシック" charset="-128"/>
            </a:endParaRP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chemeClr val="accent2"/>
                </a:solidFill>
                <a:latin typeface="Helvetica" pitchFamily="34" charset="0"/>
                <a:ea typeface="ＭＳ Ｐゴシック" charset="-128"/>
              </a:rPr>
              <a:t>Wednesday</a:t>
            </a:r>
            <a:endParaRPr lang="en-US" sz="1400" b="1" smtClean="0">
              <a:latin typeface="Helvetica" pitchFamily="34" charset="0"/>
              <a:ea typeface="ＭＳ Ｐゴシック" charset="-128"/>
            </a:endParaRP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smtClean="0">
                <a:latin typeface="Helvetica" pitchFamily="34" charset="0"/>
                <a:ea typeface="ＭＳ Ｐゴシック" charset="-128"/>
              </a:rPr>
              <a:t>“Simulation of Energetic Particle-driven Alfven Instabilities with Source and Sink”  </a:t>
            </a:r>
            <a:r>
              <a:rPr lang="en-US" sz="1400" b="1" smtClean="0">
                <a:latin typeface="Helvetica" pitchFamily="34" charset="0"/>
                <a:ea typeface="ＭＳ Ｐゴシック" charset="-128"/>
              </a:rPr>
              <a:t>G. Fu  </a:t>
            </a:r>
            <a:r>
              <a:rPr lang="en-US" sz="1400" b="1" smtClean="0">
                <a:solidFill>
                  <a:srgbClr val="FF0000"/>
                </a:solidFill>
                <a:latin typeface="Helvetica" pitchFamily="34" charset="0"/>
                <a:ea typeface="ＭＳ Ｐゴシック" charset="-128"/>
              </a:rPr>
              <a:t>THW/2-2Rb</a:t>
            </a:r>
            <a:endParaRPr lang="en-US" sz="1400" b="1" smtClean="0">
              <a:latin typeface="Helvetica" pitchFamily="34" charset="0"/>
              <a:ea typeface="ＭＳ Ｐゴシック" charset="-128"/>
            </a:endParaRPr>
          </a:p>
          <a:p>
            <a:pPr marL="0" indent="1588">
              <a:lnSpc>
                <a:spcPct val="90000"/>
              </a:lnSpc>
              <a:buFontTx/>
              <a:buNone/>
            </a:pPr>
            <a:endParaRPr lang="en-US" sz="1400" b="1" smtClean="0">
              <a:solidFill>
                <a:schemeClr val="accent2"/>
              </a:solidFill>
              <a:latin typeface="Helvetica" pitchFamily="34" charset="0"/>
              <a:ea typeface="ＭＳ Ｐゴシック" charset="-128"/>
            </a:endParaRPr>
          </a:p>
          <a:p>
            <a:pPr marL="0" indent="1588"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chemeClr val="accent2"/>
                </a:solidFill>
                <a:latin typeface="Helvetica" pitchFamily="34" charset="0"/>
                <a:ea typeface="ＭＳ Ｐゴシック" charset="-128"/>
              </a:rPr>
              <a:t>Thursday</a:t>
            </a:r>
            <a:endParaRPr lang="en-US" sz="1400" b="1" smtClean="0">
              <a:latin typeface="Helvetica" pitchFamily="34" charset="0"/>
              <a:ea typeface="ＭＳ Ｐゴシック" charset="-128"/>
            </a:endParaRP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smtClean="0">
                <a:latin typeface="Helvetica" pitchFamily="34" charset="0"/>
                <a:ea typeface="ＭＳ Ｐゴシック" charset="-128"/>
              </a:rPr>
              <a:t>“Resistive wall mode stabilization and plasma rotation damping considerations for maintaining high beta plasmas in NSTX”  </a:t>
            </a:r>
            <a:r>
              <a:rPr lang="en-US" sz="1400" b="1" smtClean="0">
                <a:latin typeface="Helvetica" pitchFamily="34" charset="0"/>
                <a:ea typeface="ＭＳ Ｐゴシック" charset="-128"/>
              </a:rPr>
              <a:t>S. Sabbagh  </a:t>
            </a:r>
            <a:r>
              <a:rPr lang="en-US" sz="1400" b="1" smtClean="0">
                <a:solidFill>
                  <a:srgbClr val="FF0000"/>
                </a:solidFill>
                <a:latin typeface="Helvetica" pitchFamily="34" charset="0"/>
                <a:ea typeface="ＭＳ Ｐゴシック" charset="-128"/>
              </a:rPr>
              <a:t>EXS/5-5</a:t>
            </a: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endParaRPr lang="en-US" sz="1400" b="1" smtClean="0">
              <a:solidFill>
                <a:schemeClr val="accent2"/>
              </a:solidFill>
              <a:latin typeface="Helvetica" pitchFamily="34" charset="0"/>
              <a:ea typeface="ＭＳ Ｐゴシック" charset="-128"/>
            </a:endParaRP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chemeClr val="accent2"/>
                </a:solidFill>
                <a:latin typeface="Helvetica" pitchFamily="34" charset="0"/>
                <a:ea typeface="ＭＳ Ｐゴシック" charset="-128"/>
              </a:rPr>
              <a:t>Friday</a:t>
            </a:r>
            <a:endParaRPr lang="en-US" sz="1400" b="1" smtClean="0">
              <a:latin typeface="Helvetica" pitchFamily="34" charset="0"/>
              <a:ea typeface="ＭＳ Ｐゴシック" charset="-128"/>
            </a:endParaRP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smtClean="0">
                <a:latin typeface="Helvetica" pitchFamily="34" charset="0"/>
                <a:ea typeface="ＭＳ Ｐゴシック" charset="-128"/>
              </a:rPr>
              <a:t>“Optimization of Density and Radiated Power Evolution Control using Magnetic ELM Pace-making in NSTX </a:t>
            </a:r>
            <a:r>
              <a:rPr lang="en-US" sz="1400" b="1" smtClean="0">
                <a:latin typeface="Helvetica" pitchFamily="34" charset="0"/>
                <a:ea typeface="ＭＳ Ｐゴシック" charset="-128"/>
              </a:rPr>
              <a:t>” J.M. Canik </a:t>
            </a:r>
            <a:r>
              <a:rPr lang="en-US" sz="1400" smtClean="0">
                <a:latin typeface="Helvetica" pitchFamily="34" charset="0"/>
                <a:ea typeface="ＭＳ Ｐゴシック" charset="-128"/>
              </a:rPr>
              <a:t> </a:t>
            </a:r>
            <a:r>
              <a:rPr lang="en-US" sz="1400" b="1" smtClean="0">
                <a:solidFill>
                  <a:srgbClr val="FF0000"/>
                </a:solidFill>
                <a:latin typeface="Helvetica" pitchFamily="34" charset="0"/>
                <a:ea typeface="ＭＳ Ｐゴシック" charset="-128"/>
              </a:rPr>
              <a:t>EXC/8-1</a:t>
            </a:r>
            <a:endParaRPr lang="en-US" sz="1400" b="1" smtClean="0">
              <a:latin typeface="Helvetica" pitchFamily="34" charset="0"/>
              <a:ea typeface="ＭＳ Ｐゴシック" charset="-128"/>
            </a:endParaRP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smtClean="0">
                <a:latin typeface="Helvetica" pitchFamily="34" charset="0"/>
                <a:ea typeface="ＭＳ Ｐゴシック" charset="-128"/>
              </a:rPr>
              <a:t>“Prospects for pilot plants based on the tokamak, ST and stellarator”  </a:t>
            </a:r>
            <a:r>
              <a:rPr lang="en-US" sz="1400" b="1" smtClean="0">
                <a:latin typeface="Helvetica" pitchFamily="34" charset="0"/>
                <a:ea typeface="ＭＳ Ｐゴシック" charset="-128"/>
              </a:rPr>
              <a:t>J. Menard  </a:t>
            </a:r>
            <a:r>
              <a:rPr lang="en-US" sz="1400" b="1" smtClean="0">
                <a:solidFill>
                  <a:srgbClr val="FF0000"/>
                </a:solidFill>
                <a:latin typeface="Helvetica" pitchFamily="34" charset="0"/>
                <a:ea typeface="ＭＳ Ｐゴシック" charset="-128"/>
              </a:rPr>
              <a:t>FTP/2-2</a:t>
            </a:r>
            <a:endParaRPr lang="en-US" sz="1400" b="1" smtClean="0">
              <a:latin typeface="Helvetica" pitchFamily="34" charset="0"/>
              <a:ea typeface="ＭＳ Ｐゴシック" charset="-128"/>
            </a:endParaRP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r>
              <a:rPr lang="en-US" sz="1400" smtClean="0">
                <a:latin typeface="Helvetica" pitchFamily="34" charset="0"/>
                <a:ea typeface="ＭＳ Ｐゴシック" charset="-128"/>
              </a:rPr>
              <a:t>“Lithium Technologies and Their Impact on Boundary Control, Core Plasma Performance, and Operations” </a:t>
            </a:r>
            <a:r>
              <a:rPr lang="en-US" sz="1400" b="1" smtClean="0">
                <a:latin typeface="Helvetica" pitchFamily="34" charset="0"/>
                <a:ea typeface="ＭＳ Ｐゴシック" charset="-128"/>
              </a:rPr>
              <a:t>H.W. Kugel  </a:t>
            </a:r>
            <a:r>
              <a:rPr lang="en-US" sz="1400" b="1" smtClean="0">
                <a:solidFill>
                  <a:srgbClr val="FF0000"/>
                </a:solidFill>
                <a:latin typeface="Helvetica" pitchFamily="34" charset="0"/>
                <a:ea typeface="ＭＳ Ｐゴシック" charset="-128"/>
              </a:rPr>
              <a:t>FTP/3-6R</a:t>
            </a:r>
            <a:endParaRPr lang="en-US" sz="1400" b="1" smtClean="0">
              <a:latin typeface="Helvetica" pitchFamily="34" charset="0"/>
              <a:ea typeface="ＭＳ Ｐゴシック" charset="-128"/>
            </a:endParaRPr>
          </a:p>
          <a:p>
            <a:pPr marL="0" indent="1588" eaLnBrk="1" hangingPunct="1">
              <a:lnSpc>
                <a:spcPct val="90000"/>
              </a:lnSpc>
              <a:buFontTx/>
              <a:buNone/>
            </a:pPr>
            <a:endParaRPr lang="en-US" sz="1200" b="1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4572000" y="914400"/>
            <a:ext cx="457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accent2"/>
                </a:solidFill>
              </a:rPr>
              <a:t>Tuesday	</a:t>
            </a:r>
            <a:r>
              <a:rPr lang="en-US" sz="1400" i="0" dirty="0">
                <a:solidFill>
                  <a:srgbClr val="FF0000"/>
                </a:solidFill>
              </a:rPr>
              <a:t>POSTERS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Advanced scenarios	S.P. Gerhardt	</a:t>
            </a:r>
            <a:r>
              <a:rPr lang="en-US" sz="1400" i="0" dirty="0">
                <a:solidFill>
                  <a:srgbClr val="FF0000"/>
                </a:solidFill>
              </a:rPr>
              <a:t>EXS/P2-8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Solenoid-free startup	B.A. Nelson	</a:t>
            </a:r>
            <a:r>
              <a:rPr lang="en-US" sz="1400" i="0" dirty="0">
                <a:solidFill>
                  <a:srgbClr val="FF0000"/>
                </a:solidFill>
              </a:rPr>
              <a:t>EXWP2-8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Internal Modes	J.A. Breslau	</a:t>
            </a:r>
            <a:r>
              <a:rPr lang="en-US" sz="1400" i="0" dirty="0">
                <a:solidFill>
                  <a:srgbClr val="FF0000"/>
                </a:solidFill>
              </a:rPr>
              <a:t>THS/P2-3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accent2"/>
                </a:solidFill>
              </a:rPr>
              <a:t>Wednesday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L-H  Threshold     	S. Kaye  	</a:t>
            </a:r>
            <a:r>
              <a:rPr lang="en-US" sz="1400" i="0" dirty="0">
                <a:solidFill>
                  <a:srgbClr val="FF0000"/>
                </a:solidFill>
              </a:rPr>
              <a:t>EXC/2-3Rb</a:t>
            </a:r>
            <a:endParaRPr lang="en-US" sz="1400" i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Particle Transport	L. Delgado-</a:t>
            </a:r>
            <a:r>
              <a:rPr lang="en-US" sz="1400" i="0" dirty="0" err="1">
                <a:solidFill>
                  <a:schemeClr val="tx1"/>
                </a:solidFill>
              </a:rPr>
              <a:t>Aparicio</a:t>
            </a:r>
            <a:r>
              <a:rPr lang="en-US" sz="1400" i="0" dirty="0">
                <a:solidFill>
                  <a:schemeClr val="tx1"/>
                </a:solidFill>
              </a:rPr>
              <a:t> </a:t>
            </a:r>
            <a:r>
              <a:rPr lang="en-US" sz="1400" i="0" dirty="0">
                <a:solidFill>
                  <a:srgbClr val="FF0000"/>
                </a:solidFill>
              </a:rPr>
              <a:t>EXC/P4-4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Divertor profile mod.	J-W. </a:t>
            </a:r>
            <a:r>
              <a:rPr lang="en-US" sz="1400" i="0" dirty="0" err="1">
                <a:solidFill>
                  <a:schemeClr val="tx1"/>
                </a:solidFill>
              </a:rPr>
              <a:t>Ahn</a:t>
            </a:r>
            <a:r>
              <a:rPr lang="en-US" sz="1400" i="0" dirty="0">
                <a:solidFill>
                  <a:schemeClr val="tx1"/>
                </a:solidFill>
              </a:rPr>
              <a:t>	</a:t>
            </a:r>
            <a:r>
              <a:rPr lang="en-US" sz="1400" i="0" dirty="0">
                <a:solidFill>
                  <a:srgbClr val="FF0000"/>
                </a:solidFill>
              </a:rPr>
              <a:t>EXD/P3-1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Divertor heat flux	T.K. Gray	</a:t>
            </a:r>
            <a:r>
              <a:rPr lang="en-US" sz="1400" i="0" dirty="0">
                <a:solidFill>
                  <a:srgbClr val="FF0000"/>
                </a:solidFill>
              </a:rPr>
              <a:t>EXD/P3-13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Plasma Control	E. </a:t>
            </a:r>
            <a:r>
              <a:rPr lang="en-US" sz="1400" i="0" dirty="0" err="1">
                <a:solidFill>
                  <a:schemeClr val="tx1"/>
                </a:solidFill>
              </a:rPr>
              <a:t>Kolemen</a:t>
            </a:r>
            <a:r>
              <a:rPr lang="en-US" sz="1400" i="0" dirty="0">
                <a:solidFill>
                  <a:schemeClr val="tx1"/>
                </a:solidFill>
              </a:rPr>
              <a:t>	</a:t>
            </a:r>
            <a:r>
              <a:rPr lang="en-US" sz="1400" i="0" dirty="0">
                <a:solidFill>
                  <a:srgbClr val="FF0000"/>
                </a:solidFill>
              </a:rPr>
              <a:t>EXD/P3-18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ELM pedestal	A. Sontag	</a:t>
            </a:r>
            <a:r>
              <a:rPr lang="en-US" sz="1400" i="0" dirty="0">
                <a:solidFill>
                  <a:srgbClr val="FF0000"/>
                </a:solidFill>
              </a:rPr>
              <a:t>EXD/P3-31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Snowflake divertor	V. </a:t>
            </a:r>
            <a:r>
              <a:rPr lang="en-US" sz="1400" i="0" dirty="0" err="1">
                <a:solidFill>
                  <a:schemeClr val="tx1"/>
                </a:solidFill>
              </a:rPr>
              <a:t>Soukhanovskii</a:t>
            </a:r>
            <a:r>
              <a:rPr lang="en-US" sz="1400" i="0" dirty="0">
                <a:solidFill>
                  <a:schemeClr val="tx1"/>
                </a:solidFill>
              </a:rPr>
              <a:t> </a:t>
            </a:r>
            <a:r>
              <a:rPr lang="en-US" sz="1400" i="0" dirty="0">
                <a:solidFill>
                  <a:srgbClr val="FF0000"/>
                </a:solidFill>
              </a:rPr>
              <a:t>EXD/P3-32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H-Mode formation	K.C. Lee	</a:t>
            </a:r>
            <a:r>
              <a:rPr lang="en-US" sz="1400" i="0" dirty="0">
                <a:solidFill>
                  <a:srgbClr val="FF0000"/>
                </a:solidFill>
              </a:rPr>
              <a:t>THC/P3-4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Gyro kinetic </a:t>
            </a:r>
            <a:r>
              <a:rPr lang="en-US" sz="1400" i="0" dirty="0" err="1">
                <a:solidFill>
                  <a:schemeClr val="tx1"/>
                </a:solidFill>
              </a:rPr>
              <a:t>simul</a:t>
            </a:r>
            <a:r>
              <a:rPr lang="en-US" sz="1400" i="0" dirty="0">
                <a:solidFill>
                  <a:schemeClr val="tx1"/>
                </a:solidFill>
              </a:rPr>
              <a:t>.	S. </a:t>
            </a:r>
            <a:r>
              <a:rPr lang="en-US" sz="1400" i="0" dirty="0" err="1">
                <a:solidFill>
                  <a:schemeClr val="tx1"/>
                </a:solidFill>
              </a:rPr>
              <a:t>Ethier</a:t>
            </a:r>
            <a:r>
              <a:rPr lang="en-US" sz="1400" i="0" dirty="0">
                <a:solidFill>
                  <a:schemeClr val="tx1"/>
                </a:solidFill>
              </a:rPr>
              <a:t>	</a:t>
            </a:r>
            <a:r>
              <a:rPr lang="en-US" sz="1400" i="0" dirty="0">
                <a:solidFill>
                  <a:srgbClr val="FF0000"/>
                </a:solidFill>
              </a:rPr>
              <a:t>THC/P4-08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Transport	W.X. Wang	</a:t>
            </a:r>
            <a:r>
              <a:rPr lang="en-US" sz="1400" i="0" dirty="0">
                <a:solidFill>
                  <a:srgbClr val="FF0000"/>
                </a:solidFill>
              </a:rPr>
              <a:t>THC/P4-30</a:t>
            </a:r>
            <a:endParaRPr lang="en-US" sz="1400" i="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accent2"/>
                </a:solidFill>
              </a:rPr>
              <a:t>Thursday</a:t>
            </a:r>
            <a:endParaRPr lang="en-US" sz="1400" i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NTMs	R. Buttery 	</a:t>
            </a:r>
            <a:r>
              <a:rPr lang="en-US" sz="1400" i="0" dirty="0">
                <a:solidFill>
                  <a:srgbClr val="FF0000"/>
                </a:solidFill>
              </a:rPr>
              <a:t>EXS/P5-3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3D Error Fields	J-K. Park	</a:t>
            </a:r>
            <a:r>
              <a:rPr lang="en-US" sz="1400" i="0" dirty="0" smtClean="0">
                <a:solidFill>
                  <a:srgbClr val="FF0000"/>
                </a:solidFill>
              </a:rPr>
              <a:t>EXS/P5-12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 smtClean="0">
                <a:solidFill>
                  <a:schemeClr val="tx1"/>
                </a:solidFill>
              </a:rPr>
              <a:t>Lithium Technology	H.W. </a:t>
            </a:r>
            <a:r>
              <a:rPr lang="en-US" sz="1400" i="0" dirty="0" err="1" smtClean="0">
                <a:solidFill>
                  <a:schemeClr val="tx1"/>
                </a:solidFill>
              </a:rPr>
              <a:t>Kugel</a:t>
            </a:r>
            <a:r>
              <a:rPr lang="en-US" sz="1400" i="0" dirty="0" smtClean="0">
                <a:solidFill>
                  <a:srgbClr val="FF0000"/>
                </a:solidFill>
              </a:rPr>
              <a:t>	FTP/3-6Ra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 smtClean="0">
                <a:solidFill>
                  <a:schemeClr val="accent2"/>
                </a:solidFill>
              </a:rPr>
              <a:t>Friday</a:t>
            </a:r>
            <a:endParaRPr lang="en-US" sz="1400" i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GAE 	E. Fredrickson	</a:t>
            </a:r>
            <a:r>
              <a:rPr lang="en-US" sz="1400" i="0" dirty="0">
                <a:solidFill>
                  <a:srgbClr val="FF0000"/>
                </a:solidFill>
              </a:rPr>
              <a:t>EXW/P7-06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HHFW physics	B.P. LeBlanc	</a:t>
            </a:r>
            <a:r>
              <a:rPr lang="en-US" sz="1400" i="0" dirty="0">
                <a:solidFill>
                  <a:srgbClr val="FF0000"/>
                </a:solidFill>
              </a:rPr>
              <a:t>EXW/P7-12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TAE avalanches	M. </a:t>
            </a:r>
            <a:r>
              <a:rPr lang="en-US" sz="1400" i="0" dirty="0" err="1">
                <a:solidFill>
                  <a:schemeClr val="tx1"/>
                </a:solidFill>
              </a:rPr>
              <a:t>Podesta</a:t>
            </a:r>
            <a:r>
              <a:rPr lang="en-US" sz="1400" i="0" dirty="0">
                <a:solidFill>
                  <a:schemeClr val="tx1"/>
                </a:solidFill>
              </a:rPr>
              <a:t>	</a:t>
            </a:r>
            <a:r>
              <a:rPr lang="en-US" sz="1400" i="0" dirty="0">
                <a:solidFill>
                  <a:srgbClr val="FF0000"/>
                </a:solidFill>
              </a:rPr>
              <a:t>EXW/P7-23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endParaRPr lang="en-US" sz="1400" i="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endParaRPr lang="en-US" sz="1400" i="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endParaRPr lang="en-US" sz="1400" i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r>
              <a:rPr lang="en-US" sz="1400" i="0" dirty="0">
                <a:solidFill>
                  <a:schemeClr val="tx1"/>
                </a:solidFill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830388" algn="l"/>
                <a:tab pos="2281238" algn="l"/>
                <a:tab pos="3197225" algn="l"/>
              </a:tabLst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572000" y="990600"/>
            <a:ext cx="0" cy="548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ChangeArrowheads="1"/>
          </p:cNvSpPr>
          <p:nvPr/>
        </p:nvSpPr>
        <p:spPr bwMode="auto">
          <a:xfrm>
            <a:off x="7896225" y="1314450"/>
            <a:ext cx="209550" cy="2371725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auto">
          <a:xfrm>
            <a:off x="7943850" y="3686175"/>
            <a:ext cx="190500" cy="2371725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3316" name="Picture 7" descr="C:\Documents and Settings\yren\My Documents\MATLAB\work_nstx\figure_save\141314_141328_scattering_loc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825" y="1204913"/>
            <a:ext cx="3287713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Electron Gyro-scale </a:t>
            </a:r>
            <a:r>
              <a:rPr lang="en-US" sz="2000" smtClean="0">
                <a:ea typeface="ＭＳ Ｐゴシック" pitchFamily="34" charset="-128"/>
              </a:rPr>
              <a:t>Turbulence </a:t>
            </a:r>
            <a:r>
              <a:rPr lang="en-US" sz="2000" smtClean="0">
                <a:ea typeface="ＭＳ Ｐゴシック" pitchFamily="34" charset="-128"/>
              </a:rPr>
              <a:t>in Edge  </a:t>
            </a:r>
            <a:r>
              <a:rPr lang="en-US" sz="2000" dirty="0" smtClean="0">
                <a:ea typeface="ＭＳ Ｐゴシック" pitchFamily="34" charset="-128"/>
              </a:rPr>
              <a:t>Reduced with Lithium </a:t>
            </a:r>
          </a:p>
        </p:txBody>
      </p:sp>
      <p:sp>
        <p:nvSpPr>
          <p:cNvPr id="13318" name="Content Placeholder 2"/>
          <p:cNvSpPr>
            <a:spLocks noGrp="1"/>
          </p:cNvSpPr>
          <p:nvPr>
            <p:ph idx="1"/>
          </p:nvPr>
        </p:nvSpPr>
        <p:spPr>
          <a:xfrm>
            <a:off x="0" y="957263"/>
            <a:ext cx="6070059" cy="1435741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accent2"/>
                </a:solidFill>
                <a:ea typeface="ＭＳ Ｐゴシック" pitchFamily="34" charset="-128"/>
              </a:rPr>
              <a:t>k spectra of normalized density fluctuations </a:t>
            </a:r>
          </a:p>
          <a:p>
            <a:pPr eaLnBrk="1" hangingPunct="1"/>
            <a:r>
              <a:rPr lang="en-US" sz="2000" dirty="0" smtClean="0">
                <a:solidFill>
                  <a:schemeClr val="accent2"/>
                </a:solidFill>
                <a:ea typeface="ＭＳ Ｐゴシック" pitchFamily="34" charset="-128"/>
              </a:rPr>
              <a:t>Reduction of high-k turbulence power is observed in the pedestal region as  Lithium is added. </a:t>
            </a:r>
          </a:p>
          <a:p>
            <a:pPr eaLnBrk="1" hangingPunct="1"/>
            <a:endParaRPr lang="en-US" sz="22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9" name="Rectangle 77"/>
          <p:cNvSpPr>
            <a:spLocks noChangeArrowheads="1"/>
          </p:cNvSpPr>
          <p:nvPr/>
        </p:nvSpPr>
        <p:spPr bwMode="auto">
          <a:xfrm>
            <a:off x="1319213" y="6580188"/>
            <a:ext cx="18335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000" i="0">
                <a:solidFill>
                  <a:schemeClr val="accent2"/>
                </a:solidFill>
                <a:latin typeface="Arial" pitchFamily="34" charset="0"/>
              </a:rPr>
              <a:t>Y. Ren, E. Mazzucato et al.</a:t>
            </a:r>
          </a:p>
        </p:txBody>
      </p:sp>
      <p:pic>
        <p:nvPicPr>
          <p:cNvPr id="13320" name="Picture 3" descr="C:\Documents and Settings\yren\My Documents\MATLAB\work_nstx\figure_save\141314_141328_kspec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2397125"/>
            <a:ext cx="50942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6096000" y="2047875"/>
            <a:ext cx="116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No Li</a:t>
            </a: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6162675" y="3886200"/>
            <a:ext cx="116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With Li</a:t>
            </a:r>
          </a:p>
        </p:txBody>
      </p:sp>
      <p:cxnSp>
        <p:nvCxnSpPr>
          <p:cNvPr id="13323" name="Straight Arrow Connector 19"/>
          <p:cNvCxnSpPr>
            <a:cxnSpLocks noChangeShapeType="1"/>
          </p:cNvCxnSpPr>
          <p:nvPr/>
        </p:nvCxnSpPr>
        <p:spPr bwMode="auto">
          <a:xfrm flipV="1">
            <a:off x="7419975" y="2447925"/>
            <a:ext cx="409575" cy="24765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4" name="TextBox 20"/>
          <p:cNvSpPr txBox="1">
            <a:spLocks noChangeArrowheads="1"/>
          </p:cNvSpPr>
          <p:nvPr/>
        </p:nvSpPr>
        <p:spPr bwMode="auto">
          <a:xfrm>
            <a:off x="6981825" y="2676525"/>
            <a:ext cx="1162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High-k location</a:t>
            </a:r>
          </a:p>
        </p:txBody>
      </p:sp>
      <p:cxnSp>
        <p:nvCxnSpPr>
          <p:cNvPr id="13325" name="Straight Arrow Connector 21"/>
          <p:cNvCxnSpPr>
            <a:cxnSpLocks noChangeShapeType="1"/>
          </p:cNvCxnSpPr>
          <p:nvPr/>
        </p:nvCxnSpPr>
        <p:spPr bwMode="auto">
          <a:xfrm flipV="1">
            <a:off x="7448550" y="4876800"/>
            <a:ext cx="409575" cy="24765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6" name="TextBox 22"/>
          <p:cNvSpPr txBox="1">
            <a:spLocks noChangeArrowheads="1"/>
          </p:cNvSpPr>
          <p:nvPr/>
        </p:nvSpPr>
        <p:spPr bwMode="auto">
          <a:xfrm>
            <a:off x="6829425" y="5076825"/>
            <a:ext cx="1162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High-k location</a:t>
            </a:r>
          </a:p>
        </p:txBody>
      </p:sp>
      <p:sp>
        <p:nvSpPr>
          <p:cNvPr id="13327" name="TextBox 23"/>
          <p:cNvSpPr txBox="1">
            <a:spLocks noChangeArrowheads="1"/>
          </p:cNvSpPr>
          <p:nvPr/>
        </p:nvSpPr>
        <p:spPr bwMode="auto">
          <a:xfrm>
            <a:off x="1428750" y="2819400"/>
            <a:ext cx="9810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No Li</a:t>
            </a:r>
          </a:p>
        </p:txBody>
      </p:sp>
      <p:sp>
        <p:nvSpPr>
          <p:cNvPr id="13328" name="TextBox 24"/>
          <p:cNvSpPr txBox="1">
            <a:spLocks noChangeArrowheads="1"/>
          </p:cNvSpPr>
          <p:nvPr/>
        </p:nvSpPr>
        <p:spPr bwMode="auto">
          <a:xfrm>
            <a:off x="1724025" y="4591050"/>
            <a:ext cx="10477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With Li</a:t>
            </a:r>
          </a:p>
        </p:txBody>
      </p:sp>
      <p:cxnSp>
        <p:nvCxnSpPr>
          <p:cNvPr id="13329" name="Straight Arrow Connector 26"/>
          <p:cNvCxnSpPr>
            <a:cxnSpLocks noChangeShapeType="1"/>
          </p:cNvCxnSpPr>
          <p:nvPr/>
        </p:nvCxnSpPr>
        <p:spPr bwMode="auto">
          <a:xfrm flipV="1">
            <a:off x="2657475" y="4267200"/>
            <a:ext cx="495300" cy="37147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30" name="Straight Arrow Connector 28"/>
          <p:cNvCxnSpPr>
            <a:cxnSpLocks noChangeShapeType="1"/>
          </p:cNvCxnSpPr>
          <p:nvPr/>
        </p:nvCxnSpPr>
        <p:spPr bwMode="auto">
          <a:xfrm>
            <a:off x="2138363" y="2995613"/>
            <a:ext cx="376237" cy="376237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331" name="Straight Arrow Connector 32"/>
          <p:cNvCxnSpPr>
            <a:cxnSpLocks noChangeShapeType="1"/>
            <a:stCxn id="13332" idx="1"/>
          </p:cNvCxnSpPr>
          <p:nvPr/>
        </p:nvCxnSpPr>
        <p:spPr bwMode="auto">
          <a:xfrm rot="10800000" flipV="1">
            <a:off x="4105275" y="4497388"/>
            <a:ext cx="209550" cy="24606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32" name="TextBox 33"/>
          <p:cNvSpPr txBox="1">
            <a:spLocks noChangeArrowheads="1"/>
          </p:cNvSpPr>
          <p:nvPr/>
        </p:nvSpPr>
        <p:spPr bwMode="auto">
          <a:xfrm>
            <a:off x="4314825" y="4267200"/>
            <a:ext cx="66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Upper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525" y="2120900"/>
            <a:ext cx="48164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43815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0B2B13D5-CE4C-4D97-A9BF-3EB86B96E03F}" type="slidenum">
              <a:rPr lang="en-US" sz="900" i="0">
                <a:solidFill>
                  <a:schemeClr val="accent2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27</a:t>
            </a:fld>
            <a:endParaRPr lang="en-US" sz="900" i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New high confinement regime with HH98y2 </a:t>
            </a:r>
            <a:r>
              <a:rPr lang="en-US" sz="2800" u="sng" smtClean="0">
                <a:ea typeface="ＭＳ Ｐゴシック"/>
                <a:cs typeface="ＭＳ Ｐゴシック"/>
              </a:rPr>
              <a:t>&lt;</a:t>
            </a:r>
            <a:r>
              <a:rPr lang="en-US" sz="2800" smtClean="0">
                <a:ea typeface="ＭＳ Ｐゴシック"/>
                <a:cs typeface="ＭＳ Ｐゴシック"/>
              </a:rPr>
              <a:t> 1.8 observed in NSTX</a:t>
            </a:r>
            <a:endParaRPr lang="en-US" sz="2800" baseline="-25000" smtClean="0">
              <a:ea typeface="ＭＳ Ｐゴシック"/>
              <a:cs typeface="ＭＳ Ｐゴシック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2671763" y="1873250"/>
            <a:ext cx="1150937" cy="4341813"/>
          </a:xfrm>
          <a:prstGeom prst="rect">
            <a:avLst/>
          </a:prstGeom>
          <a:solidFill>
            <a:srgbClr val="FFFF00">
              <a:alpha val="34901"/>
            </a:srgbClr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2973388" y="5410200"/>
            <a:ext cx="73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9863" indent="-169863">
              <a:buFontTx/>
              <a:buNone/>
            </a:pPr>
            <a:r>
              <a:rPr lang="en-US" sz="2400" i="0">
                <a:sym typeface="Symbol" pitchFamily="18" charset="2"/>
              </a:rPr>
              <a:t>EPH</a:t>
            </a:r>
          </a:p>
          <a:p>
            <a:pPr marL="169863" indent="-169863"/>
            <a:endParaRPr lang="en-US" sz="2400">
              <a:sym typeface="Symbol" pitchFamily="18" charset="2"/>
            </a:endParaRPr>
          </a:p>
          <a:p>
            <a:pPr marL="169863" indent="-169863"/>
            <a:endParaRPr lang="en-US" sz="2400">
              <a:sym typeface="Symbol" pitchFamily="18" charset="2"/>
            </a:endParaRPr>
          </a:p>
          <a:p>
            <a:pPr marL="169863" indent="-169863"/>
            <a:endParaRPr lang="en-US" sz="140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1995488" y="1509713"/>
            <a:ext cx="200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9863" indent="-169863">
              <a:buFontTx/>
              <a:buNone/>
            </a:pPr>
            <a:r>
              <a:rPr lang="en-US" sz="1600" b="0" i="0">
                <a:sym typeface="Symbol" pitchFamily="18" charset="2"/>
              </a:rPr>
              <a:t>P</a:t>
            </a:r>
            <a:r>
              <a:rPr lang="en-US" sz="1600" b="0" i="0" baseline="-25000">
                <a:sym typeface="Symbol" pitchFamily="18" charset="2"/>
              </a:rPr>
              <a:t>NBI</a:t>
            </a:r>
            <a:r>
              <a:rPr lang="en-US" sz="1600" b="0" i="0">
                <a:sym typeface="Symbol" pitchFamily="18" charset="2"/>
              </a:rPr>
              <a:t>/10 [MW]</a:t>
            </a:r>
          </a:p>
          <a:p>
            <a:pPr marL="169863" indent="-169863"/>
            <a:endParaRPr lang="en-US" sz="2000" b="0" i="0">
              <a:sym typeface="Symbol" pitchFamily="18" charset="2"/>
            </a:endParaRPr>
          </a:p>
          <a:p>
            <a:pPr marL="169863" indent="-169863"/>
            <a:endParaRPr lang="en-US" sz="2000" b="0" i="0">
              <a:sym typeface="Symbol" pitchFamily="18" charset="2"/>
            </a:endParaRPr>
          </a:p>
          <a:p>
            <a:pPr marL="169863" indent="-169863"/>
            <a:endParaRPr lang="en-US" sz="2000" b="0" i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4754563" y="1066800"/>
            <a:ext cx="4008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9863" indent="-169863">
              <a:spcBef>
                <a:spcPct val="0"/>
              </a:spcBef>
              <a:buFontTx/>
              <a:buNone/>
            </a:pPr>
            <a:r>
              <a:rPr lang="en-US" sz="2000" i="0">
                <a:solidFill>
                  <a:srgbClr val="FF0000"/>
                </a:solidFill>
                <a:sym typeface="Symbol" pitchFamily="18" charset="2"/>
              </a:rPr>
              <a:t>“Enhanced Pedestal” H-mode</a:t>
            </a:r>
            <a:endParaRPr lang="en-US" sz="2000" i="0">
              <a:solidFill>
                <a:schemeClr val="tx1"/>
              </a:solidFill>
              <a:sym typeface="Symbol" pitchFamily="18" charset="2"/>
            </a:endParaRPr>
          </a:p>
          <a:p>
            <a:pPr marL="169863" indent="-169863">
              <a:spcBef>
                <a:spcPct val="0"/>
              </a:spcBef>
              <a:buFontTx/>
              <a:buNone/>
            </a:pPr>
            <a:r>
              <a:rPr lang="en-US" sz="2000" i="0">
                <a:sym typeface="Symbol" pitchFamily="18" charset="2"/>
              </a:rPr>
              <a:t>Standard H-mode</a:t>
            </a:r>
            <a:r>
              <a:rPr lang="en-US" sz="1400" i="0">
                <a:sym typeface="Symbol" pitchFamily="18" charset="2"/>
              </a:rPr>
              <a:t> </a:t>
            </a:r>
          </a:p>
          <a:p>
            <a:pPr marL="169863" indent="-169863"/>
            <a:endParaRPr lang="en-US" sz="1400">
              <a:sym typeface="Symbol" pitchFamily="18" charset="2"/>
            </a:endParaRPr>
          </a:p>
          <a:p>
            <a:pPr marL="169863" indent="-169863"/>
            <a:endParaRPr lang="en-US" sz="1400">
              <a:sym typeface="Symbol" pitchFamily="18" charset="2"/>
            </a:endParaRPr>
          </a:p>
          <a:p>
            <a:pPr marL="169863" indent="-169863"/>
            <a:endParaRPr lang="en-US" sz="140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781675" y="1660525"/>
            <a:ext cx="97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9863" indent="-169863">
              <a:buFontTx/>
              <a:buNone/>
            </a:pPr>
            <a:r>
              <a:rPr lang="en-US" sz="1600" b="0" i="0">
                <a:sym typeface="Symbol" pitchFamily="18" charset="2"/>
              </a:rPr>
              <a:t>separatrix</a:t>
            </a:r>
          </a:p>
          <a:p>
            <a:pPr marL="169863" indent="-169863"/>
            <a:endParaRPr lang="en-US" sz="2000" b="0" i="0">
              <a:sym typeface="Symbol" pitchFamily="18" charset="2"/>
            </a:endParaRPr>
          </a:p>
          <a:p>
            <a:pPr marL="169863" indent="-169863"/>
            <a:endParaRPr lang="en-US" sz="2000" b="0" i="0">
              <a:sym typeface="Symbol" pitchFamily="18" charset="2"/>
            </a:endParaRPr>
          </a:p>
          <a:p>
            <a:pPr marL="169863" indent="-169863"/>
            <a:endParaRPr lang="en-US" sz="2000" b="0" i="0">
              <a:solidFill>
                <a:srgbClr val="FF0000"/>
              </a:solidFill>
              <a:latin typeface="Times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V="1">
            <a:off x="558006" y="4221957"/>
            <a:ext cx="4016375" cy="7938"/>
          </a:xfrm>
          <a:prstGeom prst="straightConnector1">
            <a:avLst/>
          </a:prstGeom>
          <a:noFill/>
          <a:ln w="25400" cap="flat" cmpd="sng" algn="ctr">
            <a:solidFill>
              <a:schemeClr val="accent4">
                <a:alpha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516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1161256" y="4223544"/>
            <a:ext cx="4016375" cy="793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21517" name="Text Box 11"/>
          <p:cNvSpPr txBox="1">
            <a:spLocks noChangeArrowheads="1"/>
          </p:cNvSpPr>
          <p:nvPr/>
        </p:nvSpPr>
        <p:spPr bwMode="auto">
          <a:xfrm>
            <a:off x="2511425" y="6213475"/>
            <a:ext cx="147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9863" indent="-169863">
              <a:buFontTx/>
              <a:buNone/>
            </a:pPr>
            <a:r>
              <a:rPr lang="en-US" sz="1600" i="0">
                <a:solidFill>
                  <a:srgbClr val="000000"/>
                </a:solidFill>
                <a:sym typeface="Symbol" pitchFamily="18" charset="2"/>
              </a:rPr>
              <a:t>t</a:t>
            </a:r>
            <a:r>
              <a:rPr lang="en-US" sz="1600" i="0" baseline="-25000">
                <a:solidFill>
                  <a:srgbClr val="000000"/>
                </a:solidFill>
                <a:sym typeface="Symbol" pitchFamily="18" charset="2"/>
              </a:rPr>
              <a:t>1            </a:t>
            </a:r>
            <a:r>
              <a:rPr lang="en-US" sz="1600" i="0">
                <a:solidFill>
                  <a:srgbClr val="3333CC"/>
                </a:solidFill>
                <a:sym typeface="Symbol" pitchFamily="18" charset="2"/>
              </a:rPr>
              <a:t>t</a:t>
            </a:r>
            <a:r>
              <a:rPr lang="en-US" sz="1600" i="0" baseline="-25000">
                <a:solidFill>
                  <a:srgbClr val="3333CC"/>
                </a:solidFill>
                <a:sym typeface="Symbol" pitchFamily="18" charset="2"/>
              </a:rPr>
              <a:t>2</a:t>
            </a:r>
            <a:r>
              <a:rPr lang="en-US" sz="1600" i="0" baseline="-2500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sz="2000" b="0" i="0">
              <a:sym typeface="Symbol" pitchFamily="18" charset="2"/>
            </a:endParaRPr>
          </a:p>
        </p:txBody>
      </p:sp>
      <p:cxnSp>
        <p:nvCxnSpPr>
          <p:cNvPr id="21518" name="Straight Arrow Connector 14"/>
          <p:cNvCxnSpPr>
            <a:cxnSpLocks noChangeShapeType="1"/>
          </p:cNvCxnSpPr>
          <p:nvPr/>
        </p:nvCxnSpPr>
        <p:spPr bwMode="auto">
          <a:xfrm flipV="1">
            <a:off x="6269038" y="2006600"/>
            <a:ext cx="4762" cy="3559175"/>
          </a:xfrm>
          <a:prstGeom prst="straightConnector1">
            <a:avLst/>
          </a:prstGeom>
          <a:noFill/>
          <a:ln w="50800">
            <a:solidFill>
              <a:srgbClr val="9999FF">
                <a:alpha val="50195"/>
              </a:srgbClr>
            </a:solidFill>
            <a:round/>
            <a:headEnd/>
            <a:tailEnd type="arrow" w="med" len="med"/>
          </a:ln>
        </p:spPr>
      </p:cxnSp>
      <p:sp>
        <p:nvSpPr>
          <p:cNvPr id="21519" name="TextBox 15"/>
          <p:cNvSpPr txBox="1">
            <a:spLocks noChangeArrowheads="1"/>
          </p:cNvSpPr>
          <p:nvPr/>
        </p:nvSpPr>
        <p:spPr bwMode="auto">
          <a:xfrm>
            <a:off x="5495925" y="6296025"/>
            <a:ext cx="159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0" i="0">
                <a:solidFill>
                  <a:srgbClr val="000000"/>
                </a:solidFill>
              </a:rPr>
              <a:t>R. Maingi, PRL 2010</a:t>
            </a:r>
          </a:p>
        </p:txBody>
      </p:sp>
    </p:spTree>
  </p:cSld>
  <p:clrMapOvr>
    <a:masterClrMapping/>
  </p:clrMapOvr>
  <p:transition advTm="2453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Lithium Research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51FEC-06D2-466C-923B-34D174A16DC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124" name="Rectangle 1028"/>
          <p:cNvSpPr>
            <a:spLocks noChangeArrowheads="1"/>
          </p:cNvSpPr>
          <p:nvPr/>
        </p:nvSpPr>
        <p:spPr bwMode="auto">
          <a:xfrm>
            <a:off x="1765300" y="2641600"/>
            <a:ext cx="56070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3200" i="0">
                <a:latin typeface="Arial" charset="0"/>
              </a:rPr>
              <a:t>Confinement improvement</a:t>
            </a:r>
          </a:p>
          <a:p>
            <a:pPr marL="228600" indent="-228600">
              <a:buFontTx/>
              <a:buChar char="•"/>
            </a:pPr>
            <a:endParaRPr lang="en-US" sz="3200" i="0"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sz="3200" i="0">
                <a:latin typeface="Arial" charset="0"/>
              </a:rPr>
              <a:t>ELM stability</a:t>
            </a:r>
          </a:p>
          <a:p>
            <a:pPr marL="228600" indent="-228600">
              <a:buFontTx/>
              <a:buChar char="•"/>
            </a:pPr>
            <a:endParaRPr lang="en-US" sz="3200" i="0"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sz="3200" i="0">
                <a:latin typeface="Arial" charset="0"/>
              </a:rPr>
              <a:t>Liquid lithium divertor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6A01-6670-4FB6-8207-77F1E1B0954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charset="-128"/>
              </a:rPr>
              <a:t>NSTX Experiments are Exploring the </a:t>
            </a:r>
            <a:br>
              <a:rPr lang="en-US" sz="2800" smtClean="0">
                <a:ea typeface="ＭＳ Ｐゴシック" charset="-128"/>
              </a:rPr>
            </a:br>
            <a:r>
              <a:rPr lang="en-US" sz="2800" smtClean="0">
                <a:ea typeface="ＭＳ Ｐゴシック" charset="-128"/>
              </a:rPr>
              <a:t>Benefits of Lithium to Magnetic Fusion Research</a:t>
            </a:r>
            <a:endParaRPr lang="en-US" smtClean="0">
              <a:ea typeface="ＭＳ Ｐゴシック" charset="-128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700" y="933450"/>
            <a:ext cx="37211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3581400" y="6248400"/>
            <a:ext cx="2090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</a:rPr>
              <a:t>H.W. Kugel  FTP/3-6Ra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812800" y="57785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i="0"/>
              <a:t>Typically 50 to 300mg lithium now deposited  between shots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sz="2800" smtClean="0">
                <a:ea typeface="ＭＳ Ｐゴシック" charset="-128"/>
              </a:rPr>
              <a:t>Improved Electron Confinement With Lithium Coating Arises from Broadening of T</a:t>
            </a:r>
            <a:r>
              <a:rPr lang="en-US" sz="2800" baseline="-25000" smtClean="0">
                <a:ea typeface="ＭＳ Ｐゴシック" charset="-128"/>
              </a:rPr>
              <a:t>e</a:t>
            </a:r>
            <a:r>
              <a:rPr lang="en-US" sz="2800" smtClean="0">
                <a:ea typeface="ＭＳ Ｐゴシック" charset="-128"/>
              </a:rPr>
              <a:t> Profile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0" y="4711700"/>
            <a:ext cx="9144000" cy="1828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ea typeface="ＭＳ Ｐゴシック" charset="-128"/>
              </a:rPr>
              <a:t>TRANSP analysis confirms electron thermal transport in outer region progressively reduced by lithium </a:t>
            </a:r>
            <a:r>
              <a:rPr lang="en-US" sz="1800" dirty="0" smtClean="0">
                <a:ea typeface="ＭＳ Ｐゴシック" charset="-128"/>
              </a:rPr>
              <a:t>coating. Measure reductions in high-k turbulence near edge.</a:t>
            </a:r>
            <a:endParaRPr lang="en-US" sz="1800" dirty="0" smtClean="0">
              <a:ea typeface="ＭＳ Ｐゴシック" charset="-128"/>
            </a:endParaRPr>
          </a:p>
          <a:p>
            <a:r>
              <a:rPr lang="en-US" sz="1800" dirty="0" smtClean="0">
                <a:ea typeface="ＭＳ Ｐゴシック" charset="-128"/>
              </a:rPr>
              <a:t>Thermal ion confinement remains close to neoclassical both with and without lithium</a:t>
            </a:r>
          </a:p>
          <a:p>
            <a:r>
              <a:rPr lang="en-US" sz="1800" dirty="0" smtClean="0">
                <a:ea typeface="ＭＳ Ｐゴシック" charset="-128"/>
              </a:rPr>
              <a:t>New confinement mode, </a:t>
            </a:r>
            <a:r>
              <a:rPr lang="en-US" sz="1800" b="1" dirty="0" smtClean="0">
                <a:ea typeface="ＭＳ Ｐゴシック" charset="-128"/>
              </a:rPr>
              <a:t>Enhanced Pedestal H-mode</a:t>
            </a:r>
            <a:r>
              <a:rPr lang="en-US" sz="1800" dirty="0" smtClean="0">
                <a:ea typeface="ＭＳ Ｐゴシック" charset="-128"/>
              </a:rPr>
              <a:t>, found with H</a:t>
            </a:r>
            <a:r>
              <a:rPr lang="en-US" sz="1800" baseline="-25000" dirty="0" smtClean="0">
                <a:ea typeface="ＭＳ Ｐゴシック" charset="-128"/>
              </a:rPr>
              <a:t>98y2</a:t>
            </a:r>
            <a:r>
              <a:rPr lang="en-US" sz="1800" dirty="0" smtClean="0">
                <a:ea typeface="ＭＳ Ｐゴシック" charset="-128"/>
              </a:rPr>
              <a:t>=1.8 </a:t>
            </a:r>
            <a:br>
              <a:rPr lang="en-US" sz="1800" dirty="0" smtClean="0">
                <a:ea typeface="ＭＳ Ｐゴシック" charset="-128"/>
              </a:rPr>
            </a:br>
            <a:r>
              <a:rPr lang="en-US" sz="1800" dirty="0" smtClean="0">
                <a:ea typeface="ＭＳ Ｐゴシック" charset="-128"/>
              </a:rPr>
              <a:t>[R. </a:t>
            </a:r>
            <a:r>
              <a:rPr lang="en-US" sz="1800" dirty="0" err="1" smtClean="0">
                <a:ea typeface="ＭＳ Ｐゴシック" charset="-128"/>
              </a:rPr>
              <a:t>Maingi</a:t>
            </a:r>
            <a:r>
              <a:rPr lang="en-US" sz="1800" dirty="0" smtClean="0">
                <a:ea typeface="ＭＳ Ｐゴシック" charset="-128"/>
              </a:rPr>
              <a:t>, et al., PRL 135004 (2010)] </a:t>
            </a:r>
            <a:endParaRPr lang="en-US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B3A2-0F69-4F9F-9B84-3AC3B6C254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19200"/>
            <a:ext cx="4114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4116662" y="6287311"/>
            <a:ext cx="50273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 dirty="0" smtClean="0">
                <a:solidFill>
                  <a:srgbClr val="FF0000"/>
                </a:solidFill>
              </a:rPr>
              <a:t>S. Ding et al., Plasma Phys. Control. Fusion 52 (1), 015001 (2010) </a:t>
            </a:r>
            <a:endParaRPr lang="en-US" i="0" dirty="0">
              <a:solidFill>
                <a:srgbClr val="FF0000"/>
              </a:solidFill>
            </a:endParaRPr>
          </a:p>
        </p:txBody>
      </p:sp>
      <p:pic>
        <p:nvPicPr>
          <p:cNvPr id="7175" name="Picture 1031" descr="MPTSredone 129239_45(port)3"/>
          <p:cNvPicPr>
            <a:picLocks noChangeAspect="1" noChangeArrowheads="1"/>
          </p:cNvPicPr>
          <p:nvPr/>
        </p:nvPicPr>
        <p:blipFill>
          <a:blip r:embed="rId4" cstate="print"/>
          <a:srcRect l="4735" t="12010" r="50662" b="11765"/>
          <a:stretch>
            <a:fillRect/>
          </a:stretch>
        </p:blipFill>
        <p:spPr bwMode="auto">
          <a:xfrm>
            <a:off x="557213" y="1008063"/>
            <a:ext cx="2870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F163E-7D61-4700-B575-480C51975AB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charset="-128"/>
              </a:rPr>
              <a:t>Pedestal Profiles Broadened and </a:t>
            </a:r>
            <a:br>
              <a:rPr lang="en-US" sz="2800" smtClean="0">
                <a:ea typeface="ＭＳ Ｐゴシック" charset="-128"/>
              </a:rPr>
            </a:br>
            <a:r>
              <a:rPr lang="en-US" sz="2800" smtClean="0">
                <a:ea typeface="ＭＳ Ｐゴシック" charset="-128"/>
              </a:rPr>
              <a:t>ELMs Suppressed by Lithium Wall Coatings</a:t>
            </a:r>
          </a:p>
        </p:txBody>
      </p:sp>
      <p:grpSp>
        <p:nvGrpSpPr>
          <p:cNvPr id="8196" name="Group 25"/>
          <p:cNvGrpSpPr>
            <a:grpSpLocks/>
          </p:cNvGrpSpPr>
          <p:nvPr/>
        </p:nvGrpSpPr>
        <p:grpSpPr bwMode="auto">
          <a:xfrm>
            <a:off x="76200" y="3505200"/>
            <a:ext cx="4314825" cy="3030538"/>
            <a:chOff x="4800601" y="974725"/>
            <a:chExt cx="4314825" cy="3030538"/>
          </a:xfrm>
        </p:grpSpPr>
        <p:sp>
          <p:nvSpPr>
            <p:cNvPr id="8216" name="Text Box 25"/>
            <p:cNvSpPr txBox="1">
              <a:spLocks noChangeAspect="1" noChangeArrowheads="1"/>
            </p:cNvSpPr>
            <p:nvPr/>
          </p:nvSpPr>
          <p:spPr bwMode="auto">
            <a:xfrm>
              <a:off x="5486401" y="3336925"/>
              <a:ext cx="3629025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US" sz="1600" i="0">
                  <a:solidFill>
                    <a:srgbClr val="000000"/>
                  </a:solidFill>
                </a:rPr>
                <a:t>3          4          5          6          7         8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en-US" sz="1600" i="0">
                  <a:solidFill>
                    <a:srgbClr val="000000"/>
                  </a:solidFill>
                </a:rPr>
                <a:t>  Normalized Pressure Gradient (</a:t>
              </a:r>
              <a:r>
                <a:rPr lang="en-US" sz="1600" i="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</a:t>
              </a:r>
              <a:r>
                <a:rPr lang="en-US" sz="1600" i="0">
                  <a:solidFill>
                    <a:srgbClr val="000000"/>
                  </a:solidFill>
                </a:rPr>
                <a:t>)</a:t>
              </a:r>
              <a:r>
                <a:rPr lang="en-US" sz="2400" i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217" name="Text Box 26"/>
            <p:cNvSpPr txBox="1">
              <a:spLocks noChangeArrowheads="1"/>
            </p:cNvSpPr>
            <p:nvPr/>
          </p:nvSpPr>
          <p:spPr bwMode="auto">
            <a:xfrm>
              <a:off x="5207001" y="974725"/>
              <a:ext cx="307975" cy="303053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700"/>
                </a:spcBef>
              </a:pPr>
              <a:r>
                <a:rPr lang="en-US" sz="1600" i="0">
                  <a:solidFill>
                    <a:schemeClr val="tx1"/>
                  </a:solidFill>
                </a:rPr>
                <a:t>1.2</a:t>
              </a:r>
            </a:p>
            <a:p>
              <a:pPr>
                <a:spcBef>
                  <a:spcPts val="700"/>
                </a:spcBef>
              </a:pPr>
              <a:endParaRPr lang="en-US" sz="1600" i="0">
                <a:solidFill>
                  <a:schemeClr val="tx1"/>
                </a:solidFill>
              </a:endParaRPr>
            </a:p>
            <a:p>
              <a:pPr>
                <a:spcBef>
                  <a:spcPts val="700"/>
                </a:spcBef>
              </a:pPr>
              <a:endParaRPr lang="en-US" sz="2200" i="0">
                <a:solidFill>
                  <a:schemeClr val="tx1"/>
                </a:solidFill>
              </a:endParaRPr>
            </a:p>
            <a:p>
              <a:pPr>
                <a:spcBef>
                  <a:spcPts val="700"/>
                </a:spcBef>
              </a:pPr>
              <a:r>
                <a:rPr lang="en-US" sz="1600" i="0">
                  <a:solidFill>
                    <a:schemeClr val="tx1"/>
                  </a:solidFill>
                </a:rPr>
                <a:t>0.8</a:t>
              </a:r>
            </a:p>
            <a:p>
              <a:pPr>
                <a:spcBef>
                  <a:spcPts val="700"/>
                </a:spcBef>
              </a:pPr>
              <a:endParaRPr lang="en-US" sz="1600" i="0">
                <a:solidFill>
                  <a:schemeClr val="tx1"/>
                </a:solidFill>
              </a:endParaRPr>
            </a:p>
            <a:p>
              <a:pPr>
                <a:spcBef>
                  <a:spcPts val="700"/>
                </a:spcBef>
              </a:pPr>
              <a:endParaRPr lang="en-US" sz="2200" i="0">
                <a:solidFill>
                  <a:schemeClr val="tx1"/>
                </a:solidFill>
              </a:endParaRPr>
            </a:p>
            <a:p>
              <a:pPr>
                <a:spcBef>
                  <a:spcPts val="700"/>
                </a:spcBef>
              </a:pPr>
              <a:r>
                <a:rPr lang="en-US" sz="1600" i="0">
                  <a:solidFill>
                    <a:schemeClr val="tx1"/>
                  </a:solidFill>
                </a:rPr>
                <a:t>0.4</a:t>
              </a:r>
            </a:p>
            <a:p>
              <a:pPr>
                <a:spcBef>
                  <a:spcPts val="700"/>
                </a:spcBef>
              </a:pPr>
              <a:endParaRPr lang="en-US" sz="1600" i="0">
                <a:solidFill>
                  <a:schemeClr val="tx1"/>
                </a:solidFill>
              </a:endParaRPr>
            </a:p>
            <a:p>
              <a:pPr>
                <a:spcBef>
                  <a:spcPts val="700"/>
                </a:spcBef>
              </a:pPr>
              <a:endParaRPr lang="en-US"/>
            </a:p>
          </p:txBody>
        </p:sp>
        <p:grpSp>
          <p:nvGrpSpPr>
            <p:cNvPr id="8218" name="Group 24"/>
            <p:cNvGrpSpPr>
              <a:grpSpLocks/>
            </p:cNvGrpSpPr>
            <p:nvPr/>
          </p:nvGrpSpPr>
          <p:grpSpPr bwMode="auto">
            <a:xfrm>
              <a:off x="4800601" y="990599"/>
              <a:ext cx="4198937" cy="2668587"/>
              <a:chOff x="4800601" y="990599"/>
              <a:chExt cx="4198937" cy="2668587"/>
            </a:xfrm>
          </p:grpSpPr>
          <p:grpSp>
            <p:nvGrpSpPr>
              <p:cNvPr id="8219" name="Group 23"/>
              <p:cNvGrpSpPr>
                <a:grpSpLocks/>
              </p:cNvGrpSpPr>
              <p:nvPr/>
            </p:nvGrpSpPr>
            <p:grpSpPr bwMode="auto">
              <a:xfrm>
                <a:off x="4800601" y="990599"/>
                <a:ext cx="4198937" cy="2668587"/>
                <a:chOff x="4800601" y="990599"/>
                <a:chExt cx="4198937" cy="2668587"/>
              </a:xfrm>
            </p:grpSpPr>
            <p:sp>
              <p:nvSpPr>
                <p:cNvPr id="8222" name="Text Box 2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736182" y="2055018"/>
                  <a:ext cx="266858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lnSpc>
                      <a:spcPct val="80000"/>
                    </a:lnSpc>
                  </a:pPr>
                  <a:r>
                    <a:rPr lang="en-US" sz="1400" i="0">
                      <a:solidFill>
                        <a:schemeClr val="tx1"/>
                      </a:solidFill>
                    </a:rPr>
                    <a:t>Edge current</a:t>
                  </a:r>
                </a:p>
                <a:p>
                  <a:pPr algn="ctr" eaLnBrk="0" hangingPunct="0">
                    <a:lnSpc>
                      <a:spcPct val="80000"/>
                    </a:lnSpc>
                  </a:pPr>
                  <a:r>
                    <a:rPr lang="en-US" sz="1400" i="0">
                      <a:solidFill>
                        <a:schemeClr val="tx1"/>
                      </a:solidFill>
                    </a:rPr>
                    <a:t>[(jmax+jsep)/2&lt;j&gt;]</a:t>
                  </a:r>
                </a:p>
                <a:p>
                  <a:pPr algn="r" eaLnBrk="0" hangingPunct="0">
                    <a:lnSpc>
                      <a:spcPct val="160000"/>
                    </a:lnSpc>
                  </a:pPr>
                  <a:endParaRPr lang="en-US" sz="1400" b="0" i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grpSp>
              <p:nvGrpSpPr>
                <p:cNvPr id="8223" name="Group 24"/>
                <p:cNvGrpSpPr>
                  <a:grpSpLocks/>
                </p:cNvGrpSpPr>
                <p:nvPr/>
              </p:nvGrpSpPr>
              <p:grpSpPr bwMode="auto">
                <a:xfrm>
                  <a:off x="5616575" y="1065213"/>
                  <a:ext cx="3382963" cy="2286000"/>
                  <a:chOff x="5445126" y="1046163"/>
                  <a:chExt cx="3382635" cy="2286000"/>
                </a:xfrm>
              </p:grpSpPr>
              <p:pic>
                <p:nvPicPr>
                  <p:cNvPr id="8224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7747" t="4045" r="606" b="8720"/>
                  <a:stretch>
                    <a:fillRect/>
                  </a:stretch>
                </p:blipFill>
                <p:spPr bwMode="auto">
                  <a:xfrm>
                    <a:off x="5445126" y="1046163"/>
                    <a:ext cx="3382635" cy="2286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22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43738" y="1758951"/>
                    <a:ext cx="1450975" cy="244475"/>
                  </a:xfrm>
                  <a:prstGeom prst="rect">
                    <a:avLst/>
                  </a:prstGeom>
                  <a:noFill/>
                  <a:ln w="1587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i="0">
                        <a:solidFill>
                          <a:srgbClr val="FFFE00"/>
                        </a:solidFill>
                      </a:rPr>
                      <a:t>0.1         0.05</a:t>
                    </a:r>
                    <a:endParaRPr lang="en-US"/>
                  </a:p>
                </p:txBody>
              </p:sp>
            </p:grpSp>
          </p:grpSp>
          <p:sp>
            <p:nvSpPr>
              <p:cNvPr id="8220" name="Text Box 4"/>
              <p:cNvSpPr txBox="1">
                <a:spLocks noChangeArrowheads="1"/>
              </p:cNvSpPr>
              <p:nvPr/>
            </p:nvSpPr>
            <p:spPr bwMode="auto">
              <a:xfrm rot="5400000">
                <a:off x="6161087" y="688976"/>
                <a:ext cx="519113" cy="1433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sz="2200" i="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r>
                  <a:rPr lang="en-US" sz="2200" i="0" baseline="-25000">
                    <a:solidFill>
                      <a:srgbClr val="000000"/>
                    </a:solidFill>
                    <a:latin typeface="Arial" charset="0"/>
                  </a:rPr>
                  <a:t>lin</a:t>
                </a:r>
                <a:r>
                  <a:rPr lang="en-US" sz="2200" i="0">
                    <a:solidFill>
                      <a:srgbClr val="000000"/>
                    </a:solidFill>
                    <a:latin typeface="Arial" charset="0"/>
                  </a:rPr>
                  <a:t>/(</a:t>
                </a:r>
                <a:r>
                  <a:rPr lang="en-US" sz="2200" i="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r>
                  <a:rPr lang="en-US" sz="2200" i="0">
                    <a:solidFill>
                      <a:srgbClr val="000000"/>
                    </a:solidFill>
                    <a:latin typeface="Arial" charset="0"/>
                  </a:rPr>
                  <a:t>*/2)</a:t>
                </a:r>
                <a:endParaRPr lang="en-US" sz="1800" i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8221" name="Text Box 4"/>
              <p:cNvSpPr txBox="1">
                <a:spLocks noChangeArrowheads="1"/>
              </p:cNvSpPr>
              <p:nvPr/>
            </p:nvSpPr>
            <p:spPr bwMode="auto">
              <a:xfrm rot="5400000">
                <a:off x="7761289" y="2116138"/>
                <a:ext cx="519112" cy="165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sz="2200" i="0">
                    <a:solidFill>
                      <a:srgbClr val="FFFF00"/>
                    </a:solidFill>
                    <a:latin typeface="Arial" charset="0"/>
                  </a:rPr>
                  <a:t>No</a:t>
                </a:r>
                <a:r>
                  <a:rPr lang="en-US" sz="2200" i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2200" i="0">
                    <a:solidFill>
                      <a:srgbClr val="FFFF00"/>
                    </a:solidFill>
                    <a:latin typeface="Arial" charset="0"/>
                  </a:rPr>
                  <a:t>Lithium</a:t>
                </a:r>
                <a:endParaRPr lang="en-US" sz="1800" i="0">
                  <a:solidFill>
                    <a:srgbClr val="FFFF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8197" name="Group 26"/>
          <p:cNvGrpSpPr>
            <a:grpSpLocks/>
          </p:cNvGrpSpPr>
          <p:nvPr/>
        </p:nvGrpSpPr>
        <p:grpSpPr bwMode="auto">
          <a:xfrm>
            <a:off x="4648200" y="3581400"/>
            <a:ext cx="3629025" cy="2768600"/>
            <a:chOff x="5480635" y="3781405"/>
            <a:chExt cx="3628445" cy="2768322"/>
          </a:xfrm>
        </p:grpSpPr>
        <p:grpSp>
          <p:nvGrpSpPr>
            <p:cNvPr id="8211" name="Group 25"/>
            <p:cNvGrpSpPr>
              <a:grpSpLocks/>
            </p:cNvGrpSpPr>
            <p:nvPr/>
          </p:nvGrpSpPr>
          <p:grpSpPr bwMode="auto">
            <a:xfrm>
              <a:off x="5480635" y="3781405"/>
              <a:ext cx="3628445" cy="2768322"/>
              <a:chOff x="5334557" y="3762374"/>
              <a:chExt cx="3627769" cy="2768948"/>
            </a:xfrm>
          </p:grpSpPr>
          <p:pic>
            <p:nvPicPr>
              <p:cNvPr id="8213" name="Picture 2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41951" y="3762374"/>
                <a:ext cx="3384551" cy="2286000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</p:pic>
          <p:sp>
            <p:nvSpPr>
              <p:cNvPr id="8214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5334557" y="6012145"/>
                <a:ext cx="3627769" cy="519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en-US" sz="1600" i="0">
                    <a:solidFill>
                      <a:srgbClr val="000000"/>
                    </a:solidFill>
                  </a:rPr>
                  <a:t>3          4          5          6          7         8</a:t>
                </a:r>
              </a:p>
              <a:p>
                <a:pPr eaLnBrk="0" hangingPunct="0">
                  <a:lnSpc>
                    <a:spcPct val="70000"/>
                  </a:lnSpc>
                </a:pPr>
                <a:r>
                  <a:rPr lang="en-US" sz="1600" i="0">
                    <a:solidFill>
                      <a:srgbClr val="000000"/>
                    </a:solidFill>
                  </a:rPr>
                  <a:t>  Normalized Pressure Gradient (</a:t>
                </a:r>
                <a:r>
                  <a:rPr lang="en-US" sz="1600" i="0">
                    <a:solidFill>
                      <a:srgbClr val="000000"/>
                    </a:solidFill>
                    <a:latin typeface="Symbol" pitchFamily="18" charset="2"/>
                    <a:sym typeface="Symbol" pitchFamily="18" charset="2"/>
                  </a:rPr>
                  <a:t></a:t>
                </a:r>
                <a:r>
                  <a:rPr lang="en-US" sz="1600" i="0">
                    <a:solidFill>
                      <a:srgbClr val="000000"/>
                    </a:solidFill>
                  </a:rPr>
                  <a:t>)</a:t>
                </a:r>
                <a:r>
                  <a:rPr lang="en-US" sz="2400" i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8215" name="Text Box 28"/>
              <p:cNvSpPr txBox="1">
                <a:spLocks noChangeArrowheads="1"/>
              </p:cNvSpPr>
              <p:nvPr/>
            </p:nvSpPr>
            <p:spPr bwMode="auto">
              <a:xfrm>
                <a:off x="6081713" y="4138613"/>
                <a:ext cx="1450975" cy="244475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0">
                    <a:solidFill>
                      <a:srgbClr val="FFFE00"/>
                    </a:solidFill>
                  </a:rPr>
                  <a:t>0.1         0.05</a:t>
                </a:r>
                <a:endParaRPr lang="en-US">
                  <a:solidFill>
                    <a:srgbClr val="FFFE00"/>
                  </a:solidFill>
                </a:endParaRPr>
              </a:p>
            </p:txBody>
          </p:sp>
        </p:grpSp>
        <p:sp>
          <p:nvSpPr>
            <p:cNvPr id="8212" name="Text Box 4"/>
            <p:cNvSpPr txBox="1">
              <a:spLocks noChangeArrowheads="1"/>
            </p:cNvSpPr>
            <p:nvPr/>
          </p:nvSpPr>
          <p:spPr bwMode="auto">
            <a:xfrm rot="5400000">
              <a:off x="7750381" y="4595765"/>
              <a:ext cx="519061" cy="1820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sz="2200" i="0">
                  <a:solidFill>
                    <a:srgbClr val="FFFF00"/>
                  </a:solidFill>
                  <a:latin typeface="Arial" charset="0"/>
                </a:rPr>
                <a:t>With</a:t>
              </a:r>
              <a:r>
                <a:rPr lang="en-US" sz="2200" i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200" i="0">
                  <a:solidFill>
                    <a:srgbClr val="FFFF00"/>
                  </a:solidFill>
                  <a:latin typeface="Arial" charset="0"/>
                </a:rPr>
                <a:t>Lithium</a:t>
              </a:r>
              <a:endParaRPr lang="en-US" sz="1800" i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cxnSp>
        <p:nvCxnSpPr>
          <p:cNvPr id="8198" name="Straight Arrow Connector 34"/>
          <p:cNvCxnSpPr>
            <a:cxnSpLocks noChangeShapeType="1"/>
            <a:stCxn id="8208" idx="0"/>
          </p:cNvCxnSpPr>
          <p:nvPr/>
        </p:nvCxnSpPr>
        <p:spPr bwMode="auto">
          <a:xfrm rot="16200000" flipV="1">
            <a:off x="3631407" y="2539206"/>
            <a:ext cx="228600" cy="269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4648200" y="1219200"/>
            <a:ext cx="4495800" cy="2743200"/>
          </a:xfrm>
          <a:prstGeom prst="rect">
            <a:avLst/>
          </a:prstGeom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  <a:ea typeface="+mn-ea"/>
              </a:rPr>
              <a:t>Edge stability calculations (ELITE)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+mn-lt"/>
                <a:ea typeface="+mn-ea"/>
              </a:rPr>
              <a:t>Colors represent contours of ratio of linear mode growth rate to diamagnetic drift frequency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+mn-lt"/>
                <a:ea typeface="+mn-ea"/>
              </a:rPr>
              <a:t>Pre-Li discharges close to kink/peeling stability boundary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b="0" i="0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200" name="Text Box 30"/>
          <p:cNvSpPr txBox="1">
            <a:spLocks noChangeArrowheads="1"/>
          </p:cNvSpPr>
          <p:nvPr/>
        </p:nvSpPr>
        <p:spPr bwMode="auto">
          <a:xfrm>
            <a:off x="7467600" y="6324600"/>
            <a:ext cx="1479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R. Maingi EXD/2-2</a:t>
            </a:r>
            <a:endParaRPr lang="en-US" sz="1800" b="0" i="0">
              <a:solidFill>
                <a:srgbClr val="FF0000"/>
              </a:solidFill>
            </a:endParaRPr>
          </a:p>
        </p:txBody>
      </p:sp>
      <p:grpSp>
        <p:nvGrpSpPr>
          <p:cNvPr id="8201" name="Group 39"/>
          <p:cNvGrpSpPr>
            <a:grpSpLocks/>
          </p:cNvGrpSpPr>
          <p:nvPr/>
        </p:nvGrpSpPr>
        <p:grpSpPr bwMode="auto">
          <a:xfrm>
            <a:off x="152400" y="1295400"/>
            <a:ext cx="4718050" cy="2286000"/>
            <a:chOff x="152400" y="1295400"/>
            <a:chExt cx="4717715" cy="2286000"/>
          </a:xfrm>
        </p:grpSpPr>
        <p:grpSp>
          <p:nvGrpSpPr>
            <p:cNvPr id="8202" name="Group 33"/>
            <p:cNvGrpSpPr>
              <a:grpSpLocks/>
            </p:cNvGrpSpPr>
            <p:nvPr/>
          </p:nvGrpSpPr>
          <p:grpSpPr bwMode="auto">
            <a:xfrm>
              <a:off x="152400" y="1295400"/>
              <a:ext cx="4717715" cy="2016000"/>
              <a:chOff x="152400" y="1295400"/>
              <a:chExt cx="4717715" cy="2016000"/>
            </a:xfrm>
          </p:grpSpPr>
          <p:pic>
            <p:nvPicPr>
              <p:cNvPr id="8205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2400" y="1295400"/>
                <a:ext cx="4717715" cy="20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6" name="TextBox 27"/>
              <p:cNvSpPr txBox="1">
                <a:spLocks noChangeArrowheads="1"/>
              </p:cNvSpPr>
              <p:nvPr/>
            </p:nvSpPr>
            <p:spPr bwMode="auto">
              <a:xfrm>
                <a:off x="914346" y="2514600"/>
                <a:ext cx="692101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i="0">
                    <a:solidFill>
                      <a:srgbClr val="FF0000"/>
                    </a:solidFill>
                  </a:rPr>
                  <a:t>Post Li</a:t>
                </a:r>
              </a:p>
            </p:txBody>
          </p:sp>
          <p:cxnSp>
            <p:nvCxnSpPr>
              <p:cNvPr id="8207" name="Straight Arrow Connector 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409700" y="2247900"/>
                <a:ext cx="304800" cy="228600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8208" name="TextBox 32"/>
              <p:cNvSpPr txBox="1">
                <a:spLocks noChangeArrowheads="1"/>
              </p:cNvSpPr>
              <p:nvPr/>
            </p:nvSpPr>
            <p:spPr bwMode="auto">
              <a:xfrm>
                <a:off x="3428767" y="2667000"/>
                <a:ext cx="658766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i="0">
                    <a:solidFill>
                      <a:schemeClr val="tx1"/>
                    </a:solidFill>
                  </a:rPr>
                  <a:t>Pre- Li</a:t>
                </a:r>
              </a:p>
            </p:txBody>
          </p:sp>
          <p:sp>
            <p:nvSpPr>
              <p:cNvPr id="8209" name="TextBox 36"/>
              <p:cNvSpPr txBox="1">
                <a:spLocks noChangeArrowheads="1"/>
              </p:cNvSpPr>
              <p:nvPr/>
            </p:nvSpPr>
            <p:spPr bwMode="auto">
              <a:xfrm>
                <a:off x="3885935" y="1524000"/>
                <a:ext cx="801630" cy="493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i="0"/>
                  <a:t>H-Mode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i="0"/>
                  <a:t>pedestal</a:t>
                </a:r>
              </a:p>
            </p:txBody>
          </p:sp>
          <p:cxnSp>
            <p:nvCxnSpPr>
              <p:cNvPr id="8210" name="Straight Arrow Connector 38"/>
              <p:cNvCxnSpPr>
                <a:cxnSpLocks noChangeShapeType="1"/>
              </p:cNvCxnSpPr>
              <p:nvPr/>
            </p:nvCxnSpPr>
            <p:spPr bwMode="auto">
              <a:xfrm rot="5400000">
                <a:off x="3924300" y="2171700"/>
                <a:ext cx="457200" cy="7620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pic>
          <p:nvPicPr>
            <p:cNvPr id="8203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71600" y="32766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33800" y="32766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0613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DFB0-C987-4592-B92B-52FBAF0B252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charset="-128"/>
              </a:rPr>
              <a:t>Now Investigating Pumping Capability and </a:t>
            </a:r>
            <a:br>
              <a:rPr lang="en-US" sz="2800" smtClean="0">
                <a:ea typeface="ＭＳ Ｐゴシック" charset="-128"/>
              </a:rPr>
            </a:br>
            <a:r>
              <a:rPr lang="en-US" sz="2800" smtClean="0">
                <a:ea typeface="ＭＳ Ｐゴシック" charset="-128"/>
              </a:rPr>
              <a:t>Plasma Effects of a Liquid Lithium Divertor (LLD)</a:t>
            </a:r>
            <a:endParaRPr lang="en-US" smtClean="0">
              <a:ea typeface="ＭＳ Ｐゴシック" charset="-128"/>
            </a:endParaRPr>
          </a:p>
        </p:txBody>
      </p:sp>
      <p:pic>
        <p:nvPicPr>
          <p:cNvPr id="9220" name="Picture 1028"/>
          <p:cNvPicPr>
            <a:picLocks noChangeAspect="1" noChangeArrowheads="1"/>
          </p:cNvPicPr>
          <p:nvPr/>
        </p:nvPicPr>
        <p:blipFill>
          <a:blip r:embed="rId3" cstate="print"/>
          <a:srcRect l="-2129" b="8340"/>
          <a:stretch>
            <a:fillRect/>
          </a:stretch>
        </p:blipFill>
        <p:spPr bwMode="auto">
          <a:xfrm>
            <a:off x="160338" y="3438525"/>
            <a:ext cx="4002087" cy="2381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5486400" y="6553200"/>
            <a:ext cx="2090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</a:rPr>
              <a:t>H.W. Kugel  FTP/3-6Ra</a:t>
            </a:r>
          </a:p>
        </p:txBody>
      </p:sp>
      <p:sp>
        <p:nvSpPr>
          <p:cNvPr id="9222" name="Content Placeholder 2"/>
          <p:cNvSpPr txBox="1">
            <a:spLocks/>
          </p:cNvSpPr>
          <p:nvPr/>
        </p:nvSpPr>
        <p:spPr bwMode="auto">
          <a:xfrm>
            <a:off x="0" y="1096963"/>
            <a:ext cx="4343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4 LLD plates form ~20cm wide annulus in lower outboard divertor</a:t>
            </a:r>
          </a:p>
          <a:p>
            <a:pPr marL="635000" lvl="1" indent="-29210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Heatable surface of porous molybdenum</a:t>
            </a:r>
          </a:p>
          <a:p>
            <a:pPr marL="635000" lvl="1" indent="-29210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>
                <a:solidFill>
                  <a:schemeClr val="accent2"/>
                </a:solidFill>
                <a:latin typeface="Arial" charset="0"/>
              </a:rPr>
              <a:t>Loaded with lithium by LITER deposition</a:t>
            </a:r>
            <a:endParaRPr lang="en-US" sz="24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3" name="Content Placeholder 2"/>
          <p:cNvSpPr txBox="1">
            <a:spLocks/>
          </p:cNvSpPr>
          <p:nvPr/>
        </p:nvSpPr>
        <p:spPr bwMode="auto">
          <a:xfrm>
            <a:off x="4267200" y="1057275"/>
            <a:ext cx="487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Observed preliminary indications of D pumping when surface heating by plasma liquefies lithium coating on LLD</a:t>
            </a:r>
          </a:p>
          <a:p>
            <a:pPr marL="520700" lvl="1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latin typeface="Arial" charset="0"/>
              </a:rPr>
              <a:t>Lower single null divertor plasmas with outer strike point on LLD raise peak surface temperature to ~300°C</a:t>
            </a:r>
            <a:endParaRPr lang="en-US" sz="24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224" name="Picture 8" descr="N_pl vs N_gas139394-410.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888" y="2905125"/>
            <a:ext cx="40354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Toroidal Confinement Physics and ITER Support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55E336-98DF-41D4-8997-97723B343D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31875" y="1574800"/>
            <a:ext cx="70929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0" i="0">
                <a:solidFill>
                  <a:schemeClr val="accent2"/>
                </a:solidFill>
              </a:rPr>
              <a:t>L-H thresholds 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0" i="0">
                <a:solidFill>
                  <a:schemeClr val="accent2"/>
                </a:solidFill>
              </a:rPr>
              <a:t>Error field amplification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0" i="0">
                <a:solidFill>
                  <a:schemeClr val="accent2"/>
                </a:solidFill>
              </a:rPr>
              <a:t>Resistive Wall Mode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0" i="0">
                <a:solidFill>
                  <a:schemeClr val="accent2"/>
                </a:solidFill>
              </a:rPr>
              <a:t>Fast-ion instabilities and effects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0" i="0">
                <a:solidFill>
                  <a:schemeClr val="accent2"/>
                </a:solidFill>
              </a:rPr>
              <a:t>ELM pacing &amp; divertor heat loads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NSTX Strongly Supports ITPA Joint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F16FC-BABD-4A95-9021-45069F8C747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14400"/>
            <a:ext cx="8229600" cy="571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100" b="1" smtClean="0">
                <a:solidFill>
                  <a:srgbClr val="FF0000"/>
                </a:solidFill>
                <a:ea typeface="ＭＳ Ｐゴシック" charset="-128"/>
              </a:rPr>
              <a:t>Transport and Confinement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TC-1		Beta degradation of energy confinement 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TC-2		Hysteresis and access to H~1</a:t>
            </a:r>
            <a:r>
              <a:rPr lang="en-US" sz="1100" b="1" baseline="-25000" smtClean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 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TC-4		Species dependence of L-H threshold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TC-9		Scaling of intrinsic rotation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TC-10	Exptl. identification of turbulence and comparison with codes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TC-12	Confinement at low aspect ratio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TC-14	RF rotation drive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TC-15	Dependence of momentum and particle pinch on collisionality</a:t>
            </a:r>
            <a:endParaRPr lang="en-US" sz="1100" b="1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1100" b="1" smtClean="0">
                <a:solidFill>
                  <a:srgbClr val="FF0000"/>
                </a:solidFill>
                <a:ea typeface="ＭＳ Ｐゴシック" charset="-128"/>
              </a:rPr>
              <a:t>Macroscopic Stability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MDC-2	RWM physics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MDC-14	Rotation effect on NTMs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MDC-15	Disruption database development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MDC-17	Active disruption avoidance</a:t>
            </a:r>
            <a:endParaRPr lang="en-US" sz="1100" b="1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1100" b="1" smtClean="0">
                <a:solidFill>
                  <a:srgbClr val="FF0000"/>
                </a:solidFill>
                <a:ea typeface="ＭＳ Ｐゴシック" charset="-128"/>
              </a:rPr>
              <a:t>Energetic Particles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EP-1		Measurement of damping rate of TAEs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EP-2		Fast ion loss/redistribution from localized Aes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EP-4		Effect of dynamic friction at resonance on non-linear AE evolution</a:t>
            </a:r>
            <a:endParaRPr lang="en-US" sz="1100" b="1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1100" b="1" smtClean="0">
                <a:solidFill>
                  <a:srgbClr val="FF0000"/>
                </a:solidFill>
                <a:ea typeface="ＭＳ Ｐゴシック" charset="-128"/>
              </a:rPr>
              <a:t>Pedestal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PEP-6	Pedestal structure and ELM stability in DN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PEP-19	Edge transport with RMP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PEP-23	ELM suppressions by magnetic perturbations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PEP-26	Critical edge parameters for achieving L-H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PEP-27	Pedestal profile evolution following L-H transition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FF0000"/>
                </a:solidFill>
                <a:ea typeface="ＭＳ Ｐゴシック" charset="-128"/>
              </a:rPr>
              <a:t>Divertor and Scrape-Off Layer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DSOL21	Dust transport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FF0000"/>
                </a:solidFill>
                <a:ea typeface="ＭＳ Ｐゴシック" charset="-128"/>
              </a:rPr>
              <a:t>Integrated Operating Scenarios</a:t>
            </a:r>
          </a:p>
          <a:p>
            <a:pPr>
              <a:buFontTx/>
              <a:buNone/>
            </a:pPr>
            <a:r>
              <a:rPr lang="en-US" sz="1100" b="1" smtClean="0">
                <a:solidFill>
                  <a:srgbClr val="0000FF"/>
                </a:solidFill>
                <a:ea typeface="ＭＳ Ｐゴシック" charset="-128"/>
              </a:rPr>
              <a:t>IOS-5.2	Maintaining ICRF coupling in expected ITER regimes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73675</TotalTime>
  <Words>1655</Words>
  <Application>Microsoft Office PowerPoint</Application>
  <PresentationFormat>On-screen Show (4:3)</PresentationFormat>
  <Paragraphs>449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Equation</vt:lpstr>
      <vt:lpstr>Slide 1</vt:lpstr>
      <vt:lpstr>NSTX Studies Toroidal Confinement Physics at  Low Aspect-Ratio &amp; Supports ITER Research</vt:lpstr>
      <vt:lpstr>Lithium Research</vt:lpstr>
      <vt:lpstr>NSTX Experiments are Exploring the  Benefits of Lithium to Magnetic Fusion Research</vt:lpstr>
      <vt:lpstr>Improved Electron Confinement With Lithium Coating Arises from Broadening of Te Profile</vt:lpstr>
      <vt:lpstr>Pedestal Profiles Broadened and  ELMs Suppressed by Lithium Wall Coatings</vt:lpstr>
      <vt:lpstr>Now Investigating Pumping Capability and  Plasma Effects of a Liquid Lithium Divertor (LLD)</vt:lpstr>
      <vt:lpstr>Toroidal Confinement Physics and ITER Support</vt:lpstr>
      <vt:lpstr>NSTX Strongly Supports ITPA Joint Experiments</vt:lpstr>
      <vt:lpstr>NSTX Equipped with Midplane Non-Axisymmetric Coils for MHD, Confinement and Pedestal Studies</vt:lpstr>
      <vt:lpstr>L-H Threshold Experiments in NSTX Have  Explored Many ITER and ST-Relevant Issues</vt:lpstr>
      <vt:lpstr>Slide 12</vt:lpstr>
      <vt:lpstr>Slide 13</vt:lpstr>
      <vt:lpstr>Inclusion of Plasma Response Important to  Understanding Effects of Error Fields</vt:lpstr>
      <vt:lpstr>Resistive Wall Mode (RWM) Stability Depends on Thermal Kinetic Resonances and Fast-ion Content</vt:lpstr>
      <vt:lpstr>TAE-Avalanche Induced Neutron Rate Drop Modeled  Successfully Using NOVA and ORBIT Codes </vt:lpstr>
      <vt:lpstr>ELM Pacing Developed With Pulsed  Non-Resonant Fields and Vertical Jogs</vt:lpstr>
      <vt:lpstr>Heat Flux Profile Width Decreases Strongly with Ip in NSTX, Largely Independent of Ploss, Flux Expansion, and BT </vt:lpstr>
      <vt:lpstr>Advanced Scenarios</vt:lpstr>
      <vt:lpstr>“Snowflake” Divertor Configuration Resulted in Significant Divertor Heat Flux Reduction and Impurity Screening</vt:lpstr>
      <vt:lpstr>Coaxial Helicity Injection (CHI) has Produced Substantial  Flux Savings and Scales Favorably with Size and BT</vt:lpstr>
      <vt:lpstr>Developed Sustained High-Elongation Configurations  Over a Range of Currents and Fields</vt:lpstr>
      <vt:lpstr>NSTX is Developing Shape and Stability Control Techniques Relevant to ITER and Next-Step STs</vt:lpstr>
      <vt:lpstr>Summary:  Considerable Progress Made in NSTX Towards Sustained Operation in Support of STs and ITER</vt:lpstr>
      <vt:lpstr>NSTX related papers at this conference</vt:lpstr>
      <vt:lpstr>Electron Gyro-scale Turbulence in Edge  Reduced with Lithium </vt:lpstr>
      <vt:lpstr>New high confinement regime with HH98y2 &lt; 1.8 observed in NSTX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MA and Vphi Example of asymmetry</dc:title>
  <dc:creator>Jonathan Menard</dc:creator>
  <cp:lastModifiedBy>Roger Raman</cp:lastModifiedBy>
  <cp:revision>13120</cp:revision>
  <dcterms:created xsi:type="dcterms:W3CDTF">2003-10-01T16:23:57Z</dcterms:created>
  <dcterms:modified xsi:type="dcterms:W3CDTF">2010-10-11T02:12:40Z</dcterms:modified>
</cp:coreProperties>
</file>