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2" r:id="rId1"/>
  </p:sldMasterIdLst>
  <p:notesMasterIdLst>
    <p:notesMasterId r:id="rId22"/>
  </p:notesMasterIdLst>
  <p:handoutMasterIdLst>
    <p:handoutMasterId r:id="rId23"/>
  </p:handoutMasterIdLst>
  <p:sldIdLst>
    <p:sldId id="1217" r:id="rId2"/>
    <p:sldId id="1219" r:id="rId3"/>
    <p:sldId id="1245" r:id="rId4"/>
    <p:sldId id="1220" r:id="rId5"/>
    <p:sldId id="1222" r:id="rId6"/>
    <p:sldId id="1257" r:id="rId7"/>
    <p:sldId id="1258" r:id="rId8"/>
    <p:sldId id="1259" r:id="rId9"/>
    <p:sldId id="1260" r:id="rId10"/>
    <p:sldId id="1261" r:id="rId11"/>
    <p:sldId id="1224" r:id="rId12"/>
    <p:sldId id="1226" r:id="rId13"/>
    <p:sldId id="1234" r:id="rId14"/>
    <p:sldId id="1233" r:id="rId15"/>
    <p:sldId id="1262" r:id="rId16"/>
    <p:sldId id="1232" r:id="rId17"/>
    <p:sldId id="1255" r:id="rId18"/>
    <p:sldId id="1256" r:id="rId19"/>
    <p:sldId id="1251" r:id="rId20"/>
    <p:sldId id="1253" r:id="rId21"/>
  </p:sldIdLst>
  <p:sldSz cx="9144000" cy="6858000" type="screen4x3"/>
  <p:notesSz cx="6934200" cy="9220200"/>
  <p:defaultTextStyle>
    <a:defPPr>
      <a:defRPr lang="en-US"/>
    </a:defPPr>
    <a:lvl1pPr algn="l" rtl="0" fontAlgn="base">
      <a:spcBef>
        <a:spcPct val="20000"/>
      </a:spcBef>
      <a:spcAft>
        <a:spcPct val="0"/>
      </a:spcAft>
      <a:buChar char="•"/>
      <a:defRPr sz="1200" b="1" i="1" kern="1200">
        <a:solidFill>
          <a:srgbClr val="1822CD"/>
        </a:solidFill>
        <a:latin typeface="Helvetica" pitchFamily="-110" charset="0"/>
        <a:ea typeface="+mn-ea"/>
        <a:cs typeface="+mn-cs"/>
      </a:defRPr>
    </a:lvl1pPr>
    <a:lvl2pPr marL="457200" algn="l" rtl="0" fontAlgn="base">
      <a:spcBef>
        <a:spcPct val="20000"/>
      </a:spcBef>
      <a:spcAft>
        <a:spcPct val="0"/>
      </a:spcAft>
      <a:buChar char="•"/>
      <a:defRPr sz="1200" b="1" i="1" kern="1200">
        <a:solidFill>
          <a:srgbClr val="1822CD"/>
        </a:solidFill>
        <a:latin typeface="Helvetica" pitchFamily="-110" charset="0"/>
        <a:ea typeface="+mn-ea"/>
        <a:cs typeface="+mn-cs"/>
      </a:defRPr>
    </a:lvl2pPr>
    <a:lvl3pPr marL="914400" algn="l" rtl="0" fontAlgn="base">
      <a:spcBef>
        <a:spcPct val="20000"/>
      </a:spcBef>
      <a:spcAft>
        <a:spcPct val="0"/>
      </a:spcAft>
      <a:buChar char="•"/>
      <a:defRPr sz="1200" b="1" i="1" kern="1200">
        <a:solidFill>
          <a:srgbClr val="1822CD"/>
        </a:solidFill>
        <a:latin typeface="Helvetica" pitchFamily="-110" charset="0"/>
        <a:ea typeface="+mn-ea"/>
        <a:cs typeface="+mn-cs"/>
      </a:defRPr>
    </a:lvl3pPr>
    <a:lvl4pPr marL="1371600" algn="l" rtl="0" fontAlgn="base">
      <a:spcBef>
        <a:spcPct val="20000"/>
      </a:spcBef>
      <a:spcAft>
        <a:spcPct val="0"/>
      </a:spcAft>
      <a:buChar char="•"/>
      <a:defRPr sz="1200" b="1" i="1" kern="1200">
        <a:solidFill>
          <a:srgbClr val="1822CD"/>
        </a:solidFill>
        <a:latin typeface="Helvetica" pitchFamily="-110" charset="0"/>
        <a:ea typeface="+mn-ea"/>
        <a:cs typeface="+mn-cs"/>
      </a:defRPr>
    </a:lvl4pPr>
    <a:lvl5pPr marL="1828800" algn="l" rtl="0" fontAlgn="base">
      <a:spcBef>
        <a:spcPct val="20000"/>
      </a:spcBef>
      <a:spcAft>
        <a:spcPct val="0"/>
      </a:spcAft>
      <a:buChar char="•"/>
      <a:defRPr sz="1200" b="1" i="1" kern="1200">
        <a:solidFill>
          <a:srgbClr val="1822CD"/>
        </a:solidFill>
        <a:latin typeface="Helvetica" pitchFamily="-110" charset="0"/>
        <a:ea typeface="+mn-ea"/>
        <a:cs typeface="+mn-cs"/>
      </a:defRPr>
    </a:lvl5pPr>
    <a:lvl6pPr marL="2286000" algn="l" defTabSz="457200" rtl="0" eaLnBrk="1" latinLnBrk="0" hangingPunct="1">
      <a:defRPr sz="1200" b="1" i="1" kern="1200">
        <a:solidFill>
          <a:srgbClr val="1822CD"/>
        </a:solidFill>
        <a:latin typeface="Helvetica" pitchFamily="-110" charset="0"/>
        <a:ea typeface="+mn-ea"/>
        <a:cs typeface="+mn-cs"/>
      </a:defRPr>
    </a:lvl6pPr>
    <a:lvl7pPr marL="2743200" algn="l" defTabSz="457200" rtl="0" eaLnBrk="1" latinLnBrk="0" hangingPunct="1">
      <a:defRPr sz="1200" b="1" i="1" kern="1200">
        <a:solidFill>
          <a:srgbClr val="1822CD"/>
        </a:solidFill>
        <a:latin typeface="Helvetica" pitchFamily="-110" charset="0"/>
        <a:ea typeface="+mn-ea"/>
        <a:cs typeface="+mn-cs"/>
      </a:defRPr>
    </a:lvl7pPr>
    <a:lvl8pPr marL="3200400" algn="l" defTabSz="457200" rtl="0" eaLnBrk="1" latinLnBrk="0" hangingPunct="1">
      <a:defRPr sz="1200" b="1" i="1" kern="1200">
        <a:solidFill>
          <a:srgbClr val="1822CD"/>
        </a:solidFill>
        <a:latin typeface="Helvetica" pitchFamily="-110" charset="0"/>
        <a:ea typeface="+mn-ea"/>
        <a:cs typeface="+mn-cs"/>
      </a:defRPr>
    </a:lvl8pPr>
    <a:lvl9pPr marL="3657600" algn="l" defTabSz="457200" rtl="0" eaLnBrk="1" latinLnBrk="0" hangingPunct="1">
      <a:defRPr sz="1200" b="1" i="1" kern="1200">
        <a:solidFill>
          <a:srgbClr val="1822CD"/>
        </a:solidFill>
        <a:latin typeface="Helvetica"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1A4A91"/>
    <a:srgbClr val="9999FF"/>
    <a:srgbClr val="FF3300"/>
    <a:srgbClr val="FF0000"/>
    <a:srgbClr val="00CC66"/>
    <a:srgbClr val="FF9933"/>
    <a:srgbClr val="FFCC00"/>
    <a:srgbClr val="FF33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922" autoAdjust="0"/>
    <p:restoredTop sz="94360" autoAdjust="0"/>
  </p:normalViewPr>
  <p:slideViewPr>
    <p:cSldViewPr>
      <p:cViewPr varScale="1">
        <p:scale>
          <a:sx n="136" d="100"/>
          <a:sy n="136" d="100"/>
        </p:scale>
        <p:origin x="-896" y="-104"/>
      </p:cViewPr>
      <p:guideLst>
        <p:guide orient="horz" pos="4224"/>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10016"/>
    </p:cViewPr>
  </p:sorterViewPr>
  <p:notesViewPr>
    <p:cSldViewPr>
      <p:cViewPr varScale="1">
        <p:scale>
          <a:sx n="98" d="100"/>
          <a:sy n="98" d="100"/>
        </p:scale>
        <p:origin x="-3420"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handoutMaster" Target="handoutMasters/handoutMaster1.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10" charset="0"/>
              </a:defRPr>
            </a:lvl1pPr>
          </a:lstStyle>
          <a:p>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10" charset="0"/>
              </a:defRPr>
            </a:lvl1pPr>
          </a:lstStyle>
          <a:p>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10" charset="0"/>
              </a:defRPr>
            </a:lvl1pPr>
          </a:lstStyle>
          <a:p>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10" charset="0"/>
              </a:defRPr>
            </a:lvl1pPr>
          </a:lstStyle>
          <a:p>
            <a:fld id="{F7FB2AD0-43C0-D648-B71D-51380A770C6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10" charset="0"/>
              </a:defRPr>
            </a:lvl1pPr>
          </a:lstStyle>
          <a:p>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10" charset="0"/>
              </a:defRPr>
            </a:lvl1pPr>
          </a:lstStyle>
          <a:p>
            <a:endParaRPr lang="en-US"/>
          </a:p>
        </p:txBody>
      </p:sp>
      <p:sp>
        <p:nvSpPr>
          <p:cNvPr id="30724"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10" charset="0"/>
              </a:defRPr>
            </a:lvl1pPr>
          </a:lstStyle>
          <a:p>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10" charset="0"/>
              </a:defRPr>
            </a:lvl1pPr>
          </a:lstStyle>
          <a:p>
            <a:fld id="{FD9C175B-1E06-C149-BD9C-853B17B227B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10" charset="0"/>
        <a:ea typeface="+mn-ea"/>
        <a:cs typeface="+mn-cs"/>
      </a:defRPr>
    </a:lvl1pPr>
    <a:lvl2pPr marL="4572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E6A08-E71B-EF4D-8B4E-938DF9D7B693}" type="slidenum">
              <a:rPr lang="en-US"/>
              <a:pPr/>
              <a:t>1</a:t>
            </a:fld>
            <a:endParaRPr lang="en-US"/>
          </a:p>
        </p:txBody>
      </p:sp>
      <p:sp>
        <p:nvSpPr>
          <p:cNvPr id="1526786" name="Rectangle 2"/>
          <p:cNvSpPr>
            <a:spLocks noGrp="1" noRot="1" noChangeAspect="1" noChangeArrowheads="1" noTextEdit="1"/>
          </p:cNvSpPr>
          <p:nvPr>
            <p:ph type="sldImg"/>
          </p:nvPr>
        </p:nvSpPr>
        <p:spPr>
          <a:ln/>
        </p:spPr>
      </p:sp>
      <p:sp>
        <p:nvSpPr>
          <p:cNvPr id="152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DA97A16-477F-384C-9CA5-78E25EE2BDCC}" type="slidenum">
              <a:rPr lang="en-US"/>
              <a:pPr/>
              <a:t>4</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61AFC-08BB-40DD-8A43-58615D75CF4D}" type="slidenum">
              <a:rPr lang="en-US"/>
              <a:pPr/>
              <a:t>5</a:t>
            </a:fld>
            <a:endParaRPr lang="en-US"/>
          </a:p>
        </p:txBody>
      </p:sp>
      <p:sp>
        <p:nvSpPr>
          <p:cNvPr id="229378" name="Rectangle 2"/>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229379" name="Rectangle 3"/>
          <p:cNvSpPr>
            <a:spLocks noGrp="1" noChangeArrowheads="1"/>
          </p:cNvSpPr>
          <p:nvPr>
            <p:ph type="body" idx="1"/>
          </p:nvPr>
        </p:nvSpPr>
        <p:spPr bwMode="auto">
          <a:xfrm>
            <a:off x="924560" y="4379595"/>
            <a:ext cx="5085080" cy="414909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1C48E-B21C-41E2-9D5B-C83BE10D68EE}" type="slidenum">
              <a:rPr lang="en-US"/>
              <a:pPr/>
              <a:t>19</a:t>
            </a:fld>
            <a:endParaRPr lang="en-US"/>
          </a:p>
        </p:txBody>
      </p:sp>
      <p:sp>
        <p:nvSpPr>
          <p:cNvPr id="311298" name="Rectangle 1026"/>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311299" name="Rectangle 1027"/>
          <p:cNvSpPr>
            <a:spLocks noGrp="1" noChangeArrowheads="1"/>
          </p:cNvSpPr>
          <p:nvPr>
            <p:ph type="body" idx="1"/>
          </p:nvPr>
        </p:nvSpPr>
        <p:spPr bwMode="auto">
          <a:xfrm>
            <a:off x="924560" y="4379595"/>
            <a:ext cx="5085080" cy="414909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0200" cy="809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371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 y="38100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382000" y="6653213"/>
            <a:ext cx="762000" cy="152400"/>
          </a:xfrm>
          <a:prstGeom prst="rect">
            <a:avLst/>
          </a:prstGeom>
        </p:spPr>
        <p:txBody>
          <a:bodyPr/>
          <a:lstStyle>
            <a:lvl1pPr>
              <a:defRPr smtClean="0"/>
            </a:lvl1pPr>
          </a:lstStyle>
          <a:p>
            <a:fld id="{7A5BC9D7-C66C-704A-AD0D-8707F75BA86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52400"/>
            <a:ext cx="7950200" cy="809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371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38100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100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0200" cy="8096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02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80772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3810000"/>
            <a:ext cx="80772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02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0200" cy="8096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80772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3810000"/>
            <a:ext cx="80772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image" Target="../media/image1.jpe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94575" name="Rectangle 15"/>
          <p:cNvSpPr>
            <a:spLocks noChangeArrowheads="1"/>
          </p:cNvSpPr>
          <p:nvPr userDrawn="1"/>
        </p:nvSpPr>
        <p:spPr bwMode="auto">
          <a:xfrm>
            <a:off x="3276600" y="6574536"/>
            <a:ext cx="5029200" cy="246221"/>
          </a:xfrm>
          <a:prstGeom prst="rect">
            <a:avLst/>
          </a:prstGeom>
          <a:noFill/>
          <a:ln w="9525">
            <a:noFill/>
            <a:miter lim="800000"/>
            <a:headEnd/>
            <a:tailEnd/>
          </a:ln>
          <a:effectLst/>
        </p:spPr>
        <p:txBody>
          <a:bodyPr wrap="square">
            <a:prstTxWarp prst="textNoShape">
              <a:avLst/>
            </a:prstTxWarp>
            <a:spAutoFit/>
          </a:bodyPr>
          <a:lstStyle/>
          <a:p>
            <a:pPr>
              <a:buNone/>
            </a:pPr>
            <a:r>
              <a:rPr lang="en-US" sz="1000" b="1" dirty="0" smtClean="0">
                <a:solidFill>
                  <a:schemeClr val="tx1"/>
                </a:solidFill>
                <a:latin typeface="+mj-lt"/>
              </a:rPr>
              <a:t>V</a:t>
            </a:r>
            <a:r>
              <a:rPr lang="en-US" sz="1000" b="1" dirty="0">
                <a:solidFill>
                  <a:schemeClr val="tx1"/>
                </a:solidFill>
                <a:latin typeface="+mj-lt"/>
              </a:rPr>
              <a:t>. A. SOUKHANOVSKII, </a:t>
            </a:r>
            <a:r>
              <a:rPr lang="en-US" sz="1000" b="1" dirty="0" smtClean="0">
                <a:solidFill>
                  <a:schemeClr val="tx1"/>
                </a:solidFill>
                <a:latin typeface="+mj-lt"/>
              </a:rPr>
              <a:t>Poster </a:t>
            </a:r>
            <a:r>
              <a:rPr lang="en-US" sz="1000" b="1" i="1" kern="1200" dirty="0" smtClean="0">
                <a:solidFill>
                  <a:schemeClr val="tx1"/>
                </a:solidFill>
                <a:latin typeface="+mj-lt"/>
                <a:ea typeface="+mn-ea"/>
                <a:cs typeface="+mn-cs"/>
              </a:rPr>
              <a:t>EXD-P3-32</a:t>
            </a:r>
            <a:r>
              <a:rPr lang="en-US" sz="1000" b="1" dirty="0" smtClean="0">
                <a:solidFill>
                  <a:schemeClr val="tx1"/>
                </a:solidFill>
                <a:latin typeface="+mj-lt"/>
              </a:rPr>
              <a:t>, 23</a:t>
            </a:r>
            <a:r>
              <a:rPr lang="en-US" sz="1000" b="1" baseline="30000" dirty="0" smtClean="0">
                <a:solidFill>
                  <a:schemeClr val="tx1"/>
                </a:solidFill>
                <a:latin typeface="+mj-lt"/>
              </a:rPr>
              <a:t>rd</a:t>
            </a:r>
            <a:r>
              <a:rPr lang="en-US" sz="1000" b="1" dirty="0" smtClean="0">
                <a:solidFill>
                  <a:schemeClr val="tx1"/>
                </a:solidFill>
                <a:latin typeface="+mj-lt"/>
              </a:rPr>
              <a:t> IAEA FEC, October 11-16</a:t>
            </a:r>
            <a:r>
              <a:rPr lang="en-US" sz="1000" b="1" kern="1200" dirty="0" smtClean="0">
                <a:solidFill>
                  <a:schemeClr val="tx1"/>
                </a:solidFill>
                <a:latin typeface="+mj-lt"/>
                <a:ea typeface="ＭＳ Ｐゴシック" pitchFamily="-128" charset="-128"/>
                <a:cs typeface="ＭＳ Ｐゴシック" pitchFamily="-128" charset="-128"/>
              </a:rPr>
              <a:t>,</a:t>
            </a:r>
            <a:r>
              <a:rPr lang="en-US" sz="1000" b="1" kern="1200" baseline="0" dirty="0" smtClean="0">
                <a:solidFill>
                  <a:schemeClr val="tx1"/>
                </a:solidFill>
                <a:latin typeface="+mj-lt"/>
                <a:ea typeface="ＭＳ Ｐゴシック" pitchFamily="-128" charset="-128"/>
                <a:cs typeface="ＭＳ Ｐゴシック" pitchFamily="-128" charset="-128"/>
              </a:rPr>
              <a:t> </a:t>
            </a:r>
            <a:r>
              <a:rPr lang="en-US" sz="1000" b="1" kern="1200" dirty="0" smtClean="0">
                <a:solidFill>
                  <a:schemeClr val="tx1"/>
                </a:solidFill>
                <a:latin typeface="+mj-lt"/>
                <a:ea typeface="ＭＳ Ｐゴシック" pitchFamily="-128" charset="-128"/>
                <a:cs typeface="ＭＳ Ｐゴシック" pitchFamily="-128" charset="-128"/>
              </a:rPr>
              <a:t>2010, </a:t>
            </a:r>
            <a:r>
              <a:rPr lang="en-US" sz="1000" b="1" kern="1200" dirty="0" err="1" smtClean="0">
                <a:solidFill>
                  <a:schemeClr val="tx1"/>
                </a:solidFill>
                <a:latin typeface="+mj-lt"/>
                <a:ea typeface="ＭＳ Ｐゴシック" pitchFamily="-128" charset="-128"/>
                <a:cs typeface="ＭＳ Ｐゴシック" pitchFamily="-128" charset="-128"/>
              </a:rPr>
              <a:t>Daejon</a:t>
            </a:r>
            <a:r>
              <a:rPr lang="en-US" sz="1000" b="1" kern="1200" dirty="0" smtClean="0">
                <a:solidFill>
                  <a:schemeClr val="tx1"/>
                </a:solidFill>
                <a:latin typeface="+mj-lt"/>
                <a:ea typeface="ＭＳ Ｐゴシック" pitchFamily="-128" charset="-128"/>
                <a:cs typeface="ＭＳ Ｐゴシック" pitchFamily="-128" charset="-128"/>
              </a:rPr>
              <a:t>, S. Korea</a:t>
            </a:r>
            <a:endParaRPr lang="en-US" sz="1000" b="1" dirty="0">
              <a:solidFill>
                <a:schemeClr val="tx1"/>
              </a:solidFill>
              <a:latin typeface="+mj-lt"/>
            </a:endParaRPr>
          </a:p>
        </p:txBody>
      </p:sp>
      <p:sp>
        <p:nvSpPr>
          <p:cNvPr id="194563" name="Rectangle 3"/>
          <p:cNvSpPr>
            <a:spLocks noGrp="1" noChangeArrowheads="1"/>
          </p:cNvSpPr>
          <p:nvPr>
            <p:ph type="body" idx="1"/>
          </p:nvPr>
        </p:nvSpPr>
        <p:spPr bwMode="auto">
          <a:xfrm>
            <a:off x="533400" y="1371600"/>
            <a:ext cx="8077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4"/>
          <p:cNvGrpSpPr>
            <a:grpSpLocks/>
          </p:cNvGrpSpPr>
          <p:nvPr/>
        </p:nvGrpSpPr>
        <p:grpSpPr bwMode="auto">
          <a:xfrm>
            <a:off x="0" y="1066800"/>
            <a:ext cx="9142413" cy="76200"/>
            <a:chOff x="0" y="0"/>
            <a:chExt cx="5760" cy="708"/>
          </a:xfrm>
        </p:grpSpPr>
        <p:sp>
          <p:nvSpPr>
            <p:cNvPr id="194565" name="Rectangle 5"/>
            <p:cNvSpPr>
              <a:spLocks noChangeArrowheads="1"/>
            </p:cNvSpPr>
            <p:nvPr userDrawn="1"/>
          </p:nvSpPr>
          <p:spPr bwMode="auto">
            <a:xfrm flipV="1">
              <a:off x="0" y="0"/>
              <a:ext cx="2880" cy="708"/>
            </a:xfrm>
            <a:prstGeom prst="rect">
              <a:avLst/>
            </a:prstGeom>
            <a:solidFill>
              <a:srgbClr val="124A91"/>
            </a:solidFill>
            <a:ln w="9525">
              <a:solidFill>
                <a:srgbClr val="015CAB"/>
              </a:solidFill>
              <a:miter lim="800000"/>
              <a:headEnd/>
              <a:tailEnd/>
            </a:ln>
            <a:effectLst/>
          </p:spPr>
          <p:txBody>
            <a:bodyPr wrap="none" anchor="ctr">
              <a:prstTxWarp prst="textNoShape">
                <a:avLst/>
              </a:prstTxWarp>
            </a:bodyPr>
            <a:lstStyle/>
            <a:p>
              <a:endParaRPr lang="en-US"/>
            </a:p>
          </p:txBody>
        </p:sp>
        <p:sp>
          <p:nvSpPr>
            <p:cNvPr id="194566" name="Rectangle 6"/>
            <p:cNvSpPr>
              <a:spLocks noChangeArrowheads="1"/>
            </p:cNvSpPr>
            <p:nvPr userDrawn="1"/>
          </p:nvSpPr>
          <p:spPr bwMode="auto">
            <a:xfrm flipV="1">
              <a:off x="2880" y="0"/>
              <a:ext cx="2880" cy="708"/>
            </a:xfrm>
            <a:prstGeom prst="rect">
              <a:avLst/>
            </a:prstGeom>
            <a:solidFill>
              <a:srgbClr val="124A91"/>
            </a:solidFill>
            <a:ln w="9525">
              <a:solidFill>
                <a:srgbClr val="015CAB"/>
              </a:solidFill>
              <a:miter lim="800000"/>
              <a:headEnd/>
              <a:tailEnd/>
            </a:ln>
            <a:effectLst/>
          </p:spPr>
          <p:txBody>
            <a:bodyPr wrap="none" anchor="ctr">
              <a:prstTxWarp prst="textNoShape">
                <a:avLst/>
              </a:prstTxWarp>
            </a:bodyPr>
            <a:lstStyle/>
            <a:p>
              <a:endParaRPr lang="en-US"/>
            </a:p>
          </p:txBody>
        </p:sp>
      </p:grpSp>
      <p:sp>
        <p:nvSpPr>
          <p:cNvPr id="194567" name="Line 7"/>
          <p:cNvSpPr>
            <a:spLocks noChangeShapeType="1"/>
          </p:cNvSpPr>
          <p:nvPr/>
        </p:nvSpPr>
        <p:spPr bwMode="auto">
          <a:xfrm>
            <a:off x="2438400" y="6704012"/>
            <a:ext cx="838200" cy="1588"/>
          </a:xfrm>
          <a:prstGeom prst="line">
            <a:avLst/>
          </a:prstGeom>
          <a:noFill/>
          <a:ln w="47625">
            <a:solidFill>
              <a:srgbClr val="015CAB"/>
            </a:solidFill>
            <a:round/>
            <a:headEnd/>
            <a:tailEnd/>
          </a:ln>
          <a:effectLst/>
        </p:spPr>
        <p:txBody>
          <a:bodyPr>
            <a:prstTxWarp prst="textNoShape">
              <a:avLst/>
            </a:prstTxWarp>
          </a:bodyPr>
          <a:lstStyle/>
          <a:p>
            <a:endParaRPr lang="en-US"/>
          </a:p>
        </p:txBody>
      </p:sp>
      <p:sp>
        <p:nvSpPr>
          <p:cNvPr id="194568" name="Text Box 8"/>
          <p:cNvSpPr txBox="1">
            <a:spLocks noChangeArrowheads="1"/>
          </p:cNvSpPr>
          <p:nvPr/>
        </p:nvSpPr>
        <p:spPr bwMode="auto">
          <a:xfrm>
            <a:off x="8458200" y="6584749"/>
            <a:ext cx="657225" cy="238527"/>
          </a:xfrm>
          <a:prstGeom prst="rect">
            <a:avLst/>
          </a:prstGeom>
          <a:noFill/>
          <a:ln w="12700">
            <a:noFill/>
            <a:miter lim="800000"/>
            <a:headEnd type="none" w="sm" len="sm"/>
            <a:tailEnd type="none" w="sm" len="sm"/>
          </a:ln>
          <a:effectLst/>
        </p:spPr>
        <p:txBody>
          <a:bodyPr wrap="square" lIns="0">
            <a:prstTxWarp prst="textNoShape">
              <a:avLst/>
            </a:prstTxWarp>
            <a:spAutoFit/>
          </a:bodyPr>
          <a:lstStyle/>
          <a:p>
            <a:pPr algn="r">
              <a:lnSpc>
                <a:spcPct val="75000"/>
              </a:lnSpc>
              <a:spcBef>
                <a:spcPct val="0"/>
              </a:spcBef>
              <a:buNone/>
            </a:pPr>
            <a:fld id="{B2FFE1B5-5104-6240-86A3-951E4951EB2F}" type="slidenum">
              <a:rPr lang="en-US" sz="1200" b="1">
                <a:solidFill>
                  <a:schemeClr val="tx1"/>
                </a:solidFill>
                <a:latin typeface="Arial Narrow" pitchFamily="-65" charset="0"/>
              </a:rPr>
              <a:pPr algn="r">
                <a:lnSpc>
                  <a:spcPct val="75000"/>
                </a:lnSpc>
                <a:spcBef>
                  <a:spcPct val="0"/>
                </a:spcBef>
                <a:buNone/>
              </a:pPr>
              <a:t>‹#›</a:t>
            </a:fld>
            <a:r>
              <a:rPr lang="en-US" sz="1200" b="1" dirty="0">
                <a:solidFill>
                  <a:schemeClr val="tx1"/>
                </a:solidFill>
                <a:latin typeface="Arial Narrow" pitchFamily="-65" charset="0"/>
              </a:rPr>
              <a:t> of</a:t>
            </a:r>
            <a:r>
              <a:rPr lang="en-US" sz="1200" b="1" dirty="0" smtClean="0">
                <a:solidFill>
                  <a:schemeClr val="tx1"/>
                </a:solidFill>
                <a:latin typeface="Arial Narrow" pitchFamily="-65" charset="0"/>
              </a:rPr>
              <a:t> 20</a:t>
            </a:r>
          </a:p>
        </p:txBody>
      </p:sp>
      <p:sp>
        <p:nvSpPr>
          <p:cNvPr id="194569" name="Rectangle 9"/>
          <p:cNvSpPr>
            <a:spLocks noGrp="1" noChangeArrowheads="1"/>
          </p:cNvSpPr>
          <p:nvPr>
            <p:ph type="title"/>
          </p:nvPr>
        </p:nvSpPr>
        <p:spPr bwMode="auto">
          <a:xfrm>
            <a:off x="609600" y="152400"/>
            <a:ext cx="7950200" cy="809625"/>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p>
            <a:pPr lvl="0"/>
            <a:r>
              <a:rPr lang="en-US"/>
              <a:t>Click to edit Master title style</a:t>
            </a:r>
          </a:p>
        </p:txBody>
      </p:sp>
      <p:pic>
        <p:nvPicPr>
          <p:cNvPr id="194586" name="Picture 26" descr="lab_logo"/>
          <p:cNvPicPr>
            <a:picLocks noChangeAspect="1" noChangeArrowheads="1"/>
          </p:cNvPicPr>
          <p:nvPr userDrawn="1"/>
        </p:nvPicPr>
        <p:blipFill>
          <a:blip r:embed="rId12"/>
          <a:srcRect/>
          <a:stretch>
            <a:fillRect/>
          </a:stretch>
        </p:blipFill>
        <p:spPr bwMode="auto">
          <a:xfrm>
            <a:off x="762000" y="6550025"/>
            <a:ext cx="1676400" cy="307975"/>
          </a:xfrm>
          <a:prstGeom prst="rect">
            <a:avLst/>
          </a:prstGeom>
          <a:noFill/>
        </p:spPr>
      </p:pic>
      <p:pic>
        <p:nvPicPr>
          <p:cNvPr id="194589" name="Picture 29" descr="nstx07"/>
          <p:cNvPicPr>
            <a:picLocks noChangeAspect="1" noChangeArrowheads="1"/>
          </p:cNvPicPr>
          <p:nvPr userDrawn="1"/>
        </p:nvPicPr>
        <p:blipFill>
          <a:blip r:embed="rId13"/>
          <a:srcRect/>
          <a:stretch>
            <a:fillRect/>
          </a:stretch>
        </p:blipFill>
        <p:spPr bwMode="auto">
          <a:xfrm>
            <a:off x="0" y="6556375"/>
            <a:ext cx="685800" cy="295275"/>
          </a:xfrm>
          <a:prstGeom prst="rect">
            <a:avLst/>
          </a:prstGeom>
          <a:noFill/>
          <a:ln w="9525">
            <a:noFill/>
            <a:miter lim="800000"/>
            <a:headEnd/>
            <a:tailEnd/>
          </a:ln>
        </p:spPr>
      </p:pic>
      <p:sp>
        <p:nvSpPr>
          <p:cNvPr id="12" name="Line 7"/>
          <p:cNvSpPr>
            <a:spLocks noChangeShapeType="1"/>
          </p:cNvSpPr>
          <p:nvPr userDrawn="1"/>
        </p:nvSpPr>
        <p:spPr bwMode="auto">
          <a:xfrm flipV="1">
            <a:off x="8153400" y="6705600"/>
            <a:ext cx="304800" cy="0"/>
          </a:xfrm>
          <a:prstGeom prst="line">
            <a:avLst/>
          </a:prstGeom>
          <a:noFill/>
          <a:ln w="47625">
            <a:solidFill>
              <a:srgbClr val="015CAB"/>
            </a:solidFill>
            <a:round/>
            <a:headEnd/>
            <a:tailEnd/>
          </a:ln>
          <a:effectLst/>
        </p:spPr>
        <p:txBody>
          <a:bodyP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52" r:id="rId4"/>
    <p:sldLayoutId id="2147483667" r:id="rId5"/>
    <p:sldLayoutId id="2147483668" r:id="rId6"/>
    <p:sldLayoutId id="2147483669" r:id="rId7"/>
    <p:sldLayoutId id="2147483670" r:id="rId8"/>
    <p:sldLayoutId id="2147483671" r:id="rId9"/>
    <p:sldLayoutId id="2147483672" r:id="rId10"/>
  </p:sldLayoutIdLst>
  <p:txStyles>
    <p:titleStyle>
      <a:lvl1pPr algn="l" rtl="0" fontAlgn="base">
        <a:spcBef>
          <a:spcPct val="0"/>
        </a:spcBef>
        <a:spcAft>
          <a:spcPct val="0"/>
        </a:spcAft>
        <a:defRPr sz="3200" b="1">
          <a:solidFill>
            <a:srgbClr val="015CAB"/>
          </a:solidFill>
          <a:latin typeface="+mj-lt"/>
          <a:ea typeface="+mj-ea"/>
          <a:cs typeface="+mj-cs"/>
        </a:defRPr>
      </a:lvl1pPr>
      <a:lvl2pPr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2pPr>
      <a:lvl3pPr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3pPr>
      <a:lvl4pPr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4pPr>
      <a:lvl5pPr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5pPr>
      <a:lvl6pPr marL="457200"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6pPr>
      <a:lvl7pPr marL="914400"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7pPr>
      <a:lvl8pPr marL="1371600"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8pPr>
      <a:lvl9pPr marL="1828800" algn="l" rtl="0" fontAlgn="base">
        <a:spcBef>
          <a:spcPct val="0"/>
        </a:spcBef>
        <a:spcAft>
          <a:spcPct val="0"/>
        </a:spcAft>
        <a:defRPr sz="3200" b="1">
          <a:solidFill>
            <a:srgbClr val="015CAB"/>
          </a:solidFill>
          <a:latin typeface="Arial Narrow" pitchFamily="-65" charset="0"/>
          <a:ea typeface="ＭＳ Ｐゴシック" pitchFamily="-128" charset="-128"/>
          <a:cs typeface="ＭＳ Ｐゴシック" pitchFamily="-128" charset="-128"/>
        </a:defRPr>
      </a:lvl9pPr>
    </p:titleStyle>
    <p:bodyStyle>
      <a:lvl1pPr marL="342900" indent="-342900" algn="l" rtl="0" fontAlgn="base">
        <a:spcBef>
          <a:spcPct val="20000"/>
        </a:spcBef>
        <a:spcAft>
          <a:spcPct val="0"/>
        </a:spcAft>
        <a:buClr>
          <a:srgbClr val="004483"/>
        </a:buClr>
        <a:buFont typeface="Wingdings" pitchFamily="-65"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4483"/>
        </a:buClr>
        <a:buFont typeface="Times" pitchFamily="-65" charset="0"/>
        <a:buChar char="•"/>
        <a:defRPr sz="2400">
          <a:solidFill>
            <a:schemeClr val="tx1"/>
          </a:solidFill>
          <a:latin typeface="+mn-lt"/>
          <a:ea typeface="+mn-ea"/>
          <a:cs typeface="+mn-cs"/>
        </a:defRPr>
      </a:lvl2pPr>
      <a:lvl3pPr marL="1143000" indent="-228600" algn="l" rtl="0" fontAlgn="base">
        <a:spcBef>
          <a:spcPct val="20000"/>
        </a:spcBef>
        <a:spcAft>
          <a:spcPct val="0"/>
        </a:spcAft>
        <a:buClr>
          <a:srgbClr val="004483"/>
        </a:buClr>
        <a:buFont typeface="Symbol" pitchFamily="-65" charset="2"/>
        <a:buChar char=""/>
        <a:defRPr sz="2400">
          <a:solidFill>
            <a:schemeClr val="tx1"/>
          </a:solidFill>
          <a:latin typeface="+mn-lt"/>
          <a:ea typeface="+mn-ea"/>
          <a:cs typeface="+mn-cs"/>
        </a:defRPr>
      </a:lvl3pPr>
      <a:lvl4pPr marL="1600200" indent="-228600" algn="l" rtl="0" fontAlgn="base">
        <a:spcBef>
          <a:spcPct val="20000"/>
        </a:spcBef>
        <a:spcAft>
          <a:spcPct val="0"/>
        </a:spcAft>
        <a:buClr>
          <a:srgbClr val="004483"/>
        </a:buClr>
        <a:buFont typeface="Symbol" pitchFamily="-65" charset="2"/>
        <a:buChar char=""/>
        <a:defRPr sz="2000">
          <a:solidFill>
            <a:schemeClr val="tx1"/>
          </a:solidFill>
          <a:latin typeface="+mn-lt"/>
          <a:ea typeface="+mn-ea"/>
          <a:cs typeface="+mn-cs"/>
        </a:defRPr>
      </a:lvl4pPr>
      <a:lvl5pPr marL="2057400" indent="-228600" algn="l" rtl="0" fontAlgn="base">
        <a:spcBef>
          <a:spcPct val="20000"/>
        </a:spcBef>
        <a:spcAft>
          <a:spcPct val="0"/>
        </a:spcAft>
        <a:buClr>
          <a:srgbClr val="004483"/>
        </a:buClr>
        <a:buFont typeface="Geneva CE" pitchFamily="-65" charset="-18"/>
        <a:buChar char="»"/>
        <a:defRPr sz="2000">
          <a:solidFill>
            <a:schemeClr val="tx1"/>
          </a:solidFill>
          <a:latin typeface="+mn-lt"/>
          <a:ea typeface="+mn-ea"/>
          <a:cs typeface="+mn-cs"/>
        </a:defRPr>
      </a:lvl5pPr>
      <a:lvl6pPr marL="2514600" indent="-228600" algn="l" rtl="0" fontAlgn="base">
        <a:spcBef>
          <a:spcPct val="20000"/>
        </a:spcBef>
        <a:spcAft>
          <a:spcPct val="0"/>
        </a:spcAft>
        <a:buClr>
          <a:srgbClr val="004483"/>
        </a:buClr>
        <a:buFont typeface="Geneva CE" pitchFamily="-65" charset="-18"/>
        <a:buChar char="»"/>
        <a:defRPr sz="2000">
          <a:solidFill>
            <a:schemeClr val="tx1"/>
          </a:solidFill>
          <a:latin typeface="+mn-lt"/>
          <a:ea typeface="+mn-ea"/>
          <a:cs typeface="+mn-cs"/>
        </a:defRPr>
      </a:lvl6pPr>
      <a:lvl7pPr marL="2971800" indent="-228600" algn="l" rtl="0" fontAlgn="base">
        <a:spcBef>
          <a:spcPct val="20000"/>
        </a:spcBef>
        <a:spcAft>
          <a:spcPct val="0"/>
        </a:spcAft>
        <a:buClr>
          <a:srgbClr val="004483"/>
        </a:buClr>
        <a:buFont typeface="Geneva CE" pitchFamily="-65" charset="-18"/>
        <a:buChar char="»"/>
        <a:defRPr sz="2000">
          <a:solidFill>
            <a:schemeClr val="tx1"/>
          </a:solidFill>
          <a:latin typeface="+mn-lt"/>
          <a:ea typeface="+mn-ea"/>
          <a:cs typeface="+mn-cs"/>
        </a:defRPr>
      </a:lvl7pPr>
      <a:lvl8pPr marL="3429000" indent="-228600" algn="l" rtl="0" fontAlgn="base">
        <a:spcBef>
          <a:spcPct val="20000"/>
        </a:spcBef>
        <a:spcAft>
          <a:spcPct val="0"/>
        </a:spcAft>
        <a:buClr>
          <a:srgbClr val="004483"/>
        </a:buClr>
        <a:buFont typeface="Geneva CE" pitchFamily="-65" charset="-18"/>
        <a:buChar char="»"/>
        <a:defRPr sz="2000">
          <a:solidFill>
            <a:schemeClr val="tx1"/>
          </a:solidFill>
          <a:latin typeface="+mn-lt"/>
          <a:ea typeface="+mn-ea"/>
          <a:cs typeface="+mn-cs"/>
        </a:defRPr>
      </a:lvl8pPr>
      <a:lvl9pPr marL="3886200" indent="-228600" algn="l" rtl="0" fontAlgn="base">
        <a:spcBef>
          <a:spcPct val="20000"/>
        </a:spcBef>
        <a:spcAft>
          <a:spcPct val="0"/>
        </a:spcAft>
        <a:buClr>
          <a:srgbClr val="004483"/>
        </a:buClr>
        <a:buFont typeface="Geneva CE" pitchFamily="-65" charset="-18"/>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4.pdf"/><Relationship Id="rId5" Type="http://schemas.openxmlformats.org/officeDocument/2006/relationships/image" Target="../media/image5.png"/><Relationship Id="rId7" Type="http://schemas.openxmlformats.org/officeDocument/2006/relationships/image" Target="../media/image71.png"/><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wmf"/><Relationship Id="rId6" Type="http://schemas.openxmlformats.org/officeDocument/2006/relationships/image" Target="../media/image5.pdf"/></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3" Type="http://schemas.openxmlformats.org/officeDocument/2006/relationships/image" Target="../media/image4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8.pdf"/><Relationship Id="rId7" Type="http://schemas.openxmlformats.org/officeDocument/2006/relationships/image" Target="../media/image10.pdf"/><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df"/><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image" Target="../media/image13.pdf"/><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image" Target="../media/image16.pdf"/><Relationship Id="rId5" Type="http://schemas.openxmlformats.org/officeDocument/2006/relationships/oleObject" Target="../embeddings/Microsoft_Equation1.bin"/></Relationships>
</file>

<file path=ppt/slides/_rels/slide7.xml.rels><?xml version="1.0" encoding="UTF-8" standalone="yes"?>
<Relationships xmlns="http://schemas.openxmlformats.org/package/2006/relationships"><Relationship Id="rId6" Type="http://schemas.openxmlformats.org/officeDocument/2006/relationships/image" Target="../media/image22.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8.pdf"/><Relationship Id="rId3" Type="http://schemas.openxmlformats.org/officeDocument/2006/relationships/image" Target="../media/image19.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25910" name="Line 150"/>
          <p:cNvSpPr>
            <a:spLocks noChangeShapeType="1"/>
          </p:cNvSpPr>
          <p:nvPr/>
        </p:nvSpPr>
        <p:spPr bwMode="auto">
          <a:xfrm>
            <a:off x="0" y="0"/>
            <a:ext cx="914400" cy="0"/>
          </a:xfrm>
          <a:prstGeom prst="line">
            <a:avLst/>
          </a:prstGeom>
          <a:noFill/>
          <a:ln w="0">
            <a:solidFill>
              <a:srgbClr val="FBFFFF"/>
            </a:solidFill>
            <a:round/>
            <a:headEnd/>
            <a:tailEnd/>
          </a:ln>
          <a:effectLst/>
        </p:spPr>
        <p:txBody>
          <a:bodyPr wrap="none" lIns="0" tIns="0" rIns="0" bIns="0" anchor="ctr">
            <a:prstTxWarp prst="textNoShape">
              <a:avLst/>
            </a:prstTxWarp>
          </a:bodyPr>
          <a:lstStyle/>
          <a:p>
            <a:endParaRPr lang="en-US"/>
          </a:p>
        </p:txBody>
      </p:sp>
      <p:sp>
        <p:nvSpPr>
          <p:cNvPr id="1525891" name="Line 131"/>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762" name="Rectangle 2"/>
          <p:cNvSpPr>
            <a:spLocks noChangeArrowheads="1"/>
          </p:cNvSpPr>
          <p:nvPr/>
        </p:nvSpPr>
        <p:spPr bwMode="auto">
          <a:xfrm>
            <a:off x="0" y="1066800"/>
            <a:ext cx="9144000" cy="838200"/>
          </a:xfrm>
          <a:prstGeom prst="rect">
            <a:avLst/>
          </a:prstGeom>
          <a:noFill/>
          <a:ln w="9525">
            <a:noFill/>
            <a:miter lim="800000"/>
            <a:headEnd/>
            <a:tailEnd/>
          </a:ln>
          <a:effectLst/>
        </p:spPr>
        <p:txBody>
          <a:bodyPr anchor="ctr">
            <a:prstTxWarp prst="textNoShape">
              <a:avLst/>
            </a:prstTxWarp>
          </a:bodyPr>
          <a:lstStyle/>
          <a:p>
            <a:pPr algn="ctr" eaLnBrk="0" hangingPunct="0">
              <a:spcBef>
                <a:spcPct val="0"/>
              </a:spcBef>
              <a:buFontTx/>
              <a:buNone/>
            </a:pPr>
            <a:r>
              <a:rPr lang="en-US" sz="3000" i="0" dirty="0" smtClean="0">
                <a:solidFill>
                  <a:schemeClr val="accent2"/>
                </a:solidFill>
                <a:effectLst>
                  <a:outerShdw blurRad="38100" dist="38100" dir="2700000" algn="tl">
                    <a:srgbClr val="DDDDDD"/>
                  </a:outerShdw>
                </a:effectLst>
                <a:latin typeface="Arial Narrow"/>
                <a:ea typeface="ＭＳ Ｐゴシック" pitchFamily="-110" charset="-128"/>
                <a:cs typeface="Arial Bold"/>
              </a:rPr>
              <a:t>Synergy Between Lithium Plasma-Facing Component Coatings and the Snowflake Divertor Configuration in NSTX</a:t>
            </a:r>
            <a:r>
              <a:rPr lang="en-US" sz="3000" i="0" baseline="30000" dirty="0" smtClean="0">
                <a:solidFill>
                  <a:schemeClr val="accent2"/>
                </a:solidFill>
                <a:effectLst>
                  <a:outerShdw blurRad="38100" dist="38100" dir="2700000" algn="tl">
                    <a:srgbClr val="DDDDDD"/>
                  </a:outerShdw>
                </a:effectLst>
                <a:latin typeface="Arial Narrow"/>
                <a:ea typeface="ＭＳ Ｐゴシック" pitchFamily="-110" charset="-128"/>
                <a:cs typeface="Arial Bold"/>
              </a:rPr>
              <a:t>*</a:t>
            </a:r>
            <a:endParaRPr lang="en-US" sz="3000" i="0" dirty="0" smtClean="0">
              <a:solidFill>
                <a:schemeClr val="accent2"/>
              </a:solidFill>
              <a:effectLst>
                <a:outerShdw blurRad="38100" dist="38100" dir="2700000" algn="tl">
                  <a:srgbClr val="DDDDDD"/>
                </a:outerShdw>
              </a:effectLst>
              <a:latin typeface="Arial Narrow"/>
              <a:ea typeface="ＭＳ Ｐゴシック" pitchFamily="-110" charset="-128"/>
              <a:cs typeface="Arial Bold"/>
            </a:endParaRPr>
          </a:p>
        </p:txBody>
      </p:sp>
      <p:sp>
        <p:nvSpPr>
          <p:cNvPr id="1525892" name="Line 132"/>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769" name="Text Box 9"/>
          <p:cNvSpPr txBox="1">
            <a:spLocks noChangeArrowheads="1"/>
          </p:cNvSpPr>
          <p:nvPr/>
        </p:nvSpPr>
        <p:spPr bwMode="auto">
          <a:xfrm>
            <a:off x="1447800" y="1981200"/>
            <a:ext cx="6248400" cy="2585323"/>
          </a:xfrm>
          <a:prstGeom prst="rect">
            <a:avLst/>
          </a:prstGeom>
          <a:noFill/>
          <a:ln w="9525">
            <a:noFill/>
            <a:miter lim="800000"/>
            <a:headEnd/>
            <a:tailEnd/>
          </a:ln>
          <a:effectLst/>
        </p:spPr>
        <p:txBody>
          <a:bodyPr wrap="square">
            <a:prstTxWarp prst="textNoShape">
              <a:avLst/>
            </a:prstTxWarp>
            <a:spAutoFit/>
          </a:bodyPr>
          <a:lstStyle/>
          <a:p>
            <a:pPr algn="ctr">
              <a:spcBef>
                <a:spcPct val="0"/>
              </a:spcBef>
              <a:buFontTx/>
              <a:buNone/>
            </a:pPr>
            <a:r>
              <a:rPr lang="en-US" sz="2200" i="0" dirty="0" smtClean="0">
                <a:solidFill>
                  <a:schemeClr val="tx1"/>
                </a:solidFill>
                <a:latin typeface="Arial" pitchFamily="-110" charset="0"/>
              </a:rPr>
              <a:t>V. A. Soukhanovskii (LLNL)</a:t>
            </a:r>
          </a:p>
          <a:p>
            <a:pPr algn="ctr">
              <a:spcBef>
                <a:spcPct val="0"/>
              </a:spcBef>
              <a:buFontTx/>
              <a:buNone/>
            </a:pPr>
            <a:r>
              <a:rPr lang="en-US" sz="2000" i="0" dirty="0" smtClean="0">
                <a:solidFill>
                  <a:schemeClr val="tx1"/>
                </a:solidFill>
                <a:latin typeface="+mj-lt"/>
              </a:rPr>
              <a:t>M. G. Bell, R. E. Bell, D. A. Gates, S. P. Gerhardt, R. Kaita, </a:t>
            </a:r>
          </a:p>
          <a:p>
            <a:pPr algn="ctr">
              <a:spcBef>
                <a:spcPct val="0"/>
              </a:spcBef>
              <a:buFontTx/>
              <a:buNone/>
            </a:pPr>
            <a:r>
              <a:rPr lang="en-US" sz="2000" i="0" dirty="0" smtClean="0">
                <a:solidFill>
                  <a:schemeClr val="tx1"/>
                </a:solidFill>
                <a:latin typeface="+mj-lt"/>
              </a:rPr>
              <a:t>E. </a:t>
            </a:r>
            <a:r>
              <a:rPr lang="en-US" sz="2000" i="0" dirty="0" err="1" smtClean="0">
                <a:solidFill>
                  <a:schemeClr val="tx1"/>
                </a:solidFill>
                <a:latin typeface="+mj-lt"/>
              </a:rPr>
              <a:t>Kolemen</a:t>
            </a:r>
            <a:r>
              <a:rPr lang="en-US" sz="2000" i="0" dirty="0" smtClean="0">
                <a:solidFill>
                  <a:schemeClr val="tx1"/>
                </a:solidFill>
                <a:latin typeface="+mj-lt"/>
              </a:rPr>
              <a:t>, H. W. Kugel, B. P. LeBlanc, R. </a:t>
            </a:r>
            <a:r>
              <a:rPr lang="en-US" sz="2000" i="0" dirty="0" err="1" smtClean="0">
                <a:solidFill>
                  <a:schemeClr val="tx1"/>
                </a:solidFill>
                <a:latin typeface="+mj-lt"/>
              </a:rPr>
              <a:t>Maqueda</a:t>
            </a:r>
            <a:r>
              <a:rPr lang="en-US" sz="2000" i="0" dirty="0" smtClean="0">
                <a:solidFill>
                  <a:schemeClr val="tx1"/>
                </a:solidFill>
                <a:latin typeface="+mj-lt"/>
              </a:rPr>
              <a:t>, </a:t>
            </a:r>
          </a:p>
          <a:p>
            <a:pPr algn="ctr">
              <a:spcBef>
                <a:spcPct val="0"/>
              </a:spcBef>
              <a:buFontTx/>
              <a:buNone/>
            </a:pPr>
            <a:r>
              <a:rPr lang="en-US" sz="2000" i="0" dirty="0" smtClean="0">
                <a:solidFill>
                  <a:schemeClr val="tx1"/>
                </a:solidFill>
                <a:latin typeface="+mj-lt"/>
              </a:rPr>
              <a:t>J. E. Menard, D. Mueller, S. F. Paul,  A. L. Roquemore (PPPL), T. Rognlien, D. D. Ryutov (LLNL), </a:t>
            </a:r>
          </a:p>
          <a:p>
            <a:pPr algn="ctr">
              <a:spcBef>
                <a:spcPct val="0"/>
              </a:spcBef>
              <a:buFontTx/>
              <a:buNone/>
            </a:pPr>
            <a:r>
              <a:rPr lang="en-US" sz="2000" i="0" dirty="0" smtClean="0">
                <a:solidFill>
                  <a:schemeClr val="tx1"/>
                </a:solidFill>
                <a:latin typeface="+mj-lt"/>
              </a:rPr>
              <a:t>J.-W. Ahn, A. McLean (ORNL), </a:t>
            </a:r>
          </a:p>
          <a:p>
            <a:pPr algn="ctr">
              <a:spcBef>
                <a:spcPct val="0"/>
              </a:spcBef>
              <a:buNone/>
            </a:pPr>
            <a:r>
              <a:rPr lang="en-US" sz="2000" i="0" dirty="0" smtClean="0">
                <a:solidFill>
                  <a:schemeClr val="tx1"/>
                </a:solidFill>
                <a:latin typeface="+mj-lt"/>
              </a:rPr>
              <a:t>S. A. </a:t>
            </a:r>
            <a:r>
              <a:rPr lang="en-US" sz="2000" i="0" dirty="0" err="1" smtClean="0">
                <a:solidFill>
                  <a:schemeClr val="tx1"/>
                </a:solidFill>
                <a:latin typeface="+mj-lt"/>
              </a:rPr>
              <a:t>Sabbagh</a:t>
            </a:r>
            <a:r>
              <a:rPr lang="en-US" sz="2000" i="0" dirty="0" smtClean="0">
                <a:solidFill>
                  <a:schemeClr val="tx1"/>
                </a:solidFill>
                <a:latin typeface="+mj-lt"/>
              </a:rPr>
              <a:t> (Columbia U.), R. Raman (U Washington), </a:t>
            </a:r>
          </a:p>
          <a:p>
            <a:pPr algn="ctr">
              <a:spcBef>
                <a:spcPct val="0"/>
              </a:spcBef>
              <a:buFontTx/>
              <a:buNone/>
            </a:pPr>
            <a:r>
              <a:rPr lang="en-US" sz="2000" i="0" dirty="0" smtClean="0">
                <a:solidFill>
                  <a:schemeClr val="tx1"/>
                </a:solidFill>
                <a:latin typeface="+mj-lt"/>
              </a:rPr>
              <a:t>A. Yu. Pigarov, R. Smirnov (UCSD)</a:t>
            </a:r>
            <a:endParaRPr lang="en-US" sz="2000" dirty="0" smtClean="0">
              <a:solidFill>
                <a:schemeClr val="tx1"/>
              </a:solidFill>
              <a:latin typeface="+mj-lt"/>
            </a:endParaRPr>
          </a:p>
        </p:txBody>
      </p:sp>
      <p:sp>
        <p:nvSpPr>
          <p:cNvPr id="1525893" name="Line 13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770" name="Text Box 10"/>
          <p:cNvSpPr txBox="1">
            <a:spLocks noChangeArrowheads="1"/>
          </p:cNvSpPr>
          <p:nvPr/>
        </p:nvSpPr>
        <p:spPr bwMode="auto">
          <a:xfrm>
            <a:off x="1752600" y="4648200"/>
            <a:ext cx="5715000" cy="609398"/>
          </a:xfrm>
          <a:prstGeom prst="rect">
            <a:avLst/>
          </a:prstGeom>
          <a:noFill/>
          <a:ln w="15875">
            <a:noFill/>
            <a:miter lim="800000"/>
            <a:headEnd/>
            <a:tailEnd/>
          </a:ln>
          <a:effectLst/>
        </p:spPr>
        <p:txBody>
          <a:bodyPr lIns="0" tIns="0" rIns="0" bIns="0">
            <a:prstTxWarp prst="textNoShape">
              <a:avLst/>
            </a:prstTxWarp>
            <a:spAutoFit/>
          </a:bodyPr>
          <a:lstStyle/>
          <a:p>
            <a:pPr algn="ctr">
              <a:lnSpc>
                <a:spcPct val="70000"/>
              </a:lnSpc>
              <a:buFontTx/>
              <a:buNone/>
            </a:pPr>
            <a:r>
              <a:rPr lang="en-US" sz="2400" i="0" dirty="0" smtClean="0">
                <a:solidFill>
                  <a:srgbClr val="FF0000"/>
                </a:solidFill>
                <a:latin typeface="+mj-lt"/>
              </a:rPr>
              <a:t>Poster EXD / P 3-32</a:t>
            </a:r>
          </a:p>
          <a:p>
            <a:pPr algn="ctr">
              <a:lnSpc>
                <a:spcPct val="70000"/>
              </a:lnSpc>
              <a:buFontTx/>
              <a:buNone/>
            </a:pPr>
            <a:r>
              <a:rPr lang="en-US" sz="2400" i="0" dirty="0" smtClean="0">
                <a:solidFill>
                  <a:srgbClr val="FF0000"/>
                </a:solidFill>
                <a:latin typeface="+mj-lt"/>
              </a:rPr>
              <a:t>13 October 2010</a:t>
            </a:r>
            <a:endParaRPr lang="en-US" sz="2400" i="0" dirty="0">
              <a:solidFill>
                <a:srgbClr val="FF0000"/>
              </a:solidFill>
              <a:latin typeface="+mj-lt"/>
            </a:endParaRPr>
          </a:p>
        </p:txBody>
      </p:sp>
      <p:sp>
        <p:nvSpPr>
          <p:cNvPr id="1525894" name="Line 134"/>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898" name="Line 138"/>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899" name="Line 139"/>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903" name="Line 143"/>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904" name="Line 144"/>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905" name="Line 145"/>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906" name="Line 146"/>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pic>
        <p:nvPicPr>
          <p:cNvPr id="1525887" name="Picture 127"/>
          <p:cNvPicPr>
            <a:picLocks noChangeAspect="1" noChangeArrowheads="1"/>
          </p:cNvPicPr>
          <p:nvPr/>
        </p:nvPicPr>
        <p:blipFill>
          <a:blip r:embed="rId3"/>
          <a:srcRect/>
          <a:stretch>
            <a:fillRect/>
          </a:stretch>
        </p:blipFill>
        <p:spPr bwMode="auto">
          <a:xfrm>
            <a:off x="0" y="-1588"/>
            <a:ext cx="9144000" cy="839788"/>
          </a:xfrm>
          <a:prstGeom prst="rect">
            <a:avLst/>
          </a:prstGeom>
          <a:noFill/>
          <a:ln w="15875">
            <a:noFill/>
            <a:miter lim="800000"/>
            <a:headEnd/>
            <a:tailEnd/>
          </a:ln>
          <a:effectLst/>
        </p:spPr>
      </p:pic>
      <p:sp>
        <p:nvSpPr>
          <p:cNvPr id="1525907" name="Line 147"/>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888" name="Text Box 128"/>
          <p:cNvSpPr txBox="1">
            <a:spLocks noChangeArrowheads="1"/>
          </p:cNvSpPr>
          <p:nvPr/>
        </p:nvSpPr>
        <p:spPr bwMode="auto">
          <a:xfrm>
            <a:off x="838200" y="109538"/>
            <a:ext cx="1219200" cy="549275"/>
          </a:xfrm>
          <a:prstGeom prst="rect">
            <a:avLst/>
          </a:prstGeom>
          <a:noFill/>
          <a:ln w="15875">
            <a:noFill/>
            <a:miter lim="800000"/>
            <a:headEnd/>
            <a:tailEnd/>
          </a:ln>
          <a:effectLst/>
        </p:spPr>
        <p:txBody>
          <a:bodyPr wrap="none" lIns="0" tIns="0" rIns="0" bIns="0">
            <a:prstTxWarp prst="textNoShape">
              <a:avLst/>
            </a:prstTxWarp>
            <a:spAutoFit/>
          </a:bodyPr>
          <a:lstStyle/>
          <a:p>
            <a:pPr>
              <a:buFontTx/>
              <a:buNone/>
            </a:pPr>
            <a:r>
              <a:rPr lang="en-US" sz="3600" b="0">
                <a:solidFill>
                  <a:srgbClr val="171FC7"/>
                </a:solidFill>
                <a:effectLst>
                  <a:outerShdw blurRad="38100" dist="38100" dir="2700000" algn="tl">
                    <a:srgbClr val="DDDDDD"/>
                  </a:outerShdw>
                </a:effectLst>
                <a:latin typeface="Arial" pitchFamily="-110" charset="0"/>
              </a:rPr>
              <a:t>NSTX</a:t>
            </a:r>
          </a:p>
        </p:txBody>
      </p:sp>
      <p:sp>
        <p:nvSpPr>
          <p:cNvPr id="1525908" name="Line 148"/>
          <p:cNvSpPr>
            <a:spLocks noChangeShapeType="1"/>
          </p:cNvSpPr>
          <p:nvPr/>
        </p:nvSpPr>
        <p:spPr bwMode="auto">
          <a:xfrm>
            <a:off x="0" y="0"/>
            <a:ext cx="457200" cy="0"/>
          </a:xfrm>
          <a:prstGeom prst="line">
            <a:avLst/>
          </a:prstGeom>
          <a:noFill/>
          <a:ln w="0">
            <a:solidFill>
              <a:srgbClr val="FEFFFF"/>
            </a:solidFill>
            <a:round/>
            <a:headEnd/>
            <a:tailEnd/>
          </a:ln>
          <a:effectLst/>
        </p:spPr>
        <p:txBody>
          <a:bodyPr wrap="none" lIns="0" tIns="0" rIns="0" bIns="0" anchor="ctr">
            <a:prstTxWarp prst="textNoShape">
              <a:avLst/>
            </a:prstTxWarp>
          </a:bodyPr>
          <a:lstStyle/>
          <a:p>
            <a:endParaRPr lang="en-US"/>
          </a:p>
        </p:txBody>
      </p:sp>
      <p:sp>
        <p:nvSpPr>
          <p:cNvPr id="1525889" name="Rectangle 129"/>
          <p:cNvSpPr>
            <a:spLocks noChangeArrowheads="1"/>
          </p:cNvSpPr>
          <p:nvPr/>
        </p:nvSpPr>
        <p:spPr bwMode="auto">
          <a:xfrm>
            <a:off x="3651250" y="228600"/>
            <a:ext cx="1530350" cy="381000"/>
          </a:xfrm>
          <a:prstGeom prst="rect">
            <a:avLst/>
          </a:prstGeom>
          <a:noFill/>
          <a:ln w="9525">
            <a:noFill/>
            <a:miter lim="800000"/>
            <a:headEnd/>
            <a:tailEnd/>
          </a:ln>
          <a:effectLst/>
        </p:spPr>
        <p:txBody>
          <a:bodyPr lIns="0" tIns="0" rIns="0" bIns="0" anchor="ctr">
            <a:prstTxWarp prst="textNoShape">
              <a:avLst/>
            </a:prstTxWarp>
          </a:bodyPr>
          <a:lstStyle/>
          <a:p>
            <a:pPr algn="r" eaLnBrk="0" hangingPunct="0">
              <a:spcBef>
                <a:spcPct val="0"/>
              </a:spcBef>
              <a:buFontTx/>
              <a:buNone/>
            </a:pPr>
            <a:r>
              <a:rPr lang="en-US" sz="1800">
                <a:solidFill>
                  <a:schemeClr val="accent2"/>
                </a:solidFill>
                <a:latin typeface="Arial" pitchFamily="-110" charset="0"/>
              </a:rPr>
              <a:t>Supported by   </a:t>
            </a:r>
          </a:p>
        </p:txBody>
      </p:sp>
      <p:sp>
        <p:nvSpPr>
          <p:cNvPr id="1525909" name="Line 149"/>
          <p:cNvSpPr>
            <a:spLocks noChangeShapeType="1"/>
          </p:cNvSpPr>
          <p:nvPr/>
        </p:nvSpPr>
        <p:spPr bwMode="auto">
          <a:xfrm>
            <a:off x="0" y="0"/>
            <a:ext cx="0" cy="457200"/>
          </a:xfrm>
          <a:prstGeom prst="line">
            <a:avLst/>
          </a:prstGeom>
          <a:noFill/>
          <a:ln w="0">
            <a:solidFill>
              <a:srgbClr val="FDFFFF"/>
            </a:solidFill>
            <a:round/>
            <a:headEnd/>
            <a:tailEnd/>
          </a:ln>
          <a:effectLst/>
        </p:spPr>
        <p:txBody>
          <a:bodyPr wrap="none" lIns="0" tIns="0" rIns="0" bIns="0" anchor="ctr">
            <a:prstTxWarp prst="textNoShape">
              <a:avLst/>
            </a:prstTxWarp>
          </a:bodyPr>
          <a:lstStyle/>
          <a:p>
            <a:endParaRPr lang="en-US"/>
          </a:p>
        </p:txBody>
      </p:sp>
      <p:sp>
        <p:nvSpPr>
          <p:cNvPr id="1525912" name="Text Box 152"/>
          <p:cNvSpPr txBox="1">
            <a:spLocks noChangeArrowheads="1"/>
          </p:cNvSpPr>
          <p:nvPr/>
        </p:nvSpPr>
        <p:spPr bwMode="auto">
          <a:xfrm>
            <a:off x="76200" y="2057400"/>
            <a:ext cx="1333500" cy="4718050"/>
          </a:xfrm>
          <a:prstGeom prst="rect">
            <a:avLst/>
          </a:prstGeom>
          <a:gradFill rotWithShape="1">
            <a:gsLst>
              <a:gs pos="0">
                <a:srgbClr val="EAEAEA">
                  <a:alpha val="50999"/>
                </a:srgbClr>
              </a:gs>
              <a:gs pos="100000">
                <a:srgbClr val="EAEAEA">
                  <a:gamma/>
                  <a:shade val="77255"/>
                  <a:invGamma/>
                  <a:alpha val="50999"/>
                </a:srgbClr>
              </a:gs>
            </a:gsLst>
            <a:lin ang="0" scaled="1"/>
          </a:gradFill>
          <a:ln w="12700">
            <a:solidFill>
              <a:srgbClr val="0000FF"/>
            </a:solidFill>
            <a:miter lim="800000"/>
            <a:headEnd/>
            <a:tailEnd/>
          </a:ln>
          <a:effectLst/>
        </p:spPr>
        <p:txBody>
          <a:bodyPr lIns="91429" tIns="45714" rIns="91429" bIns="45714">
            <a:prstTxWarp prst="textNoShape">
              <a:avLst/>
            </a:prstTxWarp>
            <a:spAutoFit/>
          </a:bodyPr>
          <a:lstStyle/>
          <a:p>
            <a:pPr eaLnBrk="0" hangingPunct="0">
              <a:spcBef>
                <a:spcPct val="5000"/>
              </a:spcBef>
              <a:spcAft>
                <a:spcPct val="5000"/>
              </a:spcAft>
              <a:buFontTx/>
              <a:buNone/>
            </a:pPr>
            <a:r>
              <a:rPr lang="en-US" sz="900">
                <a:solidFill>
                  <a:srgbClr val="0000FF"/>
                </a:solidFill>
                <a:latin typeface="Arial" pitchFamily="-110" charset="0"/>
              </a:rPr>
              <a:t>College W&amp;M</a:t>
            </a:r>
          </a:p>
          <a:p>
            <a:pPr eaLnBrk="0" hangingPunct="0">
              <a:spcBef>
                <a:spcPct val="5000"/>
              </a:spcBef>
              <a:spcAft>
                <a:spcPct val="5000"/>
              </a:spcAft>
              <a:buFontTx/>
              <a:buNone/>
            </a:pPr>
            <a:r>
              <a:rPr lang="en-US" sz="900">
                <a:solidFill>
                  <a:srgbClr val="0000FF"/>
                </a:solidFill>
                <a:latin typeface="Arial" pitchFamily="-110" charset="0"/>
              </a:rPr>
              <a:t>Colorado Sch Mines</a:t>
            </a:r>
          </a:p>
          <a:p>
            <a:pPr eaLnBrk="0" hangingPunct="0">
              <a:spcBef>
                <a:spcPct val="5000"/>
              </a:spcBef>
              <a:spcAft>
                <a:spcPct val="5000"/>
              </a:spcAft>
              <a:buFontTx/>
              <a:buNone/>
            </a:pPr>
            <a:r>
              <a:rPr lang="en-US" sz="900">
                <a:solidFill>
                  <a:srgbClr val="0000FF"/>
                </a:solidFill>
                <a:latin typeface="Arial" pitchFamily="-110" charset="0"/>
              </a:rPr>
              <a:t>Columbia U</a:t>
            </a:r>
          </a:p>
          <a:p>
            <a:pPr eaLnBrk="0" hangingPunct="0">
              <a:spcBef>
                <a:spcPct val="5000"/>
              </a:spcBef>
              <a:spcAft>
                <a:spcPct val="5000"/>
              </a:spcAft>
              <a:buFontTx/>
              <a:buNone/>
            </a:pPr>
            <a:r>
              <a:rPr lang="en-US" sz="900">
                <a:solidFill>
                  <a:srgbClr val="0000FF"/>
                </a:solidFill>
                <a:latin typeface="Arial" pitchFamily="-110" charset="0"/>
              </a:rPr>
              <a:t>CompX</a:t>
            </a:r>
          </a:p>
          <a:p>
            <a:pPr eaLnBrk="0" hangingPunct="0">
              <a:spcBef>
                <a:spcPct val="5000"/>
              </a:spcBef>
              <a:spcAft>
                <a:spcPct val="5000"/>
              </a:spcAft>
              <a:buFontTx/>
              <a:buNone/>
            </a:pPr>
            <a:r>
              <a:rPr lang="en-US" sz="900">
                <a:solidFill>
                  <a:srgbClr val="0000FF"/>
                </a:solidFill>
                <a:latin typeface="Arial" pitchFamily="-110" charset="0"/>
              </a:rPr>
              <a:t>General Atomics</a:t>
            </a:r>
          </a:p>
          <a:p>
            <a:pPr eaLnBrk="0" hangingPunct="0">
              <a:spcBef>
                <a:spcPct val="5000"/>
              </a:spcBef>
              <a:spcAft>
                <a:spcPct val="5000"/>
              </a:spcAft>
              <a:buFontTx/>
              <a:buNone/>
            </a:pPr>
            <a:r>
              <a:rPr lang="en-US" sz="900">
                <a:solidFill>
                  <a:srgbClr val="0000FF"/>
                </a:solidFill>
                <a:latin typeface="Arial" pitchFamily="-110" charset="0"/>
              </a:rPr>
              <a:t>INEL</a:t>
            </a:r>
          </a:p>
          <a:p>
            <a:pPr eaLnBrk="0" hangingPunct="0">
              <a:spcBef>
                <a:spcPct val="5000"/>
              </a:spcBef>
              <a:spcAft>
                <a:spcPct val="5000"/>
              </a:spcAft>
              <a:buFontTx/>
              <a:buNone/>
            </a:pPr>
            <a:r>
              <a:rPr lang="en-US" sz="900">
                <a:solidFill>
                  <a:srgbClr val="0000FF"/>
                </a:solidFill>
                <a:latin typeface="Arial" pitchFamily="-110" charset="0"/>
              </a:rPr>
              <a:t>Johns Hopkins U</a:t>
            </a:r>
          </a:p>
          <a:p>
            <a:pPr eaLnBrk="0" hangingPunct="0">
              <a:spcBef>
                <a:spcPct val="5000"/>
              </a:spcBef>
              <a:spcAft>
                <a:spcPct val="5000"/>
              </a:spcAft>
              <a:buFontTx/>
              <a:buNone/>
            </a:pPr>
            <a:r>
              <a:rPr lang="en-US" sz="900">
                <a:solidFill>
                  <a:srgbClr val="0000FF"/>
                </a:solidFill>
                <a:latin typeface="Arial" pitchFamily="-110" charset="0"/>
              </a:rPr>
              <a:t>LANL</a:t>
            </a:r>
          </a:p>
          <a:p>
            <a:pPr eaLnBrk="0" hangingPunct="0">
              <a:spcBef>
                <a:spcPct val="5000"/>
              </a:spcBef>
              <a:spcAft>
                <a:spcPct val="5000"/>
              </a:spcAft>
              <a:buFontTx/>
              <a:buNone/>
            </a:pPr>
            <a:r>
              <a:rPr lang="en-US" sz="900">
                <a:solidFill>
                  <a:srgbClr val="0000FF"/>
                </a:solidFill>
                <a:latin typeface="Arial" pitchFamily="-110" charset="0"/>
              </a:rPr>
              <a:t>LLNL</a:t>
            </a:r>
          </a:p>
          <a:p>
            <a:pPr eaLnBrk="0" hangingPunct="0">
              <a:spcBef>
                <a:spcPct val="5000"/>
              </a:spcBef>
              <a:spcAft>
                <a:spcPct val="5000"/>
              </a:spcAft>
              <a:buFontTx/>
              <a:buNone/>
            </a:pPr>
            <a:r>
              <a:rPr lang="en-US" sz="900">
                <a:solidFill>
                  <a:srgbClr val="0000FF"/>
                </a:solidFill>
                <a:latin typeface="Arial" pitchFamily="-110" charset="0"/>
              </a:rPr>
              <a:t>Lodestar</a:t>
            </a:r>
          </a:p>
          <a:p>
            <a:pPr eaLnBrk="0" hangingPunct="0">
              <a:spcBef>
                <a:spcPct val="5000"/>
              </a:spcBef>
              <a:spcAft>
                <a:spcPct val="5000"/>
              </a:spcAft>
              <a:buFontTx/>
              <a:buNone/>
            </a:pPr>
            <a:r>
              <a:rPr lang="en-US" sz="900">
                <a:solidFill>
                  <a:srgbClr val="0000FF"/>
                </a:solidFill>
                <a:latin typeface="Arial" pitchFamily="-110" charset="0"/>
              </a:rPr>
              <a:t>MIT</a:t>
            </a:r>
          </a:p>
          <a:p>
            <a:pPr eaLnBrk="0" hangingPunct="0">
              <a:spcBef>
                <a:spcPct val="5000"/>
              </a:spcBef>
              <a:spcAft>
                <a:spcPct val="5000"/>
              </a:spcAft>
              <a:buFontTx/>
              <a:buNone/>
            </a:pPr>
            <a:r>
              <a:rPr lang="en-US" sz="900">
                <a:solidFill>
                  <a:srgbClr val="0000FF"/>
                </a:solidFill>
                <a:latin typeface="Arial" pitchFamily="-110" charset="0"/>
              </a:rPr>
              <a:t>Nova Photonics</a:t>
            </a:r>
          </a:p>
          <a:p>
            <a:pPr eaLnBrk="0" hangingPunct="0">
              <a:spcBef>
                <a:spcPct val="5000"/>
              </a:spcBef>
              <a:spcAft>
                <a:spcPct val="5000"/>
              </a:spcAft>
              <a:buFontTx/>
              <a:buNone/>
            </a:pPr>
            <a:r>
              <a:rPr lang="en-US" sz="900">
                <a:solidFill>
                  <a:srgbClr val="0000FF"/>
                </a:solidFill>
                <a:latin typeface="Arial" pitchFamily="-110" charset="0"/>
              </a:rPr>
              <a:t>New York U</a:t>
            </a:r>
          </a:p>
          <a:p>
            <a:pPr eaLnBrk="0" hangingPunct="0">
              <a:spcBef>
                <a:spcPct val="5000"/>
              </a:spcBef>
              <a:spcAft>
                <a:spcPct val="5000"/>
              </a:spcAft>
              <a:buFontTx/>
              <a:buNone/>
            </a:pPr>
            <a:r>
              <a:rPr lang="en-US" sz="900">
                <a:solidFill>
                  <a:srgbClr val="0000FF"/>
                </a:solidFill>
                <a:latin typeface="Arial" pitchFamily="-110" charset="0"/>
              </a:rPr>
              <a:t>Old Dominion U</a:t>
            </a:r>
          </a:p>
          <a:p>
            <a:pPr eaLnBrk="0" hangingPunct="0">
              <a:spcBef>
                <a:spcPct val="5000"/>
              </a:spcBef>
              <a:spcAft>
                <a:spcPct val="5000"/>
              </a:spcAft>
              <a:buFontTx/>
              <a:buNone/>
            </a:pPr>
            <a:r>
              <a:rPr lang="en-US" sz="900">
                <a:solidFill>
                  <a:srgbClr val="0000FF"/>
                </a:solidFill>
                <a:latin typeface="Arial" pitchFamily="-110" charset="0"/>
              </a:rPr>
              <a:t>ORNL</a:t>
            </a:r>
          </a:p>
          <a:p>
            <a:pPr eaLnBrk="0" hangingPunct="0">
              <a:spcBef>
                <a:spcPct val="5000"/>
              </a:spcBef>
              <a:spcAft>
                <a:spcPct val="5000"/>
              </a:spcAft>
              <a:buFontTx/>
              <a:buNone/>
            </a:pPr>
            <a:r>
              <a:rPr lang="en-US" sz="900">
                <a:solidFill>
                  <a:srgbClr val="0000FF"/>
                </a:solidFill>
                <a:latin typeface="Arial" pitchFamily="-110" charset="0"/>
              </a:rPr>
              <a:t>PPPL</a:t>
            </a:r>
          </a:p>
          <a:p>
            <a:pPr eaLnBrk="0" hangingPunct="0">
              <a:spcBef>
                <a:spcPct val="5000"/>
              </a:spcBef>
              <a:spcAft>
                <a:spcPct val="5000"/>
              </a:spcAft>
              <a:buFontTx/>
              <a:buNone/>
            </a:pPr>
            <a:r>
              <a:rPr lang="en-US" sz="900">
                <a:solidFill>
                  <a:srgbClr val="0000FF"/>
                </a:solidFill>
                <a:latin typeface="Arial" pitchFamily="-110" charset="0"/>
              </a:rPr>
              <a:t>PSI</a:t>
            </a:r>
          </a:p>
          <a:p>
            <a:pPr eaLnBrk="0" hangingPunct="0">
              <a:spcBef>
                <a:spcPct val="5000"/>
              </a:spcBef>
              <a:spcAft>
                <a:spcPct val="5000"/>
              </a:spcAft>
              <a:buFontTx/>
              <a:buNone/>
            </a:pPr>
            <a:r>
              <a:rPr lang="en-US" sz="900">
                <a:solidFill>
                  <a:srgbClr val="0000FF"/>
                </a:solidFill>
                <a:latin typeface="Arial" pitchFamily="-110" charset="0"/>
              </a:rPr>
              <a:t>Princeton U</a:t>
            </a:r>
          </a:p>
          <a:p>
            <a:pPr eaLnBrk="0" hangingPunct="0">
              <a:spcBef>
                <a:spcPct val="5000"/>
              </a:spcBef>
              <a:spcAft>
                <a:spcPct val="5000"/>
              </a:spcAft>
              <a:buFontTx/>
              <a:buNone/>
            </a:pPr>
            <a:r>
              <a:rPr lang="en-US" sz="900">
                <a:solidFill>
                  <a:srgbClr val="0000FF"/>
                </a:solidFill>
                <a:latin typeface="Arial" pitchFamily="-110" charset="0"/>
              </a:rPr>
              <a:t>Purdue U</a:t>
            </a:r>
          </a:p>
          <a:p>
            <a:pPr eaLnBrk="0" hangingPunct="0">
              <a:spcBef>
                <a:spcPct val="5000"/>
              </a:spcBef>
              <a:spcAft>
                <a:spcPct val="5000"/>
              </a:spcAft>
              <a:buFontTx/>
              <a:buNone/>
            </a:pPr>
            <a:r>
              <a:rPr lang="en-US" sz="900">
                <a:solidFill>
                  <a:srgbClr val="0000FF"/>
                </a:solidFill>
                <a:latin typeface="Arial" pitchFamily="-110" charset="0"/>
              </a:rPr>
              <a:t>SNL</a:t>
            </a:r>
          </a:p>
          <a:p>
            <a:pPr eaLnBrk="0" hangingPunct="0">
              <a:spcBef>
                <a:spcPct val="5000"/>
              </a:spcBef>
              <a:spcAft>
                <a:spcPct val="5000"/>
              </a:spcAft>
              <a:buFontTx/>
              <a:buNone/>
            </a:pPr>
            <a:r>
              <a:rPr lang="en-US" sz="900">
                <a:solidFill>
                  <a:srgbClr val="0000FF"/>
                </a:solidFill>
                <a:latin typeface="Arial" pitchFamily="-110" charset="0"/>
              </a:rPr>
              <a:t>Think Tank, Inc.</a:t>
            </a:r>
          </a:p>
          <a:p>
            <a:pPr eaLnBrk="0" hangingPunct="0">
              <a:spcBef>
                <a:spcPct val="5000"/>
              </a:spcBef>
              <a:spcAft>
                <a:spcPct val="5000"/>
              </a:spcAft>
              <a:buFontTx/>
              <a:buNone/>
            </a:pPr>
            <a:r>
              <a:rPr lang="en-US" sz="900">
                <a:solidFill>
                  <a:srgbClr val="0000FF"/>
                </a:solidFill>
                <a:latin typeface="Arial" pitchFamily="-110" charset="0"/>
              </a:rPr>
              <a:t>UC Davis</a:t>
            </a:r>
          </a:p>
          <a:p>
            <a:pPr eaLnBrk="0" hangingPunct="0">
              <a:spcBef>
                <a:spcPct val="5000"/>
              </a:spcBef>
              <a:spcAft>
                <a:spcPct val="5000"/>
              </a:spcAft>
              <a:buFontTx/>
              <a:buNone/>
            </a:pPr>
            <a:r>
              <a:rPr lang="en-US" sz="900">
                <a:solidFill>
                  <a:srgbClr val="0000FF"/>
                </a:solidFill>
                <a:latin typeface="Arial" pitchFamily="-110" charset="0"/>
              </a:rPr>
              <a:t>UC Irvine</a:t>
            </a:r>
          </a:p>
          <a:p>
            <a:pPr eaLnBrk="0" hangingPunct="0">
              <a:spcBef>
                <a:spcPct val="5000"/>
              </a:spcBef>
              <a:spcAft>
                <a:spcPct val="5000"/>
              </a:spcAft>
              <a:buFontTx/>
              <a:buNone/>
            </a:pPr>
            <a:r>
              <a:rPr lang="en-US" sz="900">
                <a:solidFill>
                  <a:srgbClr val="0000FF"/>
                </a:solidFill>
                <a:latin typeface="Arial" pitchFamily="-110" charset="0"/>
              </a:rPr>
              <a:t>UCLA</a:t>
            </a:r>
          </a:p>
          <a:p>
            <a:pPr eaLnBrk="0" hangingPunct="0">
              <a:spcBef>
                <a:spcPct val="5000"/>
              </a:spcBef>
              <a:spcAft>
                <a:spcPct val="5000"/>
              </a:spcAft>
              <a:buFontTx/>
              <a:buNone/>
            </a:pPr>
            <a:r>
              <a:rPr lang="en-US" sz="900">
                <a:solidFill>
                  <a:srgbClr val="0000FF"/>
                </a:solidFill>
                <a:latin typeface="Arial" pitchFamily="-110" charset="0"/>
              </a:rPr>
              <a:t>UCSD</a:t>
            </a:r>
          </a:p>
          <a:p>
            <a:pPr eaLnBrk="0" hangingPunct="0">
              <a:spcBef>
                <a:spcPct val="5000"/>
              </a:spcBef>
              <a:spcAft>
                <a:spcPct val="5000"/>
              </a:spcAft>
              <a:buFontTx/>
              <a:buNone/>
            </a:pPr>
            <a:r>
              <a:rPr lang="en-US" sz="900">
                <a:solidFill>
                  <a:srgbClr val="0000FF"/>
                </a:solidFill>
                <a:latin typeface="Arial" pitchFamily="-110" charset="0"/>
              </a:rPr>
              <a:t>U Colorado</a:t>
            </a:r>
          </a:p>
          <a:p>
            <a:pPr eaLnBrk="0" hangingPunct="0">
              <a:spcBef>
                <a:spcPct val="5000"/>
              </a:spcBef>
              <a:spcAft>
                <a:spcPct val="5000"/>
              </a:spcAft>
              <a:buFontTx/>
              <a:buNone/>
            </a:pPr>
            <a:r>
              <a:rPr lang="en-US" sz="900">
                <a:solidFill>
                  <a:srgbClr val="0000FF"/>
                </a:solidFill>
                <a:latin typeface="Arial" pitchFamily="-110" charset="0"/>
              </a:rPr>
              <a:t>U Illinois</a:t>
            </a:r>
          </a:p>
          <a:p>
            <a:pPr eaLnBrk="0" hangingPunct="0">
              <a:spcBef>
                <a:spcPct val="5000"/>
              </a:spcBef>
              <a:spcAft>
                <a:spcPct val="5000"/>
              </a:spcAft>
              <a:buFontTx/>
              <a:buNone/>
            </a:pPr>
            <a:r>
              <a:rPr lang="en-US" sz="900">
                <a:solidFill>
                  <a:srgbClr val="0000FF"/>
                </a:solidFill>
                <a:latin typeface="Arial" pitchFamily="-110" charset="0"/>
              </a:rPr>
              <a:t>U Maryland</a:t>
            </a:r>
          </a:p>
          <a:p>
            <a:pPr eaLnBrk="0" hangingPunct="0">
              <a:spcBef>
                <a:spcPct val="5000"/>
              </a:spcBef>
              <a:spcAft>
                <a:spcPct val="5000"/>
              </a:spcAft>
              <a:buFontTx/>
              <a:buNone/>
            </a:pPr>
            <a:r>
              <a:rPr lang="en-US" sz="900">
                <a:solidFill>
                  <a:srgbClr val="0000FF"/>
                </a:solidFill>
                <a:latin typeface="Arial" pitchFamily="-110" charset="0"/>
              </a:rPr>
              <a:t>U Rochester</a:t>
            </a:r>
          </a:p>
          <a:p>
            <a:pPr eaLnBrk="0" hangingPunct="0">
              <a:spcBef>
                <a:spcPct val="5000"/>
              </a:spcBef>
              <a:spcAft>
                <a:spcPct val="5000"/>
              </a:spcAft>
              <a:buFontTx/>
              <a:buNone/>
            </a:pPr>
            <a:r>
              <a:rPr lang="en-US" sz="900">
                <a:solidFill>
                  <a:srgbClr val="0000FF"/>
                </a:solidFill>
                <a:latin typeface="Arial" pitchFamily="-110" charset="0"/>
              </a:rPr>
              <a:t>U Washington</a:t>
            </a:r>
          </a:p>
          <a:p>
            <a:pPr eaLnBrk="0" hangingPunct="0">
              <a:spcBef>
                <a:spcPct val="5000"/>
              </a:spcBef>
              <a:spcAft>
                <a:spcPct val="5000"/>
              </a:spcAft>
              <a:buFontTx/>
              <a:buNone/>
            </a:pPr>
            <a:r>
              <a:rPr lang="en-US" sz="900">
                <a:solidFill>
                  <a:srgbClr val="0000FF"/>
                </a:solidFill>
                <a:latin typeface="Arial" pitchFamily="-110" charset="0"/>
              </a:rPr>
              <a:t>U Wisconsin</a:t>
            </a:r>
          </a:p>
        </p:txBody>
      </p:sp>
      <p:sp>
        <p:nvSpPr>
          <p:cNvPr id="1525913" name="Text Box 153"/>
          <p:cNvSpPr txBox="1">
            <a:spLocks noChangeArrowheads="1"/>
          </p:cNvSpPr>
          <p:nvPr/>
        </p:nvSpPr>
        <p:spPr bwMode="auto">
          <a:xfrm>
            <a:off x="7772400" y="2254250"/>
            <a:ext cx="1284288" cy="4527550"/>
          </a:xfrm>
          <a:prstGeom prst="rect">
            <a:avLst/>
          </a:prstGeom>
          <a:gradFill rotWithShape="1">
            <a:gsLst>
              <a:gs pos="0">
                <a:srgbClr val="EAEAEA">
                  <a:gamma/>
                  <a:shade val="76471"/>
                  <a:invGamma/>
                  <a:alpha val="50999"/>
                </a:srgbClr>
              </a:gs>
              <a:gs pos="100000">
                <a:srgbClr val="EAEAEA">
                  <a:alpha val="50999"/>
                </a:srgbClr>
              </a:gs>
            </a:gsLst>
            <a:lin ang="0" scaled="1"/>
          </a:gradFill>
          <a:ln w="12700">
            <a:solidFill>
              <a:srgbClr val="FF0000"/>
            </a:solidFill>
            <a:miter lim="800000"/>
            <a:headEnd/>
            <a:tailEnd/>
          </a:ln>
          <a:effectLst/>
        </p:spPr>
        <p:txBody>
          <a:bodyPr lIns="91429" tIns="45714" rIns="91429" bIns="45714" anchor="b">
            <a:prstTxWarp prst="textNoShape">
              <a:avLst/>
            </a:prstTxWarp>
            <a:spAutoFit/>
          </a:bodyPr>
          <a:lstStyle/>
          <a:p>
            <a:pPr algn="r" eaLnBrk="0" hangingPunct="0">
              <a:spcBef>
                <a:spcPct val="8000"/>
              </a:spcBef>
              <a:spcAft>
                <a:spcPct val="8000"/>
              </a:spcAft>
              <a:buFontTx/>
              <a:buNone/>
            </a:pPr>
            <a:r>
              <a:rPr lang="en-US" sz="900">
                <a:solidFill>
                  <a:srgbClr val="FF0000"/>
                </a:solidFill>
                <a:latin typeface="Arial" pitchFamily="-110" charset="0"/>
              </a:rPr>
              <a:t>Culham Sci Ctr</a:t>
            </a:r>
          </a:p>
          <a:p>
            <a:pPr algn="r" eaLnBrk="0" hangingPunct="0">
              <a:spcBef>
                <a:spcPct val="8000"/>
              </a:spcBef>
              <a:spcAft>
                <a:spcPct val="8000"/>
              </a:spcAft>
              <a:buFontTx/>
              <a:buNone/>
            </a:pPr>
            <a:r>
              <a:rPr lang="en-US" sz="900">
                <a:solidFill>
                  <a:srgbClr val="FF0000"/>
                </a:solidFill>
                <a:latin typeface="Arial" pitchFamily="-110" charset="0"/>
              </a:rPr>
              <a:t>U St. Andrews</a:t>
            </a:r>
          </a:p>
          <a:p>
            <a:pPr algn="r" eaLnBrk="0" hangingPunct="0">
              <a:spcBef>
                <a:spcPct val="8000"/>
              </a:spcBef>
              <a:spcAft>
                <a:spcPct val="8000"/>
              </a:spcAft>
              <a:buFontTx/>
              <a:buNone/>
            </a:pPr>
            <a:r>
              <a:rPr lang="en-US" sz="900">
                <a:solidFill>
                  <a:srgbClr val="FF0000"/>
                </a:solidFill>
                <a:latin typeface="Arial" pitchFamily="-110" charset="0"/>
              </a:rPr>
              <a:t>York U</a:t>
            </a:r>
          </a:p>
          <a:p>
            <a:pPr algn="r" eaLnBrk="0" hangingPunct="0">
              <a:spcBef>
                <a:spcPct val="8000"/>
              </a:spcBef>
              <a:spcAft>
                <a:spcPct val="8000"/>
              </a:spcAft>
              <a:buFontTx/>
              <a:buNone/>
            </a:pPr>
            <a:r>
              <a:rPr lang="en-US" sz="900">
                <a:solidFill>
                  <a:srgbClr val="FF0000"/>
                </a:solidFill>
                <a:latin typeface="Arial" pitchFamily="-110" charset="0"/>
              </a:rPr>
              <a:t>Chubu U</a:t>
            </a:r>
          </a:p>
          <a:p>
            <a:pPr algn="r" eaLnBrk="0" hangingPunct="0">
              <a:spcBef>
                <a:spcPct val="8000"/>
              </a:spcBef>
              <a:spcAft>
                <a:spcPct val="8000"/>
              </a:spcAft>
              <a:buFontTx/>
              <a:buNone/>
            </a:pPr>
            <a:r>
              <a:rPr lang="en-US" sz="900">
                <a:solidFill>
                  <a:srgbClr val="FF0000"/>
                </a:solidFill>
                <a:latin typeface="Arial" pitchFamily="-110" charset="0"/>
              </a:rPr>
              <a:t>Fukui U</a:t>
            </a:r>
          </a:p>
          <a:p>
            <a:pPr algn="r" eaLnBrk="0" hangingPunct="0">
              <a:spcBef>
                <a:spcPct val="8000"/>
              </a:spcBef>
              <a:spcAft>
                <a:spcPct val="8000"/>
              </a:spcAft>
              <a:buFontTx/>
              <a:buNone/>
            </a:pPr>
            <a:r>
              <a:rPr lang="en-US" sz="900">
                <a:solidFill>
                  <a:srgbClr val="FF0000"/>
                </a:solidFill>
                <a:latin typeface="Arial" pitchFamily="-110" charset="0"/>
              </a:rPr>
              <a:t>Hiroshima U</a:t>
            </a:r>
          </a:p>
          <a:p>
            <a:pPr algn="r" eaLnBrk="0" hangingPunct="0">
              <a:spcBef>
                <a:spcPct val="8000"/>
              </a:spcBef>
              <a:spcAft>
                <a:spcPct val="8000"/>
              </a:spcAft>
              <a:buFontTx/>
              <a:buNone/>
            </a:pPr>
            <a:r>
              <a:rPr lang="en-US" sz="900">
                <a:solidFill>
                  <a:srgbClr val="FF0000"/>
                </a:solidFill>
                <a:latin typeface="Arial" pitchFamily="-110" charset="0"/>
              </a:rPr>
              <a:t>Hyogo U</a:t>
            </a:r>
          </a:p>
          <a:p>
            <a:pPr algn="r" eaLnBrk="0" hangingPunct="0">
              <a:spcBef>
                <a:spcPct val="8000"/>
              </a:spcBef>
              <a:spcAft>
                <a:spcPct val="8000"/>
              </a:spcAft>
              <a:buFontTx/>
              <a:buNone/>
            </a:pPr>
            <a:r>
              <a:rPr lang="en-US" sz="900">
                <a:solidFill>
                  <a:srgbClr val="FF0000"/>
                </a:solidFill>
                <a:latin typeface="Arial" pitchFamily="-110" charset="0"/>
              </a:rPr>
              <a:t>Kyoto U</a:t>
            </a:r>
          </a:p>
          <a:p>
            <a:pPr algn="r" eaLnBrk="0" hangingPunct="0">
              <a:spcBef>
                <a:spcPct val="8000"/>
              </a:spcBef>
              <a:spcAft>
                <a:spcPct val="8000"/>
              </a:spcAft>
              <a:buFontTx/>
              <a:buNone/>
            </a:pPr>
            <a:r>
              <a:rPr lang="en-US" sz="900">
                <a:solidFill>
                  <a:srgbClr val="FF0000"/>
                </a:solidFill>
                <a:latin typeface="Arial" pitchFamily="-110" charset="0"/>
              </a:rPr>
              <a:t>Kyushu U</a:t>
            </a:r>
          </a:p>
          <a:p>
            <a:pPr algn="r" eaLnBrk="0" hangingPunct="0">
              <a:spcBef>
                <a:spcPct val="8000"/>
              </a:spcBef>
              <a:spcAft>
                <a:spcPct val="8000"/>
              </a:spcAft>
              <a:buFontTx/>
              <a:buNone/>
            </a:pPr>
            <a:r>
              <a:rPr lang="en-US" sz="900">
                <a:solidFill>
                  <a:srgbClr val="FF0000"/>
                </a:solidFill>
                <a:latin typeface="Arial" pitchFamily="-110" charset="0"/>
              </a:rPr>
              <a:t>Kyushu Tokai U</a:t>
            </a:r>
          </a:p>
          <a:p>
            <a:pPr algn="r" eaLnBrk="0" hangingPunct="0">
              <a:spcBef>
                <a:spcPct val="8000"/>
              </a:spcBef>
              <a:spcAft>
                <a:spcPct val="8000"/>
              </a:spcAft>
              <a:buFontTx/>
              <a:buNone/>
            </a:pPr>
            <a:r>
              <a:rPr lang="en-US" sz="900">
                <a:solidFill>
                  <a:srgbClr val="FF0000"/>
                </a:solidFill>
                <a:latin typeface="Arial" pitchFamily="-110" charset="0"/>
              </a:rPr>
              <a:t>NIFS</a:t>
            </a:r>
          </a:p>
          <a:p>
            <a:pPr algn="r" eaLnBrk="0" hangingPunct="0">
              <a:spcBef>
                <a:spcPct val="8000"/>
              </a:spcBef>
              <a:spcAft>
                <a:spcPct val="8000"/>
              </a:spcAft>
              <a:buFontTx/>
              <a:buNone/>
            </a:pPr>
            <a:r>
              <a:rPr lang="en-US" sz="900">
                <a:solidFill>
                  <a:srgbClr val="FF0000"/>
                </a:solidFill>
                <a:latin typeface="Arial" pitchFamily="-110" charset="0"/>
              </a:rPr>
              <a:t>Niigata U</a:t>
            </a:r>
          </a:p>
          <a:p>
            <a:pPr algn="r" eaLnBrk="0" hangingPunct="0">
              <a:spcBef>
                <a:spcPct val="8000"/>
              </a:spcBef>
              <a:spcAft>
                <a:spcPct val="8000"/>
              </a:spcAft>
              <a:buFontTx/>
              <a:buNone/>
            </a:pPr>
            <a:r>
              <a:rPr lang="en-US" sz="900">
                <a:solidFill>
                  <a:srgbClr val="FF0000"/>
                </a:solidFill>
                <a:latin typeface="Arial" pitchFamily="-110" charset="0"/>
              </a:rPr>
              <a:t>U Tokyo</a:t>
            </a:r>
          </a:p>
          <a:p>
            <a:pPr algn="r" eaLnBrk="0" hangingPunct="0">
              <a:spcBef>
                <a:spcPct val="8000"/>
              </a:spcBef>
              <a:spcAft>
                <a:spcPct val="8000"/>
              </a:spcAft>
              <a:buFontTx/>
              <a:buNone/>
            </a:pPr>
            <a:r>
              <a:rPr lang="en-US" sz="900">
                <a:solidFill>
                  <a:srgbClr val="FF0000"/>
                </a:solidFill>
                <a:latin typeface="Arial" pitchFamily="-110" charset="0"/>
              </a:rPr>
              <a:t>JAEA</a:t>
            </a:r>
          </a:p>
          <a:p>
            <a:pPr algn="r" eaLnBrk="0" hangingPunct="0">
              <a:spcBef>
                <a:spcPct val="8000"/>
              </a:spcBef>
              <a:spcAft>
                <a:spcPct val="8000"/>
              </a:spcAft>
              <a:buFontTx/>
              <a:buNone/>
            </a:pPr>
            <a:r>
              <a:rPr lang="en-US" sz="900">
                <a:solidFill>
                  <a:srgbClr val="FF0000"/>
                </a:solidFill>
                <a:latin typeface="Arial" pitchFamily="-110" charset="0"/>
              </a:rPr>
              <a:t>Hebrew U</a:t>
            </a:r>
          </a:p>
          <a:p>
            <a:pPr algn="r" eaLnBrk="0" hangingPunct="0">
              <a:spcBef>
                <a:spcPct val="8000"/>
              </a:spcBef>
              <a:spcAft>
                <a:spcPct val="8000"/>
              </a:spcAft>
              <a:buFontTx/>
              <a:buNone/>
            </a:pPr>
            <a:r>
              <a:rPr lang="en-US" sz="900">
                <a:solidFill>
                  <a:srgbClr val="FF0000"/>
                </a:solidFill>
                <a:latin typeface="Arial" pitchFamily="-110" charset="0"/>
              </a:rPr>
              <a:t>Ioffe Inst</a:t>
            </a:r>
          </a:p>
          <a:p>
            <a:pPr algn="r" eaLnBrk="0" hangingPunct="0">
              <a:spcBef>
                <a:spcPct val="8000"/>
              </a:spcBef>
              <a:spcAft>
                <a:spcPct val="8000"/>
              </a:spcAft>
              <a:buFontTx/>
              <a:buNone/>
            </a:pPr>
            <a:r>
              <a:rPr lang="en-US" sz="900">
                <a:solidFill>
                  <a:srgbClr val="FF0000"/>
                </a:solidFill>
                <a:latin typeface="Arial" pitchFamily="-110" charset="0"/>
              </a:rPr>
              <a:t>RRC Kurchatov Inst</a:t>
            </a:r>
          </a:p>
          <a:p>
            <a:pPr algn="r" eaLnBrk="0" hangingPunct="0">
              <a:spcBef>
                <a:spcPct val="8000"/>
              </a:spcBef>
              <a:spcAft>
                <a:spcPct val="8000"/>
              </a:spcAft>
              <a:buFontTx/>
              <a:buNone/>
            </a:pPr>
            <a:r>
              <a:rPr lang="en-US" sz="900">
                <a:solidFill>
                  <a:srgbClr val="FF0000"/>
                </a:solidFill>
                <a:latin typeface="Arial" pitchFamily="-110" charset="0"/>
              </a:rPr>
              <a:t>TRINITI</a:t>
            </a:r>
          </a:p>
          <a:p>
            <a:pPr algn="r" eaLnBrk="0" hangingPunct="0">
              <a:spcBef>
                <a:spcPct val="8000"/>
              </a:spcBef>
              <a:spcAft>
                <a:spcPct val="8000"/>
              </a:spcAft>
              <a:buFontTx/>
              <a:buNone/>
            </a:pPr>
            <a:r>
              <a:rPr lang="en-US" sz="900">
                <a:solidFill>
                  <a:srgbClr val="FF0000"/>
                </a:solidFill>
                <a:latin typeface="Arial" pitchFamily="-110" charset="0"/>
              </a:rPr>
              <a:t>KBSI</a:t>
            </a:r>
          </a:p>
          <a:p>
            <a:pPr algn="r" eaLnBrk="0" hangingPunct="0">
              <a:spcBef>
                <a:spcPct val="8000"/>
              </a:spcBef>
              <a:spcAft>
                <a:spcPct val="8000"/>
              </a:spcAft>
              <a:buFontTx/>
              <a:buNone/>
            </a:pPr>
            <a:r>
              <a:rPr lang="en-US" sz="900">
                <a:solidFill>
                  <a:srgbClr val="FF0000"/>
                </a:solidFill>
                <a:latin typeface="Arial" pitchFamily="-110" charset="0"/>
              </a:rPr>
              <a:t>KAIST</a:t>
            </a:r>
          </a:p>
          <a:p>
            <a:pPr algn="r" eaLnBrk="0" hangingPunct="0">
              <a:spcBef>
                <a:spcPct val="8000"/>
              </a:spcBef>
              <a:spcAft>
                <a:spcPct val="8000"/>
              </a:spcAft>
              <a:buFontTx/>
              <a:buNone/>
            </a:pPr>
            <a:r>
              <a:rPr lang="en-US" sz="900">
                <a:solidFill>
                  <a:srgbClr val="FF0000"/>
                </a:solidFill>
                <a:latin typeface="Arial" pitchFamily="-110" charset="0"/>
              </a:rPr>
              <a:t>POSTECH</a:t>
            </a:r>
          </a:p>
          <a:p>
            <a:pPr algn="r" eaLnBrk="0" hangingPunct="0">
              <a:spcBef>
                <a:spcPct val="8000"/>
              </a:spcBef>
              <a:spcAft>
                <a:spcPct val="8000"/>
              </a:spcAft>
              <a:buFontTx/>
              <a:buNone/>
            </a:pPr>
            <a:r>
              <a:rPr lang="en-US" sz="900">
                <a:solidFill>
                  <a:srgbClr val="FF0000"/>
                </a:solidFill>
                <a:latin typeface="Arial" pitchFamily="-110" charset="0"/>
              </a:rPr>
              <a:t>ASIPP</a:t>
            </a:r>
          </a:p>
          <a:p>
            <a:pPr algn="r" eaLnBrk="0" hangingPunct="0">
              <a:spcBef>
                <a:spcPct val="8000"/>
              </a:spcBef>
              <a:spcAft>
                <a:spcPct val="8000"/>
              </a:spcAft>
              <a:buFontTx/>
              <a:buNone/>
            </a:pPr>
            <a:r>
              <a:rPr lang="en-US" sz="900">
                <a:solidFill>
                  <a:srgbClr val="FF0000"/>
                </a:solidFill>
                <a:latin typeface="Arial" pitchFamily="-110" charset="0"/>
              </a:rPr>
              <a:t>ENEA, Frascati</a:t>
            </a:r>
          </a:p>
          <a:p>
            <a:pPr algn="r" eaLnBrk="0" hangingPunct="0">
              <a:spcBef>
                <a:spcPct val="8000"/>
              </a:spcBef>
              <a:spcAft>
                <a:spcPct val="8000"/>
              </a:spcAft>
              <a:buFontTx/>
              <a:buNone/>
            </a:pPr>
            <a:r>
              <a:rPr lang="en-US" sz="900">
                <a:solidFill>
                  <a:srgbClr val="FF0000"/>
                </a:solidFill>
                <a:latin typeface="Arial" pitchFamily="-110" charset="0"/>
              </a:rPr>
              <a:t>CEA, Cadarache</a:t>
            </a:r>
          </a:p>
          <a:p>
            <a:pPr algn="r" eaLnBrk="0" hangingPunct="0">
              <a:spcBef>
                <a:spcPct val="8000"/>
              </a:spcBef>
              <a:spcAft>
                <a:spcPct val="8000"/>
              </a:spcAft>
              <a:buFontTx/>
              <a:buNone/>
            </a:pPr>
            <a:r>
              <a:rPr lang="en-US" sz="900">
                <a:solidFill>
                  <a:srgbClr val="FF0000"/>
                </a:solidFill>
                <a:latin typeface="Arial" pitchFamily="-110" charset="0"/>
              </a:rPr>
              <a:t>IPP, J</a:t>
            </a:r>
            <a:r>
              <a:rPr lang="en-US" sz="900">
                <a:solidFill>
                  <a:srgbClr val="FF0000"/>
                </a:solidFill>
                <a:latin typeface="Arial" pitchFamily="-110" charset="0"/>
                <a:ea typeface="Arial" pitchFamily="-110" charset="0"/>
                <a:cs typeface="Arial" pitchFamily="-110" charset="0"/>
              </a:rPr>
              <a:t>ü</a:t>
            </a:r>
            <a:r>
              <a:rPr lang="en-US" sz="900">
                <a:solidFill>
                  <a:srgbClr val="FF0000"/>
                </a:solidFill>
                <a:latin typeface="Arial" pitchFamily="-110" charset="0"/>
              </a:rPr>
              <a:t>lich</a:t>
            </a:r>
          </a:p>
          <a:p>
            <a:pPr algn="r" eaLnBrk="0" hangingPunct="0">
              <a:spcBef>
                <a:spcPct val="8000"/>
              </a:spcBef>
              <a:spcAft>
                <a:spcPct val="8000"/>
              </a:spcAft>
              <a:buFontTx/>
              <a:buNone/>
            </a:pPr>
            <a:r>
              <a:rPr lang="en-US" sz="900">
                <a:solidFill>
                  <a:srgbClr val="FF0000"/>
                </a:solidFill>
                <a:latin typeface="Arial" pitchFamily="-110" charset="0"/>
              </a:rPr>
              <a:t>IPP, Garching</a:t>
            </a:r>
          </a:p>
          <a:p>
            <a:pPr algn="r" eaLnBrk="0" hangingPunct="0">
              <a:spcBef>
                <a:spcPct val="8000"/>
              </a:spcBef>
              <a:spcAft>
                <a:spcPct val="8000"/>
              </a:spcAft>
              <a:buFontTx/>
              <a:buNone/>
            </a:pPr>
            <a:r>
              <a:rPr lang="en-US" sz="900">
                <a:solidFill>
                  <a:srgbClr val="FF0000"/>
                </a:solidFill>
                <a:latin typeface="Arial" pitchFamily="-110" charset="0"/>
              </a:rPr>
              <a:t>ASCR, Czech Rep</a:t>
            </a:r>
          </a:p>
          <a:p>
            <a:pPr algn="r" eaLnBrk="0" hangingPunct="0">
              <a:spcBef>
                <a:spcPct val="8000"/>
              </a:spcBef>
              <a:spcAft>
                <a:spcPct val="8000"/>
              </a:spcAft>
              <a:buFontTx/>
              <a:buNone/>
            </a:pPr>
            <a:r>
              <a:rPr lang="en-US" sz="900">
                <a:solidFill>
                  <a:srgbClr val="FF0000"/>
                </a:solidFill>
                <a:latin typeface="Arial" pitchFamily="-110" charset="0"/>
              </a:rPr>
              <a:t>U Quebec</a:t>
            </a:r>
          </a:p>
        </p:txBody>
      </p:sp>
      <p:sp>
        <p:nvSpPr>
          <p:cNvPr id="27" name="Rectangle 26"/>
          <p:cNvSpPr/>
          <p:nvPr/>
        </p:nvSpPr>
        <p:spPr>
          <a:xfrm>
            <a:off x="1371600" y="6619473"/>
            <a:ext cx="6553200" cy="238527"/>
          </a:xfrm>
          <a:prstGeom prst="rect">
            <a:avLst/>
          </a:prstGeom>
        </p:spPr>
        <p:txBody>
          <a:bodyPr wrap="square">
            <a:spAutoFit/>
          </a:bodyPr>
          <a:lstStyle/>
          <a:p>
            <a:pPr marL="0" indent="0" algn="just">
              <a:buNone/>
            </a:pPr>
            <a:r>
              <a:rPr lang="en-US" sz="950" i="0" dirty="0" smtClean="0">
                <a:solidFill>
                  <a:schemeClr val="tx1"/>
                </a:solidFill>
                <a:latin typeface="+mj-lt"/>
              </a:rPr>
              <a:t>* Supported by the U.S. DOE under Contracts DE-AC52-07NA27344, DE AC02-09CH11466, DE-AC05-00OR22725, DE-FG02-08ER54989.</a:t>
            </a:r>
            <a:endParaRPr lang="en-US" sz="950" i="0" dirty="0">
              <a:solidFill>
                <a:schemeClr val="tx1"/>
              </a:solidFill>
              <a:latin typeface="+mj-lt"/>
            </a:endParaRPr>
          </a:p>
        </p:txBody>
      </p:sp>
      <p:grpSp>
        <p:nvGrpSpPr>
          <p:cNvPr id="31" name="Group 30"/>
          <p:cNvGrpSpPr/>
          <p:nvPr/>
        </p:nvGrpSpPr>
        <p:grpSpPr>
          <a:xfrm>
            <a:off x="2667000" y="5324856"/>
            <a:ext cx="3785693" cy="1304544"/>
            <a:chOff x="2908477" y="5029200"/>
            <a:chExt cx="3633293" cy="1152144"/>
          </a:xfrm>
        </p:grpSpPr>
        <p:pic>
          <p:nvPicPr>
            <p:cNvPr id="26" name="Picture 25" descr="Picture 3.pdf"/>
            <p:cNvPicPr>
              <a:picLocks noChangeAspect="1"/>
            </p:cNvPicPr>
            <p:nvPr/>
          </p:nvPicPr>
          <mc:AlternateContent xmlns:ma="http://schemas.microsoft.com/office/mac/drawingml/2008/main">
            <mc:Choice Requires="ma">
              <p:blipFill>
                <a:blip r:embed="rId4"/>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5"/>
                <a:stretch>
                  <a:fillRect/>
                </a:stretch>
              </p:blipFill>
            </mc:Fallback>
          </mc:AlternateContent>
          <p:spPr>
            <a:xfrm>
              <a:off x="2908477" y="5029200"/>
              <a:ext cx="1815923" cy="1152144"/>
            </a:xfrm>
            <a:prstGeom prst="rect">
              <a:avLst/>
            </a:prstGeom>
          </p:spPr>
        </p:pic>
        <p:pic>
          <p:nvPicPr>
            <p:cNvPr id="29" name="Picture 28" descr="Picture 4.pdf"/>
            <p:cNvPicPr>
              <a:picLocks noChangeAspect="1"/>
            </p:cNvPicPr>
            <p:nvPr/>
          </p:nvPicPr>
          <mc:AlternateContent xmlns:ma="http://schemas.microsoft.com/office/mac/drawingml/2008/main">
            <mc:Choice Requires="ma">
              <p:blipFill>
                <a:blip r:embed="rId6"/>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7"/>
                <a:stretch>
                  <a:fillRect/>
                </a:stretch>
              </p:blipFill>
            </mc:Fallback>
          </mc:AlternateContent>
          <p:spPr>
            <a:xfrm>
              <a:off x="4724400" y="5029200"/>
              <a:ext cx="1817370" cy="115062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edge transport code UEDGE suggests enhanced edge transport and R~0.85 with lithium</a:t>
            </a:r>
            <a:endParaRPr lang="en-US" dirty="0"/>
          </a:p>
        </p:txBody>
      </p:sp>
      <p:pic>
        <p:nvPicPr>
          <p:cNvPr id="5" name="Picture 4" descr="iaea10-uedge.png"/>
          <p:cNvPicPr>
            <a:picLocks noChangeAspect="1"/>
          </p:cNvPicPr>
          <p:nvPr/>
        </p:nvPicPr>
        <p:blipFill>
          <a:blip r:embed="rId2"/>
          <a:stretch>
            <a:fillRect/>
          </a:stretch>
        </p:blipFill>
        <p:spPr>
          <a:xfrm>
            <a:off x="685800" y="1210334"/>
            <a:ext cx="7582835" cy="52022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3"/>
          <p:cNvSpPr>
            <a:spLocks noGrp="1"/>
          </p:cNvSpPr>
          <p:nvPr>
            <p:ph type="title"/>
          </p:nvPr>
        </p:nvSpPr>
        <p:spPr>
          <a:xfrm>
            <a:off x="533400" y="76200"/>
            <a:ext cx="8153400" cy="838200"/>
          </a:xfrm>
        </p:spPr>
        <p:txBody>
          <a:bodyPr>
            <a:noAutofit/>
          </a:bodyPr>
          <a:lstStyle/>
          <a:p>
            <a:r>
              <a:rPr lang="en-US" sz="3000" dirty="0" smtClean="0"/>
              <a:t>Theory predicts attractive divertor geometry properties in “snowflake” divertor configuration</a:t>
            </a:r>
          </a:p>
        </p:txBody>
      </p:sp>
      <p:sp>
        <p:nvSpPr>
          <p:cNvPr id="14" name="Content Placeholder 13"/>
          <p:cNvSpPr>
            <a:spLocks noGrp="1"/>
          </p:cNvSpPr>
          <p:nvPr>
            <p:ph idx="1"/>
          </p:nvPr>
        </p:nvSpPr>
        <p:spPr>
          <a:xfrm>
            <a:off x="152400" y="1143000"/>
            <a:ext cx="5638800" cy="5257800"/>
          </a:xfrm>
        </p:spPr>
        <p:txBody>
          <a:bodyPr/>
          <a:lstStyle/>
          <a:p>
            <a:r>
              <a:rPr lang="en-US" sz="1800" dirty="0" smtClean="0"/>
              <a:t>Proposed by D. D. Ryutov (LLNL) </a:t>
            </a:r>
          </a:p>
          <a:p>
            <a:pPr lvl="1"/>
            <a:r>
              <a:rPr lang="en-US" sz="1400" dirty="0" smtClean="0"/>
              <a:t>Phys. Plasmas 14, 064502 (2007)</a:t>
            </a:r>
          </a:p>
          <a:p>
            <a:pPr lvl="1"/>
            <a:r>
              <a:rPr lang="en-US" sz="1400" dirty="0" smtClean="0"/>
              <a:t>34th EPS Conference on Plasma Phys. Warsaw, 2 - 6 July 2007 ECA Vol.31F, D-1.002 (2007)</a:t>
            </a:r>
          </a:p>
          <a:p>
            <a:pPr lvl="1"/>
            <a:r>
              <a:rPr lang="en-US" sz="1400" dirty="0" smtClean="0"/>
              <a:t>Phys. Plasmas, 15, 092501 (2008)</a:t>
            </a:r>
          </a:p>
          <a:p>
            <a:pPr lvl="1"/>
            <a:r>
              <a:rPr lang="en-US" sz="1400" dirty="0" smtClean="0"/>
              <a:t>Paper IC/P4-8 at IAEA FEC 2008</a:t>
            </a:r>
          </a:p>
          <a:p>
            <a:pPr lvl="1"/>
            <a:endParaRPr lang="en-US" sz="1400" dirty="0" smtClean="0"/>
          </a:p>
          <a:p>
            <a:r>
              <a:rPr lang="en-US" sz="1800" dirty="0" smtClean="0"/>
              <a:t>SFD is obtained by creating a second-order poloidal null in the (lower) divertor </a:t>
            </a:r>
            <a:r>
              <a:rPr lang="en-US" sz="1800" b="1" dirty="0" smtClean="0"/>
              <a:t>with existing divertor coils</a:t>
            </a:r>
          </a:p>
          <a:p>
            <a:endParaRPr lang="en-US" sz="1800" b="1" dirty="0" smtClean="0"/>
          </a:p>
          <a:p>
            <a:r>
              <a:rPr lang="en-US" sz="1800" dirty="0" smtClean="0"/>
              <a:t>Predicted properties (cf. standard divertor)</a:t>
            </a:r>
          </a:p>
          <a:p>
            <a:pPr lvl="1"/>
            <a:r>
              <a:rPr lang="en-US" sz="1600" dirty="0" smtClean="0"/>
              <a:t>Larger low </a:t>
            </a:r>
            <a:r>
              <a:rPr lang="en-US" sz="1600" i="1" dirty="0" smtClean="0"/>
              <a:t>B</a:t>
            </a:r>
            <a:r>
              <a:rPr lang="en-US" sz="1600" i="1" baseline="-25000" dirty="0" smtClean="0"/>
              <a:t>p</a:t>
            </a:r>
            <a:r>
              <a:rPr lang="en-US" sz="1600" dirty="0" smtClean="0"/>
              <a:t> region around X-point</a:t>
            </a:r>
          </a:p>
          <a:p>
            <a:pPr lvl="1"/>
            <a:r>
              <a:rPr lang="en-US" sz="1600" dirty="0" smtClean="0"/>
              <a:t>Larger plasma wetted-area </a:t>
            </a:r>
            <a:r>
              <a:rPr lang="en-US" sz="1600" i="1" dirty="0" err="1" smtClean="0"/>
              <a:t>A</a:t>
            </a:r>
            <a:r>
              <a:rPr lang="en-US" sz="1600" i="1" baseline="-25000" dirty="0" err="1" smtClean="0"/>
              <a:t>wet</a:t>
            </a:r>
            <a:r>
              <a:rPr lang="en-US" sz="1600" i="1" dirty="0" smtClean="0"/>
              <a:t> , </a:t>
            </a:r>
            <a:r>
              <a:rPr lang="en-US" sz="1600" dirty="0" smtClean="0"/>
              <a:t>flux expansion </a:t>
            </a:r>
            <a:r>
              <a:rPr lang="en-US" sz="1600" i="1" dirty="0" err="1" smtClean="0"/>
              <a:t>f</a:t>
            </a:r>
            <a:r>
              <a:rPr lang="en-US" sz="1600" i="1" baseline="-25000" dirty="0" err="1" smtClean="0"/>
              <a:t>exp</a:t>
            </a:r>
            <a:endParaRPr lang="en-US" sz="1600" i="1" baseline="-25000" dirty="0" smtClean="0"/>
          </a:p>
          <a:p>
            <a:pPr lvl="1"/>
            <a:r>
              <a:rPr lang="en-US" sz="1600" dirty="0" smtClean="0"/>
              <a:t>Larger X-point connection length </a:t>
            </a:r>
            <a:r>
              <a:rPr lang="en-US" sz="1600" i="1" dirty="0" smtClean="0"/>
              <a:t>L</a:t>
            </a:r>
            <a:r>
              <a:rPr lang="en-US" sz="1600" i="1" baseline="-25000" dirty="0" smtClean="0"/>
              <a:t>x</a:t>
            </a:r>
            <a:endParaRPr lang="en-US" sz="1600" dirty="0" smtClean="0"/>
          </a:p>
          <a:p>
            <a:pPr lvl="1"/>
            <a:r>
              <a:rPr lang="en-US" sz="1600" dirty="0" smtClean="0"/>
              <a:t>Larger effective divertor volume </a:t>
            </a:r>
            <a:r>
              <a:rPr lang="en-US" sz="1600" i="1" dirty="0" err="1" smtClean="0"/>
              <a:t>V</a:t>
            </a:r>
            <a:r>
              <a:rPr lang="en-US" sz="1600" i="1" baseline="-25000" dirty="0" err="1" smtClean="0"/>
              <a:t>div</a:t>
            </a:r>
            <a:endParaRPr lang="en-US" sz="1600" i="1" baseline="-25000" dirty="0" smtClean="0"/>
          </a:p>
          <a:p>
            <a:pPr lvl="1"/>
            <a:r>
              <a:rPr lang="en-US" sz="1600" dirty="0" smtClean="0"/>
              <a:t>X-point flux tube squeezing – barrier for turbulence?</a:t>
            </a:r>
          </a:p>
          <a:p>
            <a:pPr lvl="1"/>
            <a:r>
              <a:rPr lang="en-US" sz="1600" dirty="0" smtClean="0"/>
              <a:t>ELM control (increased edge </a:t>
            </a:r>
            <a:r>
              <a:rPr lang="en-US" sz="1600" dirty="0" err="1" smtClean="0"/>
              <a:t>magn</a:t>
            </a:r>
            <a:r>
              <a:rPr lang="en-US" sz="1600" dirty="0" smtClean="0"/>
              <a:t>. shear) ?</a:t>
            </a:r>
            <a:endParaRPr lang="en-US" sz="1800" dirty="0" smtClean="0"/>
          </a:p>
          <a:p>
            <a:pPr lvl="1">
              <a:buNone/>
            </a:pPr>
            <a:r>
              <a:rPr lang="en-US" sz="1800" dirty="0" smtClean="0"/>
              <a:t> </a:t>
            </a:r>
            <a:endParaRPr lang="en-US" sz="1800" i="1" baseline="-25000" dirty="0" smtClean="0"/>
          </a:p>
        </p:txBody>
      </p:sp>
      <p:pic>
        <p:nvPicPr>
          <p:cNvPr id="6" name="Picture 5"/>
          <p:cNvPicPr>
            <a:picLocks noChangeAspect="1"/>
          </p:cNvPicPr>
          <p:nvPr/>
        </p:nvPicPr>
        <p:blipFill>
          <a:blip r:embed="rId2"/>
          <a:stretch>
            <a:fillRect/>
          </a:stretch>
        </p:blipFill>
        <p:spPr>
          <a:xfrm>
            <a:off x="6362700" y="1219200"/>
            <a:ext cx="1943100" cy="2293495"/>
          </a:xfrm>
          <a:prstGeom prst="rect">
            <a:avLst/>
          </a:prstGeom>
        </p:spPr>
      </p:pic>
      <p:pic>
        <p:nvPicPr>
          <p:cNvPr id="7" name="Picture 6"/>
          <p:cNvPicPr>
            <a:picLocks noChangeAspect="1"/>
          </p:cNvPicPr>
          <p:nvPr/>
        </p:nvPicPr>
        <p:blipFill>
          <a:blip r:embed="rId3"/>
          <a:stretch>
            <a:fillRect/>
          </a:stretch>
        </p:blipFill>
        <p:spPr>
          <a:xfrm>
            <a:off x="5683157" y="3429000"/>
            <a:ext cx="3460843" cy="2678732"/>
          </a:xfrm>
          <a:prstGeom prst="rect">
            <a:avLst/>
          </a:prstGeom>
        </p:spPr>
      </p:pic>
      <p:sp>
        <p:nvSpPr>
          <p:cNvPr id="9" name="Rectangle 8"/>
          <p:cNvSpPr/>
          <p:nvPr/>
        </p:nvSpPr>
        <p:spPr>
          <a:xfrm>
            <a:off x="7757869" y="1356515"/>
            <a:ext cx="1381909" cy="929485"/>
          </a:xfrm>
          <a:prstGeom prst="rect">
            <a:avLst/>
          </a:prstGeom>
        </p:spPr>
        <p:txBody>
          <a:bodyPr wrap="none">
            <a:spAutoFit/>
          </a:bodyPr>
          <a:lstStyle/>
          <a:p>
            <a:pPr>
              <a:spcAft>
                <a:spcPts val="0"/>
              </a:spcAft>
              <a:buNone/>
            </a:pPr>
            <a:r>
              <a:rPr lang="en-US" sz="1600" i="0" dirty="0" smtClean="0">
                <a:solidFill>
                  <a:srgbClr val="FF0000"/>
                </a:solidFill>
                <a:latin typeface="+mn-lt"/>
              </a:rPr>
              <a:t>Ideal </a:t>
            </a:r>
          </a:p>
          <a:p>
            <a:pPr>
              <a:spcAft>
                <a:spcPts val="0"/>
              </a:spcAft>
              <a:buNone/>
            </a:pPr>
            <a:r>
              <a:rPr lang="en-US" sz="1600" i="0" dirty="0" smtClean="0">
                <a:solidFill>
                  <a:srgbClr val="FF0000"/>
                </a:solidFill>
                <a:latin typeface="+mn-lt"/>
              </a:rPr>
              <a:t>“snowflake”</a:t>
            </a:r>
          </a:p>
          <a:p>
            <a:pPr>
              <a:spcAft>
                <a:spcPts val="0"/>
              </a:spcAft>
              <a:buNone/>
            </a:pPr>
            <a:r>
              <a:rPr lang="en-US" sz="1600" i="0" dirty="0" smtClean="0">
                <a:solidFill>
                  <a:srgbClr val="FF0000"/>
                </a:solidFill>
                <a:latin typeface="+mn-lt"/>
              </a:rPr>
              <a:t>divertor</a:t>
            </a:r>
            <a:endParaRPr lang="en-US" sz="1600" i="0" dirty="0">
              <a:solidFill>
                <a:srgbClr val="FF0000"/>
              </a:solidFill>
              <a:latin typeface="+mn-lt"/>
            </a:endParaRPr>
          </a:p>
        </p:txBody>
      </p:sp>
      <p:sp>
        <p:nvSpPr>
          <p:cNvPr id="11" name="Rectangle 10"/>
          <p:cNvSpPr/>
          <p:nvPr/>
        </p:nvSpPr>
        <p:spPr>
          <a:xfrm>
            <a:off x="5257800" y="5995380"/>
            <a:ext cx="3912850" cy="634020"/>
          </a:xfrm>
          <a:prstGeom prst="rect">
            <a:avLst/>
          </a:prstGeom>
        </p:spPr>
        <p:txBody>
          <a:bodyPr wrap="none">
            <a:spAutoFit/>
          </a:bodyPr>
          <a:lstStyle/>
          <a:p>
            <a:pPr algn="ctr">
              <a:spcAft>
                <a:spcPts val="0"/>
              </a:spcAft>
              <a:buNone/>
            </a:pPr>
            <a:r>
              <a:rPr lang="en-US" sz="1600" i="0" dirty="0" smtClean="0">
                <a:solidFill>
                  <a:srgbClr val="FF0000"/>
                </a:solidFill>
                <a:latin typeface="+mn-lt"/>
              </a:rPr>
              <a:t>“snowflake”-plus   “snowflake”-minus</a:t>
            </a:r>
          </a:p>
          <a:p>
            <a:pPr algn="ctr">
              <a:spcAft>
                <a:spcPts val="0"/>
              </a:spcAft>
              <a:buNone/>
            </a:pPr>
            <a:r>
              <a:rPr lang="en-US" sz="1600" i="0" dirty="0" smtClean="0">
                <a:solidFill>
                  <a:srgbClr val="FF0000"/>
                </a:solidFill>
                <a:latin typeface="+mn-lt"/>
              </a:rPr>
              <a:t>divertor configurations</a:t>
            </a:r>
            <a:endParaRPr lang="en-US" sz="1600" i="0" dirty="0">
              <a:solidFill>
                <a:srgbClr val="FF0000"/>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“Snowflake” divertor configurations are obtained in NSTX with two and with three divertor coils</a:t>
            </a:r>
            <a:endParaRPr lang="en-US" i="1" dirty="0"/>
          </a:p>
        </p:txBody>
      </p:sp>
      <p:sp>
        <p:nvSpPr>
          <p:cNvPr id="13" name="Rectangle 12"/>
          <p:cNvSpPr/>
          <p:nvPr/>
        </p:nvSpPr>
        <p:spPr>
          <a:xfrm>
            <a:off x="6400800" y="1295400"/>
            <a:ext cx="2438400" cy="2369880"/>
          </a:xfrm>
          <a:prstGeom prst="rect">
            <a:avLst/>
          </a:prstGeom>
          <a:solidFill>
            <a:schemeClr val="accent5"/>
          </a:solidFill>
        </p:spPr>
        <p:txBody>
          <a:bodyPr wrap="square">
            <a:spAutoFit/>
          </a:bodyPr>
          <a:lstStyle/>
          <a:p>
            <a:pPr marL="55563" algn="r">
              <a:buNone/>
            </a:pPr>
            <a:r>
              <a:rPr lang="en-US" sz="2000" b="0" i="0" dirty="0" smtClean="0">
                <a:solidFill>
                  <a:schemeClr val="tx1"/>
                </a:solidFill>
                <a:latin typeface="+mn-lt"/>
              </a:rPr>
              <a:t>Standard divertor configuration </a:t>
            </a:r>
          </a:p>
          <a:p>
            <a:pPr marL="55563" algn="r">
              <a:buNone/>
            </a:pPr>
            <a:r>
              <a:rPr lang="en-US" sz="2000" b="0" i="0" dirty="0" smtClean="0">
                <a:solidFill>
                  <a:schemeClr val="tx1"/>
                </a:solidFill>
                <a:latin typeface="+mn-lt"/>
              </a:rPr>
              <a:t>(</a:t>
            </a:r>
            <a:r>
              <a:rPr lang="en-US" sz="2000" b="0" i="0" dirty="0" err="1" smtClean="0">
                <a:solidFill>
                  <a:schemeClr val="tx1"/>
                </a:solidFill>
                <a:latin typeface="Symbol" charset="2"/>
                <a:cs typeface="Symbol" charset="2"/>
              </a:rPr>
              <a:t>d</a:t>
            </a:r>
            <a:r>
              <a:rPr lang="en-US" sz="2000" b="0" i="0" dirty="0" smtClean="0">
                <a:solidFill>
                  <a:schemeClr val="tx1"/>
                </a:solidFill>
                <a:latin typeface="Symbol" charset="2"/>
                <a:cs typeface="Symbol" charset="2"/>
              </a:rPr>
              <a:t> </a:t>
            </a:r>
            <a:r>
              <a:rPr lang="en-US" sz="2000" b="0" i="0" dirty="0" smtClean="0">
                <a:solidFill>
                  <a:schemeClr val="tx1"/>
                </a:solidFill>
                <a:latin typeface="+mn-lt"/>
                <a:cs typeface="Symbol" charset="2"/>
              </a:rPr>
              <a:t>~0.55-0.60)</a:t>
            </a:r>
            <a:r>
              <a:rPr lang="en-US" sz="2000" b="0" i="0" dirty="0" smtClean="0">
                <a:solidFill>
                  <a:schemeClr val="tx1"/>
                </a:solidFill>
                <a:latin typeface="+mn-lt"/>
              </a:rPr>
              <a:t> is transformed into “Snowflake” divertor with </a:t>
            </a:r>
          </a:p>
          <a:p>
            <a:pPr marL="55563" algn="r">
              <a:buNone/>
            </a:pPr>
            <a:r>
              <a:rPr lang="en-US" sz="2000" i="0" dirty="0" smtClean="0">
                <a:solidFill>
                  <a:srgbClr val="000000"/>
                </a:solidFill>
                <a:latin typeface="+mn-lt"/>
              </a:rPr>
              <a:t>two coils     </a:t>
            </a:r>
            <a:r>
              <a:rPr lang="en-US" sz="1800" i="0" dirty="0" smtClean="0">
                <a:solidFill>
                  <a:srgbClr val="000000"/>
                </a:solidFill>
                <a:latin typeface="+mn-lt"/>
              </a:rPr>
              <a:t>          </a:t>
            </a:r>
            <a:r>
              <a:rPr lang="en-US" sz="1800" b="0" i="0" dirty="0" smtClean="0">
                <a:solidFill>
                  <a:schemeClr val="tx1"/>
                </a:solidFill>
                <a:latin typeface="+mn-lt"/>
              </a:rPr>
              <a:t>  </a:t>
            </a:r>
          </a:p>
        </p:txBody>
      </p:sp>
      <p:sp>
        <p:nvSpPr>
          <p:cNvPr id="16" name="Rectangle 15"/>
          <p:cNvSpPr/>
          <p:nvPr/>
        </p:nvSpPr>
        <p:spPr bwMode="auto">
          <a:xfrm>
            <a:off x="3429000" y="3886200"/>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rgbClr val="0039A6"/>
              </a:solidFill>
              <a:effectLst/>
              <a:latin typeface="Impact" pitchFamily="-65" charset="0"/>
              <a:ea typeface="ＭＳ Ｐゴシック" pitchFamily="-128" charset="-128"/>
              <a:cs typeface="ＭＳ Ｐゴシック" pitchFamily="-128" charset="-128"/>
            </a:endParaRPr>
          </a:p>
        </p:txBody>
      </p:sp>
      <p:sp>
        <p:nvSpPr>
          <p:cNvPr id="22" name="Rectangle 21"/>
          <p:cNvSpPr/>
          <p:nvPr/>
        </p:nvSpPr>
        <p:spPr bwMode="auto">
          <a:xfrm>
            <a:off x="228600" y="3886200"/>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rgbClr val="0039A6"/>
              </a:solidFill>
              <a:effectLst/>
              <a:latin typeface="Impact" pitchFamily="-65" charset="0"/>
              <a:ea typeface="ＭＳ Ｐゴシック" pitchFamily="-128" charset="-128"/>
              <a:cs typeface="ＭＳ Ｐゴシック" pitchFamily="-128" charset="-128"/>
            </a:endParaRPr>
          </a:p>
        </p:txBody>
      </p:sp>
      <p:sp>
        <p:nvSpPr>
          <p:cNvPr id="8" name="Rectangle 7"/>
          <p:cNvSpPr/>
          <p:nvPr/>
        </p:nvSpPr>
        <p:spPr>
          <a:xfrm>
            <a:off x="6781800" y="3962400"/>
            <a:ext cx="2286000" cy="2308324"/>
          </a:xfrm>
          <a:prstGeom prst="rect">
            <a:avLst/>
          </a:prstGeom>
          <a:solidFill>
            <a:schemeClr val="accent5"/>
          </a:solidFill>
        </p:spPr>
        <p:txBody>
          <a:bodyPr wrap="square">
            <a:spAutoFit/>
          </a:bodyPr>
          <a:lstStyle/>
          <a:p>
            <a:pPr marL="55563">
              <a:buNone/>
            </a:pPr>
            <a:r>
              <a:rPr lang="en-US" sz="2000" b="0" i="0" dirty="0" smtClean="0">
                <a:solidFill>
                  <a:schemeClr val="tx1"/>
                </a:solidFill>
                <a:latin typeface="+mn-lt"/>
              </a:rPr>
              <a:t>Standard high-</a:t>
            </a:r>
            <a:r>
              <a:rPr lang="en-US" sz="2000" b="0" i="0" dirty="0" err="1" smtClean="0">
                <a:solidFill>
                  <a:schemeClr val="tx1"/>
                </a:solidFill>
                <a:latin typeface="Symbol" charset="2"/>
                <a:cs typeface="Symbol" charset="2"/>
              </a:rPr>
              <a:t>d</a:t>
            </a:r>
            <a:r>
              <a:rPr lang="en-US" sz="2000" b="0" i="0" dirty="0" smtClean="0">
                <a:solidFill>
                  <a:schemeClr val="tx1"/>
                </a:solidFill>
                <a:latin typeface="Symbol" charset="2"/>
                <a:cs typeface="Symbol" charset="2"/>
              </a:rPr>
              <a:t> </a:t>
            </a:r>
            <a:r>
              <a:rPr lang="en-US" sz="2000" b="0" i="0" dirty="0" smtClean="0">
                <a:solidFill>
                  <a:schemeClr val="tx1"/>
                </a:solidFill>
                <a:latin typeface="+mn-lt"/>
              </a:rPr>
              <a:t>divertor configuration is transformed into “Snowflake” divertor with </a:t>
            </a:r>
          </a:p>
          <a:p>
            <a:pPr marL="55563">
              <a:buNone/>
            </a:pPr>
            <a:r>
              <a:rPr lang="en-US" sz="2000" i="0" dirty="0" smtClean="0">
                <a:solidFill>
                  <a:srgbClr val="000000"/>
                </a:solidFill>
                <a:latin typeface="+mn-lt"/>
              </a:rPr>
              <a:t>three coils     </a:t>
            </a:r>
            <a:r>
              <a:rPr lang="en-US" sz="1800" i="0" dirty="0" smtClean="0">
                <a:solidFill>
                  <a:srgbClr val="000000"/>
                </a:solidFill>
                <a:latin typeface="+mn-lt"/>
              </a:rPr>
              <a:t>          </a:t>
            </a:r>
            <a:r>
              <a:rPr lang="en-US" sz="1800" b="0" i="0" dirty="0" smtClean="0">
                <a:solidFill>
                  <a:schemeClr val="tx1"/>
                </a:solidFill>
                <a:latin typeface="+mn-lt"/>
              </a:rPr>
              <a:t>  </a:t>
            </a:r>
          </a:p>
        </p:txBody>
      </p:sp>
      <p:pic>
        <p:nvPicPr>
          <p:cNvPr id="10" name="Picture 9" descr="iaea10-p1-28-figure1.png"/>
          <p:cNvPicPr>
            <a:picLocks noChangeAspect="1"/>
          </p:cNvPicPr>
          <p:nvPr/>
        </p:nvPicPr>
        <p:blipFill>
          <a:blip r:embed="rId2"/>
          <a:stretch>
            <a:fillRect/>
          </a:stretch>
        </p:blipFill>
        <p:spPr>
          <a:xfrm>
            <a:off x="164931" y="1295400"/>
            <a:ext cx="6512077" cy="2438400"/>
          </a:xfrm>
          <a:prstGeom prst="rect">
            <a:avLst/>
          </a:prstGeom>
        </p:spPr>
      </p:pic>
      <p:pic>
        <p:nvPicPr>
          <p:cNvPr id="12" name="Picture 11" descr="iaea10-141241-905-efit02-3mm.png"/>
          <p:cNvPicPr>
            <a:picLocks noChangeAspect="1"/>
          </p:cNvPicPr>
          <p:nvPr/>
        </p:nvPicPr>
        <p:blipFill>
          <a:blip r:embed="rId3"/>
          <a:stretch>
            <a:fillRect/>
          </a:stretch>
        </p:blipFill>
        <p:spPr>
          <a:xfrm>
            <a:off x="76200" y="3953256"/>
            <a:ext cx="3236408" cy="2523744"/>
          </a:xfrm>
          <a:prstGeom prst="rect">
            <a:avLst/>
          </a:prstGeom>
        </p:spPr>
      </p:pic>
      <p:pic>
        <p:nvPicPr>
          <p:cNvPr id="14" name="Picture 13" descr="iaea10-141240-905-efit02-3mm.png"/>
          <p:cNvPicPr>
            <a:picLocks noChangeAspect="1"/>
          </p:cNvPicPr>
          <p:nvPr/>
        </p:nvPicPr>
        <p:blipFill>
          <a:blip r:embed="rId4"/>
          <a:stretch>
            <a:fillRect/>
          </a:stretch>
        </p:blipFill>
        <p:spPr>
          <a:xfrm>
            <a:off x="3429000" y="3980688"/>
            <a:ext cx="3287351" cy="24963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76200"/>
            <a:ext cx="7950200" cy="809625"/>
          </a:xfrm>
        </p:spPr>
        <p:txBody>
          <a:bodyPr/>
          <a:lstStyle/>
          <a:p>
            <a:pPr eaLnBrk="1" hangingPunct="1"/>
            <a:r>
              <a:rPr lang="en-US" sz="3000" dirty="0" smtClean="0"/>
              <a:t>Poloidal flux expansion and connection length are increased by up to 90 % in “snowflake” divertor</a:t>
            </a:r>
          </a:p>
        </p:txBody>
      </p:sp>
      <p:sp>
        <p:nvSpPr>
          <p:cNvPr id="7" name="Content Placeholder 2"/>
          <p:cNvSpPr txBox="1">
            <a:spLocks/>
          </p:cNvSpPr>
          <p:nvPr/>
        </p:nvSpPr>
        <p:spPr bwMode="auto">
          <a:xfrm>
            <a:off x="304800" y="4800600"/>
            <a:ext cx="8686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 “snowflake” divertor </a:t>
            </a:r>
          </a:p>
          <a:p>
            <a:pPr marL="800100" lvl="1" indent="-342900">
              <a:buClr>
                <a:srgbClr val="004483"/>
              </a:buClr>
              <a:buFont typeface="Wingdings" pitchFamily="-65" charset="2"/>
              <a:buChar char="§"/>
            </a:pPr>
            <a:r>
              <a:rPr kumimoji="0" lang="en-US" sz="1800" b="0" i="0" u="none" strike="noStrike" kern="0" cap="none" spc="0" normalizeH="0" baseline="0" noProof="0" dirty="0" smtClean="0">
                <a:ln>
                  <a:noFill/>
                </a:ln>
                <a:solidFill>
                  <a:schemeClr val="tx1"/>
                </a:solidFill>
                <a:effectLst/>
                <a:uLnTx/>
                <a:uFillTx/>
                <a:latin typeface="+mn-lt"/>
                <a:ea typeface="+mn-ea"/>
                <a:cs typeface="+mn-cs"/>
              </a:rPr>
              <a:t>Plasma-wetted area (flux expansion) higher by up</a:t>
            </a:r>
            <a:r>
              <a:rPr kumimoji="0" lang="en-US" sz="1800" b="0" i="0" u="none" strike="noStrike" kern="0" cap="none" spc="0" normalizeH="0" noProof="0" dirty="0" smtClean="0">
                <a:ln>
                  <a:noFill/>
                </a:ln>
                <a:solidFill>
                  <a:schemeClr val="tx1"/>
                </a:solidFill>
                <a:effectLst/>
                <a:uLnTx/>
                <a:uFillTx/>
                <a:latin typeface="+mn-lt"/>
                <a:ea typeface="+mn-ea"/>
                <a:cs typeface="+mn-cs"/>
              </a:rPr>
              <a:t> to 90 %</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800100" lvl="1" indent="-342900">
              <a:buClr>
                <a:srgbClr val="004483"/>
              </a:buClr>
              <a:buFont typeface="Wingdings" pitchFamily="-65" charset="2"/>
              <a:buChar char="§"/>
            </a:pPr>
            <a:r>
              <a:rPr lang="en-US" sz="1800" b="0" kern="0" dirty="0" smtClean="0">
                <a:solidFill>
                  <a:schemeClr val="tx1"/>
                </a:solidFill>
                <a:latin typeface="+mn-lt"/>
              </a:rPr>
              <a:t>L</a:t>
            </a:r>
            <a:r>
              <a:rPr lang="en-US" sz="1800" b="0" kern="0" baseline="-25000" dirty="0" smtClean="0">
                <a:solidFill>
                  <a:schemeClr val="tx1"/>
                </a:solidFill>
                <a:latin typeface="+mn-lt"/>
              </a:rPr>
              <a:t>x</a:t>
            </a:r>
            <a:r>
              <a:rPr lang="en-US" sz="1800" b="0" i="0" kern="0" dirty="0" smtClean="0">
                <a:solidFill>
                  <a:schemeClr val="tx1"/>
                </a:solidFill>
                <a:latin typeface="+mn-lt"/>
              </a:rPr>
              <a:t> longer (thus </a:t>
            </a:r>
            <a:r>
              <a:rPr lang="en-US" sz="1800" b="0" kern="0" dirty="0" err="1" smtClean="0">
                <a:solidFill>
                  <a:schemeClr val="tx1"/>
                </a:solidFill>
                <a:latin typeface="+mn-lt"/>
              </a:rPr>
              <a:t>f</a:t>
            </a:r>
            <a:r>
              <a:rPr lang="en-US" sz="1800" b="0" kern="0" baseline="-25000" dirty="0" err="1" smtClean="0">
                <a:solidFill>
                  <a:schemeClr val="tx1"/>
                </a:solidFill>
                <a:latin typeface="+mn-lt"/>
              </a:rPr>
              <a:t>PFR</a:t>
            </a:r>
            <a:r>
              <a:rPr lang="en-US" sz="1800" b="0" i="0" kern="0" dirty="0" smtClean="0">
                <a:solidFill>
                  <a:schemeClr val="tx1"/>
                </a:solidFill>
                <a:latin typeface="+mn-lt"/>
              </a:rPr>
              <a:t> and </a:t>
            </a:r>
            <a:r>
              <a:rPr lang="en-US" sz="1800" b="0" kern="0" dirty="0" err="1" smtClean="0">
                <a:solidFill>
                  <a:schemeClr val="tx1"/>
                </a:solidFill>
                <a:latin typeface="+mn-lt"/>
              </a:rPr>
              <a:t>V</a:t>
            </a:r>
            <a:r>
              <a:rPr lang="en-US" sz="1800" b="0" kern="0" baseline="-25000" dirty="0" err="1" smtClean="0">
                <a:solidFill>
                  <a:schemeClr val="tx1"/>
                </a:solidFill>
                <a:latin typeface="+mn-lt"/>
              </a:rPr>
              <a:t>div</a:t>
            </a:r>
            <a:r>
              <a:rPr lang="en-US" sz="1800" b="0" i="0" kern="0" dirty="0" smtClean="0">
                <a:solidFill>
                  <a:schemeClr val="tx1"/>
                </a:solidFill>
                <a:latin typeface="+mn-lt"/>
              </a:rPr>
              <a:t> higher)</a:t>
            </a:r>
          </a:p>
          <a:p>
            <a:pPr marL="342900" indent="-342900">
              <a:buClr>
                <a:srgbClr val="004483"/>
              </a:buClr>
              <a:buFont typeface="Wingdings" pitchFamily="-65" charset="2"/>
              <a:buChar cha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These </a:t>
            </a:r>
            <a:r>
              <a:rPr lang="en-US" sz="2000" b="0" i="0" kern="0" dirty="0" smtClean="0">
                <a:solidFill>
                  <a:schemeClr val="tx1"/>
                </a:solidFill>
                <a:latin typeface="+mn-lt"/>
              </a:rPr>
              <a:t>properties observed in first 2-3 mm of SOL </a:t>
            </a:r>
            <a:r>
              <a:rPr lang="en-US" sz="2000" b="0" kern="0" dirty="0" err="1" smtClean="0">
                <a:solidFill>
                  <a:schemeClr val="tx1"/>
                </a:solidFill>
                <a:latin typeface="Symbol" charset="2"/>
                <a:cs typeface="Symbol" charset="2"/>
              </a:rPr>
              <a:t>l</a:t>
            </a:r>
            <a:r>
              <a:rPr lang="en-US" sz="2000" b="0" kern="0" baseline="-25000" dirty="0" err="1" smtClean="0">
                <a:solidFill>
                  <a:schemeClr val="tx1"/>
                </a:solidFill>
                <a:latin typeface="+mn-lt"/>
              </a:rPr>
              <a:t>q</a:t>
            </a:r>
            <a:r>
              <a:rPr lang="en-US" sz="2000" b="0" kern="0" baseline="-25000" dirty="0" smtClean="0">
                <a:solidFill>
                  <a:schemeClr val="tx1"/>
                </a:solidFill>
                <a:latin typeface="+mn-lt"/>
              </a:rPr>
              <a:t> </a:t>
            </a:r>
            <a:r>
              <a:rPr lang="en-US" sz="2000" b="0" i="0" kern="0" dirty="0" smtClean="0">
                <a:solidFill>
                  <a:schemeClr val="tx1"/>
                </a:solidFill>
                <a:latin typeface="+mn-lt"/>
              </a:rPr>
              <a:t>when mapped to midplane</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Picture 8" descr="iaea10-sfd1.png"/>
          <p:cNvPicPr>
            <a:picLocks noChangeAspect="1"/>
          </p:cNvPicPr>
          <p:nvPr/>
        </p:nvPicPr>
        <p:blipFill>
          <a:blip r:embed="rId2"/>
          <a:stretch>
            <a:fillRect/>
          </a:stretch>
        </p:blipFill>
        <p:spPr>
          <a:xfrm>
            <a:off x="228600" y="1371600"/>
            <a:ext cx="8772020" cy="3352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3"/>
          <p:cNvSpPr>
            <a:spLocks noGrp="1"/>
          </p:cNvSpPr>
          <p:nvPr>
            <p:ph type="title"/>
          </p:nvPr>
        </p:nvSpPr>
        <p:spPr>
          <a:xfrm>
            <a:off x="609600" y="76200"/>
            <a:ext cx="7950200" cy="809625"/>
          </a:xfrm>
        </p:spPr>
        <p:txBody>
          <a:bodyPr/>
          <a:lstStyle/>
          <a:p>
            <a:pPr eaLnBrk="1" hangingPunct="1"/>
            <a:r>
              <a:rPr lang="en-US" sz="3000" dirty="0" smtClean="0"/>
              <a:t>H-mode confinement retained with “snowflake” divertor, core </a:t>
            </a:r>
            <a:r>
              <a:rPr lang="en-US" sz="3000" i="1" dirty="0" err="1" smtClean="0"/>
              <a:t>P</a:t>
            </a:r>
            <a:r>
              <a:rPr lang="en-US" sz="3000" i="1" baseline="-25000" dirty="0" err="1" smtClean="0"/>
              <a:t>rad</a:t>
            </a:r>
            <a:r>
              <a:rPr lang="en-US" sz="3000" dirty="0" smtClean="0"/>
              <a:t> and </a:t>
            </a:r>
            <a:r>
              <a:rPr lang="en-US" sz="3000" i="1" dirty="0" smtClean="0"/>
              <a:t>N</a:t>
            </a:r>
            <a:r>
              <a:rPr lang="en-US" sz="3000" i="1" baseline="-25000" dirty="0" smtClean="0"/>
              <a:t>C</a:t>
            </a:r>
            <a:r>
              <a:rPr lang="en-US" sz="3000" dirty="0" smtClean="0"/>
              <a:t> reduced by up to 75 %</a:t>
            </a:r>
          </a:p>
        </p:txBody>
      </p:sp>
      <p:pic>
        <p:nvPicPr>
          <p:cNvPr id="15363" name="Picture 4" descr="xp924-pac27-inv-prad2.png"/>
          <p:cNvPicPr>
            <a:picLocks noChangeAspect="1"/>
          </p:cNvPicPr>
          <p:nvPr/>
        </p:nvPicPr>
        <p:blipFill>
          <a:blip r:embed="rId2"/>
          <a:srcRect/>
          <a:stretch>
            <a:fillRect/>
          </a:stretch>
        </p:blipFill>
        <p:spPr bwMode="auto">
          <a:xfrm>
            <a:off x="3657600" y="1371599"/>
            <a:ext cx="3124200" cy="4660463"/>
          </a:xfrm>
          <a:prstGeom prst="rect">
            <a:avLst/>
          </a:prstGeom>
          <a:noFill/>
          <a:ln w="9525">
            <a:noFill/>
            <a:miter lim="800000"/>
            <a:headEnd/>
            <a:tailEnd/>
          </a:ln>
        </p:spPr>
      </p:pic>
      <p:sp>
        <p:nvSpPr>
          <p:cNvPr id="9" name="Content Placeholder 2"/>
          <p:cNvSpPr txBox="1">
            <a:spLocks/>
          </p:cNvSpPr>
          <p:nvPr/>
        </p:nvSpPr>
        <p:spPr bwMode="auto">
          <a:xfrm>
            <a:off x="7010400" y="1524000"/>
            <a:ext cx="1981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3838" marR="0" lvl="0" indent="-223838"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Used 80-100 mg evaporated lithium</a:t>
            </a:r>
          </a:p>
          <a:p>
            <a:pPr marL="223838" marR="0" lvl="0" indent="-223838"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0.8 MA, 4 MW ELM-free H-mode </a:t>
            </a:r>
            <a:r>
              <a:rPr lang="en-US" sz="1400" b="0" i="0" kern="0" dirty="0" smtClean="0">
                <a:solidFill>
                  <a:schemeClr val="tx1"/>
                </a:solidFill>
                <a:latin typeface="+mn-lt"/>
              </a:rPr>
              <a:t>discharges had impurity accumulation</a:t>
            </a: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223838" marR="0" lvl="0" indent="-223838"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Core impurity</a:t>
            </a:r>
            <a:r>
              <a:rPr kumimoji="0" lang="en-US" sz="1400" b="0" i="0" u="none" strike="noStrike" kern="0" cap="none" spc="0" normalizeH="0" noProof="0" dirty="0" smtClean="0">
                <a:ln>
                  <a:noFill/>
                </a:ln>
                <a:solidFill>
                  <a:schemeClr val="tx1"/>
                </a:solidFill>
                <a:effectLst/>
                <a:uLnTx/>
                <a:uFillTx/>
                <a:latin typeface="+mn-lt"/>
                <a:ea typeface="+mn-ea"/>
                <a:cs typeface="+mn-cs"/>
              </a:rPr>
              <a:t> reduction </a:t>
            </a:r>
            <a:r>
              <a:rPr lang="en-US" sz="1400" b="0" i="0" kern="0" dirty="0" err="1" smtClean="0">
                <a:solidFill>
                  <a:schemeClr val="tx1"/>
                </a:solidFill>
                <a:latin typeface="+mn-lt"/>
              </a:rPr>
              <a:t>i</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n</a:t>
            </a:r>
            <a:r>
              <a:rPr kumimoji="0" lang="en-US" sz="1400" b="0" i="0" u="none" strike="noStrike" kern="0" cap="none" spc="0" normalizeH="0" baseline="0" noProof="0" dirty="0" smtClean="0">
                <a:ln>
                  <a:noFill/>
                </a:ln>
                <a:solidFill>
                  <a:schemeClr val="tx1"/>
                </a:solidFill>
                <a:effectLst/>
                <a:uLnTx/>
                <a:uFillTx/>
                <a:latin typeface="+mn-lt"/>
                <a:ea typeface="+mn-ea"/>
                <a:cs typeface="+mn-cs"/>
              </a:rPr>
              <a:t> “snowflake” divertor discharges may be due to</a:t>
            </a:r>
          </a:p>
          <a:p>
            <a:pPr lvl="1" indent="-233363">
              <a:buClr>
                <a:srgbClr val="004483"/>
              </a:buClr>
              <a:buFont typeface="Arial"/>
              <a:buChar char="•"/>
            </a:pPr>
            <a:r>
              <a:rPr kumimoji="0" lang="en-US" sz="1400" b="0" i="0" u="none" strike="noStrike" kern="0" cap="none" spc="0" normalizeH="0" baseline="0" noProof="0" dirty="0" smtClean="0">
                <a:ln>
                  <a:noFill/>
                </a:ln>
                <a:solidFill>
                  <a:schemeClr val="tx1"/>
                </a:solidFill>
                <a:effectLst/>
                <a:uLnTx/>
                <a:uFillTx/>
                <a:latin typeface="+mn-lt"/>
                <a:ea typeface="+mn-ea"/>
                <a:cs typeface="+mn-cs"/>
              </a:rPr>
              <a:t>Divertor</a:t>
            </a:r>
            <a:r>
              <a:rPr kumimoji="0" lang="en-US" sz="1400" b="0" i="0" u="none" strike="noStrike" kern="0" cap="none" spc="0" normalizeH="0" noProof="0" dirty="0" smtClean="0">
                <a:ln>
                  <a:noFill/>
                </a:ln>
                <a:solidFill>
                  <a:schemeClr val="tx1"/>
                </a:solidFill>
                <a:effectLst/>
                <a:uLnTx/>
                <a:uFillTx/>
                <a:latin typeface="+mn-lt"/>
                <a:ea typeface="+mn-ea"/>
                <a:cs typeface="+mn-cs"/>
              </a:rPr>
              <a:t> sputtering source reduction</a:t>
            </a:r>
          </a:p>
          <a:p>
            <a:pPr lvl="1" indent="-233363">
              <a:buClr>
                <a:srgbClr val="004483"/>
              </a:buClr>
              <a:buFont typeface="Arial"/>
              <a:buChar char="•"/>
            </a:pPr>
            <a:r>
              <a:rPr lang="en-US" sz="1400" b="0" i="0" kern="0" dirty="0" smtClean="0">
                <a:solidFill>
                  <a:schemeClr val="tx1"/>
                </a:solidFill>
                <a:latin typeface="+mn-lt"/>
              </a:rPr>
              <a:t>Better impurity entrainment in SOL flow</a:t>
            </a:r>
            <a:endParaRPr kumimoji="0" lang="en-US" sz="1400" b="0" i="0" u="none" strike="noStrike" kern="0" cap="none" spc="0" normalizeH="0" noProof="0" dirty="0" smtClean="0">
              <a:ln>
                <a:noFill/>
              </a:ln>
              <a:solidFill>
                <a:schemeClr val="tx1"/>
              </a:solidFill>
              <a:effectLst/>
              <a:uLnTx/>
              <a:uFillTx/>
              <a:latin typeface="+mn-lt"/>
              <a:ea typeface="+mn-ea"/>
              <a:cs typeface="+mn-cs"/>
            </a:endParaRPr>
          </a:p>
          <a:p>
            <a:pPr lvl="1" indent="-233363">
              <a:buClr>
                <a:srgbClr val="004483"/>
              </a:buClr>
              <a:buFont typeface="Arial"/>
              <a:buChar char="•"/>
            </a:pPr>
            <a:r>
              <a:rPr lang="en-US" sz="1400" b="0" i="0" kern="0" baseline="0" dirty="0" smtClean="0">
                <a:solidFill>
                  <a:schemeClr val="tx1"/>
                </a:solidFill>
                <a:latin typeface="+mn-lt"/>
              </a:rPr>
              <a:t>Edge</a:t>
            </a:r>
            <a:r>
              <a:rPr lang="en-US" sz="1400" b="0" i="0" kern="0" dirty="0" smtClean="0">
                <a:solidFill>
                  <a:schemeClr val="tx1"/>
                </a:solidFill>
                <a:latin typeface="+mn-lt"/>
              </a:rPr>
              <a:t> inward convection reduction</a:t>
            </a: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xp1045-rr1-3.png"/>
          <p:cNvPicPr>
            <a:picLocks noChangeAspect="1"/>
          </p:cNvPicPr>
          <p:nvPr/>
        </p:nvPicPr>
        <p:blipFill>
          <a:blip r:embed="rId3"/>
          <a:stretch>
            <a:fillRect/>
          </a:stretch>
        </p:blipFill>
        <p:spPr>
          <a:xfrm>
            <a:off x="228600" y="1371599"/>
            <a:ext cx="3279393" cy="4714911"/>
          </a:xfrm>
          <a:prstGeom prst="rect">
            <a:avLst/>
          </a:prstGeom>
        </p:spPr>
      </p:pic>
      <p:sp>
        <p:nvSpPr>
          <p:cNvPr id="6" name="Rectangle 5"/>
          <p:cNvSpPr/>
          <p:nvPr/>
        </p:nvSpPr>
        <p:spPr>
          <a:xfrm>
            <a:off x="685800" y="6096000"/>
            <a:ext cx="6324600" cy="400110"/>
          </a:xfrm>
          <a:prstGeom prst="rect">
            <a:avLst/>
          </a:prstGeom>
        </p:spPr>
        <p:txBody>
          <a:bodyPr wrap="square">
            <a:spAutoFit/>
          </a:bodyPr>
          <a:lstStyle/>
          <a:p>
            <a:pPr marL="223838" lvl="0" indent="-223838">
              <a:buClr>
                <a:srgbClr val="004483"/>
              </a:buClr>
              <a:buNone/>
              <a:defRPr/>
            </a:pPr>
            <a:r>
              <a:rPr lang="en-US" sz="2000" b="0" i="0" kern="0" dirty="0" smtClean="0">
                <a:solidFill>
                  <a:schemeClr val="tx1"/>
                </a:solidFill>
              </a:rPr>
              <a:t>3-coil “snowflake”                         2-coil “snowflake”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3"/>
          <p:cNvSpPr>
            <a:spLocks noGrp="1"/>
          </p:cNvSpPr>
          <p:nvPr>
            <p:ph type="title"/>
          </p:nvPr>
        </p:nvSpPr>
        <p:spPr>
          <a:xfrm>
            <a:off x="381000" y="76200"/>
            <a:ext cx="8178800" cy="809625"/>
          </a:xfrm>
        </p:spPr>
        <p:txBody>
          <a:bodyPr/>
          <a:lstStyle/>
          <a:p>
            <a:pPr eaLnBrk="1" hangingPunct="1"/>
            <a:r>
              <a:rPr lang="en-US" sz="3000" dirty="0" smtClean="0"/>
              <a:t>Core carbon density profiles show drastic reduction of carbon in ELM-free “snowflake” discharges</a:t>
            </a:r>
          </a:p>
        </p:txBody>
      </p:sp>
      <p:sp>
        <p:nvSpPr>
          <p:cNvPr id="9" name="Content Placeholder 2"/>
          <p:cNvSpPr txBox="1">
            <a:spLocks/>
          </p:cNvSpPr>
          <p:nvPr/>
        </p:nvSpPr>
        <p:spPr bwMode="auto">
          <a:xfrm>
            <a:off x="4572000" y="1447800"/>
            <a:ext cx="4267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3838" marR="0" lvl="0" indent="-223838"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Core impurity</a:t>
            </a:r>
            <a:r>
              <a:rPr kumimoji="0" lang="en-US" sz="2000" b="0" i="0" u="none" strike="noStrike" kern="0" cap="none" spc="0" normalizeH="0" noProof="0" dirty="0" smtClean="0">
                <a:ln>
                  <a:noFill/>
                </a:ln>
                <a:solidFill>
                  <a:schemeClr val="tx1"/>
                </a:solidFill>
                <a:effectLst/>
                <a:uLnTx/>
                <a:uFillTx/>
                <a:latin typeface="+mn-lt"/>
                <a:ea typeface="+mn-ea"/>
                <a:cs typeface="+mn-cs"/>
              </a:rPr>
              <a:t> reduction </a:t>
            </a:r>
            <a:r>
              <a:rPr lang="en-US" sz="2000" b="0" i="0" kern="0" dirty="0" err="1" smtClean="0">
                <a:solidFill>
                  <a:schemeClr val="tx1"/>
                </a:solidFill>
                <a:latin typeface="+mn-lt"/>
              </a:rPr>
              <a:t>i</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n</a:t>
            </a:r>
            <a:r>
              <a:rPr kumimoji="0" lang="en-US" sz="2000" b="0" i="0" u="none" strike="noStrike" kern="0" cap="none" spc="0" normalizeH="0" baseline="0" noProof="0" dirty="0" smtClean="0">
                <a:ln>
                  <a:noFill/>
                </a:ln>
                <a:solidFill>
                  <a:schemeClr val="tx1"/>
                </a:solidFill>
                <a:effectLst/>
                <a:uLnTx/>
                <a:uFillTx/>
                <a:latin typeface="+mn-lt"/>
                <a:ea typeface="+mn-ea"/>
                <a:cs typeface="+mn-cs"/>
              </a:rPr>
              <a:t> “snowflake” divertor discharges may be due to</a:t>
            </a:r>
          </a:p>
          <a:p>
            <a:pPr lvl="1" indent="-233363">
              <a:buClr>
                <a:srgbClr val="004483"/>
              </a:buClr>
              <a:buFont typeface="Arial"/>
              <a:buChar char="•"/>
            </a:pPr>
            <a:r>
              <a:rPr kumimoji="0" lang="en-US" sz="1800" b="0" i="0" u="none" strike="noStrike" kern="0" cap="none" spc="0" normalizeH="0" baseline="0" noProof="0" dirty="0" smtClean="0">
                <a:ln>
                  <a:noFill/>
                </a:ln>
                <a:solidFill>
                  <a:schemeClr val="tx1"/>
                </a:solidFill>
                <a:effectLst/>
                <a:uLnTx/>
                <a:uFillTx/>
                <a:latin typeface="+mn-lt"/>
                <a:ea typeface="+mn-ea"/>
                <a:cs typeface="+mn-cs"/>
              </a:rPr>
              <a:t>Divertor</a:t>
            </a:r>
            <a:r>
              <a:rPr kumimoji="0" lang="en-US" sz="1800" b="0" i="0" u="none" strike="noStrike" kern="0" cap="none" spc="0" normalizeH="0" noProof="0" dirty="0" smtClean="0">
                <a:ln>
                  <a:noFill/>
                </a:ln>
                <a:solidFill>
                  <a:schemeClr val="tx1"/>
                </a:solidFill>
                <a:effectLst/>
                <a:uLnTx/>
                <a:uFillTx/>
                <a:latin typeface="+mn-lt"/>
                <a:ea typeface="+mn-ea"/>
                <a:cs typeface="+mn-cs"/>
              </a:rPr>
              <a:t> sputtering source reduction</a:t>
            </a:r>
          </a:p>
          <a:p>
            <a:pPr lvl="1" indent="-233363">
              <a:buClr>
                <a:srgbClr val="004483"/>
              </a:buClr>
              <a:buFont typeface="Arial"/>
              <a:buChar char="•"/>
            </a:pPr>
            <a:r>
              <a:rPr lang="en-US" sz="1800" b="0" i="0" kern="0" dirty="0" smtClean="0">
                <a:solidFill>
                  <a:schemeClr val="tx1"/>
                </a:solidFill>
                <a:latin typeface="+mn-lt"/>
              </a:rPr>
              <a:t>Better impurity entrainment in SOL flow</a:t>
            </a:r>
            <a:endParaRPr kumimoji="0" lang="en-US" sz="1800" b="0" i="0" u="none" strike="noStrike" kern="0" cap="none" spc="0" normalizeH="0" noProof="0" dirty="0" smtClean="0">
              <a:ln>
                <a:noFill/>
              </a:ln>
              <a:solidFill>
                <a:schemeClr val="tx1"/>
              </a:solidFill>
              <a:effectLst/>
              <a:uLnTx/>
              <a:uFillTx/>
              <a:latin typeface="+mn-lt"/>
              <a:ea typeface="+mn-ea"/>
              <a:cs typeface="+mn-cs"/>
            </a:endParaRPr>
          </a:p>
          <a:p>
            <a:pPr lvl="1" indent="-233363">
              <a:buClr>
                <a:srgbClr val="004483"/>
              </a:buClr>
              <a:buFont typeface="Arial"/>
              <a:buChar char="•"/>
            </a:pPr>
            <a:r>
              <a:rPr lang="en-US" sz="1800" b="0" i="0" kern="0" baseline="0" dirty="0" smtClean="0">
                <a:solidFill>
                  <a:schemeClr val="tx1"/>
                </a:solidFill>
                <a:latin typeface="+mn-lt"/>
              </a:rPr>
              <a:t>Edge</a:t>
            </a:r>
            <a:r>
              <a:rPr lang="en-US" sz="1800" b="0" i="0" kern="0" dirty="0" smtClean="0">
                <a:solidFill>
                  <a:schemeClr val="tx1"/>
                </a:solidFill>
                <a:latin typeface="+mn-lt"/>
              </a:rPr>
              <a:t> inward convection reduction</a:t>
            </a:r>
          </a:p>
          <a:p>
            <a:pPr lvl="1" indent="-233363">
              <a:buClr>
                <a:srgbClr val="004483"/>
              </a:buClr>
              <a:buFont typeface="Arial"/>
              <a:buChar char="•"/>
            </a:pPr>
            <a:endParaRPr lang="en-US" sz="1800" b="0" i="0" kern="0" dirty="0" smtClean="0">
              <a:solidFill>
                <a:schemeClr val="tx1"/>
              </a:solidFill>
              <a:latin typeface="+mn-lt"/>
            </a:endParaRPr>
          </a:p>
          <a:p>
            <a:pPr marL="223838" indent="-223838">
              <a:buClr>
                <a:srgbClr val="004483"/>
              </a:buClr>
              <a:buFont typeface="Wingdings" charset="2"/>
              <a:buChar cha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Impurity transport modeling in progress to </a:t>
            </a:r>
            <a:r>
              <a:rPr lang="en-US" sz="2000" b="0" i="0" kern="0" dirty="0" smtClean="0">
                <a:solidFill>
                  <a:schemeClr val="tx1"/>
                </a:solidFill>
                <a:latin typeface="+mn-lt"/>
              </a:rPr>
              <a:t>understand the dominant cause of </a:t>
            </a:r>
            <a:r>
              <a:rPr lang="en-US" sz="2000" b="0" kern="0" dirty="0" err="1" smtClean="0">
                <a:solidFill>
                  <a:schemeClr val="tx1"/>
                </a:solidFill>
                <a:latin typeface="+mn-lt"/>
              </a:rPr>
              <a:t>n</a:t>
            </a:r>
            <a:r>
              <a:rPr lang="en-US" sz="2000" b="0" kern="0" baseline="-25000" dirty="0" err="1" smtClean="0">
                <a:solidFill>
                  <a:schemeClr val="tx1"/>
                </a:solidFill>
                <a:latin typeface="+mn-lt"/>
              </a:rPr>
              <a:t>C</a:t>
            </a:r>
            <a:r>
              <a:rPr lang="en-US" sz="2000" b="0" i="0" kern="0" dirty="0" smtClean="0">
                <a:solidFill>
                  <a:schemeClr val="tx1"/>
                </a:solidFill>
                <a:latin typeface="+mn-lt"/>
              </a:rPr>
              <a:t> reduction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endParaRPr lang="en-US" sz="2000" b="0" i="0" kern="0" dirty="0" smtClean="0">
              <a:solidFill>
                <a:schemeClr val="tx1"/>
              </a:solidFill>
              <a:latin typeface="+mn-lt"/>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Carbon density from Charge Exchange Recombination Spectroscopy system</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iaea10-sfd-nC.png"/>
          <p:cNvPicPr>
            <a:picLocks noChangeAspect="1"/>
          </p:cNvPicPr>
          <p:nvPr/>
        </p:nvPicPr>
        <p:blipFill>
          <a:blip r:embed="rId2"/>
          <a:stretch>
            <a:fillRect/>
          </a:stretch>
        </p:blipFill>
        <p:spPr>
          <a:xfrm>
            <a:off x="228600" y="1219200"/>
            <a:ext cx="3703140" cy="5410639"/>
          </a:xfrm>
          <a:prstGeom prst="rect">
            <a:avLst/>
          </a:prstGeom>
        </p:spPr>
      </p:pic>
      <p:sp>
        <p:nvSpPr>
          <p:cNvPr id="7" name="Rectangle 6"/>
          <p:cNvSpPr/>
          <p:nvPr/>
        </p:nvSpPr>
        <p:spPr>
          <a:xfrm>
            <a:off x="1219200" y="4267200"/>
            <a:ext cx="319944" cy="338554"/>
          </a:xfrm>
          <a:prstGeom prst="rect">
            <a:avLst/>
          </a:prstGeom>
        </p:spPr>
        <p:txBody>
          <a:bodyPr wrap="none">
            <a:spAutoFit/>
          </a:bodyPr>
          <a:lstStyle/>
          <a:p>
            <a:pPr>
              <a:buNone/>
            </a:pPr>
            <a:r>
              <a:rPr lang="en-US" sz="1600" b="0" i="0" kern="0" dirty="0" err="1" smtClean="0">
                <a:solidFill>
                  <a:schemeClr val="tx1"/>
                </a:solidFill>
              </a:rPr>
              <a:t>s</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152400"/>
            <a:ext cx="7950200" cy="809625"/>
          </a:xfrm>
        </p:spPr>
        <p:txBody>
          <a:bodyPr/>
          <a:lstStyle/>
          <a:p>
            <a:pPr eaLnBrk="1" hangingPunct="1"/>
            <a:r>
              <a:rPr lang="en-US" dirty="0" smtClean="0"/>
              <a:t>Significant reduction of peak heat flux observed in “snowflake” divertor</a:t>
            </a:r>
          </a:p>
        </p:txBody>
      </p:sp>
      <p:pic>
        <p:nvPicPr>
          <p:cNvPr id="5" name="Picture 4" descr="iaea10-qprofile.png"/>
          <p:cNvPicPr>
            <a:picLocks noChangeAspect="1"/>
          </p:cNvPicPr>
          <p:nvPr/>
        </p:nvPicPr>
        <p:blipFill>
          <a:blip r:embed="rId2"/>
          <a:stretch>
            <a:fillRect/>
          </a:stretch>
        </p:blipFill>
        <p:spPr>
          <a:xfrm>
            <a:off x="304800" y="1219200"/>
            <a:ext cx="3962400" cy="1784543"/>
          </a:xfrm>
          <a:prstGeom prst="rect">
            <a:avLst/>
          </a:prstGeom>
        </p:spPr>
      </p:pic>
      <p:pic>
        <p:nvPicPr>
          <p:cNvPr id="9" name="Picture 8" descr="xp1045-rr-qim.png"/>
          <p:cNvPicPr>
            <a:picLocks noChangeAspect="1"/>
          </p:cNvPicPr>
          <p:nvPr/>
        </p:nvPicPr>
        <p:blipFill>
          <a:blip r:embed="rId3"/>
          <a:stretch>
            <a:fillRect/>
          </a:stretch>
        </p:blipFill>
        <p:spPr>
          <a:xfrm>
            <a:off x="4908232" y="1295399"/>
            <a:ext cx="4080567" cy="5105401"/>
          </a:xfrm>
          <a:prstGeom prst="rect">
            <a:avLst/>
          </a:prstGeom>
        </p:spPr>
      </p:pic>
      <p:pic>
        <p:nvPicPr>
          <p:cNvPr id="6" name="Picture 5" descr="iaea10-sfd-q-prof.png"/>
          <p:cNvPicPr>
            <a:picLocks noChangeAspect="1"/>
          </p:cNvPicPr>
          <p:nvPr/>
        </p:nvPicPr>
        <p:blipFill>
          <a:blip r:embed="rId4"/>
          <a:stretch>
            <a:fillRect/>
          </a:stretch>
        </p:blipFill>
        <p:spPr>
          <a:xfrm>
            <a:off x="152400" y="3103143"/>
            <a:ext cx="4280699" cy="32976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detachment of outer strike point region observed in “snowflake” divertor discharges</a:t>
            </a:r>
            <a:endParaRPr lang="en-US" dirty="0"/>
          </a:p>
        </p:txBody>
      </p:sp>
      <p:sp>
        <p:nvSpPr>
          <p:cNvPr id="4" name="Content Placeholder 2"/>
          <p:cNvSpPr txBox="1">
            <a:spLocks/>
          </p:cNvSpPr>
          <p:nvPr/>
        </p:nvSpPr>
        <p:spPr bwMode="auto">
          <a:xfrm>
            <a:off x="381000" y="1524000"/>
            <a:ext cx="441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Signs of partial detachment observed in “snowflake” divertor</a:t>
            </a:r>
          </a:p>
          <a:p>
            <a:pPr marL="800100" lvl="1" indent="-342900">
              <a:buClr>
                <a:srgbClr val="004483"/>
              </a:buClr>
              <a:buFont typeface="Arial"/>
              <a:buChar char="•"/>
            </a:pPr>
            <a:r>
              <a:rPr lang="en-US" sz="2200" b="0" i="0" kern="0" dirty="0" smtClean="0">
                <a:solidFill>
                  <a:schemeClr val="tx1"/>
                </a:solidFill>
                <a:latin typeface="+mn-lt"/>
              </a:rPr>
              <a:t>Loss of parallel pressure</a:t>
            </a:r>
          </a:p>
          <a:p>
            <a:pPr marL="800100" lvl="1" indent="-342900">
              <a:buClr>
                <a:srgbClr val="004483"/>
              </a:buClr>
              <a:buFont typeface="Arial"/>
              <a:buChar char="•"/>
            </a:pPr>
            <a:r>
              <a:rPr lang="en-US" sz="2200" b="0" i="0" kern="0" dirty="0" smtClean="0">
                <a:solidFill>
                  <a:schemeClr val="tx1"/>
                </a:solidFill>
                <a:latin typeface="+mn-lt"/>
              </a:rPr>
              <a:t>Heat and particle flux reduction at the plate</a:t>
            </a:r>
          </a:p>
          <a:p>
            <a:pPr marL="800100" lvl="1" indent="-342900">
              <a:buClr>
                <a:srgbClr val="004483"/>
              </a:buClr>
              <a:buFont typeface="Arial"/>
              <a:buChar char="•"/>
            </a:pPr>
            <a:r>
              <a:rPr lang="en-US" sz="2200" b="0" kern="0" dirty="0" smtClean="0">
                <a:solidFill>
                  <a:schemeClr val="tx1"/>
                </a:solidFill>
                <a:latin typeface="+mn-lt"/>
              </a:rPr>
              <a:t>T</a:t>
            </a:r>
            <a:r>
              <a:rPr lang="en-US" sz="2200" b="0" kern="0" baseline="-25000" dirty="0" smtClean="0">
                <a:solidFill>
                  <a:schemeClr val="tx1"/>
                </a:solidFill>
                <a:latin typeface="+mn-lt"/>
              </a:rPr>
              <a:t>e</a:t>
            </a:r>
            <a:r>
              <a:rPr lang="en-US" sz="2200" b="0" i="0" kern="0" dirty="0" smtClean="0">
                <a:solidFill>
                  <a:schemeClr val="tx1"/>
                </a:solidFill>
                <a:latin typeface="+mn-lt"/>
              </a:rPr>
              <a:t> ≤ 1.6 eV, </a:t>
            </a:r>
            <a:r>
              <a:rPr lang="en-US" sz="2200" b="0" kern="0" dirty="0" smtClean="0">
                <a:solidFill>
                  <a:schemeClr val="tx1"/>
                </a:solidFill>
                <a:latin typeface="+mn-lt"/>
              </a:rPr>
              <a:t>n</a:t>
            </a:r>
            <a:r>
              <a:rPr lang="en-US" sz="2200" b="0" kern="0" baseline="-25000" dirty="0" smtClean="0">
                <a:solidFill>
                  <a:schemeClr val="tx1"/>
                </a:solidFill>
                <a:latin typeface="+mn-lt"/>
              </a:rPr>
              <a:t>e</a:t>
            </a:r>
            <a:r>
              <a:rPr lang="en-US" sz="2200" b="0" i="0" kern="0" dirty="0" smtClean="0">
                <a:solidFill>
                  <a:schemeClr val="tx1"/>
                </a:solidFill>
                <a:latin typeface="+mn-lt"/>
              </a:rPr>
              <a:t> </a:t>
            </a:r>
            <a:r>
              <a:rPr lang="en-US" sz="2200" b="0" i="0" kern="0" dirty="0" smtClean="0">
                <a:solidFill>
                  <a:schemeClr val="tx1"/>
                </a:solidFill>
              </a:rPr>
              <a:t>≤ </a:t>
            </a:r>
            <a:r>
              <a:rPr lang="en-US" sz="2200" b="0" i="0" kern="0" dirty="0" smtClean="0">
                <a:solidFill>
                  <a:schemeClr val="tx1"/>
                </a:solidFill>
                <a:latin typeface="+mn-lt"/>
              </a:rPr>
              <a:t>4x10</a:t>
            </a:r>
            <a:r>
              <a:rPr lang="en-US" sz="2200" b="0" i="0" kern="0" baseline="30000" dirty="0" smtClean="0">
                <a:solidFill>
                  <a:schemeClr val="tx1"/>
                </a:solidFill>
                <a:latin typeface="+mn-lt"/>
              </a:rPr>
              <a:t>20</a:t>
            </a:r>
            <a:r>
              <a:rPr lang="en-US" sz="2200" b="0" i="0" kern="0" dirty="0" smtClean="0">
                <a:solidFill>
                  <a:schemeClr val="tx1"/>
                </a:solidFill>
                <a:latin typeface="+mn-lt"/>
              </a:rPr>
              <a:t> m</a:t>
            </a:r>
            <a:r>
              <a:rPr lang="en-US" sz="2200" b="0" i="0" kern="0" baseline="30000" dirty="0" smtClean="0">
                <a:solidFill>
                  <a:schemeClr val="tx1"/>
                </a:solidFill>
                <a:latin typeface="+mn-lt"/>
              </a:rPr>
              <a:t>-3</a:t>
            </a:r>
          </a:p>
          <a:p>
            <a:pPr marL="800100" lvl="1" indent="-342900">
              <a:buClr>
                <a:srgbClr val="004483"/>
              </a:buClr>
              <a:buFont typeface="Arial"/>
              <a:buChar char="•"/>
            </a:pPr>
            <a:r>
              <a:rPr lang="en-US" sz="2200" b="0" i="0" kern="0" dirty="0" smtClean="0">
                <a:solidFill>
                  <a:schemeClr val="tx1"/>
                </a:solidFill>
                <a:latin typeface="+mn-lt"/>
              </a:rPr>
              <a:t>Increase in divertor </a:t>
            </a:r>
            <a:r>
              <a:rPr lang="en-US" sz="2200" b="0" kern="0" dirty="0" err="1" smtClean="0">
                <a:solidFill>
                  <a:schemeClr val="tx1"/>
                </a:solidFill>
                <a:latin typeface="+mn-lt"/>
              </a:rPr>
              <a:t>P</a:t>
            </a:r>
            <a:r>
              <a:rPr lang="en-US" sz="2200" b="0" kern="0" baseline="-25000" dirty="0" err="1" smtClean="0">
                <a:solidFill>
                  <a:schemeClr val="tx1"/>
                </a:solidFill>
                <a:latin typeface="+mn-lt"/>
              </a:rPr>
              <a:t>rad</a:t>
            </a:r>
            <a:endParaRPr lang="en-US" sz="2200" b="0" kern="0" baseline="-25000" dirty="0" smtClean="0">
              <a:solidFill>
                <a:schemeClr val="tx1"/>
              </a:solidFill>
              <a:latin typeface="+mn-lt"/>
            </a:endParaRPr>
          </a:p>
          <a:p>
            <a:pPr marL="800100" lvl="1" indent="-342900">
              <a:buClr>
                <a:srgbClr val="004483"/>
              </a:buClr>
              <a:buFont typeface="Arial"/>
              <a:buChar char="•"/>
            </a:pPr>
            <a:r>
              <a:rPr lang="en-US" sz="2200" b="0" i="0" kern="0" dirty="0" smtClean="0">
                <a:solidFill>
                  <a:schemeClr val="tx1"/>
                </a:solidFill>
                <a:latin typeface="+mn-lt"/>
              </a:rPr>
              <a:t>Increase in 3-body recombination rate</a:t>
            </a:r>
          </a:p>
          <a:p>
            <a:pPr marL="800100" lvl="1" indent="-342900">
              <a:buClr>
                <a:srgbClr val="004483"/>
              </a:buClr>
              <a:buFont typeface="Arial"/>
              <a:buChar char="•"/>
            </a:pPr>
            <a:r>
              <a:rPr lang="en-US" sz="2200" b="0" i="0" kern="0" dirty="0" smtClean="0">
                <a:solidFill>
                  <a:schemeClr val="tx1"/>
                </a:solidFill>
                <a:latin typeface="+mn-lt"/>
              </a:rPr>
              <a:t>Increase in neutral pressure</a:t>
            </a: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iaea10-sfd2p.png"/>
          <p:cNvPicPr>
            <a:picLocks noChangeAspect="1"/>
          </p:cNvPicPr>
          <p:nvPr/>
        </p:nvPicPr>
        <p:blipFill>
          <a:blip r:embed="rId2"/>
          <a:stretch>
            <a:fillRect/>
          </a:stretch>
        </p:blipFill>
        <p:spPr>
          <a:xfrm>
            <a:off x="4953000" y="1295399"/>
            <a:ext cx="3937728" cy="52273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50200" cy="809625"/>
          </a:xfrm>
        </p:spPr>
        <p:txBody>
          <a:bodyPr/>
          <a:lstStyle/>
          <a:p>
            <a:r>
              <a:rPr lang="en-US" sz="3000" dirty="0" smtClean="0"/>
              <a:t>High-</a:t>
            </a:r>
            <a:r>
              <a:rPr lang="en-US" sz="3000" i="1" dirty="0" err="1" smtClean="0"/>
              <a:t>n</a:t>
            </a:r>
            <a:r>
              <a:rPr lang="en-US" sz="3000" dirty="0" smtClean="0"/>
              <a:t> Balmer line emission measurements suggest high divertor recombination rate, low </a:t>
            </a:r>
            <a:r>
              <a:rPr lang="en-US" sz="3000" i="1" dirty="0" smtClean="0"/>
              <a:t>T</a:t>
            </a:r>
            <a:r>
              <a:rPr lang="en-US" sz="3000" i="1" baseline="-25000" dirty="0" smtClean="0"/>
              <a:t>e</a:t>
            </a:r>
            <a:r>
              <a:rPr lang="en-US" sz="3000" dirty="0" smtClean="0"/>
              <a:t>, high </a:t>
            </a:r>
            <a:r>
              <a:rPr lang="en-US" sz="3000" i="1" dirty="0" smtClean="0"/>
              <a:t>n</a:t>
            </a:r>
            <a:r>
              <a:rPr lang="en-US" sz="3000" i="1" baseline="-25000" dirty="0" smtClean="0"/>
              <a:t>e</a:t>
            </a:r>
            <a:endParaRPr lang="en-US" sz="3000" i="1" baseline="-25000" dirty="0"/>
          </a:p>
        </p:txBody>
      </p:sp>
      <p:sp>
        <p:nvSpPr>
          <p:cNvPr id="6" name="Content Placeholder 2"/>
          <p:cNvSpPr txBox="1">
            <a:spLocks/>
          </p:cNvSpPr>
          <p:nvPr/>
        </p:nvSpPr>
        <p:spPr bwMode="auto">
          <a:xfrm>
            <a:off x="457200" y="59436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Clr>
                <a:srgbClr val="004483"/>
              </a:buClr>
              <a:buFont typeface="Wingdings" pitchFamily="-65" charset="2"/>
              <a:buChar char="§"/>
            </a:pPr>
            <a:r>
              <a:rPr kumimoji="0" lang="en-US" sz="2400" b="0" u="none" strike="noStrike" kern="0" cap="none" spc="0" normalizeH="0" baseline="0" noProof="0" dirty="0" smtClean="0">
                <a:ln>
                  <a:noFill/>
                </a:ln>
                <a:solidFill>
                  <a:schemeClr val="tx1"/>
                </a:solidFill>
                <a:effectLst/>
                <a:uLnTx/>
                <a:uFillTx/>
                <a:latin typeface="+mn-lt"/>
                <a:ea typeface="+mn-ea"/>
                <a:cs typeface="+mn-cs"/>
              </a:rPr>
              <a:t>T</a:t>
            </a:r>
            <a:r>
              <a:rPr kumimoji="0" lang="en-US" sz="2400" b="0" u="none" strike="noStrike" kern="0" cap="none" spc="0" normalizeH="0" baseline="-25000" noProof="0" dirty="0" smtClean="0">
                <a:ln>
                  <a:noFill/>
                </a:ln>
                <a:solidFill>
                  <a:schemeClr val="tx1"/>
                </a:solidFill>
                <a:effectLst/>
                <a:uLnTx/>
                <a:uFillTx/>
                <a:latin typeface="+mn-lt"/>
                <a:ea typeface="+mn-ea"/>
                <a:cs typeface="+mn-cs"/>
              </a:rPr>
              <a:t>e</a:t>
            </a:r>
            <a:r>
              <a:rPr kumimoji="0" lang="en-US" sz="2400" b="0" i="0" u="none" strike="noStrike" kern="0" cap="none" spc="0" normalizeH="0" baseline="0" noProof="0" dirty="0" smtClean="0">
                <a:ln>
                  <a:noFill/>
                </a:ln>
                <a:solidFill>
                  <a:schemeClr val="tx1"/>
                </a:solidFill>
                <a:effectLst/>
                <a:uLnTx/>
                <a:uFillTx/>
                <a:latin typeface="+mn-lt"/>
                <a:ea typeface="+mn-ea"/>
                <a:cs typeface="+mn-cs"/>
              </a:rPr>
              <a:t>=0.8-1.2 eV, </a:t>
            </a:r>
            <a:r>
              <a:rPr lang="en-US" sz="2400" b="0" kern="0" dirty="0" smtClean="0">
                <a:solidFill>
                  <a:schemeClr val="tx1"/>
                </a:solidFill>
                <a:latin typeface="+mn-lt"/>
              </a:rPr>
              <a:t>n</a:t>
            </a:r>
            <a:r>
              <a:rPr lang="en-US" sz="2400" b="0" kern="0" baseline="-25000" dirty="0" smtClean="0">
                <a:solidFill>
                  <a:schemeClr val="tx1"/>
                </a:solidFill>
                <a:latin typeface="+mn-lt"/>
              </a:rPr>
              <a:t>e</a:t>
            </a:r>
            <a:r>
              <a:rPr lang="en-US" sz="2400" b="0" i="0" kern="0" dirty="0" smtClean="0">
                <a:solidFill>
                  <a:schemeClr val="tx1"/>
                </a:solidFill>
                <a:latin typeface="+mn-lt"/>
              </a:rPr>
              <a:t>=2-7 </a:t>
            </a:r>
            <a:r>
              <a:rPr lang="en-US" sz="2400" b="0" i="0" kern="0" dirty="0" err="1" smtClean="0">
                <a:solidFill>
                  <a:schemeClr val="tx1"/>
                </a:solidFill>
                <a:latin typeface="+mn-lt"/>
              </a:rPr>
              <a:t>x</a:t>
            </a:r>
            <a:r>
              <a:rPr lang="en-US" sz="2400" b="0" i="0" kern="0" dirty="0" smtClean="0">
                <a:solidFill>
                  <a:schemeClr val="tx1"/>
                </a:solidFill>
                <a:latin typeface="+mn-lt"/>
              </a:rPr>
              <a:t> 10</a:t>
            </a:r>
            <a:r>
              <a:rPr lang="en-US" sz="2400" b="0" i="0" kern="0" baseline="30000" dirty="0" smtClean="0">
                <a:solidFill>
                  <a:schemeClr val="tx1"/>
                </a:solidFill>
                <a:latin typeface="+mn-lt"/>
              </a:rPr>
              <a:t>20</a:t>
            </a:r>
            <a:r>
              <a:rPr lang="en-US" sz="2400" b="0" i="0" kern="0" dirty="0" smtClean="0">
                <a:solidFill>
                  <a:schemeClr val="tx1"/>
                </a:solidFill>
                <a:latin typeface="+mn-lt"/>
              </a:rPr>
              <a:t> m</a:t>
            </a:r>
            <a:r>
              <a:rPr lang="en-US" sz="2400" b="0" i="0" kern="0" baseline="30000" dirty="0" smtClean="0">
                <a:solidFill>
                  <a:schemeClr val="tx1"/>
                </a:solidFill>
                <a:latin typeface="+mn-lt"/>
              </a:rPr>
              <a:t>-3</a:t>
            </a:r>
            <a:r>
              <a:rPr kumimoji="0" lang="en-US" sz="2400" b="0" i="0" u="none" strike="noStrike" kern="0" cap="none" spc="0" normalizeH="0" baseline="0" noProof="0" dirty="0" smtClean="0">
                <a:ln>
                  <a:noFill/>
                </a:ln>
                <a:solidFill>
                  <a:schemeClr val="tx1"/>
                </a:solidFill>
                <a:effectLst/>
                <a:uLnTx/>
                <a:uFillTx/>
                <a:latin typeface="+mn-lt"/>
                <a:ea typeface="+mn-ea"/>
                <a:cs typeface="+mn-cs"/>
              </a:rPr>
              <a:t> inferred</a:t>
            </a:r>
            <a:r>
              <a:rPr kumimoji="0" lang="en-US" sz="2400" b="0" i="0" u="none" strike="noStrike" kern="0" cap="none" spc="0" normalizeH="0" noProof="0" dirty="0" smtClean="0">
                <a:ln>
                  <a:noFill/>
                </a:ln>
                <a:solidFill>
                  <a:schemeClr val="tx1"/>
                </a:solidFill>
                <a:effectLst/>
                <a:uLnTx/>
                <a:uFillTx/>
                <a:latin typeface="+mn-lt"/>
                <a:ea typeface="+mn-ea"/>
                <a:cs typeface="+mn-cs"/>
              </a:rPr>
              <a:t> from modeling</a:t>
            </a:r>
            <a:endParaRPr lang="en-US" sz="2400" b="0" i="0" kern="0" dirty="0" smtClean="0">
              <a:solidFill>
                <a:schemeClr val="tx1"/>
              </a:solidFill>
              <a:latin typeface="+mn-lt"/>
            </a:endParaRPr>
          </a:p>
        </p:txBody>
      </p:sp>
      <p:sp>
        <p:nvSpPr>
          <p:cNvPr id="7" name="Content Placeholder 2"/>
          <p:cNvSpPr txBox="1">
            <a:spLocks/>
          </p:cNvSpPr>
          <p:nvPr/>
        </p:nvSpPr>
        <p:spPr bwMode="auto">
          <a:xfrm>
            <a:off x="76200" y="1447800"/>
            <a:ext cx="2971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65"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Balmer series </a:t>
            </a:r>
            <a:r>
              <a:rPr lang="en-US" sz="2000" b="0" i="0" kern="0" dirty="0" smtClean="0">
                <a:solidFill>
                  <a:schemeClr val="tx1"/>
                </a:solidFill>
                <a:latin typeface="+mn-lt"/>
              </a:rPr>
              <a:t>spectra modeled with CRETIN; Spectra sensitive to</a:t>
            </a:r>
          </a:p>
          <a:p>
            <a:pPr marL="625475" lvl="1" indent="-336550">
              <a:buClr>
                <a:srgbClr val="004483"/>
              </a:buClr>
              <a:buFont typeface="Wingdings" pitchFamily="-65" charset="2"/>
              <a:buChar char="§"/>
            </a:pPr>
            <a:r>
              <a:rPr lang="en-US" sz="1800" b="0" i="0" kern="0" dirty="0" smtClean="0">
                <a:solidFill>
                  <a:schemeClr val="tx1"/>
                </a:solidFill>
                <a:latin typeface="+mn-lt"/>
              </a:rPr>
              <a:t>Line intensity &lt;-&gt; Recombination rate</a:t>
            </a:r>
          </a:p>
          <a:p>
            <a:pPr marL="625475" lvl="1" indent="-336550">
              <a:buClr>
                <a:srgbClr val="004483"/>
              </a:buClr>
              <a:buFont typeface="Wingdings" pitchFamily="-65" charset="2"/>
              <a:buChar char="§"/>
            </a:pPr>
            <a:r>
              <a:rPr lang="en-US" sz="1800" b="0" kern="0" dirty="0" smtClean="0">
                <a:solidFill>
                  <a:schemeClr val="tx1"/>
                </a:solidFill>
                <a:latin typeface="+mn-lt"/>
              </a:rPr>
              <a:t>T</a:t>
            </a:r>
            <a:r>
              <a:rPr lang="en-US" sz="1800" b="0" kern="0" baseline="-25000" dirty="0" smtClean="0">
                <a:solidFill>
                  <a:schemeClr val="tx1"/>
                </a:solidFill>
                <a:latin typeface="+mn-lt"/>
              </a:rPr>
              <a:t>e</a:t>
            </a:r>
            <a:r>
              <a:rPr lang="en-US" sz="1800" b="0" i="0" kern="0" dirty="0" smtClean="0">
                <a:solidFill>
                  <a:schemeClr val="tx1"/>
                </a:solidFill>
                <a:latin typeface="+mn-lt"/>
              </a:rPr>
              <a:t> &lt;-&gt; </a:t>
            </a:r>
            <a:r>
              <a:rPr lang="en-US" sz="1800" b="0" i="0" kern="0" dirty="0" err="1" smtClean="0">
                <a:solidFill>
                  <a:schemeClr val="tx1"/>
                </a:solidFill>
                <a:latin typeface="+mn-lt"/>
              </a:rPr>
              <a:t>Boltzman</a:t>
            </a:r>
            <a:r>
              <a:rPr lang="en-US" sz="1800" b="0" i="0" kern="0" dirty="0" smtClean="0">
                <a:solidFill>
                  <a:schemeClr val="tx1"/>
                </a:solidFill>
                <a:latin typeface="+mn-lt"/>
              </a:rPr>
              <a:t> population distribution</a:t>
            </a:r>
          </a:p>
          <a:p>
            <a:pPr marL="625475" lvl="1" indent="-336550">
              <a:buClr>
                <a:srgbClr val="004483"/>
              </a:buClr>
              <a:buFont typeface="Wingdings" pitchFamily="-65" charset="2"/>
              <a:buChar char="§"/>
            </a:pPr>
            <a:r>
              <a:rPr lang="en-US" sz="1800" b="0" kern="0" dirty="0" smtClean="0">
                <a:solidFill>
                  <a:schemeClr val="tx1"/>
                </a:solidFill>
                <a:latin typeface="+mn-lt"/>
              </a:rPr>
              <a:t>n</a:t>
            </a:r>
            <a:r>
              <a:rPr lang="en-US" sz="1800" b="0" kern="0" baseline="-25000" dirty="0" smtClean="0">
                <a:solidFill>
                  <a:schemeClr val="tx1"/>
                </a:solidFill>
                <a:latin typeface="+mn-lt"/>
              </a:rPr>
              <a:t>e</a:t>
            </a:r>
            <a:r>
              <a:rPr lang="en-US" sz="1800" b="0" i="0" kern="0" dirty="0" smtClean="0">
                <a:solidFill>
                  <a:schemeClr val="tx1"/>
                </a:solidFill>
                <a:latin typeface="+mn-lt"/>
              </a:rPr>
              <a:t> &lt;-&gt; Line broadening due to linear Stark effect from ion and electron </a:t>
            </a:r>
            <a:r>
              <a:rPr lang="en-US" sz="1800" b="0" i="0" kern="0" dirty="0" err="1" smtClean="0">
                <a:solidFill>
                  <a:schemeClr val="tx1"/>
                </a:solidFill>
                <a:latin typeface="+mn-lt"/>
              </a:rPr>
              <a:t>microfield</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2" name="Picture 11" descr="iaea10-sfd2p2.png"/>
          <p:cNvPicPr>
            <a:picLocks noChangeAspect="1"/>
          </p:cNvPicPr>
          <p:nvPr/>
        </p:nvPicPr>
        <p:blipFill>
          <a:blip r:embed="rId2"/>
          <a:stretch>
            <a:fillRect/>
          </a:stretch>
        </p:blipFill>
        <p:spPr>
          <a:xfrm>
            <a:off x="3124200" y="1309526"/>
            <a:ext cx="5688654" cy="463407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09600" y="76200"/>
            <a:ext cx="7950200" cy="809625"/>
          </a:xfrm>
        </p:spPr>
        <p:txBody>
          <a:bodyPr/>
          <a:lstStyle/>
          <a:p>
            <a:r>
              <a:rPr lang="en-US" sz="3000" dirty="0" smtClean="0"/>
              <a:t>Volumetric power and momentum losses are increased due to geometry in “snowflake” divertor</a:t>
            </a:r>
            <a:endParaRPr kumimoji="1" lang="en-US" sz="3000" i="1" baseline="-25000" dirty="0"/>
          </a:p>
        </p:txBody>
      </p:sp>
      <p:sp>
        <p:nvSpPr>
          <p:cNvPr id="310275" name="Rectangle 3"/>
          <p:cNvSpPr>
            <a:spLocks noGrp="1" noChangeArrowheads="1"/>
          </p:cNvSpPr>
          <p:nvPr>
            <p:ph type="body" idx="1"/>
          </p:nvPr>
        </p:nvSpPr>
        <p:spPr>
          <a:xfrm>
            <a:off x="381000" y="1295400"/>
            <a:ext cx="3962400" cy="5257800"/>
          </a:xfrm>
        </p:spPr>
        <p:txBody>
          <a:bodyPr/>
          <a:lstStyle/>
          <a:p>
            <a:pPr>
              <a:lnSpc>
                <a:spcPct val="90000"/>
              </a:lnSpc>
            </a:pPr>
            <a:r>
              <a:rPr kumimoji="1" lang="en-US" sz="1800" dirty="0" err="1"/>
              <a:t>Hulse</a:t>
            </a:r>
            <a:r>
              <a:rPr kumimoji="1" lang="en-US" sz="1800" dirty="0"/>
              <a:t>-Post non-coronal radiative cooling curves for low Z impurities for </a:t>
            </a:r>
            <a:r>
              <a:rPr kumimoji="1" lang="en-US" sz="1800" i="1" dirty="0"/>
              <a:t>n</a:t>
            </a:r>
            <a:r>
              <a:rPr kumimoji="1" lang="en-US" sz="1800" i="1" baseline="-25000" dirty="0"/>
              <a:t>0</a:t>
            </a:r>
            <a:r>
              <a:rPr kumimoji="1" lang="en-US" sz="1800" i="1" dirty="0"/>
              <a:t>/n</a:t>
            </a:r>
            <a:r>
              <a:rPr kumimoji="1" lang="en-US" sz="1800" i="1" baseline="-25000" dirty="0"/>
              <a:t>e</a:t>
            </a:r>
            <a:r>
              <a:rPr kumimoji="1" lang="en-US" sz="1800" dirty="0"/>
              <a:t>, </a:t>
            </a:r>
            <a:r>
              <a:rPr kumimoji="1" lang="en-US" sz="1800" i="1" dirty="0"/>
              <a:t>n</a:t>
            </a:r>
            <a:r>
              <a:rPr kumimoji="1" lang="en-US" sz="1800" i="1" baseline="-25000" dirty="0"/>
              <a:t>e</a:t>
            </a:r>
            <a:r>
              <a:rPr kumimoji="1" lang="en-US" sz="1800" i="1" dirty="0"/>
              <a:t>-</a:t>
            </a:r>
            <a:r>
              <a:rPr kumimoji="1" lang="en-US" sz="1800" i="1" dirty="0" err="1">
                <a:latin typeface="Symbol" pitchFamily="24" charset="2"/>
                <a:sym typeface="Symbol" pitchFamily="24" charset="2"/>
              </a:rPr>
              <a:t></a:t>
            </a:r>
            <a:r>
              <a:rPr kumimoji="1" lang="en-US" sz="1800" baseline="-25000" dirty="0" err="1" smtClean="0"/>
              <a:t>recy</a:t>
            </a:r>
            <a:endParaRPr kumimoji="1" lang="en-US" sz="1800" dirty="0" smtClean="0"/>
          </a:p>
          <a:p>
            <a:pPr>
              <a:lnSpc>
                <a:spcPct val="90000"/>
              </a:lnSpc>
            </a:pPr>
            <a:r>
              <a:rPr kumimoji="1" lang="en-US" sz="1800" dirty="0"/>
              <a:t>Calculate max </a:t>
            </a:r>
            <a:r>
              <a:rPr kumimoji="1" lang="en-US" sz="1800" i="1" dirty="0" err="1"/>
              <a:t>q</a:t>
            </a:r>
            <a:r>
              <a:rPr kumimoji="1" lang="en-US" sz="1800" i="1" baseline="-25000" dirty="0"/>
              <a:t>||</a:t>
            </a:r>
            <a:r>
              <a:rPr kumimoji="1" lang="en-US" sz="1800" dirty="0"/>
              <a:t> that can be radiated</a:t>
            </a:r>
          </a:p>
          <a:p>
            <a:pPr>
              <a:lnSpc>
                <a:spcPct val="90000"/>
              </a:lnSpc>
            </a:pPr>
            <a:r>
              <a:rPr kumimoji="1" lang="en-US" sz="1800" dirty="0"/>
              <a:t>Express max </a:t>
            </a:r>
            <a:r>
              <a:rPr kumimoji="1" lang="en-US" sz="1800" i="1" dirty="0" err="1"/>
              <a:t>q</a:t>
            </a:r>
            <a:r>
              <a:rPr kumimoji="1" lang="en-US" sz="1800" i="1" baseline="-25000" dirty="0"/>
              <a:t>|| </a:t>
            </a:r>
            <a:r>
              <a:rPr kumimoji="1" lang="en-US" sz="1800" dirty="0"/>
              <a:t>as function of distance from heat source for range of  </a:t>
            </a:r>
            <a:r>
              <a:rPr kumimoji="1" lang="en-US" sz="1800" i="1" dirty="0" err="1"/>
              <a:t>f</a:t>
            </a:r>
            <a:r>
              <a:rPr kumimoji="1" lang="en-US" sz="1800" i="1" baseline="-25000" dirty="0" err="1"/>
              <a:t>z</a:t>
            </a:r>
            <a:r>
              <a:rPr kumimoji="1" lang="en-US" sz="1800" i="1" baseline="-25000" dirty="0"/>
              <a:t>  </a:t>
            </a:r>
            <a:r>
              <a:rPr kumimoji="1" lang="en-US" sz="1800" i="1" baseline="-25000" dirty="0" smtClean="0"/>
              <a:t> </a:t>
            </a:r>
            <a:r>
              <a:rPr kumimoji="1" lang="en-US" sz="1800" dirty="0" smtClean="0"/>
              <a:t>(</a:t>
            </a:r>
            <a:r>
              <a:rPr kumimoji="1" lang="en-US" sz="1800" dirty="0"/>
              <a:t>Post JNM 220-222, 1014 (1995) )</a:t>
            </a:r>
          </a:p>
          <a:p>
            <a:pPr>
              <a:lnSpc>
                <a:spcPct val="90000"/>
              </a:lnSpc>
            </a:pPr>
            <a:r>
              <a:rPr kumimoji="1" lang="en-US" sz="1800" dirty="0"/>
              <a:t>Power losses due to deuterium </a:t>
            </a:r>
            <a:r>
              <a:rPr kumimoji="1" lang="en-US" sz="1800" i="1" dirty="0" err="1"/>
              <a:t>P</a:t>
            </a:r>
            <a:r>
              <a:rPr kumimoji="1" lang="en-US" sz="1800" i="1" baseline="-25000" dirty="0" err="1"/>
              <a:t>rad</a:t>
            </a:r>
            <a:r>
              <a:rPr kumimoji="1" lang="en-US" sz="1800" dirty="0"/>
              <a:t> and ionization not </a:t>
            </a:r>
            <a:r>
              <a:rPr kumimoji="1" lang="en-US" sz="1800" dirty="0" smtClean="0"/>
              <a:t>considered</a:t>
            </a:r>
            <a:endParaRPr kumimoji="1" lang="en-US" dirty="0" smtClean="0"/>
          </a:p>
          <a:p>
            <a:pPr>
              <a:lnSpc>
                <a:spcPct val="90000"/>
              </a:lnSpc>
            </a:pPr>
            <a:r>
              <a:rPr kumimoji="1" lang="en-US" sz="1800" dirty="0" smtClean="0"/>
              <a:t>For NSTX, use n</a:t>
            </a:r>
            <a:r>
              <a:rPr kumimoji="1" lang="en-US" sz="1800" baseline="-25000" dirty="0" smtClean="0"/>
              <a:t>0</a:t>
            </a:r>
            <a:r>
              <a:rPr kumimoji="1" lang="en-US" sz="1800" dirty="0" smtClean="0"/>
              <a:t> = 0.1 % and </a:t>
            </a:r>
          </a:p>
          <a:p>
            <a:pPr lvl="1">
              <a:lnSpc>
                <a:spcPct val="90000"/>
              </a:lnSpc>
              <a:buNone/>
            </a:pPr>
            <a:r>
              <a:rPr kumimoji="1" lang="en-US" sz="1800" i="1" dirty="0" smtClean="0"/>
              <a:t>n</a:t>
            </a:r>
            <a:r>
              <a:rPr kumimoji="1" lang="en-US" sz="1800" i="1" baseline="-25000" dirty="0" smtClean="0"/>
              <a:t>e</a:t>
            </a:r>
            <a:r>
              <a:rPr kumimoji="1" lang="en-US" sz="1800" i="1" dirty="0" smtClean="0"/>
              <a:t>-</a:t>
            </a:r>
            <a:r>
              <a:rPr kumimoji="1" lang="en-US" sz="1800" i="1" dirty="0" err="1" smtClean="0">
                <a:latin typeface="Symbol" pitchFamily="24" charset="2"/>
                <a:sym typeface="Symbol" pitchFamily="24" charset="2"/>
              </a:rPr>
              <a:t></a:t>
            </a:r>
            <a:r>
              <a:rPr kumimoji="1" lang="en-US" sz="1800" baseline="-25000" dirty="0" err="1" smtClean="0"/>
              <a:t>recy</a:t>
            </a:r>
            <a:r>
              <a:rPr kumimoji="1" lang="en-US" sz="1800" dirty="0" smtClean="0"/>
              <a:t> = </a:t>
            </a:r>
            <a:r>
              <a:rPr kumimoji="1" lang="en-US" sz="1800" i="1" dirty="0" smtClean="0"/>
              <a:t>n</a:t>
            </a:r>
            <a:r>
              <a:rPr kumimoji="1" lang="en-US" sz="1800" i="1" baseline="-25000" dirty="0" smtClean="0"/>
              <a:t>e</a:t>
            </a:r>
            <a:r>
              <a:rPr kumimoji="1" lang="en-US" sz="1800" dirty="0" smtClean="0"/>
              <a:t> </a:t>
            </a:r>
            <a:r>
              <a:rPr kumimoji="1" lang="en-US" sz="1800" dirty="0" err="1" smtClean="0"/>
              <a:t>x</a:t>
            </a:r>
            <a:r>
              <a:rPr kumimoji="1" lang="en-US" sz="1800" dirty="0" smtClean="0"/>
              <a:t> 1 ms</a:t>
            </a:r>
          </a:p>
          <a:p>
            <a:pPr lvl="0">
              <a:lnSpc>
                <a:spcPct val="90000"/>
              </a:lnSpc>
              <a:buFont typeface="Wingdings" charset="2"/>
              <a:buChar char="§"/>
              <a:defRPr/>
            </a:pPr>
            <a:r>
              <a:rPr kumimoji="1" lang="en-US" sz="1800" dirty="0" smtClean="0"/>
              <a:t>Electron-ion recombination rate depends on divertor ion residence time</a:t>
            </a:r>
          </a:p>
          <a:p>
            <a:pPr lvl="1">
              <a:lnSpc>
                <a:spcPct val="90000"/>
              </a:lnSpc>
              <a:buFont typeface="Times" charset="0"/>
              <a:buChar char="•"/>
              <a:defRPr/>
            </a:pPr>
            <a:r>
              <a:rPr lang="en-US" sz="1600" dirty="0" smtClean="0"/>
              <a:t>Ion recombination time: </a:t>
            </a:r>
            <a:r>
              <a:rPr lang="en-US" sz="1600" dirty="0" err="1" smtClean="0">
                <a:latin typeface="Symbol" charset="2"/>
                <a:sym typeface="Symbol" charset="2"/>
              </a:rPr>
              <a:t></a:t>
            </a:r>
            <a:r>
              <a:rPr lang="en-US" sz="1600" baseline="-25000" dirty="0" err="1" smtClean="0"/>
              <a:t>ion</a:t>
            </a:r>
            <a:r>
              <a:rPr lang="en-US" sz="1600" dirty="0" smtClean="0"/>
              <a:t>~ 1−10 ms at </a:t>
            </a:r>
            <a:r>
              <a:rPr lang="en-US" sz="1600" i="1" dirty="0" smtClean="0"/>
              <a:t>T</a:t>
            </a:r>
            <a:r>
              <a:rPr lang="en-US" sz="1600" i="1" baseline="-25000" dirty="0" smtClean="0"/>
              <a:t>e</a:t>
            </a:r>
            <a:r>
              <a:rPr lang="en-US" sz="1600" dirty="0" smtClean="0"/>
              <a:t> =1.3 eV</a:t>
            </a:r>
          </a:p>
          <a:p>
            <a:pPr lvl="1">
              <a:lnSpc>
                <a:spcPct val="90000"/>
              </a:lnSpc>
              <a:buFont typeface="Times" charset="0"/>
              <a:buChar char="•"/>
              <a:defRPr/>
            </a:pPr>
            <a:r>
              <a:rPr lang="en-US" sz="1600" dirty="0" smtClean="0"/>
              <a:t>Ion residence </a:t>
            </a:r>
            <a:r>
              <a:rPr lang="en-US" sz="1600" dirty="0" err="1" smtClean="0"/>
              <a:t>time:</a:t>
            </a:r>
            <a:r>
              <a:rPr lang="en-US" sz="1600" dirty="0" err="1" smtClean="0">
                <a:latin typeface="Symbol" charset="2"/>
                <a:sym typeface="Symbol" charset="2"/>
              </a:rPr>
              <a:t></a:t>
            </a:r>
            <a:r>
              <a:rPr lang="en-US" sz="1600" baseline="-25000" dirty="0" err="1" smtClean="0"/>
              <a:t>ion</a:t>
            </a:r>
            <a:r>
              <a:rPr lang="en-US" sz="1600" dirty="0" smtClean="0"/>
              <a:t> </a:t>
            </a:r>
            <a:r>
              <a:rPr lang="en-US" sz="1600" dirty="0" err="1" smtClean="0">
                <a:sym typeface="Symbol" charset="2"/>
              </a:rPr>
              <a:t></a:t>
            </a:r>
            <a:r>
              <a:rPr lang="en-US" sz="1600" dirty="0" smtClean="0"/>
              <a:t> 3-6 ms</a:t>
            </a:r>
            <a:endParaRPr kumimoji="1" lang="en-US" sz="1600" dirty="0" smtClean="0"/>
          </a:p>
          <a:p>
            <a:pPr>
              <a:lnSpc>
                <a:spcPct val="90000"/>
              </a:lnSpc>
            </a:pPr>
            <a:endParaRPr kumimoji="1" lang="en-US" sz="1800" dirty="0" smtClean="0"/>
          </a:p>
          <a:p>
            <a:pPr>
              <a:lnSpc>
                <a:spcPct val="90000"/>
              </a:lnSpc>
            </a:pPr>
            <a:endParaRPr kumimoji="1" lang="en-US" dirty="0"/>
          </a:p>
        </p:txBody>
      </p:sp>
      <p:pic>
        <p:nvPicPr>
          <p:cNvPr id="310278" name="Picture 6" descr="image-67"/>
          <p:cNvPicPr>
            <a:picLocks noChangeAspect="1" noChangeArrowheads="1"/>
          </p:cNvPicPr>
          <p:nvPr/>
        </p:nvPicPr>
        <p:blipFill>
          <a:blip r:embed="rId3"/>
          <a:srcRect/>
          <a:stretch>
            <a:fillRect/>
          </a:stretch>
        </p:blipFill>
        <p:spPr bwMode="auto">
          <a:xfrm>
            <a:off x="5105400" y="5072063"/>
            <a:ext cx="3429000" cy="1481137"/>
          </a:xfrm>
          <a:prstGeom prst="rect">
            <a:avLst/>
          </a:prstGeom>
          <a:solidFill>
            <a:srgbClr val="CCFFFF"/>
          </a:solidFill>
        </p:spPr>
      </p:pic>
      <p:sp>
        <p:nvSpPr>
          <p:cNvPr id="310282" name="Rectangle 10"/>
          <p:cNvSpPr>
            <a:spLocks noChangeArrowheads="1"/>
          </p:cNvSpPr>
          <p:nvPr/>
        </p:nvSpPr>
        <p:spPr bwMode="auto">
          <a:xfrm>
            <a:off x="6908800" y="2422525"/>
            <a:ext cx="184150" cy="3048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8" name="Picture 7" descr="iaea08-post.png"/>
          <p:cNvPicPr>
            <a:picLocks noChangeAspect="1"/>
          </p:cNvPicPr>
          <p:nvPr/>
        </p:nvPicPr>
        <p:blipFill>
          <a:blip r:embed="rId4"/>
          <a:stretch>
            <a:fillRect/>
          </a:stretch>
        </p:blipFill>
        <p:spPr>
          <a:xfrm>
            <a:off x="4419600" y="1295399"/>
            <a:ext cx="4435699" cy="359492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609600" y="1295400"/>
            <a:ext cx="8001000" cy="5105400"/>
          </a:xfrm>
        </p:spPr>
        <p:txBody>
          <a:bodyPr/>
          <a:lstStyle/>
          <a:p>
            <a:pPr marL="0" indent="0" algn="just">
              <a:buNone/>
            </a:pPr>
            <a:r>
              <a:rPr lang="en-US" sz="1700" dirty="0" smtClean="0"/>
              <a:t>The studies of an innovative “snowflake” divertor configuration and evaporated lithium wall and divertor coatings in NSTX provide support to these PMI concepts as viable candidates for future high divertor heat flux tokamaks and spherical tokamak based devices for fusion development applications. Lithium coatings have enabled ion density reduction up to 50 % in NSTX through the reduction of wall and divertor recycling rates. The outer SOL parallel heat transport regime changed from the high-recycling, heat flux conduction-limited to the sheath-limited regime. An enhancement in edge transport and a recycling coefficient of </a:t>
            </a:r>
            <a:r>
              <a:rPr lang="en-US" sz="1700" i="1" dirty="0" smtClean="0"/>
              <a:t>R</a:t>
            </a:r>
            <a:r>
              <a:rPr lang="en-US" sz="1700" dirty="0" smtClean="0"/>
              <a:t>~0.85 were inferred from interpretive two </a:t>
            </a:r>
            <a:r>
              <a:rPr lang="en-US" sz="1700" smtClean="0"/>
              <a:t>dimensional multi-fluid </a:t>
            </a:r>
            <a:r>
              <a:rPr lang="en-US" sz="1700" dirty="0" smtClean="0"/>
              <a:t>edge transport modeling. However, a concomitant elimination of </a:t>
            </a:r>
            <a:r>
              <a:rPr lang="en-US" sz="1700" dirty="0" err="1" smtClean="0"/>
              <a:t>ELMs</a:t>
            </a:r>
            <a:r>
              <a:rPr lang="en-US" sz="1700" dirty="0" smtClean="0"/>
              <a:t> and an improvement in particle confinement caused impurity accumulations. The “snowflake” divertor (SFD) configuration obtained in NSTX in 0.8 MA 4-6 MW NBI-heated H-mode lithium-assisted discharges demonstrated encouraging impurity control and divertor heat flux handling results. A number of theoretically predicted geometric and radiative properties of the SFD configuration has been confirmed. A very high poloidal flux expansion of the </a:t>
            </a:r>
            <a:r>
              <a:rPr lang="en-US" sz="1700" dirty="0" err="1" smtClean="0"/>
              <a:t>separatrix</a:t>
            </a:r>
            <a:r>
              <a:rPr lang="en-US" sz="1700" dirty="0" smtClean="0"/>
              <a:t> region in the SFD, as well as a longer connection length, as compared to a standard divertor configuration, led to a partial strike point detachment and the associated peak heat flux reduction. The core carbon density and radiated power were also significantly reduced.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and future plans</a:t>
            </a:r>
            <a:endParaRPr lang="en-US" dirty="0"/>
          </a:p>
        </p:txBody>
      </p:sp>
      <p:pic>
        <p:nvPicPr>
          <p:cNvPr id="6" name="Picture 6"/>
          <p:cNvPicPr>
            <a:picLocks noChangeAspect="1" noChangeArrowheads="1"/>
          </p:cNvPicPr>
          <p:nvPr/>
        </p:nvPicPr>
        <p:blipFill>
          <a:blip r:embed="rId2"/>
          <a:srcRect/>
          <a:stretch>
            <a:fillRect/>
          </a:stretch>
        </p:blipFill>
        <p:spPr bwMode="auto">
          <a:xfrm>
            <a:off x="6172200" y="4341911"/>
            <a:ext cx="1828800" cy="2287489"/>
          </a:xfrm>
          <a:prstGeom prst="rect">
            <a:avLst/>
          </a:prstGeom>
          <a:noFill/>
        </p:spPr>
      </p:pic>
      <p:pic>
        <p:nvPicPr>
          <p:cNvPr id="7" name="Picture 23"/>
          <p:cNvPicPr>
            <a:picLocks noChangeAspect="1" noChangeArrowheads="1"/>
          </p:cNvPicPr>
          <p:nvPr/>
        </p:nvPicPr>
        <p:blipFill>
          <a:blip r:embed="rId3"/>
          <a:srcRect/>
          <a:stretch>
            <a:fillRect/>
          </a:stretch>
        </p:blipFill>
        <p:spPr bwMode="auto">
          <a:xfrm>
            <a:off x="7315200" y="3733800"/>
            <a:ext cx="1676400" cy="1714250"/>
          </a:xfrm>
          <a:prstGeom prst="rect">
            <a:avLst/>
          </a:prstGeom>
          <a:solidFill>
            <a:schemeClr val="accent1">
              <a:alpha val="11000"/>
            </a:schemeClr>
          </a:solidFill>
        </p:spPr>
      </p:pic>
      <p:sp>
        <p:nvSpPr>
          <p:cNvPr id="11" name="Rectangle 3"/>
          <p:cNvSpPr txBox="1">
            <a:spLocks noChangeArrowheads="1"/>
          </p:cNvSpPr>
          <p:nvPr/>
        </p:nvSpPr>
        <p:spPr bwMode="auto">
          <a:xfrm>
            <a:off x="304800" y="3810000"/>
            <a:ext cx="81534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90000"/>
              </a:lnSpc>
              <a:buClr>
                <a:srgbClr val="004483"/>
              </a:buClr>
              <a:buFont typeface="Wingdings" charset="2"/>
              <a:buChar char="§"/>
              <a:defRPr/>
            </a:pPr>
            <a:r>
              <a:rPr kumimoji="1" lang="en-US" sz="2000" i="0" kern="0" dirty="0" smtClean="0">
                <a:solidFill>
                  <a:schemeClr val="tx1"/>
                </a:solidFill>
                <a:latin typeface="+mn-lt"/>
              </a:rPr>
              <a:t>NSTX-Upgrade</a:t>
            </a:r>
            <a:endParaRPr kumimoji="1" lang="en-US" sz="2000" i="0" kern="0" dirty="0" smtClean="0">
              <a:solidFill>
                <a:srgbClr val="FF0000"/>
              </a:solidFill>
              <a:latin typeface="+mn-lt"/>
            </a:endParaRPr>
          </a:p>
          <a:p>
            <a:pPr marL="569913" lvl="1" indent="-223838">
              <a:lnSpc>
                <a:spcPct val="90000"/>
              </a:lnSpc>
              <a:buClr>
                <a:srgbClr val="004483"/>
              </a:buClr>
              <a:buFont typeface="Arial"/>
              <a:buChar char="•"/>
              <a:defRPr/>
            </a:pPr>
            <a:r>
              <a:rPr lang="en-US" sz="1800" b="0" i="0" kern="0" dirty="0" smtClean="0">
                <a:solidFill>
                  <a:schemeClr val="tx1"/>
                </a:solidFill>
                <a:latin typeface="+mn-lt"/>
              </a:rPr>
              <a:t>Dev</a:t>
            </a:r>
            <a:r>
              <a:rPr lang="en-US" sz="1800" b="0" i="0" kern="0" dirty="0" smtClean="0">
                <a:solidFill>
                  <a:srgbClr val="000000"/>
                </a:solidFill>
                <a:latin typeface="+mn-lt"/>
              </a:rPr>
              <a:t>elopment of divertor solutions to address</a:t>
            </a:r>
          </a:p>
          <a:p>
            <a:pPr marL="803275" lvl="2" indent="-233363">
              <a:lnSpc>
                <a:spcPct val="90000"/>
              </a:lnSpc>
              <a:buClr>
                <a:srgbClr val="004483"/>
              </a:buClr>
              <a:buFont typeface="Lucida Grande"/>
              <a:buChar char="−"/>
              <a:defRPr/>
            </a:pPr>
            <a:r>
              <a:rPr lang="en-US" sz="1600" b="0" i="0" kern="0" dirty="0" smtClean="0">
                <a:solidFill>
                  <a:srgbClr val="000000"/>
                </a:solidFill>
                <a:ea typeface="ＭＳ Ｐゴシック" charset="-128"/>
              </a:rPr>
              <a:t>2-3x</a:t>
            </a:r>
            <a:r>
              <a:rPr lang="en-US" sz="1600" b="0" i="0" kern="0" dirty="0" smtClean="0">
                <a:solidFill>
                  <a:srgbClr val="000000"/>
                </a:solidFill>
                <a:ea typeface="ＭＳ Ｐゴシック" charset="-128"/>
                <a:sym typeface="Math1" pitchFamily="2" charset="2"/>
              </a:rPr>
              <a:t> h</a:t>
            </a:r>
            <a:r>
              <a:rPr lang="en-US" sz="1600" b="0" i="0" kern="0" dirty="0" smtClean="0">
                <a:solidFill>
                  <a:srgbClr val="000000"/>
                </a:solidFill>
                <a:ea typeface="ＭＳ Ｐゴシック" charset="-128"/>
              </a:rPr>
              <a:t>igher input power</a:t>
            </a:r>
          </a:p>
          <a:p>
            <a:pPr marL="803275" lvl="2" indent="-233363">
              <a:lnSpc>
                <a:spcPct val="90000"/>
              </a:lnSpc>
              <a:buClr>
                <a:srgbClr val="004483"/>
              </a:buClr>
              <a:buFont typeface="Lucida Grande"/>
              <a:buChar char="−"/>
              <a:defRPr/>
            </a:pPr>
            <a:r>
              <a:rPr kumimoji="1" lang="en-US" sz="1600" b="0" i="0" kern="0" dirty="0" smtClean="0">
                <a:solidFill>
                  <a:schemeClr val="tx1"/>
                </a:solidFill>
              </a:rPr>
              <a:t>Projected peak divertor heat fluxes up to 24 MW/m</a:t>
            </a:r>
            <a:r>
              <a:rPr kumimoji="1" lang="en-US" sz="1600" b="0" i="0" kern="0" baseline="30000" dirty="0" smtClean="0">
                <a:solidFill>
                  <a:schemeClr val="tx1"/>
                </a:solidFill>
              </a:rPr>
              <a:t>2 </a:t>
            </a:r>
          </a:p>
          <a:p>
            <a:pPr marL="569913" lvl="2" indent="-223838">
              <a:lnSpc>
                <a:spcPct val="90000"/>
              </a:lnSpc>
              <a:buClr>
                <a:srgbClr val="004483"/>
              </a:buClr>
              <a:buNone/>
              <a:defRPr/>
            </a:pPr>
            <a:r>
              <a:rPr kumimoji="1" lang="en-US" sz="1600" b="0" i="0" kern="0" dirty="0" smtClean="0">
                <a:solidFill>
                  <a:schemeClr val="tx1"/>
                </a:solidFill>
                <a:ea typeface="ＭＳ Ｐゴシック" charset="-128"/>
              </a:rPr>
              <a:t>		(</a:t>
            </a:r>
            <a:r>
              <a:rPr kumimoji="1" lang="en-US" sz="1600" b="0" i="0" kern="0" dirty="0" smtClean="0">
                <a:solidFill>
                  <a:srgbClr val="000090"/>
                </a:solidFill>
                <a:ea typeface="ＭＳ Ｐゴシック" charset="-128"/>
              </a:rPr>
              <a:t>T. K. Gra</a:t>
            </a:r>
            <a:r>
              <a:rPr kumimoji="1" lang="en-US" sz="1600" b="0" i="0" kern="0" dirty="0" smtClean="0">
                <a:solidFill>
                  <a:srgbClr val="000090"/>
                </a:solidFill>
                <a:latin typeface="+mn-lt"/>
                <a:ea typeface="ＭＳ Ｐゴシック" charset="-128"/>
              </a:rPr>
              <a:t>y </a:t>
            </a:r>
            <a:r>
              <a:rPr lang="en-US" sz="1600" b="0" i="0" dirty="0" smtClean="0">
                <a:solidFill>
                  <a:srgbClr val="000090"/>
                </a:solidFill>
                <a:latin typeface="+mn-lt"/>
              </a:rPr>
              <a:t>EXD/P3-13</a:t>
            </a:r>
            <a:r>
              <a:rPr lang="en-US" sz="1600" b="0" i="0" dirty="0" smtClean="0">
                <a:solidFill>
                  <a:schemeClr val="tx1"/>
                </a:solidFill>
                <a:latin typeface="+mn-lt"/>
              </a:rPr>
              <a:t>)</a:t>
            </a:r>
            <a:endParaRPr lang="en-US" sz="1600" b="0" i="0" kern="0" dirty="0" smtClean="0">
              <a:solidFill>
                <a:schemeClr val="tx1"/>
              </a:solidFill>
              <a:latin typeface="+mn-lt"/>
              <a:ea typeface="ＭＳ Ｐゴシック" charset="-128"/>
            </a:endParaRPr>
          </a:p>
          <a:p>
            <a:pPr marL="803275" lvl="2" indent="-233363">
              <a:lnSpc>
                <a:spcPct val="90000"/>
              </a:lnSpc>
              <a:buClr>
                <a:srgbClr val="004483"/>
              </a:buClr>
              <a:buFont typeface="Lucida Grande"/>
              <a:buChar char="−"/>
              <a:defRPr/>
            </a:pPr>
            <a:r>
              <a:rPr lang="en-US" sz="1600" b="0" i="0" kern="0" dirty="0" smtClean="0">
                <a:solidFill>
                  <a:srgbClr val="000000"/>
                </a:solidFill>
                <a:ea typeface="ＭＳ Ｐゴシック" charset="-128"/>
              </a:rPr>
              <a:t>Up to 30 % reduction in Greenwald fraction</a:t>
            </a:r>
          </a:p>
          <a:p>
            <a:pPr marL="803275" lvl="2" indent="-233363">
              <a:lnSpc>
                <a:spcPct val="90000"/>
              </a:lnSpc>
              <a:buClr>
                <a:srgbClr val="004483"/>
              </a:buClr>
              <a:buFont typeface="Lucida Grande"/>
              <a:buChar char="−"/>
              <a:defRPr/>
            </a:pPr>
            <a:r>
              <a:rPr lang="en-US" sz="1600" b="0" i="0" kern="0" dirty="0" smtClean="0">
                <a:solidFill>
                  <a:srgbClr val="000000"/>
                </a:solidFill>
                <a:ea typeface="ＭＳ Ｐゴシック" charset="-128"/>
              </a:rPr>
              <a:t>3-5 </a:t>
            </a:r>
            <a:r>
              <a:rPr lang="en-US" sz="1600" b="0" i="0" kern="0" dirty="0" err="1" smtClean="0">
                <a:solidFill>
                  <a:srgbClr val="000000"/>
                </a:solidFill>
                <a:ea typeface="ＭＳ Ｐゴシック" charset="-128"/>
                <a:sym typeface="Math1" pitchFamily="2" charset="2"/>
              </a:rPr>
              <a:t>x</a:t>
            </a:r>
            <a:r>
              <a:rPr lang="en-US" sz="1600" b="0" i="0" kern="0" dirty="0" smtClean="0">
                <a:solidFill>
                  <a:srgbClr val="000000"/>
                </a:solidFill>
                <a:ea typeface="ＭＳ Ｐゴシック" charset="-128"/>
                <a:sym typeface="Math1" pitchFamily="2" charset="2"/>
              </a:rPr>
              <a:t> longer pulse duration</a:t>
            </a:r>
          </a:p>
          <a:p>
            <a:pPr marL="569913" lvl="1" indent="-223838">
              <a:lnSpc>
                <a:spcPct val="90000"/>
              </a:lnSpc>
              <a:buClr>
                <a:srgbClr val="004483"/>
              </a:buClr>
              <a:buFont typeface="Arial"/>
              <a:buChar char="•"/>
              <a:defRPr/>
            </a:pPr>
            <a:r>
              <a:rPr kumimoji="1" lang="en-US" sz="1800" b="0" i="0" kern="0" dirty="0" smtClean="0">
                <a:solidFill>
                  <a:schemeClr val="tx1"/>
                </a:solidFill>
              </a:rPr>
              <a:t>Additional divertor coil PF1C</a:t>
            </a:r>
          </a:p>
          <a:p>
            <a:pPr marL="803275" lvl="2" indent="-233363">
              <a:lnSpc>
                <a:spcPct val="90000"/>
              </a:lnSpc>
              <a:buClr>
                <a:srgbClr val="004483"/>
              </a:buClr>
              <a:buFont typeface="Lucida Grande"/>
              <a:buChar char="−"/>
              <a:defRPr/>
            </a:pPr>
            <a:r>
              <a:rPr lang="en-US" sz="1600" b="0" i="0" dirty="0" smtClean="0">
                <a:solidFill>
                  <a:schemeClr val="tx1"/>
                </a:solidFill>
                <a:ea typeface="ＭＳ Ｐゴシック" charset="-128"/>
                <a:cs typeface="ＭＳ Ｐゴシック" charset="-128"/>
              </a:rPr>
              <a:t>Flux expansion variation with fixed X-point height</a:t>
            </a:r>
            <a:endParaRPr lang="en-US" sz="1600" b="0" i="0" kern="0" baseline="-25000" dirty="0" smtClean="0">
              <a:solidFill>
                <a:srgbClr val="000000"/>
              </a:solidFill>
              <a:ea typeface="ＭＳ Ｐゴシック" charset="-128"/>
              <a:sym typeface="Math1" pitchFamily="2" charset="2"/>
            </a:endParaRPr>
          </a:p>
          <a:p>
            <a:pPr marL="231775" lvl="0" indent="-231775" eaLnBrk="0" hangingPunct="0">
              <a:lnSpc>
                <a:spcPct val="75000"/>
              </a:lnSpc>
              <a:buNone/>
              <a:defRPr/>
            </a:pPr>
            <a:endParaRPr kumimoji="1" lang="en-US" sz="2400" b="0" i="0" u="none" strike="noStrike" kern="0" cap="none" spc="0" normalizeH="0" baseline="0" noProof="0" dirty="0" smtClean="0">
              <a:ln>
                <a:noFill/>
              </a:ln>
              <a:solidFill>
                <a:schemeClr val="tx1"/>
              </a:solidFill>
              <a:effectLst/>
              <a:uLnTx/>
              <a:uFillTx/>
              <a:latin typeface="+mn-lt"/>
              <a:ea typeface="+mn-ea"/>
            </a:endParaRPr>
          </a:p>
          <a:p>
            <a:pPr marL="800100" lvl="1" indent="-342900">
              <a:lnSpc>
                <a:spcPct val="90000"/>
              </a:lnSpc>
              <a:buClr>
                <a:srgbClr val="004483"/>
              </a:buClr>
              <a:buFont typeface="Wingdings" charset="2"/>
              <a:buChar char="§"/>
              <a:defRPr/>
            </a:pPr>
            <a:endParaRPr kumimoji="1" lang="en-US" sz="2400" b="0" i="0" u="none" strike="noStrike" kern="0" cap="none" spc="0" normalizeH="0" baseline="0" noProof="0" dirty="0">
              <a:ln>
                <a:noFill/>
              </a:ln>
              <a:solidFill>
                <a:schemeClr val="tx1"/>
              </a:solidFill>
              <a:effectLst/>
              <a:uLnTx/>
              <a:uFillTx/>
              <a:latin typeface="+mn-lt"/>
              <a:ea typeface="+mn-ea"/>
            </a:endParaRPr>
          </a:p>
        </p:txBody>
      </p:sp>
      <p:sp>
        <p:nvSpPr>
          <p:cNvPr id="8" name="Rectangle 7"/>
          <p:cNvSpPr/>
          <p:nvPr/>
        </p:nvSpPr>
        <p:spPr>
          <a:xfrm>
            <a:off x="304800" y="1371600"/>
            <a:ext cx="8229600" cy="2679708"/>
          </a:xfrm>
          <a:prstGeom prst="rect">
            <a:avLst/>
          </a:prstGeom>
        </p:spPr>
        <p:txBody>
          <a:bodyPr wrap="square">
            <a:spAutoFit/>
          </a:bodyPr>
          <a:lstStyle/>
          <a:p>
            <a:pPr marL="342900" indent="-342900">
              <a:lnSpc>
                <a:spcPct val="90000"/>
              </a:lnSpc>
              <a:buClr>
                <a:srgbClr val="004483"/>
              </a:buClr>
              <a:buFont typeface="Wingdings" charset="2"/>
              <a:buChar char="§"/>
              <a:defRPr/>
            </a:pPr>
            <a:r>
              <a:rPr kumimoji="1" lang="en-US" sz="2000" i="0" kern="0" dirty="0" smtClean="0">
                <a:solidFill>
                  <a:schemeClr val="tx1"/>
                </a:solidFill>
                <a:latin typeface="+mn-lt"/>
              </a:rPr>
              <a:t>Good synergy between ion pumping by lithium and divertor heat flux reduction and impurity screening by the “snowflake” divertor is demonstrated</a:t>
            </a:r>
          </a:p>
          <a:p>
            <a:pPr marL="569913" lvl="2" indent="-223838">
              <a:lnSpc>
                <a:spcPct val="90000"/>
              </a:lnSpc>
              <a:buClr>
                <a:srgbClr val="004483"/>
              </a:buClr>
              <a:buFont typeface="Arial"/>
              <a:buChar char="•"/>
              <a:tabLst>
                <a:tab pos="346075" algn="l"/>
              </a:tabLst>
              <a:defRPr/>
            </a:pPr>
            <a:r>
              <a:rPr kumimoji="1" lang="en-US" sz="1800" b="0" i="0" kern="0" dirty="0" smtClean="0">
                <a:solidFill>
                  <a:schemeClr val="tx1"/>
                </a:solidFill>
                <a:latin typeface="+mn-lt"/>
              </a:rPr>
              <a:t>Sheath-limited divertor regime with lithium simulates high heat flux divertors in future devices</a:t>
            </a:r>
          </a:p>
          <a:p>
            <a:pPr marL="569913" lvl="2" indent="-223838">
              <a:lnSpc>
                <a:spcPct val="90000"/>
              </a:lnSpc>
              <a:buClr>
                <a:srgbClr val="004483"/>
              </a:buClr>
              <a:buFont typeface="Arial"/>
              <a:buChar char="•"/>
              <a:tabLst>
                <a:tab pos="346075" algn="l"/>
              </a:tabLst>
              <a:defRPr/>
            </a:pPr>
            <a:r>
              <a:rPr kumimoji="1" lang="en-US" sz="1800" b="0" i="0" kern="0" dirty="0" smtClean="0">
                <a:solidFill>
                  <a:schemeClr val="tx1"/>
                </a:solidFill>
                <a:latin typeface="+mn-lt"/>
              </a:rPr>
              <a:t>High flux expansion divertor pumping</a:t>
            </a:r>
          </a:p>
          <a:p>
            <a:pPr marL="569913" lvl="2" indent="-223838">
              <a:lnSpc>
                <a:spcPct val="90000"/>
              </a:lnSpc>
              <a:buClr>
                <a:srgbClr val="004483"/>
              </a:buClr>
              <a:buFont typeface="Arial"/>
              <a:buChar char="•"/>
              <a:tabLst>
                <a:tab pos="346075" algn="l"/>
              </a:tabLst>
              <a:defRPr/>
            </a:pPr>
            <a:r>
              <a:rPr kumimoji="1" lang="en-US" sz="1800" b="0" i="0" kern="0" dirty="0" smtClean="0">
                <a:solidFill>
                  <a:schemeClr val="tx1"/>
                </a:solidFill>
                <a:latin typeface="+mn-lt"/>
              </a:rPr>
              <a:t>Studying compatibility of ”snowflake” divertor with liquid lithium divertor module (</a:t>
            </a:r>
            <a:r>
              <a:rPr kumimoji="1" lang="en-US" sz="1800" b="0" i="0" kern="0" dirty="0" smtClean="0">
                <a:solidFill>
                  <a:srgbClr val="000090"/>
                </a:solidFill>
                <a:latin typeface="+mn-lt"/>
              </a:rPr>
              <a:t>H. W. Kugel et. al, FTP/3-6R</a:t>
            </a:r>
            <a:r>
              <a:rPr kumimoji="1" lang="en-US" sz="1800" b="0" i="0" kern="0" dirty="0" smtClean="0">
                <a:solidFill>
                  <a:schemeClr val="tx1"/>
                </a:solidFill>
                <a:latin typeface="+mn-lt"/>
              </a:rPr>
              <a:t>)</a:t>
            </a:r>
          </a:p>
          <a:p>
            <a:pPr marL="1257300" lvl="2" indent="-342900">
              <a:lnSpc>
                <a:spcPct val="90000"/>
              </a:lnSpc>
              <a:buClr>
                <a:srgbClr val="004483"/>
              </a:buClr>
              <a:buFont typeface="Arial"/>
              <a:buChar char="•"/>
              <a:defRPr/>
            </a:pPr>
            <a:endParaRPr kumimoji="1" lang="en-US" sz="2000" b="0" i="0" kern="0" dirty="0" smtClean="0">
              <a:solidFill>
                <a:schemeClr val="tx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Summary: High flux expansion area-pumping divertor is studied in NSTX</a:t>
            </a:r>
            <a:endParaRPr lang="en-US" dirty="0"/>
          </a:p>
        </p:txBody>
      </p:sp>
      <p:sp>
        <p:nvSpPr>
          <p:cNvPr id="3" name="Content Placeholder 2"/>
          <p:cNvSpPr>
            <a:spLocks noGrp="1"/>
          </p:cNvSpPr>
          <p:nvPr>
            <p:ph idx="1"/>
          </p:nvPr>
        </p:nvSpPr>
        <p:spPr>
          <a:xfrm>
            <a:off x="76200" y="1219200"/>
            <a:ext cx="8839200" cy="5181600"/>
          </a:xfrm>
        </p:spPr>
        <p:txBody>
          <a:bodyPr/>
          <a:lstStyle/>
          <a:p>
            <a:r>
              <a:rPr lang="en-US" sz="2000" b="1" dirty="0" smtClean="0"/>
              <a:t>Evaporative lithium coatings on carbon </a:t>
            </a:r>
            <a:r>
              <a:rPr lang="en-US" sz="2000" b="1" dirty="0" err="1" smtClean="0"/>
              <a:t>PFCs</a:t>
            </a:r>
            <a:r>
              <a:rPr lang="en-US" sz="2000" dirty="0" smtClean="0"/>
              <a:t> modify divertor and SOL</a:t>
            </a:r>
          </a:p>
          <a:p>
            <a:pPr marL="514350" lvl="1" indent="-290513"/>
            <a:r>
              <a:rPr lang="en-US" sz="1800" dirty="0" smtClean="0"/>
              <a:t>Surface pumping reduced ion inventory (density) by up to 50 %</a:t>
            </a:r>
          </a:p>
          <a:p>
            <a:pPr marL="514350" lvl="1" indent="-290513"/>
            <a:r>
              <a:rPr lang="en-US" sz="1800" dirty="0" smtClean="0"/>
              <a:t>Recycling was reduced by up to 50 % in both divertors and wall</a:t>
            </a:r>
          </a:p>
          <a:p>
            <a:pPr marL="514350" lvl="1" indent="-290513"/>
            <a:r>
              <a:rPr lang="en-US" sz="1800" dirty="0" smtClean="0"/>
              <a:t>Local recycling coefficients reduced on inner wall and far SOL, remained similar in the outer strike point region</a:t>
            </a:r>
          </a:p>
          <a:p>
            <a:pPr marL="514350" lvl="1" indent="-290513"/>
            <a:r>
              <a:rPr lang="en-US" sz="1800" dirty="0" smtClean="0"/>
              <a:t>Parallel heat transport regime in the SOL changes from conduction-limited (high-recycling) to sheath-limited (low-recycling)</a:t>
            </a:r>
          </a:p>
          <a:p>
            <a:pPr marL="514350" lvl="1" indent="-290513"/>
            <a:r>
              <a:rPr lang="en-US" sz="1800" dirty="0" smtClean="0"/>
              <a:t>Edge transport enhancement and recycling coefficient R~0.85 concluded from interpretive UEDGE modeling that matched experimental data</a:t>
            </a:r>
          </a:p>
          <a:p>
            <a:pPr marL="514350" lvl="1" indent="-290513"/>
            <a:endParaRPr lang="en-US" sz="1200" dirty="0" smtClean="0"/>
          </a:p>
          <a:p>
            <a:r>
              <a:rPr lang="en-US" sz="2000" b="1" dirty="0" smtClean="0"/>
              <a:t>“Snowflake” divertor configuration </a:t>
            </a:r>
            <a:r>
              <a:rPr lang="en-US" sz="2000" dirty="0" smtClean="0"/>
              <a:t>(cf. standard divertor)</a:t>
            </a:r>
          </a:p>
          <a:p>
            <a:pPr marL="514350" lvl="1" indent="-290513"/>
            <a:r>
              <a:rPr lang="en-US" sz="1800" dirty="0" smtClean="0"/>
              <a:t>Obtained with 2 divertor coils and </a:t>
            </a:r>
            <a:r>
              <a:rPr lang="en-US" sz="1800" dirty="0" err="1" smtClean="0"/>
              <a:t>w</a:t>
            </a:r>
            <a:r>
              <a:rPr lang="en-US" sz="1800" dirty="0" smtClean="0"/>
              <a:t>/ 3 divertor coils for 100-600 ms</a:t>
            </a:r>
          </a:p>
          <a:p>
            <a:pPr marL="514350" lvl="1" indent="-290513"/>
            <a:r>
              <a:rPr lang="en-US" sz="1800" dirty="0" smtClean="0"/>
              <a:t>H-mode confinement maintained with significant reduction in core impurities</a:t>
            </a:r>
          </a:p>
          <a:p>
            <a:pPr marL="514350" lvl="1" indent="-290513"/>
            <a:r>
              <a:rPr lang="en-US" sz="1800" dirty="0" smtClean="0"/>
              <a:t>Significant reduction in peak heat flux (and outer strike point partial detachment)</a:t>
            </a:r>
          </a:p>
          <a:p>
            <a:pPr marL="514350" lvl="1" indent="-290513"/>
            <a:r>
              <a:rPr lang="en-US" sz="1800" dirty="0" smtClean="0"/>
              <a:t>Higher divertor plasma-wetted area </a:t>
            </a:r>
            <a:r>
              <a:rPr lang="en-US" sz="1800" i="1" dirty="0" err="1" smtClean="0"/>
              <a:t>A</a:t>
            </a:r>
            <a:r>
              <a:rPr lang="en-US" sz="1800" i="1" baseline="-25000" dirty="0" err="1" smtClean="0"/>
              <a:t>wet</a:t>
            </a:r>
            <a:r>
              <a:rPr lang="en-US" sz="1800" i="1" baseline="-25000" dirty="0" smtClean="0"/>
              <a:t> </a:t>
            </a:r>
            <a:r>
              <a:rPr lang="en-US" sz="1800" dirty="0" smtClean="0"/>
              <a:t> and volume (increased </a:t>
            </a:r>
            <a:r>
              <a:rPr lang="en-US" sz="1800" i="1" dirty="0" err="1" smtClean="0"/>
              <a:t>P</a:t>
            </a:r>
            <a:r>
              <a:rPr lang="en-US" sz="1800" i="1" baseline="-25000" dirty="0" err="1" smtClean="0"/>
              <a:t>rad</a:t>
            </a:r>
            <a:r>
              <a:rPr lang="en-US" sz="1800" dirty="0" smtClean="0"/>
              <a:t>, </a:t>
            </a:r>
            <a:r>
              <a:rPr lang="en-US" sz="1800" i="1" dirty="0" err="1" smtClean="0"/>
              <a:t>R</a:t>
            </a:r>
            <a:r>
              <a:rPr lang="en-US" sz="1800" i="1" baseline="-25000" dirty="0" err="1" smtClean="0"/>
              <a:t>rec</a:t>
            </a:r>
            <a:r>
              <a:rPr lang="en-US" sz="1800" dirty="0" smtClean="0"/>
              <a:t>, </a:t>
            </a:r>
            <a:r>
              <a:rPr lang="en-US" sz="1800" i="1" dirty="0" err="1" smtClean="0"/>
              <a:t>R</a:t>
            </a:r>
            <a:r>
              <a:rPr lang="en-US" sz="1800" i="1" baseline="-25000" dirty="0" err="1" smtClean="0"/>
              <a:t>cx</a:t>
            </a:r>
            <a:r>
              <a:rPr lang="en-US" sz="1800" dirty="0" smtClean="0"/>
              <a:t>)</a:t>
            </a:r>
          </a:p>
          <a:p>
            <a:pPr marL="514350" lvl="1" indent="-290513"/>
            <a:r>
              <a:rPr lang="en-US" sz="1800" dirty="0" smtClean="0"/>
              <a:t>Excellent candidate divertor solution for future high divertor heat flux devices</a:t>
            </a:r>
          </a:p>
          <a:p>
            <a:pPr marL="804863" lvl="1" indent="-290513">
              <a:buNone/>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kumimoji="1" lang="en-US" dirty="0" smtClean="0"/>
              <a:t>Various techniques considered for SOL / divertor </a:t>
            </a:r>
            <a:r>
              <a:rPr kumimoji="1" lang="en-US" i="1" dirty="0" err="1" smtClean="0"/>
              <a:t>q</a:t>
            </a:r>
            <a:r>
              <a:rPr kumimoji="1" lang="en-US" i="1" baseline="-25000" dirty="0" smtClean="0"/>
              <a:t>||</a:t>
            </a:r>
            <a:r>
              <a:rPr kumimoji="1" lang="en-US" dirty="0" smtClean="0"/>
              <a:t> and </a:t>
            </a:r>
            <a:r>
              <a:rPr kumimoji="1" lang="en-US" i="1" dirty="0" err="1" smtClean="0"/>
              <a:t>q</a:t>
            </a:r>
            <a:r>
              <a:rPr kumimoji="1" lang="en-US" i="1" baseline="-25000" dirty="0" err="1" smtClean="0"/>
              <a:t>pk</a:t>
            </a:r>
            <a:r>
              <a:rPr kumimoji="1" lang="en-US" dirty="0" smtClean="0"/>
              <a:t> control</a:t>
            </a:r>
            <a:endParaRPr kumimoji="1" lang="en-US" dirty="0"/>
          </a:p>
        </p:txBody>
      </p:sp>
      <p:sp>
        <p:nvSpPr>
          <p:cNvPr id="17411" name="Rectangle 3"/>
          <p:cNvSpPr>
            <a:spLocks noGrp="1" noChangeArrowheads="1"/>
          </p:cNvSpPr>
          <p:nvPr>
            <p:ph type="body" idx="1"/>
          </p:nvPr>
        </p:nvSpPr>
        <p:spPr>
          <a:xfrm>
            <a:off x="457200" y="1371600"/>
            <a:ext cx="8229600" cy="5486400"/>
          </a:xfrm>
        </p:spPr>
        <p:txBody>
          <a:bodyPr>
            <a:noAutofit/>
          </a:bodyPr>
          <a:lstStyle/>
          <a:p>
            <a:pPr>
              <a:lnSpc>
                <a:spcPct val="90000"/>
              </a:lnSpc>
              <a:spcBef>
                <a:spcPct val="0"/>
              </a:spcBef>
              <a:buClr>
                <a:schemeClr val="accent2"/>
              </a:buClr>
            </a:pPr>
            <a:r>
              <a:rPr lang="en-US" sz="2000" b="1" dirty="0"/>
              <a:t>Divertor heat flux mitigation solutions:</a:t>
            </a:r>
            <a:endParaRPr lang="en-US" sz="2000" b="1" dirty="0" smtClean="0"/>
          </a:p>
          <a:p>
            <a:pPr>
              <a:lnSpc>
                <a:spcPct val="90000"/>
              </a:lnSpc>
              <a:spcBef>
                <a:spcPct val="0"/>
              </a:spcBef>
              <a:buClr>
                <a:schemeClr val="accent2"/>
              </a:buClr>
            </a:pPr>
            <a:endParaRPr lang="en-US" sz="1800" b="1" dirty="0" smtClean="0"/>
          </a:p>
          <a:p>
            <a:pPr>
              <a:lnSpc>
                <a:spcPct val="90000"/>
              </a:lnSpc>
              <a:spcBef>
                <a:spcPct val="0"/>
              </a:spcBef>
              <a:buClr>
                <a:schemeClr val="accent2"/>
              </a:buClr>
            </a:pPr>
            <a:endParaRPr lang="en-US" sz="1800" b="1" dirty="0" smtClean="0"/>
          </a:p>
          <a:p>
            <a:pPr>
              <a:lnSpc>
                <a:spcPct val="90000"/>
              </a:lnSpc>
              <a:spcBef>
                <a:spcPct val="0"/>
              </a:spcBef>
              <a:buClr>
                <a:schemeClr val="accent2"/>
              </a:buClr>
            </a:pPr>
            <a:endParaRPr lang="en-US" sz="1800" b="1" dirty="0" smtClean="0"/>
          </a:p>
          <a:p>
            <a:pPr>
              <a:lnSpc>
                <a:spcPct val="90000"/>
              </a:lnSpc>
              <a:spcBef>
                <a:spcPct val="0"/>
              </a:spcBef>
              <a:buClr>
                <a:schemeClr val="accent2"/>
              </a:buClr>
            </a:pPr>
            <a:endParaRPr lang="en-US" sz="1800" b="1" dirty="0" smtClean="0"/>
          </a:p>
          <a:p>
            <a:pPr>
              <a:lnSpc>
                <a:spcPct val="90000"/>
              </a:lnSpc>
              <a:spcBef>
                <a:spcPct val="0"/>
              </a:spcBef>
              <a:buClr>
                <a:schemeClr val="accent2"/>
              </a:buClr>
            </a:pPr>
            <a:endParaRPr lang="en-US" sz="1800" b="1" dirty="0" smtClean="0"/>
          </a:p>
          <a:p>
            <a:pPr lvl="1">
              <a:lnSpc>
                <a:spcPct val="110000"/>
              </a:lnSpc>
              <a:spcBef>
                <a:spcPct val="0"/>
              </a:spcBef>
              <a:buClrTx/>
              <a:buFont typeface="Wingdings" pitchFamily="-65" charset="2"/>
              <a:buChar char="ü"/>
            </a:pPr>
            <a:r>
              <a:rPr lang="en-US" sz="1800" dirty="0" smtClean="0"/>
              <a:t>Divertor geometry (poloidal </a:t>
            </a:r>
            <a:r>
              <a:rPr lang="en-US" sz="1800" dirty="0"/>
              <a:t>flux </a:t>
            </a:r>
            <a:r>
              <a:rPr lang="en-US" sz="1800" dirty="0" smtClean="0"/>
              <a:t>expansion)</a:t>
            </a:r>
          </a:p>
          <a:p>
            <a:pPr lvl="1">
              <a:lnSpc>
                <a:spcPct val="110000"/>
              </a:lnSpc>
              <a:spcBef>
                <a:spcPct val="0"/>
              </a:spcBef>
              <a:buClrTx/>
              <a:buFont typeface="Wingdings" pitchFamily="-65" charset="2"/>
              <a:buChar char="ü"/>
            </a:pPr>
            <a:endParaRPr lang="en-US" sz="1600" dirty="0" smtClean="0"/>
          </a:p>
          <a:p>
            <a:pPr lvl="1">
              <a:lnSpc>
                <a:spcPct val="110000"/>
              </a:lnSpc>
              <a:spcBef>
                <a:spcPct val="0"/>
              </a:spcBef>
              <a:buClrTx/>
              <a:buFont typeface="Wingdings" pitchFamily="-65" charset="2"/>
              <a:buChar char="ü"/>
            </a:pPr>
            <a:r>
              <a:rPr lang="en-US" sz="1800" dirty="0" smtClean="0"/>
              <a:t>Strike </a:t>
            </a:r>
            <a:r>
              <a:rPr lang="en-US" sz="1800" dirty="0"/>
              <a:t>point </a:t>
            </a:r>
            <a:r>
              <a:rPr lang="en-US" sz="1800" dirty="0" smtClean="0"/>
              <a:t>sweeping</a:t>
            </a:r>
          </a:p>
          <a:p>
            <a:pPr lvl="1">
              <a:lnSpc>
                <a:spcPct val="60000"/>
              </a:lnSpc>
              <a:spcBef>
                <a:spcPct val="0"/>
              </a:spcBef>
              <a:buClrTx/>
            </a:pPr>
            <a:endParaRPr lang="en-US" sz="1600" dirty="0"/>
          </a:p>
          <a:p>
            <a:pPr lvl="1">
              <a:lnSpc>
                <a:spcPct val="110000"/>
              </a:lnSpc>
              <a:spcBef>
                <a:spcPct val="0"/>
              </a:spcBef>
              <a:buClrTx/>
              <a:buFont typeface="Wingdings" pitchFamily="-65" charset="2"/>
              <a:buChar char="ü"/>
            </a:pPr>
            <a:r>
              <a:rPr lang="en-US" sz="1800" dirty="0"/>
              <a:t>Radiative</a:t>
            </a:r>
            <a:r>
              <a:rPr lang="en-US" sz="1800" dirty="0" smtClean="0"/>
              <a:t> divertor (or radiative mantle)</a:t>
            </a:r>
          </a:p>
          <a:p>
            <a:pPr lvl="2">
              <a:lnSpc>
                <a:spcPct val="60000"/>
              </a:lnSpc>
              <a:spcBef>
                <a:spcPct val="0"/>
              </a:spcBef>
              <a:buClrTx/>
              <a:buNone/>
            </a:pPr>
            <a:endParaRPr lang="en-US" sz="1800" dirty="0" smtClean="0"/>
          </a:p>
          <a:p>
            <a:pPr lvl="1">
              <a:lnSpc>
                <a:spcPct val="110000"/>
              </a:lnSpc>
              <a:spcBef>
                <a:spcPct val="0"/>
              </a:spcBef>
              <a:buClrTx/>
              <a:buFont typeface="Wingdings" pitchFamily="-65" charset="2"/>
              <a:buChar char="ü"/>
            </a:pPr>
            <a:r>
              <a:rPr lang="en-US" sz="1800" dirty="0"/>
              <a:t>Divertor</a:t>
            </a:r>
            <a:r>
              <a:rPr lang="en-US" sz="1800" dirty="0" smtClean="0"/>
              <a:t> plate tilt and divertor magnetic balance</a:t>
            </a:r>
          </a:p>
          <a:p>
            <a:pPr lvl="2">
              <a:lnSpc>
                <a:spcPct val="110000"/>
              </a:lnSpc>
              <a:spcBef>
                <a:spcPct val="0"/>
              </a:spcBef>
              <a:buClrTx/>
              <a:buNone/>
            </a:pPr>
            <a:endParaRPr lang="en-US" sz="800" dirty="0" smtClean="0"/>
          </a:p>
          <a:p>
            <a:pPr>
              <a:lnSpc>
                <a:spcPct val="110000"/>
              </a:lnSpc>
              <a:spcBef>
                <a:spcPct val="0"/>
              </a:spcBef>
              <a:buClrTx/>
            </a:pPr>
            <a:r>
              <a:rPr lang="en-US" sz="2000" b="1" dirty="0" smtClean="0"/>
              <a:t>Candidate solutions must</a:t>
            </a:r>
          </a:p>
          <a:p>
            <a:pPr lvl="1">
              <a:lnSpc>
                <a:spcPct val="110000"/>
              </a:lnSpc>
              <a:spcBef>
                <a:spcPct val="0"/>
              </a:spcBef>
              <a:buClrTx/>
            </a:pPr>
            <a:r>
              <a:rPr lang="en-US" sz="1800" b="1" dirty="0" smtClean="0"/>
              <a:t>be compatible </a:t>
            </a:r>
            <a:r>
              <a:rPr lang="en-US" sz="1800" b="1" dirty="0"/>
              <a:t>with good core plasma performance</a:t>
            </a:r>
            <a:r>
              <a:rPr lang="en-US" sz="1800" b="1" dirty="0" smtClean="0"/>
              <a:t> (</a:t>
            </a:r>
            <a:r>
              <a:rPr lang="en-US" sz="1800" b="1" dirty="0"/>
              <a:t>H-mode confinement, MHD, ELM regime, density</a:t>
            </a:r>
            <a:r>
              <a:rPr lang="en-US" sz="1800" b="1" dirty="0" smtClean="0"/>
              <a:t>) </a:t>
            </a:r>
          </a:p>
          <a:p>
            <a:pPr lvl="1">
              <a:lnSpc>
                <a:spcPct val="110000"/>
              </a:lnSpc>
              <a:spcBef>
                <a:spcPct val="0"/>
              </a:spcBef>
              <a:buClrTx/>
            </a:pPr>
            <a:r>
              <a:rPr lang="en-US" sz="1800" b="1" dirty="0" smtClean="0"/>
              <a:t>be compatible with particle control (e.g., </a:t>
            </a:r>
            <a:r>
              <a:rPr lang="en-US" sz="1800" b="1" dirty="0" err="1" smtClean="0"/>
              <a:t>cryopump</a:t>
            </a:r>
            <a:r>
              <a:rPr lang="en-US" sz="1800" b="1" dirty="0" smtClean="0"/>
              <a:t>, lithium)</a:t>
            </a:r>
            <a:endParaRPr lang="en-US" sz="1600" dirty="0" smtClean="0"/>
          </a:p>
          <a:p>
            <a:pPr lvl="1">
              <a:lnSpc>
                <a:spcPct val="110000"/>
              </a:lnSpc>
              <a:spcBef>
                <a:spcPct val="0"/>
              </a:spcBef>
              <a:buClrTx/>
            </a:pPr>
            <a:r>
              <a:rPr lang="en-US" sz="1800" b="1" dirty="0" smtClean="0"/>
              <a:t>scale </a:t>
            </a:r>
            <a:r>
              <a:rPr lang="en-US" sz="1800" b="1" dirty="0"/>
              <a:t>to very high </a:t>
            </a:r>
            <a:r>
              <a:rPr lang="en-US" sz="1800" b="1" i="1" dirty="0" err="1"/>
              <a:t>q</a:t>
            </a:r>
            <a:r>
              <a:rPr lang="en-US" sz="1800" b="1" i="1" baseline="-25000" dirty="0" err="1"/>
              <a:t>peak</a:t>
            </a:r>
            <a:r>
              <a:rPr lang="en-US" sz="1800" b="1" dirty="0"/>
              <a:t> (15 -</a:t>
            </a:r>
            <a:r>
              <a:rPr lang="en-US" sz="1800" b="1" dirty="0" smtClean="0"/>
              <a:t> 80 </a:t>
            </a:r>
            <a:r>
              <a:rPr lang="en-US" sz="1800" b="1" dirty="0"/>
              <a:t>MW/m</a:t>
            </a:r>
            <a:r>
              <a:rPr lang="en-US" sz="1800" b="1" baseline="30000" dirty="0"/>
              <a:t>2</a:t>
            </a:r>
            <a:r>
              <a:rPr lang="en-US" sz="1800" b="1" dirty="0"/>
              <a:t>) for future </a:t>
            </a:r>
            <a:r>
              <a:rPr lang="en-US" sz="1800" b="1" dirty="0" smtClean="0"/>
              <a:t>devices</a:t>
            </a:r>
            <a:endParaRPr lang="en-US" sz="1600" dirty="0"/>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57175" y="1828800"/>
            <a:ext cx="8053425" cy="9144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172200" y="2832365"/>
            <a:ext cx="2590800" cy="672835"/>
          </a:xfrm>
          <a:prstGeom prst="rect">
            <a:avLst/>
          </a:prstGeom>
        </p:spPr>
      </p:pic>
      <p:pic>
        <p:nvPicPr>
          <p:cNvPr id="7" name="Picture 6" descr="latex-image-2.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019800" y="3733800"/>
            <a:ext cx="3048000" cy="3954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228600" y="76200"/>
            <a:ext cx="8686800" cy="809625"/>
          </a:xfrm>
        </p:spPr>
        <p:txBody>
          <a:bodyPr/>
          <a:lstStyle/>
          <a:p>
            <a:r>
              <a:rPr kumimoji="1" lang="en-US" sz="2900" dirty="0"/>
              <a:t>Open</a:t>
            </a:r>
            <a:r>
              <a:rPr kumimoji="1" lang="en-US" sz="2900" dirty="0" smtClean="0"/>
              <a:t> divertor geometry enables well-diagnosed divertor configuration studies and area pumping by lithium coatings</a:t>
            </a:r>
            <a:endParaRPr kumimoji="1" lang="en-US" sz="2900" dirty="0"/>
          </a:p>
        </p:txBody>
      </p:sp>
      <p:sp>
        <p:nvSpPr>
          <p:cNvPr id="228355" name="Rectangle 3"/>
          <p:cNvSpPr>
            <a:spLocks noGrp="1" noChangeArrowheads="1"/>
          </p:cNvSpPr>
          <p:nvPr>
            <p:ph type="body" idx="1"/>
          </p:nvPr>
        </p:nvSpPr>
        <p:spPr>
          <a:xfrm>
            <a:off x="228600" y="4648200"/>
            <a:ext cx="5029200" cy="1905000"/>
          </a:xfrm>
        </p:spPr>
        <p:txBody>
          <a:bodyPr/>
          <a:lstStyle/>
          <a:p>
            <a:r>
              <a:rPr lang="en-US" sz="1600" b="1" dirty="0" smtClean="0"/>
              <a:t>NSTX plasma facing components </a:t>
            </a:r>
          </a:p>
          <a:p>
            <a:pPr marL="577850" lvl="1" indent="-231775"/>
            <a:r>
              <a:rPr lang="en-US" sz="1400" dirty="0" smtClean="0"/>
              <a:t>ATJ and CFC graphite tiles</a:t>
            </a:r>
          </a:p>
          <a:p>
            <a:r>
              <a:rPr lang="en-US" sz="1600" b="1" dirty="0" smtClean="0"/>
              <a:t>Lithium pumping</a:t>
            </a:r>
          </a:p>
          <a:p>
            <a:pPr marL="582613" lvl="1" indent="-236538"/>
            <a:r>
              <a:rPr lang="en-US" sz="1400" dirty="0" smtClean="0"/>
              <a:t>Through </a:t>
            </a:r>
            <a:r>
              <a:rPr lang="en-US" sz="1400" dirty="0" err="1" smtClean="0"/>
              <a:t>LiD</a:t>
            </a:r>
            <a:r>
              <a:rPr lang="en-US" sz="1400" dirty="0" smtClean="0"/>
              <a:t> formation</a:t>
            </a:r>
          </a:p>
          <a:p>
            <a:pPr marL="582613" lvl="1" indent="-236538"/>
            <a:r>
              <a:rPr lang="en-US" sz="1400" dirty="0" smtClean="0"/>
              <a:t>Solid coating bind D up to a full 200-400 nm thickness</a:t>
            </a:r>
          </a:p>
          <a:p>
            <a:r>
              <a:rPr lang="en-US" sz="1600" b="1" dirty="0" smtClean="0"/>
              <a:t>Impurity (Li, C) generation</a:t>
            </a:r>
          </a:p>
          <a:p>
            <a:pPr marL="577850" lvl="1" indent="-231775"/>
            <a:r>
              <a:rPr lang="en-US" sz="1400" dirty="0" smtClean="0"/>
              <a:t>Sputtering by D ions, Self-sputtering, Evaporation</a:t>
            </a:r>
          </a:p>
        </p:txBody>
      </p:sp>
      <p:pic>
        <p:nvPicPr>
          <p:cNvPr id="5" name="Picture 4" descr="iaea08-nstx-diag.png"/>
          <p:cNvPicPr>
            <a:picLocks noChangeAspect="1"/>
          </p:cNvPicPr>
          <p:nvPr/>
        </p:nvPicPr>
        <p:blipFill>
          <a:blip r:embed="rId3"/>
          <a:srcRect/>
          <a:stretch>
            <a:fillRect/>
          </a:stretch>
        </p:blipFill>
        <p:spPr bwMode="auto">
          <a:xfrm>
            <a:off x="559301" y="1295400"/>
            <a:ext cx="4261962" cy="3352800"/>
          </a:xfrm>
          <a:prstGeom prst="rect">
            <a:avLst/>
          </a:prstGeom>
          <a:noFill/>
          <a:ln w="9525">
            <a:noFill/>
            <a:miter lim="800000"/>
            <a:headEnd/>
            <a:tailEnd/>
          </a:ln>
        </p:spPr>
      </p:pic>
      <p:pic>
        <p:nvPicPr>
          <p:cNvPr id="6" name="Picture 5" descr="Picture 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486400" y="1219201"/>
            <a:ext cx="3276600" cy="3215922"/>
          </a:xfrm>
          <a:prstGeom prst="rect">
            <a:avLst/>
          </a:prstGeom>
        </p:spPr>
      </p:pic>
      <p:sp>
        <p:nvSpPr>
          <p:cNvPr id="7" name="Rectangle 6"/>
          <p:cNvSpPr/>
          <p:nvPr/>
        </p:nvSpPr>
        <p:spPr>
          <a:xfrm>
            <a:off x="5181600" y="4648200"/>
            <a:ext cx="4114800" cy="1618905"/>
          </a:xfrm>
          <a:prstGeom prst="rect">
            <a:avLst/>
          </a:prstGeom>
        </p:spPr>
        <p:txBody>
          <a:bodyPr wrap="square">
            <a:spAutoFit/>
          </a:bodyPr>
          <a:lstStyle/>
          <a:p>
            <a:pPr>
              <a:buClr>
                <a:srgbClr val="1A4A91"/>
              </a:buClr>
              <a:buFont typeface="Wingdings" charset="2"/>
              <a:buChar char="§"/>
            </a:pPr>
            <a:r>
              <a:rPr lang="en-US" sz="2000" b="0" i="0" dirty="0" smtClean="0">
                <a:solidFill>
                  <a:srgbClr val="000000"/>
                </a:solidFill>
                <a:latin typeface="+mn-lt"/>
              </a:rPr>
              <a:t> </a:t>
            </a:r>
            <a:r>
              <a:rPr lang="en-US" sz="1800" b="0" i="0" dirty="0" smtClean="0">
                <a:solidFill>
                  <a:schemeClr val="tx1"/>
                </a:solidFill>
                <a:latin typeface="+mn-lt"/>
              </a:rPr>
              <a:t>Two lithium evaporators (</a:t>
            </a:r>
            <a:r>
              <a:rPr lang="en-US" sz="1800" b="0" i="0" dirty="0" err="1" smtClean="0">
                <a:solidFill>
                  <a:schemeClr val="tx1"/>
                </a:solidFill>
                <a:latin typeface="+mn-lt"/>
              </a:rPr>
              <a:t>LITERs</a:t>
            </a:r>
            <a:r>
              <a:rPr lang="en-US" sz="1800" b="0" i="0" dirty="0" smtClean="0">
                <a:solidFill>
                  <a:schemeClr val="tx1"/>
                </a:solidFill>
                <a:latin typeface="+mn-lt"/>
              </a:rPr>
              <a:t>)</a:t>
            </a:r>
          </a:p>
          <a:p>
            <a:pPr marL="168275" indent="-168275">
              <a:buClr>
                <a:srgbClr val="1A4A91"/>
              </a:buClr>
              <a:buFont typeface="Wingdings" charset="2"/>
              <a:buChar char="§"/>
            </a:pPr>
            <a:r>
              <a:rPr lang="en-US" sz="1800" b="0" i="0" dirty="0" smtClean="0">
                <a:solidFill>
                  <a:srgbClr val="000000"/>
                </a:solidFill>
                <a:latin typeface="+mn-lt"/>
              </a:rPr>
              <a:t>Typical Operating Conditions</a:t>
            </a:r>
          </a:p>
          <a:p>
            <a:pPr marL="577850" lvl="1" indent="-231775"/>
            <a:r>
              <a:rPr lang="en-US" sz="1600" b="0" i="0" dirty="0" smtClean="0">
                <a:solidFill>
                  <a:srgbClr val="000000"/>
                </a:solidFill>
                <a:latin typeface="+mn-lt"/>
              </a:rPr>
              <a:t>Capacity: 90 </a:t>
            </a:r>
            <a:r>
              <a:rPr lang="en-US" sz="1600" b="0" i="0" dirty="0" err="1" smtClean="0">
                <a:solidFill>
                  <a:srgbClr val="000000"/>
                </a:solidFill>
                <a:latin typeface="+mn-lt"/>
              </a:rPr>
              <a:t>g</a:t>
            </a:r>
            <a:r>
              <a:rPr lang="en-US" sz="1600" b="0" i="0" dirty="0" smtClean="0">
                <a:solidFill>
                  <a:srgbClr val="000000"/>
                </a:solidFill>
                <a:latin typeface="+mn-lt"/>
              </a:rPr>
              <a:t> Li</a:t>
            </a:r>
          </a:p>
          <a:p>
            <a:pPr marL="577850" lvl="1" indent="-231775"/>
            <a:r>
              <a:rPr lang="en-US" sz="1600" b="0" i="0" dirty="0" smtClean="0">
                <a:solidFill>
                  <a:srgbClr val="000000"/>
                </a:solidFill>
                <a:latin typeface="+mn-lt"/>
              </a:rPr>
              <a:t>Oven Temp: 600-680°C</a:t>
            </a:r>
          </a:p>
          <a:p>
            <a:pPr marL="577850" lvl="1" indent="-231775"/>
            <a:r>
              <a:rPr lang="en-US" sz="1600" b="0" i="0" dirty="0" smtClean="0">
                <a:solidFill>
                  <a:srgbClr val="000000"/>
                </a:solidFill>
                <a:latin typeface="+mn-lt"/>
              </a:rPr>
              <a:t>Rate: 1mg/min - 80mg/min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density is reduced by up to 50 % in 4-6 MW H-mode discharges by lithium conditioning</a:t>
            </a:r>
            <a:endParaRPr lang="en-US" dirty="0"/>
          </a:p>
        </p:txBody>
      </p:sp>
      <p:sp>
        <p:nvSpPr>
          <p:cNvPr id="5" name="Content Placeholder 2"/>
          <p:cNvSpPr>
            <a:spLocks noGrp="1"/>
          </p:cNvSpPr>
          <p:nvPr>
            <p:ph idx="1"/>
          </p:nvPr>
        </p:nvSpPr>
        <p:spPr>
          <a:xfrm>
            <a:off x="152400" y="1371600"/>
            <a:ext cx="4495800" cy="5029200"/>
          </a:xfrm>
        </p:spPr>
        <p:txBody>
          <a:bodyPr/>
          <a:lstStyle/>
          <a:p>
            <a:pPr>
              <a:spcBef>
                <a:spcPct val="0"/>
              </a:spcBef>
            </a:pPr>
            <a:r>
              <a:rPr lang="en-US" sz="2000" dirty="0" smtClean="0">
                <a:latin typeface="Arial" charset="0"/>
              </a:rPr>
              <a:t>Particle balance model </a:t>
            </a:r>
            <a:endParaRPr lang="en-US" dirty="0" smtClean="0">
              <a:latin typeface="Arial" charset="0"/>
            </a:endParaRPr>
          </a:p>
          <a:p>
            <a:pPr lvl="1">
              <a:spcBef>
                <a:spcPct val="0"/>
              </a:spcBef>
            </a:pPr>
            <a:r>
              <a:rPr lang="en-US" sz="1800" dirty="0" smtClean="0">
                <a:latin typeface="Arial" charset="0"/>
              </a:rPr>
              <a:t>Continuous pumping throughout a discharge</a:t>
            </a:r>
          </a:p>
          <a:p>
            <a:pPr lvl="1">
              <a:spcBef>
                <a:spcPct val="0"/>
              </a:spcBef>
            </a:pPr>
            <a:r>
              <a:rPr lang="en-US" sz="1800" dirty="0" smtClean="0">
                <a:latin typeface="Arial" charset="0"/>
              </a:rPr>
              <a:t>cumulative coatings provide higher pumping rate</a:t>
            </a:r>
          </a:p>
          <a:p>
            <a:pPr lvl="1">
              <a:spcBef>
                <a:spcPct val="0"/>
              </a:spcBef>
            </a:pPr>
            <a:r>
              <a:rPr lang="en-US" sz="1800" dirty="0" smtClean="0">
                <a:latin typeface="Arial" charset="0"/>
              </a:rPr>
              <a:t>Wall in pumping state far from saturation</a:t>
            </a:r>
          </a:p>
          <a:p>
            <a:pPr lvl="1">
              <a:spcBef>
                <a:spcPct val="0"/>
              </a:spcBef>
            </a:pPr>
            <a:endParaRPr lang="en-US" sz="1800" dirty="0" smtClean="0">
              <a:latin typeface="Arial" charset="0"/>
            </a:endParaRPr>
          </a:p>
          <a:p>
            <a:pPr lvl="1">
              <a:spcBef>
                <a:spcPct val="0"/>
              </a:spcBef>
            </a:pPr>
            <a:endParaRPr lang="en-US" sz="1800" dirty="0" smtClean="0">
              <a:latin typeface="Arial" charset="0"/>
            </a:endParaRPr>
          </a:p>
          <a:p>
            <a:pPr lvl="1">
              <a:spcBef>
                <a:spcPct val="0"/>
              </a:spcBef>
            </a:pPr>
            <a:endParaRPr lang="en-US" sz="1800" dirty="0" smtClean="0">
              <a:latin typeface="Arial" charset="0"/>
            </a:endParaRPr>
          </a:p>
          <a:p>
            <a:pPr lvl="1">
              <a:spcBef>
                <a:spcPct val="0"/>
              </a:spcBef>
            </a:pPr>
            <a:endParaRPr lang="en-US" sz="1800" dirty="0" smtClean="0">
              <a:latin typeface="Arial" charset="0"/>
            </a:endParaRPr>
          </a:p>
          <a:p>
            <a:pPr>
              <a:spcBef>
                <a:spcPct val="0"/>
              </a:spcBef>
            </a:pPr>
            <a:endParaRPr lang="en-US" sz="1800" dirty="0" smtClean="0">
              <a:latin typeface="Arial" charset="0"/>
            </a:endParaRPr>
          </a:p>
          <a:p>
            <a:pPr>
              <a:spcBef>
                <a:spcPct val="0"/>
              </a:spcBef>
            </a:pPr>
            <a:endParaRPr lang="en-US" sz="1800" dirty="0" smtClean="0">
              <a:latin typeface="Arial" charset="0"/>
            </a:endParaRPr>
          </a:p>
          <a:p>
            <a:pPr>
              <a:spcBef>
                <a:spcPct val="0"/>
              </a:spcBef>
            </a:pPr>
            <a:endParaRPr lang="en-US" sz="1800" dirty="0" smtClean="0">
              <a:latin typeface="Arial" charset="0"/>
            </a:endParaRPr>
          </a:p>
          <a:p>
            <a:pPr>
              <a:spcBef>
                <a:spcPct val="0"/>
              </a:spcBef>
            </a:pPr>
            <a:r>
              <a:rPr lang="en-US" sz="1800" dirty="0" smtClean="0">
                <a:latin typeface="Arial" charset="0"/>
              </a:rPr>
              <a:t>Particle inventory balance: </a:t>
            </a:r>
            <a:r>
              <a:rPr lang="en-US" sz="1800" i="1" dirty="0" smtClean="0">
                <a:latin typeface="Arial" charset="0"/>
              </a:rPr>
              <a:t>N</a:t>
            </a:r>
            <a:r>
              <a:rPr lang="en-US" sz="1800" i="1" baseline="-25000" dirty="0" smtClean="0">
                <a:latin typeface="Arial" charset="0"/>
              </a:rPr>
              <a:t>e</a:t>
            </a:r>
            <a:r>
              <a:rPr lang="en-US" sz="1800" i="1" dirty="0" smtClean="0">
                <a:latin typeface="Arial" charset="0"/>
              </a:rPr>
              <a:t>=6 </a:t>
            </a:r>
            <a:r>
              <a:rPr lang="en-US" sz="1800" i="1" dirty="0" err="1" smtClean="0">
                <a:latin typeface="Arial" charset="0"/>
              </a:rPr>
              <a:t>N</a:t>
            </a:r>
            <a:r>
              <a:rPr lang="en-US" sz="1800" i="1" baseline="-25000" dirty="0" err="1" smtClean="0">
                <a:latin typeface="Arial" charset="0"/>
              </a:rPr>
              <a:t>C</a:t>
            </a:r>
            <a:r>
              <a:rPr lang="en-US" sz="1800" i="1" dirty="0" err="1" smtClean="0">
                <a:latin typeface="Arial" charset="0"/>
              </a:rPr>
              <a:t>+N</a:t>
            </a:r>
            <a:r>
              <a:rPr lang="en-US" sz="1800" i="1" baseline="-25000" dirty="0" err="1" smtClean="0">
                <a:latin typeface="Arial" charset="0"/>
              </a:rPr>
              <a:t>i</a:t>
            </a:r>
            <a:endParaRPr lang="en-US" sz="1800" i="1" baseline="-25000" dirty="0" smtClean="0">
              <a:latin typeface="Arial" charset="0"/>
            </a:endParaRPr>
          </a:p>
          <a:p>
            <a:pPr>
              <a:spcBef>
                <a:spcPct val="0"/>
              </a:spcBef>
            </a:pPr>
            <a:r>
              <a:rPr lang="en-US" sz="1800" dirty="0" smtClean="0">
                <a:latin typeface="Arial" charset="0"/>
              </a:rPr>
              <a:t>0.9 MA, 4.5 </a:t>
            </a:r>
            <a:r>
              <a:rPr lang="en-US" sz="1800" dirty="0" err="1" smtClean="0">
                <a:latin typeface="Arial" charset="0"/>
              </a:rPr>
              <a:t>kG</a:t>
            </a:r>
            <a:r>
              <a:rPr lang="en-US" sz="1800" dirty="0" smtClean="0">
                <a:latin typeface="Arial" charset="0"/>
              </a:rPr>
              <a:t>, 4-6 MW NBI</a:t>
            </a:r>
          </a:p>
          <a:p>
            <a:pPr>
              <a:spcBef>
                <a:spcPct val="0"/>
              </a:spcBef>
            </a:pPr>
            <a:r>
              <a:rPr lang="en-US" sz="1800" dirty="0" smtClean="0">
                <a:latin typeface="Arial" charset="0"/>
              </a:rPr>
              <a:t>High </a:t>
            </a:r>
            <a:r>
              <a:rPr lang="en-US" sz="1800" dirty="0" smtClean="0">
                <a:latin typeface="Symbol" charset="2"/>
              </a:rPr>
              <a:t>k</a:t>
            </a:r>
            <a:r>
              <a:rPr lang="en-US" sz="1800" dirty="0" smtClean="0">
                <a:latin typeface="Arial" charset="0"/>
              </a:rPr>
              <a:t>~2.3, </a:t>
            </a:r>
            <a:r>
              <a:rPr lang="en-US" sz="1800" dirty="0" smtClean="0">
                <a:latin typeface="Symbol" charset="2"/>
              </a:rPr>
              <a:t>d</a:t>
            </a:r>
            <a:r>
              <a:rPr lang="en-US" sz="1800" dirty="0" smtClean="0">
                <a:latin typeface="Arial" charset="0"/>
              </a:rPr>
              <a:t>~0.6 shape</a:t>
            </a:r>
          </a:p>
          <a:p>
            <a:pPr>
              <a:spcBef>
                <a:spcPct val="0"/>
              </a:spcBef>
            </a:pPr>
            <a:r>
              <a:rPr lang="en-US" sz="1800" dirty="0" smtClean="0">
                <a:cs typeface="Symbol" charset="2"/>
              </a:rPr>
              <a:t>Biased DN with </a:t>
            </a:r>
            <a:r>
              <a:rPr lang="en-US" sz="1800" dirty="0" smtClean="0">
                <a:latin typeface="Symbol" charset="2"/>
                <a:cs typeface="Symbol" charset="2"/>
              </a:rPr>
              <a:t>d</a:t>
            </a:r>
            <a:r>
              <a:rPr lang="en-US" sz="1800" dirty="0" smtClean="0">
                <a:latin typeface="Arial" charset="0"/>
              </a:rPr>
              <a:t>r</a:t>
            </a:r>
            <a:r>
              <a:rPr lang="en-US" sz="1800" baseline="-25000" dirty="0" smtClean="0">
                <a:latin typeface="Arial" charset="0"/>
              </a:rPr>
              <a:t>sep</a:t>
            </a:r>
            <a:r>
              <a:rPr lang="en-US" sz="1800" dirty="0" smtClean="0">
                <a:latin typeface="Arial" charset="0"/>
              </a:rPr>
              <a:t> ~-6mm</a:t>
            </a:r>
          </a:p>
          <a:p>
            <a:pPr>
              <a:spcBef>
                <a:spcPct val="0"/>
              </a:spcBef>
            </a:pPr>
            <a:endParaRPr lang="en-US" sz="1800" dirty="0" smtClean="0">
              <a:latin typeface="Arial" charset="0"/>
            </a:endParaRPr>
          </a:p>
          <a:p>
            <a:endParaRPr lang="en-US" dirty="0"/>
          </a:p>
        </p:txBody>
      </p:sp>
      <p:pic>
        <p:nvPicPr>
          <p:cNvPr id="6" name="Picture 5" descr="iaea10-inv.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486400" y="1219200"/>
            <a:ext cx="3505200" cy="5366680"/>
          </a:xfrm>
          <a:prstGeom prst="rect">
            <a:avLst/>
          </a:prstGeom>
        </p:spPr>
      </p:pic>
      <p:graphicFrame>
        <p:nvGraphicFramePr>
          <p:cNvPr id="7" name="Object 6"/>
          <p:cNvGraphicFramePr>
            <a:graphicFrameLocks noChangeAspect="1"/>
          </p:cNvGraphicFramePr>
          <p:nvPr/>
        </p:nvGraphicFramePr>
        <p:xfrm>
          <a:off x="17463" y="3502025"/>
          <a:ext cx="5251450" cy="557213"/>
        </p:xfrm>
        <a:graphic>
          <a:graphicData uri="http://schemas.openxmlformats.org/presentationml/2006/ole">
            <p:oleObj spid="_x0000_s35842" name="Equation" r:id="rId5" imgW="3594100" imgH="381000" progId="Equation.3">
              <p:embed/>
            </p:oleObj>
          </a:graphicData>
        </a:graphic>
      </p:graphicFrame>
      <p:sp>
        <p:nvSpPr>
          <p:cNvPr id="8" name="Text Box 18"/>
          <p:cNvSpPr txBox="1">
            <a:spLocks noChangeArrowheads="1"/>
          </p:cNvSpPr>
          <p:nvPr/>
        </p:nvSpPr>
        <p:spPr bwMode="auto">
          <a:xfrm>
            <a:off x="1" y="4191000"/>
            <a:ext cx="838200" cy="720197"/>
          </a:xfrm>
          <a:prstGeom prst="rect">
            <a:avLst/>
          </a:prstGeom>
          <a:noFill/>
          <a:ln w="9525">
            <a:noFill/>
            <a:miter lim="800000"/>
            <a:headEnd/>
            <a:tailEnd/>
          </a:ln>
          <a:effectLst/>
        </p:spPr>
        <p:txBody>
          <a:bodyPr wrap="square">
            <a:prstTxWarp prst="textNoShape">
              <a:avLst/>
            </a:prstTxWarp>
            <a:spAutoFit/>
          </a:bodyPr>
          <a:lstStyle/>
          <a:p>
            <a:pPr>
              <a:buNone/>
            </a:pPr>
            <a:r>
              <a:rPr lang="en-US" dirty="0">
                <a:latin typeface="+mj-lt"/>
              </a:rPr>
              <a:t>Change</a:t>
            </a:r>
            <a:r>
              <a:rPr lang="en-US" dirty="0" smtClean="0">
                <a:latin typeface="+mj-lt"/>
              </a:rPr>
              <a:t> in</a:t>
            </a:r>
          </a:p>
          <a:p>
            <a:pPr>
              <a:buNone/>
            </a:pPr>
            <a:r>
              <a:rPr lang="en-US" dirty="0" smtClean="0">
                <a:latin typeface="+mj-lt"/>
              </a:rPr>
              <a:t>ion </a:t>
            </a:r>
            <a:endParaRPr lang="en-US" dirty="0">
              <a:latin typeface="+mj-lt"/>
            </a:endParaRPr>
          </a:p>
          <a:p>
            <a:pPr>
              <a:buNone/>
            </a:pPr>
            <a:r>
              <a:rPr lang="en-US" dirty="0">
                <a:latin typeface="+mj-lt"/>
              </a:rPr>
              <a:t>inventory</a:t>
            </a:r>
          </a:p>
        </p:txBody>
      </p:sp>
      <p:sp>
        <p:nvSpPr>
          <p:cNvPr id="9" name="Text Box 19"/>
          <p:cNvSpPr txBox="1">
            <a:spLocks noChangeArrowheads="1"/>
          </p:cNvSpPr>
          <p:nvPr/>
        </p:nvSpPr>
        <p:spPr bwMode="auto">
          <a:xfrm>
            <a:off x="838201" y="4191000"/>
            <a:ext cx="457199" cy="646331"/>
          </a:xfrm>
          <a:prstGeom prst="rect">
            <a:avLst/>
          </a:prstGeom>
          <a:noFill/>
          <a:ln w="9525">
            <a:noFill/>
            <a:miter lim="800000"/>
            <a:headEnd/>
            <a:tailEnd/>
          </a:ln>
          <a:effectLst/>
        </p:spPr>
        <p:txBody>
          <a:bodyPr wrap="square">
            <a:prstTxWarp prst="textNoShape">
              <a:avLst/>
            </a:prstTxWarp>
            <a:spAutoFit/>
          </a:bodyPr>
          <a:lstStyle/>
          <a:p>
            <a:pPr>
              <a:buClr>
                <a:srgbClr val="0000FF"/>
              </a:buClr>
              <a:buNone/>
            </a:pPr>
            <a:r>
              <a:rPr lang="en-US" dirty="0">
                <a:latin typeface="+mj-lt"/>
              </a:rPr>
              <a:t>Gas feed rate</a:t>
            </a:r>
          </a:p>
        </p:txBody>
      </p:sp>
      <p:sp>
        <p:nvSpPr>
          <p:cNvPr id="10" name="Text Box 20"/>
          <p:cNvSpPr txBox="1">
            <a:spLocks noChangeArrowheads="1"/>
          </p:cNvSpPr>
          <p:nvPr/>
        </p:nvSpPr>
        <p:spPr bwMode="auto">
          <a:xfrm>
            <a:off x="1371599" y="4191000"/>
            <a:ext cx="609601" cy="720197"/>
          </a:xfrm>
          <a:prstGeom prst="rect">
            <a:avLst/>
          </a:prstGeom>
          <a:noFill/>
          <a:ln w="9525">
            <a:noFill/>
            <a:miter lim="800000"/>
            <a:headEnd/>
            <a:tailEnd/>
          </a:ln>
          <a:effectLst/>
        </p:spPr>
        <p:txBody>
          <a:bodyPr wrap="square">
            <a:prstTxWarp prst="textNoShape">
              <a:avLst/>
            </a:prstTxWarp>
            <a:spAutoFit/>
          </a:bodyPr>
          <a:lstStyle/>
          <a:p>
            <a:pPr>
              <a:buClr>
                <a:srgbClr val="0000FF"/>
              </a:buClr>
              <a:buNone/>
            </a:pPr>
            <a:r>
              <a:rPr lang="en-US" dirty="0">
                <a:latin typeface="+mj-lt"/>
              </a:rPr>
              <a:t>NBI</a:t>
            </a:r>
            <a:r>
              <a:rPr lang="en-US" dirty="0" smtClean="0">
                <a:latin typeface="+mj-lt"/>
              </a:rPr>
              <a:t> </a:t>
            </a:r>
          </a:p>
          <a:p>
            <a:pPr>
              <a:buClr>
                <a:srgbClr val="0000FF"/>
              </a:buClr>
              <a:buNone/>
            </a:pPr>
            <a:r>
              <a:rPr lang="en-US" dirty="0" smtClean="0">
                <a:latin typeface="+mj-lt"/>
              </a:rPr>
              <a:t>fueling</a:t>
            </a:r>
            <a:endParaRPr lang="en-US" dirty="0">
              <a:latin typeface="+mj-lt"/>
            </a:endParaRPr>
          </a:p>
          <a:p>
            <a:pPr>
              <a:buClr>
                <a:srgbClr val="0000FF"/>
              </a:buClr>
              <a:buNone/>
            </a:pPr>
            <a:r>
              <a:rPr lang="en-US" dirty="0">
                <a:latin typeface="+mj-lt"/>
              </a:rPr>
              <a:t>rate</a:t>
            </a:r>
          </a:p>
        </p:txBody>
      </p:sp>
      <p:sp>
        <p:nvSpPr>
          <p:cNvPr id="11" name="Text Box 21"/>
          <p:cNvSpPr txBox="1">
            <a:spLocks noChangeArrowheads="1"/>
          </p:cNvSpPr>
          <p:nvPr/>
        </p:nvSpPr>
        <p:spPr bwMode="auto">
          <a:xfrm>
            <a:off x="2438400" y="4191000"/>
            <a:ext cx="838201" cy="720197"/>
          </a:xfrm>
          <a:prstGeom prst="rect">
            <a:avLst/>
          </a:prstGeom>
          <a:noFill/>
          <a:ln w="9525">
            <a:noFill/>
            <a:miter lim="800000"/>
            <a:headEnd/>
            <a:tailEnd/>
          </a:ln>
          <a:effectLst/>
        </p:spPr>
        <p:txBody>
          <a:bodyPr wrap="square">
            <a:prstTxWarp prst="textNoShape">
              <a:avLst/>
            </a:prstTxWarp>
            <a:spAutoFit/>
          </a:bodyPr>
          <a:lstStyle/>
          <a:p>
            <a:pPr>
              <a:buClr>
                <a:srgbClr val="0000FF"/>
              </a:buClr>
              <a:buNone/>
            </a:pPr>
            <a:r>
              <a:rPr lang="en-US" dirty="0">
                <a:latin typeface="+mj-lt"/>
              </a:rPr>
              <a:t>NBI</a:t>
            </a:r>
            <a:r>
              <a:rPr lang="en-US" dirty="0" smtClean="0">
                <a:latin typeface="+mj-lt"/>
              </a:rPr>
              <a:t> </a:t>
            </a:r>
          </a:p>
          <a:p>
            <a:pPr>
              <a:buClr>
                <a:srgbClr val="0000FF"/>
              </a:buClr>
              <a:buNone/>
            </a:pPr>
            <a:r>
              <a:rPr lang="en-US" dirty="0" err="1" smtClean="0">
                <a:latin typeface="+mj-lt"/>
              </a:rPr>
              <a:t>cryopump</a:t>
            </a:r>
            <a:endParaRPr lang="en-US" dirty="0">
              <a:latin typeface="+mj-lt"/>
            </a:endParaRPr>
          </a:p>
          <a:p>
            <a:pPr>
              <a:buClr>
                <a:srgbClr val="0000FF"/>
              </a:buClr>
              <a:buNone/>
            </a:pPr>
            <a:r>
              <a:rPr lang="en-US" dirty="0">
                <a:latin typeface="+mj-lt"/>
              </a:rPr>
              <a:t>rate</a:t>
            </a:r>
          </a:p>
        </p:txBody>
      </p:sp>
      <p:sp>
        <p:nvSpPr>
          <p:cNvPr id="12" name="Rectangle 11"/>
          <p:cNvSpPr/>
          <p:nvPr/>
        </p:nvSpPr>
        <p:spPr>
          <a:xfrm>
            <a:off x="3505200" y="5943600"/>
            <a:ext cx="1905000" cy="600164"/>
          </a:xfrm>
          <a:prstGeom prst="rect">
            <a:avLst/>
          </a:prstGeom>
          <a:solidFill>
            <a:schemeClr val="accent5"/>
          </a:solidFill>
        </p:spPr>
        <p:txBody>
          <a:bodyPr wrap="square">
            <a:spAutoFit/>
          </a:bodyPr>
          <a:lstStyle/>
          <a:p>
            <a:pPr>
              <a:spcBef>
                <a:spcPct val="0"/>
              </a:spcBef>
              <a:buNone/>
            </a:pPr>
            <a:r>
              <a:rPr lang="en-US" sz="1100" i="0" dirty="0" smtClean="0">
                <a:solidFill>
                  <a:srgbClr val="000000"/>
                </a:solidFill>
                <a:latin typeface="+mn-lt"/>
                <a:cs typeface=""/>
              </a:rPr>
              <a:t>No lithium (129013)</a:t>
            </a:r>
          </a:p>
          <a:p>
            <a:pPr>
              <a:spcBef>
                <a:spcPct val="0"/>
              </a:spcBef>
              <a:buNone/>
            </a:pPr>
            <a:r>
              <a:rPr lang="en-US" sz="1100" i="0" dirty="0" smtClean="0">
                <a:solidFill>
                  <a:srgbClr val="FF0000"/>
                </a:solidFill>
                <a:latin typeface="+mn-lt"/>
                <a:cs typeface=""/>
              </a:rPr>
              <a:t>190 mg Lithium (129061)</a:t>
            </a:r>
          </a:p>
          <a:p>
            <a:pPr>
              <a:spcBef>
                <a:spcPct val="0"/>
              </a:spcBef>
              <a:buNone/>
            </a:pPr>
            <a:r>
              <a:rPr lang="en-US" sz="1100" i="0" dirty="0" smtClean="0">
                <a:solidFill>
                  <a:srgbClr val="0000FF"/>
                </a:solidFill>
                <a:latin typeface="+mn-lt"/>
                <a:cs typeface=""/>
              </a:rPr>
              <a:t>600 mg lithium (129064)</a:t>
            </a:r>
          </a:p>
        </p:txBody>
      </p:sp>
      <p:sp>
        <p:nvSpPr>
          <p:cNvPr id="16" name="Text Box 21"/>
          <p:cNvSpPr txBox="1">
            <a:spLocks noChangeArrowheads="1"/>
          </p:cNvSpPr>
          <p:nvPr/>
        </p:nvSpPr>
        <p:spPr bwMode="auto">
          <a:xfrm>
            <a:off x="4038600" y="4191000"/>
            <a:ext cx="609600" cy="720197"/>
          </a:xfrm>
          <a:prstGeom prst="rect">
            <a:avLst/>
          </a:prstGeom>
          <a:noFill/>
          <a:ln w="9525">
            <a:noFill/>
            <a:miter lim="800000"/>
            <a:headEnd/>
            <a:tailEnd/>
          </a:ln>
          <a:effectLst/>
        </p:spPr>
        <p:txBody>
          <a:bodyPr wrap="square">
            <a:prstTxWarp prst="textNoShape">
              <a:avLst/>
            </a:prstTxWarp>
            <a:spAutoFit/>
          </a:bodyPr>
          <a:lstStyle/>
          <a:p>
            <a:pPr>
              <a:buClr>
                <a:srgbClr val="0000FF"/>
              </a:buClr>
              <a:buNone/>
            </a:pPr>
            <a:r>
              <a:rPr lang="en-US" dirty="0" smtClean="0">
                <a:latin typeface="+mj-lt"/>
              </a:rPr>
              <a:t>Turbo.</a:t>
            </a:r>
          </a:p>
          <a:p>
            <a:pPr>
              <a:buClr>
                <a:srgbClr val="0000FF"/>
              </a:buClr>
              <a:buNone/>
            </a:pPr>
            <a:r>
              <a:rPr lang="en-US" dirty="0" smtClean="0">
                <a:latin typeface="+mj-lt"/>
              </a:rPr>
              <a:t>pump</a:t>
            </a:r>
            <a:endParaRPr lang="en-US" dirty="0">
              <a:latin typeface="+mj-lt"/>
            </a:endParaRPr>
          </a:p>
          <a:p>
            <a:pPr>
              <a:buClr>
                <a:srgbClr val="0000FF"/>
              </a:buClr>
              <a:buNone/>
            </a:pPr>
            <a:r>
              <a:rPr lang="en-US" dirty="0">
                <a:latin typeface="+mj-lt"/>
              </a:rPr>
              <a:t>rate</a:t>
            </a:r>
          </a:p>
        </p:txBody>
      </p:sp>
      <p:sp>
        <p:nvSpPr>
          <p:cNvPr id="17" name="Text Box 21"/>
          <p:cNvSpPr txBox="1">
            <a:spLocks noChangeArrowheads="1"/>
          </p:cNvSpPr>
          <p:nvPr/>
        </p:nvSpPr>
        <p:spPr bwMode="auto">
          <a:xfrm>
            <a:off x="4648200" y="4191000"/>
            <a:ext cx="685800" cy="720197"/>
          </a:xfrm>
          <a:prstGeom prst="rect">
            <a:avLst/>
          </a:prstGeom>
          <a:noFill/>
          <a:ln w="9525">
            <a:noFill/>
            <a:miter lim="800000"/>
            <a:headEnd/>
            <a:tailEnd/>
          </a:ln>
          <a:effectLst/>
        </p:spPr>
        <p:txBody>
          <a:bodyPr wrap="square">
            <a:prstTxWarp prst="textNoShape">
              <a:avLst/>
            </a:prstTxWarp>
            <a:spAutoFit/>
          </a:bodyPr>
          <a:lstStyle/>
          <a:p>
            <a:pPr>
              <a:buClr>
                <a:srgbClr val="0000FF"/>
              </a:buClr>
              <a:buNone/>
            </a:pPr>
            <a:r>
              <a:rPr lang="en-US" dirty="0" smtClean="0">
                <a:latin typeface="+mj-lt"/>
              </a:rPr>
              <a:t>Neutrals</a:t>
            </a:r>
          </a:p>
          <a:p>
            <a:pPr>
              <a:buClr>
                <a:srgbClr val="0000FF"/>
              </a:buClr>
              <a:buNone/>
            </a:pPr>
            <a:r>
              <a:rPr lang="en-US" dirty="0" smtClean="0">
                <a:latin typeface="+mj-lt"/>
              </a:rPr>
              <a:t>build-up</a:t>
            </a:r>
          </a:p>
          <a:p>
            <a:pPr>
              <a:buClr>
                <a:srgbClr val="0000FF"/>
              </a:buClr>
              <a:buNone/>
            </a:pPr>
            <a:r>
              <a:rPr lang="en-US" dirty="0">
                <a:latin typeface="+mj-lt"/>
              </a:rPr>
              <a:t>rate</a:t>
            </a:r>
          </a:p>
        </p:txBody>
      </p:sp>
      <p:sp>
        <p:nvSpPr>
          <p:cNvPr id="18" name="Text Box 21"/>
          <p:cNvSpPr txBox="1">
            <a:spLocks noChangeArrowheads="1"/>
          </p:cNvSpPr>
          <p:nvPr/>
        </p:nvSpPr>
        <p:spPr bwMode="auto">
          <a:xfrm>
            <a:off x="3276600" y="4191000"/>
            <a:ext cx="685800" cy="720197"/>
          </a:xfrm>
          <a:prstGeom prst="rect">
            <a:avLst/>
          </a:prstGeom>
          <a:noFill/>
          <a:ln w="9525">
            <a:noFill/>
            <a:miter lim="800000"/>
            <a:headEnd/>
            <a:tailEnd/>
          </a:ln>
          <a:effectLst/>
        </p:spPr>
        <p:txBody>
          <a:bodyPr wrap="square">
            <a:prstTxWarp prst="textNoShape">
              <a:avLst/>
            </a:prstTxWarp>
            <a:spAutoFit/>
          </a:bodyPr>
          <a:lstStyle/>
          <a:p>
            <a:pPr>
              <a:buClr>
                <a:srgbClr val="0000FF"/>
              </a:buClr>
              <a:buNone/>
            </a:pPr>
            <a:r>
              <a:rPr lang="en-US" dirty="0" smtClean="0">
                <a:latin typeface="+mj-lt"/>
              </a:rPr>
              <a:t>Wall </a:t>
            </a:r>
          </a:p>
          <a:p>
            <a:pPr>
              <a:buClr>
                <a:srgbClr val="0000FF"/>
              </a:buClr>
              <a:buNone/>
            </a:pPr>
            <a:r>
              <a:rPr lang="en-US" dirty="0" smtClean="0">
                <a:latin typeface="+mj-lt"/>
              </a:rPr>
              <a:t>loading </a:t>
            </a:r>
          </a:p>
          <a:p>
            <a:pPr>
              <a:buClr>
                <a:srgbClr val="0000FF"/>
              </a:buClr>
              <a:buNone/>
            </a:pPr>
            <a:r>
              <a:rPr lang="en-US" dirty="0" smtClean="0">
                <a:latin typeface="+mj-lt"/>
              </a:rPr>
              <a:t>rate</a:t>
            </a:r>
            <a:endParaRPr lang="en-US" dirty="0">
              <a:latin typeface="+mj-lt"/>
            </a:endParaRPr>
          </a:p>
        </p:txBody>
      </p:sp>
      <p:sp>
        <p:nvSpPr>
          <p:cNvPr id="19" name="Oval 18"/>
          <p:cNvSpPr/>
          <p:nvPr/>
        </p:nvSpPr>
        <p:spPr bwMode="auto">
          <a:xfrm>
            <a:off x="3505200" y="3429000"/>
            <a:ext cx="609600" cy="685800"/>
          </a:xfrm>
          <a:prstGeom prst="ellipse">
            <a:avLst/>
          </a:prstGeom>
          <a:noFill/>
          <a:ln w="50800" cap="flat" cmpd="sng" algn="ctr">
            <a:solidFill>
              <a:srgbClr val="FF0000">
                <a:alpha val="3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rgbClr val="0039A6"/>
              </a:solidFill>
              <a:effectLst/>
              <a:latin typeface="Impact" pitchFamily="-65" charset="0"/>
              <a:ea typeface="ＭＳ Ｐゴシック" pitchFamily="-128" charset="-128"/>
              <a:cs typeface="ＭＳ Ｐゴシック" pitchFamily="-128" charset="-128"/>
            </a:endParaRPr>
          </a:p>
        </p:txBody>
      </p:sp>
      <p:sp>
        <p:nvSpPr>
          <p:cNvPr id="20" name="Right Brace 19"/>
          <p:cNvSpPr/>
          <p:nvPr/>
        </p:nvSpPr>
        <p:spPr bwMode="auto">
          <a:xfrm>
            <a:off x="1524000" y="3810000"/>
            <a:ext cx="228600" cy="533400"/>
          </a:xfrm>
          <a:prstGeom prst="rightBrace">
            <a:avLst/>
          </a:prstGeom>
          <a:noFill/>
          <a:ln w="22225" cap="flat" cmpd="sng" algn="ctr">
            <a:solidFill>
              <a:schemeClr val="tx1"/>
            </a:solidFill>
            <a:prstDash val="sysDash"/>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rgbClr val="0039A6"/>
              </a:solidFill>
              <a:effectLst/>
              <a:latin typeface="Impact" pitchFamily="-65" charset="0"/>
              <a:ea typeface="ＭＳ Ｐゴシック" pitchFamily="-128" charset="-128"/>
              <a:cs typeface="ＭＳ Ｐゴシック" pitchFamily="-12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09625"/>
          </a:xfrm>
        </p:spPr>
        <p:txBody>
          <a:bodyPr/>
          <a:lstStyle/>
          <a:p>
            <a:r>
              <a:rPr lang="en-US" dirty="0" smtClean="0"/>
              <a:t>Lithium conditioning had a profound and cumulative effect on poloidal recycling flux profile</a:t>
            </a:r>
            <a:endParaRPr lang="en-US" dirty="0"/>
          </a:p>
        </p:txBody>
      </p:sp>
      <p:pic>
        <p:nvPicPr>
          <p:cNvPr id="5" name="Picture 4" descr="iaea10-da-profile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1295400"/>
            <a:ext cx="3733800" cy="3679247"/>
          </a:xfrm>
          <a:prstGeom prst="rect">
            <a:avLst/>
          </a:prstGeom>
        </p:spPr>
      </p:pic>
      <p:pic>
        <p:nvPicPr>
          <p:cNvPr id="6" name="Picture 5" descr="iaea10-da-tt.png"/>
          <p:cNvPicPr>
            <a:picLocks noChangeAspect="1"/>
          </p:cNvPicPr>
          <p:nvPr/>
        </p:nvPicPr>
        <p:blipFill>
          <a:blip r:embed="rId4"/>
          <a:stretch>
            <a:fillRect/>
          </a:stretch>
        </p:blipFill>
        <p:spPr>
          <a:xfrm>
            <a:off x="5334000" y="1295400"/>
            <a:ext cx="3657600" cy="5107371"/>
          </a:xfrm>
          <a:prstGeom prst="rect">
            <a:avLst/>
          </a:prstGeom>
        </p:spPr>
      </p:pic>
      <p:sp>
        <p:nvSpPr>
          <p:cNvPr id="7" name="Rectangle 6"/>
          <p:cNvSpPr/>
          <p:nvPr/>
        </p:nvSpPr>
        <p:spPr>
          <a:xfrm>
            <a:off x="3886200" y="3048000"/>
            <a:ext cx="1447800" cy="1200329"/>
          </a:xfrm>
          <a:prstGeom prst="rect">
            <a:avLst/>
          </a:prstGeom>
          <a:solidFill>
            <a:schemeClr val="accent5"/>
          </a:solidFill>
        </p:spPr>
        <p:txBody>
          <a:bodyPr wrap="square">
            <a:spAutoFit/>
          </a:bodyPr>
          <a:lstStyle/>
          <a:p>
            <a:pPr>
              <a:spcBef>
                <a:spcPct val="0"/>
              </a:spcBef>
              <a:buNone/>
            </a:pPr>
            <a:r>
              <a:rPr lang="en-US" i="0" dirty="0" smtClean="0">
                <a:solidFill>
                  <a:srgbClr val="000000"/>
                </a:solidFill>
                <a:latin typeface="+mn-lt"/>
                <a:cs typeface=""/>
              </a:rPr>
              <a:t>No lithium </a:t>
            </a:r>
          </a:p>
          <a:p>
            <a:pPr>
              <a:spcBef>
                <a:spcPct val="0"/>
              </a:spcBef>
              <a:buNone/>
            </a:pPr>
            <a:r>
              <a:rPr lang="en-US" i="0" dirty="0" smtClean="0">
                <a:solidFill>
                  <a:srgbClr val="000000"/>
                </a:solidFill>
                <a:latin typeface="+mn-lt"/>
                <a:cs typeface=""/>
              </a:rPr>
              <a:t>(129013)</a:t>
            </a:r>
          </a:p>
          <a:p>
            <a:pPr>
              <a:spcBef>
                <a:spcPct val="0"/>
              </a:spcBef>
              <a:buNone/>
            </a:pPr>
            <a:r>
              <a:rPr lang="en-US" i="0" dirty="0" smtClean="0">
                <a:solidFill>
                  <a:srgbClr val="FF0000"/>
                </a:solidFill>
                <a:latin typeface="+mn-lt"/>
                <a:cs typeface=""/>
              </a:rPr>
              <a:t>190 mg lithium </a:t>
            </a:r>
          </a:p>
          <a:p>
            <a:pPr>
              <a:spcBef>
                <a:spcPct val="0"/>
              </a:spcBef>
              <a:buNone/>
            </a:pPr>
            <a:r>
              <a:rPr lang="en-US" i="0" dirty="0" smtClean="0">
                <a:solidFill>
                  <a:srgbClr val="FF0000"/>
                </a:solidFill>
                <a:latin typeface="+mn-lt"/>
                <a:cs typeface=""/>
              </a:rPr>
              <a:t>(129061)</a:t>
            </a:r>
          </a:p>
          <a:p>
            <a:pPr>
              <a:spcBef>
                <a:spcPct val="0"/>
              </a:spcBef>
              <a:buNone/>
            </a:pPr>
            <a:r>
              <a:rPr lang="en-US" i="0" dirty="0" smtClean="0">
                <a:solidFill>
                  <a:srgbClr val="0000FF"/>
                </a:solidFill>
                <a:latin typeface="+mn-lt"/>
                <a:cs typeface=""/>
              </a:rPr>
              <a:t>600 mg lithium </a:t>
            </a:r>
          </a:p>
          <a:p>
            <a:pPr>
              <a:spcBef>
                <a:spcPct val="0"/>
              </a:spcBef>
              <a:buNone/>
            </a:pPr>
            <a:r>
              <a:rPr lang="en-US" i="0" dirty="0" smtClean="0">
                <a:solidFill>
                  <a:srgbClr val="0000FF"/>
                </a:solidFill>
                <a:latin typeface="+mn-lt"/>
                <a:cs typeface=""/>
              </a:rPr>
              <a:t>(129064)</a:t>
            </a:r>
          </a:p>
        </p:txBody>
      </p:sp>
      <p:pic>
        <p:nvPicPr>
          <p:cNvPr id="8" name="Picture 7" descr="aps09-efit02-454-2-da.png"/>
          <p:cNvPicPr>
            <a:picLocks noChangeAspect="1"/>
          </p:cNvPicPr>
          <p:nvPr/>
        </p:nvPicPr>
        <p:blipFill>
          <a:blip r:embed="rId5"/>
          <a:stretch>
            <a:fillRect/>
          </a:stretch>
        </p:blipFill>
        <p:spPr>
          <a:xfrm>
            <a:off x="4495800" y="1295400"/>
            <a:ext cx="825280" cy="1524000"/>
          </a:xfrm>
          <a:prstGeom prst="rect">
            <a:avLst/>
          </a:prstGeom>
        </p:spPr>
      </p:pic>
      <p:pic>
        <p:nvPicPr>
          <p:cNvPr id="9" name="Picture 14" descr="adas-sxb-da-db"/>
          <p:cNvPicPr>
            <a:picLocks noChangeAspect="1" noChangeArrowheads="1"/>
          </p:cNvPicPr>
          <p:nvPr/>
        </p:nvPicPr>
        <p:blipFill>
          <a:blip r:embed="rId6"/>
          <a:srcRect/>
          <a:stretch>
            <a:fillRect/>
          </a:stretch>
        </p:blipFill>
        <p:spPr bwMode="auto">
          <a:xfrm>
            <a:off x="2971800" y="4876800"/>
            <a:ext cx="2133600" cy="1691834"/>
          </a:xfrm>
          <a:prstGeom prst="rect">
            <a:avLst/>
          </a:prstGeom>
          <a:noFill/>
        </p:spPr>
      </p:pic>
      <p:sp>
        <p:nvSpPr>
          <p:cNvPr id="10" name="Rectangle 9"/>
          <p:cNvSpPr/>
          <p:nvPr/>
        </p:nvSpPr>
        <p:spPr>
          <a:xfrm>
            <a:off x="381000" y="5410200"/>
            <a:ext cx="2243673" cy="461665"/>
          </a:xfrm>
          <a:prstGeom prst="rect">
            <a:avLst/>
          </a:prstGeom>
        </p:spPr>
        <p:txBody>
          <a:bodyPr wrap="none">
            <a:spAutoFit/>
          </a:bodyPr>
          <a:lstStyle/>
          <a:p>
            <a:pPr>
              <a:buNone/>
            </a:pPr>
            <a:r>
              <a:rPr lang="en-US" sz="2400" b="0" dirty="0" err="1" smtClean="0">
                <a:solidFill>
                  <a:srgbClr val="000000"/>
                </a:solidFill>
                <a:latin typeface="Symbol" charset="2"/>
                <a:cs typeface="Symbol" charset="2"/>
              </a:rPr>
              <a:t>G</a:t>
            </a:r>
            <a:r>
              <a:rPr lang="en-US" sz="2400" b="0" baseline="-25000" dirty="0" err="1" smtClean="0">
                <a:solidFill>
                  <a:srgbClr val="000000"/>
                </a:solidFill>
                <a:latin typeface="+mn-lt"/>
              </a:rPr>
              <a:t>recy</a:t>
            </a:r>
            <a:r>
              <a:rPr lang="en-US" sz="2400" b="0" dirty="0" smtClean="0">
                <a:solidFill>
                  <a:srgbClr val="000000"/>
                </a:solidFill>
                <a:latin typeface="+mn-lt"/>
              </a:rPr>
              <a:t>~ SX/B </a:t>
            </a:r>
            <a:r>
              <a:rPr lang="en-US" sz="2400" b="0" dirty="0" err="1" smtClean="0">
                <a:solidFill>
                  <a:srgbClr val="000000"/>
                </a:solidFill>
                <a:latin typeface="+mn-lt"/>
              </a:rPr>
              <a:t>I</a:t>
            </a:r>
            <a:r>
              <a:rPr lang="en-US" sz="2400" b="0" baseline="-25000" dirty="0" err="1" smtClean="0">
                <a:solidFill>
                  <a:srgbClr val="000000"/>
                </a:solidFill>
                <a:latin typeface="+mn-lt"/>
              </a:rPr>
              <a:t>D</a:t>
            </a:r>
            <a:r>
              <a:rPr lang="en-US" sz="2400" b="0" baseline="-25000" dirty="0" err="1" smtClean="0">
                <a:solidFill>
                  <a:srgbClr val="000000"/>
                </a:solidFill>
                <a:latin typeface="Symbol" charset="2"/>
                <a:cs typeface="Symbol" charset="2"/>
              </a:rPr>
              <a:t>a</a:t>
            </a:r>
            <a:endParaRPr lang="en-US" sz="2400" b="0" baseline="-25000" dirty="0">
              <a:solidFill>
                <a:srgbClr val="000000"/>
              </a:solidFill>
              <a:latin typeface="Symbol" charset="2"/>
              <a:cs typeface="Symbol" charset="2"/>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09625"/>
          </a:xfrm>
        </p:spPr>
        <p:txBody>
          <a:bodyPr/>
          <a:lstStyle/>
          <a:p>
            <a:r>
              <a:rPr lang="en-US" dirty="0" smtClean="0"/>
              <a:t>Lithium conditioning reduced local ion recycling coefficients on </a:t>
            </a:r>
            <a:r>
              <a:rPr lang="en-US" dirty="0" err="1" smtClean="0"/>
              <a:t>PFCs</a:t>
            </a:r>
            <a:r>
              <a:rPr lang="en-US" dirty="0" smtClean="0"/>
              <a:t> except in the near-SOL region</a:t>
            </a:r>
            <a:endParaRPr lang="en-US" dirty="0"/>
          </a:p>
        </p:txBody>
      </p:sp>
      <p:pic>
        <p:nvPicPr>
          <p:cNvPr id="7" name="Picture 6" descr="iaea10-recy-coef.png"/>
          <p:cNvPicPr>
            <a:picLocks noChangeAspect="1"/>
          </p:cNvPicPr>
          <p:nvPr/>
        </p:nvPicPr>
        <p:blipFill>
          <a:blip r:embed="rId2"/>
          <a:stretch>
            <a:fillRect/>
          </a:stretch>
        </p:blipFill>
        <p:spPr>
          <a:xfrm>
            <a:off x="4570767" y="1295400"/>
            <a:ext cx="4344633" cy="3505200"/>
          </a:xfrm>
          <a:prstGeom prst="rect">
            <a:avLst/>
          </a:prstGeom>
        </p:spPr>
      </p:pic>
      <p:sp>
        <p:nvSpPr>
          <p:cNvPr id="9" name="Rectangle 8"/>
          <p:cNvSpPr/>
          <p:nvPr/>
        </p:nvSpPr>
        <p:spPr>
          <a:xfrm>
            <a:off x="4495800" y="4876800"/>
            <a:ext cx="4572000" cy="1698927"/>
          </a:xfrm>
          <a:prstGeom prst="rect">
            <a:avLst/>
          </a:prstGeom>
        </p:spPr>
        <p:txBody>
          <a:bodyPr>
            <a:spAutoFit/>
          </a:bodyPr>
          <a:lstStyle/>
          <a:p>
            <a:pPr marL="223838" indent="-223838">
              <a:buClr>
                <a:schemeClr val="accent6"/>
              </a:buClr>
              <a:buFont typeface="Wingdings" charset="2"/>
              <a:buChar char="§"/>
            </a:pPr>
            <a:r>
              <a:rPr lang="en-US" sz="1800" b="0" i="0" dirty="0" smtClean="0">
                <a:solidFill>
                  <a:schemeClr val="tx1"/>
                </a:solidFill>
              </a:rPr>
              <a:t>Local recycling </a:t>
            </a:r>
            <a:r>
              <a:rPr lang="en-US" sz="1800" b="0" dirty="0" err="1" smtClean="0">
                <a:solidFill>
                  <a:schemeClr val="tx1"/>
                </a:solidFill>
              </a:rPr>
              <a:t>R</a:t>
            </a:r>
            <a:r>
              <a:rPr lang="en-US" sz="1800" b="0" baseline="-25000" dirty="0" err="1" smtClean="0">
                <a:solidFill>
                  <a:schemeClr val="tx1"/>
                </a:solidFill>
              </a:rPr>
              <a:t>local</a:t>
            </a:r>
            <a:r>
              <a:rPr lang="en-US" sz="1800" b="0" dirty="0" smtClean="0">
                <a:solidFill>
                  <a:schemeClr val="tx1"/>
                </a:solidFill>
              </a:rPr>
              <a:t>=</a:t>
            </a:r>
            <a:r>
              <a:rPr lang="en-US" sz="1800" b="0" dirty="0" err="1" smtClean="0">
                <a:solidFill>
                  <a:schemeClr val="tx1"/>
                </a:solidFill>
                <a:latin typeface="Symbol" charset="2"/>
                <a:ea typeface="Symbol" charset="2"/>
                <a:cs typeface="Symbol" charset="2"/>
              </a:rPr>
              <a:t>G</a:t>
            </a:r>
            <a:r>
              <a:rPr lang="en-US" sz="1800" b="0" baseline="-25000" dirty="0" err="1" smtClean="0">
                <a:solidFill>
                  <a:schemeClr val="tx1"/>
                </a:solidFill>
              </a:rPr>
              <a:t>i</a:t>
            </a:r>
            <a:r>
              <a:rPr lang="en-US" sz="1800" b="0" baseline="30000" dirty="0" err="1" smtClean="0">
                <a:solidFill>
                  <a:schemeClr val="tx1"/>
                </a:solidFill>
              </a:rPr>
              <a:t>out</a:t>
            </a:r>
            <a:r>
              <a:rPr lang="en-US" sz="1800" b="0" dirty="0" smtClean="0">
                <a:solidFill>
                  <a:schemeClr val="tx1"/>
                </a:solidFill>
              </a:rPr>
              <a:t> / </a:t>
            </a:r>
            <a:r>
              <a:rPr lang="en-US" sz="1800" b="0" dirty="0" err="1" smtClean="0">
                <a:solidFill>
                  <a:schemeClr val="tx1"/>
                </a:solidFill>
                <a:latin typeface="Symbol" charset="2"/>
                <a:ea typeface="Symbol" charset="2"/>
                <a:cs typeface="Symbol" charset="2"/>
              </a:rPr>
              <a:t>G</a:t>
            </a:r>
            <a:r>
              <a:rPr lang="en-US" sz="1800" b="0" baseline="-25000" dirty="0" err="1" smtClean="0">
                <a:solidFill>
                  <a:schemeClr val="tx1"/>
                </a:solidFill>
              </a:rPr>
              <a:t>i</a:t>
            </a:r>
            <a:r>
              <a:rPr lang="en-US" sz="1800" b="0" baseline="30000" dirty="0" err="1" smtClean="0">
                <a:solidFill>
                  <a:schemeClr val="tx1"/>
                </a:solidFill>
              </a:rPr>
              <a:t>in</a:t>
            </a:r>
            <a:endParaRPr lang="en-US" sz="1800" b="0" baseline="30000" dirty="0" smtClean="0">
              <a:solidFill>
                <a:schemeClr val="tx1"/>
              </a:solidFill>
            </a:endParaRPr>
          </a:p>
          <a:p>
            <a:pPr lvl="1" indent="-233363"/>
            <a:r>
              <a:rPr lang="en-US" sz="1600" b="0" i="0" dirty="0" smtClean="0">
                <a:solidFill>
                  <a:schemeClr val="tx1"/>
                </a:solidFill>
              </a:rPr>
              <a:t>Ion flux into LLD </a:t>
            </a:r>
            <a:r>
              <a:rPr lang="en-US" sz="1600" b="0" i="0" dirty="0" err="1" smtClean="0">
                <a:solidFill>
                  <a:schemeClr val="tx1"/>
                </a:solidFill>
                <a:latin typeface="Symbol" charset="2"/>
                <a:ea typeface="Symbol" charset="2"/>
                <a:cs typeface="Symbol" charset="2"/>
              </a:rPr>
              <a:t>G</a:t>
            </a:r>
            <a:r>
              <a:rPr lang="en-US" sz="1600" b="0" i="0" baseline="-25000" dirty="0" err="1" smtClean="0">
                <a:solidFill>
                  <a:schemeClr val="tx1"/>
                </a:solidFill>
              </a:rPr>
              <a:t>i</a:t>
            </a:r>
            <a:r>
              <a:rPr lang="en-US" sz="1600" b="0" i="0" baseline="30000" dirty="0" err="1" smtClean="0">
                <a:solidFill>
                  <a:schemeClr val="tx1"/>
                </a:solidFill>
              </a:rPr>
              <a:t>in</a:t>
            </a:r>
            <a:r>
              <a:rPr lang="en-US" sz="1600" b="0" i="0" baseline="30000" dirty="0" smtClean="0">
                <a:solidFill>
                  <a:schemeClr val="tx1"/>
                </a:solidFill>
              </a:rPr>
              <a:t> </a:t>
            </a:r>
            <a:r>
              <a:rPr lang="en-US" sz="1600" b="0" i="0" dirty="0" smtClean="0">
                <a:solidFill>
                  <a:schemeClr val="tx1"/>
                </a:solidFill>
              </a:rPr>
              <a:t>is measured by Langmuir Probes (LPs)</a:t>
            </a:r>
          </a:p>
          <a:p>
            <a:pPr lvl="1" indent="-233363"/>
            <a:r>
              <a:rPr lang="en-US" sz="1600" b="0" i="0" dirty="0" smtClean="0">
                <a:solidFill>
                  <a:schemeClr val="tx1"/>
                </a:solidFill>
              </a:rPr>
              <a:t>Ion </a:t>
            </a:r>
            <a:r>
              <a:rPr lang="en-US" sz="1600" b="0" i="0" dirty="0" err="1" smtClean="0">
                <a:solidFill>
                  <a:schemeClr val="tx1"/>
                </a:solidFill>
              </a:rPr>
              <a:t>outflux</a:t>
            </a:r>
            <a:r>
              <a:rPr lang="en-US" sz="1600" b="0" i="0" dirty="0" smtClean="0">
                <a:solidFill>
                  <a:schemeClr val="tx1"/>
                </a:solidFill>
              </a:rPr>
              <a:t> </a:t>
            </a:r>
            <a:r>
              <a:rPr lang="en-US" sz="1600" b="0" i="0" dirty="0" err="1" smtClean="0">
                <a:solidFill>
                  <a:schemeClr val="tx1"/>
                </a:solidFill>
                <a:latin typeface="Symbol" charset="2"/>
                <a:ea typeface="Symbol" charset="2"/>
                <a:cs typeface="Symbol" charset="2"/>
              </a:rPr>
              <a:t>G</a:t>
            </a:r>
            <a:r>
              <a:rPr lang="en-US" sz="1600" b="0" i="0" baseline="-25000" dirty="0" err="1" smtClean="0">
                <a:solidFill>
                  <a:schemeClr val="tx1"/>
                </a:solidFill>
              </a:rPr>
              <a:t>i</a:t>
            </a:r>
            <a:r>
              <a:rPr lang="en-US" sz="1600" b="0" i="0" baseline="30000" dirty="0" err="1" smtClean="0">
                <a:solidFill>
                  <a:schemeClr val="tx1"/>
                </a:solidFill>
              </a:rPr>
              <a:t>out</a:t>
            </a:r>
            <a:r>
              <a:rPr lang="en-US" sz="1600" b="0" i="0" baseline="30000" dirty="0" smtClean="0">
                <a:solidFill>
                  <a:schemeClr val="tx1"/>
                </a:solidFill>
              </a:rPr>
              <a:t> </a:t>
            </a:r>
            <a:r>
              <a:rPr lang="en-US" sz="1600" b="0" i="0" dirty="0" smtClean="0">
                <a:solidFill>
                  <a:schemeClr val="tx1"/>
                </a:solidFill>
              </a:rPr>
              <a:t>estimated from measured </a:t>
            </a:r>
            <a:r>
              <a:rPr lang="en-US" sz="1600" b="0" i="0" dirty="0" err="1" smtClean="0">
                <a:solidFill>
                  <a:schemeClr val="tx1"/>
                </a:solidFill>
              </a:rPr>
              <a:t>D</a:t>
            </a:r>
            <a:r>
              <a:rPr lang="en-US" sz="1600" b="0" i="0" dirty="0" err="1" smtClean="0">
                <a:solidFill>
                  <a:srgbClr val="000000"/>
                </a:solidFill>
                <a:latin typeface="Symbol" charset="2"/>
                <a:cs typeface="Symbol" charset="2"/>
              </a:rPr>
              <a:t>a</a:t>
            </a:r>
            <a:r>
              <a:rPr lang="en-US" sz="1600" b="0" i="0" dirty="0" smtClean="0">
                <a:solidFill>
                  <a:schemeClr val="tx1"/>
                </a:solidFill>
              </a:rPr>
              <a:t> </a:t>
            </a:r>
            <a:r>
              <a:rPr lang="en-US" sz="1600" b="0" i="0" dirty="0" err="1" smtClean="0">
                <a:solidFill>
                  <a:schemeClr val="tx1"/>
                </a:solidFill>
              </a:rPr>
              <a:t>fintensity</a:t>
            </a:r>
            <a:r>
              <a:rPr lang="en-US" sz="1600" b="0" i="0" dirty="0" smtClean="0">
                <a:solidFill>
                  <a:schemeClr val="tx1"/>
                </a:solidFill>
              </a:rPr>
              <a:t> and S/XB (ionizations/photon) coefficient from ADAS</a:t>
            </a:r>
          </a:p>
        </p:txBody>
      </p:sp>
      <p:pic>
        <p:nvPicPr>
          <p:cNvPr id="8" name="Picture 7" descr="iaea10-recy-1307.png"/>
          <p:cNvPicPr>
            <a:picLocks noChangeAspect="1"/>
          </p:cNvPicPr>
          <p:nvPr/>
        </p:nvPicPr>
        <p:blipFill>
          <a:blip r:embed="rId3"/>
          <a:stretch>
            <a:fillRect/>
          </a:stretch>
        </p:blipFill>
        <p:spPr>
          <a:xfrm>
            <a:off x="152400" y="1295400"/>
            <a:ext cx="3394948" cy="5029200"/>
          </a:xfrm>
          <a:prstGeom prst="rect">
            <a:avLst/>
          </a:prstGeom>
        </p:spPr>
      </p:pic>
      <p:sp>
        <p:nvSpPr>
          <p:cNvPr id="4" name="Rectangle 3"/>
          <p:cNvSpPr/>
          <p:nvPr/>
        </p:nvSpPr>
        <p:spPr>
          <a:xfrm>
            <a:off x="2438400" y="6172200"/>
            <a:ext cx="1905000" cy="400110"/>
          </a:xfrm>
          <a:prstGeom prst="rect">
            <a:avLst/>
          </a:prstGeom>
          <a:solidFill>
            <a:schemeClr val="accent5"/>
          </a:solidFill>
        </p:spPr>
        <p:txBody>
          <a:bodyPr wrap="square">
            <a:spAutoFit/>
          </a:bodyPr>
          <a:lstStyle/>
          <a:p>
            <a:pPr>
              <a:spcBef>
                <a:spcPct val="0"/>
              </a:spcBef>
              <a:buNone/>
            </a:pPr>
            <a:r>
              <a:rPr lang="en-US" sz="1000" i="0" dirty="0" smtClean="0">
                <a:solidFill>
                  <a:srgbClr val="000000"/>
                </a:solidFill>
                <a:latin typeface="+mn-lt"/>
                <a:cs typeface=""/>
              </a:rPr>
              <a:t>No lithium (129013)</a:t>
            </a:r>
          </a:p>
          <a:p>
            <a:pPr>
              <a:spcBef>
                <a:spcPct val="0"/>
              </a:spcBef>
              <a:buNone/>
            </a:pPr>
            <a:r>
              <a:rPr lang="en-US" sz="1000" i="0" dirty="0" smtClean="0">
                <a:solidFill>
                  <a:srgbClr val="FF0000"/>
                </a:solidFill>
                <a:latin typeface="+mn-lt"/>
                <a:cs typeface=""/>
              </a:rPr>
              <a:t>190 mg Lithium (129061)</a:t>
            </a:r>
          </a:p>
        </p:txBody>
      </p:sp>
      <p:pic>
        <p:nvPicPr>
          <p:cNvPr id="10" name="Picture 9" descr="aps09-efit02-454-2.png"/>
          <p:cNvPicPr>
            <a:picLocks noChangeAspect="1"/>
          </p:cNvPicPr>
          <p:nvPr/>
        </p:nvPicPr>
        <p:blipFill>
          <a:blip r:embed="rId4"/>
          <a:stretch>
            <a:fillRect/>
          </a:stretch>
        </p:blipFill>
        <p:spPr>
          <a:xfrm>
            <a:off x="3657600" y="4191000"/>
            <a:ext cx="890203" cy="190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09625"/>
          </a:xfrm>
        </p:spPr>
        <p:txBody>
          <a:bodyPr/>
          <a:lstStyle/>
          <a:p>
            <a:r>
              <a:rPr lang="en-US" sz="3000" dirty="0" smtClean="0"/>
              <a:t>A transition from conduction-limited to sheath-limited parallel SOL heat transport regime is observed with lithium </a:t>
            </a:r>
            <a:endParaRPr lang="en-US" sz="3000" dirty="0"/>
          </a:p>
        </p:txBody>
      </p:sp>
      <p:pic>
        <p:nvPicPr>
          <p:cNvPr id="6" name="Picture 5" descr="iaea10-collisionality.png"/>
          <p:cNvPicPr>
            <a:picLocks noChangeAspect="1"/>
          </p:cNvPicPr>
          <p:nvPr/>
        </p:nvPicPr>
        <p:blipFill>
          <a:blip r:embed="rId2"/>
          <a:stretch>
            <a:fillRect/>
          </a:stretch>
        </p:blipFill>
        <p:spPr>
          <a:xfrm>
            <a:off x="990600" y="1295400"/>
            <a:ext cx="5401304" cy="41148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781800" y="4876800"/>
            <a:ext cx="2032000" cy="469900"/>
          </a:xfrm>
          <a:prstGeom prst="rect">
            <a:avLst/>
          </a:prstGeom>
        </p:spPr>
      </p:pic>
      <p:sp>
        <p:nvSpPr>
          <p:cNvPr id="9" name="TextBox 8"/>
          <p:cNvSpPr txBox="1"/>
          <p:nvPr/>
        </p:nvSpPr>
        <p:spPr>
          <a:xfrm>
            <a:off x="381000" y="5562600"/>
            <a:ext cx="4267200" cy="701731"/>
          </a:xfrm>
          <a:prstGeom prst="rect">
            <a:avLst/>
          </a:prstGeom>
          <a:noFill/>
        </p:spPr>
        <p:txBody>
          <a:bodyPr wrap="square" rtlCol="0">
            <a:spAutoFit/>
          </a:bodyPr>
          <a:lstStyle/>
          <a:p>
            <a:pPr marL="223838" indent="-223838">
              <a:buFont typeface="Wingdings" charset="2"/>
              <a:buChar char="§"/>
            </a:pPr>
            <a:r>
              <a:rPr lang="en-US" sz="1800" b="0" dirty="0" err="1" smtClean="0">
                <a:solidFill>
                  <a:srgbClr val="000000"/>
                </a:solidFill>
                <a:latin typeface="+mn-lt"/>
              </a:rPr>
              <a:t>l</a:t>
            </a:r>
            <a:r>
              <a:rPr lang="en-US" sz="1800" b="0" baseline="-25000" dirty="0" err="1" smtClean="0">
                <a:solidFill>
                  <a:srgbClr val="000000"/>
                </a:solidFill>
                <a:latin typeface="+mn-lt"/>
              </a:rPr>
              <a:t>c</a:t>
            </a:r>
            <a:r>
              <a:rPr lang="en-US" sz="1800" b="0" i="0" dirty="0" smtClean="0">
                <a:solidFill>
                  <a:srgbClr val="000000"/>
                </a:solidFill>
                <a:latin typeface="+mn-lt"/>
              </a:rPr>
              <a:t>=10 </a:t>
            </a:r>
            <a:r>
              <a:rPr lang="en-US" sz="1800" b="0" i="0" dirty="0" err="1" smtClean="0">
                <a:solidFill>
                  <a:srgbClr val="000000"/>
                </a:solidFill>
                <a:latin typeface="+mn-lt"/>
              </a:rPr>
              <a:t>m</a:t>
            </a:r>
            <a:r>
              <a:rPr lang="en-US" sz="1800" b="0" i="0" dirty="0" smtClean="0">
                <a:solidFill>
                  <a:srgbClr val="000000"/>
                </a:solidFill>
                <a:latin typeface="+mn-lt"/>
              </a:rPr>
              <a:t> – typical connection length</a:t>
            </a:r>
          </a:p>
          <a:p>
            <a:pPr marL="223838" indent="-223838">
              <a:buFont typeface="Wingdings" charset="2"/>
              <a:buChar char="§"/>
            </a:pPr>
            <a:r>
              <a:rPr lang="en-US" sz="1800" b="0" dirty="0" smtClean="0">
                <a:solidFill>
                  <a:srgbClr val="000000"/>
                </a:solidFill>
                <a:latin typeface="Symbol" charset="2"/>
                <a:cs typeface="Symbol" charset="2"/>
              </a:rPr>
              <a:t>l</a:t>
            </a:r>
            <a:r>
              <a:rPr lang="en-US" sz="1800" b="0" baseline="-25000" dirty="0" smtClean="0">
                <a:solidFill>
                  <a:srgbClr val="000000"/>
                </a:solidFill>
                <a:latin typeface="+mn-lt"/>
              </a:rPr>
              <a:t>e</a:t>
            </a:r>
            <a:r>
              <a:rPr lang="en-US" sz="1800" b="0" dirty="0" smtClean="0">
                <a:solidFill>
                  <a:srgbClr val="000000"/>
                </a:solidFill>
                <a:latin typeface="+mn-lt"/>
              </a:rPr>
              <a:t> </a:t>
            </a:r>
            <a:r>
              <a:rPr lang="en-US" sz="1800" b="0" i="0" dirty="0" smtClean="0">
                <a:solidFill>
                  <a:srgbClr val="000000"/>
                </a:solidFill>
                <a:latin typeface="+mn-lt"/>
              </a:rPr>
              <a:t>– electron mean free path</a:t>
            </a:r>
          </a:p>
        </p:txBody>
      </p:sp>
      <p:sp>
        <p:nvSpPr>
          <p:cNvPr id="10" name="Rectangle 9"/>
          <p:cNvSpPr/>
          <p:nvPr/>
        </p:nvSpPr>
        <p:spPr>
          <a:xfrm>
            <a:off x="4572000" y="5486400"/>
            <a:ext cx="4572000" cy="978730"/>
          </a:xfrm>
          <a:prstGeom prst="rect">
            <a:avLst/>
          </a:prstGeom>
        </p:spPr>
        <p:txBody>
          <a:bodyPr>
            <a:spAutoFit/>
          </a:bodyPr>
          <a:lstStyle/>
          <a:p>
            <a:pPr marL="223838" indent="-223838">
              <a:buFont typeface="Wingdings" charset="2"/>
              <a:buChar char="§"/>
            </a:pPr>
            <a:r>
              <a:rPr lang="en-US" sz="1800" b="0" dirty="0" smtClean="0">
                <a:solidFill>
                  <a:srgbClr val="000000"/>
                </a:solidFill>
                <a:latin typeface="Symbol" charset="2"/>
                <a:cs typeface="Symbol" charset="2"/>
              </a:rPr>
              <a:t>n</a:t>
            </a:r>
            <a:r>
              <a:rPr lang="en-US" sz="1800" b="0" baseline="-25000" dirty="0" smtClean="0">
                <a:solidFill>
                  <a:srgbClr val="000000"/>
                </a:solidFill>
              </a:rPr>
              <a:t>e</a:t>
            </a:r>
            <a:r>
              <a:rPr lang="en-US" sz="1800" b="0" baseline="30000" dirty="0" smtClean="0">
                <a:solidFill>
                  <a:srgbClr val="000000"/>
                </a:solidFill>
              </a:rPr>
              <a:t>*</a:t>
            </a:r>
            <a:r>
              <a:rPr lang="en-US" sz="1800" b="0" i="0" dirty="0" smtClean="0">
                <a:solidFill>
                  <a:srgbClr val="000000"/>
                </a:solidFill>
              </a:rPr>
              <a:t>=10</a:t>
            </a:r>
            <a:r>
              <a:rPr lang="en-US" sz="1800" b="0" i="0" baseline="30000" dirty="0" smtClean="0">
                <a:solidFill>
                  <a:srgbClr val="000000"/>
                </a:solidFill>
              </a:rPr>
              <a:t>-16</a:t>
            </a:r>
            <a:r>
              <a:rPr lang="en-US" sz="1800" b="0" i="0" dirty="0" smtClean="0">
                <a:solidFill>
                  <a:srgbClr val="000000"/>
                </a:solidFill>
              </a:rPr>
              <a:t> </a:t>
            </a:r>
            <a:r>
              <a:rPr lang="en-US" sz="1800" b="0" dirty="0" smtClean="0">
                <a:solidFill>
                  <a:srgbClr val="000000"/>
                </a:solidFill>
              </a:rPr>
              <a:t>n</a:t>
            </a:r>
            <a:r>
              <a:rPr lang="en-US" sz="1800" b="0" baseline="-25000" dirty="0" smtClean="0">
                <a:solidFill>
                  <a:srgbClr val="000000"/>
                </a:solidFill>
              </a:rPr>
              <a:t>e </a:t>
            </a:r>
            <a:r>
              <a:rPr lang="en-US" sz="1800" b="0" dirty="0" err="1" smtClean="0">
                <a:solidFill>
                  <a:srgbClr val="000000"/>
                </a:solidFill>
              </a:rPr>
              <a:t>l</a:t>
            </a:r>
            <a:r>
              <a:rPr lang="en-US" sz="1800" b="0" baseline="-25000" dirty="0" err="1" smtClean="0">
                <a:solidFill>
                  <a:srgbClr val="000000"/>
                </a:solidFill>
              </a:rPr>
              <a:t>c</a:t>
            </a:r>
            <a:r>
              <a:rPr lang="en-US" sz="1800" b="0" dirty="0" smtClean="0">
                <a:solidFill>
                  <a:srgbClr val="000000"/>
                </a:solidFill>
              </a:rPr>
              <a:t> / T</a:t>
            </a:r>
            <a:r>
              <a:rPr lang="en-US" sz="1800" b="0" baseline="-25000" dirty="0" smtClean="0">
                <a:solidFill>
                  <a:srgbClr val="000000"/>
                </a:solidFill>
              </a:rPr>
              <a:t>e</a:t>
            </a:r>
          </a:p>
          <a:p>
            <a:pPr marL="223838" indent="-223838">
              <a:buFont typeface="Wingdings" charset="2"/>
              <a:buChar char="§"/>
            </a:pPr>
            <a:r>
              <a:rPr lang="en-US" sz="1800" b="0" i="0" dirty="0" smtClean="0">
                <a:solidFill>
                  <a:srgbClr val="000000"/>
                </a:solidFill>
              </a:rPr>
              <a:t>Borderline between sheath-limited and conduction-limited at </a:t>
            </a:r>
            <a:r>
              <a:rPr lang="en-US" sz="1800" b="0" dirty="0" smtClean="0">
                <a:solidFill>
                  <a:srgbClr val="000000"/>
                </a:solidFill>
                <a:latin typeface="Symbol" charset="2"/>
                <a:cs typeface="Symbol" charset="2"/>
              </a:rPr>
              <a:t>n</a:t>
            </a:r>
            <a:r>
              <a:rPr lang="en-US" sz="1800" b="0" baseline="-25000" dirty="0" smtClean="0">
                <a:solidFill>
                  <a:srgbClr val="000000"/>
                </a:solidFill>
              </a:rPr>
              <a:t>e</a:t>
            </a:r>
            <a:r>
              <a:rPr lang="en-US" sz="1800" b="0" baseline="30000" dirty="0" smtClean="0">
                <a:solidFill>
                  <a:srgbClr val="000000"/>
                </a:solidFill>
              </a:rPr>
              <a:t>*</a:t>
            </a:r>
            <a:r>
              <a:rPr lang="en-US" sz="1800" b="0" i="0" dirty="0" smtClean="0">
                <a:solidFill>
                  <a:srgbClr val="000000"/>
                </a:solidFill>
              </a:rPr>
              <a:t>=10</a:t>
            </a:r>
            <a:endParaRPr lang="en-US" sz="1800" b="0" i="0" dirty="0">
              <a:solidFill>
                <a:srgbClr val="000000"/>
              </a:solidFill>
            </a:endParaRPr>
          </a:p>
        </p:txBody>
      </p:sp>
    </p:spTree>
  </p:cSld>
  <p:clrMapOvr>
    <a:masterClrMapping/>
  </p:clrMapOvr>
</p:sld>
</file>

<file path=ppt/theme/theme1.xml><?xml version="1.0" encoding="utf-8"?>
<a:theme xmlns:a="http://schemas.openxmlformats.org/drawingml/2006/main" name="Sample_All_Lab-arial_narrow">
  <a:themeElements>
    <a:clrScheme name="Sample_All_Lab-arial_narr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_All_Lab-arial_narrow">
      <a:majorFont>
        <a:latin typeface="Arial Narrow"/>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a:ln>
              <a:noFill/>
            </a:ln>
            <a:solidFill>
              <a:srgbClr val="0039A6"/>
            </a:solidFill>
            <a:effectLst/>
            <a:latin typeface="Impact" pitchFamily="-65" charset="0"/>
            <a:ea typeface="ＭＳ Ｐゴシック" pitchFamily="-128" charset="-128"/>
            <a:cs typeface="ＭＳ Ｐゴシック" pitchFamily="-12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a:ln>
              <a:noFill/>
            </a:ln>
            <a:solidFill>
              <a:srgbClr val="0039A6"/>
            </a:solidFill>
            <a:effectLst/>
            <a:latin typeface="Impact" pitchFamily="-65" charset="0"/>
            <a:ea typeface="ＭＳ Ｐゴシック" pitchFamily="-128" charset="-128"/>
            <a:cs typeface="ＭＳ Ｐゴシック" pitchFamily="-128" charset="-128"/>
          </a:defRPr>
        </a:defPPr>
      </a:lstStyle>
    </a:lnDef>
  </a:objectDefaults>
  <a:extraClrSchemeLst>
    <a:extraClrScheme>
      <a:clrScheme name="Sample_All_Lab-arial_narr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_All_Lab-arial_narr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_All_Lab-arial_narr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_All_Lab-arial_narr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_All_Lab-arial_narr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_All_Lab-arial_narr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_All_Lab-arial_narro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_All_Lab-arial_narr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_All_Lab-arial_narr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_All_Lab-arial_narr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_All_Lab-arial_narr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_All_Lab-arial_narr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71331</TotalTime>
  <Words>2128</Words>
  <Application>Microsoft Macintosh PowerPoint</Application>
  <PresentationFormat>On-screen Show (4:3)</PresentationFormat>
  <Paragraphs>272</Paragraphs>
  <Slides>20</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Sample_All_Lab-arial_narrow</vt:lpstr>
      <vt:lpstr>Equation</vt:lpstr>
      <vt:lpstr>Slide 1</vt:lpstr>
      <vt:lpstr>Abstract</vt:lpstr>
      <vt:lpstr>Overview and Summary: High flux expansion area-pumping divertor is studied in NSTX</vt:lpstr>
      <vt:lpstr>Various techniques considered for SOL / divertor q|| and qpk control</vt:lpstr>
      <vt:lpstr>Open divertor geometry enables well-diagnosed divertor configuration studies and area pumping by lithium coatings</vt:lpstr>
      <vt:lpstr>Ion density is reduced by up to 50 % in 4-6 MW H-mode discharges by lithium conditioning</vt:lpstr>
      <vt:lpstr>Lithium conditioning had a profound and cumulative effect on poloidal recycling flux profile</vt:lpstr>
      <vt:lpstr>Lithium conditioning reduced local ion recycling coefficients on PFCs except in the near-SOL region</vt:lpstr>
      <vt:lpstr>A transition from conduction-limited to sheath-limited parallel SOL heat transport regime is observed with lithium </vt:lpstr>
      <vt:lpstr>2D edge transport code UEDGE suggests enhanced edge transport and R~0.85 with lithium</vt:lpstr>
      <vt:lpstr>Theory predicts attractive divertor geometry properties in “snowflake” divertor configuration</vt:lpstr>
      <vt:lpstr>“Snowflake” divertor configurations are obtained in NSTX with two and with three divertor coils</vt:lpstr>
      <vt:lpstr>Poloidal flux expansion and connection length are increased by up to 90 % in “snowflake” divertor</vt:lpstr>
      <vt:lpstr>H-mode confinement retained with “snowflake” divertor, core Prad and NC reduced by up to 75 %</vt:lpstr>
      <vt:lpstr>Core carbon density profiles show drastic reduction of carbon in ELM-free “snowflake” discharges</vt:lpstr>
      <vt:lpstr>Significant reduction of peak heat flux observed in “snowflake” divertor</vt:lpstr>
      <vt:lpstr>Partial detachment of outer strike point region observed in “snowflake” divertor discharges</vt:lpstr>
      <vt:lpstr>High-n Balmer line emission measurements suggest high divertor recombination rate, low Te, high ne</vt:lpstr>
      <vt:lpstr>Volumetric power and momentum losses are increased due to geometry in “snowflake” divertor</vt:lpstr>
      <vt:lpstr>Outlook and future plans</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Vlad Soukhanovskii</cp:lastModifiedBy>
  <cp:revision>12431</cp:revision>
  <cp:lastPrinted>2009-10-31T15:43:30Z</cp:lastPrinted>
  <dcterms:created xsi:type="dcterms:W3CDTF">2010-10-08T16:21:04Z</dcterms:created>
  <dcterms:modified xsi:type="dcterms:W3CDTF">2010-10-08T16:24:34Z</dcterms:modified>
</cp:coreProperties>
</file>