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8.xml" ContentType="application/vnd.openxmlformats-officedocument.them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19.xml" ContentType="application/vnd.openxmlformats-officedocument.theme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22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theme/theme20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52" r:id="rId2"/>
    <p:sldMasterId id="2147483662" r:id="rId3"/>
    <p:sldMasterId id="2147483670" r:id="rId4"/>
    <p:sldMasterId id="2147483676" r:id="rId5"/>
    <p:sldMasterId id="2147483680" r:id="rId6"/>
    <p:sldMasterId id="2147483682" r:id="rId7"/>
    <p:sldMasterId id="2147483710" r:id="rId8"/>
    <p:sldMasterId id="2147483714" r:id="rId9"/>
    <p:sldMasterId id="2147483716" r:id="rId10"/>
    <p:sldMasterId id="2147483734" r:id="rId11"/>
    <p:sldMasterId id="2147483740" r:id="rId12"/>
    <p:sldMasterId id="2147483746" r:id="rId13"/>
    <p:sldMasterId id="2147483754" r:id="rId14"/>
    <p:sldMasterId id="2147483762" r:id="rId15"/>
    <p:sldMasterId id="2147483766" r:id="rId16"/>
    <p:sldMasterId id="2147483768" r:id="rId17"/>
    <p:sldMasterId id="2147483772" r:id="rId18"/>
    <p:sldMasterId id="2147483780" r:id="rId19"/>
    <p:sldMasterId id="2147483786" r:id="rId20"/>
    <p:sldMasterId id="2147483801" r:id="rId21"/>
  </p:sldMasterIdLst>
  <p:notesMasterIdLst>
    <p:notesMasterId r:id="rId82"/>
  </p:notesMasterIdLst>
  <p:handoutMasterIdLst>
    <p:handoutMasterId r:id="rId83"/>
  </p:handoutMasterIdLst>
  <p:sldIdLst>
    <p:sldId id="1217" r:id="rId22"/>
    <p:sldId id="1383" r:id="rId23"/>
    <p:sldId id="1387" r:id="rId24"/>
    <p:sldId id="1314" r:id="rId25"/>
    <p:sldId id="1312" r:id="rId26"/>
    <p:sldId id="1308" r:id="rId27"/>
    <p:sldId id="1318" r:id="rId28"/>
    <p:sldId id="1317" r:id="rId29"/>
    <p:sldId id="1371" r:id="rId30"/>
    <p:sldId id="1374" r:id="rId31"/>
    <p:sldId id="1378" r:id="rId32"/>
    <p:sldId id="1390" r:id="rId33"/>
    <p:sldId id="1300" r:id="rId34"/>
    <p:sldId id="1386" r:id="rId35"/>
    <p:sldId id="1303" r:id="rId36"/>
    <p:sldId id="1388" r:id="rId37"/>
    <p:sldId id="1299" r:id="rId38"/>
    <p:sldId id="1389" r:id="rId39"/>
    <p:sldId id="1393" r:id="rId40"/>
    <p:sldId id="1397" r:id="rId41"/>
    <p:sldId id="1236" r:id="rId42"/>
    <p:sldId id="1333" r:id="rId43"/>
    <p:sldId id="1232" r:id="rId44"/>
    <p:sldId id="1337" r:id="rId45"/>
    <p:sldId id="1341" r:id="rId46"/>
    <p:sldId id="1242" r:id="rId47"/>
    <p:sldId id="1258" r:id="rId48"/>
    <p:sldId id="1239" r:id="rId49"/>
    <p:sldId id="1241" r:id="rId50"/>
    <p:sldId id="1366" r:id="rId51"/>
    <p:sldId id="1315" r:id="rId52"/>
    <p:sldId id="1340" r:id="rId53"/>
    <p:sldId id="1319" r:id="rId54"/>
    <p:sldId id="1256" r:id="rId55"/>
    <p:sldId id="1399" r:id="rId56"/>
    <p:sldId id="1271" r:id="rId57"/>
    <p:sldId id="1398" r:id="rId58"/>
    <p:sldId id="1274" r:id="rId59"/>
    <p:sldId id="1396" r:id="rId60"/>
    <p:sldId id="1321" r:id="rId61"/>
    <p:sldId id="1301" r:id="rId62"/>
    <p:sldId id="1391" r:id="rId63"/>
    <p:sldId id="1392" r:id="rId64"/>
    <p:sldId id="1394" r:id="rId65"/>
    <p:sldId id="1395" r:id="rId66"/>
    <p:sldId id="1323" r:id="rId67"/>
    <p:sldId id="1356" r:id="rId68"/>
    <p:sldId id="1408" r:id="rId69"/>
    <p:sldId id="1404" r:id="rId70"/>
    <p:sldId id="1406" r:id="rId71"/>
    <p:sldId id="1353" r:id="rId72"/>
    <p:sldId id="1342" r:id="rId73"/>
    <p:sldId id="1284" r:id="rId74"/>
    <p:sldId id="1285" r:id="rId75"/>
    <p:sldId id="1343" r:id="rId76"/>
    <p:sldId id="1287" r:id="rId77"/>
    <p:sldId id="1345" r:id="rId78"/>
    <p:sldId id="1294" r:id="rId79"/>
    <p:sldId id="1346" r:id="rId80"/>
    <p:sldId id="1347" r:id="rId8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CC0099"/>
    <a:srgbClr val="CC00CC"/>
    <a:srgbClr val="FF3300"/>
    <a:srgbClr val="3333FF"/>
    <a:srgbClr val="FFFFCC"/>
    <a:srgbClr val="FF33CC"/>
    <a:srgbClr val="99FFCC"/>
    <a:srgbClr val="0099FF"/>
    <a:srgbClr val="99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7800" autoAdjust="0"/>
  </p:normalViewPr>
  <p:slideViewPr>
    <p:cSldViewPr>
      <p:cViewPr varScale="1">
        <p:scale>
          <a:sx n="87" d="100"/>
          <a:sy n="87" d="100"/>
        </p:scale>
        <p:origin x="-894" y="-78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61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29" tIns="46615" rIns="93229" bIns="46615" numCol="1" anchor="t" anchorCtr="0" compatLnSpc="1">
            <a:prstTxWarp prst="textNoShape">
              <a:avLst/>
            </a:prstTxWarp>
          </a:bodyPr>
          <a:lstStyle>
            <a:lvl1pPr defTabSz="932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40" y="0"/>
            <a:ext cx="3038160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29" tIns="46615" rIns="93229" bIns="46615" numCol="1" anchor="t" anchorCtr="0" compatLnSpc="1">
            <a:prstTxWarp prst="textNoShape">
              <a:avLst/>
            </a:prstTxWarp>
          </a:bodyPr>
          <a:lstStyle>
            <a:lvl1pPr algn="r" defTabSz="932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0"/>
            <a:ext cx="3038161" cy="46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29" tIns="46615" rIns="93229" bIns="46615" numCol="1" anchor="b" anchorCtr="0" compatLnSpc="1">
            <a:prstTxWarp prst="textNoShape">
              <a:avLst/>
            </a:prstTxWarp>
          </a:bodyPr>
          <a:lstStyle>
            <a:lvl1pPr defTabSz="932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40" y="8830620"/>
            <a:ext cx="3038160" cy="46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29" tIns="46615" rIns="93229" bIns="46615" numCol="1" anchor="b" anchorCtr="0" compatLnSpc="1">
            <a:prstTxWarp prst="textNoShape">
              <a:avLst/>
            </a:prstTxWarp>
          </a:bodyPr>
          <a:lstStyle>
            <a:lvl1pPr algn="r" defTabSz="932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82ABF99-CD32-48F3-BA84-43D2D0AD4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457" cy="46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40" rIns="92278" bIns="4614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5943" y="0"/>
            <a:ext cx="3004457" cy="46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40" rIns="92278" bIns="4614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0563"/>
            <a:ext cx="4705350" cy="3529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055" y="4449723"/>
            <a:ext cx="5158293" cy="414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40" rIns="92278" bIns="461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2616"/>
            <a:ext cx="3004457" cy="46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40" rIns="92278" bIns="4614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5943" y="8822616"/>
            <a:ext cx="3004457" cy="46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40" rIns="92278" bIns="4614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3A7D4B7-846E-47CC-8BD3-A84AB43A3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11055-376F-4492-8E46-E75F7D68B255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B05B7-ED80-4CE0-9511-FBAACDA5FAB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85EE1-73D7-4226-8C55-A9EDB2FF549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0563"/>
            <a:ext cx="4705350" cy="3529012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D8722A-1D51-463D-84B6-4A0CD77219A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AAB652-183D-4417-AAD5-2AA8FFC915F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705350" cy="3529012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54A40A-833E-4379-BA81-C08797357848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690563"/>
            <a:ext cx="4705350" cy="3529012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21594F-D372-4DDD-882A-974106AC59D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1C7345-18CF-4119-A792-9A74EBB87869}" type="slidenum">
              <a:rPr lang="en-US" smtClean="0">
                <a:solidFill>
                  <a:srgbClr val="000000"/>
                </a:solidFill>
                <a:ea typeface="ＭＳ Ｐゴシック" pitchFamily="1" charset="-128"/>
              </a:rPr>
              <a:pPr/>
              <a:t>25</a:t>
            </a:fld>
            <a:endParaRPr lang="en-US" smtClean="0">
              <a:solidFill>
                <a:srgbClr val="000000"/>
              </a:solidFill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5D79FC-4F7A-4F2E-AA0E-0C84659C649A}" type="slidenum">
              <a:rPr lang="en-US" smtClean="0">
                <a:solidFill>
                  <a:srgbClr val="000000"/>
                </a:solidFill>
                <a:ea typeface="ＭＳ Ｐゴシック" pitchFamily="1" charset="-128"/>
              </a:rPr>
              <a:pPr/>
              <a:t>26</a:t>
            </a:fld>
            <a:endParaRPr lang="en-US" smtClean="0">
              <a:solidFill>
                <a:srgbClr val="000000"/>
              </a:solidFill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F4787D-68DE-49BF-8261-E6FDDA234211}" type="slidenum"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1" charset="-128"/>
              </a:rPr>
              <a:pPr/>
              <a:t>34</a:t>
            </a:fld>
            <a:endParaRPr lang="en-US" smtClean="0">
              <a:solidFill>
                <a:srgbClr val="000000"/>
              </a:solidFill>
              <a:latin typeface="Calibri" pitchFamily="34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90BFE4-7115-442E-860D-1239F23164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973C5-A425-4773-8BFC-415B701A15D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2525" y="690563"/>
            <a:ext cx="4705350" cy="3529012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546782-3EC0-4EA0-B668-61B57FC7F36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80C9-2AC6-40D1-B56D-F4B3F99BD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D1DF-4D60-4857-B97D-ACBC53F24E7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91F3F-A71A-4AF0-B91A-DB4FCB4B5E10}" type="datetime1">
              <a:rPr lang="en-US"/>
              <a:pPr>
                <a:defRPr/>
              </a:pPr>
              <a:t>10/11/2012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95E6F-E7E6-443B-B6C9-A25FAF8EA9C2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SOFT  - September 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NSTX Upgrade – Ron Strykowsky</a:t>
            </a: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115EF-9754-437F-88D2-5C6410539FBA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91F3F-A71A-4AF0-B91A-DB4FCB4B5E10}" type="datetime1">
              <a:rPr lang="en-US"/>
              <a:pPr>
                <a:defRPr/>
              </a:pPr>
              <a:t>10/11/2012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95E6F-E7E6-443B-B6C9-A25FAF8EA9C2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80C9-2AC6-40D1-B56D-F4B3F99BD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SOFT  - September 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NSTX Upgrade – Ron Strykowsky</a:t>
            </a: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115EF-9754-437F-88D2-5C6410539FBA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80C9-2AC6-40D1-B56D-F4B3F99BD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F1AB3-C817-45F9-BC52-DA5A47E386B3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E84E-AC97-47B7-8539-6FB6F2B9E5A3}" type="datetime1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5EBEA-1781-4FBB-BB8A-A7B516177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66624-A20D-42C0-B4AE-CBA5D210758D}" type="datetime1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EEF2F-2E02-428C-858F-98A3EFB9B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SOFT  - September 2012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NSTX Upgrade – Ron Strykowsky</a:t>
            </a: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7F47F-A20A-4668-8856-F0C0DD211D33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43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08B72-60C9-4087-BF12-E1C4C28EE53C}" type="datetime1">
              <a:rPr lang="en-US"/>
              <a:pPr>
                <a:defRPr/>
              </a:pPr>
              <a:t>10/11/2012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A2A6A-F18B-42D5-80FB-8875A8C51C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w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FE738B4E-791D-4FAC-8165-22DD9185C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>
                <a:solidFill>
                  <a:schemeClr val="accent2"/>
                </a:solidFill>
                <a:latin typeface="Helvetica" pitchFamily="34" charset="0"/>
                <a:cs typeface="+mn-cs"/>
              </a:rPr>
              <a:t>24</a:t>
            </a:r>
            <a:r>
              <a:rPr lang="en-US" sz="800" i="0" baseline="30000" dirty="0">
                <a:solidFill>
                  <a:schemeClr val="accent2"/>
                </a:solidFill>
                <a:latin typeface="Helvetica" pitchFamily="34" charset="0"/>
                <a:cs typeface="+mn-cs"/>
              </a:rPr>
              <a:t>th</a:t>
            </a:r>
            <a:r>
              <a:rPr lang="en-US" sz="800" i="0" dirty="0">
                <a:solidFill>
                  <a:schemeClr val="accent2"/>
                </a:solidFill>
                <a:latin typeface="Helvetica" pitchFamily="34" charset="0"/>
                <a:cs typeface="+mn-cs"/>
              </a:rPr>
              <a:t> IAEA FEC - Progress on ST Development (J. Menard)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52400" y="914400"/>
            <a:ext cx="88392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69" r:id="rId3"/>
    <p:sldLayoutId id="2147483665" r:id="rId4"/>
    <p:sldLayoutId id="2147483822" r:id="rId5"/>
    <p:sldLayoutId id="2147483823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>
                <a:latin typeface="Helvetica" pitchFamily="34" charset="0"/>
              </a:rPr>
              <a:t>TOFE-2012 - NSTX-U Status and Plans -  J. Menard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>
                <a:latin typeface="Helvetica" pitchFamily="34" charset="0"/>
              </a:rPr>
              <a:t>TOFE-2012 - NSTX-U Status and Plans -  J. Menard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>
                <a:latin typeface="Helvetica" pitchFamily="34" charset="0"/>
              </a:rPr>
              <a:t>TOFE-2012 - NSTX-U Status and Plans -  J. Menard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>
                <a:latin typeface="Helvetica" pitchFamily="34" charset="0"/>
              </a:rPr>
              <a:t>TOFE-2012 - NSTX-U Status and Plans -  J. Menard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>
                <a:latin typeface="Helvetica" pitchFamily="34" charset="0"/>
              </a:rPr>
              <a:t>TOFE-2012 - NSTX-U Status and Plans -  J. Menard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807" r:id="rId2"/>
    <p:sldLayoutId id="2147483819" r:id="rId3"/>
    <p:sldLayoutId id="2147483820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32C07654-AF21-467D-B4CB-C72EDA011D18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032" name="TextBox 7"/>
          <p:cNvSpPr txBox="1">
            <a:spLocks noChangeArrowheads="1"/>
          </p:cNvSpPr>
          <p:nvPr userDrawn="1"/>
        </p:nvSpPr>
        <p:spPr bwMode="auto">
          <a:xfrm>
            <a:off x="1828800" y="6629400"/>
            <a:ext cx="5486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21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61E71632-A00C-4C93-B526-A363B8A6DDB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24</a:t>
            </a:r>
            <a:r>
              <a:rPr lang="en-US" sz="800" b="1" i="0" kern="1200" baseline="300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th</a:t>
            </a:r>
            <a:r>
              <a:rPr lang="en-US" sz="800" b="1" i="0" kern="1200" dirty="0" smtClean="0">
                <a:solidFill>
                  <a:schemeClr val="accent2"/>
                </a:solidFill>
                <a:latin typeface="Helvetica" pitchFamily="34" charset="0"/>
                <a:ea typeface="+mn-ea"/>
                <a:cs typeface="Arial" charset="0"/>
              </a:rPr>
              <a:t> IAEA FEC - Progress on ST Development (J. Menard)</a:t>
            </a:r>
            <a:endParaRPr lang="en-US" sz="800" b="1" i="0" kern="1200" dirty="0">
              <a:solidFill>
                <a:schemeClr val="accent2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1.png"/><Relationship Id="rId2" Type="http://schemas.openxmlformats.org/officeDocument/2006/relationships/video" Target="file:///C:\Documents%20and%20Settings\rraman\Desktop\ICC%20TALK\cine_120888_vert.mpeg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oleObject" Target="../embeddings/oleObject2.bin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7.pn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60.png"/><Relationship Id="rId7" Type="http://schemas.openxmlformats.org/officeDocument/2006/relationships/image" Target="../media/image12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600" i="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28" charset="-128"/>
              </a:rPr>
              <a:t>Progress on developing the spherical </a:t>
            </a:r>
            <a:r>
              <a:rPr lang="en-US" sz="3600" i="0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28" charset="-128"/>
              </a:rPr>
              <a:t>tokamak</a:t>
            </a:r>
            <a:r>
              <a:rPr lang="en-US" sz="3600" i="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28" charset="-128"/>
              </a:rPr>
              <a:t> for fusion applications</a:t>
            </a:r>
            <a:endParaRPr lang="en-US" sz="3600" i="0" dirty="0">
              <a:solidFill>
                <a:srgbClr val="3333FF"/>
              </a:solidFill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381000" y="2362200"/>
            <a:ext cx="8153400" cy="170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2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Jonathan Menard</a:t>
            </a:r>
            <a:r>
              <a:rPr lang="en-US" altLang="ko-KR" sz="2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</a:p>
          <a:p>
            <a:pPr algn="ctr">
              <a:defRPr/>
            </a:pPr>
            <a:endParaRPr lang="en-US" altLang="ko-KR" sz="1050" i="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T. Brown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J. Canik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2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J. Chrzanowski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L. Dudek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L. El Guebaly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3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</a:t>
            </a:r>
            <a:r>
              <a:rPr lang="en-US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S. Gerhardt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S. Kaye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</a:t>
            </a:r>
          </a:p>
          <a:p>
            <a:pPr algn="ctr">
              <a:defRPr/>
            </a:pP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C. Kessel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E. Kolemen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M.</a:t>
            </a:r>
            <a:r>
              <a:rPr lang="ko-KR" altLang="en-US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Kotschenreuther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4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R. Maingi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2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C. Neumeyer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</a:t>
            </a:r>
          </a:p>
          <a:p>
            <a:pPr algn="ctr">
              <a:defRPr/>
            </a:pP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M. Ono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R. Raman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5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S. Sabbagh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6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V. Soukhanovskii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7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T. Stevenson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</a:t>
            </a:r>
          </a:p>
          <a:p>
            <a:pPr algn="ctr">
              <a:defRPr/>
            </a:pPr>
            <a:r>
              <a:rPr lang="en-US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R. Strykowsky</a:t>
            </a:r>
            <a:r>
              <a:rPr lang="en-US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P. Titus</a:t>
            </a:r>
            <a:r>
              <a:rPr lang="en-US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P. Valanju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4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G. Voss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8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A. Zolfaghari</a:t>
            </a:r>
            <a:r>
              <a:rPr lang="en-US" altLang="ko-KR" sz="1400" i="0" baseline="30000" dirty="0">
                <a:solidFill>
                  <a:schemeClr val="tx1"/>
                </a:solidFill>
                <a:latin typeface="+mn-lt"/>
                <a:cs typeface="Arial" pitchFamily="34" charset="0"/>
              </a:rPr>
              <a:t>1</a:t>
            </a: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, </a:t>
            </a:r>
          </a:p>
          <a:p>
            <a:pPr algn="ctr">
              <a:defRPr/>
            </a:pPr>
            <a:r>
              <a:rPr lang="en-US" altLang="ko-KR" sz="1400" i="0" dirty="0">
                <a:solidFill>
                  <a:schemeClr val="tx1"/>
                </a:solidFill>
                <a:latin typeface="+mn-lt"/>
                <a:cs typeface="Arial" pitchFamily="34" charset="0"/>
              </a:rPr>
              <a:t>and the NSTX Upgrade Team</a:t>
            </a:r>
            <a:endParaRPr lang="en-US" sz="1050" b="0" i="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5562600"/>
            <a:ext cx="5715000" cy="692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800" i="0" dirty="0">
                <a:solidFill>
                  <a:srgbClr val="FF0000"/>
                </a:solidFill>
              </a:rPr>
              <a:t>24</a:t>
            </a:r>
            <a:r>
              <a:rPr lang="en-US" sz="1800" i="0" baseline="30000" dirty="0">
                <a:solidFill>
                  <a:srgbClr val="FF0000"/>
                </a:solidFill>
              </a:rPr>
              <a:t>th</a:t>
            </a:r>
            <a:r>
              <a:rPr lang="en-US" sz="1800" i="0" dirty="0">
                <a:solidFill>
                  <a:srgbClr val="FF0000"/>
                </a:solidFill>
              </a:rPr>
              <a:t> IAEA Fusion Energy Conference 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s-ES" sz="1800" i="0" dirty="0">
                <a:solidFill>
                  <a:srgbClr val="FF0000"/>
                </a:solidFill>
              </a:rPr>
              <a:t>San Diego, USA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s-ES" sz="1800" i="0" dirty="0">
                <a:solidFill>
                  <a:srgbClr val="FF0000"/>
                </a:solidFill>
              </a:rPr>
              <a:t>8-13 </a:t>
            </a:r>
            <a:r>
              <a:rPr lang="es-ES" sz="1800" i="0" dirty="0" err="1">
                <a:solidFill>
                  <a:srgbClr val="FF0000"/>
                </a:solidFill>
              </a:rPr>
              <a:t>October</a:t>
            </a:r>
            <a:r>
              <a:rPr lang="es-ES" sz="1800" i="0" dirty="0">
                <a:solidFill>
                  <a:srgbClr val="FF0000"/>
                </a:solidFill>
              </a:rPr>
              <a:t> 2012</a:t>
            </a: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80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1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2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83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4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5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86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7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8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89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0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1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4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095" name="Picture 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33350"/>
            <a:ext cx="8366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6" name="Picture 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36525"/>
            <a:ext cx="10366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" name="Picture 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76200"/>
            <a:ext cx="7016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8" name="Picture 6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198438"/>
            <a:ext cx="406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" name="Picture 6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76200"/>
            <a:ext cx="5889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0" name="Picture 6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76200"/>
            <a:ext cx="1327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7" descr="CCF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9375" y="136525"/>
            <a:ext cx="10128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2" name="Picture 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136525"/>
            <a:ext cx="66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3" name="Picture 7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6600" y="203200"/>
            <a:ext cx="1905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4" name="Rectangle 73"/>
          <p:cNvSpPr>
            <a:spLocks noChangeArrowheads="1"/>
          </p:cNvSpPr>
          <p:nvPr/>
        </p:nvSpPr>
        <p:spPr bwMode="auto">
          <a:xfrm>
            <a:off x="1676400" y="6400800"/>
            <a:ext cx="571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0" dirty="0"/>
              <a:t>This work supported by the US DOE Contract No. DE-AC02-09CH11466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>
            <a:off x="152400" y="685800"/>
            <a:ext cx="88392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06" name="TextBox 81"/>
          <p:cNvSpPr txBox="1">
            <a:spLocks noChangeArrowheads="1"/>
          </p:cNvSpPr>
          <p:nvPr/>
        </p:nvSpPr>
        <p:spPr bwMode="auto">
          <a:xfrm>
            <a:off x="2514600" y="4256088"/>
            <a:ext cx="4191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i="0" baseline="30000">
                <a:solidFill>
                  <a:schemeClr val="tx1"/>
                </a:solidFill>
              </a:rPr>
              <a:t>1</a:t>
            </a:r>
            <a:r>
              <a:rPr lang="en-US" sz="1000" i="0">
                <a:solidFill>
                  <a:schemeClr val="tx1"/>
                </a:solidFill>
              </a:rPr>
              <a:t>Princeton Plasma Physics Laboratory, Princeton, NJ 08543</a:t>
            </a:r>
          </a:p>
          <a:p>
            <a:pPr>
              <a:lnSpc>
                <a:spcPct val="80000"/>
              </a:lnSpc>
            </a:pPr>
            <a:r>
              <a:rPr lang="en-US" sz="1000" i="0" baseline="30000">
                <a:solidFill>
                  <a:schemeClr val="tx1"/>
                </a:solidFill>
              </a:rPr>
              <a:t>2</a:t>
            </a:r>
            <a:r>
              <a:rPr lang="en-US" sz="1000" i="0">
                <a:solidFill>
                  <a:schemeClr val="tx1"/>
                </a:solidFill>
              </a:rPr>
              <a:t>Oak Ridge National Laboratory, Oak Ridge, TN, USA</a:t>
            </a:r>
          </a:p>
          <a:p>
            <a:pPr>
              <a:lnSpc>
                <a:spcPct val="80000"/>
              </a:lnSpc>
            </a:pPr>
            <a:r>
              <a:rPr lang="en-US" sz="1000" i="0" baseline="30000">
                <a:solidFill>
                  <a:schemeClr val="tx1"/>
                </a:solidFill>
              </a:rPr>
              <a:t>3</a:t>
            </a:r>
            <a:r>
              <a:rPr lang="en-US" sz="1000" i="0">
                <a:solidFill>
                  <a:schemeClr val="tx1"/>
                </a:solidFill>
              </a:rPr>
              <a:t>University of Wisconsin, Madison, WI, USA</a:t>
            </a:r>
          </a:p>
          <a:p>
            <a:pPr>
              <a:lnSpc>
                <a:spcPct val="80000"/>
              </a:lnSpc>
            </a:pPr>
            <a:r>
              <a:rPr lang="en-US" sz="1000" i="0" baseline="30000">
                <a:solidFill>
                  <a:schemeClr val="tx1"/>
                </a:solidFill>
              </a:rPr>
              <a:t>4</a:t>
            </a:r>
            <a:r>
              <a:rPr lang="en-US" sz="1000" i="0">
                <a:solidFill>
                  <a:schemeClr val="tx1"/>
                </a:solidFill>
              </a:rPr>
              <a:t>University of Texas, Austin, TX, USA</a:t>
            </a:r>
          </a:p>
          <a:p>
            <a:pPr>
              <a:lnSpc>
                <a:spcPct val="80000"/>
              </a:lnSpc>
            </a:pPr>
            <a:r>
              <a:rPr lang="en-US" sz="1000" i="0" baseline="30000">
                <a:solidFill>
                  <a:schemeClr val="tx1"/>
                </a:solidFill>
              </a:rPr>
              <a:t>5</a:t>
            </a:r>
            <a:r>
              <a:rPr lang="en-US" sz="1000" i="0">
                <a:solidFill>
                  <a:schemeClr val="tx1"/>
                </a:solidFill>
              </a:rPr>
              <a:t>University of Washington, Seattle, WA, USA</a:t>
            </a:r>
          </a:p>
          <a:p>
            <a:pPr>
              <a:lnSpc>
                <a:spcPct val="80000"/>
              </a:lnSpc>
            </a:pPr>
            <a:r>
              <a:rPr lang="en-US" sz="1000" i="0" baseline="30000">
                <a:solidFill>
                  <a:schemeClr val="tx1"/>
                </a:solidFill>
              </a:rPr>
              <a:t>6</a:t>
            </a:r>
            <a:r>
              <a:rPr lang="en-US" sz="1000" i="0">
                <a:solidFill>
                  <a:schemeClr val="tx1"/>
                </a:solidFill>
              </a:rPr>
              <a:t>Columbia University, New York, NY, USA</a:t>
            </a:r>
          </a:p>
          <a:p>
            <a:pPr>
              <a:lnSpc>
                <a:spcPct val="80000"/>
              </a:lnSpc>
            </a:pPr>
            <a:r>
              <a:rPr lang="en-US" sz="1000" i="0" baseline="30000">
                <a:solidFill>
                  <a:schemeClr val="tx1"/>
                </a:solidFill>
              </a:rPr>
              <a:t>7</a:t>
            </a:r>
            <a:r>
              <a:rPr lang="en-US" sz="1000" i="0">
                <a:solidFill>
                  <a:schemeClr val="tx1"/>
                </a:solidFill>
              </a:rPr>
              <a:t>Lawrence Livermore National Laboratory, Livermore, CA, USA</a:t>
            </a:r>
          </a:p>
          <a:p>
            <a:pPr>
              <a:lnSpc>
                <a:spcPct val="80000"/>
              </a:lnSpc>
            </a:pPr>
            <a:r>
              <a:rPr lang="en-US" sz="1000" i="0" baseline="30000">
                <a:solidFill>
                  <a:schemeClr val="tx1"/>
                </a:solidFill>
              </a:rPr>
              <a:t>8</a:t>
            </a:r>
            <a:r>
              <a:rPr lang="en-US" sz="1000" i="0">
                <a:solidFill>
                  <a:schemeClr val="tx1"/>
                </a:solidFill>
              </a:rPr>
              <a:t>Culham Centre for Fusion Energy, Abingdon, Oxfordshire, UK</a:t>
            </a:r>
            <a:endParaRPr lang="en-US" sz="1100"/>
          </a:p>
        </p:txBody>
      </p:sp>
      <p:pic>
        <p:nvPicPr>
          <p:cNvPr id="2107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33663" y="366713"/>
            <a:ext cx="947737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8" name="Rectangle 59"/>
          <p:cNvSpPr>
            <a:spLocks noChangeArrowheads="1"/>
          </p:cNvSpPr>
          <p:nvPr/>
        </p:nvSpPr>
        <p:spPr bwMode="auto">
          <a:xfrm>
            <a:off x="7162800" y="5791200"/>
            <a:ext cx="1724025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800" i="0" dirty="0">
                <a:solidFill>
                  <a:schemeClr val="tx1"/>
                </a:solidFill>
              </a:rPr>
              <a:t>Paper FTP/3-4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5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ea typeface="ＭＳ Ｐゴシック" pitchFamily="1" charset="-128"/>
              </a:rPr>
              <a:t>TF cooling tube soldering &amp; flux removal process improved, </a:t>
            </a:r>
            <a:br>
              <a:rPr lang="en-US" b="1" dirty="0" smtClean="0">
                <a:ea typeface="ＭＳ Ｐゴシック" pitchFamily="1" charset="-128"/>
              </a:rPr>
            </a:br>
            <a:r>
              <a:rPr lang="en-US" b="1" dirty="0" smtClean="0">
                <a:ea typeface="ＭＳ Ｐゴシック" pitchFamily="1" charset="-128"/>
              </a:rPr>
              <a:t> 1</a:t>
            </a:r>
            <a:r>
              <a:rPr lang="en-US" b="1" baseline="30000" dirty="0" smtClean="0">
                <a:ea typeface="ＭＳ Ｐゴシック" pitchFamily="1" charset="-128"/>
              </a:rPr>
              <a:t>st </a:t>
            </a:r>
            <a:r>
              <a:rPr lang="en-US" b="1" dirty="0" smtClean="0">
                <a:ea typeface="ＭＳ Ｐゴシック" pitchFamily="1" charset="-128"/>
              </a:rPr>
              <a:t>quadrant of TF bundle to be completed November 2012</a:t>
            </a:r>
            <a:endParaRPr lang="en-US" b="1" dirty="0" smtClean="0">
              <a:solidFill>
                <a:srgbClr val="0000FF"/>
              </a:solidFill>
              <a:ea typeface="ＭＳ Ｐゴシック" pitchFamily="1" charset="-128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 anchor="ctr"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10</a:t>
            </a:fld>
            <a:endParaRPr lang="en-US" sz="900" i="0" smtClean="0"/>
          </a:p>
        </p:txBody>
      </p:sp>
      <p:pic>
        <p:nvPicPr>
          <p:cNvPr id="21510" name="Picture 6" descr="C:\Users\rstrykow\Desktop\NSTX UPGRADE\photos\TF soldering\solder bar 101 -03.JPG"/>
          <p:cNvPicPr>
            <a:picLocks noChangeAspect="1" noChangeArrowheads="1"/>
          </p:cNvPicPr>
          <p:nvPr/>
        </p:nvPicPr>
        <p:blipFill>
          <a:blip r:embed="rId2" cstate="print">
            <a:lum bright="22000"/>
          </a:blip>
          <a:srcRect/>
          <a:stretch>
            <a:fillRect/>
          </a:stretch>
        </p:blipFill>
        <p:spPr bwMode="auto">
          <a:xfrm>
            <a:off x="2362200" y="1295400"/>
            <a:ext cx="2209800" cy="28004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2" descr="C:\Users\rstrykow\Desktop\NSTX UPGRADE\photos\TF soldering\detail 2\SN107 Solder OPS 20120614_Page_03.jpg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76200" y="1295400"/>
            <a:ext cx="2209800" cy="2795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>
          <a:xfrm>
            <a:off x="1981200" y="1600200"/>
            <a:ext cx="824477" cy="520524"/>
          </a:xfrm>
          <a:prstGeom prst="rightArrow">
            <a:avLst>
              <a:gd name="adj1" fmla="val 58932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3" name="Content Placeholder 3" descr="IMG_5317.JPG"/>
          <p:cNvPicPr>
            <a:picLocks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6200000">
            <a:off x="2535236" y="4017964"/>
            <a:ext cx="1711328" cy="25146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1981200" y="5867400"/>
            <a:ext cx="2590800" cy="58477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i="0" dirty="0">
                <a:solidFill>
                  <a:srgbClr val="FF0000"/>
                </a:solidFill>
                <a:latin typeface="Arial" pitchFamily="34" charset="0"/>
              </a:rPr>
              <a:t>Close up </a:t>
            </a:r>
            <a:r>
              <a:rPr lang="en-US" sz="1600" i="0" dirty="0" smtClean="0">
                <a:solidFill>
                  <a:srgbClr val="FF0000"/>
                </a:solidFill>
                <a:latin typeface="Arial" pitchFamily="34" charset="0"/>
              </a:rPr>
              <a:t>view </a:t>
            </a:r>
            <a:r>
              <a:rPr lang="en-US" sz="1600" i="0" dirty="0">
                <a:solidFill>
                  <a:srgbClr val="FF0000"/>
                </a:solidFill>
                <a:latin typeface="Arial" pitchFamily="34" charset="0"/>
              </a:rPr>
              <a:t>of solder </a:t>
            </a:r>
            <a:r>
              <a:rPr lang="en-US" sz="1600" i="0" dirty="0" smtClean="0">
                <a:solidFill>
                  <a:srgbClr val="FF0000"/>
                </a:solidFill>
                <a:latin typeface="Arial" pitchFamily="34" charset="0"/>
              </a:rPr>
              <a:t>joint on test conductor</a:t>
            </a:r>
            <a:endParaRPr lang="en-US" sz="160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2421257" y="4215825"/>
            <a:ext cx="2150743" cy="584775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0" dirty="0" smtClean="0">
                <a:solidFill>
                  <a:srgbClr val="FF0000"/>
                </a:solidFill>
              </a:rPr>
              <a:t>Bar post-soldering and ground </a:t>
            </a:r>
            <a:r>
              <a:rPr lang="en-US" sz="1600" i="0" dirty="0">
                <a:solidFill>
                  <a:srgbClr val="FF0000"/>
                </a:solidFill>
              </a:rPr>
              <a:t>smooth</a:t>
            </a:r>
          </a:p>
        </p:txBody>
      </p:sp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135256" y="4198203"/>
            <a:ext cx="2150744" cy="830997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0" dirty="0">
                <a:solidFill>
                  <a:srgbClr val="FF0000"/>
                </a:solidFill>
              </a:rPr>
              <a:t>Bar placed on heat plate, cooling tube inserted into grove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029200" y="990600"/>
            <a:ext cx="396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Vacuum-pressure impregnation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 (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VPI) using special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cyanate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-ester epoxy blend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 (</a:t>
            </a:r>
            <a:r>
              <a:rPr lang="en-US" sz="2000" b="0" i="0" kern="0" dirty="0" smtClean="0">
                <a:solidFill>
                  <a:schemeClr val="tx1"/>
                </a:solidFill>
                <a:ea typeface="ＭＳ Ｐゴシック" pitchFamily="1" charset="-128"/>
              </a:rPr>
              <a:t>CTD-425)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required for shear strength will be used for the inner TF assembly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962329"/>
            <a:ext cx="2133600" cy="130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5410200" y="2514600"/>
            <a:ext cx="3326552" cy="369332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rgbClr val="FF0000"/>
                </a:solidFill>
              </a:rPr>
              <a:t>Recent successful VPI trials</a:t>
            </a:r>
            <a:endParaRPr lang="en-US" sz="1800" i="0" dirty="0">
              <a:solidFill>
                <a:srgbClr val="FF0000"/>
              </a:solidFill>
            </a:endParaRPr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419600"/>
            <a:ext cx="3657600" cy="198792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5029200" y="6096000"/>
            <a:ext cx="4038600" cy="369332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rgbClr val="FF0000"/>
                </a:solidFill>
              </a:rPr>
              <a:t>Quadrant mold for VPI nearly ready</a:t>
            </a:r>
            <a:endParaRPr lang="en-US" sz="1800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Significant progress made during past year</a:t>
            </a:r>
            <a:br>
              <a:rPr lang="en-US" dirty="0" smtClean="0"/>
            </a:br>
            <a:r>
              <a:rPr lang="en-US" dirty="0" smtClean="0"/>
              <a:t>to prepare NSTX-U test-cell and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  <a:endParaRPr lang="en-US" dirty="0"/>
          </a:p>
        </p:txBody>
      </p:sp>
      <p:pic>
        <p:nvPicPr>
          <p:cNvPr id="359428" name="Picture 4" descr="C:\Users\jmenard\Desktop\NBI pics\P1010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447800"/>
            <a:ext cx="5283200" cy="39624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jmenard\Desktop\NBI pics\P101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73912"/>
            <a:ext cx="2861056" cy="21457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jmenard\Desktop\NBI pics\P1000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59312"/>
            <a:ext cx="2861056" cy="21457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-27345" y="914400"/>
            <a:ext cx="360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Oct. 2011: Start of construction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66" y="6059912"/>
            <a:ext cx="308116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Sept. 2011: NBI space cleared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7600" y="5619690"/>
            <a:ext cx="546100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+mn-lt"/>
              </a:rPr>
              <a:t>Oct. 2012:  2</a:t>
            </a:r>
            <a:r>
              <a:rPr lang="en-US" sz="2000" i="0" baseline="30000" dirty="0" smtClean="0">
                <a:solidFill>
                  <a:schemeClr val="tx1"/>
                </a:solidFill>
                <a:latin typeface="+mn-lt"/>
              </a:rPr>
              <a:t>nd</a:t>
            </a:r>
            <a:r>
              <a:rPr lang="en-US" sz="2000" i="0" dirty="0" smtClean="0">
                <a:solidFill>
                  <a:schemeClr val="tx1"/>
                </a:solidFill>
                <a:latin typeface="+mn-lt"/>
              </a:rPr>
              <a:t> NBI box moved to test cell</a:t>
            </a:r>
            <a:endParaRPr lang="en-US" sz="20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477" y="6288512"/>
            <a:ext cx="3631123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i="0" dirty="0" smtClean="0">
                <a:solidFill>
                  <a:schemeClr val="tx1"/>
                </a:solidFill>
              </a:rPr>
              <a:t>Upper diagnostic platform installed</a:t>
            </a:r>
            <a:endParaRPr lang="en-US" sz="1600" i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6200000">
            <a:off x="1543050" y="5697962"/>
            <a:ext cx="4191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4883399">
            <a:off x="5573528" y="5136892"/>
            <a:ext cx="736339" cy="304800"/>
          </a:xfrm>
          <a:prstGeom prst="rightArrow">
            <a:avLst>
              <a:gd name="adj1" fmla="val 58333"/>
              <a:gd name="adj2" fmla="val 56250"/>
            </a:avLst>
          </a:prstGeom>
          <a:solidFill>
            <a:srgbClr val="FF3300"/>
          </a:solidFill>
          <a:ln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0" name="Bent-Up Arrow 19"/>
          <p:cNvSpPr/>
          <p:nvPr/>
        </p:nvSpPr>
        <p:spPr bwMode="auto">
          <a:xfrm rot="16200000">
            <a:off x="2438399" y="5297912"/>
            <a:ext cx="1371600" cy="609600"/>
          </a:xfrm>
          <a:prstGeom prst="bentUpArrow">
            <a:avLst>
              <a:gd name="adj1" fmla="val 25827"/>
              <a:gd name="adj2" fmla="val 26191"/>
              <a:gd name="adj3" fmla="val 29316"/>
            </a:avLst>
          </a:prstGeom>
          <a:solidFill>
            <a:srgbClr val="FF3300"/>
          </a:solidFill>
          <a:ln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11</a:t>
            </a:fld>
            <a:endParaRPr lang="en-US" smtClean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 operation of NSTX-U (and MAST-U) would</a:t>
            </a:r>
            <a:br>
              <a:rPr lang="en-US" dirty="0" smtClean="0"/>
            </a:br>
            <a:r>
              <a:rPr lang="en-US" dirty="0" smtClean="0"/>
              <a:t>provide basis for design and operation of next-step 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1143000"/>
          </a:xfrm>
        </p:spPr>
        <p:txBody>
          <a:bodyPr/>
          <a:lstStyle/>
          <a:p>
            <a:pPr marL="230188" indent="-230188"/>
            <a:r>
              <a:rPr lang="en-US" dirty="0" smtClean="0"/>
              <a:t>Present next-step focus is on Fusion Nuclear Science Facility</a:t>
            </a:r>
          </a:p>
          <a:p>
            <a:pPr marL="460375" lvl="1" indent="-230188"/>
            <a:r>
              <a:rPr lang="en-US" dirty="0" smtClean="0"/>
              <a:t>Mission: provide continuous fusion neutron source to develop knowledge-base for materials and components, tritium fuel cycle, power extraction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651125"/>
            <a:ext cx="1828800" cy="1978814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2133600"/>
            <a:ext cx="899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3363" indent="-233363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 smtClean="0">
                <a:solidFill>
                  <a:srgbClr val="000000"/>
                </a:solidFill>
                <a:latin typeface="Arial"/>
              </a:rPr>
              <a:t>FNSF </a:t>
            </a:r>
            <a:r>
              <a:rPr lang="en-US" sz="2400" b="0" i="0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 CTF</a:t>
            </a:r>
            <a:r>
              <a:rPr lang="en-US" sz="2400" b="0" i="0" kern="0" dirty="0" smtClean="0">
                <a:solidFill>
                  <a:srgbClr val="000000"/>
                </a:solidFill>
                <a:latin typeface="Arial"/>
              </a:rPr>
              <a:t> would complement ITER path to DEMO</a:t>
            </a:r>
            <a:endParaRPr lang="en-US" sz="2400" b="0" i="0" kern="0" dirty="0">
              <a:solidFill>
                <a:srgbClr val="000000"/>
              </a:solidFill>
              <a:latin typeface="Arial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b="0" i="0" kern="0" dirty="0">
              <a:solidFill>
                <a:srgbClr val="3333CC"/>
              </a:solidFill>
              <a:latin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5105400"/>
            <a:ext cx="876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Studying wide range of ST-FNSF configurations to identify advantageous features, incorporate into improved ST design</a:t>
            </a:r>
          </a:p>
          <a:p>
            <a:pPr marL="230188" lvl="0" indent="-230188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Investigating performance vs. device size since fusion power, gain, tritium consumption and breeding, … depend on size</a:t>
            </a:r>
          </a:p>
        </p:txBody>
      </p:sp>
      <p:pic>
        <p:nvPicPr>
          <p:cNvPr id="3676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667000"/>
            <a:ext cx="5257800" cy="2350975"/>
          </a:xfrm>
          <a:prstGeom prst="rect">
            <a:avLst/>
          </a:prstGeom>
          <a:ln w="127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886200" y="4676001"/>
            <a:ext cx="4876800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M. </a:t>
            </a:r>
            <a:r>
              <a:rPr lang="en-US" dirty="0" err="1" smtClean="0">
                <a:solidFill>
                  <a:srgbClr val="FF0000"/>
                </a:solidFill>
              </a:rPr>
              <a:t>Peng</a:t>
            </a:r>
            <a:r>
              <a:rPr lang="en-US" dirty="0" smtClean="0">
                <a:solidFill>
                  <a:srgbClr val="FF0000"/>
                </a:solidFill>
              </a:rPr>
              <a:t> et al., IEEE/NPSS Paper S04A-2 - 24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SOFE Conf. (2011)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device size provides modest increase in stability, but significantly increases tritium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15400" cy="1447800"/>
          </a:xfrm>
        </p:spPr>
        <p:txBody>
          <a:bodyPr rIns="0" anchor="ctr"/>
          <a:lstStyle/>
          <a:p>
            <a:pPr marL="228600" indent="-228600">
              <a:lnSpc>
                <a:spcPct val="90000"/>
              </a:lnSpc>
            </a:pPr>
            <a:r>
              <a:rPr lang="en-US" sz="2000" dirty="0" smtClean="0"/>
              <a:t>Scan R = 1m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2.2m (smallest FNSF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pilot plant with 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eng</a:t>
            </a:r>
            <a:r>
              <a:rPr lang="en-US" sz="2000" dirty="0" smtClean="0"/>
              <a:t> ~ 1)</a:t>
            </a:r>
          </a:p>
          <a:p>
            <a:pPr marL="228600" indent="-228600">
              <a:lnSpc>
                <a:spcPct val="90000"/>
              </a:lnSpc>
            </a:pPr>
            <a:r>
              <a:rPr lang="en-US" sz="2000" dirty="0" smtClean="0"/>
              <a:t>Fixed average neutron wall loading = 1MW/m</a:t>
            </a:r>
            <a:r>
              <a:rPr lang="en-US" sz="2000" baseline="30000" dirty="0" smtClean="0"/>
              <a:t>2</a:t>
            </a:r>
            <a:endParaRPr lang="en-US" sz="2000" dirty="0" smtClean="0"/>
          </a:p>
          <a:p>
            <a:pPr marL="228600" indent="-228600">
              <a:lnSpc>
                <a:spcPct val="90000"/>
              </a:lnSpc>
            </a:pPr>
            <a:r>
              <a:rPr lang="en-US" sz="2000" dirty="0" smtClean="0"/>
              <a:t>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= 3T, A=1.7, </a:t>
            </a:r>
            <a:r>
              <a:rPr lang="en-US" sz="2000" dirty="0" smtClean="0">
                <a:latin typeface="Symbol" pitchFamily="18" charset="2"/>
              </a:rPr>
              <a:t>k</a:t>
            </a:r>
            <a:r>
              <a:rPr lang="en-US" sz="2000" dirty="0" smtClean="0"/>
              <a:t>=3, H</a:t>
            </a:r>
            <a:r>
              <a:rPr lang="en-US" sz="2000" baseline="-25000" dirty="0" smtClean="0"/>
              <a:t>98</a:t>
            </a:r>
            <a:r>
              <a:rPr lang="en-US" sz="2000" dirty="0" smtClean="0"/>
              <a:t> = 1.2,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Greenwald</a:t>
            </a:r>
            <a:r>
              <a:rPr lang="en-US" sz="2000" dirty="0" smtClean="0"/>
              <a:t> = 0.8</a:t>
            </a:r>
          </a:p>
          <a:p>
            <a:pPr marL="228600" indent="-228600">
              <a:lnSpc>
                <a:spcPct val="90000"/>
              </a:lnSpc>
            </a:pPr>
            <a:r>
              <a:rPr lang="en-US" sz="2000" dirty="0" smtClean="0"/>
              <a:t>100% non-inductive: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BS</a:t>
            </a:r>
            <a:r>
              <a:rPr lang="en-US" sz="2000" dirty="0" smtClean="0"/>
              <a:t> = 75-85% + NNBI-CD </a:t>
            </a:r>
            <a:r>
              <a:rPr lang="en-US" sz="1800" dirty="0" smtClean="0"/>
              <a:t>(E</a:t>
            </a:r>
            <a:r>
              <a:rPr lang="en-US" sz="1800" baseline="-25000" dirty="0" smtClean="0"/>
              <a:t>NBI</a:t>
            </a:r>
            <a:r>
              <a:rPr lang="en-US" sz="1800" dirty="0" smtClean="0"/>
              <a:t>=0.5MeV JT60-SA design)</a:t>
            </a:r>
            <a:endParaRPr lang="en-US" sz="2000" baseline="30000" dirty="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14601"/>
            <a:ext cx="334932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93D9F0C7-13CA-46AE-99FA-1E9939B040BD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" y="5638800"/>
            <a:ext cx="42672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0188" indent="-230188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</a:rPr>
              <a:t>Larger R lowers </a:t>
            </a:r>
            <a:r>
              <a:rPr lang="en-US" sz="1800" b="0" i="0" dirty="0" err="1" smtClean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800" b="0" i="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1800" b="0" i="0" dirty="0" smtClean="0">
                <a:solidFill>
                  <a:schemeClr val="tx1"/>
                </a:solidFill>
              </a:rPr>
              <a:t> &amp; </a:t>
            </a:r>
            <a:r>
              <a:rPr lang="en-US" sz="1800" b="0" i="0" dirty="0" err="1" smtClean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800" b="0" i="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1800" b="0" i="0" dirty="0" smtClean="0">
                <a:solidFill>
                  <a:schemeClr val="tx1"/>
                </a:solidFill>
              </a:rPr>
              <a:t>, increases q*</a:t>
            </a:r>
          </a:p>
          <a:p>
            <a:pPr marL="230188" indent="-230188">
              <a:lnSpc>
                <a:spcPct val="90000"/>
              </a:lnSpc>
              <a:buFont typeface="Arial" pitchFamily="34" charset="0"/>
              <a:buChar char="•"/>
            </a:pPr>
            <a:endParaRPr lang="en-US" sz="400" b="0" i="0" dirty="0" smtClean="0">
              <a:solidFill>
                <a:schemeClr val="tx1"/>
              </a:solidFill>
            </a:endParaRPr>
          </a:p>
          <a:p>
            <a:pPr marL="230188" indent="-230188">
              <a:buFont typeface="Arial" pitchFamily="34" charset="0"/>
              <a:buChar char="•"/>
            </a:pPr>
            <a:r>
              <a:rPr lang="en-US" sz="1800" i="0" dirty="0" smtClean="0">
                <a:solidFill>
                  <a:schemeClr val="accent1">
                    <a:lumMod val="75000"/>
                  </a:schemeClr>
                </a:solidFill>
              </a:rPr>
              <a:t>Comparable/higher </a:t>
            </a:r>
            <a:r>
              <a:rPr lang="en-US" sz="1800" i="0" dirty="0" err="1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b</a:t>
            </a:r>
            <a:r>
              <a:rPr lang="en-US" sz="1800" i="0" baseline="-25000" dirty="0" err="1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z="1800" i="0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sz="1800" i="0" dirty="0" err="1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b</a:t>
            </a:r>
            <a:r>
              <a:rPr lang="en-US" sz="1800" i="0" baseline="-25000" dirty="0" err="1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1800" i="0" dirty="0" smtClean="0">
                <a:solidFill>
                  <a:schemeClr val="accent1">
                    <a:lumMod val="75000"/>
                  </a:schemeClr>
                </a:solidFill>
              </a:rPr>
              <a:t> values already sustained in NSTX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95800" y="6019800"/>
            <a:ext cx="457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0188" indent="-230188">
              <a:lnSpc>
                <a:spcPct val="90000"/>
              </a:lnSpc>
              <a:buFont typeface="Arial" pitchFamily="34" charset="0"/>
              <a:buChar char="•"/>
            </a:pPr>
            <a:endParaRPr lang="en-US" sz="1800" b="0" i="0" dirty="0" smtClean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90308" y="2590800"/>
            <a:ext cx="3744092" cy="2743200"/>
            <a:chOff x="4790308" y="2590800"/>
            <a:chExt cx="3744092" cy="2819400"/>
          </a:xfrm>
        </p:grpSpPr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90308" y="2590800"/>
              <a:ext cx="3744092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5148072" y="2642616"/>
              <a:ext cx="3163824" cy="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495800" y="5410200"/>
            <a:ext cx="44196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0188" indent="-230188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</a:rPr>
              <a:t>Q = 1 </a:t>
            </a:r>
            <a:r>
              <a:rPr lang="en-US" sz="1800" b="0" i="0" dirty="0" smtClean="0">
                <a:solidFill>
                  <a:schemeClr val="tx1"/>
                </a:solidFill>
                <a:sym typeface="Wingdings" pitchFamily="2" charset="2"/>
              </a:rPr>
              <a:t> 3, </a:t>
            </a:r>
            <a:r>
              <a:rPr lang="en-US" sz="1800" b="0" i="0" dirty="0" err="1" smtClean="0">
                <a:solidFill>
                  <a:schemeClr val="tx1"/>
                </a:solidFill>
                <a:sym typeface="Wingdings" pitchFamily="2" charset="2"/>
              </a:rPr>
              <a:t>P</a:t>
            </a:r>
            <a:r>
              <a:rPr lang="en-US" sz="1800" b="0" i="0" baseline="-25000" dirty="0" err="1" smtClean="0">
                <a:solidFill>
                  <a:schemeClr val="tx1"/>
                </a:solidFill>
                <a:sym typeface="Wingdings" pitchFamily="2" charset="2"/>
              </a:rPr>
              <a:t>fusion</a:t>
            </a:r>
            <a:r>
              <a:rPr lang="en-US" sz="1800" b="0" i="0" dirty="0" smtClean="0">
                <a:solidFill>
                  <a:schemeClr val="tx1"/>
                </a:solidFill>
                <a:sym typeface="Wingdings" pitchFamily="2" charset="2"/>
              </a:rPr>
              <a:t> = 60MW  300MW </a:t>
            </a:r>
            <a:r>
              <a:rPr lang="en-US" sz="1800" i="0" dirty="0" smtClean="0">
                <a:solidFill>
                  <a:srgbClr val="FF0000"/>
                </a:solidFill>
                <a:sym typeface="Wingdings" pitchFamily="2" charset="2"/>
              </a:rPr>
              <a:t> 5× increase in T consumption</a:t>
            </a:r>
          </a:p>
          <a:p>
            <a:pPr marL="230188" indent="-230188">
              <a:lnSpc>
                <a:spcPct val="90000"/>
              </a:lnSpc>
              <a:buFont typeface="Arial" pitchFamily="34" charset="0"/>
              <a:buChar char="•"/>
            </a:pPr>
            <a:endParaRPr lang="en-US" sz="400" i="0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230188" indent="-230188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</a:rPr>
              <a:t>2-3× higher wall loading for CTF/Pilot Plant if </a:t>
            </a:r>
            <a:r>
              <a:rPr lang="en-US" sz="1800" b="0" i="0" dirty="0" err="1" smtClean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800" b="0" i="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1800" b="0" i="0" dirty="0" smtClean="0">
                <a:solidFill>
                  <a:schemeClr val="tx1"/>
                </a:solidFill>
              </a:rPr>
              <a:t> </a:t>
            </a:r>
            <a:r>
              <a:rPr lang="en-US" sz="1800" b="0" i="0" dirty="0" smtClean="0">
                <a:solidFill>
                  <a:schemeClr val="tx1"/>
                </a:solidFill>
                <a:sym typeface="Wingdings" pitchFamily="2" charset="2"/>
              </a:rPr>
              <a:t> 6, H</a:t>
            </a:r>
            <a:r>
              <a:rPr lang="en-US" sz="1800" b="0" i="0" baseline="-25000" dirty="0" smtClean="0">
                <a:solidFill>
                  <a:schemeClr val="tx1"/>
                </a:solidFill>
                <a:sym typeface="Wingdings" pitchFamily="2" charset="2"/>
              </a:rPr>
              <a:t>98</a:t>
            </a:r>
            <a:r>
              <a:rPr lang="en-US" sz="1800" b="0" i="0" dirty="0" smtClean="0">
                <a:solidFill>
                  <a:schemeClr val="tx1"/>
                </a:solidFill>
                <a:sym typeface="Wingdings" pitchFamily="2" charset="2"/>
              </a:rPr>
              <a:t>  1.5 (not shown)</a:t>
            </a:r>
            <a:endParaRPr lang="en-US" sz="1800" b="0" i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FNSF center-stack can build upon NSTX-U design </a:t>
            </a:r>
            <a:br>
              <a:rPr lang="en-US" dirty="0" smtClean="0"/>
            </a:br>
            <a:r>
              <a:rPr lang="en-US" dirty="0" smtClean="0"/>
              <a:t>and incorporate NSTX stability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876800"/>
            <a:ext cx="9067800" cy="1676400"/>
          </a:xfrm>
        </p:spPr>
        <p:txBody>
          <a:bodyPr/>
          <a:lstStyle/>
          <a:p>
            <a:pPr marL="114300" indent="-114300"/>
            <a:r>
              <a:rPr lang="en-US" sz="2000" b="1" dirty="0" smtClean="0"/>
              <a:t>Like NSTX-U, use TF wedge segments (but brazed/pressed-fit together)</a:t>
            </a:r>
          </a:p>
          <a:p>
            <a:pPr marL="342900" lvl="1" indent="-168275"/>
            <a:r>
              <a:rPr lang="en-US" sz="1800" dirty="0" smtClean="0"/>
              <a:t>Coolant paths: gun-drilled holes or NSTX-U-like grooves in wedge + welded tube</a:t>
            </a:r>
          </a:p>
          <a:p>
            <a:pPr marL="114300" indent="-114300"/>
            <a:r>
              <a:rPr lang="en-US" sz="2000" b="1" dirty="0" smtClean="0"/>
              <a:t>Bitter-plate </a:t>
            </a:r>
            <a:r>
              <a:rPr lang="en-US" sz="2000" b="1" dirty="0" err="1" smtClean="0"/>
              <a:t>divertor</a:t>
            </a:r>
            <a:r>
              <a:rPr lang="en-US" sz="2000" b="1" dirty="0" smtClean="0"/>
              <a:t> PF magnets in ends of TF enable high </a:t>
            </a:r>
            <a:r>
              <a:rPr lang="en-US" sz="2000" b="1" dirty="0" err="1" smtClean="0"/>
              <a:t>triangularity</a:t>
            </a:r>
            <a:endParaRPr lang="en-US" sz="2000" b="1" dirty="0" smtClean="0"/>
          </a:p>
          <a:p>
            <a:pPr marL="342900" lvl="1" indent="-168275"/>
            <a:r>
              <a:rPr lang="en-US" sz="1800" b="1" dirty="0" smtClean="0"/>
              <a:t>NSTX data:  </a:t>
            </a:r>
            <a:r>
              <a:rPr lang="en-US" sz="1800" dirty="0" smtClean="0"/>
              <a:t>High </a:t>
            </a:r>
            <a:r>
              <a:rPr lang="en-US" sz="1800" dirty="0" smtClean="0">
                <a:latin typeface="Symbol" pitchFamily="18" charset="2"/>
              </a:rPr>
              <a:t>d</a:t>
            </a:r>
            <a:r>
              <a:rPr lang="en-US" sz="1800" dirty="0" smtClean="0"/>
              <a:t> &gt; 0.55 and shaping S </a:t>
            </a:r>
            <a:r>
              <a:rPr lang="en-US" sz="1800" dirty="0" smtClean="0">
                <a:latin typeface="Symbol" pitchFamily="18" charset="2"/>
              </a:rPr>
              <a:t></a:t>
            </a:r>
            <a:r>
              <a:rPr lang="en-US" sz="1800" dirty="0" smtClean="0"/>
              <a:t> q</a:t>
            </a:r>
            <a:r>
              <a:rPr lang="en-US" sz="1800" baseline="-25000" dirty="0" smtClean="0"/>
              <a:t>95</a:t>
            </a:r>
            <a:r>
              <a:rPr lang="en-US" sz="1800" dirty="0" smtClean="0"/>
              <a:t>I</a:t>
            </a:r>
            <a:r>
              <a:rPr lang="en-US" sz="1800" baseline="-25000" dirty="0" smtClean="0"/>
              <a:t>P</a:t>
            </a:r>
            <a:r>
              <a:rPr lang="en-US" sz="1800" dirty="0" smtClean="0"/>
              <a:t>/</a:t>
            </a:r>
            <a:r>
              <a:rPr lang="en-US" sz="1800" dirty="0" err="1" smtClean="0"/>
              <a:t>aB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&gt; 25 minimizes </a:t>
            </a:r>
            <a:r>
              <a:rPr lang="en-US" sz="1800" dirty="0" err="1" smtClean="0"/>
              <a:t>disruptivity</a:t>
            </a:r>
            <a:endParaRPr lang="en-US" sz="1800" dirty="0" smtClean="0"/>
          </a:p>
          <a:p>
            <a:pPr marL="342900" lvl="1" indent="-168275"/>
            <a:r>
              <a:rPr lang="en-US" sz="1800" dirty="0" err="1" smtClean="0"/>
              <a:t>Neutronics</a:t>
            </a:r>
            <a:r>
              <a:rPr lang="en-US" sz="1800" dirty="0" smtClean="0"/>
              <a:t>:  </a:t>
            </a:r>
            <a:r>
              <a:rPr lang="en-US" sz="1800" dirty="0" err="1" smtClean="0"/>
              <a:t>MgO</a:t>
            </a:r>
            <a:r>
              <a:rPr lang="en-US" sz="1800" dirty="0" smtClean="0"/>
              <a:t> insulation can withstand lifetime (6 FPY) radiation dose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 l="27341" t="25552" r="38132" b="2837"/>
          <a:stretch>
            <a:fillRect/>
          </a:stretch>
        </p:blipFill>
        <p:spPr bwMode="auto">
          <a:xfrm>
            <a:off x="6043981" y="1143000"/>
            <a:ext cx="249041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 l="47131" t="21538" r="32668" b="9744"/>
          <a:stretch>
            <a:fillRect/>
          </a:stretch>
        </p:blipFill>
        <p:spPr bwMode="auto">
          <a:xfrm>
            <a:off x="3770845" y="1035685"/>
            <a:ext cx="1563288" cy="376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 bwMode="auto">
          <a:xfrm rot="2145919">
            <a:off x="4448297" y="2412181"/>
            <a:ext cx="2834701" cy="209702"/>
          </a:xfrm>
          <a:prstGeom prst="rightArrow">
            <a:avLst/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0673" t="21538" r="49876" b="5641"/>
          <a:stretch>
            <a:fillRect/>
          </a:stretch>
        </p:blipFill>
        <p:spPr bwMode="auto">
          <a:xfrm>
            <a:off x="986465" y="1066800"/>
            <a:ext cx="14889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43781" t="16467" r="44279" b="10463"/>
          <a:stretch>
            <a:fillRect/>
          </a:stretch>
        </p:blipFill>
        <p:spPr bwMode="auto">
          <a:xfrm>
            <a:off x="457200" y="1371600"/>
            <a:ext cx="57044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26186" t="20512" r="55859" b="2563"/>
          <a:stretch>
            <a:fillRect/>
          </a:stretch>
        </p:blipFill>
        <p:spPr bwMode="auto">
          <a:xfrm>
            <a:off x="2475445" y="1219200"/>
            <a:ext cx="119562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 bwMode="auto">
          <a:xfrm>
            <a:off x="875245" y="2667000"/>
            <a:ext cx="457200" cy="323599"/>
          </a:xfrm>
          <a:prstGeom prst="rightArrow">
            <a:avLst/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2246845" y="2667000"/>
            <a:ext cx="457200" cy="323599"/>
          </a:xfrm>
          <a:prstGeom prst="rightArrow">
            <a:avLst/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3618445" y="2667000"/>
            <a:ext cx="457200" cy="323599"/>
          </a:xfrm>
          <a:prstGeom prst="rightArrow">
            <a:avLst/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Divertor</a:t>
            </a:r>
            <a:r>
              <a:rPr lang="en-US" dirty="0" smtClean="0"/>
              <a:t> PF coil configurations identified to achieve </a:t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 while maintaining peak </a:t>
            </a:r>
            <a:r>
              <a:rPr lang="en-US" dirty="0" err="1" smtClean="0"/>
              <a:t>divertor</a:t>
            </a:r>
            <a:r>
              <a:rPr lang="en-US" dirty="0" smtClean="0"/>
              <a:t> heat flux &lt; 10MW/m</a:t>
            </a:r>
            <a:r>
              <a:rPr lang="en-US" baseline="30000" dirty="0" smtClean="0"/>
              <a:t>2  </a:t>
            </a:r>
            <a:endParaRPr lang="en-US" baseline="-250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914400" y="990600"/>
            <a:ext cx="7620000" cy="22860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52400" y="4876800"/>
            <a:ext cx="4419600" cy="1219200"/>
          </a:xfrm>
        </p:spPr>
        <p:txBody>
          <a:bodyPr/>
          <a:lstStyle/>
          <a:p>
            <a:pPr marL="174625" indent="-174625">
              <a:lnSpc>
                <a:spcPct val="90000"/>
              </a:lnSpc>
            </a:pPr>
            <a:r>
              <a:rPr lang="en-US" sz="1800" b="1" dirty="0" smtClean="0"/>
              <a:t>Flux expansion = 15-25, </a:t>
            </a:r>
            <a:r>
              <a:rPr lang="en-US" sz="1800" b="1" dirty="0" err="1" smtClean="0">
                <a:latin typeface="Symbol" pitchFamily="18" charset="2"/>
              </a:rPr>
              <a:t>d</a:t>
            </a:r>
            <a:r>
              <a:rPr lang="en-US" sz="1800" b="1" baseline="-25000" dirty="0" err="1" smtClean="0"/>
              <a:t>x</a:t>
            </a:r>
            <a:r>
              <a:rPr lang="en-US" sz="1800" b="1" dirty="0" smtClean="0"/>
              <a:t> ~ 0.55</a:t>
            </a:r>
          </a:p>
          <a:p>
            <a:pPr marL="174625" indent="-174625">
              <a:lnSpc>
                <a:spcPct val="90000"/>
              </a:lnSpc>
            </a:pPr>
            <a:r>
              <a:rPr lang="en-US" sz="1800" b="1" dirty="0" smtClean="0"/>
              <a:t>1/sin(</a:t>
            </a:r>
            <a:r>
              <a:rPr lang="en-US" sz="1800" b="1" dirty="0" err="1" smtClean="0">
                <a:latin typeface="Symbol" pitchFamily="18" charset="2"/>
              </a:rPr>
              <a:t>q</a:t>
            </a:r>
            <a:r>
              <a:rPr lang="en-US" sz="1800" b="1" baseline="-25000" dirty="0" err="1" smtClean="0"/>
              <a:t>plate</a:t>
            </a:r>
            <a:r>
              <a:rPr lang="en-US" sz="1800" b="1" dirty="0" smtClean="0"/>
              <a:t>) = 2-3</a:t>
            </a:r>
          </a:p>
          <a:p>
            <a:pPr marL="174625" indent="-174625">
              <a:lnSpc>
                <a:spcPct val="90000"/>
              </a:lnSpc>
            </a:pPr>
            <a:r>
              <a:rPr lang="en-US" sz="1800" b="1" dirty="0" smtClean="0"/>
              <a:t>Detachment, pumping questionable</a:t>
            </a:r>
            <a:endParaRPr lang="en-US" sz="1800" b="1" dirty="0" smtClean="0"/>
          </a:p>
          <a:p>
            <a:pPr marL="288925" lvl="1" indent="-174625">
              <a:lnSpc>
                <a:spcPct val="90000"/>
              </a:lnSpc>
            </a:pPr>
            <a:r>
              <a:rPr lang="en-US" sz="1400" b="1" dirty="0" smtClean="0"/>
              <a:t>Future: assess long-leg, V-shape </a:t>
            </a:r>
            <a:r>
              <a:rPr lang="en-US" sz="1400" b="1" dirty="0" err="1" smtClean="0"/>
              <a:t>divertor</a:t>
            </a:r>
            <a:r>
              <a:rPr lang="en-US" sz="1400" b="1" dirty="0" smtClean="0"/>
              <a:t> (JA)</a:t>
            </a:r>
            <a:endParaRPr lang="en-US" sz="1100" b="1" dirty="0" smtClean="0"/>
          </a:p>
          <a:p>
            <a:pPr>
              <a:lnSpc>
                <a:spcPct val="90000"/>
              </a:lnSpc>
            </a:pPr>
            <a:endParaRPr lang="en-US" sz="1800" b="1" dirty="0"/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730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2139" y="1022509"/>
            <a:ext cx="3004661" cy="393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800600" y="4876800"/>
            <a:ext cx="419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4625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Flux expansion = 40-60,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d</a:t>
            </a:r>
            <a:r>
              <a:rPr kumimoji="0" lang="en-US" sz="18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0.62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4625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1/sin(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sz="18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plate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= 1-1.5</a:t>
            </a:r>
          </a:p>
          <a:p>
            <a:pPr marL="174625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800" i="0" kern="0" dirty="0" smtClean="0">
                <a:solidFill>
                  <a:schemeClr val="tx1"/>
                </a:solidFill>
                <a:latin typeface="+mn-lt"/>
                <a:cs typeface="+mn-cs"/>
              </a:rPr>
              <a:t>Good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detachment (NSTX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data)</a:t>
            </a:r>
            <a:r>
              <a:rPr lang="en-US" sz="1800" i="0" kern="0" dirty="0" smtClean="0">
                <a:solidFill>
                  <a:schemeClr val="tx1"/>
                </a:solidFill>
                <a:latin typeface="+mn-lt"/>
                <a:cs typeface="+mn-cs"/>
              </a:rPr>
              <a:t> and </a:t>
            </a:r>
            <a:r>
              <a:rPr lang="en-US" sz="180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cryo</a:t>
            </a:r>
            <a:r>
              <a:rPr lang="en-US" sz="1800" i="0" kern="0" dirty="0" smtClean="0">
                <a:solidFill>
                  <a:schemeClr val="tx1"/>
                </a:solidFill>
                <a:latin typeface="+mn-lt"/>
                <a:cs typeface="+mn-cs"/>
              </a:rPr>
              <a:t>-pumping (NSTX-U modeling)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4343400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u="sng" dirty="0" smtClean="0">
                <a:solidFill>
                  <a:srgbClr val="FF0000"/>
                </a:solidFill>
              </a:rPr>
              <a:t>Snowflake</a:t>
            </a:r>
            <a:endParaRPr lang="en-US" sz="2000" i="0" u="sng" dirty="0">
              <a:solidFill>
                <a:srgbClr val="FF0000"/>
              </a:solidFill>
            </a:endParaRPr>
          </a:p>
        </p:txBody>
      </p:sp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456" y="1066800"/>
            <a:ext cx="305454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52400" y="4400490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u="sng" dirty="0" smtClean="0">
                <a:solidFill>
                  <a:srgbClr val="FF0000"/>
                </a:solidFill>
              </a:rPr>
              <a:t>Conventional</a:t>
            </a:r>
            <a:endParaRPr lang="en-US" sz="2000" i="0" u="sng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73083" y="1836004"/>
            <a:ext cx="1813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34" charset="0"/>
              </a:rPr>
              <a:t>Field-line angle </a:t>
            </a:r>
          </a:p>
          <a:p>
            <a:pPr algn="ctr">
              <a:lnSpc>
                <a:spcPct val="80000"/>
              </a:lnSpc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34" charset="0"/>
              </a:rPr>
              <a:t>of incidence at </a:t>
            </a:r>
          </a:p>
          <a:p>
            <a:pPr algn="ctr">
              <a:lnSpc>
                <a:spcPct val="80000"/>
              </a:lnSpc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34" charset="0"/>
              </a:rPr>
              <a:t>strike-point = 1˚</a:t>
            </a: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6629400" y="6474023"/>
            <a:ext cx="1828800" cy="307777"/>
          </a:xfrm>
          <a:prstGeom prst="rect">
            <a:avLst/>
          </a:prstGeom>
          <a:noFill/>
          <a:ln w="12700">
            <a:solidFill>
              <a:srgbClr val="99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rgbClr val="9900CC"/>
                </a:solidFill>
                <a:cs typeface="Helvetica" pitchFamily="34" charset="0"/>
              </a:rPr>
              <a:t> </a:t>
            </a:r>
            <a:r>
              <a:rPr lang="en-US" sz="1400" b="1" dirty="0" smtClean="0">
                <a:solidFill>
                  <a:srgbClr val="9900CC"/>
                </a:solidFill>
                <a:cs typeface="Helvetica" pitchFamily="34" charset="0"/>
              </a:rPr>
              <a:t>Jaworski EX/P5-31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55" y="6096000"/>
            <a:ext cx="883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34" charset="0"/>
              </a:rPr>
              <a:t> Will also test liquid metal PFCs in NSTX-U for power-handling, surface replenishment</a:t>
            </a:r>
            <a:endParaRPr lang="en-US" sz="20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tritium and need to demonstrate T self-sufficiency motivate analysis of tritium breeding ratio (TBR)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2667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Example costs of T w/o breeding at $0.1B/kg for </a:t>
            </a:r>
            <a:r>
              <a:rPr lang="en-US" dirty="0" smtClean="0">
                <a:sym typeface="Wingdings" pitchFamily="2" charset="2"/>
              </a:rPr>
              <a:t>R=1  1.6m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FNS mission: 1MWy/m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		$0.33B  $0.9B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Component testing: 6MWy/m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	$2B  $5.4B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Implications: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ym typeface="Wingdings" pitchFamily="2" charset="2"/>
              </a:rPr>
              <a:t>TBR &lt;&lt; 1 likely affordable for FNS mission with R ~ 1m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ym typeface="Wingdings" pitchFamily="2" charset="2"/>
              </a:rPr>
              <a:t>Component testing arguably requires TBR approaching 1 for all R</a:t>
            </a:r>
          </a:p>
          <a:p>
            <a:pPr>
              <a:lnSpc>
                <a:spcPct val="80000"/>
              </a:lnSpc>
            </a:pPr>
            <a:endParaRPr lang="en-US" sz="18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/>
              <a:t>Initial analysis:  R=1.6m ST-FNSF can achieve TBR ~ 1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" y="6109698"/>
            <a:ext cx="8991600" cy="44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Future work: assess smaller R,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3D effects (inter-blanket gaps, test-blankets)</a:t>
            </a:r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418386" y="3733800"/>
            <a:ext cx="8116014" cy="2295538"/>
            <a:chOff x="50007" y="3505200"/>
            <a:chExt cx="9017793" cy="2550598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50007" y="3601556"/>
              <a:ext cx="2218135" cy="2454242"/>
              <a:chOff x="1143000" y="1304484"/>
              <a:chExt cx="2143125" cy="2371248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3000" y="1524000"/>
                <a:ext cx="2143125" cy="2151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248369" y="1304484"/>
                <a:ext cx="1666813" cy="422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i="0" dirty="0" smtClean="0">
                    <a:solidFill>
                      <a:schemeClr val="tx1"/>
                    </a:solidFill>
                  </a:rPr>
                  <a:t>Extended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i="0" dirty="0" smtClean="0">
                    <a:solidFill>
                      <a:schemeClr val="tx1"/>
                    </a:solidFill>
                  </a:rPr>
                  <a:t>conformal blanket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609725" y="3168998"/>
                <a:ext cx="1211013" cy="363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i="0" dirty="0" smtClean="0">
                    <a:solidFill>
                      <a:srgbClr val="FF0000"/>
                    </a:solidFill>
                  </a:rPr>
                  <a:t>TBR = 1.1</a:t>
                </a:r>
                <a:endParaRPr lang="en-US" sz="1600" i="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2133600" y="3581401"/>
              <a:ext cx="2633472" cy="2448272"/>
              <a:chOff x="3352800" y="1556143"/>
              <a:chExt cx="2544417" cy="2365481"/>
            </a:xfrm>
          </p:grpSpPr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52800" y="1676400"/>
                <a:ext cx="2314575" cy="2245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3738926" y="3450968"/>
                <a:ext cx="1323568" cy="363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i="0" dirty="0" smtClean="0">
                    <a:solidFill>
                      <a:srgbClr val="FF0000"/>
                    </a:solidFill>
                  </a:rPr>
                  <a:t>TBR = 1.07</a:t>
                </a:r>
                <a:endParaRPr lang="en-US" sz="16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898887" y="1933178"/>
                <a:ext cx="998330" cy="47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i="0" dirty="0" smtClean="0"/>
                  <a:t>Stabilizing</a:t>
                </a:r>
              </a:p>
              <a:p>
                <a:pPr algn="ctr"/>
                <a:r>
                  <a:rPr lang="en-US" sz="1100" i="0" dirty="0" smtClean="0"/>
                  <a:t>shell </a:t>
                </a:r>
                <a:endParaRPr lang="en-US" sz="1100" i="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476716" y="1556143"/>
                <a:ext cx="1600200" cy="4222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i="0" dirty="0" smtClean="0">
                    <a:solidFill>
                      <a:schemeClr val="tx1"/>
                    </a:solidFill>
                  </a:rPr>
                  <a:t>+ 3cm thick stabilizing shell</a:t>
                </a:r>
                <a:endParaRPr lang="en-US" i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4600575" y="2550024"/>
                <a:ext cx="209947" cy="420290"/>
              </a:xfrm>
              <a:custGeom>
                <a:avLst/>
                <a:gdLst>
                  <a:gd name="connsiteX0" fmla="*/ 0 w 295672"/>
                  <a:gd name="connsiteY0" fmla="*/ 0 h 525066"/>
                  <a:gd name="connsiteX1" fmla="*/ 176213 w 295672"/>
                  <a:gd name="connsiteY1" fmla="*/ 261938 h 525066"/>
                  <a:gd name="connsiteX2" fmla="*/ 278606 w 295672"/>
                  <a:gd name="connsiteY2" fmla="*/ 485775 h 525066"/>
                  <a:gd name="connsiteX3" fmla="*/ 278606 w 295672"/>
                  <a:gd name="connsiteY3" fmla="*/ 497681 h 52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672" h="525066">
                    <a:moveTo>
                      <a:pt x="0" y="0"/>
                    </a:moveTo>
                    <a:cubicBezTo>
                      <a:pt x="64889" y="90488"/>
                      <a:pt x="129779" y="180976"/>
                      <a:pt x="176213" y="261938"/>
                    </a:cubicBezTo>
                    <a:cubicBezTo>
                      <a:pt x="222647" y="342901"/>
                      <a:pt x="261541" y="446485"/>
                      <a:pt x="278606" y="485775"/>
                    </a:cubicBezTo>
                    <a:cubicBezTo>
                      <a:pt x="295672" y="525066"/>
                      <a:pt x="287139" y="511373"/>
                      <a:pt x="278606" y="497681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 flipH="1">
                <a:off x="4752975" y="2292374"/>
                <a:ext cx="440405" cy="486249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sm" len="med"/>
                <a:tailEnd type="triangle" w="sm" len="med"/>
              </a:ln>
              <a:effectLst/>
            </p:spPr>
          </p:cxnSp>
        </p:grp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6507484" y="3959423"/>
              <a:ext cx="2560316" cy="2085937"/>
              <a:chOff x="6079072" y="1446830"/>
              <a:chExt cx="2844796" cy="2317707"/>
            </a:xfrm>
          </p:grpSpPr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10300" y="1695613"/>
                <a:ext cx="2628900" cy="1857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6605897" y="3118587"/>
                <a:ext cx="2035748" cy="6459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i="0" dirty="0" smtClean="0">
                    <a:solidFill>
                      <a:srgbClr val="FF0000"/>
                    </a:solidFill>
                  </a:rPr>
                  <a:t>TBR = 0.97</a:t>
                </a:r>
              </a:p>
              <a:p>
                <a:pPr algn="ctr"/>
                <a:r>
                  <a:rPr lang="en-US" i="0" dirty="0" smtClean="0">
                    <a:solidFill>
                      <a:srgbClr val="FF0000"/>
                    </a:solidFill>
                  </a:rPr>
                  <a:t>10 NBI penetrations</a:t>
                </a:r>
                <a:endParaRPr lang="en-US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079072" y="1446830"/>
                <a:ext cx="2844796" cy="341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0" dirty="0" smtClean="0"/>
                  <a:t>NBI penetration at </a:t>
                </a:r>
                <a:r>
                  <a:rPr lang="en-US" i="0" dirty="0" err="1" smtClean="0"/>
                  <a:t>midplane</a:t>
                </a:r>
                <a:endParaRPr lang="en-US" i="0" dirty="0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7738534" y="1721071"/>
                <a:ext cx="101599" cy="5689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sm" len="med"/>
                <a:tailEnd type="triangle" w="sm" len="med"/>
              </a:ln>
              <a:effectLst/>
            </p:spPr>
          </p:cxnSp>
        </p:grpSp>
        <p:grpSp>
          <p:nvGrpSpPr>
            <p:cNvPr id="28" name="Group 27"/>
            <p:cNvGrpSpPr/>
            <p:nvPr/>
          </p:nvGrpSpPr>
          <p:grpSpPr>
            <a:xfrm>
              <a:off x="4399903" y="3601557"/>
              <a:ext cx="2077097" cy="2395508"/>
              <a:chOff x="4399903" y="3601557"/>
              <a:chExt cx="2077097" cy="2395508"/>
            </a:xfrm>
          </p:grpSpPr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33484" y="3976098"/>
                <a:ext cx="1843516" cy="20209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4399903" y="3601557"/>
                <a:ext cx="2024913" cy="4370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i="0" dirty="0" smtClean="0">
                    <a:solidFill>
                      <a:schemeClr val="tx1"/>
                    </a:solidFill>
                  </a:rPr>
                  <a:t>Shorter blanket for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i="0" dirty="0" smtClean="0">
                    <a:solidFill>
                      <a:schemeClr val="tx1"/>
                    </a:solidFill>
                  </a:rPr>
                  <a:t>radial </a:t>
                </a:r>
                <a:r>
                  <a:rPr lang="en-US" i="0" dirty="0" err="1" smtClean="0">
                    <a:solidFill>
                      <a:schemeClr val="tx1"/>
                    </a:solidFill>
                  </a:rPr>
                  <a:t>divertor</a:t>
                </a:r>
                <a:r>
                  <a:rPr lang="en-US" i="0" dirty="0" smtClean="0">
                    <a:solidFill>
                      <a:schemeClr val="tx1"/>
                    </a:solidFill>
                  </a:rPr>
                  <a:t> access</a:t>
                </a:r>
                <a:endParaRPr lang="en-US" i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853460" y="5563836"/>
                <a:ext cx="1505007" cy="3761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i="0" dirty="0" smtClean="0">
                    <a:solidFill>
                      <a:srgbClr val="FF0000"/>
                    </a:solidFill>
                  </a:rPr>
                  <a:t>TBR = 1.016</a:t>
                </a:r>
                <a:endParaRPr lang="en-US" sz="16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>
                <a:off x="5650105" y="4607898"/>
                <a:ext cx="217295" cy="435000"/>
              </a:xfrm>
              <a:custGeom>
                <a:avLst/>
                <a:gdLst>
                  <a:gd name="connsiteX0" fmla="*/ 0 w 295672"/>
                  <a:gd name="connsiteY0" fmla="*/ 0 h 525066"/>
                  <a:gd name="connsiteX1" fmla="*/ 176213 w 295672"/>
                  <a:gd name="connsiteY1" fmla="*/ 261938 h 525066"/>
                  <a:gd name="connsiteX2" fmla="*/ 278606 w 295672"/>
                  <a:gd name="connsiteY2" fmla="*/ 485775 h 525066"/>
                  <a:gd name="connsiteX3" fmla="*/ 278606 w 295672"/>
                  <a:gd name="connsiteY3" fmla="*/ 497681 h 52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672" h="525066">
                    <a:moveTo>
                      <a:pt x="0" y="0"/>
                    </a:moveTo>
                    <a:cubicBezTo>
                      <a:pt x="64889" y="90488"/>
                      <a:pt x="129779" y="180976"/>
                      <a:pt x="176213" y="261938"/>
                    </a:cubicBezTo>
                    <a:cubicBezTo>
                      <a:pt x="222647" y="342901"/>
                      <a:pt x="261541" y="446485"/>
                      <a:pt x="278606" y="485775"/>
                    </a:cubicBezTo>
                    <a:cubicBezTo>
                      <a:pt x="295672" y="525066"/>
                      <a:pt x="287139" y="511373"/>
                      <a:pt x="278606" y="497681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</p:grpSp>
        <p:sp>
          <p:nvSpPr>
            <p:cNvPr id="32" name="Down Arrow 31"/>
            <p:cNvSpPr/>
            <p:nvPr/>
          </p:nvSpPr>
          <p:spPr bwMode="auto">
            <a:xfrm>
              <a:off x="6934200" y="3505200"/>
              <a:ext cx="914400" cy="457200"/>
            </a:xfrm>
            <a:prstGeom prst="downArrow">
              <a:avLst>
                <a:gd name="adj1" fmla="val 74390"/>
                <a:gd name="adj2" fmla="val 50000"/>
              </a:avLst>
            </a:prstGeom>
            <a:ln>
              <a:headEnd type="none" w="med" len="med"/>
              <a:tailEnd type="triangl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1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3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and efficient in-vessel access important for testing,  replacing, improving components, maximizing availability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114800" cy="914400"/>
          </a:xfrm>
        </p:spPr>
        <p:txBody>
          <a:bodyPr/>
          <a:lstStyle/>
          <a:p>
            <a:pPr marL="230188" indent="-230188">
              <a:lnSpc>
                <a:spcPct val="80000"/>
              </a:lnSpc>
            </a:pPr>
            <a:r>
              <a:rPr lang="en-US" sz="2000" dirty="0" smtClean="0"/>
              <a:t>Vertically remove entire blanket and/or center-stack</a:t>
            </a:r>
          </a:p>
          <a:p>
            <a:pPr marL="403225" lvl="1" indent="-174625">
              <a:lnSpc>
                <a:spcPct val="8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Better for full blanket replacement?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86400" y="2696674"/>
            <a:ext cx="3021897" cy="3475526"/>
            <a:chOff x="5486400" y="2696674"/>
            <a:chExt cx="3021897" cy="347552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249" t="18526" r="22749" b="10463"/>
            <a:stretch>
              <a:fillRect/>
            </a:stretch>
          </p:blipFill>
          <p:spPr bwMode="auto">
            <a:xfrm>
              <a:off x="5486400" y="2696674"/>
              <a:ext cx="3021897" cy="3475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ight Arrow 11"/>
            <p:cNvSpPr/>
            <p:nvPr/>
          </p:nvSpPr>
          <p:spPr bwMode="auto">
            <a:xfrm rot="16200000">
              <a:off x="7152894" y="2943562"/>
              <a:ext cx="740664" cy="246888"/>
            </a:xfrm>
            <a:prstGeom prst="rightArrow">
              <a:avLst/>
            </a:prstGeom>
            <a:solidFill>
              <a:srgbClr val="FFFF00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4" name="Donut 13"/>
            <p:cNvSpPr/>
            <p:nvPr/>
          </p:nvSpPr>
          <p:spPr bwMode="auto">
            <a:xfrm>
              <a:off x="7152894" y="3375616"/>
              <a:ext cx="617220" cy="1481328"/>
            </a:xfrm>
            <a:prstGeom prst="donut">
              <a:avLst>
                <a:gd name="adj" fmla="val 10833"/>
              </a:avLst>
            </a:prstGeom>
            <a:solidFill>
              <a:srgbClr val="FFFF00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953000" y="1524000"/>
            <a:ext cx="4038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0188" lvl="0" indent="-2301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 smtClean="0">
                <a:solidFill>
                  <a:schemeClr val="tx1"/>
                </a:solidFill>
              </a:rPr>
              <a:t>Translate blanket segments </a:t>
            </a:r>
            <a:r>
              <a:rPr lang="en-US" sz="2000" b="0" i="0" kern="0" dirty="0" err="1" smtClean="0">
                <a:solidFill>
                  <a:schemeClr val="tx1"/>
                </a:solidFill>
              </a:rPr>
              <a:t>radially</a:t>
            </a:r>
            <a:r>
              <a:rPr lang="en-US" sz="2000" b="0" i="0" kern="0" dirty="0" smtClean="0">
                <a:solidFill>
                  <a:schemeClr val="tx1"/>
                </a:solidFill>
              </a:rPr>
              <a:t> then vertically</a:t>
            </a:r>
          </a:p>
          <a:p>
            <a:pPr marL="403225" marR="0" lvl="1" indent="-174625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Better for more frequent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blanket module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replacement 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and/or 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repair?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62000" y="2386585"/>
            <a:ext cx="2704011" cy="3785615"/>
            <a:chOff x="957943" y="2118361"/>
            <a:chExt cx="3004457" cy="420623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2170" t="21538" r="30424" b="6667"/>
            <a:stretch>
              <a:fillRect/>
            </a:stretch>
          </p:blipFill>
          <p:spPr bwMode="auto">
            <a:xfrm>
              <a:off x="957943" y="2118361"/>
              <a:ext cx="3004457" cy="4206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ight Arrow 15"/>
            <p:cNvSpPr/>
            <p:nvPr/>
          </p:nvSpPr>
          <p:spPr bwMode="auto">
            <a:xfrm rot="16200000">
              <a:off x="1097280" y="3017520"/>
              <a:ext cx="822960" cy="274320"/>
            </a:xfrm>
            <a:prstGeom prst="rightArrow">
              <a:avLst/>
            </a:prstGeom>
            <a:solidFill>
              <a:srgbClr val="FFFF00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914400" y="6172200"/>
            <a:ext cx="7315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lvl="0" indent="-1714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i="0" kern="0" dirty="0" smtClean="0">
                <a:solidFill>
                  <a:schemeClr val="tx1"/>
                </a:solidFill>
              </a:rPr>
              <a:t>May be possible to combine features of both approaches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990600"/>
            <a:ext cx="820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 smtClean="0">
                <a:solidFill>
                  <a:schemeClr val="tx1"/>
                </a:solidFill>
              </a:rPr>
              <a:t>Several maintenance approaches under consideration:</a:t>
            </a:r>
            <a:endParaRPr lang="en-US" sz="2400" i="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8459" y="4041136"/>
            <a:ext cx="1428596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i="0" dirty="0" smtClean="0">
                <a:solidFill>
                  <a:schemeClr val="tx1"/>
                </a:solidFill>
              </a:rPr>
              <a:t>Radial ports </a:t>
            </a:r>
          </a:p>
          <a:p>
            <a:pPr algn="ctr">
              <a:lnSpc>
                <a:spcPct val="80000"/>
              </a:lnSpc>
            </a:pPr>
            <a:r>
              <a:rPr lang="en-US" sz="1600" i="0" dirty="0" smtClean="0">
                <a:solidFill>
                  <a:schemeClr val="tx1"/>
                </a:solidFill>
              </a:rPr>
              <a:t>for </a:t>
            </a:r>
            <a:r>
              <a:rPr lang="en-US" sz="1600" i="0" dirty="0" err="1" smtClean="0">
                <a:solidFill>
                  <a:schemeClr val="tx1"/>
                </a:solidFill>
              </a:rPr>
              <a:t>divertor</a:t>
            </a:r>
            <a:r>
              <a:rPr lang="en-US" sz="1600" i="0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1600" i="0" dirty="0" smtClean="0">
                <a:solidFill>
                  <a:schemeClr val="tx1"/>
                </a:solidFill>
              </a:rPr>
              <a:t>maintenance</a:t>
            </a:r>
          </a:p>
          <a:p>
            <a:pPr algn="ctr">
              <a:lnSpc>
                <a:spcPct val="80000"/>
              </a:lnSpc>
            </a:pPr>
            <a:r>
              <a:rPr lang="en-US" sz="1600" i="0" dirty="0" smtClean="0">
                <a:solidFill>
                  <a:schemeClr val="tx1"/>
                </a:solidFill>
              </a:rPr>
              <a:t>or pumping</a:t>
            </a:r>
            <a:endParaRPr lang="en-US" sz="1600" i="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5029200" y="4648200"/>
            <a:ext cx="457200" cy="3048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3200400" y="4648200"/>
            <a:ext cx="533400" cy="3810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334000"/>
          </a:xfrm>
        </p:spPr>
        <p:txBody>
          <a:bodyPr/>
          <a:lstStyle/>
          <a:p>
            <a:r>
              <a:rPr lang="en-US" sz="2800" dirty="0" smtClean="0"/>
              <a:t>NSTX Upgrade device and research aim to narrow  performance and understanding gaps to next-steps</a:t>
            </a:r>
          </a:p>
          <a:p>
            <a:endParaRPr lang="en-US" sz="2800" dirty="0" smtClean="0"/>
          </a:p>
          <a:p>
            <a:r>
              <a:rPr lang="en-US" sz="2800" dirty="0" smtClean="0"/>
              <a:t>Upgrade Project has made good progress in overcoming key design challenges</a:t>
            </a:r>
          </a:p>
          <a:p>
            <a:pPr lvl="1"/>
            <a:r>
              <a:rPr lang="en-US" dirty="0" smtClean="0"/>
              <a:t>Project on schedule and budget, ~45-50% complete</a:t>
            </a:r>
          </a:p>
          <a:p>
            <a:pPr lvl="1"/>
            <a:r>
              <a:rPr lang="en-US" dirty="0" smtClean="0"/>
              <a:t>Aiming for project completion in summer 2014</a:t>
            </a:r>
          </a:p>
          <a:p>
            <a:endParaRPr lang="en-US" dirty="0" smtClean="0"/>
          </a:p>
          <a:p>
            <a:r>
              <a:rPr lang="en-US" sz="2800" dirty="0" smtClean="0"/>
              <a:t>ST-FNSF development studies are quantifying performance dependence on size</a:t>
            </a:r>
          </a:p>
          <a:p>
            <a:pPr lvl="1"/>
            <a:r>
              <a:rPr lang="en-US" dirty="0" smtClean="0"/>
              <a:t>Building on achieved/projected NSTX/NSTX-U performance and design</a:t>
            </a:r>
          </a:p>
          <a:p>
            <a:pPr lvl="1"/>
            <a:r>
              <a:rPr lang="en-US" dirty="0" smtClean="0"/>
              <a:t>Incorporating high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, advanced </a:t>
            </a:r>
            <a:r>
              <a:rPr lang="en-US" dirty="0" err="1" smtClean="0"/>
              <a:t>divertors</a:t>
            </a:r>
            <a:r>
              <a:rPr lang="en-US" dirty="0" smtClean="0"/>
              <a:t>, TBR ~ 1, good maintainability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19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32766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5400" dirty="0" smtClean="0"/>
              <a:t>Backup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+mn-lt"/>
              </a:rPr>
              <a:t>Fusion applications of low-A spherical </a:t>
            </a:r>
            <a:r>
              <a:rPr lang="en-US" sz="2800" dirty="0" err="1" smtClean="0">
                <a:latin typeface="+mn-lt"/>
              </a:rPr>
              <a:t>tokamak</a:t>
            </a:r>
            <a:r>
              <a:rPr lang="en-US" sz="2800" dirty="0" smtClean="0">
                <a:latin typeface="+mn-lt"/>
              </a:rPr>
              <a:t> (ST)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3657600"/>
          </a:xfrm>
        </p:spPr>
        <p:txBody>
          <a:bodyPr/>
          <a:lstStyle/>
          <a:p>
            <a:pPr marL="171450" indent="-171450"/>
            <a:r>
              <a:rPr lang="en-US" dirty="0" smtClean="0"/>
              <a:t>Develop plasma-material-interface (PMI) solutions for next-steps</a:t>
            </a:r>
          </a:p>
          <a:p>
            <a:pPr marL="400050" lvl="1" indent="-228600"/>
            <a:r>
              <a:rPr lang="en-US" dirty="0" smtClean="0"/>
              <a:t>Exploit high </a:t>
            </a:r>
            <a:r>
              <a:rPr lang="en-US" dirty="0" err="1" smtClean="0"/>
              <a:t>divertor</a:t>
            </a:r>
            <a:r>
              <a:rPr lang="en-US" dirty="0" smtClean="0"/>
              <a:t> heat flux from lower-A/smaller major radius</a:t>
            </a:r>
          </a:p>
          <a:p>
            <a:pPr marL="171450" indent="-171450"/>
            <a:r>
              <a:rPr lang="en-US" dirty="0" smtClean="0"/>
              <a:t>Fusion Nuclear Science/Component Test Facility (FNSF/CTF)</a:t>
            </a:r>
          </a:p>
          <a:p>
            <a:pPr marL="400050" lvl="1" indent="-228600"/>
            <a:r>
              <a:rPr lang="en-US" dirty="0" smtClean="0"/>
              <a:t>Exploit high neutron wall loading for material and component development</a:t>
            </a:r>
          </a:p>
          <a:p>
            <a:pPr marL="400050" lvl="1" indent="-228600"/>
            <a:r>
              <a:rPr lang="en-US" dirty="0" smtClean="0"/>
              <a:t>Utilize modular configuration of ST for improved accessibility, maintenance</a:t>
            </a:r>
          </a:p>
          <a:p>
            <a:pPr marL="228600" indent="-228600"/>
            <a:r>
              <a:rPr lang="en-US" dirty="0" smtClean="0"/>
              <a:t>Extend </a:t>
            </a:r>
            <a:r>
              <a:rPr lang="en-US" dirty="0" err="1" smtClean="0"/>
              <a:t>toroidal</a:t>
            </a:r>
            <a:r>
              <a:rPr lang="en-US" dirty="0" smtClean="0"/>
              <a:t> confinement physics predictive capability</a:t>
            </a:r>
          </a:p>
          <a:p>
            <a:pPr marL="400050" lvl="1" indent="-228600"/>
            <a:r>
              <a:rPr lang="en-US" dirty="0" smtClean="0"/>
              <a:t>Access strong shaping, high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fast</a:t>
            </a:r>
            <a:r>
              <a:rPr lang="en-US" baseline="-25000" dirty="0" smtClean="0"/>
              <a:t> </a:t>
            </a:r>
            <a:r>
              <a:rPr lang="en-US" dirty="0" smtClean="0"/>
              <a:t>/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Alfvén</a:t>
            </a:r>
            <a:r>
              <a:rPr lang="en-US" dirty="0" smtClean="0"/>
              <a:t>, and rotation, to test physics models for ITER and next-steps (see NSTX, MAST, other ST presentations)</a:t>
            </a:r>
          </a:p>
          <a:p>
            <a:pPr marL="117475" indent="-228600"/>
            <a:r>
              <a:rPr lang="en-US" dirty="0" smtClean="0"/>
              <a:t>Long-term: reduced-mass/waste low-A superconducting Demo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4876800"/>
            <a:ext cx="8458200" cy="1371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talk</a:t>
            </a:r>
            <a: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n-US" sz="24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4625" lvl="1" indent="-174625" eaLnBrk="0" hangingPunct="0">
              <a:lnSpc>
                <a:spcPct val="114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i="0" kern="0" dirty="0" smtClean="0">
                <a:solidFill>
                  <a:schemeClr val="accent2"/>
                </a:solidFill>
              </a:rPr>
              <a:t>Planned capabilities and construction progress of </a:t>
            </a:r>
            <a:r>
              <a:rPr lang="en-US" sz="2000" i="0" kern="0" dirty="0" smtClean="0">
                <a:solidFill>
                  <a:schemeClr val="accent2"/>
                </a:solidFill>
                <a:latin typeface="+mj-lt"/>
              </a:rPr>
              <a:t>NSTX Upgrade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</a:endParaRPr>
          </a:p>
          <a:p>
            <a:pPr marL="174625" marR="0" lvl="1" indent="-174625" algn="l" defTabSz="914400" rtl="0" eaLnBrk="0" fontAlgn="base" latinLnBrk="0" hangingPunct="0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i="0" kern="0" dirty="0" smtClean="0">
                <a:solidFill>
                  <a:schemeClr val="accent2"/>
                </a:solidFill>
                <a:latin typeface="+mj-lt"/>
              </a:rPr>
              <a:t>Mission and configuration studies for ST-based FNSF/CTF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20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32766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5400" dirty="0" smtClean="0"/>
              <a:t>Backup slides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NSTX Upgrade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Upgrade CS design provides additional coils for flexible and controllable divertor including snowflake, and supports CHI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9F0C7-13CA-46AE-99FA-1E9939B040BD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250" y="1371600"/>
            <a:ext cx="6508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3"/>
          <p:cNvSpPr txBox="1">
            <a:spLocks/>
          </p:cNvSpPr>
          <p:nvPr/>
        </p:nvSpPr>
        <p:spPr bwMode="auto">
          <a:xfrm>
            <a:off x="8382000" y="52578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fld id="{7ACAD8EE-C395-4D05-9DC9-18A32C784970}" type="slidenum">
              <a:rPr lang="en-US" sz="900" i="0">
                <a:solidFill>
                  <a:srgbClr val="3333CC"/>
                </a:solidFill>
                <a:latin typeface="Arial"/>
                <a:ea typeface="ＭＳ Ｐゴシック" pitchFamily="-128" charset="-128"/>
              </a:rPr>
              <a:pPr algn="r" eaLnBrk="0" hangingPunct="0">
                <a:defRPr/>
              </a:pPr>
              <a:t>21</a:t>
            </a:fld>
            <a:endParaRPr lang="en-US" sz="900" i="0" dirty="0">
              <a:solidFill>
                <a:srgbClr val="3333CC"/>
              </a:solidFill>
              <a:latin typeface="Arial"/>
              <a:ea typeface="ＭＳ Ｐゴシック" pitchFamily="-128" charset="-128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52400" y="4495800"/>
            <a:ext cx="2543175" cy="1981200"/>
            <a:chOff x="4800600" y="1066800"/>
            <a:chExt cx="3048000" cy="2478010"/>
          </a:xfrm>
        </p:grpSpPr>
        <p:pic>
          <p:nvPicPr>
            <p:cNvPr id="2151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1066800"/>
              <a:ext cx="2895600" cy="2478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9" name="Rectangle 30"/>
            <p:cNvSpPr>
              <a:spLocks noChangeArrowheads="1"/>
            </p:cNvSpPr>
            <p:nvPr/>
          </p:nvSpPr>
          <p:spPr bwMode="auto">
            <a:xfrm>
              <a:off x="7010400" y="2971800"/>
              <a:ext cx="838200" cy="5334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54150"/>
            <a:ext cx="25654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28"/>
          <p:cNvSpPr>
            <a:spLocks noChangeArrowheads="1"/>
          </p:cNvSpPr>
          <p:nvPr/>
        </p:nvSpPr>
        <p:spPr bwMode="auto">
          <a:xfrm>
            <a:off x="1828800" y="2935288"/>
            <a:ext cx="700088" cy="431800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1513" name="TextBox 25"/>
          <p:cNvSpPr txBox="1">
            <a:spLocks noChangeArrowheads="1"/>
          </p:cNvSpPr>
          <p:nvPr/>
        </p:nvSpPr>
        <p:spPr bwMode="auto">
          <a:xfrm>
            <a:off x="228600" y="106680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>
                <a:solidFill>
                  <a:srgbClr val="FF0000"/>
                </a:solidFill>
              </a:rPr>
              <a:t>NSTX Snowflake</a:t>
            </a:r>
          </a:p>
        </p:txBody>
      </p:sp>
      <p:sp>
        <p:nvSpPr>
          <p:cNvPr id="21514" name="TextBox 25"/>
          <p:cNvSpPr txBox="1">
            <a:spLocks noChangeArrowheads="1"/>
          </p:cNvSpPr>
          <p:nvPr/>
        </p:nvSpPr>
        <p:spPr bwMode="auto">
          <a:xfrm>
            <a:off x="76200" y="411480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>
                <a:solidFill>
                  <a:srgbClr val="FF0000"/>
                </a:solidFill>
              </a:rPr>
              <a:t>NSTX-U Snowflake</a:t>
            </a:r>
          </a:p>
        </p:txBody>
      </p:sp>
      <p:sp>
        <p:nvSpPr>
          <p:cNvPr id="21" name="Down Arrow 20"/>
          <p:cNvSpPr/>
          <p:nvPr/>
        </p:nvSpPr>
        <p:spPr bwMode="auto">
          <a:xfrm>
            <a:off x="914400" y="3505200"/>
            <a:ext cx="533400" cy="609600"/>
          </a:xfrm>
          <a:prstGeom prst="downArrow">
            <a:avLst/>
          </a:prstGeom>
          <a:ln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1822CD"/>
              </a:solidFill>
              <a:latin typeface="Helvetica" pitchFamily="-12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 noChangeArrowheads="1"/>
          </p:cNvPicPr>
          <p:nvPr/>
        </p:nvPicPr>
        <p:blipFill>
          <a:blip r:embed="rId2" cstate="print"/>
          <a:srcRect l="26585" r="49992"/>
          <a:stretch>
            <a:fillRect/>
          </a:stretch>
        </p:blipFill>
        <p:spPr bwMode="auto">
          <a:xfrm>
            <a:off x="6694488" y="3671888"/>
            <a:ext cx="244951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8"/>
          <p:cNvPicPr>
            <a:picLocks noChangeAspect="1" noChangeArrowheads="1"/>
          </p:cNvPicPr>
          <p:nvPr/>
        </p:nvPicPr>
        <p:blipFill>
          <a:blip r:embed="rId3" cstate="print"/>
          <a:srcRect l="26460" r="49820"/>
          <a:stretch>
            <a:fillRect/>
          </a:stretch>
        </p:blipFill>
        <p:spPr bwMode="auto">
          <a:xfrm>
            <a:off x="6664325" y="1233488"/>
            <a:ext cx="24796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Optimized plenum geometry capable of pumping to low density for a range of R</a:t>
            </a:r>
            <a:r>
              <a:rPr lang="en-US" baseline="-25000" dirty="0" smtClean="0"/>
              <a:t>OSP</a:t>
            </a:r>
            <a:r>
              <a:rPr lang="en-US" dirty="0" smtClean="0"/>
              <a:t>, I</a:t>
            </a:r>
            <a:r>
              <a:rPr lang="en-US" baseline="-25000" dirty="0" smtClean="0"/>
              <a:t>P</a:t>
            </a:r>
            <a:r>
              <a:rPr lang="en-US" dirty="0" smtClean="0"/>
              <a:t> in NSTX Upgrade</a:t>
            </a:r>
            <a:endParaRPr lang="en-US" baseline="-25000" dirty="0" smtClean="0"/>
          </a:p>
        </p:txBody>
      </p:sp>
      <p:sp>
        <p:nvSpPr>
          <p:cNvPr id="12293" name="Content Placeholder 2"/>
          <p:cNvSpPr>
            <a:spLocks noGrp="1"/>
          </p:cNvSpPr>
          <p:nvPr>
            <p:ph idx="1"/>
          </p:nvPr>
        </p:nvSpPr>
        <p:spPr>
          <a:xfrm>
            <a:off x="3946525" y="982663"/>
            <a:ext cx="2759075" cy="5486400"/>
          </a:xfrm>
        </p:spPr>
        <p:txBody>
          <a:bodyPr/>
          <a:lstStyle/>
          <a:p>
            <a:r>
              <a:rPr lang="en-US" sz="2000" dirty="0" smtClean="0"/>
              <a:t>Greenwald density fraction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G</a:t>
            </a:r>
            <a:r>
              <a:rPr lang="en-US" sz="2000" dirty="0" smtClean="0"/>
              <a:t> to &lt; 0.5</a:t>
            </a:r>
          </a:p>
          <a:p>
            <a:pPr lvl="1"/>
            <a:r>
              <a:rPr lang="en-US" sz="1800" dirty="0" smtClean="0"/>
              <a:t>Moving R</a:t>
            </a:r>
            <a:r>
              <a:rPr lang="en-US" sz="1800" baseline="-25000" dirty="0" smtClean="0"/>
              <a:t>OSP</a:t>
            </a:r>
            <a:r>
              <a:rPr lang="en-US" sz="1800" dirty="0" smtClean="0"/>
              <a:t> closer to pump allows lower 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but limited by power handling</a:t>
            </a:r>
            <a:endParaRPr lang="en-US" sz="1800" baseline="-25000" dirty="0" smtClean="0"/>
          </a:p>
          <a:p>
            <a:endParaRPr lang="en-US" sz="2000" dirty="0" smtClean="0"/>
          </a:p>
          <a:p>
            <a:r>
              <a:rPr lang="en-US" sz="2000" dirty="0" smtClean="0"/>
              <a:t>High flux expansion in SFD gives </a:t>
            </a:r>
            <a:r>
              <a:rPr lang="en-US" sz="2000" i="1" dirty="0" smtClean="0"/>
              <a:t>better</a:t>
            </a:r>
            <a:r>
              <a:rPr lang="en-US" sz="2000" dirty="0" smtClean="0"/>
              <a:t> pumping with SOL-side configuration</a:t>
            </a:r>
          </a:p>
          <a:p>
            <a:pPr lvl="1"/>
            <a:r>
              <a:rPr lang="en-US" sz="1800" dirty="0" smtClean="0"/>
              <a:t>More plasma in far SOL near pump</a:t>
            </a:r>
          </a:p>
          <a:p>
            <a:pPr lvl="1"/>
            <a:r>
              <a:rPr lang="en-US" sz="1800" dirty="0" smtClean="0"/>
              <a:t>More room to increase R</a:t>
            </a:r>
            <a:r>
              <a:rPr lang="en-US" sz="1800" baseline="-25000" dirty="0" smtClean="0"/>
              <a:t>OSP</a:t>
            </a:r>
            <a:r>
              <a:rPr lang="en-US" sz="1800" dirty="0" smtClean="0"/>
              <a:t> at high </a:t>
            </a:r>
            <a:r>
              <a:rPr lang="en-US" sz="1800" dirty="0" err="1" smtClean="0"/>
              <a:t>I</a:t>
            </a:r>
            <a:r>
              <a:rPr lang="en-US" sz="1800" baseline="-25000" dirty="0" err="1" smtClean="0"/>
              <a:t>p</a:t>
            </a:r>
            <a:endParaRPr lang="en-US" sz="1800" baseline="-25000" dirty="0" smtClean="0"/>
          </a:p>
        </p:txBody>
      </p:sp>
      <p:sp>
        <p:nvSpPr>
          <p:cNvPr id="12294" name="Rectangle 20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0831FA5-1B73-4D19-A85D-D06114798BD8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/>
              <a:t>22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4" cstate="print"/>
          <a:srcRect l="9325" t="2023" r="5766" b="23984"/>
          <a:stretch>
            <a:fillRect/>
          </a:stretch>
        </p:blipFill>
        <p:spPr bwMode="auto">
          <a:xfrm>
            <a:off x="534988" y="1798638"/>
            <a:ext cx="342900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6" name="TextBox 1"/>
          <p:cNvSpPr txBox="1">
            <a:spLocks noChangeArrowheads="1"/>
          </p:cNvSpPr>
          <p:nvPr/>
        </p:nvSpPr>
        <p:spPr bwMode="auto">
          <a:xfrm>
            <a:off x="655638" y="5654675"/>
            <a:ext cx="3451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 smtClean="0">
                <a:solidFill>
                  <a:srgbClr val="000000"/>
                </a:solidFill>
              </a:rPr>
              <a:t>0.4          0.6           0.8           1.0          1.2</a:t>
            </a:r>
          </a:p>
        </p:txBody>
      </p:sp>
      <p:sp>
        <p:nvSpPr>
          <p:cNvPr id="12297" name="TextBox 8"/>
          <p:cNvSpPr txBox="1">
            <a:spLocks noChangeArrowheads="1"/>
          </p:cNvSpPr>
          <p:nvPr/>
        </p:nvSpPr>
        <p:spPr bwMode="auto">
          <a:xfrm>
            <a:off x="2035175" y="5829300"/>
            <a:ext cx="585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 smtClean="0">
                <a:solidFill>
                  <a:srgbClr val="000000"/>
                </a:solidFill>
              </a:rPr>
              <a:t>R (m)</a:t>
            </a:r>
          </a:p>
        </p:txBody>
      </p:sp>
      <p:cxnSp>
        <p:nvCxnSpPr>
          <p:cNvPr id="12298" name="Straight Connector 3"/>
          <p:cNvCxnSpPr>
            <a:cxnSpLocks noChangeShapeType="1"/>
          </p:cNvCxnSpPr>
          <p:nvPr/>
        </p:nvCxnSpPr>
        <p:spPr bwMode="auto">
          <a:xfrm>
            <a:off x="495300" y="5661025"/>
            <a:ext cx="3444875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299" name="Straight Connector 12"/>
          <p:cNvCxnSpPr>
            <a:cxnSpLocks noChangeShapeType="1"/>
          </p:cNvCxnSpPr>
          <p:nvPr/>
        </p:nvCxnSpPr>
        <p:spPr bwMode="auto">
          <a:xfrm flipV="1">
            <a:off x="495300" y="1820863"/>
            <a:ext cx="7938" cy="3840162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300" name="TextBox 17"/>
          <p:cNvSpPr txBox="1">
            <a:spLocks noChangeArrowheads="1"/>
          </p:cNvSpPr>
          <p:nvPr/>
        </p:nvSpPr>
        <p:spPr bwMode="auto">
          <a:xfrm rot="-5400000">
            <a:off x="-1615281" y="3599656"/>
            <a:ext cx="38623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 smtClean="0">
                <a:solidFill>
                  <a:srgbClr val="000000"/>
                </a:solidFill>
              </a:rPr>
              <a:t>-1.8         -1.6         -1.4          -1.2         -1.0         -0.8</a:t>
            </a:r>
          </a:p>
        </p:txBody>
      </p:sp>
      <p:sp>
        <p:nvSpPr>
          <p:cNvPr id="12301" name="TextBox 18"/>
          <p:cNvSpPr txBox="1">
            <a:spLocks noChangeArrowheads="1"/>
          </p:cNvSpPr>
          <p:nvPr/>
        </p:nvSpPr>
        <p:spPr bwMode="auto">
          <a:xfrm rot="-5400000">
            <a:off x="-152400" y="3665538"/>
            <a:ext cx="587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 smtClean="0">
                <a:solidFill>
                  <a:srgbClr val="000000"/>
                </a:solidFill>
              </a:rPr>
              <a:t>Z (m)</a:t>
            </a:r>
          </a:p>
        </p:txBody>
      </p:sp>
      <p:sp>
        <p:nvSpPr>
          <p:cNvPr id="12302" name="Right Triangle 9"/>
          <p:cNvSpPr>
            <a:spLocks noChangeArrowheads="1"/>
          </p:cNvSpPr>
          <p:nvPr/>
        </p:nvSpPr>
        <p:spPr bwMode="auto">
          <a:xfrm rot="10800000">
            <a:off x="7483475" y="1539875"/>
            <a:ext cx="1089025" cy="1104900"/>
          </a:xfrm>
          <a:prstGeom prst="rtTriangle">
            <a:avLst/>
          </a:prstGeom>
          <a:solidFill>
            <a:srgbClr val="FF33CC">
              <a:alpha val="49019"/>
            </a:srgbClr>
          </a:solidFill>
          <a:ln w="254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 smtClean="0"/>
          </a:p>
        </p:txBody>
      </p:sp>
      <p:sp>
        <p:nvSpPr>
          <p:cNvPr id="12303" name="TextBox 10"/>
          <p:cNvSpPr txBox="1">
            <a:spLocks noChangeArrowheads="1"/>
          </p:cNvSpPr>
          <p:nvPr/>
        </p:nvSpPr>
        <p:spPr bwMode="auto">
          <a:xfrm>
            <a:off x="7886700" y="1608138"/>
            <a:ext cx="854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0" smtClean="0">
                <a:solidFill>
                  <a:srgbClr val="FFFFFF"/>
                </a:solidFill>
              </a:rPr>
              <a:t>q</a:t>
            </a:r>
            <a:r>
              <a:rPr lang="en-US" i="0" baseline="-25000" smtClean="0">
                <a:solidFill>
                  <a:srgbClr val="FFFFFF"/>
                </a:solidFill>
              </a:rPr>
              <a:t>pk</a:t>
            </a:r>
            <a:r>
              <a:rPr lang="en-US" i="0" baseline="-25000" smtClean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en-US" i="0" smtClean="0">
                <a:solidFill>
                  <a:srgbClr val="FFFFFF"/>
                </a:solidFill>
              </a:rPr>
              <a:t>&gt; 10 MW/m</a:t>
            </a:r>
            <a:r>
              <a:rPr lang="en-US" i="0" baseline="30000" smtClean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2304" name="Right Triangle 21"/>
          <p:cNvSpPr>
            <a:spLocks noChangeArrowheads="1"/>
          </p:cNvSpPr>
          <p:nvPr/>
        </p:nvSpPr>
        <p:spPr bwMode="auto">
          <a:xfrm rot="10800000">
            <a:off x="8054975" y="3978275"/>
            <a:ext cx="517525" cy="738188"/>
          </a:xfrm>
          <a:prstGeom prst="rtTriangle">
            <a:avLst/>
          </a:prstGeom>
          <a:solidFill>
            <a:srgbClr val="FF33CC">
              <a:alpha val="49019"/>
            </a:srgbClr>
          </a:solidFill>
          <a:ln w="2540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 smtClean="0"/>
          </a:p>
        </p:txBody>
      </p:sp>
      <p:sp>
        <p:nvSpPr>
          <p:cNvPr id="12305" name="TextBox 1"/>
          <p:cNvSpPr txBox="1">
            <a:spLocks noChangeArrowheads="1"/>
          </p:cNvSpPr>
          <p:nvPr/>
        </p:nvSpPr>
        <p:spPr bwMode="auto">
          <a:xfrm>
            <a:off x="0" y="6180138"/>
            <a:ext cx="3849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/>
              <a:t>SOLPS geometry to be used in future calculations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446" y="1066800"/>
            <a:ext cx="342075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SD   = Standard </a:t>
            </a:r>
            <a:r>
              <a:rPr lang="en-US" sz="1600" dirty="0" err="1" smtClean="0"/>
              <a:t>Divertor</a:t>
            </a:r>
            <a:r>
              <a:rPr lang="en-US" sz="1600" dirty="0" smtClean="0"/>
              <a:t> (shown)</a:t>
            </a:r>
          </a:p>
          <a:p>
            <a:r>
              <a:rPr lang="en-US" sz="1600" dirty="0" smtClean="0"/>
              <a:t>SFD = Snowflake </a:t>
            </a:r>
            <a:r>
              <a:rPr lang="en-US" sz="1600" dirty="0" err="1" smtClean="0"/>
              <a:t>Divertor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52400" y="1279525"/>
            <a:ext cx="2895600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800" i="0" dirty="0">
                <a:solidFill>
                  <a:srgbClr val="000000"/>
                </a:solidFill>
              </a:rPr>
              <a:t>Relative performance of Upgraded NSTX vs. Base:</a:t>
            </a: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800" i="0" dirty="0">
                <a:solidFill>
                  <a:srgbClr val="3333CC"/>
                </a:solidFill>
              </a:rPr>
              <a:t>Upgrade substantially increases B</a:t>
            </a:r>
            <a:r>
              <a:rPr lang="en-US" sz="2800" i="0" baseline="-25000" dirty="0">
                <a:solidFill>
                  <a:srgbClr val="3333CC"/>
                </a:solidFill>
              </a:rPr>
              <a:t>T</a:t>
            </a:r>
            <a:r>
              <a:rPr lang="en-US" sz="2800" i="0" dirty="0">
                <a:solidFill>
                  <a:srgbClr val="3333CC"/>
                </a:solidFill>
              </a:rPr>
              <a:t>, </a:t>
            </a:r>
            <a:r>
              <a:rPr lang="en-US" sz="2800" i="0" dirty="0" err="1">
                <a:solidFill>
                  <a:srgbClr val="3333CC"/>
                </a:solidFill>
              </a:rPr>
              <a:t>I</a:t>
            </a:r>
            <a:r>
              <a:rPr lang="en-US" sz="2800" i="0" baseline="-25000" dirty="0" err="1">
                <a:solidFill>
                  <a:srgbClr val="3333CC"/>
                </a:solidFill>
              </a:rPr>
              <a:t>p</a:t>
            </a:r>
            <a:r>
              <a:rPr lang="en-US" sz="2800" i="0" dirty="0">
                <a:solidFill>
                  <a:srgbClr val="3333CC"/>
                </a:solidFill>
              </a:rPr>
              <a:t>, P</a:t>
            </a:r>
            <a:r>
              <a:rPr lang="en-US" sz="2800" i="0" baseline="-25000" dirty="0">
                <a:solidFill>
                  <a:srgbClr val="3333CC"/>
                </a:solidFill>
              </a:rPr>
              <a:t>NBI</a:t>
            </a:r>
            <a:r>
              <a:rPr lang="en-US" sz="2800" i="0" dirty="0">
                <a:solidFill>
                  <a:srgbClr val="3333CC"/>
                </a:solidFill>
              </a:rPr>
              <a:t>,</a:t>
            </a:r>
            <a:r>
              <a:rPr lang="en-US" sz="2800" i="0" baseline="-25000" dirty="0">
                <a:solidFill>
                  <a:srgbClr val="3333CC"/>
                </a:solidFill>
              </a:rPr>
              <a:t> </a:t>
            </a:r>
            <a:r>
              <a:rPr lang="en-US" sz="2400" i="0" dirty="0" err="1">
                <a:solidFill>
                  <a:srgbClr val="3333CC"/>
                </a:solidFill>
                <a:latin typeface="Symbol" pitchFamily="18" charset="2"/>
              </a:rPr>
              <a:t>t</a:t>
            </a:r>
            <a:r>
              <a:rPr lang="en-US" sz="2400" i="0" baseline="-25000" dirty="0" err="1">
                <a:solidFill>
                  <a:srgbClr val="3333CC"/>
                </a:solidFill>
              </a:rPr>
              <a:t>pulse</a:t>
            </a:r>
            <a:r>
              <a:rPr lang="en-US" sz="2400" i="0" dirty="0">
                <a:solidFill>
                  <a:srgbClr val="3333CC"/>
                </a:solidFill>
              </a:rPr>
              <a:t/>
            </a:r>
            <a:br>
              <a:rPr lang="en-US" sz="2400" i="0" dirty="0">
                <a:solidFill>
                  <a:srgbClr val="3333CC"/>
                </a:solidFill>
              </a:rPr>
            </a:br>
            <a:r>
              <a:rPr lang="en-US" sz="2000" i="0" dirty="0">
                <a:solidFill>
                  <a:srgbClr val="FF3300"/>
                </a:solidFill>
              </a:rPr>
              <a:t>Field and current will be within factor of 2 of initial operation of ST-FNSF</a:t>
            </a:r>
            <a:endParaRPr lang="en-US" sz="2000" i="0" dirty="0">
              <a:solidFill>
                <a:srgbClr val="FF3300"/>
              </a:solidFill>
              <a:latin typeface="Arial" pitchFamily="34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1" y="2133600"/>
            <a:ext cx="7848599" cy="4339268"/>
            <a:chOff x="-518629" y="1263688"/>
            <a:chExt cx="6962311" cy="3833813"/>
          </a:xfrm>
        </p:grpSpPr>
        <p:pic>
          <p:nvPicPr>
            <p:cNvPr id="27662" name="Picture 10"/>
            <p:cNvPicPr>
              <a:picLocks noChangeAspect="1"/>
            </p:cNvPicPr>
            <p:nvPr/>
          </p:nvPicPr>
          <p:blipFill>
            <a:blip r:embed="rId3" cstate="print"/>
            <a:srcRect l="2014" t="3000" r="1007" b="1500"/>
            <a:stretch>
              <a:fillRect/>
            </a:stretch>
          </p:blipFill>
          <p:spPr bwMode="auto">
            <a:xfrm>
              <a:off x="642957" y="1263688"/>
              <a:ext cx="5800725" cy="383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3" name="Oval 11"/>
            <p:cNvSpPr>
              <a:spLocks noChangeArrowheads="1"/>
            </p:cNvSpPr>
            <p:nvPr/>
          </p:nvSpPr>
          <p:spPr bwMode="auto">
            <a:xfrm>
              <a:off x="1638786" y="3148759"/>
              <a:ext cx="1358947" cy="1436244"/>
            </a:xfrm>
            <a:prstGeom prst="ellipse">
              <a:avLst/>
            </a:prstGeom>
            <a:noFill/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664" name="TextBox 12"/>
            <p:cNvSpPr txBox="1">
              <a:spLocks noChangeArrowheads="1"/>
            </p:cNvSpPr>
            <p:nvPr/>
          </p:nvSpPr>
          <p:spPr bwMode="auto">
            <a:xfrm>
              <a:off x="-518629" y="4514364"/>
              <a:ext cx="946333" cy="516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0" dirty="0">
                  <a:solidFill>
                    <a:srgbClr val="00664D"/>
                  </a:solidFill>
                </a:rPr>
                <a:t>Previous NSTX</a:t>
              </a:r>
            </a:p>
          </p:txBody>
        </p:sp>
        <p:cxnSp>
          <p:nvCxnSpPr>
            <p:cNvPr id="65545" name="Straight Arrow Connector 14"/>
            <p:cNvCxnSpPr>
              <a:cxnSpLocks noChangeShapeType="1"/>
            </p:cNvCxnSpPr>
            <p:nvPr/>
          </p:nvCxnSpPr>
          <p:spPr bwMode="auto">
            <a:xfrm flipV="1">
              <a:off x="292513" y="4406875"/>
              <a:ext cx="1584265" cy="48950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sp>
          <p:nvSpPr>
            <p:cNvPr id="27666" name="TextBox 16"/>
            <p:cNvSpPr txBox="1">
              <a:spLocks noChangeArrowheads="1"/>
            </p:cNvSpPr>
            <p:nvPr/>
          </p:nvSpPr>
          <p:spPr bwMode="auto">
            <a:xfrm>
              <a:off x="3098800" y="1905000"/>
              <a:ext cx="1301750" cy="300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>
                  <a:solidFill>
                    <a:srgbClr val="000000"/>
                  </a:solidFill>
                </a:rPr>
                <a:t>Ip (Amp/10)</a:t>
              </a:r>
            </a:p>
          </p:txBody>
        </p:sp>
        <p:sp>
          <p:nvSpPr>
            <p:cNvPr id="27667" name="TextBox 17"/>
            <p:cNvSpPr txBox="1">
              <a:spLocks noChangeArrowheads="1"/>
            </p:cNvSpPr>
            <p:nvPr/>
          </p:nvSpPr>
          <p:spPr bwMode="auto">
            <a:xfrm>
              <a:off x="3390900" y="2679700"/>
              <a:ext cx="1028700" cy="300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>
                  <a:solidFill>
                    <a:srgbClr val="000000"/>
                  </a:solidFill>
                </a:rPr>
                <a:t>Itf (Amp)</a:t>
              </a:r>
            </a:p>
          </p:txBody>
        </p:sp>
        <p:sp>
          <p:nvSpPr>
            <p:cNvPr id="27668" name="TextBox 18"/>
            <p:cNvSpPr txBox="1">
              <a:spLocks noChangeArrowheads="1"/>
            </p:cNvSpPr>
            <p:nvPr/>
          </p:nvSpPr>
          <p:spPr bwMode="auto">
            <a:xfrm>
              <a:off x="3543300" y="3987800"/>
              <a:ext cx="1141413" cy="300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>
                  <a:solidFill>
                    <a:srgbClr val="000000"/>
                  </a:solidFill>
                </a:rPr>
                <a:t>Ioh (Amp)</a:t>
              </a:r>
            </a:p>
          </p:txBody>
        </p:sp>
      </p:grp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048000" y="990600"/>
            <a:ext cx="6019800" cy="1200329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lIns="0" rIns="0" anchor="ctr">
            <a:spAutoFit/>
          </a:bodyPr>
          <a:lstStyle/>
          <a:p>
            <a:pPr marL="223838" indent="-166688">
              <a:buFont typeface="Arial" pitchFamily="34" charset="0"/>
              <a:buChar char="•"/>
            </a:pPr>
            <a:r>
              <a:rPr lang="en-US" sz="1800" b="0" i="0" dirty="0">
                <a:solidFill>
                  <a:srgbClr val="FF0000"/>
                </a:solidFill>
              </a:rPr>
              <a:t>I</a:t>
            </a:r>
            <a:r>
              <a:rPr lang="en-US" sz="1800" b="0" i="0" baseline="-25000" dirty="0">
                <a:solidFill>
                  <a:srgbClr val="FF0000"/>
                </a:solidFill>
              </a:rPr>
              <a:t>P</a:t>
            </a:r>
            <a:r>
              <a:rPr lang="en-US" sz="1800" b="0" i="0" dirty="0">
                <a:solidFill>
                  <a:srgbClr val="FF0000"/>
                </a:solidFill>
              </a:rPr>
              <a:t>  = 1 </a:t>
            </a:r>
            <a:r>
              <a:rPr lang="en-US" sz="1800" b="0" i="0" dirty="0">
                <a:solidFill>
                  <a:srgbClr val="FF0000"/>
                </a:solidFill>
                <a:sym typeface="Wingdings" pitchFamily="2" charset="2"/>
              </a:rPr>
              <a:t> 2MA</a:t>
            </a:r>
            <a:r>
              <a:rPr lang="en-US" sz="1800" b="0" i="0" dirty="0">
                <a:solidFill>
                  <a:srgbClr val="FF0000"/>
                </a:solidFill>
              </a:rPr>
              <a:t>, B</a:t>
            </a:r>
            <a:r>
              <a:rPr lang="en-US" sz="1800" b="0" i="0" baseline="-25000" dirty="0">
                <a:solidFill>
                  <a:srgbClr val="FF0000"/>
                </a:solidFill>
              </a:rPr>
              <a:t>T</a:t>
            </a:r>
            <a:r>
              <a:rPr lang="en-US" sz="1800" b="0" i="0" dirty="0">
                <a:solidFill>
                  <a:srgbClr val="FF0000"/>
                </a:solidFill>
              </a:rPr>
              <a:t> = 0.5 </a:t>
            </a:r>
            <a:r>
              <a:rPr lang="en-US" sz="1800" b="0" i="0" dirty="0">
                <a:solidFill>
                  <a:srgbClr val="FF0000"/>
                </a:solidFill>
                <a:sym typeface="Wingdings" pitchFamily="2" charset="2"/>
              </a:rPr>
              <a:t> 1T (at same </a:t>
            </a:r>
            <a:r>
              <a:rPr lang="en-US" sz="1800" b="0" i="0" dirty="0">
                <a:solidFill>
                  <a:srgbClr val="FF0000"/>
                </a:solidFill>
              </a:rPr>
              <a:t>major radius)</a:t>
            </a:r>
          </a:p>
          <a:p>
            <a:pPr marL="223838" indent="-166688">
              <a:buFont typeface="Arial" pitchFamily="34" charset="0"/>
              <a:buChar char="•"/>
            </a:pPr>
            <a:r>
              <a:rPr lang="en-US" sz="1800" b="0" i="0" dirty="0">
                <a:solidFill>
                  <a:srgbClr val="FF0000"/>
                </a:solidFill>
              </a:rPr>
              <a:t>Available OH flux increased 3</a:t>
            </a:r>
            <a:r>
              <a:rPr lang="en-US" sz="1800" b="0" i="0" dirty="0">
                <a:solidFill>
                  <a:srgbClr val="FF0000"/>
                </a:solidFill>
                <a:sym typeface="Math1"/>
              </a:rPr>
              <a:t>x, 3-5x longer flat-top</a:t>
            </a:r>
          </a:p>
          <a:p>
            <a:pPr marL="223838" indent="-166688">
              <a:buFont typeface="Arial" pitchFamily="34" charset="0"/>
              <a:buChar char="•"/>
            </a:pPr>
            <a:r>
              <a:rPr lang="en-US" sz="1800" b="0" i="0" dirty="0">
                <a:solidFill>
                  <a:srgbClr val="FF0000"/>
                </a:solidFill>
              </a:rPr>
              <a:t>NBI power increased 2x (5</a:t>
            </a:r>
            <a:r>
              <a:rPr lang="en-US" sz="1800" b="0" i="0" dirty="0">
                <a:solidFill>
                  <a:srgbClr val="FF0000"/>
                </a:solidFill>
                <a:sym typeface="Wingdings" pitchFamily="2" charset="2"/>
              </a:rPr>
              <a:t>10MW for 5s, 15MW 1.5s)</a:t>
            </a:r>
            <a:endParaRPr lang="en-US" sz="1800" b="0" i="0" dirty="0">
              <a:solidFill>
                <a:srgbClr val="FF0000"/>
              </a:solidFill>
            </a:endParaRPr>
          </a:p>
          <a:p>
            <a:pPr marL="223838" indent="-166688">
              <a:buFont typeface="Arial" pitchFamily="34" charset="0"/>
              <a:buChar char="•"/>
            </a:pPr>
            <a:r>
              <a:rPr lang="en-US" sz="1800" b="0" i="0" dirty="0">
                <a:solidFill>
                  <a:srgbClr val="FF0000"/>
                </a:solidFill>
              </a:rPr>
              <a:t>Plasma stored energy increased up to 4</a:t>
            </a:r>
            <a:r>
              <a:rPr lang="en-US" sz="1800" b="0" i="0" dirty="0">
                <a:solidFill>
                  <a:srgbClr val="FF0000"/>
                </a:solidFill>
                <a:sym typeface="Math1"/>
              </a:rPr>
              <a:t>x</a:t>
            </a:r>
            <a:r>
              <a:rPr lang="en-US" sz="1800" b="0" i="0" dirty="0">
                <a:solidFill>
                  <a:srgbClr val="FF0000"/>
                </a:solidFill>
              </a:rPr>
              <a:t> (0.25</a:t>
            </a:r>
            <a:r>
              <a:rPr lang="en-US" sz="1800" b="0" i="0" dirty="0">
                <a:solidFill>
                  <a:srgbClr val="FF0000"/>
                </a:solidFill>
                <a:sym typeface="Wingdings" pitchFamily="2" charset="2"/>
              </a:rPr>
              <a:t> 1MJ)</a:t>
            </a:r>
            <a:endParaRPr lang="en-US" sz="1800" b="0" i="0" dirty="0">
              <a:solidFill>
                <a:srgbClr val="FF0000"/>
              </a:solidFill>
              <a:sym typeface="Math1"/>
            </a:endParaRP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23</a:t>
            </a:fld>
            <a:endParaRPr lang="en-US" smtClean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Helvetica" charset="0"/>
                <a:sym typeface="Symbol" pitchFamily="18" charset="2"/>
              </a:rPr>
              <a:t>Upgrade structural enhancements designed to support high </a:t>
            </a:r>
            <a:r>
              <a:rPr lang="en-US" smtClean="0">
                <a:latin typeface="Symbol" pitchFamily="18" charset="2"/>
                <a:sym typeface="Symbol" pitchFamily="18" charset="2"/>
              </a:rPr>
              <a:t>b </a:t>
            </a:r>
            <a:r>
              <a:rPr lang="en-US" smtClean="0">
                <a:sym typeface="Symbol" pitchFamily="18" charset="2"/>
              </a:rPr>
              <a:t/>
            </a:r>
            <a:br>
              <a:rPr lang="en-US" smtClean="0">
                <a:sym typeface="Symbol" pitchFamily="18" charset="2"/>
              </a:rPr>
            </a:br>
            <a:r>
              <a:rPr lang="en-US" smtClean="0">
                <a:solidFill>
                  <a:schemeClr val="tx1"/>
                </a:solidFill>
                <a:latin typeface="Helvetica" charset="0"/>
                <a:sym typeface="Symbol" pitchFamily="18" charset="2"/>
              </a:rPr>
              <a:t>at full I</a:t>
            </a:r>
            <a:r>
              <a:rPr lang="en-US" baseline="-25000" smtClean="0">
                <a:solidFill>
                  <a:schemeClr val="tx1"/>
                </a:solidFill>
                <a:latin typeface="Helvetica" charset="0"/>
                <a:sym typeface="Symbol" pitchFamily="18" charset="2"/>
              </a:rPr>
              <a:t>P</a:t>
            </a:r>
            <a:r>
              <a:rPr lang="en-US" smtClean="0">
                <a:solidFill>
                  <a:schemeClr val="tx1"/>
                </a:solidFill>
                <a:latin typeface="Helvetica" charset="0"/>
                <a:sym typeface="Symbol" pitchFamily="18" charset="2"/>
              </a:rPr>
              <a:t> = 2MA, </a:t>
            </a:r>
            <a:r>
              <a:rPr lang="en-US" smtClean="0">
                <a:solidFill>
                  <a:srgbClr val="000000"/>
                </a:solidFill>
                <a:latin typeface="Helvetica" charset="0"/>
              </a:rPr>
              <a:t>B</a:t>
            </a:r>
            <a:r>
              <a:rPr lang="en-US" baseline="-25000" smtClean="0">
                <a:solidFill>
                  <a:srgbClr val="000000"/>
                </a:solidFill>
                <a:latin typeface="Helvetica" charset="0"/>
              </a:rPr>
              <a:t>T</a:t>
            </a:r>
            <a:r>
              <a:rPr lang="en-US" smtClean="0">
                <a:solidFill>
                  <a:srgbClr val="000000"/>
                </a:solidFill>
                <a:latin typeface="Helvetica" charset="0"/>
              </a:rPr>
              <a:t>=1T:  </a:t>
            </a:r>
            <a:r>
              <a:rPr lang="en-US" smtClean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en-US" baseline="-25000" smtClean="0">
                <a:solidFill>
                  <a:srgbClr val="FF0000"/>
                </a:solidFill>
                <a:latin typeface="Helvetica" charset="0"/>
                <a:sym typeface="Symbol" pitchFamily="18" charset="2"/>
              </a:rPr>
              <a:t>N </a:t>
            </a:r>
            <a:r>
              <a:rPr lang="en-US" smtClean="0">
                <a:solidFill>
                  <a:srgbClr val="FF0000"/>
                </a:solidFill>
                <a:latin typeface="Helvetica" charset="0"/>
                <a:sym typeface="Symbol" pitchFamily="18" charset="2"/>
              </a:rPr>
              <a:t>= 5, l</a:t>
            </a:r>
            <a:r>
              <a:rPr lang="en-US" baseline="-25000" smtClean="0">
                <a:solidFill>
                  <a:srgbClr val="FF0000"/>
                </a:solidFill>
                <a:latin typeface="Helvetica" charset="0"/>
                <a:sym typeface="Symbol" pitchFamily="18" charset="2"/>
              </a:rPr>
              <a:t>i </a:t>
            </a:r>
            <a:r>
              <a:rPr lang="en-US" smtClean="0">
                <a:solidFill>
                  <a:srgbClr val="FF0000"/>
                </a:solidFill>
                <a:latin typeface="Helvetica" charset="0"/>
                <a:sym typeface="Symbol" pitchFamily="18" charset="2"/>
              </a:rPr>
              <a:t> 1 </a:t>
            </a:r>
            <a:r>
              <a:rPr lang="en-US" smtClean="0">
                <a:solidFill>
                  <a:schemeClr val="tx1"/>
                </a:solidFill>
                <a:latin typeface="Helvetica" charset="0"/>
                <a:sym typeface="Symbol" pitchFamily="18" charset="2"/>
              </a:rPr>
              <a:t>and</a:t>
            </a:r>
            <a:r>
              <a:rPr lang="en-US" smtClean="0">
                <a:solidFill>
                  <a:srgbClr val="1822CD"/>
                </a:solidFill>
                <a:latin typeface="Helvetica" charset="0"/>
                <a:sym typeface="Symbol" pitchFamily="18" charset="2"/>
              </a:rPr>
              <a:t> </a:t>
            </a:r>
            <a:r>
              <a:rPr lang="en-US" smtClean="0">
                <a:solidFill>
                  <a:srgbClr val="1822CD"/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en-US" baseline="-25000" smtClean="0">
                <a:solidFill>
                  <a:srgbClr val="1822CD"/>
                </a:solidFill>
                <a:latin typeface="Helvetica" charset="0"/>
                <a:sym typeface="Symbol" pitchFamily="18" charset="2"/>
              </a:rPr>
              <a:t>N</a:t>
            </a:r>
            <a:r>
              <a:rPr lang="en-US" smtClean="0">
                <a:solidFill>
                  <a:srgbClr val="1822CD"/>
                </a:solidFill>
                <a:latin typeface="Helvetica" charset="0"/>
                <a:sym typeface="Symbol" pitchFamily="18" charset="2"/>
              </a:rPr>
              <a:t> = 8, l</a:t>
            </a:r>
            <a:r>
              <a:rPr lang="en-US" baseline="-25000" smtClean="0">
                <a:solidFill>
                  <a:srgbClr val="1822CD"/>
                </a:solidFill>
                <a:latin typeface="Helvetica" charset="0"/>
                <a:sym typeface="Symbol" pitchFamily="18" charset="2"/>
              </a:rPr>
              <a:t>i</a:t>
            </a:r>
            <a:r>
              <a:rPr lang="en-US" smtClean="0">
                <a:solidFill>
                  <a:srgbClr val="1822CD"/>
                </a:solidFill>
                <a:latin typeface="Helvetica" charset="0"/>
                <a:sym typeface="Symbol" pitchFamily="18" charset="2"/>
              </a:rPr>
              <a:t>  0.6</a:t>
            </a:r>
            <a:endParaRPr lang="en-US" sz="1800" smtClean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CC9C9-E769-41EF-993D-B74189061BA1}" type="slidenum">
              <a:rPr lang="en-US">
                <a:solidFill>
                  <a:srgbClr val="3333CC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19200"/>
            <a:ext cx="43989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295400"/>
            <a:ext cx="4876800" cy="381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0" name="Text Box 43"/>
          <p:cNvSpPr txBox="1">
            <a:spLocks noChangeArrowheads="1"/>
          </p:cNvSpPr>
          <p:nvPr/>
        </p:nvSpPr>
        <p:spPr bwMode="auto">
          <a:xfrm>
            <a:off x="152400" y="5791200"/>
            <a:ext cx="5029200" cy="55403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i="0">
                <a:solidFill>
                  <a:srgbClr val="3333CC"/>
                </a:solidFill>
                <a:latin typeface="Arial" pitchFamily="34" charset="0"/>
              </a:rPr>
              <a:t>High l</a:t>
            </a:r>
            <a:r>
              <a:rPr lang="en-US" sz="1800" i="0" baseline="-25000">
                <a:solidFill>
                  <a:srgbClr val="3333CC"/>
                </a:solidFill>
                <a:latin typeface="Arial" pitchFamily="34" charset="0"/>
              </a:rPr>
              <a:t>i</a:t>
            </a:r>
            <a:r>
              <a:rPr lang="en-US" sz="1800" i="0">
                <a:solidFill>
                  <a:srgbClr val="3333CC"/>
                </a:solidFill>
                <a:latin typeface="Arial" pitchFamily="34" charset="0"/>
              </a:rPr>
              <a:t>, high-</a:t>
            </a:r>
            <a:r>
              <a:rPr lang="en-US" sz="1800" i="0">
                <a:solidFill>
                  <a:srgbClr val="3333CC"/>
                </a:solidFill>
                <a:latin typeface="Symbol" pitchFamily="18" charset="2"/>
              </a:rPr>
              <a:t>b</a:t>
            </a:r>
            <a:r>
              <a:rPr lang="en-US" sz="1800" i="0" baseline="-25000">
                <a:solidFill>
                  <a:srgbClr val="3333CC"/>
                </a:solidFill>
                <a:latin typeface="Arial" pitchFamily="34" charset="0"/>
              </a:rPr>
              <a:t>N</a:t>
            </a:r>
            <a:r>
              <a:rPr lang="en-US" sz="1800" i="0">
                <a:solidFill>
                  <a:srgbClr val="3333CC"/>
                </a:solidFill>
                <a:latin typeface="Arial" pitchFamily="34" charset="0"/>
              </a:rPr>
              <a:t> scenarios determine the maximum vertical field (PF5) current required</a:t>
            </a:r>
          </a:p>
        </p:txBody>
      </p:sp>
      <p:sp>
        <p:nvSpPr>
          <p:cNvPr id="26631" name="Line 44"/>
          <p:cNvSpPr>
            <a:spLocks noChangeShapeType="1"/>
          </p:cNvSpPr>
          <p:nvPr/>
        </p:nvSpPr>
        <p:spPr bwMode="auto">
          <a:xfrm flipH="1" flipV="1">
            <a:off x="3810000" y="4497388"/>
            <a:ext cx="0" cy="129381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2" name="TextBox 25"/>
          <p:cNvSpPr txBox="1">
            <a:spLocks noChangeArrowheads="1"/>
          </p:cNvSpPr>
          <p:nvPr/>
        </p:nvSpPr>
        <p:spPr bwMode="auto">
          <a:xfrm>
            <a:off x="5562600" y="1143000"/>
            <a:ext cx="22098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NSTX Upgrade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0" y="0"/>
            <a:ext cx="910431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i="0" dirty="0">
                <a:solidFill>
                  <a:srgbClr val="3333CC"/>
                </a:solidFill>
                <a:latin typeface="Calibri" pitchFamily="34" charset="0"/>
                <a:ea typeface="ＭＳ Ｐゴシック" pitchFamily="1" charset="-128"/>
              </a:rPr>
              <a:t>Friction Stir Welding</a:t>
            </a:r>
          </a:p>
        </p:txBody>
      </p:sp>
      <p:sp>
        <p:nvSpPr>
          <p:cNvPr id="17411" name="Rectangle 16"/>
          <p:cNvSpPr>
            <a:spLocks noChangeArrowheads="1"/>
          </p:cNvSpPr>
          <p:nvPr/>
        </p:nvSpPr>
        <p:spPr bwMode="auto">
          <a:xfrm>
            <a:off x="704850" y="4999038"/>
            <a:ext cx="2757488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9688">
              <a:spcBef>
                <a:spcPts val="800"/>
              </a:spcBef>
              <a:buSzPct val="100000"/>
            </a:pPr>
            <a:r>
              <a:rPr lang="en-US" sz="1800" dirty="0">
                <a:ea typeface="ＭＳ Ｐゴシック" pitchFamily="1" charset="-128"/>
                <a:sym typeface="Arial" charset="0"/>
              </a:rPr>
              <a:t>Lead Extension to Inner TF Conductor</a:t>
            </a:r>
          </a:p>
          <a:p>
            <a:pPr marL="382588" indent="-342900">
              <a:spcBef>
                <a:spcPts val="800"/>
              </a:spcBef>
              <a:buSzPct val="100000"/>
            </a:pPr>
            <a:endParaRPr lang="en-US" sz="1800" dirty="0">
              <a:ea typeface="ＭＳ Ｐゴシック" pitchFamily="1" charset="-128"/>
              <a:sym typeface="Arial" charset="0"/>
            </a:endParaRPr>
          </a:p>
        </p:txBody>
      </p:sp>
      <p:pic>
        <p:nvPicPr>
          <p:cNvPr id="17412" name="Picture 10" descr="NSTX Coil Assy_DM Out-Maxwell I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1260475"/>
            <a:ext cx="3344862" cy="362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rot="5400000">
            <a:off x="365125" y="2638425"/>
            <a:ext cx="1676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flipH="1" flipV="1">
            <a:off x="1279525" y="3343275"/>
            <a:ext cx="588963" cy="1655763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741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3538" y="4768850"/>
            <a:ext cx="407352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2163" y="1195388"/>
            <a:ext cx="2570162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79525" y="2954338"/>
            <a:ext cx="4429125" cy="158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7418" name="TextBox 19"/>
          <p:cNvSpPr txBox="1">
            <a:spLocks noChangeArrowheads="1"/>
          </p:cNvSpPr>
          <p:nvPr/>
        </p:nvSpPr>
        <p:spPr bwMode="auto">
          <a:xfrm>
            <a:off x="152400" y="5791200"/>
            <a:ext cx="3951287" cy="584775"/>
          </a:xfrm>
          <a:prstGeom prst="rect">
            <a:avLst/>
          </a:prstGeom>
          <a:solidFill>
            <a:srgbClr val="FAFC9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Development trials required to prove dissimilar material welding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bd004c1d-f417-492c-8fbb-79f9c1642b44" descr="1A2D21DF-6C51-4A73-B5ED-75D19B3F1D1A@pppl"/>
          <p:cNvPicPr>
            <a:picLocks noChangeAspect="1" noChangeArrowheads="1"/>
          </p:cNvPicPr>
          <p:nvPr/>
        </p:nvPicPr>
        <p:blipFill>
          <a:blip r:embed="rId3" cstate="print"/>
          <a:srcRect l="9869" t="43755" r="6168"/>
          <a:stretch>
            <a:fillRect/>
          </a:stretch>
        </p:blipFill>
        <p:spPr bwMode="auto">
          <a:xfrm>
            <a:off x="3494087" y="3765550"/>
            <a:ext cx="2754313" cy="18319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557" name="Rectangle 4"/>
          <p:cNvSpPr txBox="1">
            <a:spLocks noChangeArrowheads="1"/>
          </p:cNvSpPr>
          <p:nvPr/>
        </p:nvSpPr>
        <p:spPr bwMode="auto">
          <a:xfrm>
            <a:off x="76200" y="6019800"/>
            <a:ext cx="5715000" cy="43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i="0" dirty="0">
                <a:solidFill>
                  <a:srgbClr val="0000FF"/>
                </a:solidFill>
                <a:latin typeface="Arial"/>
                <a:ea typeface="ＭＳ Ｐゴシック" pitchFamily="1" charset="-128"/>
              </a:rPr>
              <a:t>Wire EDM instead of laminated build</a:t>
            </a:r>
            <a:endParaRPr lang="en-US" sz="2800" i="0" dirty="0">
              <a:solidFill>
                <a:srgbClr val="0000FF"/>
              </a:solidFill>
              <a:latin typeface="Arial"/>
              <a:ea typeface="ＭＳ Ｐゴシック" pitchFamily="1" charset="-128"/>
            </a:endParaRP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4467225" y="2962275"/>
            <a:ext cx="415925" cy="1588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lg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3563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6C5BFF-CC98-4F0F-B0FF-B8E3615ED87A}" type="slidenum">
              <a:rPr lang="en-US" smtClean="0">
                <a:solidFill>
                  <a:srgbClr val="3333CC"/>
                </a:solidFill>
                <a:ea typeface="ＭＳ Ｐゴシック" pitchFamily="1" charset="-128"/>
              </a:rPr>
              <a:pPr/>
              <a:t>26</a:t>
            </a:fld>
            <a:endParaRPr lang="en-US" smtClean="0">
              <a:solidFill>
                <a:srgbClr val="3333CC"/>
              </a:solidFill>
              <a:ea typeface="ＭＳ Ｐゴシック" pitchFamily="1" charset="-128"/>
            </a:endParaRPr>
          </a:p>
        </p:txBody>
      </p:sp>
      <p:sp>
        <p:nvSpPr>
          <p:cNvPr id="23564" name="Title 1"/>
          <p:cNvSpPr txBox="1">
            <a:spLocks/>
          </p:cNvSpPr>
          <p:nvPr/>
        </p:nvSpPr>
        <p:spPr bwMode="auto">
          <a:xfrm>
            <a:off x="0" y="0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i="0" dirty="0">
                <a:solidFill>
                  <a:srgbClr val="3333CC"/>
                </a:solidFill>
                <a:latin typeface="Arial"/>
                <a:ea typeface="ＭＳ Ｐゴシック" pitchFamily="1" charset="-128"/>
              </a:rPr>
              <a:t>Features of TF inner/outer flex strap connector</a:t>
            </a:r>
          </a:p>
        </p:txBody>
      </p:sp>
      <p:pic>
        <p:nvPicPr>
          <p:cNvPr id="23565" name="Picture 9" descr="Princeton-5-8ths-MST-Concept-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7225" y="1281113"/>
            <a:ext cx="2057400" cy="1995487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50"/>
          <p:cNvGrpSpPr/>
          <p:nvPr/>
        </p:nvGrpSpPr>
        <p:grpSpPr>
          <a:xfrm>
            <a:off x="6629400" y="3691830"/>
            <a:ext cx="2166558" cy="2785170"/>
            <a:chOff x="6605967" y="3657600"/>
            <a:chExt cx="2166558" cy="2785170"/>
          </a:xfrm>
        </p:grpSpPr>
        <p:pic>
          <p:nvPicPr>
            <p:cNvPr id="23556" name="Picture 5" descr="C:\Users\rstrykow\Desktop\ICENES2011\photo 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11438" y="3657600"/>
              <a:ext cx="2148778" cy="275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Box 10"/>
            <p:cNvSpPr txBox="1">
              <a:spLocks noChangeArrowheads="1"/>
            </p:cNvSpPr>
            <p:nvPr/>
          </p:nvSpPr>
          <p:spPr bwMode="auto">
            <a:xfrm>
              <a:off x="6605967" y="5796439"/>
              <a:ext cx="2166558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800" i="0" dirty="0">
                  <a:solidFill>
                    <a:srgbClr val="3333CC"/>
                  </a:solidFill>
                  <a:ea typeface="ＭＳ Ｐゴシック" pitchFamily="34" charset="-128"/>
                </a:rPr>
                <a:t>Testing (60,000 cycles)</a:t>
              </a:r>
            </a:p>
          </p:txBody>
        </p:sp>
      </p:grpSp>
      <p:sp>
        <p:nvSpPr>
          <p:cNvPr id="23568" name="TextBox 20"/>
          <p:cNvSpPr txBox="1">
            <a:spLocks noChangeArrowheads="1"/>
          </p:cNvSpPr>
          <p:nvPr/>
        </p:nvSpPr>
        <p:spPr bwMode="auto">
          <a:xfrm>
            <a:off x="3084513" y="2209800"/>
            <a:ext cx="11064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0" dirty="0"/>
              <a:t>Inner TF</a:t>
            </a:r>
          </a:p>
        </p:txBody>
      </p:sp>
      <p:sp>
        <p:nvSpPr>
          <p:cNvPr id="23569" name="TextBox 21"/>
          <p:cNvSpPr txBox="1">
            <a:spLocks noChangeArrowheads="1"/>
          </p:cNvSpPr>
          <p:nvPr/>
        </p:nvSpPr>
        <p:spPr bwMode="auto">
          <a:xfrm>
            <a:off x="7324725" y="2027237"/>
            <a:ext cx="14382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0" dirty="0" err="1"/>
              <a:t>Supernuts</a:t>
            </a:r>
            <a:r>
              <a:rPr lang="en-US" i="0" baseline="30000" dirty="0">
                <a:latin typeface="Symbol" pitchFamily="18" charset="2"/>
                <a:sym typeface="Symbol" pitchFamily="18" charset="2"/>
              </a:rPr>
              <a:t></a:t>
            </a:r>
            <a:r>
              <a:rPr lang="en-US" sz="1600" i="0" dirty="0"/>
              <a:t> to be used to facilitate assembly </a:t>
            </a:r>
          </a:p>
        </p:txBody>
      </p:sp>
      <p:sp>
        <p:nvSpPr>
          <p:cNvPr id="23570" name="TextBox 22"/>
          <p:cNvSpPr txBox="1">
            <a:spLocks noChangeArrowheads="1"/>
          </p:cNvSpPr>
          <p:nvPr/>
        </p:nvSpPr>
        <p:spPr bwMode="auto">
          <a:xfrm>
            <a:off x="3008312" y="1490662"/>
            <a:ext cx="1258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0" dirty="0"/>
              <a:t>Flex strap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114800" y="2362200"/>
            <a:ext cx="838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888038" y="2179638"/>
            <a:ext cx="143668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10" descr="NSTX Coil Assy_DM Out-Maxwell In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192365"/>
            <a:ext cx="2133600" cy="2312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8" name="Straight Arrow Connector 37"/>
          <p:cNvCxnSpPr/>
          <p:nvPr/>
        </p:nvCxnSpPr>
        <p:spPr>
          <a:xfrm>
            <a:off x="4089400" y="1676400"/>
            <a:ext cx="1092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3570" idx="1"/>
          </p:cNvCxnSpPr>
          <p:nvPr/>
        </p:nvCxnSpPr>
        <p:spPr>
          <a:xfrm flipH="1">
            <a:off x="2590800" y="1659731"/>
            <a:ext cx="417512" cy="1690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1371600" y="2362200"/>
            <a:ext cx="1676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3733800"/>
            <a:ext cx="32480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301875" y="4851400"/>
            <a:ext cx="822325" cy="406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i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3043238" y="4495800"/>
            <a:ext cx="414337" cy="346075"/>
          </a:xfrm>
          <a:custGeom>
            <a:avLst/>
            <a:gdLst>
              <a:gd name="connsiteX0" fmla="*/ 0 w 415158"/>
              <a:gd name="connsiteY0" fmla="*/ 345528 h 345528"/>
              <a:gd name="connsiteX1" fmla="*/ 31531 w 415158"/>
              <a:gd name="connsiteY1" fmla="*/ 282466 h 345528"/>
              <a:gd name="connsiteX2" fmla="*/ 149772 w 415158"/>
              <a:gd name="connsiteY2" fmla="*/ 109046 h 345528"/>
              <a:gd name="connsiteX3" fmla="*/ 378372 w 415158"/>
              <a:gd name="connsiteY3" fmla="*/ 14452 h 345528"/>
              <a:gd name="connsiteX4" fmla="*/ 370489 w 415158"/>
              <a:gd name="connsiteY4" fmla="*/ 22335 h 345528"/>
              <a:gd name="connsiteX5" fmla="*/ 386255 w 415158"/>
              <a:gd name="connsiteY5" fmla="*/ 14452 h 34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158" h="345528">
                <a:moveTo>
                  <a:pt x="0" y="345528"/>
                </a:moveTo>
                <a:cubicBezTo>
                  <a:pt x="3284" y="333704"/>
                  <a:pt x="6569" y="321880"/>
                  <a:pt x="31531" y="282466"/>
                </a:cubicBezTo>
                <a:cubicBezTo>
                  <a:pt x="56493" y="243052"/>
                  <a:pt x="91965" y="153715"/>
                  <a:pt x="149772" y="109046"/>
                </a:cubicBezTo>
                <a:cubicBezTo>
                  <a:pt x="207579" y="64377"/>
                  <a:pt x="341586" y="28904"/>
                  <a:pt x="378372" y="14452"/>
                </a:cubicBezTo>
                <a:cubicBezTo>
                  <a:pt x="415158" y="0"/>
                  <a:pt x="369175" y="22335"/>
                  <a:pt x="370489" y="22335"/>
                </a:cubicBezTo>
                <a:cubicBezTo>
                  <a:pt x="371803" y="22335"/>
                  <a:pt x="386255" y="14452"/>
                  <a:pt x="386255" y="14452"/>
                </a:cubicBezTo>
              </a:path>
            </a:pathLst>
          </a:custGeom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NSTX operations was abruptly terminated in </a:t>
            </a:r>
            <a:br>
              <a:rPr lang="en-US" sz="2800" dirty="0" smtClean="0"/>
            </a:br>
            <a:r>
              <a:rPr lang="en-US" sz="2800" dirty="0" smtClean="0"/>
              <a:t>July 2011 due to a failure of the inner TF bundle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5638800" cy="44958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ea typeface="ＭＳ Ｐゴシック" pitchFamily="1" charset="-128"/>
              </a:rPr>
              <a:t>Failure of conductors was noted to be located in 1 of 3 pairs that were sub-optimal during acceptance tests</a:t>
            </a:r>
          </a:p>
          <a:p>
            <a:pPr lvl="1" eaLnBrk="1" hangingPunct="1"/>
            <a:r>
              <a:rPr lang="en-US" sz="1800" dirty="0" smtClean="0">
                <a:ea typeface="ＭＳ Ｐゴシック" pitchFamily="1" charset="-128"/>
              </a:rPr>
              <a:t>100-3000 M-ohm versus 30,000-50,000 M-ohm during 3 kV quadrant tests</a:t>
            </a:r>
          </a:p>
          <a:p>
            <a:pPr eaLnBrk="1" hangingPunct="1"/>
            <a:endParaRPr lang="en-US" sz="1200" dirty="0" smtClean="0">
              <a:ea typeface="ＭＳ Ｐゴシック" pitchFamily="1" charset="-128"/>
            </a:endParaRPr>
          </a:p>
          <a:p>
            <a:pPr eaLnBrk="1" hangingPunct="1"/>
            <a:r>
              <a:rPr lang="en-US" sz="2000" dirty="0" smtClean="0">
                <a:ea typeface="ＭＳ Ｐゴシック" pitchFamily="1" charset="-128"/>
              </a:rPr>
              <a:t>Forensics yielded convincing evidence with regard to both remaining sub-optimal pairs</a:t>
            </a:r>
          </a:p>
          <a:p>
            <a:pPr lvl="1" eaLnBrk="1" hangingPunct="1"/>
            <a:r>
              <a:rPr lang="en-US" sz="1800" dirty="0" smtClean="0">
                <a:ea typeface="ＭＳ Ｐゴシック" pitchFamily="1" charset="-128"/>
              </a:rPr>
              <a:t>Found 1-10 M-ohm conductive path in a distinct location measured with an ohmmeter</a:t>
            </a:r>
          </a:p>
          <a:p>
            <a:pPr lvl="1" eaLnBrk="1" hangingPunct="1"/>
            <a:r>
              <a:rPr lang="en-US" sz="1800" dirty="0" smtClean="0">
                <a:ea typeface="ＭＳ Ｐゴシック" pitchFamily="1" charset="-128"/>
              </a:rPr>
              <a:t>Discoloration of epoxy/glass insulation system</a:t>
            </a:r>
          </a:p>
          <a:p>
            <a:pPr lvl="1" eaLnBrk="1" hangingPunct="1"/>
            <a:r>
              <a:rPr lang="en-US" sz="1800" dirty="0" smtClean="0">
                <a:ea typeface="ＭＳ Ｐゴシック" pitchFamily="1" charset="-128"/>
              </a:rPr>
              <a:t>Localized resin-poor area</a:t>
            </a:r>
          </a:p>
          <a:p>
            <a:pPr lvl="1" eaLnBrk="1" hangingPunct="1"/>
            <a:endParaRPr lang="en-US" sz="600" dirty="0" smtClean="0">
              <a:ea typeface="ＭＳ Ｐゴシック" pitchFamily="1" charset="-128"/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Increased conductivity traced to zinc chloride in residual solder flux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image0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3822381"/>
            <a:ext cx="2898775" cy="219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10205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1524000"/>
            <a:ext cx="2892889" cy="218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0" y="9861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4163" indent="-228600">
              <a:spcAft>
                <a:spcPts val="1200"/>
              </a:spcAft>
              <a:buFont typeface="Arial" charset="0"/>
              <a:buChar char="•"/>
            </a:pPr>
            <a:r>
              <a:rPr lang="en-US" sz="2400" i="0" dirty="0">
                <a:solidFill>
                  <a:srgbClr val="FF0000"/>
                </a:solidFill>
                <a:latin typeface="Arial"/>
              </a:rPr>
              <a:t>An autopsy/sectioning of the failed bundle was performed</a:t>
            </a:r>
            <a:r>
              <a:rPr lang="en-US" sz="2400" i="0" dirty="0">
                <a:latin typeface="Arial"/>
              </a:rPr>
              <a:t> 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0" y="60915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4163" indent="-228600">
              <a:spcAft>
                <a:spcPts val="1200"/>
              </a:spcAft>
            </a:pPr>
            <a:r>
              <a:rPr lang="en-US" sz="2400" i="0" dirty="0">
                <a:solidFill>
                  <a:srgbClr val="00CC99">
                    <a:lumMod val="75000"/>
                  </a:srgbClr>
                </a:solidFill>
                <a:latin typeface="Arial"/>
                <a:ea typeface="ＭＳ Ｐゴシック" pitchFamily="1" charset="-128"/>
                <a:sym typeface="Wingdings" pitchFamily="2" charset="2"/>
              </a:rPr>
              <a:t> Decided to s</a:t>
            </a:r>
            <a:r>
              <a:rPr lang="en-US" sz="2400" i="0" dirty="0">
                <a:solidFill>
                  <a:srgbClr val="00CC99">
                    <a:lumMod val="75000"/>
                  </a:srgbClr>
                </a:solidFill>
                <a:latin typeface="Arial"/>
                <a:ea typeface="ＭＳ Ｐゴシック" pitchFamily="1" charset="-128"/>
              </a:rPr>
              <a:t>tart 2½ year Upgrade outage 6 months early</a:t>
            </a:r>
            <a:endParaRPr lang="en-US" sz="2400" i="0" dirty="0">
              <a:solidFill>
                <a:srgbClr val="00CC9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27</a:t>
            </a:fld>
            <a:endParaRPr lang="en-US" smtClean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The NSTX-U center-stack design incorporates improvements that address factors contributing to NSTX center-stack failure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" y="1371600"/>
            <a:ext cx="53911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Single-layer vs. double layer design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>
                <a:solidFill>
                  <a:srgbClr val="3333CC"/>
                </a:solidFill>
                <a:latin typeface="Arial"/>
                <a:ea typeface="ＭＳ Ｐゴシック" pitchFamily="1" charset="-128"/>
              </a:rPr>
              <a:t>Reduced voltage stress between conductors (30 volts)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>
                <a:solidFill>
                  <a:srgbClr val="3333CC"/>
                </a:solidFill>
                <a:latin typeface="Arial"/>
                <a:ea typeface="ＭＳ Ｐゴシック" pitchFamily="1" charset="-128"/>
              </a:rPr>
              <a:t>Terminal voltage (1 kV) is across quadrant segments where there is increased insulation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800" b="0" i="0" kern="0" dirty="0">
              <a:solidFill>
                <a:srgbClr val="3333CC"/>
              </a:solidFill>
              <a:latin typeface="Arial"/>
              <a:ea typeface="ＭＳ Ｐゴシック" pitchFamily="1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VPI </a:t>
            </a:r>
            <a:r>
              <a:rPr lang="en-US" sz="2400" b="0" i="0" kern="0" dirty="0" err="1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vs</a:t>
            </a:r>
            <a:r>
              <a:rPr lang="en-US" sz="2400" b="0" i="0" kern="0" dirty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 B-Stage glass resin system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>
                <a:solidFill>
                  <a:srgbClr val="3333CC"/>
                </a:solidFill>
                <a:latin typeface="Arial"/>
                <a:ea typeface="ＭＳ Ｐゴシック" pitchFamily="1" charset="-128"/>
              </a:rPr>
              <a:t>More homogenous insulation system without voids</a:t>
            </a:r>
          </a:p>
          <a:p>
            <a:pPr marL="285750" indent="-285750">
              <a:spcBef>
                <a:spcPct val="20000"/>
              </a:spcBef>
            </a:pPr>
            <a:endParaRPr lang="en-US" sz="800" b="0" i="0" kern="0" dirty="0">
              <a:solidFill>
                <a:srgbClr val="3333CC"/>
              </a:solidFill>
              <a:latin typeface="Arial"/>
              <a:ea typeface="ＭＳ Ｐゴシック" pitchFamily="1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Bundle manufacturing improved to address residual solder flux</a:t>
            </a:r>
          </a:p>
          <a:p>
            <a:pPr marL="800100" lvl="1" indent="-342900">
              <a:spcBef>
                <a:spcPct val="20000"/>
              </a:spcBef>
              <a:buFont typeface="Helvetica" pitchFamily="34" charset="0"/>
              <a:buChar char="–"/>
            </a:pPr>
            <a:r>
              <a:rPr lang="en-US" sz="2000" b="0" i="0" kern="0" dirty="0">
                <a:solidFill>
                  <a:srgbClr val="3333CC"/>
                </a:solidFill>
                <a:ea typeface="ＭＳ Ｐゴシック" pitchFamily="1" charset="-128"/>
              </a:rPr>
              <a:t>Less corrosive flux</a:t>
            </a:r>
          </a:p>
          <a:p>
            <a:pPr marL="800100" lvl="1" indent="-342900">
              <a:spcBef>
                <a:spcPct val="20000"/>
              </a:spcBef>
              <a:buFont typeface="Helvetica" pitchFamily="34" charset="0"/>
              <a:buChar char="–"/>
            </a:pPr>
            <a:r>
              <a:rPr lang="en-US" sz="2000" b="0" i="0" kern="0" dirty="0">
                <a:solidFill>
                  <a:srgbClr val="3333CC"/>
                </a:solidFill>
                <a:ea typeface="ＭＳ Ｐゴシック" pitchFamily="1" charset="-128"/>
              </a:rPr>
              <a:t>Post-soldering </a:t>
            </a:r>
            <a:r>
              <a:rPr lang="en-US" sz="2000" b="0" i="0" kern="0" dirty="0" err="1">
                <a:solidFill>
                  <a:srgbClr val="3333CC"/>
                </a:solidFill>
                <a:ea typeface="ＭＳ Ｐゴシック" pitchFamily="1" charset="-128"/>
              </a:rPr>
              <a:t>bakeout</a:t>
            </a:r>
            <a:endParaRPr lang="en-US" sz="2000" b="0" i="0" kern="0" dirty="0">
              <a:solidFill>
                <a:srgbClr val="3333CC"/>
              </a:solidFill>
              <a:ea typeface="ＭＳ Ｐゴシック" pitchFamily="1" charset="-128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2400" b="0" i="0" kern="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2400" b="0" i="0" kern="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en-US" sz="2400" b="0" i="0" kern="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</p:txBody>
      </p:sp>
      <p:pic>
        <p:nvPicPr>
          <p:cNvPr id="5" name="Picture 4" descr="image009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990600"/>
            <a:ext cx="281940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2" descr="CS_comparison"/>
          <p:cNvPicPr>
            <a:picLocks noChangeAspect="1" noChangeArrowheads="1"/>
          </p:cNvPicPr>
          <p:nvPr/>
        </p:nvPicPr>
        <p:blipFill>
          <a:blip r:embed="rId3" cstate="print"/>
          <a:srcRect l="6194" t="72353" r="60393" b="8038"/>
          <a:stretch>
            <a:fillRect/>
          </a:stretch>
        </p:blipFill>
        <p:spPr bwMode="auto">
          <a:xfrm>
            <a:off x="5867400" y="3816350"/>
            <a:ext cx="2590800" cy="2051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29600" y="4114800"/>
            <a:ext cx="6270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Old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229600" y="1219200"/>
            <a:ext cx="7641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New</a:t>
            </a:r>
          </a:p>
        </p:txBody>
      </p:sp>
      <p:cxnSp>
        <p:nvCxnSpPr>
          <p:cNvPr id="9" name="Straight Arrow Connector 10"/>
          <p:cNvCxnSpPr>
            <a:cxnSpLocks noChangeShapeType="1"/>
            <a:endCxn id="10" idx="1"/>
          </p:cNvCxnSpPr>
          <p:nvPr/>
        </p:nvCxnSpPr>
        <p:spPr bwMode="auto">
          <a:xfrm>
            <a:off x="5029200" y="2133600"/>
            <a:ext cx="685800" cy="152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" name="Left Brace 11"/>
          <p:cNvSpPr>
            <a:spLocks/>
          </p:cNvSpPr>
          <p:nvPr/>
        </p:nvSpPr>
        <p:spPr bwMode="auto">
          <a:xfrm>
            <a:off x="5715000" y="2133600"/>
            <a:ext cx="152400" cy="304800"/>
          </a:xfrm>
          <a:prstGeom prst="leftBrace">
            <a:avLst>
              <a:gd name="adj1" fmla="val 14335"/>
              <a:gd name="adj2" fmla="val 50000"/>
            </a:avLst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cxnSp>
        <p:nvCxnSpPr>
          <p:cNvPr id="11" name="Straight Arrow Connector 13"/>
          <p:cNvCxnSpPr>
            <a:cxnSpLocks noChangeShapeType="1"/>
            <a:endCxn id="12" idx="1"/>
          </p:cNvCxnSpPr>
          <p:nvPr/>
        </p:nvCxnSpPr>
        <p:spPr bwMode="auto">
          <a:xfrm>
            <a:off x="5029200" y="2133600"/>
            <a:ext cx="1503596" cy="235295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" name="Oval 18"/>
          <p:cNvSpPr>
            <a:spLocks noChangeArrowheads="1"/>
          </p:cNvSpPr>
          <p:nvPr/>
        </p:nvSpPr>
        <p:spPr bwMode="auto">
          <a:xfrm>
            <a:off x="6477000" y="4419600"/>
            <a:ext cx="381000" cy="457200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28</a:t>
            </a:fld>
            <a:endParaRPr lang="en-US" smtClean="0">
              <a:solidFill>
                <a:srgbClr val="3333CC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 flipH="1">
            <a:off x="4724400" y="2133600"/>
            <a:ext cx="304800" cy="0"/>
          </a:xfrm>
          <a:prstGeom prst="lin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5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dirty="0" smtClean="0">
                <a:ea typeface="ＭＳ Ｐゴシック" pitchFamily="1" charset="-128"/>
              </a:rPr>
              <a:t>Improved soldering and flux removal process </a:t>
            </a:r>
            <a:br>
              <a:rPr lang="en-US" sz="2800" b="1" dirty="0" smtClean="0">
                <a:ea typeface="ＭＳ Ｐゴシック" pitchFamily="1" charset="-128"/>
              </a:rPr>
            </a:br>
            <a:r>
              <a:rPr lang="en-US" sz="2800" b="1" dirty="0" smtClean="0">
                <a:ea typeface="ＭＳ Ｐゴシック" pitchFamily="1" charset="-128"/>
              </a:rPr>
              <a:t>for TF cooling tubes has also been developed </a:t>
            </a:r>
            <a:endParaRPr lang="en-US" sz="2800" b="1" dirty="0" smtClean="0">
              <a:solidFill>
                <a:srgbClr val="0000FF"/>
              </a:solidFill>
              <a:ea typeface="ＭＳ Ｐゴシック" pitchFamily="1" charset="-128"/>
            </a:endParaRPr>
          </a:p>
        </p:txBody>
      </p:sp>
      <p:pic>
        <p:nvPicPr>
          <p:cNvPr id="21508" name="Picture 3" descr="C:\Users\rstrykow\Desktop\NSTX UPGRADE\photos\TF soldering\detail 2\SN107 Solder OPS 20120614_Page_08.jpg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2743200" y="990599"/>
            <a:ext cx="3766889" cy="2668223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9" name="Picture 4" descr="C:\Users\rstrykow\Desktop\NSTX UPGRADE\photos\TF soldering\detail 1\SN107 RE-FLOW RE-SEAT OPS 20120618_Page_16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310335" y="990600"/>
            <a:ext cx="3833665" cy="27006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0" name="Picture 6" descr="C:\Users\rstrykow\Desktop\NSTX UPGRADE\photos\TF soldering\solder bar 101 -03.JPG"/>
          <p:cNvPicPr>
            <a:picLocks noChangeAspect="1" noChangeArrowheads="1"/>
          </p:cNvPicPr>
          <p:nvPr/>
        </p:nvPicPr>
        <p:blipFill>
          <a:blip r:embed="rId4" cstate="print">
            <a:lum bright="22000"/>
          </a:blip>
          <a:srcRect/>
          <a:stretch>
            <a:fillRect/>
          </a:stretch>
        </p:blipFill>
        <p:spPr bwMode="auto">
          <a:xfrm>
            <a:off x="76200" y="3352800"/>
            <a:ext cx="2465295" cy="3124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5" name="TextBox 19"/>
          <p:cNvSpPr txBox="1">
            <a:spLocks noChangeArrowheads="1"/>
          </p:cNvSpPr>
          <p:nvPr/>
        </p:nvSpPr>
        <p:spPr bwMode="auto">
          <a:xfrm>
            <a:off x="2971800" y="3505200"/>
            <a:ext cx="2149199" cy="584775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0"/>
              <a:t>Bar heated, solder paste added</a:t>
            </a:r>
          </a:p>
        </p:txBody>
      </p:sp>
      <p:sp>
        <p:nvSpPr>
          <p:cNvPr id="21517" name="TextBox 21"/>
          <p:cNvSpPr txBox="1">
            <a:spLocks noChangeArrowheads="1"/>
          </p:cNvSpPr>
          <p:nvPr/>
        </p:nvSpPr>
        <p:spPr bwMode="auto">
          <a:xfrm>
            <a:off x="211457" y="6019800"/>
            <a:ext cx="2150743" cy="338554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0" dirty="0"/>
              <a:t>Bar ground smooth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 anchor="ctr"/>
          <a:lstStyle/>
          <a:p>
            <a:pPr algn="r">
              <a:defRPr/>
            </a:pPr>
            <a:fld id="{AFE9D361-F75F-4FBB-8BD2-938629B6E822}" type="slidenum">
              <a:rPr lang="en-US" sz="900" i="0" smtClean="0"/>
              <a:pPr algn="r">
                <a:defRPr/>
              </a:pPr>
              <a:t>29</a:t>
            </a:fld>
            <a:endParaRPr lang="en-US" sz="900" i="0" smtClean="0"/>
          </a:p>
        </p:txBody>
      </p:sp>
      <p:sp>
        <p:nvSpPr>
          <p:cNvPr id="19" name="Right Arrow 18"/>
          <p:cNvSpPr/>
          <p:nvPr/>
        </p:nvSpPr>
        <p:spPr>
          <a:xfrm>
            <a:off x="4876800" y="2209800"/>
            <a:ext cx="824477" cy="29192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" name="Picture 2" descr="C:\Users\rstrykow\Desktop\NSTX UPGRADE\photos\TF soldering\detail 2\SN107 Solder OPS 20120614_Page_03.jpg"/>
          <p:cNvPicPr>
            <a:picLocks noChangeAspect="1" noChangeArrowheads="1"/>
          </p:cNvPicPr>
          <p:nvPr/>
        </p:nvPicPr>
        <p:blipFill>
          <a:blip r:embed="rId5" cstate="print">
            <a:lum bright="24000"/>
          </a:blip>
          <a:srcRect/>
          <a:stretch>
            <a:fillRect/>
          </a:stretch>
        </p:blipFill>
        <p:spPr bwMode="auto">
          <a:xfrm>
            <a:off x="76200" y="990600"/>
            <a:ext cx="2469312" cy="31242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>
          <a:xfrm>
            <a:off x="2133600" y="2146476"/>
            <a:ext cx="824477" cy="29192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228600" y="3352800"/>
            <a:ext cx="2150744" cy="830997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0" dirty="0"/>
              <a:t>Bar placed on heat plate, cooling tube inserted into grove</a:t>
            </a:r>
          </a:p>
        </p:txBody>
      </p:sp>
      <p:pic>
        <p:nvPicPr>
          <p:cNvPr id="23" name="Content Placeholder 3" descr="IMG_5317.JPG"/>
          <p:cNvPicPr>
            <a:picLocks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6200000">
            <a:off x="3068639" y="3713163"/>
            <a:ext cx="2092327" cy="274320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3048000" y="5892225"/>
            <a:ext cx="1828800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i="0" dirty="0">
                <a:solidFill>
                  <a:srgbClr val="0000FF"/>
                </a:solidFill>
                <a:latin typeface="Arial" pitchFamily="34" charset="0"/>
              </a:rPr>
              <a:t>Close up views of solder joint</a:t>
            </a:r>
          </a:p>
        </p:txBody>
      </p:sp>
      <p:pic>
        <p:nvPicPr>
          <p:cNvPr id="26" name="Picture 25" descr="IMG_5427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6172200" y="3886200"/>
            <a:ext cx="2501901" cy="25019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5791200" y="5638800"/>
            <a:ext cx="3124200" cy="83099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0" dirty="0">
                <a:latin typeface="Arial" pitchFamily="34" charset="0"/>
              </a:rPr>
              <a:t>Good wetting of both the tube and copper bar, indicating effectiveness of flux</a:t>
            </a:r>
          </a:p>
        </p:txBody>
      </p:sp>
      <p:sp>
        <p:nvSpPr>
          <p:cNvPr id="28" name="TextBox 20"/>
          <p:cNvSpPr txBox="1">
            <a:spLocks noChangeArrowheads="1"/>
          </p:cNvSpPr>
          <p:nvPr/>
        </p:nvSpPr>
        <p:spPr bwMode="auto">
          <a:xfrm>
            <a:off x="6248400" y="3276600"/>
            <a:ext cx="2057400" cy="830997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i="0" dirty="0"/>
              <a:t>Solder flowing. Supplemental heat applied by torch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NSTX Upgrade will access next factor of two </a:t>
            </a:r>
            <a:br>
              <a:rPr lang="en-US" dirty="0" smtClean="0">
                <a:solidFill>
                  <a:srgbClr val="3333CC"/>
                </a:solidFill>
              </a:rPr>
            </a:br>
            <a:r>
              <a:rPr lang="en-US" dirty="0" smtClean="0">
                <a:solidFill>
                  <a:srgbClr val="3333CC"/>
                </a:solidFill>
              </a:rPr>
              <a:t>increase in performance to bridge gaps to next-step 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5449824"/>
            <a:ext cx="5410200" cy="1066800"/>
          </a:xfrm>
        </p:spPr>
        <p:txBody>
          <a:bodyPr/>
          <a:lstStyle/>
          <a:p>
            <a:pPr marL="171450" indent="-17145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Confinement scaling (electron transport)</a:t>
            </a:r>
          </a:p>
          <a:p>
            <a:pPr marL="171450" indent="-17145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Non-inductive ramp-up and sustainment</a:t>
            </a:r>
          </a:p>
          <a:p>
            <a:pPr marL="171450" indent="-171450">
              <a:lnSpc>
                <a:spcPct val="75000"/>
              </a:lnSpc>
            </a:pPr>
            <a:r>
              <a:rPr lang="en-US" sz="1800" b="1" dirty="0" err="1" smtClean="0">
                <a:solidFill>
                  <a:srgbClr val="FF0000"/>
                </a:solidFill>
              </a:rPr>
              <a:t>Divertor</a:t>
            </a:r>
            <a:r>
              <a:rPr lang="en-US" sz="1800" b="1" dirty="0" smtClean="0">
                <a:solidFill>
                  <a:srgbClr val="FF0000"/>
                </a:solidFill>
              </a:rPr>
              <a:t> solutions for mitigating high heat flux</a:t>
            </a:r>
          </a:p>
          <a:p>
            <a:pPr marL="171450" indent="-17145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Radiation-tolerant magnets (for Cu TF STs)</a:t>
            </a:r>
          </a:p>
          <a:p>
            <a:pPr>
              <a:lnSpc>
                <a:spcPct val="75000"/>
              </a:lnSpc>
            </a:pPr>
            <a:endParaRPr lang="en-US" sz="2000" b="1" dirty="0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152400" y="4953000"/>
            <a:ext cx="3613150" cy="1365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solidFill>
                  <a:schemeClr val="tx1"/>
                </a:solidFill>
                <a:ea typeface="ＭＳ Ｐゴシック" pitchFamily="34" charset="-128"/>
              </a:rPr>
              <a:t>* Includes 4MW of high-harmonic fast-wave (HHFW) heating power</a:t>
            </a:r>
          </a:p>
        </p:txBody>
      </p:sp>
      <p:pic>
        <p:nvPicPr>
          <p:cNvPr id="5" name="Picture 24" descr="nstx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807" y="990601"/>
            <a:ext cx="1081193" cy="1219199"/>
          </a:xfrm>
          <a:prstGeom prst="rect">
            <a:avLst/>
          </a:prstGeom>
          <a:noFill/>
        </p:spPr>
      </p:pic>
      <p:pic>
        <p:nvPicPr>
          <p:cNvPr id="6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990599"/>
            <a:ext cx="1143000" cy="122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29926" t="20512" r="13466" b="3590"/>
          <a:stretch>
            <a:fillRect/>
          </a:stretch>
        </p:blipFill>
        <p:spPr bwMode="auto">
          <a:xfrm>
            <a:off x="5945338" y="1066800"/>
            <a:ext cx="1141262" cy="111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990600"/>
            <a:ext cx="100049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638945" y="1542790"/>
            <a:ext cx="1428855" cy="3791210"/>
            <a:chOff x="7620000" y="1143000"/>
            <a:chExt cx="1504058" cy="3990747"/>
          </a:xfrm>
        </p:grpSpPr>
        <p:pic>
          <p:nvPicPr>
            <p:cNvPr id="10" name="Picture 10" descr="C:\Users\jmenard\Documents\My Files\PPPL\Projects\Vector\vector_3d_cutaway_v2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83572" y="3874169"/>
              <a:ext cx="1097882" cy="114300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7741500" y="4856748"/>
              <a:ext cx="13825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VECTOR (A=2.3)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9308" y="2503714"/>
              <a:ext cx="994118" cy="1153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840689" y="3573379"/>
              <a:ext cx="11368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JUST (A=1.8)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83001" y="1143000"/>
              <a:ext cx="1030868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620000" y="2209799"/>
              <a:ext cx="14622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ARIES-ST (A=1.6)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510219" y="988469"/>
            <a:ext cx="163378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i="0" dirty="0" smtClean="0">
                <a:solidFill>
                  <a:schemeClr val="tx1"/>
                </a:solidFill>
              </a:rPr>
              <a:t>Low-A </a:t>
            </a:r>
          </a:p>
          <a:p>
            <a:pPr>
              <a:lnSpc>
                <a:spcPct val="80000"/>
              </a:lnSpc>
            </a:pPr>
            <a:r>
              <a:rPr lang="en-US" sz="1800" i="0" dirty="0" smtClean="0">
                <a:solidFill>
                  <a:schemeClr val="tx1"/>
                </a:solidFill>
              </a:rPr>
              <a:t>Power Plants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18" name="Pentagon 17"/>
          <p:cNvSpPr/>
          <p:nvPr/>
        </p:nvSpPr>
        <p:spPr bwMode="auto">
          <a:xfrm>
            <a:off x="7162800" y="2264664"/>
            <a:ext cx="533400" cy="2633472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" y="5562600"/>
            <a:ext cx="2971800" cy="838200"/>
            <a:chOff x="228600" y="5562600"/>
            <a:chExt cx="2971800" cy="838200"/>
          </a:xfrm>
        </p:grpSpPr>
        <p:sp>
          <p:nvSpPr>
            <p:cNvPr id="20" name="Right Arrow 19"/>
            <p:cNvSpPr/>
            <p:nvPr/>
          </p:nvSpPr>
          <p:spPr bwMode="auto">
            <a:xfrm>
              <a:off x="228600" y="5562600"/>
              <a:ext cx="2971800" cy="838200"/>
            </a:xfrm>
            <a:prstGeom prst="rightArrow">
              <a:avLst>
                <a:gd name="adj1" fmla="val 100000"/>
                <a:gd name="adj2" fmla="val 21429"/>
              </a:avLst>
            </a:prstGeom>
            <a:solidFill>
              <a:srgbClr val="FFFFCC"/>
            </a:solidFill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" y="5638800"/>
              <a:ext cx="2819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FF0000"/>
                  </a:solidFill>
                </a:rPr>
                <a:t>Key issues to resolve for next-step STs</a:t>
              </a:r>
              <a:endParaRPr lang="en-US" sz="2000" i="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3" name="Group 51"/>
          <p:cNvGraphicFramePr>
            <a:graphicFrameLocks noGrp="1"/>
          </p:cNvGraphicFramePr>
          <p:nvPr/>
        </p:nvGraphicFramePr>
        <p:xfrm>
          <a:off x="152399" y="2260188"/>
          <a:ext cx="7010401" cy="263788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905001"/>
                <a:gridCol w="868345"/>
                <a:gridCol w="1078523"/>
                <a:gridCol w="1848897"/>
                <a:gridCol w="1309635"/>
              </a:tblGrid>
              <a:tr h="54086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Parameter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 Upgrade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Nuclear Science Facility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Pilot Plant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494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Major Radius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[m]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1.6 – 2.2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684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Aspect Ratio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/ 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42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Plasma Current [MA]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4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11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18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6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Toroidal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Field [T]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2.4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Auxiliary Power [MW]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19*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22 – 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50 – 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P/R [MW/m]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70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84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P/S [MW/m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0.6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0.7 – 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6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Gain 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 –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3144F9"/>
                </a:solidFill>
                <a:ea typeface="ＭＳ Ｐゴシック" pitchFamily="34" charset="-128"/>
              </a:rPr>
              <a:t>TF cooling tube soldering technique</a:t>
            </a:r>
          </a:p>
        </p:txBody>
      </p:sp>
      <p:sp>
        <p:nvSpPr>
          <p:cNvPr id="20483" name="Content Placeholder 4"/>
          <p:cNvSpPr>
            <a:spLocks noGrp="1"/>
          </p:cNvSpPr>
          <p:nvPr>
            <p:ph idx="1"/>
          </p:nvPr>
        </p:nvSpPr>
        <p:spPr bwMode="auto">
          <a:xfrm>
            <a:off x="152400" y="911225"/>
            <a:ext cx="4572000" cy="5505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800" b="1" dirty="0" smtClean="0">
                <a:ea typeface="ＭＳ Ｐゴシック" pitchFamily="34" charset="-128"/>
              </a:rPr>
              <a:t>Solder Trials:</a:t>
            </a:r>
          </a:p>
          <a:p>
            <a:pPr lvl="1"/>
            <a:r>
              <a:rPr lang="en-US" sz="1600" dirty="0" smtClean="0">
                <a:ea typeface="ＭＳ Ｐゴシック" pitchFamily="34" charset="-128"/>
              </a:rPr>
              <a:t>Trials have been performed with the assistance of Solder Consultant to verify materials and heating processes</a:t>
            </a:r>
          </a:p>
          <a:p>
            <a:pPr lvl="1"/>
            <a:r>
              <a:rPr lang="en-US" sz="1600" dirty="0" smtClean="0">
                <a:ea typeface="ＭＳ Ｐゴシック" pitchFamily="34" charset="-128"/>
              </a:rPr>
              <a:t>Successful heat runs w/actual TF bar</a:t>
            </a:r>
          </a:p>
          <a:p>
            <a:r>
              <a:rPr lang="en-US" sz="1800" b="1" dirty="0" smtClean="0">
                <a:ea typeface="ＭＳ Ｐゴシック" pitchFamily="34" charset="-128"/>
              </a:rPr>
              <a:t>Materials:</a:t>
            </a:r>
          </a:p>
          <a:p>
            <a:pPr lvl="1"/>
            <a:r>
              <a:rPr lang="en-US" sz="1600" dirty="0" smtClean="0">
                <a:ea typeface="ＭＳ Ｐゴシック" pitchFamily="34" charset="-128"/>
              </a:rPr>
              <a:t>Solder paste- 96.5 </a:t>
            </a:r>
            <a:r>
              <a:rPr lang="en-US" sz="1600" dirty="0" err="1" smtClean="0">
                <a:ea typeface="ＭＳ Ｐゴシック" pitchFamily="34" charset="-128"/>
              </a:rPr>
              <a:t>Sn</a:t>
            </a:r>
            <a:r>
              <a:rPr lang="en-US" sz="1600" dirty="0" smtClean="0">
                <a:ea typeface="ＭＳ Ｐゴシック" pitchFamily="34" charset="-128"/>
              </a:rPr>
              <a:t> /3.5 Ag w/ GMS based “R” flux 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[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pitchFamily="34" charset="-128"/>
              </a:rPr>
              <a:t>Glyceryl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 Mono-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pitchFamily="34" charset="-128"/>
              </a:rPr>
              <a:t>stearate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pitchFamily="34" charset="-128"/>
              </a:rPr>
              <a:t>Terigitol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 (a detergent) and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pitchFamily="34" charset="-128"/>
              </a:rPr>
              <a:t>Cyclohexlamine</a:t>
            </a:r>
            <a:r>
              <a:rPr 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 Hydro-bromide]</a:t>
            </a:r>
          </a:p>
          <a:p>
            <a:r>
              <a:rPr lang="en-US" sz="1800" b="1" dirty="0" smtClean="0">
                <a:ea typeface="ＭＳ Ｐゴシック" pitchFamily="34" charset="-128"/>
              </a:rPr>
              <a:t>Solder Temperatures:</a:t>
            </a:r>
          </a:p>
          <a:p>
            <a:pPr lvl="1"/>
            <a:r>
              <a:rPr lang="en-US" sz="1600" dirty="0" err="1" smtClean="0">
                <a:ea typeface="ＭＳ Ｐゴシック" pitchFamily="34" charset="-128"/>
              </a:rPr>
              <a:t>Liquidus</a:t>
            </a:r>
            <a:r>
              <a:rPr lang="en-US" sz="1600" dirty="0" smtClean="0">
                <a:ea typeface="ＭＳ Ｐゴシック" pitchFamily="34" charset="-128"/>
              </a:rPr>
              <a:t> ~221º C (430º F)</a:t>
            </a:r>
          </a:p>
          <a:p>
            <a:pPr lvl="1"/>
            <a:r>
              <a:rPr lang="en-US" sz="1600" dirty="0" err="1" smtClean="0">
                <a:ea typeface="ＭＳ Ｐゴシック" pitchFamily="34" charset="-128"/>
              </a:rPr>
              <a:t>Soludus</a:t>
            </a:r>
            <a:r>
              <a:rPr lang="en-US" sz="1600" dirty="0" smtClean="0">
                <a:ea typeface="ＭＳ Ｐゴシック" pitchFamily="34" charset="-128"/>
              </a:rPr>
              <a:t>~ 246º C (475ºF)</a:t>
            </a:r>
          </a:p>
          <a:p>
            <a:pPr lvl="1"/>
            <a:r>
              <a:rPr lang="en-US" sz="1600" dirty="0" smtClean="0">
                <a:ea typeface="ＭＳ Ｐゴシック" pitchFamily="34" charset="-128"/>
              </a:rPr>
              <a:t>TF solder temperature~ 270 degrees C to ensure wetting</a:t>
            </a:r>
          </a:p>
          <a:p>
            <a:r>
              <a:rPr lang="en-US" sz="1800" b="1" dirty="0" smtClean="0">
                <a:ea typeface="ＭＳ Ｐゴシック" pitchFamily="34" charset="-128"/>
              </a:rPr>
              <a:t>Heating Method:</a:t>
            </a:r>
          </a:p>
          <a:p>
            <a:pPr lvl="1"/>
            <a:r>
              <a:rPr lang="en-US" sz="1600" dirty="0" smtClean="0">
                <a:ea typeface="ＭＳ Ｐゴシック" pitchFamily="34" charset="-128"/>
              </a:rPr>
              <a:t>Power supply w/heating plate</a:t>
            </a:r>
          </a:p>
          <a:p>
            <a:pPr lvl="1"/>
            <a:r>
              <a:rPr lang="en-US" sz="1600" dirty="0" smtClean="0">
                <a:ea typeface="ＭＳ Ｐゴシック" pitchFamily="34" charset="-128"/>
              </a:rPr>
              <a:t>Torch heat to complete process</a:t>
            </a:r>
          </a:p>
        </p:txBody>
      </p:sp>
      <p:pic>
        <p:nvPicPr>
          <p:cNvPr id="20484" name="Picture 7" descr="IMG_02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49" y="3810001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85" name="Straight Arrow Connector 11"/>
          <p:cNvCxnSpPr>
            <a:cxnSpLocks noChangeShapeType="1"/>
          </p:cNvCxnSpPr>
          <p:nvPr/>
        </p:nvCxnSpPr>
        <p:spPr bwMode="auto">
          <a:xfrm>
            <a:off x="3733800" y="5638800"/>
            <a:ext cx="2286000" cy="2286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pic>
        <p:nvPicPr>
          <p:cNvPr id="20486" name="Content Placeholder 5" descr="photo16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1" y="998539"/>
            <a:ext cx="3560486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D9F0C7-13CA-46AE-99FA-1E9939B040BD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Helvetica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pitchFamily="1" charset="-128"/>
              </a:rPr>
              <a:t>Center-stack fabrication is now underway</a:t>
            </a:r>
            <a:endParaRPr lang="en-US" sz="2800" dirty="0"/>
          </a:p>
        </p:txBody>
      </p:sp>
      <p:pic>
        <p:nvPicPr>
          <p:cNvPr id="4" name="Picture 20" descr="C:\Users\rstrykow\Desktop\NSTX UPGRADE\photos\CS fabrication area\lifting tf conductor from oven (post williams bak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4008734" cy="521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C:\Users\rstrykow\Desktop\NSTX UPGRADE\photos\CS fabrication area\trail insulation wrap on prototypeTF condu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63661"/>
            <a:ext cx="3276600" cy="237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C:\Users\rstrykow\Desktop\NSTX UPGRADE\photos\CS fabrication area\prottotype TF conducto 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032990"/>
            <a:ext cx="3323858" cy="241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978617" y="1928800"/>
            <a:ext cx="688383" cy="509600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74696" y="2190794"/>
            <a:ext cx="692904" cy="857206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400800" y="3886200"/>
            <a:ext cx="1143000" cy="794014"/>
          </a:xfrm>
          <a:prstGeom prst="straightConnector1">
            <a:avLst/>
          </a:prstGeom>
          <a:ln w="63500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28600" y="5646003"/>
            <a:ext cx="8686800" cy="830997"/>
          </a:xfrm>
          <a:prstGeom prst="rect">
            <a:avLst/>
          </a:prstGeom>
          <a:solidFill>
            <a:srgbClr val="FF9999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0" dirty="0">
                <a:solidFill>
                  <a:srgbClr val="3333CC"/>
                </a:solidFill>
              </a:rPr>
              <a:t>Now </a:t>
            </a:r>
            <a:r>
              <a:rPr lang="en-US" sz="2400" i="0" dirty="0" smtClean="0">
                <a:solidFill>
                  <a:srgbClr val="3333CC"/>
                </a:solidFill>
              </a:rPr>
              <a:t>entering riskiest </a:t>
            </a:r>
            <a:r>
              <a:rPr lang="en-US" sz="2400" i="0" dirty="0">
                <a:solidFill>
                  <a:srgbClr val="3333CC"/>
                </a:solidFill>
              </a:rPr>
              <a:t>stage of project </a:t>
            </a:r>
            <a:r>
              <a:rPr lang="en-US" sz="2400" i="0" dirty="0">
                <a:solidFill>
                  <a:srgbClr val="3333CC"/>
                </a:solidFill>
                <a:sym typeface="Wingdings" pitchFamily="2" charset="2"/>
              </a:rPr>
              <a:t></a:t>
            </a:r>
            <a:r>
              <a:rPr lang="en-US" sz="2400" i="0" dirty="0">
                <a:solidFill>
                  <a:srgbClr val="3333CC"/>
                </a:solidFill>
              </a:rPr>
              <a:t> inner TF and OH fabrication and VPI – will VPI 1</a:t>
            </a:r>
            <a:r>
              <a:rPr lang="en-US" sz="2400" i="0" baseline="30000" dirty="0">
                <a:solidFill>
                  <a:srgbClr val="3333CC"/>
                </a:solidFill>
              </a:rPr>
              <a:t>st</a:t>
            </a:r>
            <a:r>
              <a:rPr lang="en-US" sz="2400" i="0" dirty="0">
                <a:solidFill>
                  <a:srgbClr val="3333CC"/>
                </a:solidFill>
              </a:rPr>
              <a:t> quadrant </a:t>
            </a:r>
            <a:r>
              <a:rPr lang="en-US" sz="2400" i="0" dirty="0" smtClean="0">
                <a:solidFill>
                  <a:srgbClr val="3333CC"/>
                </a:solidFill>
              </a:rPr>
              <a:t>by end of 2012</a:t>
            </a:r>
            <a:endParaRPr lang="en-US" sz="2400" i="0" dirty="0">
              <a:solidFill>
                <a:srgbClr val="3333CC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441607" y="3039070"/>
            <a:ext cx="1702393" cy="923330"/>
          </a:xfrm>
          <a:prstGeom prst="rect">
            <a:avLst/>
          </a:prstGeom>
          <a:solidFill>
            <a:srgbClr val="FFFF00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0" dirty="0"/>
              <a:t>Bar being wrapped with insulation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76200" y="1219200"/>
            <a:ext cx="1902417" cy="1477328"/>
          </a:xfrm>
          <a:prstGeom prst="rect">
            <a:avLst/>
          </a:prstGeom>
          <a:solidFill>
            <a:srgbClr val="FFFF00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0" dirty="0"/>
              <a:t>Conductor bar being removed from oven after post-solder bake out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93D9F0C7-13CA-46AE-99FA-1E9939B040BD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</p:spPr>
        <p:txBody>
          <a:bodyPr anchor="ctr"/>
          <a:lstStyle/>
          <a:p>
            <a:pPr algn="r">
              <a:defRPr/>
            </a:pPr>
            <a:fld id="{FA6C8D6B-59D9-4864-BD97-70663C7E733A}" type="slidenum">
              <a:rPr lang="en-US" sz="900" i="0" smtClean="0"/>
              <a:pPr algn="r">
                <a:defRPr/>
              </a:pPr>
              <a:t>32</a:t>
            </a:fld>
            <a:endParaRPr lang="en-US" sz="900" i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990600"/>
            <a:ext cx="86868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1" charset="-128"/>
              </a:rPr>
              <a:t>Epoxy VPI (CTD-425: special </a:t>
            </a:r>
            <a:r>
              <a:rPr lang="en-US" sz="2400" dirty="0" err="1" smtClean="0">
                <a:ea typeface="ＭＳ Ｐゴシック" pitchFamily="1" charset="-128"/>
              </a:rPr>
              <a:t>cyanate</a:t>
            </a:r>
            <a:r>
              <a:rPr lang="en-US" dirty="0" smtClean="0">
                <a:ea typeface="ＭＳ Ｐゴシック" pitchFamily="1" charset="-128"/>
              </a:rPr>
              <a:t>-</a:t>
            </a:r>
            <a:r>
              <a:rPr lang="en-US" sz="2400" dirty="0" smtClean="0">
                <a:ea typeface="ＭＳ Ｐゴシック" pitchFamily="1" charset="-128"/>
              </a:rPr>
              <a:t>ester blend) required for shear strength will be used for the inner TF assembly</a:t>
            </a:r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962400"/>
            <a:ext cx="3480435" cy="258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5762852" y="3886200"/>
            <a:ext cx="9941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Inner TF</a:t>
            </a: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7145973" y="3886200"/>
            <a:ext cx="15922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0" dirty="0"/>
              <a:t>OH conductor will be wound on inner TF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766435" y="4191000"/>
            <a:ext cx="2286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833235" y="4724400"/>
            <a:ext cx="6858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6" name="Title 1"/>
          <p:cNvSpPr txBox="1">
            <a:spLocks/>
          </p:cNvSpPr>
          <p:nvPr/>
        </p:nvSpPr>
        <p:spPr bwMode="auto">
          <a:xfrm>
            <a:off x="0" y="1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i="0" dirty="0">
                <a:latin typeface="Arial"/>
                <a:ea typeface="ＭＳ Ｐゴシック" pitchFamily="1" charset="-128"/>
              </a:rPr>
              <a:t>Fabrication techniques for the TF and OH coils</a:t>
            </a:r>
            <a:endParaRPr lang="en-US" sz="2800" i="0" dirty="0">
              <a:solidFill>
                <a:srgbClr val="3144F9"/>
              </a:solidFill>
              <a:latin typeface="Arial"/>
              <a:ea typeface="ＭＳ Ｐゴシック" pitchFamily="1" charset="-128"/>
            </a:endParaRPr>
          </a:p>
        </p:txBody>
      </p:sp>
      <p:grpSp>
        <p:nvGrpSpPr>
          <p:cNvPr id="2" name="Group 58"/>
          <p:cNvGrpSpPr/>
          <p:nvPr/>
        </p:nvGrpSpPr>
        <p:grpSpPr>
          <a:xfrm>
            <a:off x="1752600" y="3429000"/>
            <a:ext cx="3429000" cy="3030379"/>
            <a:chOff x="1447800" y="3429000"/>
            <a:chExt cx="3429000" cy="3030379"/>
          </a:xfrm>
        </p:grpSpPr>
        <p:pic>
          <p:nvPicPr>
            <p:cNvPr id="25611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r="43243"/>
            <a:stretch>
              <a:fillRect/>
            </a:stretch>
          </p:blipFill>
          <p:spPr bwMode="auto">
            <a:xfrm rot="5400000">
              <a:off x="1816894" y="3717131"/>
              <a:ext cx="2205038" cy="255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3124200" y="3429000"/>
              <a:ext cx="38100" cy="4413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14" name="TextBox 22"/>
            <p:cNvSpPr txBox="1">
              <a:spLocks noChangeArrowheads="1"/>
            </p:cNvSpPr>
            <p:nvPr/>
          </p:nvSpPr>
          <p:spPr bwMode="auto">
            <a:xfrm>
              <a:off x="1752600" y="6096000"/>
              <a:ext cx="1143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0" dirty="0"/>
                <a:t>Inner TF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84524" y="6120825"/>
              <a:ext cx="16922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i="0" dirty="0"/>
                <a:t>OH Conductor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447800" y="3505200"/>
              <a:ext cx="0" cy="2819400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152400" y="1752600"/>
            <a:ext cx="4038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 err="1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Aquapour</a:t>
            </a:r>
            <a:r>
              <a:rPr lang="en-US" sz="2000" b="0" i="0" kern="0" dirty="0">
                <a:solidFill>
                  <a:srgbClr val="000000"/>
                </a:solidFill>
                <a:latin typeface="Arial"/>
                <a:ea typeface="ＭＳ Ｐゴシック" pitchFamily="1" charset="-128"/>
                <a:sym typeface="Symbol" pitchFamily="18" charset="2"/>
              </a:rPr>
              <a:t></a:t>
            </a:r>
            <a:r>
              <a:rPr lang="en-US" sz="2000" b="0" i="0" kern="0" dirty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 </a:t>
            </a:r>
            <a:r>
              <a:rPr lang="en-US" sz="2400" b="0" i="0" kern="0" dirty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 will be used as a temporary winding mandrel material to maintain gap between  inner TF and OH of 0.1”</a:t>
            </a:r>
            <a:endParaRPr lang="en-US" sz="1800" b="0" i="0" kern="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5082" y="2057400"/>
            <a:ext cx="2305050" cy="140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4953000" y="1676400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Recent successful VPI trials</a:t>
            </a:r>
          </a:p>
        </p:txBody>
      </p:sp>
      <p:sp>
        <p:nvSpPr>
          <p:cNvPr id="58" name="Freeform 57"/>
          <p:cNvSpPr/>
          <p:nvPr/>
        </p:nvSpPr>
        <p:spPr bwMode="auto">
          <a:xfrm rot="20871108">
            <a:off x="8140763" y="1489691"/>
            <a:ext cx="436640" cy="361950"/>
          </a:xfrm>
          <a:custGeom>
            <a:avLst/>
            <a:gdLst>
              <a:gd name="connsiteX0" fmla="*/ 161925 w 681038"/>
              <a:gd name="connsiteY0" fmla="*/ 0 h 433387"/>
              <a:gd name="connsiteX1" fmla="*/ 552450 w 681038"/>
              <a:gd name="connsiteY1" fmla="*/ 66675 h 433387"/>
              <a:gd name="connsiteX2" fmla="*/ 676275 w 681038"/>
              <a:gd name="connsiteY2" fmla="*/ 257175 h 433387"/>
              <a:gd name="connsiteX3" fmla="*/ 523875 w 681038"/>
              <a:gd name="connsiteY3" fmla="*/ 409575 h 433387"/>
              <a:gd name="connsiteX4" fmla="*/ 0 w 681038"/>
              <a:gd name="connsiteY4" fmla="*/ 40005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038" h="433387">
                <a:moveTo>
                  <a:pt x="161925" y="0"/>
                </a:moveTo>
                <a:cubicBezTo>
                  <a:pt x="314325" y="11906"/>
                  <a:pt x="466725" y="23812"/>
                  <a:pt x="552450" y="66675"/>
                </a:cubicBezTo>
                <a:cubicBezTo>
                  <a:pt x="638175" y="109538"/>
                  <a:pt x="681038" y="200025"/>
                  <a:pt x="676275" y="257175"/>
                </a:cubicBezTo>
                <a:cubicBezTo>
                  <a:pt x="671513" y="314325"/>
                  <a:pt x="636587" y="385763"/>
                  <a:pt x="523875" y="409575"/>
                </a:cubicBezTo>
                <a:cubicBezTo>
                  <a:pt x="411163" y="433387"/>
                  <a:pt x="205581" y="416718"/>
                  <a:pt x="0" y="400050"/>
                </a:cubicBezTo>
              </a:path>
            </a:pathLst>
          </a:cu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dirty="0">
              <a:ln w="57150">
                <a:solidFill>
                  <a:srgbClr val="000000"/>
                </a:solidFill>
              </a:ln>
              <a:solidFill>
                <a:srgbClr val="3333CC"/>
              </a:solidFill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New NBI port-cap being readied for installation</a:t>
            </a:r>
            <a:endParaRPr lang="en-US" sz="2800" dirty="0"/>
          </a:p>
        </p:txBody>
      </p:sp>
      <p:pic>
        <p:nvPicPr>
          <p:cNvPr id="4" name="Picture 3" descr="Tim-BayK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2057400"/>
            <a:ext cx="5181600" cy="3886200"/>
          </a:xfrm>
          <a:prstGeom prst="rect">
            <a:avLst/>
          </a:prstGeom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600"/>
            <a:ext cx="30575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3048000" y="4648200"/>
            <a:ext cx="3657600" cy="1524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152400" y="1258669"/>
            <a:ext cx="87630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2400" i="0" dirty="0" smtClean="0"/>
              <a:t>Preparing </a:t>
            </a:r>
            <a:r>
              <a:rPr lang="en-US" sz="2400" i="0" dirty="0"/>
              <a:t>to plasma-cut hole in vessel for cap installation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93D9F0C7-13CA-46AE-99FA-1E9939B040BD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ECF977-4960-4CA0-B0B6-4580622551F0}" type="slidenum">
              <a:rPr lang="en-US" smtClean="0">
                <a:solidFill>
                  <a:srgbClr val="3333CC"/>
                </a:solidFill>
                <a:ea typeface="ＭＳ Ｐゴシック" pitchFamily="1" charset="-128"/>
              </a:rPr>
              <a:pPr/>
              <a:t>34</a:t>
            </a:fld>
            <a:endParaRPr lang="en-US" smtClean="0">
              <a:solidFill>
                <a:srgbClr val="3333CC"/>
              </a:solidFill>
              <a:ea typeface="ＭＳ Ｐゴシック" pitchFamily="1" charset="-128"/>
            </a:endParaRPr>
          </a:p>
        </p:txBody>
      </p:sp>
      <p:sp>
        <p:nvSpPr>
          <p:cNvPr id="35843" name="Title 5"/>
          <p:cNvSpPr>
            <a:spLocks noGrp="1"/>
          </p:cNvSpPr>
          <p:nvPr>
            <p:ph type="title"/>
          </p:nvPr>
        </p:nvSpPr>
        <p:spPr bwMode="auto">
          <a:xfrm>
            <a:off x="0" y="1"/>
            <a:ext cx="9144000" cy="8826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b="1" dirty="0" smtClean="0">
                <a:ea typeface="ＭＳ Ｐゴシック" pitchFamily="1" charset="-128"/>
              </a:rPr>
              <a:t>Tentative plans for initial operations</a:t>
            </a:r>
          </a:p>
        </p:txBody>
      </p:sp>
      <p:pic>
        <p:nvPicPr>
          <p:cNvPr id="35844" name="Picture 2" descr="C:\Users\rstrykow\Desktop\SOFT 2012\NSTXU_Currents_Year1Operations_Rev4_Pag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4" y="2514599"/>
            <a:ext cx="8954816" cy="381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304800" y="1219200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0" dirty="0">
                <a:solidFill>
                  <a:srgbClr val="FF0000"/>
                </a:solidFill>
              </a:rPr>
              <a:t>NSTX-U will be brought up </a:t>
            </a:r>
            <a:r>
              <a:rPr lang="en-US" sz="2400" i="0" dirty="0" smtClean="0">
                <a:solidFill>
                  <a:srgbClr val="FF0000"/>
                </a:solidFill>
              </a:rPr>
              <a:t>methodically</a:t>
            </a:r>
          </a:p>
          <a:p>
            <a:pPr algn="ctr"/>
            <a:r>
              <a:rPr lang="en-US" sz="2400" i="0" dirty="0" smtClean="0">
                <a:solidFill>
                  <a:srgbClr val="FF0000"/>
                </a:solidFill>
              </a:rPr>
              <a:t>to </a:t>
            </a:r>
            <a:r>
              <a:rPr lang="en-US" sz="2400" i="0" dirty="0">
                <a:solidFill>
                  <a:srgbClr val="FF0000"/>
                </a:solidFill>
              </a:rPr>
              <a:t>full performance capabilities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11113"/>
            <a:ext cx="9144000" cy="903287"/>
          </a:xfrm>
        </p:spPr>
        <p:txBody>
          <a:bodyPr/>
          <a:lstStyle/>
          <a:p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Plasma initiation with small or no transformer is unique </a:t>
            </a:r>
            <a:b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challenge for ST-based Fusion Nuclear Science Facility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28600" y="4495800"/>
            <a:ext cx="8610600" cy="1905000"/>
          </a:xfrm>
        </p:spPr>
        <p:txBody>
          <a:bodyPr/>
          <a:lstStyle/>
          <a:p>
            <a:pPr>
              <a:defRPr/>
            </a:pPr>
            <a:endParaRPr lang="en-US" sz="700" b="1" dirty="0" smtClean="0">
              <a:solidFill>
                <a:srgbClr val="FF0000"/>
              </a:solidFill>
            </a:endParaRPr>
          </a:p>
          <a:p>
            <a:pPr marL="231775" indent="-231775">
              <a:defRPr/>
            </a:pPr>
            <a:r>
              <a:rPr lang="en-US" sz="2000" b="1" dirty="0" smtClean="0"/>
              <a:t>NSTX-U goals:</a:t>
            </a:r>
          </a:p>
          <a:p>
            <a:pPr marL="631825" lvl="1" indent="-231775">
              <a:defRPr/>
            </a:pPr>
            <a:r>
              <a:rPr lang="en-US" dirty="0" smtClean="0"/>
              <a:t>Generate ~0.3-0.4MA full non-inductive start-up with </a:t>
            </a:r>
            <a:r>
              <a:rPr lang="en-US" dirty="0" err="1" smtClean="0"/>
              <a:t>helicity</a:t>
            </a:r>
            <a:r>
              <a:rPr lang="en-US" dirty="0" smtClean="0"/>
              <a:t> injection + ECH and/or fast wave heating, then ramp to ~0.8-1MA with NBI</a:t>
            </a:r>
          </a:p>
          <a:p>
            <a:pPr marL="631825" lvl="1" indent="-231775">
              <a:defRPr/>
            </a:pPr>
            <a:r>
              <a:rPr lang="en-US" dirty="0" smtClean="0"/>
              <a:t>Develop predictive capability for non-inductive ramp-up to high performance 100% non-inductive ST plasma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prototype FNSF</a:t>
            </a:r>
          </a:p>
          <a:p>
            <a:pPr>
              <a:buFont typeface="Arial" pitchFamily="34" charset="0"/>
              <a:buNone/>
              <a:defRPr/>
            </a:pPr>
            <a:endParaRPr lang="en-US" sz="2000" b="1" dirty="0" smtClean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460D0D-926A-4CCE-A3BF-1369A9A15B92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35</a:t>
            </a:fld>
            <a:endParaRPr lang="en-US" smtClean="0">
              <a:solidFill>
                <a:srgbClr val="3333CC"/>
              </a:solidFill>
            </a:endParaRPr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20574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10"/>
          <p:cNvSpPr txBox="1">
            <a:spLocks noChangeArrowheads="1"/>
          </p:cNvSpPr>
          <p:nvPr/>
        </p:nvSpPr>
        <p:spPr bwMode="auto">
          <a:xfrm>
            <a:off x="304800" y="1120775"/>
            <a:ext cx="2209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/>
              <a:t>ST-FNSF has no/small central solenoid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971800" y="1262063"/>
            <a:ext cx="5105400" cy="3386137"/>
            <a:chOff x="2819400" y="1109663"/>
            <a:chExt cx="5105400" cy="3386137"/>
          </a:xfrm>
        </p:grpSpPr>
        <p:pic>
          <p:nvPicPr>
            <p:cNvPr id="2356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92438" y="1109663"/>
              <a:ext cx="4932362" cy="330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819400" y="4157663"/>
              <a:ext cx="1746250" cy="33813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i="0" dirty="0">
                  <a:solidFill>
                    <a:srgbClr val="000000"/>
                  </a:solidFill>
                  <a:latin typeface="Arial"/>
                </a:rPr>
                <a:t>CHI / guns, ECH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Transient CHI: Axisymmetric Reconnection Leads to Formation of Closed Flux Surfaces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E6306-0124-462D-A657-B995A8DB2FD4}" type="slidenum">
              <a:rPr lang="en-US">
                <a:solidFill>
                  <a:srgbClr val="3333CC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066800"/>
            <a:ext cx="3344863" cy="37766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47800"/>
            <a:ext cx="2684463" cy="29384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9" name="cine_120888_vert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5463" y="1087437"/>
            <a:ext cx="3538537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1017587"/>
            <a:ext cx="266700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3265488" y="942975"/>
            <a:ext cx="1382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Absorber region</a:t>
            </a:r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152400" y="4926013"/>
          <a:ext cx="2193925" cy="484187"/>
        </p:xfrm>
        <a:graphic>
          <a:graphicData uri="http://schemas.openxmlformats.org/presentationml/2006/ole">
            <p:oleObj spid="_x0000_s15362" name="Equation" r:id="rId9" imgW="1091880" imgH="241200" progId="">
              <p:embed/>
            </p:oleObj>
          </a:graphicData>
        </a:graphic>
      </p:graphicFrame>
      <p:graphicFrame>
        <p:nvGraphicFramePr>
          <p:cNvPr id="3075" name="Object 2"/>
          <p:cNvGraphicFramePr>
            <a:graphicFrameLocks noChangeAspect="1"/>
          </p:cNvGraphicFramePr>
          <p:nvPr/>
        </p:nvGraphicFramePr>
        <p:xfrm>
          <a:off x="2701925" y="4953000"/>
          <a:ext cx="2403475" cy="457200"/>
        </p:xfrm>
        <a:graphic>
          <a:graphicData uri="http://schemas.openxmlformats.org/presentationml/2006/ole">
            <p:oleObj spid="_x0000_s15363" name="Equation" r:id="rId10" imgW="1333440" imgH="253800" progId="">
              <p:embed/>
            </p:oleObj>
          </a:graphicData>
        </a:graphic>
      </p:graphicFrame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6200" y="5562600"/>
            <a:ext cx="5715000" cy="838200"/>
          </a:xfrm>
          <a:prstGeom prst="rect">
            <a:avLst/>
          </a:prstGeom>
          <a:noFill/>
          <a:ln/>
        </p:spPr>
        <p:txBody>
          <a:bodyPr/>
          <a:lstStyle/>
          <a:p>
            <a:pPr marL="111125" indent="-111125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rgbClr val="000000"/>
                </a:solidFill>
                <a:latin typeface="Arial"/>
              </a:rPr>
              <a:t>Current multiplication increases with toroidal field</a:t>
            </a:r>
          </a:p>
          <a:p>
            <a:pPr marL="803275" lvl="2" indent="-346075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00" b="0" i="0" kern="0" dirty="0">
                <a:solidFill>
                  <a:srgbClr val="000000"/>
                </a:solidFill>
                <a:latin typeface="Arial"/>
              </a:rPr>
              <a:t>- </a:t>
            </a:r>
            <a:r>
              <a:rPr lang="en-US" sz="1600" b="0" i="0" kern="0" dirty="0">
                <a:solidFill>
                  <a:srgbClr val="000000"/>
                </a:solidFill>
                <a:latin typeface="Arial"/>
              </a:rPr>
              <a:t>Favorable scaling with machine size</a:t>
            </a:r>
          </a:p>
          <a:p>
            <a:pPr marL="803275" lvl="2" indent="-346075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b="0" i="0" kern="0" dirty="0">
                <a:solidFill>
                  <a:srgbClr val="000000"/>
                </a:solidFill>
                <a:latin typeface="Arial"/>
              </a:rPr>
              <a:t>- High efficiency (10 Amps/Joule in NSTX)</a:t>
            </a:r>
            <a:endParaRPr lang="en-US" sz="1800" b="0" i="0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Simulations of CHI project to increased start-up current in NSTX Upgrade, highlight need for additional electron heating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4267200" cy="2971800"/>
          </a:xfrm>
        </p:spPr>
        <p:txBody>
          <a:bodyPr/>
          <a:lstStyle/>
          <a:p>
            <a:pPr marL="171450" indent="-171450"/>
            <a:r>
              <a:rPr lang="en-US" sz="2000" dirty="0" smtClean="0"/>
              <a:t>TSC simulations of transient CHI consistent with NSTX trends </a:t>
            </a:r>
          </a:p>
          <a:p>
            <a:pPr marL="171450" indent="-171450"/>
            <a:r>
              <a:rPr lang="en-US" sz="2000" dirty="0" smtClean="0"/>
              <a:t>Favorable projections for NSTX-U:</a:t>
            </a:r>
          </a:p>
          <a:p>
            <a:pPr marL="463550" lvl="1" indent="-180975"/>
            <a:r>
              <a:rPr lang="en-US" sz="1800" dirty="0" smtClean="0"/>
              <a:t>TF increased to 1T and injector flux increased to about 80% of max allowed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b="1" dirty="0" smtClean="0">
                <a:solidFill>
                  <a:srgbClr val="FF0000"/>
                </a:solidFill>
                <a:sym typeface="Wingdings" pitchFamily="2" charset="2"/>
              </a:rPr>
              <a:t>can generate up to ~400kA closed-flux</a:t>
            </a:r>
            <a:r>
              <a:rPr lang="en-US" sz="1800" b="1" dirty="0" smtClean="0">
                <a:solidFill>
                  <a:srgbClr val="FF0000"/>
                </a:solidFill>
              </a:rPr>
              <a:t> current</a:t>
            </a:r>
          </a:p>
          <a:p>
            <a:pPr marL="463550" lvl="1" indent="-182563"/>
            <a:r>
              <a:rPr lang="en-US" sz="1800" b="1" dirty="0" smtClean="0"/>
              <a:t>Figs (a-c):  T</a:t>
            </a:r>
            <a:r>
              <a:rPr lang="en-US" sz="1800" b="1" baseline="-25000" dirty="0" smtClean="0"/>
              <a:t>e </a:t>
            </a:r>
            <a:r>
              <a:rPr lang="en-US" sz="1800" b="1" dirty="0" smtClean="0"/>
              <a:t>= 40 </a:t>
            </a:r>
            <a:r>
              <a:rPr lang="en-US" sz="1800" b="1" dirty="0" err="1" smtClean="0"/>
              <a:t>eV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Z</a:t>
            </a:r>
            <a:r>
              <a:rPr lang="en-US" sz="1800" b="1" baseline="-25000" dirty="0" err="1" smtClean="0"/>
              <a:t>eff</a:t>
            </a:r>
            <a:r>
              <a:rPr lang="en-US" sz="1800" b="1" dirty="0" smtClean="0"/>
              <a:t> = 2.5</a:t>
            </a:r>
          </a:p>
          <a:p>
            <a:pPr marL="463550" lvl="1" indent="-182563"/>
            <a:r>
              <a:rPr lang="en-US" sz="1800" b="1" dirty="0" smtClean="0"/>
              <a:t>Fig (d): T</a:t>
            </a:r>
            <a:r>
              <a:rPr lang="en-US" sz="1800" b="1" baseline="-25000" dirty="0" smtClean="0"/>
              <a:t>e</a:t>
            </a:r>
            <a:r>
              <a:rPr lang="en-US" sz="1800" b="1" dirty="0" smtClean="0"/>
              <a:t> = 150 </a:t>
            </a:r>
            <a:r>
              <a:rPr lang="en-US" sz="1800" b="1" dirty="0" err="1" smtClean="0"/>
              <a:t>eV</a:t>
            </a:r>
            <a:r>
              <a:rPr lang="en-US" sz="1800" b="1" dirty="0" smtClean="0"/>
              <a:t> for t &gt; 12 ms </a:t>
            </a:r>
            <a:endParaRPr lang="en-US" sz="1800" b="1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06B19E-D41C-4447-AC82-EE4B73BE505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37</a:t>
            </a:fld>
            <a:endParaRPr lang="en-US" smtClean="0">
              <a:solidFill>
                <a:srgbClr val="33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90601"/>
            <a:ext cx="4343400" cy="328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4419600"/>
            <a:ext cx="8686800" cy="1828800"/>
          </a:xfrm>
          <a:prstGeom prst="rect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6688" indent="-166688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kern="0" dirty="0">
                <a:solidFill>
                  <a:srgbClr val="3333CC"/>
                </a:solidFill>
              </a:rPr>
              <a:t>T</a:t>
            </a:r>
            <a:r>
              <a:rPr lang="en-US" sz="2000" b="0" i="0" kern="0" baseline="-25000" dirty="0">
                <a:solidFill>
                  <a:srgbClr val="3333CC"/>
                </a:solidFill>
              </a:rPr>
              <a:t>e</a:t>
            </a:r>
            <a:r>
              <a:rPr lang="en-US" sz="2000" b="0" i="0" kern="0" dirty="0">
                <a:solidFill>
                  <a:srgbClr val="3333CC"/>
                </a:solidFill>
              </a:rPr>
              <a:t> ~150-200eV needed to extend current decay time to several 10’s of ms</a:t>
            </a:r>
          </a:p>
          <a:p>
            <a:pPr marL="166688" indent="-166688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kern="0" dirty="0">
                <a:solidFill>
                  <a:srgbClr val="3333CC"/>
                </a:solidFill>
              </a:rPr>
              <a:t>Low density and </a:t>
            </a:r>
            <a:r>
              <a:rPr lang="en-US" sz="2000" b="0" i="0" kern="0" dirty="0">
                <a:solidFill>
                  <a:srgbClr val="3333CC"/>
                </a:solidFill>
                <a:latin typeface="Symbol" pitchFamily="18" charset="2"/>
              </a:rPr>
              <a:t>b</a:t>
            </a:r>
            <a:r>
              <a:rPr lang="en-US" sz="2000" b="0" i="0" kern="0" dirty="0">
                <a:solidFill>
                  <a:srgbClr val="3333CC"/>
                </a:solidFill>
              </a:rPr>
              <a:t> of CHI plasma + transient position (i.e. outer gap) evolution </a:t>
            </a:r>
            <a:r>
              <a:rPr lang="en-US" sz="2000" b="0" i="0" kern="0" dirty="0">
                <a:solidFill>
                  <a:srgbClr val="3333CC"/>
                </a:solidFill>
                <a:sym typeface="Wingdings" pitchFamily="2" charset="2"/>
              </a:rPr>
              <a:t></a:t>
            </a:r>
            <a:r>
              <a:rPr lang="en-US" sz="2000" b="0" i="0" kern="0" dirty="0">
                <a:solidFill>
                  <a:srgbClr val="3333CC"/>
                </a:solidFill>
              </a:rPr>
              <a:t>  HHFW coupling and heating very challenging</a:t>
            </a:r>
          </a:p>
          <a:p>
            <a:pPr marL="166688" indent="-166688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kern="0" dirty="0">
                <a:solidFill>
                  <a:srgbClr val="3333CC"/>
                </a:solidFill>
              </a:rPr>
              <a:t>NSTX CHI plasmas not over-dense </a:t>
            </a:r>
            <a:r>
              <a:rPr lang="en-US" sz="2000" b="0" i="0" kern="0" dirty="0">
                <a:solidFill>
                  <a:srgbClr val="3333CC"/>
                </a:solidFill>
                <a:sym typeface="Wingdings" pitchFamily="2" charset="2"/>
              </a:rPr>
              <a:t> 28GHz </a:t>
            </a:r>
            <a:r>
              <a:rPr lang="en-US" sz="2000" b="0" i="0" kern="0" dirty="0">
                <a:solidFill>
                  <a:srgbClr val="3333CC"/>
                </a:solidFill>
              </a:rPr>
              <a:t>ECH heating of 1T CHI plasma likely best option for generating non-inductive ramp-up target 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038600" y="2819400"/>
            <a:ext cx="533400" cy="685800"/>
          </a:xfrm>
          <a:prstGeom prst="rightArrow">
            <a:avLst>
              <a:gd name="adj1" fmla="val 70741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>
              <a:solidFill>
                <a:srgbClr val="1822CD"/>
              </a:solidFill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9" descr="Screen shot 2012-03-15 at 11.30.45 A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58213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Scenario modeling using TRANSP projects to 100% </a:t>
            </a:r>
            <a:br>
              <a:rPr lang="en-US" smtClean="0"/>
            </a:br>
            <a:r>
              <a:rPr lang="en-US" smtClean="0"/>
              <a:t>non-inductive current at I</a:t>
            </a:r>
            <a:r>
              <a:rPr lang="en-US" baseline="-25000" smtClean="0"/>
              <a:t>P</a:t>
            </a:r>
            <a:r>
              <a:rPr lang="en-US" smtClean="0"/>
              <a:t> =  0.9-1.3MA at B</a:t>
            </a:r>
            <a:r>
              <a:rPr lang="en-US" baseline="-25000" smtClean="0"/>
              <a:t>T</a:t>
            </a:r>
            <a:r>
              <a:rPr lang="en-US" smtClean="0"/>
              <a:t>=1.0 T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957888" y="1066800"/>
            <a:ext cx="3033712" cy="1752600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defTabSz="1018705">
              <a:spcBef>
                <a:spcPct val="20000"/>
              </a:spcBef>
              <a:buFontTx/>
              <a:buChar char="•"/>
              <a:defRPr/>
            </a:pPr>
            <a:endParaRPr lang="en-US" dirty="0">
              <a:latin typeface="Helvetica" pitchFamily="-128" charset="0"/>
              <a:ea typeface="Arial" charset="0"/>
            </a:endParaRPr>
          </a:p>
        </p:txBody>
      </p:sp>
      <p:sp>
        <p:nvSpPr>
          <p:cNvPr id="1031" name="Content Placeholder 2"/>
          <p:cNvSpPr txBox="1">
            <a:spLocks/>
          </p:cNvSpPr>
          <p:nvPr/>
        </p:nvSpPr>
        <p:spPr bwMode="auto">
          <a:xfrm>
            <a:off x="3124200" y="3733800"/>
            <a:ext cx="5867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70" tIns="50935" rIns="101870" bIns="50935"/>
          <a:lstStyle/>
          <a:p>
            <a:pPr marL="225425" indent="-225425" defTabSz="1017588" eaLnBrk="0" hangingPunct="0">
              <a:spcBef>
                <a:spcPct val="20000"/>
              </a:spcBef>
              <a:buFontTx/>
              <a:buChar char="•"/>
            </a:pPr>
            <a:r>
              <a:rPr lang="en-US" sz="1600" i="0">
                <a:solidFill>
                  <a:srgbClr val="000000"/>
                </a:solidFill>
              </a:rPr>
              <a:t>Fix: 1.0T, P</a:t>
            </a:r>
            <a:r>
              <a:rPr lang="en-US" sz="1600" i="0" baseline="-25000">
                <a:solidFill>
                  <a:srgbClr val="000000"/>
                </a:solidFill>
              </a:rPr>
              <a:t>inj</a:t>
            </a:r>
            <a:r>
              <a:rPr lang="en-US" sz="1600" i="0">
                <a:solidFill>
                  <a:srgbClr val="000000"/>
                </a:solidFill>
              </a:rPr>
              <a:t>=12.6 MW, </a:t>
            </a:r>
            <a:r>
              <a:rPr lang="en-US" sz="1600">
                <a:solidFill>
                  <a:srgbClr val="000000"/>
                </a:solidFill>
              </a:rPr>
              <a:t>f</a:t>
            </a:r>
            <a:r>
              <a:rPr lang="en-US" sz="1600" baseline="-25000">
                <a:solidFill>
                  <a:srgbClr val="000000"/>
                </a:solidFill>
              </a:rPr>
              <a:t>GW</a:t>
            </a:r>
            <a:r>
              <a:rPr lang="en-US" sz="1600">
                <a:solidFill>
                  <a:srgbClr val="000000"/>
                </a:solidFill>
              </a:rPr>
              <a:t>=0.72</a:t>
            </a:r>
          </a:p>
          <a:p>
            <a:pPr marL="225425" indent="-225425" defTabSz="1017588" eaLnBrk="0" hangingPunct="0">
              <a:spcBef>
                <a:spcPct val="20000"/>
              </a:spcBef>
              <a:buFontTx/>
              <a:buChar char="•"/>
            </a:pPr>
            <a:r>
              <a:rPr lang="en-US" sz="1600" i="0">
                <a:solidFill>
                  <a:srgbClr val="000000"/>
                </a:solidFill>
              </a:rPr>
              <a:t>Fix: A=1.75,   </a:t>
            </a:r>
            <a:r>
              <a:rPr lang="en-US" sz="1600" i="0">
                <a:solidFill>
                  <a:srgbClr val="000000"/>
                </a:solidFill>
                <a:latin typeface="Symbol" pitchFamily="18" charset="2"/>
              </a:rPr>
              <a:t>k</a:t>
            </a:r>
            <a:r>
              <a:rPr lang="en-US" sz="1600" i="0">
                <a:solidFill>
                  <a:srgbClr val="000000"/>
                </a:solidFill>
              </a:rPr>
              <a:t>=2.8</a:t>
            </a:r>
          </a:p>
          <a:p>
            <a:pPr marL="225425" indent="-225425" defTabSz="1017588" eaLnBrk="0" hangingPunct="0">
              <a:spcBef>
                <a:spcPct val="20000"/>
              </a:spcBef>
              <a:buFontTx/>
              <a:buChar char="•"/>
            </a:pPr>
            <a:r>
              <a:rPr lang="en-US" sz="1600" b="0" i="0">
                <a:solidFill>
                  <a:srgbClr val="000000"/>
                </a:solidFill>
                <a:latin typeface="Arial" pitchFamily="34" charset="0"/>
              </a:rPr>
              <a:t>Find the non-inductive current level for 2 confinement and 2 profile assumptions…</a:t>
            </a:r>
            <a:r>
              <a:rPr lang="en-US" sz="1600" b="0">
                <a:solidFill>
                  <a:srgbClr val="3333CC"/>
                </a:solidFill>
                <a:latin typeface="Arial" pitchFamily="34" charset="0"/>
              </a:rPr>
              <a:t>yields 4 different projections.</a:t>
            </a:r>
          </a:p>
          <a:p>
            <a:pPr marL="225425" indent="-225425" defTabSz="1017588" eaLnBrk="0" hangingPunct="0">
              <a:spcBef>
                <a:spcPct val="20000"/>
              </a:spcBef>
              <a:buFontTx/>
              <a:buChar char="•"/>
            </a:pPr>
            <a:endParaRPr lang="en-US" sz="2000" b="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2" name="TextBox 6"/>
          <p:cNvSpPr txBox="1">
            <a:spLocks noChangeArrowheads="1"/>
          </p:cNvSpPr>
          <p:nvPr/>
        </p:nvSpPr>
        <p:spPr bwMode="auto">
          <a:xfrm>
            <a:off x="6096000" y="1122363"/>
            <a:ext cx="2819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70" tIns="50935" rIns="101870" bIns="50935">
            <a:spAutoFit/>
          </a:bodyPr>
          <a:lstStyle/>
          <a:p>
            <a:pPr algn="ctr"/>
            <a:r>
              <a:rPr lang="en-US" sz="1500" b="0" i="0" dirty="0">
                <a:solidFill>
                  <a:srgbClr val="000000"/>
                </a:solidFill>
              </a:rPr>
              <a:t>Dashed: ITER-98 confinement scaling</a:t>
            </a:r>
          </a:p>
          <a:p>
            <a:pPr algn="ctr"/>
            <a:endParaRPr lang="en-US" sz="1500" b="0" i="0" dirty="0">
              <a:solidFill>
                <a:srgbClr val="000000"/>
              </a:solidFill>
            </a:endParaRPr>
          </a:p>
          <a:p>
            <a:pPr algn="ctr"/>
            <a:endParaRPr lang="en-US" sz="1500" b="0" i="0" dirty="0">
              <a:solidFill>
                <a:srgbClr val="000000"/>
              </a:solidFill>
            </a:endParaRPr>
          </a:p>
          <a:p>
            <a:pPr algn="ctr"/>
            <a:r>
              <a:rPr lang="en-US" sz="1500" b="0" i="0" dirty="0">
                <a:solidFill>
                  <a:srgbClr val="000000"/>
                </a:solidFill>
              </a:rPr>
              <a:t>Solid: ST confinement scaling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269038" y="1655763"/>
          <a:ext cx="2457450" cy="403225"/>
        </p:xfrm>
        <a:graphic>
          <a:graphicData uri="http://schemas.openxmlformats.org/presentationml/2006/ole">
            <p:oleObj spid="_x0000_s16386" name="Equation" r:id="rId4" imgW="1600200" imgH="25380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400800" y="2362200"/>
          <a:ext cx="2087563" cy="300038"/>
        </p:xfrm>
        <a:graphic>
          <a:graphicData uri="http://schemas.openxmlformats.org/presentationml/2006/ole">
            <p:oleObj spid="_x0000_s16387" name="Equation" r:id="rId5" imgW="1447800" imgH="203200" progId="Equation.3">
              <p:embed/>
            </p:oleObj>
          </a:graphicData>
        </a:graphic>
      </p:graphicFrame>
      <p:sp>
        <p:nvSpPr>
          <p:cNvPr id="1033" name="TextBox 20"/>
          <p:cNvSpPr txBox="1">
            <a:spLocks noChangeArrowheads="1"/>
          </p:cNvSpPr>
          <p:nvPr/>
        </p:nvSpPr>
        <p:spPr bwMode="auto">
          <a:xfrm>
            <a:off x="639763" y="2286000"/>
            <a:ext cx="1152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Broad, H</a:t>
            </a:r>
            <a:r>
              <a:rPr lang="en-US" baseline="-25000">
                <a:solidFill>
                  <a:srgbClr val="FF0000"/>
                </a:solidFill>
              </a:rPr>
              <a:t>98</a:t>
            </a:r>
            <a:r>
              <a:rPr lang="en-US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1034" name="TextBox 21"/>
          <p:cNvSpPr txBox="1">
            <a:spLocks noChangeArrowheads="1"/>
          </p:cNvSpPr>
          <p:nvPr/>
        </p:nvSpPr>
        <p:spPr bwMode="auto">
          <a:xfrm>
            <a:off x="1325563" y="2667000"/>
            <a:ext cx="12334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Narrow, H</a:t>
            </a:r>
            <a:r>
              <a:rPr lang="en-US" baseline="-25000">
                <a:solidFill>
                  <a:srgbClr val="008000"/>
                </a:solidFill>
              </a:rPr>
              <a:t>98</a:t>
            </a:r>
            <a:r>
              <a:rPr lang="en-US">
                <a:solidFill>
                  <a:srgbClr val="008000"/>
                </a:solidFill>
              </a:rPr>
              <a:t>=1</a:t>
            </a:r>
          </a:p>
        </p:txBody>
      </p:sp>
      <p:sp>
        <p:nvSpPr>
          <p:cNvPr id="1035" name="TextBox 22"/>
          <p:cNvSpPr txBox="1">
            <a:spLocks noChangeArrowheads="1"/>
          </p:cNvSpPr>
          <p:nvPr/>
        </p:nvSpPr>
        <p:spPr bwMode="auto">
          <a:xfrm>
            <a:off x="639763" y="1828800"/>
            <a:ext cx="1169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3333CC"/>
                </a:solidFill>
              </a:rPr>
              <a:t>Broad, H</a:t>
            </a:r>
            <a:r>
              <a:rPr lang="en-US" baseline="-25000">
                <a:solidFill>
                  <a:srgbClr val="3333CC"/>
                </a:solidFill>
              </a:rPr>
              <a:t>ST</a:t>
            </a:r>
            <a:r>
              <a:rPr lang="en-US">
                <a:solidFill>
                  <a:srgbClr val="3333CC"/>
                </a:solidFill>
              </a:rPr>
              <a:t>=1</a:t>
            </a:r>
          </a:p>
        </p:txBody>
      </p:sp>
      <p:sp>
        <p:nvSpPr>
          <p:cNvPr id="1036" name="TextBox 23"/>
          <p:cNvSpPr txBox="1">
            <a:spLocks noChangeArrowheads="1"/>
          </p:cNvSpPr>
          <p:nvPr/>
        </p:nvSpPr>
        <p:spPr bwMode="auto">
          <a:xfrm>
            <a:off x="685800" y="1371600"/>
            <a:ext cx="1249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Narrow, H</a:t>
            </a:r>
            <a:r>
              <a:rPr lang="en-US" baseline="-25000">
                <a:solidFill>
                  <a:srgbClr val="000000"/>
                </a:solidFill>
              </a:rPr>
              <a:t>ST</a:t>
            </a:r>
            <a:r>
              <a:rPr lang="en-US">
                <a:solidFill>
                  <a:srgbClr val="000000"/>
                </a:solidFill>
              </a:rPr>
              <a:t>=1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3602038" y="4953000"/>
          <a:ext cx="5084330" cy="1532965"/>
        </p:xfrm>
        <a:graphic>
          <a:graphicData uri="http://schemas.openxmlformats.org/drawingml/2006/table">
            <a:tbl>
              <a:tblPr/>
              <a:tblGrid>
                <a:gridCol w="1350818"/>
                <a:gridCol w="1192068"/>
                <a:gridCol w="1270000"/>
                <a:gridCol w="1271444"/>
              </a:tblGrid>
              <a:tr h="306593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Confinement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Profiles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[kA]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cs typeface="Arial" charset="0"/>
                        </a:rPr>
                        <a:t>b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Broad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4.34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ST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Broad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1325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5.32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Narrow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ST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Narrow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5.97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61" name="TextBox 25"/>
          <p:cNvSpPr txBox="1">
            <a:spLocks noChangeArrowheads="1"/>
          </p:cNvSpPr>
          <p:nvPr/>
        </p:nvSpPr>
        <p:spPr bwMode="auto">
          <a:xfrm>
            <a:off x="792163" y="5715000"/>
            <a:ext cx="12319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Narrow, H</a:t>
            </a:r>
            <a:r>
              <a:rPr lang="en-US" baseline="-25000">
                <a:solidFill>
                  <a:srgbClr val="008000"/>
                </a:solidFill>
              </a:rPr>
              <a:t>98</a:t>
            </a:r>
            <a:r>
              <a:rPr lang="en-US">
                <a:solidFill>
                  <a:srgbClr val="008000"/>
                </a:solidFill>
              </a:rPr>
              <a:t>=1</a:t>
            </a:r>
          </a:p>
        </p:txBody>
      </p:sp>
      <p:sp>
        <p:nvSpPr>
          <p:cNvPr id="1062" name="TextBox 26"/>
          <p:cNvSpPr txBox="1">
            <a:spLocks noChangeArrowheads="1"/>
          </p:cNvSpPr>
          <p:nvPr/>
        </p:nvSpPr>
        <p:spPr bwMode="auto">
          <a:xfrm>
            <a:off x="1630363" y="5562600"/>
            <a:ext cx="11541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Broad, H</a:t>
            </a:r>
            <a:r>
              <a:rPr lang="en-US" baseline="-25000">
                <a:solidFill>
                  <a:srgbClr val="FF0000"/>
                </a:solidFill>
              </a:rPr>
              <a:t>98</a:t>
            </a:r>
            <a:r>
              <a:rPr lang="en-US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1063" name="TextBox 27"/>
          <p:cNvSpPr txBox="1">
            <a:spLocks noChangeArrowheads="1"/>
          </p:cNvSpPr>
          <p:nvPr/>
        </p:nvSpPr>
        <p:spPr bwMode="auto">
          <a:xfrm>
            <a:off x="715963" y="5181600"/>
            <a:ext cx="12493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Narrow, H</a:t>
            </a:r>
            <a:r>
              <a:rPr lang="en-US" baseline="-25000">
                <a:solidFill>
                  <a:srgbClr val="000000"/>
                </a:solidFill>
              </a:rPr>
              <a:t>ST</a:t>
            </a:r>
            <a:r>
              <a:rPr lang="en-US">
                <a:solidFill>
                  <a:srgbClr val="000000"/>
                </a:solidFill>
              </a:rPr>
              <a:t>=1</a:t>
            </a:r>
          </a:p>
        </p:txBody>
      </p:sp>
      <p:sp>
        <p:nvSpPr>
          <p:cNvPr id="1064" name="TextBox 28"/>
          <p:cNvSpPr txBox="1">
            <a:spLocks noChangeArrowheads="1"/>
          </p:cNvSpPr>
          <p:nvPr/>
        </p:nvSpPr>
        <p:spPr bwMode="auto">
          <a:xfrm>
            <a:off x="1298575" y="4419600"/>
            <a:ext cx="11699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3333CC"/>
                </a:solidFill>
              </a:rPr>
              <a:t>Broad, H</a:t>
            </a:r>
            <a:r>
              <a:rPr lang="en-US" baseline="-25000">
                <a:solidFill>
                  <a:srgbClr val="3333CC"/>
                </a:solidFill>
              </a:rPr>
              <a:t>ST</a:t>
            </a:r>
            <a:r>
              <a:rPr lang="en-US">
                <a:solidFill>
                  <a:srgbClr val="3333CC"/>
                </a:solidFill>
              </a:rPr>
              <a:t>=1</a:t>
            </a:r>
          </a:p>
        </p:txBody>
      </p:sp>
      <p:sp>
        <p:nvSpPr>
          <p:cNvPr id="1065" name="TextBox 29"/>
          <p:cNvSpPr txBox="1">
            <a:spLocks noChangeArrowheads="1"/>
          </p:cNvSpPr>
          <p:nvPr/>
        </p:nvSpPr>
        <p:spPr bwMode="auto">
          <a:xfrm>
            <a:off x="3581400" y="1752600"/>
            <a:ext cx="12509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Narrow, H</a:t>
            </a:r>
            <a:r>
              <a:rPr lang="en-US" baseline="-25000">
                <a:solidFill>
                  <a:srgbClr val="000000"/>
                </a:solidFill>
              </a:rPr>
              <a:t>ST</a:t>
            </a:r>
            <a:r>
              <a:rPr lang="en-US">
                <a:solidFill>
                  <a:srgbClr val="000000"/>
                </a:solidFill>
              </a:rPr>
              <a:t>=1</a:t>
            </a:r>
          </a:p>
        </p:txBody>
      </p:sp>
      <p:sp>
        <p:nvSpPr>
          <p:cNvPr id="1066" name="TextBox 30"/>
          <p:cNvSpPr txBox="1">
            <a:spLocks noChangeArrowheads="1"/>
          </p:cNvSpPr>
          <p:nvPr/>
        </p:nvSpPr>
        <p:spPr bwMode="auto">
          <a:xfrm>
            <a:off x="4621213" y="2008188"/>
            <a:ext cx="11699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3333CC"/>
                </a:solidFill>
              </a:rPr>
              <a:t>Broad, H</a:t>
            </a:r>
            <a:r>
              <a:rPr lang="en-US" baseline="-25000">
                <a:solidFill>
                  <a:srgbClr val="3333CC"/>
                </a:solidFill>
              </a:rPr>
              <a:t>ST</a:t>
            </a:r>
            <a:r>
              <a:rPr lang="en-US">
                <a:solidFill>
                  <a:srgbClr val="3333CC"/>
                </a:solidFill>
              </a:rPr>
              <a:t>=1</a:t>
            </a:r>
          </a:p>
        </p:txBody>
      </p:sp>
      <p:sp>
        <p:nvSpPr>
          <p:cNvPr id="1067" name="TextBox 31"/>
          <p:cNvSpPr txBox="1">
            <a:spLocks noChangeArrowheads="1"/>
          </p:cNvSpPr>
          <p:nvPr/>
        </p:nvSpPr>
        <p:spPr bwMode="auto">
          <a:xfrm>
            <a:off x="3581400" y="2209800"/>
            <a:ext cx="1154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Broad, H</a:t>
            </a:r>
            <a:r>
              <a:rPr lang="en-US" baseline="-25000">
                <a:solidFill>
                  <a:srgbClr val="FF0000"/>
                </a:solidFill>
              </a:rPr>
              <a:t>98</a:t>
            </a:r>
            <a:r>
              <a:rPr lang="en-US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1068" name="TextBox 32"/>
          <p:cNvSpPr txBox="1">
            <a:spLocks noChangeArrowheads="1"/>
          </p:cNvSpPr>
          <p:nvPr/>
        </p:nvSpPr>
        <p:spPr bwMode="auto">
          <a:xfrm>
            <a:off x="4329113" y="2692400"/>
            <a:ext cx="12334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Narrow, H</a:t>
            </a:r>
            <a:r>
              <a:rPr lang="en-US" baseline="-25000">
                <a:solidFill>
                  <a:srgbClr val="008000"/>
                </a:solidFill>
              </a:rPr>
              <a:t>98</a:t>
            </a:r>
            <a:r>
              <a:rPr lang="en-US">
                <a:solidFill>
                  <a:srgbClr val="008000"/>
                </a:solidFill>
              </a:rPr>
              <a:t>=1</a:t>
            </a:r>
          </a:p>
        </p:txBody>
      </p:sp>
      <p:pic>
        <p:nvPicPr>
          <p:cNvPr id="22" name="Picture 21" descr="Picture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990600"/>
            <a:ext cx="3200400" cy="1866900"/>
          </a:xfrm>
          <a:prstGeom prst="rect">
            <a:avLst/>
          </a:prstGeom>
        </p:spPr>
      </p:pic>
      <p:sp>
        <p:nvSpPr>
          <p:cNvPr id="2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83F1F48-1277-41C3-8567-19E53FF09367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39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32766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5400" dirty="0" smtClean="0"/>
              <a:t>Backup slides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ST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NSTX Upgrade will address critical plasma confinement and sustainment questions by exploiting </a:t>
            </a:r>
            <a:r>
              <a:rPr lang="en-US" dirty="0" smtClean="0">
                <a:solidFill>
                  <a:srgbClr val="FF0000"/>
                </a:solidFill>
              </a:rPr>
              <a:t>2 new capabilities</a:t>
            </a:r>
            <a:endParaRPr lang="en-US" dirty="0"/>
          </a:p>
        </p:txBody>
      </p:sp>
      <p:grpSp>
        <p:nvGrpSpPr>
          <p:cNvPr id="4" name="Group 63"/>
          <p:cNvGrpSpPr>
            <a:grpSpLocks noChangeAspect="1"/>
          </p:cNvGrpSpPr>
          <p:nvPr/>
        </p:nvGrpSpPr>
        <p:grpSpPr bwMode="auto">
          <a:xfrm>
            <a:off x="76200" y="990600"/>
            <a:ext cx="2438400" cy="3223397"/>
            <a:chOff x="0" y="990600"/>
            <a:chExt cx="2566736" cy="3392591"/>
          </a:xfrm>
        </p:grpSpPr>
        <p:pic>
          <p:nvPicPr>
            <p:cNvPr id="5" name="Picture 42" descr="CS_compari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" y="990600"/>
              <a:ext cx="2430463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44"/>
            <p:cNvSpPr txBox="1">
              <a:spLocks noChangeArrowheads="1"/>
            </p:cNvSpPr>
            <p:nvPr/>
          </p:nvSpPr>
          <p:spPr bwMode="auto">
            <a:xfrm>
              <a:off x="1283368" y="3694837"/>
              <a:ext cx="1283368" cy="6883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rIns="0" bIns="18288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i="0" dirty="0">
                  <a:solidFill>
                    <a:srgbClr val="FF0000"/>
                  </a:solidFill>
                  <a:ea typeface="ＭＳ Ｐゴシック" pitchFamily="34" charset="-128"/>
                </a:rPr>
                <a:t>TF OD = 40cm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 sz="800" dirty="0">
                <a:solidFill>
                  <a:srgbClr val="3333CC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Text Box 45"/>
            <p:cNvSpPr txBox="1">
              <a:spLocks noChangeArrowheads="1"/>
            </p:cNvSpPr>
            <p:nvPr/>
          </p:nvSpPr>
          <p:spPr bwMode="auto">
            <a:xfrm>
              <a:off x="80211" y="1027389"/>
              <a:ext cx="1086667" cy="524769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</a:rPr>
                <a:t>Previous 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</a:rPr>
                <a:t>center-stack</a:t>
              </a:r>
            </a:p>
          </p:txBody>
        </p:sp>
        <p:sp>
          <p:nvSpPr>
            <p:cNvPr id="8" name="Text Box 43"/>
            <p:cNvSpPr txBox="1">
              <a:spLocks noChangeArrowheads="1"/>
            </p:cNvSpPr>
            <p:nvPr/>
          </p:nvSpPr>
          <p:spPr bwMode="auto">
            <a:xfrm>
              <a:off x="0" y="3696231"/>
              <a:ext cx="1219200" cy="5830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0" i="0">
                  <a:solidFill>
                    <a:srgbClr val="3333CC"/>
                  </a:solidFill>
                  <a:latin typeface="Arial" pitchFamily="34" charset="0"/>
                  <a:ea typeface="ＭＳ Ｐゴシック" pitchFamily="34" charset="-128"/>
                </a:rPr>
                <a:t>TF OD = 20cm 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>
                <a:solidFill>
                  <a:srgbClr val="3333CC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9" name="Group 64"/>
          <p:cNvGrpSpPr>
            <a:grpSpLocks/>
          </p:cNvGrpSpPr>
          <p:nvPr/>
        </p:nvGrpSpPr>
        <p:grpSpPr bwMode="auto">
          <a:xfrm>
            <a:off x="6096000" y="3962400"/>
            <a:ext cx="2971800" cy="2503487"/>
            <a:chOff x="6019800" y="3921358"/>
            <a:chExt cx="3048000" cy="2606324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9800" y="3936882"/>
              <a:ext cx="30480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28"/>
            <p:cNvSpPr txBox="1">
              <a:spLocks noChangeArrowheads="1"/>
            </p:cNvSpPr>
            <p:nvPr/>
          </p:nvSpPr>
          <p:spPr bwMode="auto">
            <a:xfrm>
              <a:off x="8152749" y="5410450"/>
              <a:ext cx="915051" cy="647781"/>
            </a:xfrm>
            <a:prstGeom prst="rect">
              <a:avLst/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</a:rPr>
                <a:t>R</a:t>
              </a:r>
              <a:r>
                <a:rPr lang="en-US" sz="1100" i="0" baseline="-25000" dirty="0">
                  <a:solidFill>
                    <a:srgbClr val="009999"/>
                  </a:solidFill>
                  <a:latin typeface="Arial Narrow" pitchFamily="34" charset="0"/>
                </a:rPr>
                <a:t>TAN </a:t>
              </a: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</a:rPr>
                <a:t>[cm]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baseline="30000" dirty="0">
                  <a:solidFill>
                    <a:srgbClr val="009999"/>
                  </a:solidFill>
                  <a:latin typeface="Arial Narrow" pitchFamily="34" charset="0"/>
                </a:rPr>
                <a:t>__________________ 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 50,  60, 70, 130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FF0000"/>
                  </a:solidFill>
                  <a:latin typeface="Arial Narrow" pitchFamily="34" charset="0"/>
                </a:rPr>
                <a:t> 60,  70,120,130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3333CC"/>
                  </a:solidFill>
                  <a:latin typeface="Arial Narrow" pitchFamily="34" charset="0"/>
                </a:rPr>
                <a:t>70,110,120,130</a:t>
              </a:r>
            </a:p>
          </p:txBody>
        </p:sp>
        <p:grpSp>
          <p:nvGrpSpPr>
            <p:cNvPr id="12" name="Group 36"/>
            <p:cNvGrpSpPr/>
            <p:nvPr/>
          </p:nvGrpSpPr>
          <p:grpSpPr>
            <a:xfrm>
              <a:off x="6600822" y="4470282"/>
              <a:ext cx="1036638" cy="615969"/>
              <a:chOff x="5818188" y="3756025"/>
              <a:chExt cx="1036638" cy="615969"/>
            </a:xfrm>
            <a:solidFill>
              <a:schemeClr val="bg1"/>
            </a:solidFill>
          </p:grpSpPr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5818188" y="3756025"/>
                <a:ext cx="825500" cy="579438"/>
                <a:chOff x="3739" y="3074"/>
                <a:chExt cx="371" cy="230"/>
              </a:xfrm>
              <a:grpFill/>
            </p:grpSpPr>
            <p:sp>
              <p:nvSpPr>
                <p:cNvPr id="25" name="Rectangle 12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 dirty="0"/>
                </a:p>
              </p:txBody>
            </p:sp>
            <p:sp>
              <p:nvSpPr>
                <p:cNvPr id="26" name="Rectangle 13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 dirty="0"/>
                </a:p>
              </p:txBody>
            </p:sp>
          </p:grpSp>
          <p:sp>
            <p:nvSpPr>
              <p:cNvPr id="15" name="Freeform 15"/>
              <p:cNvSpPr>
                <a:spLocks noEditPoints="1"/>
              </p:cNvSpPr>
              <p:nvPr/>
            </p:nvSpPr>
            <p:spPr bwMode="auto">
              <a:xfrm>
                <a:off x="5897563" y="4256088"/>
                <a:ext cx="217487" cy="25400"/>
              </a:xfrm>
              <a:custGeom>
                <a:avLst/>
                <a:gdLst>
                  <a:gd name="T0" fmla="*/ 0 w 98"/>
                  <a:gd name="T1" fmla="*/ 0 h 9"/>
                  <a:gd name="T2" fmla="*/ 2147483647 w 98"/>
                  <a:gd name="T3" fmla="*/ 0 h 9"/>
                  <a:gd name="T4" fmla="*/ 2147483647 w 98"/>
                  <a:gd name="T5" fmla="*/ 2147483647 h 9"/>
                  <a:gd name="T6" fmla="*/ 0 w 98"/>
                  <a:gd name="T7" fmla="*/ 2147483647 h 9"/>
                  <a:gd name="T8" fmla="*/ 0 w 98"/>
                  <a:gd name="T9" fmla="*/ 0 h 9"/>
                  <a:gd name="T10" fmla="*/ 2147483647 w 98"/>
                  <a:gd name="T11" fmla="*/ 0 h 9"/>
                  <a:gd name="T12" fmla="*/ 2147483647 w 98"/>
                  <a:gd name="T13" fmla="*/ 0 h 9"/>
                  <a:gd name="T14" fmla="*/ 2147483647 w 98"/>
                  <a:gd name="T15" fmla="*/ 2147483647 h 9"/>
                  <a:gd name="T16" fmla="*/ 2147483647 w 98"/>
                  <a:gd name="T17" fmla="*/ 2147483647 h 9"/>
                  <a:gd name="T18" fmla="*/ 2147483647 w 98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9"/>
                  <a:gd name="T32" fmla="*/ 98 w 98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9">
                    <a:moveTo>
                      <a:pt x="0" y="0"/>
                    </a:moveTo>
                    <a:lnTo>
                      <a:pt x="36" y="0"/>
                    </a:lnTo>
                    <a:lnTo>
                      <a:pt x="36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62" y="0"/>
                    </a:moveTo>
                    <a:lnTo>
                      <a:pt x="98" y="0"/>
                    </a:lnTo>
                    <a:lnTo>
                      <a:pt x="98" y="9"/>
                    </a:lnTo>
                    <a:lnTo>
                      <a:pt x="62" y="9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i="0" dirty="0"/>
              </a:p>
            </p:txBody>
          </p:sp>
          <p:grpSp>
            <p:nvGrpSpPr>
              <p:cNvPr id="16" name="Group 39"/>
              <p:cNvGrpSpPr>
                <a:grpSpLocks/>
              </p:cNvGrpSpPr>
              <p:nvPr/>
            </p:nvGrpSpPr>
            <p:grpSpPr bwMode="auto">
              <a:xfrm>
                <a:off x="5867401" y="3783013"/>
                <a:ext cx="987425" cy="320675"/>
                <a:chOff x="3115" y="2129"/>
                <a:chExt cx="622" cy="202"/>
              </a:xfrm>
              <a:grpFill/>
            </p:grpSpPr>
            <p:sp>
              <p:nvSpPr>
                <p:cNvPr id="19" name="Line 14"/>
                <p:cNvSpPr>
                  <a:spLocks noChangeShapeType="1"/>
                </p:cNvSpPr>
                <p:nvPr/>
              </p:nvSpPr>
              <p:spPr bwMode="auto">
                <a:xfrm>
                  <a:off x="3134" y="2331"/>
                  <a:ext cx="148" cy="0"/>
                </a:xfrm>
                <a:prstGeom prst="line">
                  <a:avLst/>
                </a:prstGeom>
                <a:grp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i="0" dirty="0"/>
                </a:p>
              </p:txBody>
            </p:sp>
            <p:sp>
              <p:nvSpPr>
                <p:cNvPr id="20" name="Rectangle 16"/>
                <p:cNvSpPr>
                  <a:spLocks noChangeArrowheads="1"/>
                </p:cNvSpPr>
                <p:nvPr/>
              </p:nvSpPr>
              <p:spPr bwMode="auto">
                <a:xfrm>
                  <a:off x="3115" y="2129"/>
                  <a:ext cx="56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rgbClr val="000000"/>
                      </a:solidFill>
                      <a:latin typeface="Arial" pitchFamily="34" charset="0"/>
                    </a:rPr>
                    <a:t>n</a:t>
                  </a:r>
                  <a:endParaRPr lang="en-US" sz="2400" i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3165" y="2183"/>
                  <a:ext cx="46" cy="10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 dirty="0">
                      <a:solidFill>
                        <a:srgbClr val="000000"/>
                      </a:solidFill>
                      <a:latin typeface="Arial" pitchFamily="34" charset="0"/>
                    </a:rPr>
                    <a:t>e</a:t>
                  </a:r>
                  <a:endParaRPr lang="en-US" sz="2400" i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Rectangle 18"/>
                <p:cNvSpPr>
                  <a:spLocks noChangeArrowheads="1"/>
                </p:cNvSpPr>
                <p:nvPr/>
              </p:nvSpPr>
              <p:spPr bwMode="auto">
                <a:xfrm>
                  <a:off x="3218" y="2129"/>
                  <a:ext cx="50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rgbClr val="000000"/>
                      </a:solidFill>
                      <a:latin typeface="Arial" pitchFamily="34" charset="0"/>
                    </a:rPr>
                    <a:t>/ </a:t>
                  </a:r>
                  <a:endParaRPr lang="en-US" sz="2400" i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Rectangle 19"/>
                <p:cNvSpPr>
                  <a:spLocks noChangeArrowheads="1"/>
                </p:cNvSpPr>
                <p:nvPr/>
              </p:nvSpPr>
              <p:spPr bwMode="auto">
                <a:xfrm>
                  <a:off x="3264" y="2129"/>
                  <a:ext cx="56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rgbClr val="000000"/>
                      </a:solidFill>
                      <a:latin typeface="Arial" pitchFamily="34" charset="0"/>
                    </a:rPr>
                    <a:t>n</a:t>
                  </a:r>
                  <a:endParaRPr lang="en-US" sz="2400" i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Rectangle 20"/>
                <p:cNvSpPr>
                  <a:spLocks noChangeArrowheads="1"/>
                </p:cNvSpPr>
                <p:nvPr/>
              </p:nvSpPr>
              <p:spPr bwMode="auto">
                <a:xfrm>
                  <a:off x="3315" y="2183"/>
                  <a:ext cx="422" cy="10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 dirty="0">
                      <a:solidFill>
                        <a:srgbClr val="000000"/>
                      </a:solidFill>
                      <a:latin typeface="Arial" pitchFamily="34" charset="0"/>
                    </a:rPr>
                    <a:t>Greenwald</a:t>
                  </a:r>
                  <a:endParaRPr lang="en-US" sz="2400" i="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7" name="Rectangle 21"/>
              <p:cNvSpPr>
                <a:spLocks noChangeArrowheads="1"/>
              </p:cNvSpPr>
              <p:nvPr/>
            </p:nvSpPr>
            <p:spPr bwMode="auto">
              <a:xfrm>
                <a:off x="6223000" y="4043364"/>
                <a:ext cx="281143" cy="176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100" i="0" dirty="0">
                    <a:solidFill>
                      <a:srgbClr val="000000"/>
                    </a:solidFill>
                    <a:latin typeface="Arial" pitchFamily="34" charset="0"/>
                  </a:rPr>
                  <a:t>0.95</a:t>
                </a:r>
                <a:endParaRPr lang="en-US" sz="2000" i="0" dirty="0"/>
              </a:p>
            </p:txBody>
          </p:sp>
          <p:sp>
            <p:nvSpPr>
              <p:cNvPr id="18" name="Rectangle 22"/>
              <p:cNvSpPr>
                <a:spLocks noChangeArrowheads="1"/>
              </p:cNvSpPr>
              <p:nvPr/>
            </p:nvSpPr>
            <p:spPr bwMode="auto">
              <a:xfrm>
                <a:off x="6224588" y="4195763"/>
                <a:ext cx="281143" cy="176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100" i="0" dirty="0">
                    <a:solidFill>
                      <a:srgbClr val="000000"/>
                    </a:solidFill>
                    <a:latin typeface="Arial" pitchFamily="34" charset="0"/>
                  </a:rPr>
                  <a:t>0.72</a:t>
                </a:r>
                <a:endParaRPr lang="en-US" sz="2000" i="0" dirty="0"/>
              </a:p>
            </p:txBody>
          </p:sp>
        </p:grpSp>
        <p:sp>
          <p:nvSpPr>
            <p:cNvPr id="13" name="TextBox 63"/>
            <p:cNvSpPr txBox="1">
              <a:spLocks noChangeArrowheads="1"/>
            </p:cNvSpPr>
            <p:nvPr/>
          </p:nvSpPr>
          <p:spPr bwMode="auto">
            <a:xfrm>
              <a:off x="6553851" y="3921358"/>
              <a:ext cx="2360897" cy="3524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I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</a:rPr>
                <a:t>P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=0.95MA,  H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</a:rPr>
                <a:t>98y2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=1.2, </a:t>
              </a:r>
              <a:r>
                <a:rPr lang="en-US" sz="1100" i="0" dirty="0" err="1">
                  <a:solidFill>
                    <a:srgbClr val="000000"/>
                  </a:solidFill>
                  <a:latin typeface="Symbol" pitchFamily="18" charset="2"/>
                </a:rPr>
                <a:t>b</a:t>
              </a:r>
              <a:r>
                <a:rPr lang="en-US" sz="1100" i="0" baseline="-25000" dirty="0" err="1">
                  <a:solidFill>
                    <a:srgbClr val="000000"/>
                  </a:solidFill>
                  <a:latin typeface="Arial Narrow" pitchFamily="34" charset="0"/>
                </a:rPr>
                <a:t>N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=5, </a:t>
              </a:r>
              <a:r>
                <a:rPr lang="en-US" sz="1100" i="0" dirty="0" err="1">
                  <a:solidFill>
                    <a:srgbClr val="000000"/>
                  </a:solidFill>
                  <a:latin typeface="Symbol" pitchFamily="18" charset="2"/>
                </a:rPr>
                <a:t>b</a:t>
              </a:r>
              <a:r>
                <a:rPr lang="en-US" sz="1100" i="0" baseline="-25000" dirty="0" err="1">
                  <a:solidFill>
                    <a:srgbClr val="000000"/>
                  </a:solidFill>
                  <a:latin typeface="Arial Narrow" pitchFamily="34" charset="0"/>
                </a:rPr>
                <a:t>T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 = 10%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</a:rPr>
                <a:t>T 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= 1T, P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</a:rPr>
                <a:t>NBI 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= 10MW, P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</a:rPr>
                <a:t>RF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 = 4MW</a:t>
              </a:r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2743200" y="4267200"/>
            <a:ext cx="3276600" cy="1905000"/>
          </a:xfrm>
          <a:prstGeom prst="homePlate">
            <a:avLst>
              <a:gd name="adj" fmla="val 6578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9" tIns="45714" rIns="0" bIns="45714"/>
          <a:lstStyle/>
          <a:p>
            <a:pPr marL="225399" lvl="1" indent="-225399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2x higher CD efficiency from larger tangency radius R</a:t>
            </a:r>
            <a:r>
              <a:rPr lang="en-US" sz="1800" i="0" kern="0" baseline="-25000" dirty="0">
                <a:solidFill>
                  <a:srgbClr val="000000"/>
                </a:solidFill>
                <a:latin typeface="Arial Narrow" pitchFamily="34" charset="0"/>
              </a:rPr>
              <a:t>TAN</a:t>
            </a:r>
          </a:p>
          <a:p>
            <a:pPr marL="225399" indent="-225399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18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25399" indent="-225399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100% non-inductive CD with  q(r) profile controllable by:</a:t>
            </a:r>
          </a:p>
          <a:p>
            <a:pPr marL="338098" lvl="1" indent="-112700" eaLnBrk="0" hangingPunct="0">
              <a:spcBef>
                <a:spcPct val="20000"/>
              </a:spcBef>
              <a:defRPr/>
            </a:pPr>
            <a:r>
              <a:rPr lang="en-US" sz="1600" i="0" kern="0" dirty="0">
                <a:solidFill>
                  <a:srgbClr val="3333CC"/>
                </a:solidFill>
                <a:latin typeface="Arial Narrow" pitchFamily="34" charset="0"/>
              </a:rPr>
              <a:t>tangency radius, density, position</a:t>
            </a:r>
            <a:endParaRPr lang="en-US" sz="18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grpSp>
        <p:nvGrpSpPr>
          <p:cNvPr id="28" name="Group 66"/>
          <p:cNvGrpSpPr>
            <a:grpSpLocks/>
          </p:cNvGrpSpPr>
          <p:nvPr/>
        </p:nvGrpSpPr>
        <p:grpSpPr bwMode="auto">
          <a:xfrm>
            <a:off x="76201" y="4260850"/>
            <a:ext cx="2530475" cy="2139950"/>
            <a:chOff x="137160" y="3962400"/>
            <a:chExt cx="2529840" cy="2139952"/>
          </a:xfrm>
        </p:grpSpPr>
        <p:pic>
          <p:nvPicPr>
            <p:cNvPr id="29" name="Picture 47" descr="NBI_upgrade_topvie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232801" y="3962400"/>
              <a:ext cx="2209408" cy="210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48"/>
            <p:cNvSpPr txBox="1">
              <a:spLocks noChangeArrowheads="1"/>
            </p:cNvSpPr>
            <p:nvPr/>
          </p:nvSpPr>
          <p:spPr bwMode="auto">
            <a:xfrm>
              <a:off x="1310641" y="5757446"/>
              <a:ext cx="1356359" cy="338554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2000" i="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New 2</a:t>
              </a:r>
              <a:r>
                <a:rPr lang="en-US" sz="2000" i="0" baseline="3000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nd</a:t>
              </a:r>
              <a:r>
                <a:rPr lang="en-US" sz="2000" i="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NBI</a:t>
              </a:r>
            </a:p>
          </p:txBody>
        </p:sp>
        <p:sp>
          <p:nvSpPr>
            <p:cNvPr id="31" name="Text Box 51"/>
            <p:cNvSpPr txBox="1">
              <a:spLocks noChangeArrowheads="1"/>
            </p:cNvSpPr>
            <p:nvPr/>
          </p:nvSpPr>
          <p:spPr bwMode="auto">
            <a:xfrm>
              <a:off x="137160" y="5760720"/>
              <a:ext cx="1158240" cy="341632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27432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  <a:cs typeface="Helvetica" charset="0"/>
                </a:rPr>
                <a:t>Present NBI</a:t>
              </a:r>
            </a:p>
          </p:txBody>
        </p:sp>
      </p:grpSp>
      <p:grpSp>
        <p:nvGrpSpPr>
          <p:cNvPr id="32" name="Group 65"/>
          <p:cNvGrpSpPr>
            <a:grpSpLocks/>
          </p:cNvGrpSpPr>
          <p:nvPr/>
        </p:nvGrpSpPr>
        <p:grpSpPr bwMode="auto">
          <a:xfrm>
            <a:off x="6324600" y="1052513"/>
            <a:ext cx="2649538" cy="2621964"/>
            <a:chOff x="6158547" y="1052702"/>
            <a:chExt cx="2650173" cy="2621190"/>
          </a:xfrm>
        </p:grpSpPr>
        <p:pic>
          <p:nvPicPr>
            <p:cNvPr id="33" name="Picture 4" descr="untitl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58547" y="1110724"/>
              <a:ext cx="2650173" cy="237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6539638" y="3504665"/>
              <a:ext cx="2240500" cy="169227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Normalized e-</a:t>
              </a:r>
              <a:r>
                <a:rPr lang="en-US" sz="1100" i="0" dirty="0" err="1">
                  <a:solidFill>
                    <a:srgbClr val="000000"/>
                  </a:solidFill>
                  <a:latin typeface="Arial Narrow" pitchFamily="34" charset="0"/>
                </a:rPr>
                <a:t>collisionality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en-US" sz="1100" i="0" dirty="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1100" i="0" baseline="-25000" dirty="0">
                  <a:solidFill>
                    <a:srgbClr val="000000"/>
                  </a:solidFill>
                </a:rPr>
                <a:t>e</a:t>
              </a:r>
              <a:r>
                <a:rPr lang="en-US" sz="1100" i="0" dirty="0">
                  <a:solidFill>
                    <a:srgbClr val="000000"/>
                  </a:solidFill>
                </a:rPr>
                <a:t>* </a:t>
              </a:r>
              <a:r>
                <a:rPr lang="en-US" sz="1100" i="0" dirty="0">
                  <a:solidFill>
                    <a:srgbClr val="000000"/>
                  </a:solidFill>
                  <a:sym typeface="Symbol" pitchFamily="18" charset="2"/>
                </a:rPr>
                <a:t> 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n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e 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/</a:t>
              </a:r>
              <a:r>
                <a:rPr lang="en-US" sz="700" i="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 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T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e</a:t>
              </a:r>
              <a:r>
                <a:rPr lang="en-US" sz="1100" i="0" baseline="3000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2</a:t>
              </a:r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>
              <a:off x="6606540" y="2192923"/>
              <a:ext cx="647700" cy="43076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rgbClr val="000000"/>
                  </a:solidFill>
                </a:rPr>
                <a:t>ITER-like scaling</a:t>
              </a: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6606539" y="1052702"/>
              <a:ext cx="771207" cy="483066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rgbClr val="FF0000"/>
                  </a:solidFill>
                </a:rPr>
                <a:t>ST-FNSF </a:t>
              </a:r>
            </a:p>
            <a:p>
              <a:pPr algn="ctr">
                <a:spcBef>
                  <a:spcPct val="20000"/>
                </a:spcBef>
              </a:pP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37" name="Arc 13"/>
            <p:cNvSpPr>
              <a:spLocks/>
            </p:cNvSpPr>
            <p:nvPr/>
          </p:nvSpPr>
          <p:spPr bwMode="auto">
            <a:xfrm rot="549913" flipH="1">
              <a:off x="6562011" y="2196972"/>
              <a:ext cx="1442482" cy="71112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8" name="Line 14"/>
            <p:cNvSpPr>
              <a:spLocks noChangeShapeType="1"/>
            </p:cNvSpPr>
            <p:nvPr/>
          </p:nvSpPr>
          <p:spPr bwMode="auto">
            <a:xfrm>
              <a:off x="7383780" y="1804303"/>
              <a:ext cx="0" cy="5181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>
              <a:off x="8031480" y="1804303"/>
              <a:ext cx="0" cy="6477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>
              <a:off x="6995160" y="1609993"/>
              <a:ext cx="0" cy="5181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Text Box 17"/>
            <p:cNvSpPr txBox="1">
              <a:spLocks noChangeArrowheads="1"/>
            </p:cNvSpPr>
            <p:nvPr/>
          </p:nvSpPr>
          <p:spPr bwMode="auto">
            <a:xfrm>
              <a:off x="6945233" y="1774617"/>
              <a:ext cx="109030" cy="21538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i="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42" name="Text Box 18"/>
            <p:cNvSpPr txBox="1">
              <a:spLocks noChangeArrowheads="1"/>
            </p:cNvSpPr>
            <p:nvPr/>
          </p:nvSpPr>
          <p:spPr bwMode="auto">
            <a:xfrm>
              <a:off x="8001000" y="1263204"/>
              <a:ext cx="678180" cy="246148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000" i="0" dirty="0">
                  <a:solidFill>
                    <a:srgbClr val="000000"/>
                  </a:solidFill>
                  <a:sym typeface="Math1"/>
                </a:rPr>
                <a:t> </a:t>
              </a:r>
              <a:r>
                <a:rPr lang="en-US" sz="1000" i="0" dirty="0">
                  <a:solidFill>
                    <a:srgbClr val="000000"/>
                  </a:solidFill>
                </a:rPr>
                <a:t>constant q, </a:t>
              </a:r>
              <a:r>
                <a:rPr lang="en-US" sz="1000" i="0" dirty="0">
                  <a:solidFill>
                    <a:srgbClr val="000000"/>
                  </a:solidFill>
                  <a:latin typeface="Symbol" pitchFamily="18" charset="2"/>
                </a:rPr>
                <a:t>b</a:t>
              </a:r>
              <a:r>
                <a:rPr lang="en-US" sz="1000" i="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1000" i="0" dirty="0">
                  <a:solidFill>
                    <a:srgbClr val="000000"/>
                  </a:solidFill>
                  <a:latin typeface="Symbol" pitchFamily="18" charset="2"/>
                </a:rPr>
                <a:t>r*</a:t>
              </a: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7315200" y="1550313"/>
              <a:ext cx="775653" cy="43076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rgbClr val="FF0000"/>
                  </a:solidFill>
                </a:rPr>
                <a:t>NSTX Upgrade</a:t>
              </a:r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 flipH="1" flipV="1">
              <a:off x="6691947" y="1286143"/>
              <a:ext cx="1360170" cy="12306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Line 21"/>
            <p:cNvSpPr>
              <a:spLocks noChangeShapeType="1"/>
            </p:cNvSpPr>
            <p:nvPr/>
          </p:nvSpPr>
          <p:spPr bwMode="auto">
            <a:xfrm>
              <a:off x="7383780" y="2082274"/>
              <a:ext cx="6477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2743200" y="1524000"/>
            <a:ext cx="3429000" cy="1905000"/>
          </a:xfrm>
          <a:prstGeom prst="homePlate">
            <a:avLst>
              <a:gd name="adj" fmla="val 6730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9" tIns="45714" rIns="0" bIns="45714"/>
          <a:lstStyle/>
          <a:p>
            <a:pPr marL="231748" indent="-231748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 smtClean="0">
                <a:solidFill>
                  <a:srgbClr val="000000"/>
                </a:solidFill>
                <a:latin typeface="Arial Narrow" pitchFamily="34" charset="0"/>
              </a:rPr>
              <a:t>2x higher 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B</a:t>
            </a:r>
            <a:r>
              <a:rPr lang="en-US" sz="1800" i="0" kern="0" baseline="-25000" dirty="0">
                <a:solidFill>
                  <a:srgbClr val="000000"/>
                </a:solidFill>
                <a:latin typeface="Arial Narrow" pitchFamily="34" charset="0"/>
              </a:rPr>
              <a:t>T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 and I</a:t>
            </a:r>
            <a:r>
              <a:rPr lang="en-US" sz="1800" i="0" kern="0" baseline="-25000" dirty="0">
                <a:solidFill>
                  <a:srgbClr val="000000"/>
                </a:solidFill>
                <a:latin typeface="Arial Narrow" pitchFamily="34" charset="0"/>
              </a:rPr>
              <a:t>P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 increases T, reduces </a:t>
            </a:r>
            <a:r>
              <a:rPr lang="en-US" sz="1800" i="0" kern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* 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  <a:sym typeface="Wingdings" pitchFamily="2" charset="2"/>
              </a:rPr>
              <a:t>toward 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ST-FNSF 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  <a:sym typeface="Wingdings" pitchFamily="2" charset="2"/>
              </a:rPr>
              <a:t>to better 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understand confinement</a:t>
            </a:r>
          </a:p>
          <a:p>
            <a:pPr marL="338098" lvl="1" indent="-112700" eaLnBrk="0" hangingPunct="0">
              <a:spcBef>
                <a:spcPct val="20000"/>
              </a:spcBef>
              <a:defRPr/>
            </a:pPr>
            <a:endParaRPr lang="en-US" sz="1600" i="0" kern="0" dirty="0">
              <a:solidFill>
                <a:srgbClr val="3333CC"/>
              </a:solidFill>
              <a:latin typeface="Arial Narrow" pitchFamily="34" charset="0"/>
            </a:endParaRPr>
          </a:p>
          <a:p>
            <a:pPr marL="0" lvl="1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 Provides 5x longer pulses for profile equilibration, NBI ramp-up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1295752" y="1028701"/>
            <a:ext cx="1240724" cy="49244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New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center-stack</a:t>
            </a:r>
          </a:p>
        </p:txBody>
      </p:sp>
      <p:sp>
        <p:nvSpPr>
          <p:cNvPr id="4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848625" y="6299284"/>
            <a:ext cx="3018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CC00CC"/>
                </a:solidFill>
                <a:latin typeface="+mn-lt"/>
              </a:rPr>
              <a:t>J. Menard, et al., Nucl. Fusion 52 (2012) 083015</a:t>
            </a:r>
            <a:endParaRPr lang="en-US" sz="1000" dirty="0">
              <a:solidFill>
                <a:srgbClr val="CC00CC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 </a:t>
            </a:r>
            <a:r>
              <a:rPr lang="en-US" dirty="0" err="1" smtClean="0"/>
              <a:t>disruptivity</a:t>
            </a:r>
            <a:r>
              <a:rPr lang="en-US" dirty="0" smtClean="0"/>
              <a:t> data informs FNSF operating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990600"/>
            <a:ext cx="5334000" cy="5562600"/>
          </a:xfrm>
        </p:spPr>
        <p:txBody>
          <a:bodyPr/>
          <a:lstStyle/>
          <a:p>
            <a:r>
              <a:rPr lang="en-US" dirty="0" smtClean="0"/>
              <a:t>Increased </a:t>
            </a:r>
            <a:r>
              <a:rPr lang="en-US" dirty="0" err="1" smtClean="0"/>
              <a:t>disruptivity</a:t>
            </a:r>
            <a:r>
              <a:rPr lang="en-US" dirty="0" smtClean="0"/>
              <a:t> for q* &lt; 2.7</a:t>
            </a:r>
          </a:p>
          <a:p>
            <a:pPr lvl="1"/>
            <a:r>
              <a:rPr lang="en-US" dirty="0" smtClean="0"/>
              <a:t>Significantly increased for q* &lt; 2.5</a:t>
            </a:r>
          </a:p>
          <a:p>
            <a:r>
              <a:rPr lang="en-US" dirty="0" smtClean="0"/>
              <a:t>Lower </a:t>
            </a:r>
            <a:r>
              <a:rPr lang="en-US" dirty="0" err="1" smtClean="0"/>
              <a:t>disruptivity</a:t>
            </a:r>
            <a:r>
              <a:rPr lang="en-US" dirty="0" smtClean="0"/>
              <a:t> for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 = 4-6 compared to lower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endParaRPr lang="en-US" baseline="-25000" dirty="0" smtClean="0"/>
          </a:p>
          <a:p>
            <a:pPr lvl="1"/>
            <a:r>
              <a:rPr lang="en-US" dirty="0" smtClean="0"/>
              <a:t>Higher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increases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BS</a:t>
            </a:r>
            <a:r>
              <a:rPr lang="en-US" dirty="0" smtClean="0"/>
              <a:t>, broadens J profile, elevates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min</a:t>
            </a:r>
            <a:endParaRPr lang="en-US" baseline="-25000" dirty="0" smtClean="0"/>
          </a:p>
          <a:p>
            <a:pPr lvl="1"/>
            <a:r>
              <a:rPr lang="en-US" dirty="0" smtClean="0"/>
              <a:t>Operation above no-wall limit aided by:</a:t>
            </a:r>
          </a:p>
          <a:p>
            <a:pPr lvl="2"/>
            <a:r>
              <a:rPr lang="en-US" dirty="0" smtClean="0"/>
              <a:t>NBI co-rotation</a:t>
            </a:r>
          </a:p>
          <a:p>
            <a:pPr lvl="2"/>
            <a:r>
              <a:rPr lang="en-US" dirty="0" smtClean="0"/>
              <a:t>Close-fitting conducting wall</a:t>
            </a:r>
          </a:p>
          <a:p>
            <a:pPr lvl="2"/>
            <a:r>
              <a:rPr lang="en-US" dirty="0" smtClean="0"/>
              <a:t>Active error-field and RWM control</a:t>
            </a:r>
          </a:p>
          <a:p>
            <a:r>
              <a:rPr lang="en-US" dirty="0" smtClean="0"/>
              <a:t>Strong shaping also important</a:t>
            </a:r>
          </a:p>
          <a:p>
            <a:pPr lvl="1"/>
            <a:r>
              <a:rPr lang="en-US" dirty="0" smtClean="0"/>
              <a:t>S </a:t>
            </a:r>
            <a:r>
              <a:rPr lang="en-US" dirty="0" smtClean="0">
                <a:sym typeface="Symbol"/>
              </a:rPr>
              <a:t></a:t>
            </a:r>
            <a:r>
              <a:rPr lang="en-US" dirty="0" smtClean="0"/>
              <a:t> q</a:t>
            </a:r>
            <a:r>
              <a:rPr lang="en-US" baseline="-25000" dirty="0" smtClean="0"/>
              <a:t>95</a:t>
            </a:r>
            <a:r>
              <a:rPr lang="en-US" dirty="0" smtClean="0"/>
              <a:t> I</a:t>
            </a:r>
            <a:r>
              <a:rPr lang="en-US" baseline="-25000" dirty="0" smtClean="0"/>
              <a:t>P</a:t>
            </a:r>
            <a:r>
              <a:rPr lang="en-US" dirty="0" smtClean="0"/>
              <a:t>/</a:t>
            </a:r>
            <a:r>
              <a:rPr lang="en-US" dirty="0" err="1" smtClean="0"/>
              <a:t>aB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lvl="1"/>
            <a:r>
              <a:rPr lang="en-US" dirty="0" smtClean="0"/>
              <a:t>S &gt; 30 provides strongest stabilization</a:t>
            </a:r>
          </a:p>
          <a:p>
            <a:pPr lvl="1"/>
            <a:r>
              <a:rPr lang="en-US" dirty="0" smtClean="0"/>
              <a:t>S &gt; 22-25 good stability</a:t>
            </a:r>
          </a:p>
          <a:p>
            <a:pPr lvl="1"/>
            <a:r>
              <a:rPr lang="en-US" dirty="0" smtClean="0"/>
              <a:t>S &lt; 22 unfavorable</a:t>
            </a:r>
          </a:p>
          <a:p>
            <a:pPr lvl="1"/>
            <a:endParaRPr lang="en-US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90600"/>
            <a:ext cx="291779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93D9F0C7-13CA-46AE-99FA-1E9939B040BD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6934200" y="6248400"/>
            <a:ext cx="1606924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99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b="1" dirty="0" smtClean="0">
                <a:solidFill>
                  <a:srgbClr val="9900CC"/>
                </a:solidFill>
                <a:cs typeface="Helvetica" pitchFamily="34" charset="0"/>
              </a:rPr>
              <a:t>Gerhardt EX/9-3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Investigating high performance scenarios for accessing increased neutron wall loading and engineering 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83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Decrease B</a:t>
            </a:r>
            <a:r>
              <a:rPr lang="en-US" baseline="-25000" dirty="0" smtClean="0"/>
              <a:t>T</a:t>
            </a:r>
            <a:r>
              <a:rPr lang="en-US" dirty="0" smtClean="0"/>
              <a:t> = 3T </a:t>
            </a:r>
            <a:r>
              <a:rPr lang="en-US" dirty="0" smtClean="0">
                <a:sym typeface="Wingdings" pitchFamily="2" charset="2"/>
              </a:rPr>
              <a:t> 2.6T</a:t>
            </a:r>
            <a:r>
              <a:rPr lang="en-US" dirty="0" smtClean="0"/>
              <a:t>, increase H</a:t>
            </a:r>
            <a:r>
              <a:rPr lang="en-US" baseline="-25000" dirty="0" smtClean="0"/>
              <a:t>98</a:t>
            </a:r>
            <a:r>
              <a:rPr lang="en-US" dirty="0" smtClean="0"/>
              <a:t> = 1.2 </a:t>
            </a:r>
            <a:r>
              <a:rPr lang="en-US" dirty="0" smtClean="0">
                <a:sym typeface="Wingdings" pitchFamily="2" charset="2"/>
              </a:rPr>
              <a:t> 1.5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ym typeface="Wingdings" pitchFamily="2" charset="2"/>
              </a:rPr>
              <a:t>Fix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= 6,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T</a:t>
            </a:r>
            <a:r>
              <a:rPr lang="en-US" dirty="0" smtClean="0"/>
              <a:t> = 35%, q* = 2.5, </a:t>
            </a:r>
            <a:r>
              <a:rPr lang="en-US" dirty="0" err="1" smtClean="0">
                <a:sym typeface="Wingdings" pitchFamily="2" charset="2"/>
              </a:rPr>
              <a:t>f</a:t>
            </a:r>
            <a:r>
              <a:rPr lang="en-US" baseline="-25000" dirty="0" err="1" smtClean="0">
                <a:sym typeface="Wingdings" pitchFamily="2" charset="2"/>
              </a:rPr>
              <a:t>Greenwald</a:t>
            </a:r>
            <a:r>
              <a:rPr lang="en-US" dirty="0" smtClean="0">
                <a:sym typeface="Wingdings" pitchFamily="2" charset="2"/>
              </a:rPr>
              <a:t> varies: 0.66 to 0.47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400" y="2011680"/>
            <a:ext cx="5918200" cy="355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5562600"/>
            <a:ext cx="8915400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2000" i="0" dirty="0" smtClean="0">
                <a:solidFill>
                  <a:srgbClr val="FF0000"/>
                </a:solidFill>
              </a:rPr>
              <a:t>Size scan:  Q increases from 3 (R=1m) to </a:t>
            </a:r>
            <a:r>
              <a:rPr lang="en-US" sz="2000" i="0" dirty="0" smtClean="0">
                <a:solidFill>
                  <a:srgbClr val="FF0000"/>
                </a:solidFill>
                <a:sym typeface="Wingdings" pitchFamily="2" charset="2"/>
              </a:rPr>
              <a:t>14 (R=2.2m)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2000" i="0" dirty="0" smtClean="0">
                <a:solidFill>
                  <a:srgbClr val="FF0000"/>
                </a:solidFill>
              </a:rPr>
              <a:t>Smallest ST for </a:t>
            </a:r>
            <a:r>
              <a:rPr lang="en-US" sz="2000" i="0" dirty="0" err="1" smtClean="0">
                <a:solidFill>
                  <a:srgbClr val="FF0000"/>
                </a:solidFill>
              </a:rPr>
              <a:t>Q</a:t>
            </a:r>
            <a:r>
              <a:rPr lang="en-US" sz="2000" i="0" baseline="-25000" dirty="0" err="1" smtClean="0">
                <a:solidFill>
                  <a:srgbClr val="FF0000"/>
                </a:solidFill>
              </a:rPr>
              <a:t>eng</a:t>
            </a:r>
            <a:r>
              <a:rPr lang="en-US" sz="2000" i="0" dirty="0" smtClean="0">
                <a:solidFill>
                  <a:srgbClr val="FF0000"/>
                </a:solidFill>
              </a:rPr>
              <a:t> ~ 1 is R=1.6m </a:t>
            </a:r>
            <a:r>
              <a:rPr lang="en-US" sz="2000" i="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000" i="0" dirty="0" smtClean="0">
                <a:solidFill>
                  <a:srgbClr val="FF0000"/>
                </a:solidFill>
              </a:rPr>
              <a:t> requires very efficient blankets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2000" i="0" dirty="0" smtClean="0">
                <a:solidFill>
                  <a:srgbClr val="FF0000"/>
                </a:solidFill>
                <a:sym typeface="Wingdings" pitchFamily="2" charset="2"/>
              </a:rPr>
              <a:t>Average neutron wall loading increases from 1.8 to 3 MW/m</a:t>
            </a:r>
            <a:r>
              <a:rPr lang="en-US" sz="2000" i="0" baseline="30000" dirty="0" smtClean="0">
                <a:solidFill>
                  <a:srgbClr val="FF0000"/>
                </a:solidFill>
                <a:sym typeface="Wingdings" pitchFamily="2" charset="2"/>
              </a:rPr>
              <a:t>2  </a:t>
            </a:r>
            <a:r>
              <a:rPr lang="en-US" sz="1600" i="0" dirty="0" smtClean="0">
                <a:solidFill>
                  <a:srgbClr val="FF0000"/>
                </a:solidFill>
                <a:sym typeface="Wingdings" pitchFamily="2" charset="2"/>
              </a:rPr>
              <a:t>(not shown)</a:t>
            </a:r>
            <a:endParaRPr lang="en-US" sz="1600" i="0" dirty="0" smtClean="0">
              <a:solidFill>
                <a:srgbClr val="FF0000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93D9F0C7-13CA-46AE-99FA-1E9939B040BD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673025"/>
            <a:ext cx="27432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Note:  Outboard PF coils are superconducting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8359" y="2743200"/>
            <a:ext cx="2641041" cy="785343"/>
            <a:chOff x="76200" y="3024657"/>
            <a:chExt cx="2641041" cy="785343"/>
          </a:xfrm>
        </p:grpSpPr>
        <p:sp>
          <p:nvSpPr>
            <p:cNvPr id="9" name="TextBox 8"/>
            <p:cNvSpPr txBox="1"/>
            <p:nvPr/>
          </p:nvSpPr>
          <p:spPr>
            <a:xfrm>
              <a:off x="76200" y="3253257"/>
              <a:ext cx="8980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 err="1" smtClean="0"/>
                <a:t>Q</a:t>
              </a:r>
              <a:r>
                <a:rPr lang="en-US" sz="2000" i="0" baseline="-25000" dirty="0" err="1" smtClean="0"/>
                <a:t>eng</a:t>
              </a:r>
              <a:r>
                <a:rPr lang="en-US" sz="2000" i="0" dirty="0" smtClean="0"/>
                <a:t> </a:t>
              </a:r>
              <a:r>
                <a:rPr lang="en-US" sz="2000" i="0" dirty="0" smtClean="0">
                  <a:sym typeface="Symbol"/>
                </a:rPr>
                <a:t></a:t>
              </a:r>
              <a:endParaRPr lang="en-US" sz="2000" i="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38200" y="3024657"/>
              <a:ext cx="1879041" cy="785343"/>
              <a:chOff x="0" y="3253257"/>
              <a:chExt cx="1879041" cy="78534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0" y="3253257"/>
                <a:ext cx="1879041" cy="785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i="0" dirty="0" err="1" smtClean="0"/>
                  <a:t>P</a:t>
                </a:r>
                <a:r>
                  <a:rPr lang="en-US" sz="1600" i="0" baseline="-25000" dirty="0" err="1" smtClean="0"/>
                  <a:t>electric</a:t>
                </a:r>
                <a:r>
                  <a:rPr lang="en-US" sz="1600" i="0" dirty="0" smtClean="0"/>
                  <a:t> produced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i="0" dirty="0" err="1" smtClean="0"/>
                  <a:t>P</a:t>
                </a:r>
                <a:r>
                  <a:rPr lang="en-US" sz="1600" i="0" baseline="-25000" dirty="0" err="1" smtClean="0"/>
                  <a:t>electric</a:t>
                </a:r>
                <a:r>
                  <a:rPr lang="en-US" sz="1600" i="0" dirty="0" smtClean="0"/>
                  <a:t> consumed</a:t>
                </a:r>
                <a:endParaRPr lang="en-US" sz="1600" i="0" dirty="0"/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 flipV="1">
                <a:off x="76199" y="3712464"/>
                <a:ext cx="1691640" cy="1867"/>
              </a:xfrm>
              <a:prstGeom prst="line">
                <a:avLst/>
              </a:prstGeom>
              <a:noFill/>
              <a:ln w="158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6" name="TextBox 15"/>
          <p:cNvSpPr txBox="1"/>
          <p:nvPr/>
        </p:nvSpPr>
        <p:spPr>
          <a:xfrm>
            <a:off x="533400" y="3733800"/>
            <a:ext cx="2133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/>
              <a:t>See J. Menard, et al., </a:t>
            </a:r>
          </a:p>
          <a:p>
            <a:pPr algn="ctr"/>
            <a:r>
              <a:rPr lang="it-IT" sz="900" dirty="0" smtClean="0"/>
              <a:t>Nucl. Fusion 51 (2011) 103014</a:t>
            </a:r>
            <a:r>
              <a:rPr lang="en-US" sz="900" dirty="0" smtClean="0"/>
              <a:t> for detail on definitions/parameters</a:t>
            </a:r>
            <a:endParaRPr lang="it-IT" sz="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err="1" smtClean="0"/>
              <a:t>Neutronics</a:t>
            </a:r>
            <a:r>
              <a:rPr lang="en-US" sz="2800" dirty="0" smtClean="0"/>
              <a:t> analysis indicates organic </a:t>
            </a:r>
            <a:br>
              <a:rPr lang="en-US" sz="2800" dirty="0" smtClean="0"/>
            </a:br>
            <a:r>
              <a:rPr lang="en-US" sz="2800" dirty="0" smtClean="0"/>
              <a:t>insulator for 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 PF coils unacceptable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7239000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93D9F0C7-13CA-46AE-99FA-1E9939B040BD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err="1" smtClean="0"/>
              <a:t>MgO</a:t>
            </a:r>
            <a:r>
              <a:rPr lang="en-US" sz="2800" dirty="0" smtClean="0"/>
              <a:t> insulation appears to have good </a:t>
            </a:r>
            <a:br>
              <a:rPr lang="en-US" sz="2800" dirty="0" smtClean="0"/>
            </a:br>
            <a:r>
              <a:rPr lang="en-US" sz="2800" dirty="0" smtClean="0"/>
              <a:t>radiation resistance for 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 PF coils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495800" cy="4648200"/>
          </a:xfrm>
        </p:spPr>
        <p:txBody>
          <a:bodyPr/>
          <a:lstStyle/>
          <a:p>
            <a:r>
              <a:rPr lang="en-US" dirty="0" smtClean="0"/>
              <a:t>UW analysis of </a:t>
            </a:r>
            <a:r>
              <a:rPr lang="en-US" dirty="0" err="1" smtClean="0"/>
              <a:t>divertor</a:t>
            </a:r>
            <a:r>
              <a:rPr lang="en-US" dirty="0" smtClean="0"/>
              <a:t> PFs</a:t>
            </a:r>
          </a:p>
          <a:p>
            <a:pPr lvl="1"/>
            <a:r>
              <a:rPr lang="en-US" dirty="0" smtClean="0"/>
              <a:t>1.8x10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rad</a:t>
            </a:r>
            <a:r>
              <a:rPr lang="en-US" dirty="0" smtClean="0"/>
              <a:t> = 1.8x10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Gy</a:t>
            </a:r>
            <a:r>
              <a:rPr lang="en-US" dirty="0" smtClean="0"/>
              <a:t> at 6FPY for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fus</a:t>
            </a:r>
            <a:r>
              <a:rPr lang="en-US" dirty="0" smtClean="0"/>
              <a:t> = 160MW</a:t>
            </a:r>
          </a:p>
          <a:p>
            <a:r>
              <a:rPr lang="en-US" dirty="0" smtClean="0"/>
              <a:t>Pilot mission for R=1.6m:</a:t>
            </a:r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fus</a:t>
            </a:r>
            <a:r>
              <a:rPr lang="en-US" dirty="0" smtClean="0"/>
              <a:t> = 420MW vs. 160MW </a:t>
            </a:r>
            <a:r>
              <a:rPr lang="en-US" dirty="0" smtClean="0">
                <a:sym typeface="Wingdings" pitchFamily="2" charset="2"/>
              </a:rPr>
              <a:t> 2.6x higher  4</a:t>
            </a:r>
            <a:r>
              <a:rPr lang="en-US" dirty="0" smtClean="0"/>
              <a:t>.7x10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Gy</a:t>
            </a:r>
            <a:endParaRPr lang="en-US" dirty="0" smtClean="0"/>
          </a:p>
          <a:p>
            <a:pPr lvl="1"/>
            <a:r>
              <a:rPr lang="en-US" dirty="0" smtClean="0"/>
              <a:t>Even for Pilot mission, dose is &lt; limit of 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Gy</a:t>
            </a:r>
            <a:endParaRPr lang="en-US" dirty="0" smtClean="0"/>
          </a:p>
          <a:p>
            <a:r>
              <a:rPr lang="en-US" dirty="0" smtClean="0"/>
              <a:t>Limiting factor may be Cu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Need to analyze CS lifetime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Revisit option for multi-turn TF and small OH solenoid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" y="1600200"/>
            <a:ext cx="4038600" cy="4724400"/>
            <a:chOff x="76200" y="1566862"/>
            <a:chExt cx="4465270" cy="5214938"/>
          </a:xfrm>
        </p:grpSpPr>
        <p:pic>
          <p:nvPicPr>
            <p:cNvPr id="61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566862"/>
              <a:ext cx="3580629" cy="338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6480793"/>
              <a:ext cx="4014788" cy="30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" y="5181600"/>
              <a:ext cx="446527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93D9F0C7-13CA-46AE-99FA-1E9939B040BD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Parameters for R=1.6m ST-FNSF conventional </a:t>
            </a:r>
            <a:r>
              <a:rPr lang="en-US" sz="2600" dirty="0" err="1" smtClean="0"/>
              <a:t>divertor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5334000"/>
            <a:ext cx="49530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15888" indent="-115888"/>
            <a:r>
              <a:rPr lang="en-US" sz="2000" dirty="0" err="1" smtClean="0">
                <a:latin typeface="Arial Narrow" pitchFamily="34" charset="0"/>
              </a:rPr>
              <a:t>P</a:t>
            </a:r>
            <a:r>
              <a:rPr lang="en-US" sz="2000" baseline="-25000" dirty="0" err="1" smtClean="0">
                <a:latin typeface="Arial Narrow" pitchFamily="34" charset="0"/>
              </a:rPr>
              <a:t>heat</a:t>
            </a:r>
            <a:r>
              <a:rPr lang="en-US" sz="2000" dirty="0" smtClean="0">
                <a:latin typeface="Arial Narrow" pitchFamily="34" charset="0"/>
              </a:rPr>
              <a:t> = 115MW, </a:t>
            </a:r>
            <a:r>
              <a:rPr lang="en-US" sz="2000" dirty="0" err="1" smtClean="0">
                <a:latin typeface="Arial Narrow" pitchFamily="34" charset="0"/>
              </a:rPr>
              <a:t>f</a:t>
            </a:r>
            <a:r>
              <a:rPr lang="en-US" sz="2000" baseline="-25000" dirty="0" err="1" smtClean="0">
                <a:latin typeface="Arial Narrow" pitchFamily="34" charset="0"/>
              </a:rPr>
              <a:t>rad</a:t>
            </a:r>
            <a:r>
              <a:rPr lang="en-US" sz="2000" dirty="0" smtClean="0">
                <a:latin typeface="Arial Narrow" pitchFamily="34" charset="0"/>
              </a:rPr>
              <a:t>=0.8, </a:t>
            </a:r>
            <a:r>
              <a:rPr lang="en-US" sz="2000" dirty="0" err="1" smtClean="0">
                <a:latin typeface="Arial Narrow" pitchFamily="34" charset="0"/>
              </a:rPr>
              <a:t>f</a:t>
            </a:r>
            <a:r>
              <a:rPr lang="en-US" sz="2000" baseline="-25000" dirty="0" err="1" smtClean="0">
                <a:latin typeface="Arial Narrow" pitchFamily="34" charset="0"/>
              </a:rPr>
              <a:t>obd</a:t>
            </a:r>
            <a:r>
              <a:rPr lang="en-US" sz="2000" dirty="0" smtClean="0">
                <a:latin typeface="Arial Narrow" pitchFamily="34" charset="0"/>
              </a:rPr>
              <a:t>=0.8, sin(</a:t>
            </a:r>
            <a:r>
              <a:rPr lang="en-US" sz="2000" dirty="0" err="1" smtClean="0">
                <a:latin typeface="Symbol" pitchFamily="18" charset="2"/>
              </a:rPr>
              <a:t>q</a:t>
            </a:r>
            <a:r>
              <a:rPr lang="en-US" sz="2000" baseline="-25000" dirty="0" err="1" smtClean="0"/>
              <a:t>p</a:t>
            </a:r>
            <a:r>
              <a:rPr lang="en-US" sz="2000" dirty="0" smtClean="0">
                <a:latin typeface="Arial Narrow" pitchFamily="34" charset="0"/>
              </a:rPr>
              <a:t>) = 0.39</a:t>
            </a:r>
          </a:p>
          <a:p>
            <a:pPr marL="115888" indent="-115888"/>
            <a:r>
              <a:rPr lang="en-US" sz="2000" dirty="0" err="1" smtClean="0">
                <a:latin typeface="Arial Narrow" pitchFamily="34" charset="0"/>
              </a:rPr>
              <a:t>R</a:t>
            </a:r>
            <a:r>
              <a:rPr lang="en-US" sz="2000" baseline="-25000" dirty="0" err="1" smtClean="0">
                <a:latin typeface="Arial Narrow" pitchFamily="34" charset="0"/>
              </a:rPr>
              <a:t>strike</a:t>
            </a:r>
            <a:r>
              <a:rPr lang="en-US" sz="2000" dirty="0" smtClean="0">
                <a:latin typeface="Arial Narrow" pitchFamily="34" charset="0"/>
              </a:rPr>
              <a:t> = 1.16m, </a:t>
            </a:r>
            <a:r>
              <a:rPr lang="en-US" sz="2000" dirty="0" err="1" smtClean="0">
                <a:latin typeface="Arial Narrow" pitchFamily="34" charset="0"/>
              </a:rPr>
              <a:t>f</a:t>
            </a:r>
            <a:r>
              <a:rPr lang="en-US" sz="2000" baseline="-25000" dirty="0" err="1" smtClean="0">
                <a:latin typeface="Arial Narrow" pitchFamily="34" charset="0"/>
              </a:rPr>
              <a:t>exp</a:t>
            </a:r>
            <a:r>
              <a:rPr lang="en-US" sz="2000" dirty="0" smtClean="0">
                <a:latin typeface="Arial Narrow" pitchFamily="34" charset="0"/>
              </a:rPr>
              <a:t> = 22, </a:t>
            </a:r>
            <a:r>
              <a:rPr lang="en-US" sz="2000" dirty="0" err="1" smtClean="0">
                <a:latin typeface="Symbol" pitchFamily="18" charset="2"/>
              </a:rPr>
              <a:t>l</a:t>
            </a:r>
            <a:r>
              <a:rPr lang="en-US" sz="2000" baseline="-25000" dirty="0" err="1" smtClean="0">
                <a:latin typeface="Arial Narrow" pitchFamily="34" charset="0"/>
              </a:rPr>
              <a:t>q</a:t>
            </a:r>
            <a:r>
              <a:rPr lang="en-US" sz="2000" baseline="-25000" dirty="0" smtClean="0">
                <a:latin typeface="Arial Narrow" pitchFamily="34" charset="0"/>
              </a:rPr>
              <a:t>-mid</a:t>
            </a:r>
            <a:r>
              <a:rPr lang="en-US" sz="2000" dirty="0" smtClean="0">
                <a:latin typeface="Arial Narrow" pitchFamily="34" charset="0"/>
              </a:rPr>
              <a:t> =2.7mm, </a:t>
            </a:r>
            <a:r>
              <a:rPr lang="en-US" sz="2000" dirty="0" err="1" smtClean="0">
                <a:latin typeface="Arial Narrow" pitchFamily="34" charset="0"/>
              </a:rPr>
              <a:t>N</a:t>
            </a:r>
            <a:r>
              <a:rPr lang="en-US" sz="2000" baseline="-25000" dirty="0" err="1" smtClean="0">
                <a:latin typeface="Arial Narrow" pitchFamily="34" charset="0"/>
              </a:rPr>
              <a:t>div</a:t>
            </a:r>
            <a:r>
              <a:rPr lang="en-US" sz="2000" baseline="-25000" dirty="0" smtClean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= 2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3333CC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72000" y="4419600"/>
            <a:ext cx="4245534" cy="784830"/>
            <a:chOff x="4441266" y="4495800"/>
            <a:chExt cx="4245534" cy="784830"/>
          </a:xfrm>
        </p:grpSpPr>
        <p:grpSp>
          <p:nvGrpSpPr>
            <p:cNvPr id="15" name="Group 14"/>
            <p:cNvGrpSpPr/>
            <p:nvPr/>
          </p:nvGrpSpPr>
          <p:grpSpPr>
            <a:xfrm>
              <a:off x="5715000" y="4495800"/>
              <a:ext cx="2971800" cy="784830"/>
              <a:chOff x="5029200" y="4459069"/>
              <a:chExt cx="2971800" cy="78483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029200" y="4459069"/>
                <a:ext cx="297180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n-US" sz="1800" i="0" dirty="0" err="1" smtClean="0"/>
                  <a:t>P</a:t>
                </a:r>
                <a:r>
                  <a:rPr lang="en-US" sz="1800" i="0" baseline="-25000" dirty="0" err="1" smtClean="0"/>
                  <a:t>heat</a:t>
                </a:r>
                <a:r>
                  <a:rPr lang="en-US" sz="1800" i="0" dirty="0" smtClean="0"/>
                  <a:t> (1-f</a:t>
                </a:r>
                <a:r>
                  <a:rPr lang="en-US" sz="1800" i="0" baseline="-25000" dirty="0" smtClean="0"/>
                  <a:t>rad</a:t>
                </a:r>
                <a:r>
                  <a:rPr lang="en-US" sz="1800" i="0" dirty="0" smtClean="0"/>
                  <a:t>) </a:t>
                </a:r>
                <a:r>
                  <a:rPr lang="en-US" sz="1800" i="0" dirty="0" err="1" smtClean="0"/>
                  <a:t>f</a:t>
                </a:r>
                <a:r>
                  <a:rPr lang="en-US" sz="1800" i="0" baseline="-25000" dirty="0" err="1" smtClean="0"/>
                  <a:t>obd</a:t>
                </a:r>
                <a:r>
                  <a:rPr lang="en-US" sz="1800" i="0" dirty="0" smtClean="0"/>
                  <a:t> sin(</a:t>
                </a:r>
                <a:r>
                  <a:rPr lang="en-US" sz="1800" i="0" dirty="0" err="1" smtClean="0">
                    <a:latin typeface="Symbol" pitchFamily="18" charset="2"/>
                  </a:rPr>
                  <a:t>q</a:t>
                </a:r>
                <a:r>
                  <a:rPr lang="en-US" sz="1800" i="0" baseline="-25000" dirty="0" err="1" smtClean="0"/>
                  <a:t>pol</a:t>
                </a:r>
                <a:r>
                  <a:rPr lang="en-US" sz="1800" i="0" dirty="0" smtClean="0"/>
                  <a:t>) 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n-US" sz="1800" i="0" dirty="0" smtClean="0"/>
                  <a:t>2</a:t>
                </a:r>
                <a:r>
                  <a:rPr lang="en-US" sz="1800" i="0" dirty="0" smtClean="0">
                    <a:latin typeface="Symbol" pitchFamily="18" charset="2"/>
                  </a:rPr>
                  <a:t>p</a:t>
                </a:r>
                <a:r>
                  <a:rPr lang="en-US" sz="1800" i="0" dirty="0" smtClean="0"/>
                  <a:t>R</a:t>
                </a:r>
                <a:r>
                  <a:rPr lang="en-US" sz="1800" i="0" baseline="-25000" dirty="0" smtClean="0"/>
                  <a:t>strike</a:t>
                </a:r>
                <a:r>
                  <a:rPr lang="en-US" sz="1800" i="0" dirty="0" smtClean="0"/>
                  <a:t> </a:t>
                </a:r>
                <a:r>
                  <a:rPr lang="en-US" sz="1800" i="0" dirty="0" err="1" smtClean="0"/>
                  <a:t>f</a:t>
                </a:r>
                <a:r>
                  <a:rPr lang="en-US" sz="1800" i="0" baseline="-25000" dirty="0" err="1" smtClean="0"/>
                  <a:t>exp</a:t>
                </a:r>
                <a:r>
                  <a:rPr lang="en-US" sz="1800" i="0" dirty="0" smtClean="0"/>
                  <a:t> </a:t>
                </a:r>
                <a:r>
                  <a:rPr lang="en-US" sz="1800" i="0" dirty="0" err="1" smtClean="0">
                    <a:latin typeface="Symbol" pitchFamily="18" charset="2"/>
                  </a:rPr>
                  <a:t>l</a:t>
                </a:r>
                <a:r>
                  <a:rPr lang="en-US" sz="1800" i="0" baseline="-25000" dirty="0" err="1" smtClean="0"/>
                  <a:t>q</a:t>
                </a:r>
                <a:r>
                  <a:rPr lang="en-US" sz="1800" i="0" baseline="-25000" dirty="0" smtClean="0"/>
                  <a:t>-mid</a:t>
                </a:r>
                <a:r>
                  <a:rPr lang="en-US" sz="1800" i="0" dirty="0" smtClean="0"/>
                  <a:t> </a:t>
                </a:r>
                <a:r>
                  <a:rPr lang="en-US" sz="1800" i="0" dirty="0" err="1" smtClean="0"/>
                  <a:t>N</a:t>
                </a:r>
                <a:r>
                  <a:rPr lang="en-US" sz="1800" i="0" baseline="-25000" dirty="0" err="1" smtClean="0"/>
                  <a:t>div</a:t>
                </a:r>
                <a:endParaRPr lang="en-US" sz="1800" i="0" baseline="-25000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 flipH="1">
                <a:off x="5257800" y="4876800"/>
                <a:ext cx="2514600" cy="0"/>
              </a:xfrm>
              <a:prstGeom prst="line">
                <a:avLst/>
              </a:prstGeom>
              <a:noFill/>
              <a:ln w="158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4441266" y="4724400"/>
              <a:ext cx="1540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 smtClean="0"/>
                <a:t>Peak q</a:t>
              </a:r>
              <a:r>
                <a:rPr lang="en-US" sz="1800" i="0" baseline="-25000" dirty="0" smtClean="0">
                  <a:sym typeface="Symbol"/>
                </a:rPr>
                <a:t></a:t>
              </a:r>
              <a:r>
                <a:rPr lang="en-US" sz="1800" i="0" baseline="-25000" dirty="0" smtClean="0"/>
                <a:t>-div</a:t>
              </a:r>
              <a:r>
                <a:rPr lang="en-US" sz="1800" i="0" dirty="0" smtClean="0"/>
                <a:t> </a:t>
              </a:r>
              <a:r>
                <a:rPr lang="en-US" sz="1800" i="0" dirty="0" smtClean="0">
                  <a:sym typeface="Symbol"/>
                </a:rPr>
                <a:t></a:t>
              </a:r>
              <a:endParaRPr lang="en-US" sz="1800" i="0" baseline="-25000" dirty="0"/>
            </a:p>
          </p:txBody>
        </p:sp>
      </p:grpSp>
      <p:pic>
        <p:nvPicPr>
          <p:cNvPr id="3317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3720465" cy="553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17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711" y="990600"/>
            <a:ext cx="4598289" cy="160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 bwMode="auto">
          <a:xfrm>
            <a:off x="5334000" y="1225296"/>
            <a:ext cx="1371600" cy="1143000"/>
          </a:xfrm>
          <a:prstGeom prst="rect">
            <a:avLst/>
          </a:prstGeom>
          <a:solidFill>
            <a:srgbClr val="3333FF">
              <a:alpha val="2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33178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743200"/>
            <a:ext cx="4433697" cy="167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Connector 30"/>
          <p:cNvCxnSpPr/>
          <p:nvPr/>
        </p:nvCxnSpPr>
        <p:spPr bwMode="auto">
          <a:xfrm flipV="1">
            <a:off x="4361688" y="2362200"/>
            <a:ext cx="972312" cy="67665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 flipV="1">
            <a:off x="6705600" y="2362200"/>
            <a:ext cx="1874520" cy="67360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5562600" y="3090672"/>
            <a:ext cx="1524000" cy="2400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0" dirty="0" smtClean="0"/>
              <a:t>Strike point radius</a:t>
            </a:r>
            <a:endParaRPr lang="en-US" i="0" dirty="0"/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>
            <a:off x="5410200" y="3200400"/>
            <a:ext cx="228600" cy="0"/>
          </a:xfrm>
          <a:prstGeom prst="straightConnector1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Parameters for R=1.6m ST-FNSF snowflake </a:t>
            </a:r>
            <a:r>
              <a:rPr lang="en-US" sz="2600" dirty="0" err="1" smtClean="0"/>
              <a:t>divertor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5334000"/>
            <a:ext cx="49530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15888" indent="-115888"/>
            <a:r>
              <a:rPr lang="en-US" sz="2000" dirty="0" err="1" smtClean="0">
                <a:latin typeface="Arial Narrow" pitchFamily="34" charset="0"/>
              </a:rPr>
              <a:t>P</a:t>
            </a:r>
            <a:r>
              <a:rPr lang="en-US" sz="2000" baseline="-25000" dirty="0" err="1" smtClean="0">
                <a:latin typeface="Arial Narrow" pitchFamily="34" charset="0"/>
              </a:rPr>
              <a:t>heat</a:t>
            </a:r>
            <a:r>
              <a:rPr lang="en-US" sz="2000" dirty="0" smtClean="0">
                <a:latin typeface="Arial Narrow" pitchFamily="34" charset="0"/>
              </a:rPr>
              <a:t> = 115MW, </a:t>
            </a:r>
            <a:r>
              <a:rPr lang="en-US" sz="2000" dirty="0" err="1" smtClean="0">
                <a:latin typeface="Arial Narrow" pitchFamily="34" charset="0"/>
              </a:rPr>
              <a:t>f</a:t>
            </a:r>
            <a:r>
              <a:rPr lang="en-US" sz="2000" baseline="-25000" dirty="0" err="1" smtClean="0">
                <a:latin typeface="Arial Narrow" pitchFamily="34" charset="0"/>
              </a:rPr>
              <a:t>rad</a:t>
            </a:r>
            <a:r>
              <a:rPr lang="en-US" sz="2000" dirty="0" smtClean="0">
                <a:latin typeface="Arial Narrow" pitchFamily="34" charset="0"/>
              </a:rPr>
              <a:t>=0.8, </a:t>
            </a:r>
            <a:r>
              <a:rPr lang="en-US" sz="2000" dirty="0" err="1" smtClean="0">
                <a:latin typeface="Arial Narrow" pitchFamily="34" charset="0"/>
              </a:rPr>
              <a:t>f</a:t>
            </a:r>
            <a:r>
              <a:rPr lang="en-US" sz="2000" baseline="-25000" dirty="0" err="1" smtClean="0">
                <a:latin typeface="Arial Narrow" pitchFamily="34" charset="0"/>
              </a:rPr>
              <a:t>obd</a:t>
            </a:r>
            <a:r>
              <a:rPr lang="en-US" sz="2000" dirty="0" smtClean="0">
                <a:latin typeface="Arial Narrow" pitchFamily="34" charset="0"/>
              </a:rPr>
              <a:t>=0.8, sin(</a:t>
            </a:r>
            <a:r>
              <a:rPr lang="en-US" sz="2000" dirty="0" err="1" smtClean="0">
                <a:latin typeface="Symbol" pitchFamily="18" charset="2"/>
              </a:rPr>
              <a:t>q</a:t>
            </a:r>
            <a:r>
              <a:rPr lang="en-US" sz="2000" baseline="-25000" dirty="0" err="1" smtClean="0"/>
              <a:t>p</a:t>
            </a:r>
            <a:r>
              <a:rPr lang="en-US" sz="2000" dirty="0" smtClean="0">
                <a:latin typeface="Arial Narrow" pitchFamily="34" charset="0"/>
              </a:rPr>
              <a:t>) = 0.87</a:t>
            </a:r>
          </a:p>
          <a:p>
            <a:pPr marL="115888" indent="-115888"/>
            <a:r>
              <a:rPr lang="en-US" sz="2000" dirty="0" err="1" smtClean="0">
                <a:latin typeface="Arial Narrow" pitchFamily="34" charset="0"/>
              </a:rPr>
              <a:t>R</a:t>
            </a:r>
            <a:r>
              <a:rPr lang="en-US" sz="2000" baseline="-25000" dirty="0" err="1" smtClean="0">
                <a:latin typeface="Arial Narrow" pitchFamily="34" charset="0"/>
              </a:rPr>
              <a:t>strike</a:t>
            </a:r>
            <a:r>
              <a:rPr lang="en-US" sz="2000" dirty="0" smtClean="0">
                <a:latin typeface="Arial Narrow" pitchFamily="34" charset="0"/>
              </a:rPr>
              <a:t> = 1.05m, </a:t>
            </a:r>
            <a:r>
              <a:rPr lang="en-US" sz="2000" dirty="0" err="1" smtClean="0">
                <a:latin typeface="Arial Narrow" pitchFamily="34" charset="0"/>
              </a:rPr>
              <a:t>f</a:t>
            </a:r>
            <a:r>
              <a:rPr lang="en-US" sz="2000" baseline="-25000" dirty="0" err="1" smtClean="0">
                <a:latin typeface="Arial Narrow" pitchFamily="34" charset="0"/>
              </a:rPr>
              <a:t>exp</a:t>
            </a:r>
            <a:r>
              <a:rPr lang="en-US" sz="2000" dirty="0" smtClean="0">
                <a:latin typeface="Arial Narrow" pitchFamily="34" charset="0"/>
              </a:rPr>
              <a:t> = 50, </a:t>
            </a:r>
            <a:r>
              <a:rPr lang="en-US" sz="2000" dirty="0" err="1" smtClean="0">
                <a:latin typeface="Symbol" pitchFamily="18" charset="2"/>
              </a:rPr>
              <a:t>l</a:t>
            </a:r>
            <a:r>
              <a:rPr lang="en-US" sz="2000" baseline="-25000" dirty="0" err="1" smtClean="0">
                <a:latin typeface="Arial Narrow" pitchFamily="34" charset="0"/>
              </a:rPr>
              <a:t>q</a:t>
            </a:r>
            <a:r>
              <a:rPr lang="en-US" sz="2000" baseline="-25000" dirty="0" smtClean="0">
                <a:latin typeface="Arial Narrow" pitchFamily="34" charset="0"/>
              </a:rPr>
              <a:t>-mid</a:t>
            </a:r>
            <a:r>
              <a:rPr lang="en-US" sz="2000" dirty="0" smtClean="0">
                <a:latin typeface="Arial Narrow" pitchFamily="34" charset="0"/>
              </a:rPr>
              <a:t> =2.7mm, </a:t>
            </a:r>
            <a:r>
              <a:rPr lang="en-US" sz="2000" dirty="0" err="1" smtClean="0">
                <a:latin typeface="Arial Narrow" pitchFamily="34" charset="0"/>
              </a:rPr>
              <a:t>N</a:t>
            </a:r>
            <a:r>
              <a:rPr lang="en-US" sz="2000" baseline="-25000" dirty="0" err="1" smtClean="0">
                <a:latin typeface="Arial Narrow" pitchFamily="34" charset="0"/>
              </a:rPr>
              <a:t>div</a:t>
            </a:r>
            <a:r>
              <a:rPr lang="en-US" sz="2000" baseline="-25000" dirty="0" smtClean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= 2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658" y="1082040"/>
            <a:ext cx="3668342" cy="547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0525" y="990600"/>
            <a:ext cx="4562475" cy="162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17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6725" y="2814843"/>
            <a:ext cx="4343400" cy="163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6"/>
          <p:cNvGrpSpPr/>
          <p:nvPr/>
        </p:nvGrpSpPr>
        <p:grpSpPr>
          <a:xfrm>
            <a:off x="4572000" y="4419600"/>
            <a:ext cx="4245534" cy="784830"/>
            <a:chOff x="4441266" y="4495800"/>
            <a:chExt cx="4245534" cy="784830"/>
          </a:xfrm>
        </p:grpSpPr>
        <p:grpSp>
          <p:nvGrpSpPr>
            <p:cNvPr id="6" name="Group 14"/>
            <p:cNvGrpSpPr/>
            <p:nvPr/>
          </p:nvGrpSpPr>
          <p:grpSpPr>
            <a:xfrm>
              <a:off x="5715000" y="4495800"/>
              <a:ext cx="2971800" cy="784830"/>
              <a:chOff x="5029200" y="4459069"/>
              <a:chExt cx="2971800" cy="78483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029200" y="4459069"/>
                <a:ext cx="297180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n-US" sz="1800" i="0" dirty="0" err="1" smtClean="0"/>
                  <a:t>P</a:t>
                </a:r>
                <a:r>
                  <a:rPr lang="en-US" sz="1800" i="0" baseline="-25000" dirty="0" err="1" smtClean="0"/>
                  <a:t>heat</a:t>
                </a:r>
                <a:r>
                  <a:rPr lang="en-US" sz="1800" i="0" dirty="0" smtClean="0"/>
                  <a:t> (1-f</a:t>
                </a:r>
                <a:r>
                  <a:rPr lang="en-US" sz="1800" i="0" baseline="-25000" dirty="0" smtClean="0"/>
                  <a:t>rad</a:t>
                </a:r>
                <a:r>
                  <a:rPr lang="en-US" sz="1800" i="0" dirty="0" smtClean="0"/>
                  <a:t>) </a:t>
                </a:r>
                <a:r>
                  <a:rPr lang="en-US" sz="1800" i="0" dirty="0" err="1" smtClean="0"/>
                  <a:t>f</a:t>
                </a:r>
                <a:r>
                  <a:rPr lang="en-US" sz="1800" i="0" baseline="-25000" dirty="0" err="1" smtClean="0"/>
                  <a:t>obd</a:t>
                </a:r>
                <a:r>
                  <a:rPr lang="en-US" sz="1800" i="0" dirty="0" smtClean="0"/>
                  <a:t> sin(</a:t>
                </a:r>
                <a:r>
                  <a:rPr lang="en-US" sz="1800" i="0" dirty="0" err="1" smtClean="0">
                    <a:latin typeface="Symbol" pitchFamily="18" charset="2"/>
                  </a:rPr>
                  <a:t>q</a:t>
                </a:r>
                <a:r>
                  <a:rPr lang="en-US" sz="1800" i="0" baseline="-25000" dirty="0" err="1" smtClean="0"/>
                  <a:t>pol</a:t>
                </a:r>
                <a:r>
                  <a:rPr lang="en-US" sz="1800" i="0" dirty="0" smtClean="0"/>
                  <a:t>) 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n-US" sz="1800" i="0" dirty="0" smtClean="0"/>
                  <a:t>2</a:t>
                </a:r>
                <a:r>
                  <a:rPr lang="en-US" sz="1800" i="0" dirty="0" smtClean="0">
                    <a:latin typeface="Symbol" pitchFamily="18" charset="2"/>
                  </a:rPr>
                  <a:t>p</a:t>
                </a:r>
                <a:r>
                  <a:rPr lang="en-US" sz="1800" i="0" dirty="0" smtClean="0"/>
                  <a:t>R</a:t>
                </a:r>
                <a:r>
                  <a:rPr lang="en-US" sz="1800" i="0" baseline="-25000" dirty="0" smtClean="0"/>
                  <a:t>strike</a:t>
                </a:r>
                <a:r>
                  <a:rPr lang="en-US" sz="1800" i="0" dirty="0" smtClean="0"/>
                  <a:t> </a:t>
                </a:r>
                <a:r>
                  <a:rPr lang="en-US" sz="1800" i="0" dirty="0" err="1" smtClean="0"/>
                  <a:t>f</a:t>
                </a:r>
                <a:r>
                  <a:rPr lang="en-US" sz="1800" i="0" baseline="-25000" dirty="0" err="1" smtClean="0"/>
                  <a:t>exp</a:t>
                </a:r>
                <a:r>
                  <a:rPr lang="en-US" sz="1800" i="0" dirty="0" smtClean="0"/>
                  <a:t> </a:t>
                </a:r>
                <a:r>
                  <a:rPr lang="en-US" sz="1800" i="0" dirty="0" err="1" smtClean="0">
                    <a:latin typeface="Symbol" pitchFamily="18" charset="2"/>
                  </a:rPr>
                  <a:t>l</a:t>
                </a:r>
                <a:r>
                  <a:rPr lang="en-US" sz="1800" i="0" baseline="-25000" dirty="0" err="1" smtClean="0"/>
                  <a:t>q</a:t>
                </a:r>
                <a:r>
                  <a:rPr lang="en-US" sz="1800" i="0" baseline="-25000" dirty="0" smtClean="0"/>
                  <a:t>-mid</a:t>
                </a:r>
                <a:r>
                  <a:rPr lang="en-US" sz="1800" i="0" dirty="0" smtClean="0"/>
                  <a:t> </a:t>
                </a:r>
                <a:r>
                  <a:rPr lang="en-US" sz="1800" i="0" dirty="0" err="1" smtClean="0"/>
                  <a:t>N</a:t>
                </a:r>
                <a:r>
                  <a:rPr lang="en-US" sz="1800" i="0" baseline="-25000" dirty="0" err="1" smtClean="0"/>
                  <a:t>div</a:t>
                </a:r>
                <a:endParaRPr lang="en-US" sz="1800" i="0" baseline="-25000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 flipH="1">
                <a:off x="5257800" y="4876800"/>
                <a:ext cx="2514600" cy="0"/>
              </a:xfrm>
              <a:prstGeom prst="line">
                <a:avLst/>
              </a:prstGeom>
              <a:noFill/>
              <a:ln w="158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4441266" y="4724400"/>
              <a:ext cx="1540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 smtClean="0"/>
                <a:t>Peak q</a:t>
              </a:r>
              <a:r>
                <a:rPr lang="en-US" sz="1800" i="0" baseline="-25000" dirty="0" smtClean="0">
                  <a:sym typeface="Symbol"/>
                </a:rPr>
                <a:t></a:t>
              </a:r>
              <a:r>
                <a:rPr lang="en-US" sz="1800" i="0" baseline="-25000" dirty="0" smtClean="0"/>
                <a:t>-div</a:t>
              </a:r>
              <a:r>
                <a:rPr lang="en-US" sz="1800" i="0" dirty="0" smtClean="0"/>
                <a:t> </a:t>
              </a:r>
              <a:r>
                <a:rPr lang="en-US" sz="1800" i="0" dirty="0" smtClean="0">
                  <a:sym typeface="Symbol"/>
                </a:rPr>
                <a:t></a:t>
              </a:r>
              <a:endParaRPr lang="en-US" sz="1800" i="0" baseline="-25000" dirty="0"/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 flipV="1">
            <a:off x="4429125" y="2389997"/>
            <a:ext cx="533400" cy="6858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6334125" y="2389997"/>
            <a:ext cx="2209800" cy="6858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4962525" y="1246997"/>
            <a:ext cx="1371600" cy="1143000"/>
          </a:xfrm>
          <a:prstGeom prst="rect">
            <a:avLst/>
          </a:prstGeom>
          <a:solidFill>
            <a:srgbClr val="3333FF">
              <a:alpha val="2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8325" y="3118469"/>
            <a:ext cx="1524000" cy="2400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0" dirty="0" smtClean="0"/>
              <a:t>Strike point radius</a:t>
            </a:r>
            <a:endParaRPr lang="en-US" i="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5495925" y="3228197"/>
            <a:ext cx="228600" cy="0"/>
          </a:xfrm>
          <a:prstGeom prst="straightConnector1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R=1.6m ST-FNSF TBR calculations</a:t>
            </a:r>
            <a:endParaRPr lang="en-US" sz="2800" dirty="0"/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0300" y="1625025"/>
            <a:ext cx="26289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304800" y="990600"/>
            <a:ext cx="2464594" cy="2825012"/>
            <a:chOff x="1143000" y="1219200"/>
            <a:chExt cx="2143125" cy="2456532"/>
          </a:xfrm>
        </p:grpSpPr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524000"/>
              <a:ext cx="2143125" cy="2151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1219200" y="1219200"/>
              <a:ext cx="17251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Extended</a:t>
              </a:r>
            </a:p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conformal blanket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09725" y="3218532"/>
              <a:ext cx="12426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800" i="0" dirty="0" smtClean="0">
                  <a:solidFill>
                    <a:srgbClr val="FF0000"/>
                  </a:solidFill>
                </a:rPr>
                <a:t>TBR = 1.1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89451" y="4219916"/>
            <a:ext cx="1908314" cy="2261872"/>
            <a:chOff x="89451" y="4081046"/>
            <a:chExt cx="2120349" cy="251319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1449" y="4343400"/>
              <a:ext cx="2048351" cy="2245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89451" y="4081046"/>
              <a:ext cx="204414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Conformal blanket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5872" y="6183867"/>
              <a:ext cx="1700856" cy="4103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i="0" dirty="0" smtClean="0">
                  <a:solidFill>
                    <a:srgbClr val="FF0000"/>
                  </a:solidFill>
                </a:rPr>
                <a:t>TBR = 1.046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6706312" y="3149025"/>
            <a:ext cx="186461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800" i="0" dirty="0" smtClean="0">
                <a:solidFill>
                  <a:srgbClr val="FF0000"/>
                </a:solidFill>
              </a:rPr>
              <a:t>TBR = 1.02</a:t>
            </a:r>
          </a:p>
          <a:p>
            <a:r>
              <a:rPr lang="en-US" sz="1400" i="0" dirty="0" smtClean="0">
                <a:solidFill>
                  <a:srgbClr val="FF0000"/>
                </a:solidFill>
              </a:rPr>
              <a:t>10 NBI penetrations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48400" y="1219200"/>
            <a:ext cx="2560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 smtClean="0"/>
              <a:t>NBI penetration at </a:t>
            </a:r>
            <a:r>
              <a:rPr lang="en-US" sz="1400" i="0" dirty="0" err="1" smtClean="0"/>
              <a:t>midplane</a:t>
            </a:r>
            <a:endParaRPr lang="en-US" sz="1400" i="0" dirty="0"/>
          </a:p>
        </p:txBody>
      </p: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2921794" y="990600"/>
            <a:ext cx="3275171" cy="2795986"/>
            <a:chOff x="3352800" y="1490332"/>
            <a:chExt cx="2847975" cy="2431292"/>
          </a:xfrm>
        </p:grpSpPr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52800" y="1676400"/>
              <a:ext cx="2314575" cy="224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3738927" y="3516868"/>
              <a:ext cx="137088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800" i="0" dirty="0" smtClean="0">
                  <a:solidFill>
                    <a:srgbClr val="FF0000"/>
                  </a:solidFill>
                </a:rPr>
                <a:t>TBR = 1.07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81575" y="2026804"/>
              <a:ext cx="12192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0" dirty="0" smtClean="0"/>
                <a:t>Stabilizing</a:t>
              </a:r>
            </a:p>
            <a:p>
              <a:pPr algn="ctr"/>
              <a:r>
                <a:rPr lang="en-US" sz="1400" i="0" dirty="0" smtClean="0"/>
                <a:t>shell </a:t>
              </a:r>
              <a:endParaRPr lang="en-US" sz="1400" i="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409122" y="1490332"/>
              <a:ext cx="16002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+ 3cm thick stabilizing shell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4600575" y="2550024"/>
              <a:ext cx="209947" cy="420290"/>
            </a:xfrm>
            <a:custGeom>
              <a:avLst/>
              <a:gdLst>
                <a:gd name="connsiteX0" fmla="*/ 0 w 295672"/>
                <a:gd name="connsiteY0" fmla="*/ 0 h 525066"/>
                <a:gd name="connsiteX1" fmla="*/ 176213 w 295672"/>
                <a:gd name="connsiteY1" fmla="*/ 261938 h 525066"/>
                <a:gd name="connsiteX2" fmla="*/ 278606 w 295672"/>
                <a:gd name="connsiteY2" fmla="*/ 485775 h 525066"/>
                <a:gd name="connsiteX3" fmla="*/ 278606 w 295672"/>
                <a:gd name="connsiteY3" fmla="*/ 497681 h 52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672" h="525066">
                  <a:moveTo>
                    <a:pt x="0" y="0"/>
                  </a:moveTo>
                  <a:cubicBezTo>
                    <a:pt x="64889" y="90488"/>
                    <a:pt x="129779" y="180976"/>
                    <a:pt x="176213" y="261938"/>
                  </a:cubicBezTo>
                  <a:cubicBezTo>
                    <a:pt x="222647" y="342901"/>
                    <a:pt x="261541" y="446485"/>
                    <a:pt x="278606" y="485775"/>
                  </a:cubicBezTo>
                  <a:cubicBezTo>
                    <a:pt x="295672" y="525066"/>
                    <a:pt x="287139" y="511373"/>
                    <a:pt x="278606" y="497681"/>
                  </a:cubicBezTo>
                </a:path>
              </a:pathLst>
            </a:cu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flipH="1">
              <a:off x="4752975" y="2473824"/>
              <a:ext cx="609600" cy="30480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sm" len="med"/>
              <a:tailEnd type="triangle" w="sm" len="med"/>
            </a:ln>
            <a:effectLst/>
          </p:spPr>
        </p:cxnSp>
      </p:grpSp>
      <p:cxnSp>
        <p:nvCxnSpPr>
          <p:cNvPr id="39" name="Straight Arrow Connector 38"/>
          <p:cNvCxnSpPr/>
          <p:nvPr/>
        </p:nvCxnSpPr>
        <p:spPr bwMode="auto">
          <a:xfrm>
            <a:off x="7772400" y="1524000"/>
            <a:ext cx="152400" cy="655320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sm" len="med"/>
            <a:tailEnd type="triangle" w="sm" len="med"/>
          </a:ln>
          <a:effectLst/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558457"/>
            <a:ext cx="17716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4343400"/>
            <a:ext cx="22764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743200" y="4233446"/>
            <a:ext cx="1794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0" dirty="0" smtClean="0">
                <a:solidFill>
                  <a:schemeClr val="tx1"/>
                </a:solidFill>
              </a:rPr>
              <a:t>Straight blanket </a:t>
            </a:r>
            <a:endParaRPr lang="en-US" sz="1600" i="0" dirty="0">
              <a:solidFill>
                <a:schemeClr val="tx1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/>
          <a:srcRect l="25490" t="9259" r="27451" b="29630"/>
          <a:stretch>
            <a:fillRect/>
          </a:stretch>
        </p:blipFill>
        <p:spPr bwMode="auto">
          <a:xfrm rot="660000">
            <a:off x="4831984" y="4359137"/>
            <a:ext cx="1966075" cy="21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4980449" y="3962400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tx1"/>
                </a:solidFill>
              </a:rPr>
              <a:t>Extended </a:t>
            </a:r>
          </a:p>
          <a:p>
            <a:pPr algn="ctr"/>
            <a:r>
              <a:rPr lang="en-US" sz="1600" i="0" dirty="0" smtClean="0">
                <a:solidFill>
                  <a:schemeClr val="tx1"/>
                </a:solidFill>
              </a:rPr>
              <a:t>straight blanket</a:t>
            </a:r>
            <a:endParaRPr lang="en-US" sz="1600" i="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60432" y="6158657"/>
            <a:ext cx="13067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800" i="0" dirty="0" smtClean="0">
                <a:solidFill>
                  <a:srgbClr val="FF0000"/>
                </a:solidFill>
              </a:rPr>
              <a:t>TBR = 0.8 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70234" y="6107668"/>
            <a:ext cx="13067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800" i="0" dirty="0" smtClean="0">
                <a:solidFill>
                  <a:srgbClr val="FF0000"/>
                </a:solidFill>
              </a:rPr>
              <a:t>TBR = 1.0 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62800" y="6096000"/>
            <a:ext cx="15632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800" i="0" dirty="0" smtClean="0">
                <a:solidFill>
                  <a:srgbClr val="FF0000"/>
                </a:solidFill>
              </a:rPr>
              <a:t>TBR = 1.047 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86600" y="3962400"/>
            <a:ext cx="1736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tx1"/>
                </a:solidFill>
              </a:rPr>
              <a:t>Straight blanket</a:t>
            </a:r>
          </a:p>
          <a:p>
            <a:pPr algn="ctr"/>
            <a:r>
              <a:rPr lang="en-US" sz="1600" i="0" dirty="0" smtClean="0">
                <a:solidFill>
                  <a:schemeClr val="tx1"/>
                </a:solidFill>
              </a:rPr>
              <a:t>with flat top </a:t>
            </a:r>
            <a:endParaRPr lang="en-US" sz="1600" i="0" dirty="0">
              <a:solidFill>
                <a:schemeClr val="tx1"/>
              </a:solidFill>
            </a:endParaRPr>
          </a:p>
        </p:txBody>
      </p:sp>
      <p:pic>
        <p:nvPicPr>
          <p:cNvPr id="43" name="Picture 5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2400" y="228600"/>
            <a:ext cx="10366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and maintenance schemes </a:t>
            </a:r>
            <a:br>
              <a:rPr lang="en-US" dirty="0" smtClean="0"/>
            </a:br>
            <a:r>
              <a:rPr lang="en-US" dirty="0" smtClean="0"/>
              <a:t>with snowflake </a:t>
            </a:r>
            <a:r>
              <a:rPr lang="en-US" dirty="0" err="1" smtClean="0"/>
              <a:t>divertor</a:t>
            </a:r>
            <a:r>
              <a:rPr lang="en-US" dirty="0" smtClean="0"/>
              <a:t> and vertical ports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3125" t="24001" r="46875" b="9000"/>
          <a:stretch>
            <a:fillRect/>
          </a:stretch>
        </p:blipFill>
        <p:spPr bwMode="auto">
          <a:xfrm>
            <a:off x="609600" y="1001712"/>
            <a:ext cx="3657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4374" t="17000" r="40625" b="3999"/>
          <a:stretch>
            <a:fillRect/>
          </a:stretch>
        </p:blipFill>
        <p:spPr bwMode="auto">
          <a:xfrm>
            <a:off x="4876800" y="1077912"/>
            <a:ext cx="3616325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38200" y="6259512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0">
                <a:latin typeface="Calibri" pitchFamily="34" charset="0"/>
              </a:rPr>
              <a:t>Full Blanket Assembly Removed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5400" y="6259512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0">
                <a:latin typeface="Calibri" pitchFamily="34" charset="0"/>
              </a:rPr>
              <a:t>Centerstack Assembly Removed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</a:t>
            </a:r>
            <a:r>
              <a:rPr lang="en-US" dirty="0" err="1" smtClean="0"/>
              <a:t>divertor</a:t>
            </a:r>
            <a:r>
              <a:rPr lang="en-US" dirty="0" smtClean="0"/>
              <a:t> module maintenance </a:t>
            </a:r>
            <a:r>
              <a:rPr lang="en-US" dirty="0" smtClean="0"/>
              <a:t>scheme </a:t>
            </a:r>
            <a:r>
              <a:rPr lang="en-US" dirty="0" smtClean="0"/>
              <a:t>using </a:t>
            </a:r>
            <a:r>
              <a:rPr lang="en-US" dirty="0" smtClean="0"/>
              <a:t>radial installation and vertical translation through </a:t>
            </a:r>
            <a:r>
              <a:rPr lang="en-US" dirty="0" smtClean="0"/>
              <a:t>vertical </a:t>
            </a:r>
            <a:r>
              <a:rPr lang="en-US" dirty="0" smtClean="0"/>
              <a:t>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332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26" y="1219200"/>
            <a:ext cx="4143374" cy="503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381000" y="1143000"/>
            <a:ext cx="3886200" cy="5257800"/>
            <a:chOff x="4114800" y="533400"/>
            <a:chExt cx="4370388" cy="56388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3665" t="15385" r="19949" b="2563"/>
            <a:stretch>
              <a:fillRect/>
            </a:stretch>
          </p:blipFill>
          <p:spPr bwMode="auto">
            <a:xfrm>
              <a:off x="4114800" y="533400"/>
              <a:ext cx="4370388" cy="563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5562600" y="4953000"/>
              <a:ext cx="685800" cy="11430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6400800" y="1905000"/>
              <a:ext cx="0" cy="68580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6342841" y="4483652"/>
              <a:ext cx="76200" cy="38100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ight Arrow 14"/>
          <p:cNvSpPr/>
          <p:nvPr/>
        </p:nvSpPr>
        <p:spPr bwMode="auto">
          <a:xfrm rot="20293200">
            <a:off x="2789796" y="3676692"/>
            <a:ext cx="1863122" cy="609600"/>
          </a:xfrm>
          <a:prstGeom prst="rightArrow">
            <a:avLst/>
          </a:prstGeom>
          <a:ln w="31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066800" y="4191000"/>
            <a:ext cx="1828800" cy="2209800"/>
          </a:xfrm>
          <a:prstGeom prst="roundRect">
            <a:avLst>
              <a:gd name="adj" fmla="val 11905"/>
            </a:avLst>
          </a:prstGeom>
          <a:noFill/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248400" y="3276600"/>
            <a:ext cx="990600" cy="152400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543800" y="2362200"/>
            <a:ext cx="152400" cy="609600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6186" t="14359" r="17706" b="4614"/>
          <a:stretch>
            <a:fillRect/>
          </a:stretch>
        </p:blipFill>
        <p:spPr bwMode="auto">
          <a:xfrm>
            <a:off x="1905000" y="1143000"/>
            <a:ext cx="5257800" cy="553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B6088-52E3-4FDC-B0B8-313F6334854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R=1.6m ST-FNSF cutaway view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showing blanket module maintenance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ight Arrow 4"/>
          <p:cNvSpPr>
            <a:spLocks noChangeAspect="1"/>
          </p:cNvSpPr>
          <p:nvPr/>
        </p:nvSpPr>
        <p:spPr bwMode="auto">
          <a:xfrm rot="16200000">
            <a:off x="4887468" y="1284732"/>
            <a:ext cx="958596" cy="370332"/>
          </a:xfrm>
          <a:prstGeom prst="rightArrow">
            <a:avLst/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6" name="Donut 5"/>
          <p:cNvSpPr>
            <a:spLocks noChangeAspect="1"/>
          </p:cNvSpPr>
          <p:nvPr/>
        </p:nvSpPr>
        <p:spPr bwMode="auto">
          <a:xfrm>
            <a:off x="4876800" y="1828800"/>
            <a:ext cx="1002030" cy="2356866"/>
          </a:xfrm>
          <a:prstGeom prst="donut">
            <a:avLst>
              <a:gd name="adj" fmla="val 10833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Non-inductive ramp-up from ~0.4MA to ~1MA projected to be possible with new </a:t>
            </a:r>
            <a:r>
              <a:rPr lang="en-US" dirty="0" err="1" smtClean="0"/>
              <a:t>centerstack</a:t>
            </a:r>
            <a:r>
              <a:rPr lang="en-US" dirty="0" smtClean="0"/>
              <a:t> (CS) + more tangential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1371600"/>
          </a:xfrm>
        </p:spPr>
        <p:txBody>
          <a:bodyPr/>
          <a:lstStyle/>
          <a:p>
            <a:pPr marL="225425" indent="-225425">
              <a:lnSpc>
                <a:spcPct val="90000"/>
              </a:lnSpc>
            </a:pPr>
            <a:r>
              <a:rPr lang="en-US" sz="2000" b="1" smtClean="0">
                <a:latin typeface="Arial Narrow" pitchFamily="34" charset="0"/>
              </a:rPr>
              <a:t>New CS provides higher TF (improves stability), 3-5s needed for J(r) equilibration</a:t>
            </a:r>
          </a:p>
          <a:p>
            <a:pPr marL="225425" indent="-225425">
              <a:lnSpc>
                <a:spcPct val="90000"/>
              </a:lnSpc>
            </a:pPr>
            <a:r>
              <a:rPr lang="en-US" sz="2000" b="1" smtClean="0">
                <a:latin typeface="Arial Narrow" pitchFamily="34" charset="0"/>
              </a:rPr>
              <a:t>More tangential injection provides 3-4x higher CD at low I</a:t>
            </a:r>
            <a:r>
              <a:rPr lang="en-US" sz="2000" b="1" baseline="-25000" smtClean="0">
                <a:latin typeface="Arial Narrow" pitchFamily="34" charset="0"/>
              </a:rPr>
              <a:t>P</a:t>
            </a:r>
            <a:r>
              <a:rPr lang="en-US" sz="2000" b="1" smtClean="0">
                <a:latin typeface="Arial Narrow" pitchFamily="34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sz="1800" smtClean="0">
                <a:solidFill>
                  <a:srgbClr val="FF0000"/>
                </a:solidFill>
              </a:rPr>
              <a:t>2x higher absorption (40</a:t>
            </a:r>
            <a:r>
              <a:rPr lang="en-US" sz="180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800" smtClean="0">
                <a:solidFill>
                  <a:srgbClr val="FF0000"/>
                </a:solidFill>
              </a:rPr>
              <a:t>80%) at low I</a:t>
            </a:r>
            <a:r>
              <a:rPr lang="en-US" sz="1800" baseline="-25000" smtClean="0">
                <a:solidFill>
                  <a:srgbClr val="FF0000"/>
                </a:solidFill>
              </a:rPr>
              <a:t>P </a:t>
            </a:r>
            <a:r>
              <a:rPr lang="en-US" sz="1800" smtClean="0">
                <a:solidFill>
                  <a:srgbClr val="FF0000"/>
                </a:solidFill>
              </a:rPr>
              <a:t>= 0.4MA</a:t>
            </a:r>
          </a:p>
          <a:p>
            <a:pPr lvl="1">
              <a:lnSpc>
                <a:spcPct val="90000"/>
              </a:lnSpc>
            </a:pPr>
            <a:r>
              <a:rPr lang="en-US" sz="1800" smtClean="0">
                <a:solidFill>
                  <a:srgbClr val="FF0000"/>
                </a:solidFill>
              </a:rPr>
              <a:t>1.5-2x higher current drive efficiency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6425" y="5181600"/>
            <a:ext cx="9937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1463" y="3048000"/>
            <a:ext cx="3709987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3859213" y="3886200"/>
            <a:ext cx="1627187" cy="1149350"/>
          </a:xfrm>
          <a:prstGeom prst="rightArrow">
            <a:avLst>
              <a:gd name="adj1" fmla="val 72102"/>
              <a:gd name="adj2" fmla="val 3289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76200" y="2743200"/>
            <a:ext cx="4191000" cy="3581400"/>
            <a:chOff x="228600" y="2362200"/>
            <a:chExt cx="4703366" cy="4114800"/>
          </a:xfrm>
        </p:grpSpPr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2362200"/>
              <a:ext cx="4703366" cy="411480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1088529" y="5076879"/>
              <a:ext cx="0" cy="46670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1468028" y="5109937"/>
              <a:ext cx="0" cy="39086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flipH="1">
              <a:off x="1895974" y="4983538"/>
              <a:ext cx="0" cy="32475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912909" y="4927144"/>
              <a:ext cx="1338340" cy="21585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Present NBI</a:t>
              </a:r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V="1">
              <a:off x="3545180" y="4299034"/>
              <a:ext cx="0" cy="680614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V="1">
              <a:off x="3948902" y="4326259"/>
              <a:ext cx="0" cy="65339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flipV="1">
              <a:off x="4372810" y="4392375"/>
              <a:ext cx="0" cy="587273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3135401" y="4783243"/>
              <a:ext cx="1550294" cy="49506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More tangential 2</a:t>
              </a:r>
              <a:r>
                <a:rPr lang="en-US" sz="1400" baseline="30000">
                  <a:solidFill>
                    <a:srgbClr val="000000"/>
                  </a:solidFill>
                </a:rPr>
                <a:t>nd</a:t>
              </a:r>
              <a:r>
                <a:rPr lang="en-US" sz="1400">
                  <a:solidFill>
                    <a:srgbClr val="000000"/>
                  </a:solidFill>
                </a:rPr>
                <a:t> NBI</a:t>
              </a:r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>
              <a:off x="927040" y="5566921"/>
              <a:ext cx="381113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862444" y="4262086"/>
              <a:ext cx="387573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25"/>
            <p:cNvSpPr>
              <a:spLocks noChangeArrowheads="1"/>
            </p:cNvSpPr>
            <p:nvPr/>
          </p:nvSpPr>
          <p:spPr bwMode="auto">
            <a:xfrm>
              <a:off x="745365" y="2650003"/>
              <a:ext cx="1033529" cy="157514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2941615" y="2679172"/>
              <a:ext cx="1033529" cy="64172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1294427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3038508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4" name="TextBox 46"/>
          <p:cNvSpPr txBox="1">
            <a:spLocks noChangeArrowheads="1"/>
          </p:cNvSpPr>
          <p:nvPr/>
        </p:nvSpPr>
        <p:spPr bwMode="auto">
          <a:xfrm>
            <a:off x="5610225" y="2438400"/>
            <a:ext cx="3533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ctr"/>
            <a:r>
              <a:rPr lang="en-US" sz="1600" i="0" dirty="0">
                <a:latin typeface="Arial Narrow" pitchFamily="34" charset="0"/>
                <a:sym typeface="Wingdings" pitchFamily="2" charset="2"/>
              </a:rPr>
              <a:t>TSC simulation of non-inductive ramp-up from I</a:t>
            </a:r>
            <a:r>
              <a:rPr lang="en-US" sz="1600" i="0" baseline="-25000" dirty="0">
                <a:latin typeface="Arial Narrow" pitchFamily="34" charset="0"/>
                <a:sym typeface="Wingdings" pitchFamily="2" charset="2"/>
              </a:rPr>
              <a:t>P</a:t>
            </a:r>
            <a:r>
              <a:rPr lang="en-US" sz="1600" i="0" dirty="0">
                <a:latin typeface="Arial Narrow" pitchFamily="34" charset="0"/>
                <a:sym typeface="Wingdings" pitchFamily="2" charset="2"/>
              </a:rPr>
              <a:t> = 0.1MA, T</a:t>
            </a:r>
            <a:r>
              <a:rPr lang="en-US" sz="1600" i="0" baseline="-25000" dirty="0">
                <a:latin typeface="Arial Narrow" pitchFamily="34" charset="0"/>
                <a:sym typeface="Wingdings" pitchFamily="2" charset="2"/>
              </a:rPr>
              <a:t>e</a:t>
            </a:r>
            <a:r>
              <a:rPr lang="en-US" sz="1600" i="0" dirty="0">
                <a:latin typeface="Arial Narrow" pitchFamily="34" charset="0"/>
                <a:sym typeface="Wingdings" pitchFamily="2" charset="2"/>
              </a:rPr>
              <a:t>=0.5keV target at B</a:t>
            </a:r>
            <a:r>
              <a:rPr lang="en-US" sz="1600" i="0" baseline="-25000" dirty="0">
                <a:latin typeface="Arial Narrow" pitchFamily="34" charset="0"/>
                <a:sym typeface="Wingdings" pitchFamily="2" charset="2"/>
              </a:rPr>
              <a:t>T</a:t>
            </a:r>
            <a:r>
              <a:rPr lang="en-US" sz="1600" i="0" dirty="0">
                <a:latin typeface="Arial Narrow" pitchFamily="34" charset="0"/>
                <a:sym typeface="Wingdings" pitchFamily="2" charset="2"/>
              </a:rPr>
              <a:t>=1T</a:t>
            </a:r>
            <a:endParaRPr lang="en-US" sz="1600" i="0" dirty="0">
              <a:latin typeface="Arial Narrow" pitchFamily="34" charset="0"/>
            </a:endParaRPr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E39357-9E07-48AB-86F2-7E8034C4A51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/>
          <a:srcRect l="22444" t="18462" r="3491" b="1538"/>
          <a:stretch>
            <a:fillRect/>
          </a:stretch>
        </p:blipFill>
        <p:spPr bwMode="auto">
          <a:xfrm>
            <a:off x="76200" y="1219200"/>
            <a:ext cx="6462298" cy="509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Large</a:t>
            </a:r>
            <a:r>
              <a:rPr lang="en-US" sz="2400" i="0" kern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cylindrical </a:t>
            </a:r>
            <a:r>
              <a:rPr lang="en-US" sz="2400" i="0" kern="0" dirty="0" err="1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ves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sel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R=1.6m FNSF could be used for PMI R&amp;D (hot walls, Super-X?), other blanket configurations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705600" y="1828800"/>
            <a:ext cx="2276475" cy="4777204"/>
            <a:chOff x="6781800" y="1871246"/>
            <a:chExt cx="2276475" cy="477720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0400" y="2069068"/>
              <a:ext cx="1771650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7010400" y="1871246"/>
              <a:ext cx="17940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</a:rPr>
                <a:t>Straight blanket 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27632" y="3581400"/>
              <a:ext cx="13067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800" i="0" dirty="0" smtClean="0">
                  <a:solidFill>
                    <a:srgbClr val="FF0000"/>
                  </a:solidFill>
                </a:rPr>
                <a:t>TBR = 0.8 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81800" y="4419600"/>
              <a:ext cx="2276475" cy="222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7162800" y="6172200"/>
              <a:ext cx="15632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800" i="0" dirty="0" smtClean="0">
                  <a:solidFill>
                    <a:srgbClr val="FF0000"/>
                  </a:solidFill>
                </a:rPr>
                <a:t>TBR = 1.047 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10400" y="4139625"/>
              <a:ext cx="181257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Straight blanket</a:t>
              </a:r>
            </a:p>
            <a:p>
              <a:pPr algn="ctr"/>
              <a:r>
                <a:rPr lang="en-US" sz="1600" i="0" dirty="0" smtClean="0">
                  <a:solidFill>
                    <a:schemeClr val="tx1"/>
                  </a:solidFill>
                </a:rPr>
                <a:t>with flat top 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629400" y="990600"/>
            <a:ext cx="2514599" cy="757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0" dirty="0" smtClean="0">
                <a:solidFill>
                  <a:srgbClr val="FF0000"/>
                </a:solidFill>
              </a:rPr>
              <a:t>NOTE: </a:t>
            </a:r>
            <a:r>
              <a:rPr lang="en-US" sz="1600" i="0" dirty="0" smtClean="0">
                <a:solidFill>
                  <a:srgbClr val="FF0000"/>
                </a:solidFill>
              </a:rPr>
              <a:t>TBR values do not include stabilizing shells or penetrations</a:t>
            </a:r>
            <a:endParaRPr lang="en-US" sz="1600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6324" name="Content Placeholder 4"/>
          <p:cNvSpPr>
            <a:spLocks noGrp="1"/>
          </p:cNvSpPr>
          <p:nvPr>
            <p:ph idx="1"/>
          </p:nvPr>
        </p:nvSpPr>
        <p:spPr>
          <a:xfrm>
            <a:off x="152400" y="2971800"/>
            <a:ext cx="8763000" cy="914400"/>
          </a:xfrm>
        </p:spPr>
        <p:txBody>
          <a:bodyPr/>
          <a:lstStyle/>
          <a:p>
            <a:pPr algn="ctr">
              <a:buNone/>
            </a:pPr>
            <a:r>
              <a:rPr lang="en-US" sz="4800" dirty="0" smtClean="0"/>
              <a:t>Backup slides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Liquid metal and PFC research</a:t>
            </a:r>
          </a:p>
        </p:txBody>
      </p:sp>
      <p:sp>
        <p:nvSpPr>
          <p:cNvPr id="17412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51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3176"/>
            <a:ext cx="9144000" cy="887413"/>
          </a:xfrm>
        </p:spPr>
        <p:txBody>
          <a:bodyPr/>
          <a:lstStyle/>
          <a:p>
            <a:r>
              <a:rPr lang="en-US" sz="2200" dirty="0" smtClean="0">
                <a:solidFill>
                  <a:srgbClr val="0033CC"/>
                </a:solidFill>
                <a:ea typeface="ＭＳ Ｐゴシック" pitchFamily="34" charset="-128"/>
              </a:rPr>
              <a:t>Operation with outer strike-point on liquid lithium </a:t>
            </a:r>
            <a:r>
              <a:rPr lang="en-US" sz="2200" dirty="0" err="1" smtClean="0">
                <a:solidFill>
                  <a:srgbClr val="0033CC"/>
                </a:solidFill>
                <a:ea typeface="ＭＳ Ｐゴシック" pitchFamily="34" charset="-128"/>
              </a:rPr>
              <a:t>divertor</a:t>
            </a:r>
            <a:r>
              <a:rPr lang="en-US" sz="2200" dirty="0" smtClean="0">
                <a:solidFill>
                  <a:srgbClr val="0033CC"/>
                </a:solidFill>
                <a:ea typeface="ＭＳ Ｐゴシック" pitchFamily="34" charset="-128"/>
              </a:rPr>
              <a:t> (LLD)</a:t>
            </a:r>
            <a:br>
              <a:rPr lang="en-US" sz="2200" dirty="0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sz="2200" dirty="0" smtClean="0">
                <a:solidFill>
                  <a:srgbClr val="0033CC"/>
                </a:solidFill>
                <a:ea typeface="ＭＳ Ｐゴシック" pitchFamily="34" charset="-128"/>
              </a:rPr>
              <a:t>(porous Mo coated w/ Li) compatible w/ high plasma performance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581400" y="4038600"/>
            <a:ext cx="5562600" cy="1447800"/>
          </a:xfrm>
        </p:spPr>
        <p:txBody>
          <a:bodyPr/>
          <a:lstStyle/>
          <a:p>
            <a:pPr marL="234922" indent="-234922">
              <a:lnSpc>
                <a:spcPts val="1800"/>
              </a:lnSpc>
              <a:buFont typeface="Arial" pitchFamily="34" charset="0"/>
              <a:buChar char="◄"/>
            </a:pPr>
            <a:r>
              <a:rPr lang="en-US" sz="1800" b="1" dirty="0" smtClean="0">
                <a:ea typeface="ＭＳ Ｐゴシック" pitchFamily="34" charset="-128"/>
              </a:rPr>
              <a:t>Strike-point on inner C </a:t>
            </a:r>
            <a:r>
              <a:rPr lang="en-US" sz="1800" b="1" dirty="0" err="1" smtClean="0">
                <a:ea typeface="ＭＳ Ｐゴシック" pitchFamily="34" charset="-128"/>
              </a:rPr>
              <a:t>divertor</a:t>
            </a:r>
            <a:r>
              <a:rPr lang="en-US" sz="1800" b="1" dirty="0" smtClean="0">
                <a:ea typeface="ＭＳ Ｐゴシック" pitchFamily="34" charset="-128"/>
              </a:rPr>
              <a:t> (no ELMs)</a:t>
            </a:r>
          </a:p>
          <a:p>
            <a:pPr marL="515878" lvl="1" indent="-115874">
              <a:lnSpc>
                <a:spcPts val="1800"/>
              </a:lnSpc>
              <a:buNone/>
            </a:pPr>
            <a:endParaRPr lang="en-US" sz="1100" b="1" dirty="0" smtClean="0">
              <a:ea typeface="ＭＳ Ｐゴシック" pitchFamily="34" charset="-128"/>
            </a:endParaRPr>
          </a:p>
          <a:p>
            <a:pPr marL="515878" lvl="1" indent="-115874">
              <a:lnSpc>
                <a:spcPts val="1800"/>
              </a:lnSpc>
              <a:buNone/>
            </a:pPr>
            <a:endParaRPr lang="en-US" sz="1600" b="1" dirty="0" smtClean="0">
              <a:ea typeface="ＭＳ Ｐゴシック" pitchFamily="34" charset="-128"/>
            </a:endParaRPr>
          </a:p>
          <a:p>
            <a:pPr marL="234922" indent="-234922">
              <a:lnSpc>
                <a:spcPts val="1800"/>
              </a:lnSpc>
              <a:buFont typeface="Arial" pitchFamily="34" charset="0"/>
              <a:buChar char="◄"/>
            </a:pPr>
            <a:r>
              <a:rPr lang="en-US" sz="1800" b="1" dirty="0" smtClean="0">
                <a:solidFill>
                  <a:srgbClr val="FF0000"/>
                </a:solidFill>
                <a:ea typeface="ＭＳ Ｐゴシック" pitchFamily="34" charset="-128"/>
              </a:rPr>
              <a:t>Strike-point on LLD, T</a:t>
            </a:r>
            <a:r>
              <a:rPr lang="en-US" sz="1800" b="1" baseline="-25000" dirty="0" smtClean="0">
                <a:solidFill>
                  <a:srgbClr val="FF0000"/>
                </a:solidFill>
                <a:ea typeface="ＭＳ Ｐゴシック" pitchFamily="34" charset="-128"/>
              </a:rPr>
              <a:t>LLD</a:t>
            </a:r>
            <a:r>
              <a:rPr lang="en-US" sz="1800" b="1" dirty="0" smtClean="0">
                <a:solidFill>
                  <a:srgbClr val="FF0000"/>
                </a:solidFill>
                <a:ea typeface="ＭＳ Ｐゴシック" pitchFamily="34" charset="-128"/>
              </a:rPr>
              <a:t> &lt; </a:t>
            </a:r>
            <a:r>
              <a:rPr lang="en-US" sz="1800" b="1" dirty="0" err="1" smtClean="0">
                <a:solidFill>
                  <a:srgbClr val="FF0000"/>
                </a:solidFill>
                <a:ea typeface="ＭＳ Ｐゴシック" pitchFamily="34" charset="-128"/>
              </a:rPr>
              <a:t>T</a:t>
            </a:r>
            <a:r>
              <a:rPr lang="en-US" sz="1800" b="1" baseline="-25000" dirty="0" err="1" smtClean="0">
                <a:solidFill>
                  <a:srgbClr val="FF0000"/>
                </a:solidFill>
                <a:ea typeface="ＭＳ Ｐゴシック" pitchFamily="34" charset="-128"/>
              </a:rPr>
              <a:t>Li</a:t>
            </a:r>
            <a:r>
              <a:rPr lang="en-US" sz="1800" b="1" baseline="-25000" dirty="0" smtClean="0">
                <a:solidFill>
                  <a:srgbClr val="FF0000"/>
                </a:solidFill>
                <a:ea typeface="ＭＳ Ｐゴシック" pitchFamily="34" charset="-128"/>
              </a:rPr>
              <a:t>-melt</a:t>
            </a:r>
          </a:p>
          <a:p>
            <a:pPr marL="234922" indent="-234922">
              <a:lnSpc>
                <a:spcPts val="1800"/>
              </a:lnSpc>
              <a:buFont typeface="Arial" pitchFamily="34" charset="0"/>
              <a:buChar char="◄"/>
            </a:pPr>
            <a:r>
              <a:rPr lang="en-US" sz="1800" b="1" dirty="0" smtClean="0">
                <a:solidFill>
                  <a:srgbClr val="0033CC"/>
                </a:solidFill>
                <a:ea typeface="ＭＳ Ｐゴシック" pitchFamily="34" charset="-128"/>
              </a:rPr>
              <a:t>Strike-point on LLD, T</a:t>
            </a:r>
            <a:r>
              <a:rPr lang="en-US" sz="1800" b="1" baseline="-25000" dirty="0" smtClean="0">
                <a:solidFill>
                  <a:srgbClr val="0033CC"/>
                </a:solidFill>
                <a:ea typeface="ＭＳ Ｐゴシック" pitchFamily="34" charset="-128"/>
              </a:rPr>
              <a:t>LLD</a:t>
            </a:r>
            <a:r>
              <a:rPr lang="en-US" sz="1800" b="1" dirty="0" smtClean="0">
                <a:solidFill>
                  <a:srgbClr val="0033CC"/>
                </a:solidFill>
                <a:ea typeface="ＭＳ Ｐゴシック" pitchFamily="34" charset="-128"/>
              </a:rPr>
              <a:t> &gt; </a:t>
            </a:r>
            <a:r>
              <a:rPr lang="en-US" sz="1800" b="1" dirty="0" err="1" smtClean="0">
                <a:solidFill>
                  <a:srgbClr val="0033CC"/>
                </a:solidFill>
                <a:ea typeface="ＭＳ Ｐゴシック" pitchFamily="34" charset="-128"/>
              </a:rPr>
              <a:t>T</a:t>
            </a:r>
            <a:r>
              <a:rPr lang="en-US" sz="1800" b="1" baseline="-25000" dirty="0" err="1" smtClean="0">
                <a:solidFill>
                  <a:srgbClr val="0033CC"/>
                </a:solidFill>
                <a:ea typeface="ＭＳ Ｐゴシック" pitchFamily="34" charset="-128"/>
              </a:rPr>
              <a:t>Li</a:t>
            </a:r>
            <a:r>
              <a:rPr lang="en-US" sz="1800" b="1" baseline="-25000" dirty="0" smtClean="0">
                <a:solidFill>
                  <a:srgbClr val="0033CC"/>
                </a:solidFill>
                <a:ea typeface="ＭＳ Ｐゴシック" pitchFamily="34" charset="-128"/>
              </a:rPr>
              <a:t>-melt</a:t>
            </a:r>
            <a:r>
              <a:rPr lang="en-US" sz="1800" b="1" dirty="0" smtClean="0">
                <a:solidFill>
                  <a:srgbClr val="0033CC"/>
                </a:solidFill>
                <a:ea typeface="ＭＳ Ｐゴシック" pitchFamily="34" charset="-128"/>
              </a:rPr>
              <a:t> </a:t>
            </a:r>
            <a:r>
              <a:rPr lang="en-US" sz="1100" b="1" dirty="0" smtClean="0">
                <a:solidFill>
                  <a:srgbClr val="0033CC"/>
                </a:solidFill>
                <a:ea typeface="ＭＳ Ｐゴシック" pitchFamily="34" charset="-128"/>
              </a:rPr>
              <a:t>(+ fueling differences</a:t>
            </a:r>
            <a:r>
              <a:rPr lang="en-US" sz="1000" b="1" dirty="0" smtClean="0">
                <a:solidFill>
                  <a:srgbClr val="0033CC"/>
                </a:solidFill>
                <a:ea typeface="ＭＳ Ｐゴシック" pitchFamily="34" charset="-128"/>
              </a:rPr>
              <a:t>)</a:t>
            </a:r>
            <a:endParaRPr lang="en-US" sz="1400" b="1" dirty="0" smtClean="0">
              <a:solidFill>
                <a:srgbClr val="0033CC"/>
              </a:solidFill>
              <a:ea typeface="ＭＳ Ｐゴシック" pitchFamily="34" charset="-128"/>
            </a:endParaRP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256FA-8733-4228-892A-99981D8A2315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4248150" y="5559426"/>
            <a:ext cx="4133850" cy="33854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00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4" rIns="0" bIns="45714">
            <a:spAutoFit/>
          </a:bodyPr>
          <a:lstStyle/>
          <a:p>
            <a:pPr marL="114287" lvl="1" indent="-114287">
              <a:buFont typeface="Arial" pitchFamily="34" charset="0"/>
              <a:buChar char="•"/>
              <a:defRPr/>
            </a:pPr>
            <a:r>
              <a:rPr lang="en-US" sz="1600" i="0" dirty="0">
                <a:solidFill>
                  <a:srgbClr val="000000"/>
                </a:solidFill>
              </a:rPr>
              <a:t>No ELMs, </a:t>
            </a:r>
            <a:r>
              <a:rPr lang="en-US" sz="1600" i="0" dirty="0">
                <a:solidFill>
                  <a:srgbClr val="FF0000"/>
                </a:solidFill>
              </a:rPr>
              <a:t>no </a:t>
            </a:r>
            <a:r>
              <a:rPr lang="en-US" sz="1600" i="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1600" i="0" dirty="0">
                <a:solidFill>
                  <a:srgbClr val="FF0000"/>
                </a:solidFill>
              </a:rPr>
              <a:t>small, </a:t>
            </a:r>
            <a:r>
              <a:rPr lang="en-US" sz="1600" i="0" dirty="0">
                <a:solidFill>
                  <a:srgbClr val="0033CC"/>
                </a:solidFill>
              </a:rPr>
              <a:t>small </a:t>
            </a:r>
            <a:r>
              <a:rPr lang="en-US" sz="1600" i="0" dirty="0">
                <a:solidFill>
                  <a:srgbClr val="0033CC"/>
                </a:solidFill>
                <a:sym typeface="Wingdings" pitchFamily="2" charset="2"/>
              </a:rPr>
              <a:t> l</a:t>
            </a:r>
            <a:r>
              <a:rPr lang="en-US" sz="1600" i="0" dirty="0">
                <a:solidFill>
                  <a:srgbClr val="0033CC"/>
                </a:solidFill>
              </a:rPr>
              <a:t>arger</a:t>
            </a: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152400" y="6107114"/>
            <a:ext cx="8915400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marL="115874" lvl="1" indent="-115874" algn="ctr">
              <a:defRPr/>
            </a:pPr>
            <a:r>
              <a:rPr lang="en-US" sz="1800" i="0" dirty="0">
                <a:solidFill>
                  <a:srgbClr val="000000"/>
                </a:solidFill>
              </a:rPr>
              <a:t>Li + plasma-facing component research will be continued, extended in NSTX-U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33400" y="3505200"/>
            <a:ext cx="3124200" cy="2514600"/>
            <a:chOff x="-1782763" y="609600"/>
            <a:chExt cx="6278563" cy="5191125"/>
          </a:xfrm>
        </p:grpSpPr>
        <p:pic>
          <p:nvPicPr>
            <p:cNvPr id="368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752600" y="609600"/>
              <a:ext cx="6221413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782763" y="5029200"/>
              <a:ext cx="6278563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7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219200"/>
            <a:ext cx="297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Box 20"/>
          <p:cNvSpPr txBox="1">
            <a:spLocks noChangeArrowheads="1"/>
          </p:cNvSpPr>
          <p:nvPr/>
        </p:nvSpPr>
        <p:spPr bwMode="auto">
          <a:xfrm>
            <a:off x="1828800" y="1485901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0" bIns="45714">
            <a:spAutoFit/>
          </a:bodyPr>
          <a:lstStyle/>
          <a:p>
            <a:r>
              <a:rPr lang="en-US" sz="1400" dirty="0"/>
              <a:t>LLD</a:t>
            </a:r>
          </a:p>
        </p:txBody>
      </p:sp>
      <p:cxnSp>
        <p:nvCxnSpPr>
          <p:cNvPr id="36873" name="Straight Arrow Connector 24"/>
          <p:cNvCxnSpPr>
            <a:cxnSpLocks noChangeShapeType="1"/>
            <a:stCxn id="36872" idx="2"/>
          </p:cNvCxnSpPr>
          <p:nvPr/>
        </p:nvCxnSpPr>
        <p:spPr bwMode="auto">
          <a:xfrm rot="16200000" flipH="1">
            <a:off x="1751013" y="2138363"/>
            <a:ext cx="835025" cy="14605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68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0" y="121920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875" name="Straight Arrow Connector 24"/>
          <p:cNvCxnSpPr>
            <a:cxnSpLocks noChangeShapeType="1"/>
            <a:stCxn id="36872" idx="2"/>
          </p:cNvCxnSpPr>
          <p:nvPr/>
        </p:nvCxnSpPr>
        <p:spPr bwMode="auto">
          <a:xfrm rot="16200000" flipH="1">
            <a:off x="2493963" y="1395413"/>
            <a:ext cx="339725" cy="113665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TextBox 19"/>
          <p:cNvSpPr txBox="1"/>
          <p:nvPr/>
        </p:nvSpPr>
        <p:spPr>
          <a:xfrm>
            <a:off x="5695214" y="1119189"/>
            <a:ext cx="1979498" cy="3080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29" tIns="45714" rIns="91429" bIns="45714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LLD FY2010 results: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495800" y="1500188"/>
            <a:ext cx="4343400" cy="23103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marL="228573" indent="-228573" eaLnBrk="0" hangingPunct="0">
              <a:lnSpc>
                <a:spcPts val="1999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i="0" dirty="0">
                <a:solidFill>
                  <a:srgbClr val="FF0000"/>
                </a:solidFill>
              </a:rPr>
              <a:t>LLD did not increase D pumping  beyond that achieved with </a:t>
            </a:r>
            <a:r>
              <a:rPr lang="en-US" sz="1800" i="0" dirty="0" err="1">
                <a:solidFill>
                  <a:srgbClr val="FF0000"/>
                </a:solidFill>
              </a:rPr>
              <a:t>LiTER</a:t>
            </a:r>
            <a:endParaRPr lang="en-US" sz="1800" i="0" dirty="0">
              <a:solidFill>
                <a:srgbClr val="FF0000"/>
              </a:solidFill>
            </a:endParaRPr>
          </a:p>
          <a:p>
            <a:pPr marL="177779" indent="-177779" eaLnBrk="0" hangingPunct="0">
              <a:lnSpc>
                <a:spcPts val="1999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i="0" dirty="0">
                <a:solidFill>
                  <a:srgbClr val="008080"/>
                </a:solidFill>
              </a:rPr>
              <a:t>No evidence of Mo from LLD in plasma during normal operation </a:t>
            </a:r>
          </a:p>
          <a:p>
            <a:pPr marL="177779" indent="-177779" eaLnBrk="0" hangingPunct="0">
              <a:lnSpc>
                <a:spcPts val="1999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i="0" dirty="0">
                <a:solidFill>
                  <a:srgbClr val="008080"/>
                </a:solidFill>
              </a:rPr>
              <a:t>Operation with strike-point on LLD can yield </a:t>
            </a:r>
            <a:r>
              <a:rPr lang="en-US" sz="1800" i="0" u="sng" dirty="0">
                <a:solidFill>
                  <a:srgbClr val="008080"/>
                </a:solidFill>
              </a:rPr>
              <a:t>reduced</a:t>
            </a:r>
            <a:r>
              <a:rPr lang="en-US" sz="1800" i="0" dirty="0">
                <a:solidFill>
                  <a:srgbClr val="008080"/>
                </a:solidFill>
              </a:rPr>
              <a:t> core impurities</a:t>
            </a:r>
          </a:p>
          <a:p>
            <a:pPr marL="177779" indent="-177779" eaLnBrk="0" hangingPunct="0">
              <a:lnSpc>
                <a:spcPts val="1999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i="0" dirty="0">
                <a:solidFill>
                  <a:srgbClr val="008080"/>
                </a:solidFill>
              </a:rPr>
              <a:t>Row of inboard Mo tiles installed for FY11-12 run, can re-use in NSTX-U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LLD with optimized pore size and layer thickness </a:t>
            </a:r>
            <a:br>
              <a:rPr lang="en-US" smtClean="0"/>
            </a:br>
            <a:r>
              <a:rPr lang="en-US" smtClean="0"/>
              <a:t>can provide stable lithium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5105400" cy="2667000"/>
          </a:xfrm>
        </p:spPr>
        <p:txBody>
          <a:bodyPr/>
          <a:lstStyle/>
          <a:p>
            <a:pPr marL="182880" indent="-182880"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LLD filled with 67 </a:t>
            </a:r>
            <a:r>
              <a:rPr lang="en-US" sz="1800" dirty="0" err="1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g</a:t>
            </a: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-Li by evaporation, </a:t>
            </a:r>
            <a:b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</a:b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(twice that needed to fill the porosity). </a:t>
            </a:r>
          </a:p>
          <a:p>
            <a:pPr marL="182880" indent="-182880"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No major Mo or macroscopic Li influx observed even with strike point on LLD.</a:t>
            </a:r>
            <a:endParaRPr lang="en-US" sz="1800" dirty="0" smtClean="0">
              <a:solidFill>
                <a:srgbClr val="1822CD"/>
              </a:solidFill>
            </a:endParaRPr>
          </a:p>
          <a:p>
            <a:pPr marL="182880" indent="-182880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</a:rPr>
              <a:t>No lithium ejection events from LLD observed during NSTX transients &gt; 100 kA/m</a:t>
            </a:r>
            <a:r>
              <a:rPr lang="en-US" sz="1800" baseline="30000" dirty="0" smtClean="0">
                <a:solidFill>
                  <a:srgbClr val="1822CD"/>
                </a:solidFill>
              </a:rPr>
              <a:t>2</a:t>
            </a:r>
          </a:p>
          <a:p>
            <a:pPr marL="582930" lvl="1" indent="-182880"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1822CD"/>
                </a:solidFill>
              </a:rPr>
              <a:t>Thin layers and small pore diameters increase critical current (</a:t>
            </a:r>
            <a:r>
              <a:rPr lang="en-US" sz="1600" dirty="0" err="1" smtClean="0">
                <a:solidFill>
                  <a:srgbClr val="1822CD"/>
                </a:solidFill>
              </a:rPr>
              <a:t>J</a:t>
            </a:r>
            <a:r>
              <a:rPr lang="en-US" sz="1600" baseline="-25000" dirty="0" err="1" smtClean="0">
                <a:solidFill>
                  <a:srgbClr val="1822CD"/>
                </a:solidFill>
              </a:rPr>
              <a:t>crit</a:t>
            </a:r>
            <a:r>
              <a:rPr lang="en-US" sz="1600" dirty="0" smtClean="0">
                <a:solidFill>
                  <a:srgbClr val="1822CD"/>
                </a:solidFill>
              </a:rPr>
              <a:t>) for ejection.</a:t>
            </a:r>
          </a:p>
          <a:p>
            <a:pPr marL="557784" lvl="1" indent="-100584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</a:rPr>
              <a:t> </a:t>
            </a:r>
            <a:r>
              <a:rPr lang="en-US" sz="1600" dirty="0" err="1" smtClean="0">
                <a:solidFill>
                  <a:srgbClr val="1822CD"/>
                </a:solidFill>
              </a:rPr>
              <a:t>Modelling</a:t>
            </a:r>
            <a:r>
              <a:rPr lang="en-US" sz="1600" dirty="0" smtClean="0">
                <a:solidFill>
                  <a:srgbClr val="1822CD"/>
                </a:solidFill>
              </a:rPr>
              <a:t> consistent with DIII-D Li-DIMES ejection at 10kA/m</a:t>
            </a:r>
            <a:r>
              <a:rPr lang="en-US" sz="1600" baseline="30000" dirty="0" smtClean="0">
                <a:solidFill>
                  <a:srgbClr val="1822CD"/>
                </a:solidFill>
              </a:rPr>
              <a:t>2</a:t>
            </a:r>
            <a:r>
              <a:rPr lang="en-US" sz="1600" dirty="0" smtClean="0">
                <a:solidFill>
                  <a:srgbClr val="1822CD"/>
                </a:solidFill>
              </a:rPr>
              <a:t> and NSTX experience.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7738" y="6019800"/>
            <a:ext cx="44624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i="0" dirty="0">
                <a:latin typeface="Arial"/>
              </a:rPr>
              <a:t>M.A. </a:t>
            </a:r>
            <a:r>
              <a:rPr lang="en-US" sz="1400" b="0" i="0" dirty="0" err="1">
                <a:latin typeface="Arial"/>
              </a:rPr>
              <a:t>Jaworski</a:t>
            </a:r>
            <a:r>
              <a:rPr lang="en-US" sz="1400" b="0" i="0" dirty="0">
                <a:latin typeface="Arial"/>
              </a:rPr>
              <a:t>, et al., J. </a:t>
            </a:r>
            <a:r>
              <a:rPr lang="en-US" sz="1400" b="0" i="0" dirty="0" err="1">
                <a:latin typeface="Arial"/>
              </a:rPr>
              <a:t>Nucl</a:t>
            </a:r>
            <a:r>
              <a:rPr lang="en-US" sz="1400" b="0" i="0" dirty="0">
                <a:latin typeface="Arial"/>
              </a:rPr>
              <a:t>. Mater. 415 (2011) S985. </a:t>
            </a:r>
          </a:p>
          <a:p>
            <a:pPr>
              <a:defRPr/>
            </a:pPr>
            <a:r>
              <a:rPr lang="en-US" sz="1400" b="0" i="0" dirty="0">
                <a:latin typeface="Arial"/>
              </a:rPr>
              <a:t>D. Whyte, et al., Fusion Eng. Des. 72 (2004) 133.</a:t>
            </a:r>
          </a:p>
        </p:txBody>
      </p:sp>
      <p:pic>
        <p:nvPicPr>
          <p:cNvPr id="13317" name="Picture 74" descr="V3-09-25 transverse 100x"/>
          <p:cNvPicPr>
            <a:picLocks noChangeAspect="1" noChangeArrowheads="1"/>
          </p:cNvPicPr>
          <p:nvPr/>
        </p:nvPicPr>
        <p:blipFill>
          <a:blip r:embed="rId3" cstate="print">
            <a:lum bright="30000" contrast="56000"/>
          </a:blip>
          <a:srcRect l="45139"/>
          <a:stretch>
            <a:fillRect/>
          </a:stretch>
        </p:blipFill>
        <p:spPr bwMode="auto">
          <a:xfrm>
            <a:off x="2971800" y="914400"/>
            <a:ext cx="16716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73"/>
          <p:cNvSpPr txBox="1">
            <a:spLocks noChangeArrowheads="1"/>
          </p:cNvSpPr>
          <p:nvPr/>
        </p:nvSpPr>
        <p:spPr bwMode="auto">
          <a:xfrm>
            <a:off x="228600" y="3213100"/>
            <a:ext cx="4495800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7800" indent="-177800">
              <a:spcBef>
                <a:spcPct val="50000"/>
              </a:spcBef>
            </a:pPr>
            <a:r>
              <a:rPr lang="en-US" sz="1400" b="0" i="0">
                <a:solidFill>
                  <a:srgbClr val="000000"/>
                </a:solidFill>
              </a:rPr>
              <a:t>	LLD surface cross section: plasma sprayed porous Mo</a:t>
            </a:r>
          </a:p>
        </p:txBody>
      </p:sp>
      <p:pic>
        <p:nvPicPr>
          <p:cNvPr id="13319" name="Picture 17" descr="10E0111-10"/>
          <p:cNvPicPr>
            <a:picLocks noChangeAspect="1" noChangeArrowheads="1"/>
          </p:cNvPicPr>
          <p:nvPr/>
        </p:nvPicPr>
        <p:blipFill>
          <a:blip r:embed="rId4" cstate="print"/>
          <a:srcRect l="14667" t="20000" r="14667"/>
          <a:stretch>
            <a:fillRect/>
          </a:stretch>
        </p:blipFill>
        <p:spPr bwMode="auto">
          <a:xfrm>
            <a:off x="0" y="914400"/>
            <a:ext cx="3028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Line 9"/>
          <p:cNvSpPr>
            <a:spLocks noChangeShapeType="1"/>
          </p:cNvSpPr>
          <p:nvPr/>
        </p:nvSpPr>
        <p:spPr bwMode="auto">
          <a:xfrm>
            <a:off x="300038" y="1787525"/>
            <a:ext cx="461962" cy="330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36513" y="1524000"/>
            <a:ext cx="593725" cy="276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7800" indent="-177800">
              <a:spcBef>
                <a:spcPct val="50000"/>
              </a:spcBef>
            </a:pPr>
            <a:r>
              <a:rPr lang="en-US" sz="1800" i="0">
                <a:solidFill>
                  <a:srgbClr val="FFFFFF"/>
                </a:solidFill>
              </a:rPr>
              <a:t>LLD</a:t>
            </a:r>
            <a:endParaRPr lang="en-US" i="0"/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3CA54099-8247-4431-9823-C9BEC8870CA2}" type="slidenum">
              <a:rPr lang="en-US">
                <a:solidFill>
                  <a:srgbClr val="3333CC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133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017588"/>
            <a:ext cx="4114800" cy="492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Flowing LLD will be studied as alternative means </a:t>
            </a:r>
            <a:br>
              <a:rPr lang="en-US" smtClean="0"/>
            </a:br>
            <a:r>
              <a:rPr lang="en-US" smtClean="0"/>
              <a:t>of particle and power exhaust, access to low recycling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791200" cy="5486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LLD, LTX </a:t>
            </a:r>
            <a:r>
              <a:rPr lang="en-US" dirty="0" smtClean="0">
                <a:sym typeface="Wingdings" pitchFamily="2" charset="2"/>
              </a:rPr>
              <a:t> l</a:t>
            </a:r>
            <a:r>
              <a:rPr lang="en-US" dirty="0" smtClean="0"/>
              <a:t>iquid Li required to achieve pumping persistence </a:t>
            </a:r>
          </a:p>
          <a:p>
            <a:pPr lvl="1">
              <a:defRPr/>
            </a:pPr>
            <a:r>
              <a:rPr lang="en-US" dirty="0" smtClean="0"/>
              <a:t>Flowing Li required to remove by-products of reactions with background gases</a:t>
            </a:r>
          </a:p>
          <a:p>
            <a:pPr>
              <a:defRPr/>
            </a:pPr>
            <a:r>
              <a:rPr lang="en-US" dirty="0" smtClean="0"/>
              <a:t>Substantial R&amp;D needed for flowing Li</a:t>
            </a:r>
          </a:p>
          <a:p>
            <a:pPr>
              <a:defRPr/>
            </a:pPr>
            <a:r>
              <a:rPr lang="en-US" dirty="0" smtClean="0"/>
              <a:t>Need to identify optimal choice of concept for pumping, power handling: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Slow-flowing thin film (</a:t>
            </a:r>
            <a:r>
              <a:rPr lang="en-US" dirty="0" err="1" smtClean="0"/>
              <a:t>FLiLi</a:t>
            </a:r>
            <a:r>
              <a:rPr lang="en-US" dirty="0" smtClean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Capillary porous system (CPS)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Lithium infused trenches (</a:t>
            </a:r>
            <a:r>
              <a:rPr lang="en-US" dirty="0" err="1" smtClean="0"/>
              <a:t>LiMIT</a:t>
            </a:r>
            <a:r>
              <a:rPr lang="en-US" dirty="0" smtClean="0"/>
              <a:t>)</a:t>
            </a:r>
          </a:p>
          <a:p>
            <a:pPr marL="749212" lvl="1" indent="-292066">
              <a:lnSpc>
                <a:spcPct val="90000"/>
              </a:lnSpc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All systems above require active cooling to mitigate highest heat fluxes of NSTX-U</a:t>
            </a:r>
          </a:p>
          <a:p>
            <a:pPr>
              <a:defRPr/>
            </a:pPr>
            <a:r>
              <a:rPr lang="en-US" dirty="0" smtClean="0"/>
              <a:t>Elimination of C from </a:t>
            </a:r>
            <a:r>
              <a:rPr lang="en-US" dirty="0" err="1" smtClean="0"/>
              <a:t>divertor</a:t>
            </a:r>
            <a:r>
              <a:rPr lang="en-US" dirty="0" smtClean="0"/>
              <a:t> needed  for “clean” test of LLD D pumping</a:t>
            </a:r>
          </a:p>
          <a:p>
            <a:pPr lvl="1">
              <a:defRPr/>
            </a:pPr>
            <a:r>
              <a:rPr lang="en-US" dirty="0" smtClean="0"/>
              <a:t>May need to remove all C PFCs?</a:t>
            </a:r>
            <a:endParaRPr lang="en-US" dirty="0"/>
          </a:p>
        </p:txBody>
      </p:sp>
      <p:grpSp>
        <p:nvGrpSpPr>
          <p:cNvPr id="2" name="Group 48"/>
          <p:cNvGrpSpPr>
            <a:grpSpLocks noChangeAspect="1"/>
          </p:cNvGrpSpPr>
          <p:nvPr/>
        </p:nvGrpSpPr>
        <p:grpSpPr bwMode="auto">
          <a:xfrm>
            <a:off x="6172200" y="3886200"/>
            <a:ext cx="2667000" cy="1931988"/>
            <a:chOff x="304647" y="5299875"/>
            <a:chExt cx="1646297" cy="1192323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304647" y="5334166"/>
              <a:ext cx="185209" cy="411484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510434" y="6292335"/>
              <a:ext cx="205787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482016" y="5745649"/>
              <a:ext cx="0" cy="55550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 flipV="1">
              <a:off x="789717" y="6013113"/>
              <a:ext cx="592863" cy="24689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 flipV="1">
              <a:off x="1436476" y="5334166"/>
              <a:ext cx="411574" cy="617225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685843" y="5299875"/>
              <a:ext cx="680077" cy="51284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i="0" dirty="0">
                  <a:solidFill>
                    <a:srgbClr val="000000"/>
                  </a:solidFill>
                  <a:latin typeface="Arial Black" pitchFamily="34" charset="0"/>
                  <a:cs typeface="Calibri" pitchFamily="34" charset="0"/>
                </a:rPr>
                <a:t>C</a:t>
              </a:r>
            </a:p>
            <a:p>
              <a:pPr algn="ctr">
                <a:defRPr/>
              </a:pPr>
              <a:r>
                <a:rPr lang="en-US" sz="2400" i="0" dirty="0">
                  <a:solidFill>
                    <a:srgbClr val="FFFFFF">
                      <a:lumMod val="75000"/>
                    </a:srgbClr>
                  </a:solidFill>
                  <a:latin typeface="Arial Black" pitchFamily="34" charset="0"/>
                  <a:cs typeface="Calibri" pitchFamily="34" charset="0"/>
                </a:rPr>
                <a:t>Mo</a:t>
              </a:r>
            </a:p>
          </p:txBody>
        </p:sp>
        <p:cxnSp>
          <p:nvCxnSpPr>
            <p:cNvPr id="37904" name="Straight Arrow Connector 57"/>
            <p:cNvCxnSpPr>
              <a:cxnSpLocks noChangeShapeType="1"/>
            </p:cNvCxnSpPr>
            <p:nvPr/>
          </p:nvCxnSpPr>
          <p:spPr bwMode="auto">
            <a:xfrm flipV="1">
              <a:off x="1295400" y="6019800"/>
              <a:ext cx="0" cy="457200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  <p:cxnSp>
          <p:nvCxnSpPr>
            <p:cNvPr id="37905" name="Straight Arrow Connector 58"/>
            <p:cNvCxnSpPr>
              <a:cxnSpLocks noChangeShapeType="1"/>
            </p:cNvCxnSpPr>
            <p:nvPr/>
          </p:nvCxnSpPr>
          <p:spPr bwMode="auto">
            <a:xfrm flipH="1">
              <a:off x="914400" y="6019800"/>
              <a:ext cx="381000" cy="152400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  <p:cxnSp>
          <p:nvCxnSpPr>
            <p:cNvPr id="37906" name="Straight Arrow Connector 59"/>
            <p:cNvCxnSpPr>
              <a:cxnSpLocks noChangeShapeType="1"/>
            </p:cNvCxnSpPr>
            <p:nvPr/>
          </p:nvCxnSpPr>
          <p:spPr bwMode="auto">
            <a:xfrm>
              <a:off x="914400" y="6172200"/>
              <a:ext cx="0" cy="304800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  <p:sp>
          <p:nvSpPr>
            <p:cNvPr id="37907" name="TextBox 60"/>
            <p:cNvSpPr txBox="1">
              <a:spLocks noChangeArrowheads="1"/>
            </p:cNvSpPr>
            <p:nvPr/>
          </p:nvSpPr>
          <p:spPr bwMode="auto">
            <a:xfrm>
              <a:off x="1371602" y="6169223"/>
              <a:ext cx="579342" cy="32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i="0" dirty="0"/>
                <a:t>Flowing LLD</a:t>
              </a:r>
            </a:p>
          </p:txBody>
        </p:sp>
      </p:grpSp>
      <p:sp>
        <p:nvSpPr>
          <p:cNvPr id="62" name="Bent-Up Arrow 61"/>
          <p:cNvSpPr/>
          <p:nvPr/>
        </p:nvSpPr>
        <p:spPr bwMode="auto">
          <a:xfrm>
            <a:off x="5334000" y="5410200"/>
            <a:ext cx="2209800" cy="609600"/>
          </a:xfrm>
          <a:prstGeom prst="bentUpArrow">
            <a:avLst>
              <a:gd name="adj1" fmla="val 11401"/>
              <a:gd name="adj2" fmla="val 11469"/>
              <a:gd name="adj3" fmla="val 29256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 pitchFamily="-12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943600" y="1305343"/>
            <a:ext cx="2971800" cy="21852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9" tIns="45714" rIns="91429" bIns="45714">
            <a:spAutoFit/>
          </a:bodyPr>
          <a:lstStyle/>
          <a:p>
            <a:pPr marL="114287" indent="-114287" algn="ctr">
              <a:defRPr/>
            </a:pPr>
            <a:r>
              <a:rPr lang="en-US" sz="1800" i="0" dirty="0">
                <a:solidFill>
                  <a:srgbClr val="000000"/>
                </a:solidFill>
              </a:rPr>
              <a:t>Possible approach:</a:t>
            </a:r>
          </a:p>
          <a:p>
            <a:pPr marL="114287" indent="-114287" algn="ctr">
              <a:defRPr/>
            </a:pPr>
            <a:endParaRPr lang="en-US" sz="400" i="0" dirty="0">
              <a:solidFill>
                <a:srgbClr val="000000"/>
              </a:solidFill>
            </a:endParaRPr>
          </a:p>
          <a:p>
            <a:pPr marL="114287" indent="-114287">
              <a:buFont typeface="Arial" pitchFamily="34" charset="0"/>
              <a:buChar char="•"/>
              <a:defRPr/>
            </a:pPr>
            <a:r>
              <a:rPr lang="en-US" sz="1400" i="0" dirty="0">
                <a:solidFill>
                  <a:srgbClr val="000000"/>
                </a:solidFill>
              </a:rPr>
              <a:t> Dedicate 1-2 </a:t>
            </a:r>
            <a:r>
              <a:rPr lang="en-US" sz="1400" i="0" dirty="0" err="1">
                <a:solidFill>
                  <a:srgbClr val="000000"/>
                </a:solidFill>
              </a:rPr>
              <a:t>toroidal</a:t>
            </a:r>
            <a:r>
              <a:rPr lang="en-US" sz="1400" i="0" dirty="0">
                <a:solidFill>
                  <a:srgbClr val="000000"/>
                </a:solidFill>
              </a:rPr>
              <a:t> sectors (30-60˚ each) to LLD testing</a:t>
            </a:r>
          </a:p>
          <a:p>
            <a:pPr marL="114287" indent="-114287">
              <a:defRPr/>
            </a:pPr>
            <a:r>
              <a:rPr lang="en-US" sz="1400" i="0" dirty="0">
                <a:solidFill>
                  <a:srgbClr val="000000"/>
                </a:solidFill>
              </a:rPr>
              <a:t>	(and/or integrate with RDM?)</a:t>
            </a:r>
          </a:p>
          <a:p>
            <a:pPr marL="114287" indent="-114287">
              <a:buFont typeface="Arial" pitchFamily="34" charset="0"/>
              <a:buChar char="•"/>
              <a:defRPr/>
            </a:pPr>
            <a:endParaRPr lang="en-US" sz="600" i="0" dirty="0">
              <a:solidFill>
                <a:srgbClr val="000000"/>
              </a:solidFill>
            </a:endParaRPr>
          </a:p>
          <a:p>
            <a:pPr marL="114287" indent="-114287">
              <a:buFont typeface="Arial" pitchFamily="34" charset="0"/>
              <a:buChar char="•"/>
              <a:defRPr/>
            </a:pPr>
            <a:r>
              <a:rPr lang="en-US" sz="1400" i="0" dirty="0">
                <a:solidFill>
                  <a:srgbClr val="000000"/>
                </a:solidFill>
              </a:rPr>
              <a:t>Test several concepts simultaneously</a:t>
            </a:r>
          </a:p>
          <a:p>
            <a:pPr marL="114287" indent="-114287">
              <a:buFont typeface="Arial" pitchFamily="34" charset="0"/>
              <a:buChar char="•"/>
              <a:defRPr/>
            </a:pPr>
            <a:endParaRPr lang="en-US" sz="600" i="0" dirty="0">
              <a:solidFill>
                <a:srgbClr val="000000"/>
              </a:solidFill>
            </a:endParaRPr>
          </a:p>
          <a:p>
            <a:pPr marL="114287" indent="-114287">
              <a:buFont typeface="Arial" pitchFamily="34" charset="0"/>
              <a:buChar char="•"/>
              <a:defRPr/>
            </a:pPr>
            <a:r>
              <a:rPr lang="en-US" sz="1400" i="0" dirty="0">
                <a:solidFill>
                  <a:srgbClr val="000000"/>
                </a:solidFill>
              </a:rPr>
              <a:t>Full </a:t>
            </a:r>
            <a:r>
              <a:rPr lang="en-US" sz="1400" i="0" dirty="0" err="1">
                <a:solidFill>
                  <a:srgbClr val="000000"/>
                </a:solidFill>
              </a:rPr>
              <a:t>toroidal</a:t>
            </a:r>
            <a:r>
              <a:rPr lang="en-US" sz="1400" i="0" dirty="0">
                <a:solidFill>
                  <a:srgbClr val="000000"/>
                </a:solidFill>
              </a:rPr>
              <a:t> coverage after best concept is identified</a:t>
            </a:r>
          </a:p>
        </p:txBody>
      </p:sp>
      <p:sp>
        <p:nvSpPr>
          <p:cNvPr id="6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718815-D1AD-41E7-AB06-C639EABADA4A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Direct comparison of cryo-pumping and flowing LLD by </a:t>
            </a:r>
            <a:br>
              <a:rPr lang="en-US" smtClean="0"/>
            </a:br>
            <a:r>
              <a:rPr lang="en-US" smtClean="0"/>
              <a:t>end of next 5 yr plan would inform FNSF divertor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990600"/>
            <a:ext cx="6324600" cy="5181600"/>
          </a:xfrm>
        </p:spPr>
        <p:txBody>
          <a:bodyPr/>
          <a:lstStyle/>
          <a:p>
            <a:pPr marL="225399" indent="-225399">
              <a:defRPr/>
            </a:pPr>
            <a:r>
              <a:rPr lang="en-US" dirty="0" smtClean="0"/>
              <a:t>Partially-detached snowflake + </a:t>
            </a:r>
            <a:r>
              <a:rPr lang="en-US" dirty="0" err="1" smtClean="0"/>
              <a:t>cryo</a:t>
            </a:r>
            <a:r>
              <a:rPr lang="en-US" dirty="0" smtClean="0"/>
              <a:t>-pump may provide sufficient heat-flux mitigation and particle control for NSTX-U, FNSF</a:t>
            </a:r>
          </a:p>
          <a:p>
            <a:pPr>
              <a:defRPr/>
            </a:pPr>
            <a:endParaRPr lang="en-US" sz="1000" dirty="0" smtClean="0"/>
          </a:p>
          <a:p>
            <a:pPr marL="225399" indent="-225399">
              <a:defRPr/>
            </a:pPr>
            <a:r>
              <a:rPr lang="en-US" dirty="0" smtClean="0"/>
              <a:t>However, erosion of solid PFCs could pollute plasma, damage FNSF </a:t>
            </a:r>
            <a:r>
              <a:rPr lang="en-US" dirty="0" err="1" smtClean="0"/>
              <a:t>divertor</a:t>
            </a:r>
            <a:r>
              <a:rPr lang="en-US" dirty="0" smtClean="0"/>
              <a:t>/FW</a:t>
            </a:r>
          </a:p>
          <a:p>
            <a:pPr marL="457146" lvl="1" indent="-228573">
              <a:defRPr/>
            </a:pPr>
            <a:r>
              <a:rPr lang="en-US" dirty="0" smtClean="0"/>
              <a:t>FNSF at 30% duty factor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~10</a:t>
            </a:r>
            <a:r>
              <a:rPr lang="en-US" baseline="30000" dirty="0" smtClean="0"/>
              <a:t>2 </a:t>
            </a:r>
            <a:r>
              <a:rPr lang="en-US" dirty="0" smtClean="0"/>
              <a:t>- 10</a:t>
            </a:r>
            <a:r>
              <a:rPr lang="en-US" baseline="30000" dirty="0" smtClean="0"/>
              <a:t>3</a:t>
            </a:r>
            <a:r>
              <a:rPr lang="en-US" dirty="0" smtClean="0"/>
              <a:t> kg net erosion / year for typical FNSF size &amp; power</a:t>
            </a:r>
          </a:p>
          <a:p>
            <a:pPr marL="457146" lvl="1" indent="-228573">
              <a:defRPr/>
            </a:pPr>
            <a:r>
              <a:rPr lang="en-US" dirty="0" smtClean="0"/>
              <a:t>Further motivates research in flowing liquid metals</a:t>
            </a:r>
          </a:p>
          <a:p>
            <a:pPr>
              <a:defRPr/>
            </a:pPr>
            <a:endParaRPr lang="en-US" sz="800" dirty="0" smtClean="0"/>
          </a:p>
          <a:p>
            <a:pPr marL="225399" indent="-225399">
              <a:defRPr/>
            </a:pPr>
            <a:r>
              <a:rPr lang="en-US" dirty="0" smtClean="0"/>
              <a:t>5 year plan for </a:t>
            </a:r>
            <a:r>
              <a:rPr lang="en-US" dirty="0" err="1" smtClean="0"/>
              <a:t>divertors</a:t>
            </a:r>
            <a:r>
              <a:rPr lang="en-US" dirty="0" smtClean="0"/>
              <a:t> (</a:t>
            </a:r>
            <a:r>
              <a:rPr lang="en-US" sz="2000" dirty="0" smtClean="0"/>
              <a:t>present thinking</a:t>
            </a:r>
            <a:r>
              <a:rPr lang="en-US" dirty="0" smtClean="0"/>
              <a:t>):</a:t>
            </a:r>
          </a:p>
          <a:p>
            <a:pPr marL="457146" lvl="1" indent="-228573">
              <a:defRPr/>
            </a:pPr>
            <a:r>
              <a:rPr lang="en-US" dirty="0" smtClean="0"/>
              <a:t>Dedicate upper </a:t>
            </a:r>
            <a:r>
              <a:rPr lang="en-US" dirty="0" err="1" smtClean="0"/>
              <a:t>divertor</a:t>
            </a:r>
            <a:r>
              <a:rPr lang="en-US" dirty="0" smtClean="0"/>
              <a:t> to </a:t>
            </a:r>
            <a:r>
              <a:rPr lang="en-US" dirty="0" err="1" smtClean="0"/>
              <a:t>cryo</a:t>
            </a:r>
            <a:r>
              <a:rPr lang="en-US" dirty="0" smtClean="0"/>
              <a:t>-pump</a:t>
            </a:r>
          </a:p>
          <a:p>
            <a:pPr marL="457146" lvl="1" indent="-228573">
              <a:defRPr/>
            </a:pPr>
            <a:r>
              <a:rPr lang="en-US" dirty="0" smtClean="0"/>
              <a:t>Dedicate lower </a:t>
            </a:r>
            <a:r>
              <a:rPr lang="en-US" dirty="0" err="1" smtClean="0"/>
              <a:t>divertor</a:t>
            </a:r>
            <a:r>
              <a:rPr lang="en-US" dirty="0" smtClean="0"/>
              <a:t> to flowing liquid Li tests, materials analysis particle probe (MAPP)</a:t>
            </a:r>
          </a:p>
        </p:txBody>
      </p:sp>
      <p:sp>
        <p:nvSpPr>
          <p:cNvPr id="81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E6F119-00DF-4F56-A9D4-1172756F7C44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3333CC"/>
              </a:solidFill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" y="1219200"/>
            <a:ext cx="2094922" cy="4930775"/>
            <a:chOff x="304800" y="1219200"/>
            <a:chExt cx="2094922" cy="493125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04800" y="2149565"/>
              <a:ext cx="0" cy="2945098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304800" y="1770116"/>
              <a:ext cx="171450" cy="379449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04800" y="5094663"/>
              <a:ext cx="171450" cy="38103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468313" y="1295407"/>
              <a:ext cx="0" cy="474709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495300" y="1295407"/>
              <a:ext cx="188913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95300" y="5980574"/>
              <a:ext cx="188913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68313" y="5475700"/>
              <a:ext cx="0" cy="512812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752475" y="1295407"/>
              <a:ext cx="279400" cy="6827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1349375" y="1579598"/>
              <a:ext cx="381000" cy="56996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1730375" y="2184493"/>
              <a:ext cx="215900" cy="66522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949450" y="2910052"/>
              <a:ext cx="114300" cy="665226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 flipV="1">
              <a:off x="752475" y="5721786"/>
              <a:ext cx="547688" cy="228622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 flipV="1">
              <a:off x="1349375" y="5094663"/>
              <a:ext cx="381000" cy="56996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 flipV="1">
              <a:off x="1730375" y="4396095"/>
              <a:ext cx="215900" cy="665226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1949450" y="3670537"/>
              <a:ext cx="114300" cy="665227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8" name="Rectangle 24"/>
            <p:cNvSpPr>
              <a:spLocks noChangeArrowheads="1"/>
            </p:cNvSpPr>
            <p:nvPr/>
          </p:nvSpPr>
          <p:spPr bwMode="auto">
            <a:xfrm>
              <a:off x="735957" y="2984113"/>
              <a:ext cx="679993" cy="831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i="0" dirty="0">
                  <a:solidFill>
                    <a:srgbClr val="000000"/>
                  </a:solidFill>
                  <a:latin typeface="Arial Black" pitchFamily="34" charset="0"/>
                  <a:cs typeface="Calibri" pitchFamily="34" charset="0"/>
                </a:rPr>
                <a:t>C</a:t>
              </a:r>
            </a:p>
            <a:p>
              <a:pPr algn="ctr"/>
              <a:r>
                <a:rPr lang="en-US" sz="2400" i="0" dirty="0">
                  <a:solidFill>
                    <a:srgbClr val="00B0F0"/>
                  </a:solidFill>
                  <a:latin typeface="Arial Black" pitchFamily="34" charset="0"/>
                  <a:cs typeface="Calibri" pitchFamily="34" charset="0"/>
                </a:rPr>
                <a:t>BN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3106" y="3768972"/>
              <a:ext cx="1176925" cy="831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i="0" dirty="0">
                  <a:solidFill>
                    <a:srgbClr val="FFFFFF">
                      <a:lumMod val="75000"/>
                    </a:srgbClr>
                  </a:solidFill>
                  <a:latin typeface="Arial Black" pitchFamily="34" charset="0"/>
                  <a:cs typeface="Calibri" pitchFamily="34" charset="0"/>
                </a:rPr>
                <a:t>Mo </a:t>
              </a:r>
            </a:p>
            <a:p>
              <a:pPr algn="ctr">
                <a:defRPr/>
              </a:pPr>
              <a:r>
                <a:rPr lang="en-US" sz="2400" i="0" dirty="0">
                  <a:solidFill>
                    <a:srgbClr val="FFFFFF">
                      <a:lumMod val="75000"/>
                    </a:srgbClr>
                  </a:solidFill>
                  <a:latin typeface="Arial Black" pitchFamily="34" charset="0"/>
                  <a:cs typeface="Calibri" pitchFamily="34" charset="0"/>
                </a:rPr>
                <a:t>(or W)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008063" y="1295407"/>
              <a:ext cx="282575" cy="6985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81"/>
            <p:cNvGrpSpPr>
              <a:grpSpLocks/>
            </p:cNvGrpSpPr>
            <p:nvPr/>
          </p:nvGrpSpPr>
          <p:grpSpPr bwMode="auto">
            <a:xfrm>
              <a:off x="1049122" y="1219200"/>
              <a:ext cx="1350600" cy="396730"/>
              <a:chOff x="1143915" y="1011809"/>
              <a:chExt cx="1125500" cy="330608"/>
            </a:xfrm>
          </p:grpSpPr>
          <p:grpSp>
            <p:nvGrpSpPr>
              <p:cNvPr id="20" name="Group 21"/>
              <p:cNvGrpSpPr>
                <a:grpSpLocks/>
              </p:cNvGrpSpPr>
              <p:nvPr/>
            </p:nvGrpSpPr>
            <p:grpSpPr bwMode="auto">
              <a:xfrm>
                <a:off x="1143915" y="1253290"/>
                <a:ext cx="276762" cy="89127"/>
                <a:chOff x="5507736" y="1408176"/>
                <a:chExt cx="359664" cy="11582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 flipH="1" flipV="1">
                  <a:off x="5562984" y="1448547"/>
                  <a:ext cx="304296" cy="75651"/>
                </a:xfrm>
                <a:prstGeom prst="line">
                  <a:avLst/>
                </a:prstGeom>
                <a:ln w="1016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Oval 23"/>
                <p:cNvSpPr/>
                <p:nvPr/>
              </p:nvSpPr>
              <p:spPr bwMode="auto">
                <a:xfrm rot="20894653">
                  <a:off x="5507970" y="1409002"/>
                  <a:ext cx="149569" cy="8252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5875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>
                    <a:latin typeface="Helvetica" pitchFamily="-128" charset="0"/>
                  </a:endParaRPr>
                </a:p>
              </p:txBody>
            </p:sp>
          </p:grpSp>
          <p:sp>
            <p:nvSpPr>
              <p:cNvPr id="29726" name="Oval 29"/>
              <p:cNvSpPr>
                <a:spLocks noChangeArrowheads="1"/>
              </p:cNvSpPr>
              <p:nvPr/>
            </p:nvSpPr>
            <p:spPr bwMode="auto">
              <a:xfrm>
                <a:off x="1432404" y="1204036"/>
                <a:ext cx="105545" cy="105545"/>
              </a:xfrm>
              <a:prstGeom prst="ellipse">
                <a:avLst/>
              </a:prstGeom>
              <a:solidFill>
                <a:schemeClr val="accent2"/>
              </a:solidFill>
              <a:ln w="15875" algn="ctr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 bwMode="auto">
              <a:xfrm rot="10061862">
                <a:off x="1191720" y="1232757"/>
                <a:ext cx="215635" cy="71444"/>
              </a:xfrm>
              <a:prstGeom prst="triangle">
                <a:avLst>
                  <a:gd name="adj" fmla="val 14258"/>
                </a:avLst>
              </a:prstGeom>
              <a:solidFill>
                <a:schemeClr val="bg1">
                  <a:lumMod val="75000"/>
                </a:schemeClr>
              </a:solidFill>
              <a:ln w="158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>
                  <a:latin typeface="Helvetica" pitchFamily="-128" charset="0"/>
                </a:endParaRPr>
              </a:p>
            </p:txBody>
          </p:sp>
          <p:sp>
            <p:nvSpPr>
              <p:cNvPr id="29728" name="TextBox 35"/>
              <p:cNvSpPr txBox="1">
                <a:spLocks noChangeArrowheads="1"/>
              </p:cNvSpPr>
              <p:nvPr/>
            </p:nvSpPr>
            <p:spPr bwMode="auto">
              <a:xfrm>
                <a:off x="1473257" y="1011809"/>
                <a:ext cx="796158" cy="179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i="0" dirty="0" err="1"/>
                  <a:t>Cryo</a:t>
                </a:r>
                <a:r>
                  <a:rPr lang="en-US" sz="1400" i="0" dirty="0"/>
                  <a:t>-pump</a:t>
                </a:r>
              </a:p>
            </p:txBody>
          </p:sp>
        </p:grpSp>
        <p:cxnSp>
          <p:nvCxnSpPr>
            <p:cNvPr id="29722" name="Straight Arrow Connector 37"/>
            <p:cNvCxnSpPr>
              <a:cxnSpLocks noChangeShapeType="1"/>
            </p:cNvCxnSpPr>
            <p:nvPr/>
          </p:nvCxnSpPr>
          <p:spPr bwMode="auto">
            <a:xfrm flipV="1">
              <a:off x="1219662" y="5728274"/>
              <a:ext cx="0" cy="422178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  <p:cxnSp>
          <p:nvCxnSpPr>
            <p:cNvPr id="29723" name="Straight Arrow Connector 38"/>
            <p:cNvCxnSpPr>
              <a:cxnSpLocks noChangeShapeType="1"/>
            </p:cNvCxnSpPr>
            <p:nvPr/>
          </p:nvCxnSpPr>
          <p:spPr bwMode="auto">
            <a:xfrm flipH="1">
              <a:off x="867846" y="5728274"/>
              <a:ext cx="351816" cy="140726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  <p:cxnSp>
          <p:nvCxnSpPr>
            <p:cNvPr id="29724" name="Straight Arrow Connector 40"/>
            <p:cNvCxnSpPr>
              <a:cxnSpLocks noChangeShapeType="1"/>
            </p:cNvCxnSpPr>
            <p:nvPr/>
          </p:nvCxnSpPr>
          <p:spPr bwMode="auto">
            <a:xfrm>
              <a:off x="867846" y="5868999"/>
              <a:ext cx="0" cy="281453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sm" len="sm"/>
            </a:ln>
          </p:spPr>
        </p:cxnSp>
      </p:grpSp>
      <p:sp>
        <p:nvSpPr>
          <p:cNvPr id="29701" name="TextBox 44"/>
          <p:cNvSpPr txBox="1">
            <a:spLocks noChangeArrowheads="1"/>
          </p:cNvSpPr>
          <p:nvPr/>
        </p:nvSpPr>
        <p:spPr bwMode="auto">
          <a:xfrm>
            <a:off x="485774" y="6172201"/>
            <a:ext cx="6256755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400" i="0" dirty="0"/>
              <a:t>Flowing LLD, MAPP probe, possible replaceable </a:t>
            </a:r>
            <a:r>
              <a:rPr lang="en-US" sz="1400" i="0" dirty="0" err="1"/>
              <a:t>divertor</a:t>
            </a:r>
            <a:r>
              <a:rPr lang="en-US" sz="1400" i="0" dirty="0"/>
              <a:t> module (RDM)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67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867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NSTX-U 5 year plan goal:  transition to (nearly) complete </a:t>
            </a:r>
            <a:br>
              <a:rPr lang="en-US" smtClean="0"/>
            </a:br>
            <a:r>
              <a:rPr lang="en-US" smtClean="0"/>
              <a:t>wall coverage w/ metallic PFCs to support FNSF PMI studies</a:t>
            </a:r>
          </a:p>
        </p:txBody>
      </p:sp>
      <p:cxnSp>
        <p:nvCxnSpPr>
          <p:cNvPr id="2867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8678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8679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F69E9-F76D-461B-AEDD-7DE94E8A960A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3333CC"/>
              </a:solidFill>
            </a:endParaRPr>
          </a:p>
        </p:txBody>
      </p:sp>
      <p:cxnSp>
        <p:nvCxnSpPr>
          <p:cNvPr id="28681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08533" y="3008314"/>
            <a:ext cx="679971" cy="8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rgbClr val="000000"/>
                </a:solidFill>
                <a:latin typeface="Arial Black" pitchFamily="34" charset="0"/>
                <a:cs typeface="Calibri" pitchFamily="34" charset="0"/>
              </a:rPr>
              <a:t>C</a:t>
            </a:r>
          </a:p>
          <a:p>
            <a:pPr algn="ctr"/>
            <a:r>
              <a:rPr lang="en-US" sz="2400" i="0" dirty="0">
                <a:solidFill>
                  <a:srgbClr val="00B0F0"/>
                </a:solidFill>
                <a:latin typeface="Arial Black" pitchFamily="34" charset="0"/>
                <a:cs typeface="Calibri" pitchFamily="34" charset="0"/>
              </a:rPr>
              <a:t>BN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4963" y="2787651"/>
            <a:ext cx="0" cy="2125663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34964" y="2513014"/>
            <a:ext cx="123825" cy="274637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4964" y="4913314"/>
            <a:ext cx="123825" cy="274637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54025" y="2170113"/>
            <a:ext cx="0" cy="3429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3076" y="2170113"/>
            <a:ext cx="136525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73076" y="5553075"/>
            <a:ext cx="136525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54025" y="5187950"/>
            <a:ext cx="0" cy="36988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58814" y="2170114"/>
            <a:ext cx="395287" cy="1651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089025" y="2376488"/>
            <a:ext cx="274638" cy="41116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363663" y="2811464"/>
            <a:ext cx="157162" cy="48101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1522413" y="3336925"/>
            <a:ext cx="82550" cy="479425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658814" y="5365751"/>
            <a:ext cx="395287" cy="1651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1089025" y="4913313"/>
            <a:ext cx="274638" cy="41116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V="1">
            <a:off x="1363663" y="4408488"/>
            <a:ext cx="157162" cy="48101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 flipV="1">
            <a:off x="1522413" y="3884613"/>
            <a:ext cx="82550" cy="481012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0"/>
          <p:cNvGrpSpPr>
            <a:grpSpLocks/>
          </p:cNvGrpSpPr>
          <p:nvPr/>
        </p:nvGrpSpPr>
        <p:grpSpPr bwMode="auto">
          <a:xfrm>
            <a:off x="1774825" y="2170114"/>
            <a:ext cx="1270000" cy="3387725"/>
            <a:chOff x="1775460" y="1981200"/>
            <a:chExt cx="1270102" cy="338785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1775460" y="2598760"/>
              <a:ext cx="0" cy="2125743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775460" y="2324113"/>
              <a:ext cx="123835" cy="27464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75460" y="4724503"/>
              <a:ext cx="123835" cy="27464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892944" y="1981200"/>
              <a:ext cx="0" cy="34291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911996" y="1981200"/>
              <a:ext cx="138124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911996" y="5364289"/>
              <a:ext cx="138124" cy="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892944" y="4999150"/>
              <a:ext cx="0" cy="369902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099336" y="1981200"/>
              <a:ext cx="395320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 noChangeAspect="1"/>
            </p:cNvCxnSpPr>
            <p:nvPr/>
          </p:nvCxnSpPr>
          <p:spPr>
            <a:xfrm flipH="1" flipV="1">
              <a:off x="2529584" y="2187583"/>
              <a:ext cx="247670" cy="369901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2804243" y="2622574"/>
              <a:ext cx="155587" cy="48103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2963005" y="3146469"/>
              <a:ext cx="82557" cy="481030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2099336" y="5176957"/>
              <a:ext cx="395320" cy="165106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V="1">
              <a:off x="2529584" y="4724503"/>
              <a:ext cx="274659" cy="41117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 flipV="1">
              <a:off x="2804243" y="4219659"/>
              <a:ext cx="155587" cy="479443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V="1">
              <a:off x="2963005" y="3695764"/>
              <a:ext cx="82557" cy="479443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1"/>
          <p:cNvGrpSpPr>
            <a:grpSpLocks/>
          </p:cNvGrpSpPr>
          <p:nvPr/>
        </p:nvGrpSpPr>
        <p:grpSpPr bwMode="auto">
          <a:xfrm>
            <a:off x="3216275" y="2170114"/>
            <a:ext cx="1270000" cy="3387725"/>
            <a:chOff x="3215640" y="1981200"/>
            <a:chExt cx="1270102" cy="3387852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215640" y="2598760"/>
              <a:ext cx="0" cy="2125743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215640" y="2324113"/>
              <a:ext cx="123835" cy="27464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15640" y="4724503"/>
              <a:ext cx="123835" cy="27464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333124" y="1981200"/>
              <a:ext cx="0" cy="34291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3352176" y="1981200"/>
              <a:ext cx="138124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3352176" y="5364289"/>
              <a:ext cx="138124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3333124" y="4999150"/>
              <a:ext cx="0" cy="369902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3539516" y="1981200"/>
              <a:ext cx="395320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969764" y="2187583"/>
              <a:ext cx="274659" cy="41117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4244423" y="2622574"/>
              <a:ext cx="155587" cy="48103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4403185" y="3146469"/>
              <a:ext cx="82557" cy="481030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 flipV="1">
              <a:off x="3539516" y="5176957"/>
              <a:ext cx="395320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 flipV="1">
              <a:off x="3969764" y="4724503"/>
              <a:ext cx="274659" cy="411177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V="1">
              <a:off x="4244423" y="4219659"/>
              <a:ext cx="155587" cy="479443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0800000" flipV="1">
              <a:off x="4403185" y="3695764"/>
              <a:ext cx="82557" cy="479443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12"/>
          <p:cNvGrpSpPr>
            <a:grpSpLocks/>
          </p:cNvGrpSpPr>
          <p:nvPr/>
        </p:nvGrpSpPr>
        <p:grpSpPr bwMode="auto">
          <a:xfrm>
            <a:off x="4689475" y="2170114"/>
            <a:ext cx="1270000" cy="3387725"/>
            <a:chOff x="4688738" y="1981200"/>
            <a:chExt cx="1270102" cy="3387852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4688738" y="2598760"/>
              <a:ext cx="0" cy="21257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4688738" y="232411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688738" y="472450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4806222" y="1981200"/>
              <a:ext cx="0" cy="34291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4825274" y="1981200"/>
              <a:ext cx="138124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4825274" y="5364289"/>
              <a:ext cx="138124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806222" y="4999150"/>
              <a:ext cx="0" cy="369902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5012614" y="1981200"/>
              <a:ext cx="395320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5442862" y="2187583"/>
              <a:ext cx="274659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 flipV="1">
              <a:off x="5717521" y="2622574"/>
              <a:ext cx="155587" cy="48103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5876283" y="3146469"/>
              <a:ext cx="82557" cy="481030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 flipV="1">
              <a:off x="5012614" y="5176957"/>
              <a:ext cx="395320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 flipV="1">
              <a:off x="5442862" y="4724503"/>
              <a:ext cx="274659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0800000" flipV="1">
              <a:off x="5717521" y="4219659"/>
              <a:ext cx="155587" cy="4794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0800000" flipV="1">
              <a:off x="5876283" y="3695764"/>
              <a:ext cx="82557" cy="479443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14"/>
          <p:cNvGrpSpPr>
            <a:grpSpLocks/>
          </p:cNvGrpSpPr>
          <p:nvPr/>
        </p:nvGrpSpPr>
        <p:grpSpPr bwMode="auto">
          <a:xfrm>
            <a:off x="6129338" y="2170114"/>
            <a:ext cx="1270000" cy="3387725"/>
            <a:chOff x="6128918" y="1981200"/>
            <a:chExt cx="1270102" cy="3387852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6128918" y="2598760"/>
              <a:ext cx="0" cy="21257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6128918" y="232411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128918" y="472450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6246402" y="1981200"/>
              <a:ext cx="0" cy="34291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6265454" y="1981200"/>
              <a:ext cx="138123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6265454" y="5364289"/>
              <a:ext cx="138123" cy="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6246402" y="4999150"/>
              <a:ext cx="0" cy="369902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 flipV="1">
              <a:off x="6452794" y="1981200"/>
              <a:ext cx="395319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6883041" y="2187583"/>
              <a:ext cx="274660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 flipV="1">
              <a:off x="7157701" y="2622574"/>
              <a:ext cx="155587" cy="48103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7316463" y="3146469"/>
              <a:ext cx="82557" cy="48103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0800000" flipV="1">
              <a:off x="6452794" y="5176957"/>
              <a:ext cx="395319" cy="165106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0800000" flipV="1">
              <a:off x="6883041" y="4724503"/>
              <a:ext cx="274660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10800000" flipV="1">
              <a:off x="7157701" y="4219659"/>
              <a:ext cx="155587" cy="4794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0800000" flipV="1">
              <a:off x="7316463" y="3695764"/>
              <a:ext cx="82557" cy="4794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15"/>
          <p:cNvGrpSpPr>
            <a:grpSpLocks/>
          </p:cNvGrpSpPr>
          <p:nvPr/>
        </p:nvGrpSpPr>
        <p:grpSpPr bwMode="auto">
          <a:xfrm>
            <a:off x="7569200" y="2170114"/>
            <a:ext cx="1270000" cy="3387725"/>
            <a:chOff x="7569098" y="1981200"/>
            <a:chExt cx="1270102" cy="3387852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7569098" y="2598760"/>
              <a:ext cx="0" cy="21257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7569098" y="232411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569098" y="4724503"/>
              <a:ext cx="123835" cy="27464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7686582" y="1981200"/>
              <a:ext cx="0" cy="342913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7705634" y="1981200"/>
              <a:ext cx="13812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7705634" y="5364289"/>
              <a:ext cx="13812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7686582" y="4999150"/>
              <a:ext cx="0" cy="369902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 flipV="1">
              <a:off x="7892974" y="1981200"/>
              <a:ext cx="395320" cy="165106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 flipV="1">
              <a:off x="8323222" y="2187583"/>
              <a:ext cx="274659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 flipV="1">
              <a:off x="8597881" y="2622574"/>
              <a:ext cx="155587" cy="48103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 flipV="1">
              <a:off x="8756643" y="3146469"/>
              <a:ext cx="82557" cy="481030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10800000" flipV="1">
              <a:off x="7892974" y="5176957"/>
              <a:ext cx="395320" cy="165106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10800000" flipV="1">
              <a:off x="8323222" y="4724503"/>
              <a:ext cx="274659" cy="411177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 flipV="1">
              <a:off x="8597881" y="4219659"/>
              <a:ext cx="155587" cy="4794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10800000" flipV="1">
              <a:off x="8756643" y="3695764"/>
              <a:ext cx="82557" cy="479443"/>
            </a:xfrm>
            <a:prstGeom prst="line">
              <a:avLst/>
            </a:prstGeom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03" name="TextBox 103"/>
          <p:cNvSpPr txBox="1">
            <a:spLocks noChangeArrowheads="1"/>
          </p:cNvSpPr>
          <p:nvPr/>
        </p:nvSpPr>
        <p:spPr bwMode="auto">
          <a:xfrm>
            <a:off x="152400" y="1631951"/>
            <a:ext cx="1250860" cy="4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2400" i="0" dirty="0">
                <a:solidFill>
                  <a:srgbClr val="000000"/>
                </a:solidFill>
                <a:latin typeface="Arial Narrow" pitchFamily="34" charset="0"/>
              </a:rPr>
              <a:t>Baseline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532384" y="3702051"/>
            <a:ext cx="694182" cy="457390"/>
          </a:xfrm>
          <a:prstGeom prst="rect">
            <a:avLst/>
          </a:prstGeom>
        </p:spPr>
        <p:txBody>
          <a:bodyPr wrap="none" lIns="91429" tIns="45714" rIns="91429" bIns="45714">
            <a:spAutoFit/>
          </a:bodyPr>
          <a:lstStyle/>
          <a:p>
            <a:pPr algn="ctr">
              <a:defRPr/>
            </a:pPr>
            <a:r>
              <a:rPr lang="en-US" sz="2400" i="0" dirty="0">
                <a:solidFill>
                  <a:srgbClr val="FFFFFF">
                    <a:lumMod val="75000"/>
                  </a:srgbClr>
                </a:solidFill>
                <a:latin typeface="Arial Black" pitchFamily="34" charset="0"/>
                <a:cs typeface="Calibri" pitchFamily="34" charset="0"/>
              </a:rPr>
              <a:t>Mo</a:t>
            </a:r>
          </a:p>
        </p:txBody>
      </p:sp>
      <p:sp>
        <p:nvSpPr>
          <p:cNvPr id="28705" name="Rectangle 116"/>
          <p:cNvSpPr>
            <a:spLocks noChangeArrowheads="1"/>
          </p:cNvSpPr>
          <p:nvPr/>
        </p:nvSpPr>
        <p:spPr bwMode="auto">
          <a:xfrm>
            <a:off x="569829" y="4070351"/>
            <a:ext cx="501821" cy="4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W</a:t>
            </a:r>
          </a:p>
        </p:txBody>
      </p:sp>
      <p:sp>
        <p:nvSpPr>
          <p:cNvPr id="28706" name="TextBox 112"/>
          <p:cNvSpPr txBox="1">
            <a:spLocks noChangeArrowheads="1"/>
          </p:cNvSpPr>
          <p:nvPr/>
        </p:nvSpPr>
        <p:spPr bwMode="auto">
          <a:xfrm>
            <a:off x="6248400" y="3236913"/>
            <a:ext cx="91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rgbClr val="000000"/>
                </a:solidFill>
                <a:latin typeface="Arial Narrow" pitchFamily="34" charset="0"/>
              </a:rPr>
              <a:t>All Mo PFCs</a:t>
            </a:r>
          </a:p>
        </p:txBody>
      </p:sp>
      <p:sp>
        <p:nvSpPr>
          <p:cNvPr id="28707" name="TextBox 113"/>
          <p:cNvSpPr txBox="1">
            <a:spLocks noChangeArrowheads="1"/>
          </p:cNvSpPr>
          <p:nvPr/>
        </p:nvSpPr>
        <p:spPr bwMode="auto">
          <a:xfrm>
            <a:off x="7620000" y="3038475"/>
            <a:ext cx="1143000" cy="156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rgbClr val="000000"/>
                </a:solidFill>
                <a:latin typeface="Arial Narrow" pitchFamily="34" charset="0"/>
              </a:rPr>
              <a:t>Mo PFCs </a:t>
            </a:r>
          </a:p>
          <a:p>
            <a:pPr algn="ctr"/>
            <a:r>
              <a:rPr lang="en-US" sz="2400" i="0" dirty="0">
                <a:solidFill>
                  <a:srgbClr val="000000"/>
                </a:solidFill>
                <a:latin typeface="Arial Narrow" pitchFamily="34" charset="0"/>
              </a:rPr>
              <a:t>plus W </a:t>
            </a:r>
            <a:r>
              <a:rPr lang="en-US" sz="2400" i="0" dirty="0" err="1">
                <a:solidFill>
                  <a:srgbClr val="000000"/>
                </a:solidFill>
                <a:latin typeface="Arial Narrow" pitchFamily="34" charset="0"/>
              </a:rPr>
              <a:t>divertor</a:t>
            </a:r>
            <a:endParaRPr lang="en-US" sz="2400" i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8708" name="TextBox 114"/>
          <p:cNvSpPr txBox="1">
            <a:spLocks noChangeArrowheads="1"/>
          </p:cNvSpPr>
          <p:nvPr/>
        </p:nvSpPr>
        <p:spPr bwMode="auto">
          <a:xfrm>
            <a:off x="4800600" y="3236913"/>
            <a:ext cx="91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rgbClr val="000000"/>
                </a:solidFill>
                <a:latin typeface="Arial Narrow" pitchFamily="34" charset="0"/>
              </a:rPr>
              <a:t>All Mo tiles</a:t>
            </a:r>
          </a:p>
        </p:txBody>
      </p:sp>
      <p:sp>
        <p:nvSpPr>
          <p:cNvPr id="28709" name="TextBox 115"/>
          <p:cNvSpPr txBox="1">
            <a:spLocks noChangeArrowheads="1"/>
          </p:cNvSpPr>
          <p:nvPr/>
        </p:nvSpPr>
        <p:spPr bwMode="auto">
          <a:xfrm>
            <a:off x="3200400" y="3236913"/>
            <a:ext cx="1219200" cy="120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rgbClr val="000000"/>
                </a:solidFill>
                <a:latin typeface="Arial Narrow" pitchFamily="34" charset="0"/>
              </a:rPr>
              <a:t>All </a:t>
            </a:r>
          </a:p>
          <a:p>
            <a:pPr algn="ctr"/>
            <a:r>
              <a:rPr lang="en-US" sz="2400" i="0" dirty="0">
                <a:solidFill>
                  <a:srgbClr val="000000"/>
                </a:solidFill>
                <a:latin typeface="Arial Narrow" pitchFamily="34" charset="0"/>
              </a:rPr>
              <a:t>Mo </a:t>
            </a:r>
            <a:r>
              <a:rPr lang="en-US" sz="2400" i="0" dirty="0" err="1">
                <a:solidFill>
                  <a:srgbClr val="000000"/>
                </a:solidFill>
                <a:latin typeface="Arial Narrow" pitchFamily="34" charset="0"/>
              </a:rPr>
              <a:t>divertor</a:t>
            </a:r>
            <a:endParaRPr lang="en-US" sz="2400" i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8710" name="TextBox 117"/>
          <p:cNvSpPr txBox="1">
            <a:spLocks noChangeArrowheads="1"/>
          </p:cNvSpPr>
          <p:nvPr/>
        </p:nvSpPr>
        <p:spPr bwMode="auto">
          <a:xfrm>
            <a:off x="1752600" y="3236913"/>
            <a:ext cx="1219200" cy="120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>
                <a:solidFill>
                  <a:srgbClr val="000000"/>
                </a:solidFill>
                <a:latin typeface="Arial Narrow" pitchFamily="34" charset="0"/>
              </a:rPr>
              <a:t>Upper </a:t>
            </a:r>
          </a:p>
          <a:p>
            <a:pPr algn="ctr"/>
            <a:r>
              <a:rPr lang="en-US" sz="2400" i="0" dirty="0">
                <a:solidFill>
                  <a:srgbClr val="000000"/>
                </a:solidFill>
                <a:latin typeface="Arial Narrow" pitchFamily="34" charset="0"/>
              </a:rPr>
              <a:t>Mo </a:t>
            </a:r>
            <a:r>
              <a:rPr lang="en-US" sz="2400" i="0" dirty="0" err="1">
                <a:solidFill>
                  <a:srgbClr val="000000"/>
                </a:solidFill>
                <a:latin typeface="Arial Narrow" pitchFamily="34" charset="0"/>
              </a:rPr>
              <a:t>divertor</a:t>
            </a:r>
            <a:endParaRPr lang="en-US" sz="2400" i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9" name="Bent-Up Arrow 118"/>
          <p:cNvSpPr/>
          <p:nvPr/>
        </p:nvSpPr>
        <p:spPr bwMode="auto">
          <a:xfrm rot="10800000" flipH="1">
            <a:off x="7848600" y="1752601"/>
            <a:ext cx="381000" cy="341313"/>
          </a:xfrm>
          <a:prstGeom prst="bentUpArrow">
            <a:avLst>
              <a:gd name="adj1" fmla="val 28125"/>
              <a:gd name="adj2" fmla="val 25000"/>
              <a:gd name="adj3" fmla="val 25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 pitchFamily="-128" charset="0"/>
            </a:endParaRPr>
          </a:p>
        </p:txBody>
      </p:sp>
      <p:sp>
        <p:nvSpPr>
          <p:cNvPr id="28712" name="Right Brace 120"/>
          <p:cNvSpPr>
            <a:spLocks/>
          </p:cNvSpPr>
          <p:nvPr/>
        </p:nvSpPr>
        <p:spPr bwMode="auto">
          <a:xfrm rot="16200000" flipH="1">
            <a:off x="4991100" y="2476500"/>
            <a:ext cx="152400" cy="6477000"/>
          </a:xfrm>
          <a:prstGeom prst="rightBrace">
            <a:avLst>
              <a:gd name="adj1" fmla="val 44271"/>
              <a:gd name="adj2" fmla="val 54356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8713" name="TextBox 121"/>
          <p:cNvSpPr txBox="1">
            <a:spLocks noChangeArrowheads="1"/>
          </p:cNvSpPr>
          <p:nvPr/>
        </p:nvSpPr>
        <p:spPr bwMode="auto">
          <a:xfrm>
            <a:off x="1981200" y="1611314"/>
            <a:ext cx="579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</a:rPr>
              <a:t>W is leading candidate material for FNSF/Demo </a:t>
            </a:r>
            <a:r>
              <a:rPr lang="en-US" sz="2000" i="0" dirty="0" err="1">
                <a:solidFill>
                  <a:srgbClr val="FF0000"/>
                </a:solidFill>
                <a:latin typeface="Arial Narrow" pitchFamily="34" charset="0"/>
              </a:rPr>
              <a:t>divertor</a:t>
            </a:r>
            <a:endParaRPr lang="en-US" sz="200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8714" name="TextBox 123"/>
          <p:cNvSpPr txBox="1">
            <a:spLocks noChangeArrowheads="1"/>
          </p:cNvSpPr>
          <p:nvPr/>
        </p:nvSpPr>
        <p:spPr bwMode="auto">
          <a:xfrm>
            <a:off x="2819400" y="5726114"/>
            <a:ext cx="464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 Narrow" pitchFamily="34" charset="0"/>
              </a:rPr>
              <a:t>Possible implementation paths for high-Z PFCs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258617" y="6172201"/>
            <a:ext cx="1805280" cy="2769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29" tIns="45714" rIns="91429" bIns="45714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000000"/>
                </a:solidFill>
              </a:rPr>
              <a:t>Beginning of 5 yr plan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3611564" y="6172201"/>
            <a:ext cx="1874837" cy="2762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000000"/>
                </a:solidFill>
              </a:rPr>
              <a:t>End of 5 yr plan</a:t>
            </a:r>
          </a:p>
        </p:txBody>
      </p:sp>
      <p:sp>
        <p:nvSpPr>
          <p:cNvPr id="127" name="Right Arrow 126"/>
          <p:cNvSpPr/>
          <p:nvPr/>
        </p:nvSpPr>
        <p:spPr bwMode="auto">
          <a:xfrm>
            <a:off x="2170114" y="6172200"/>
            <a:ext cx="1335087" cy="3048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-128" charset="0"/>
            </a:endParaRPr>
          </a:p>
        </p:txBody>
      </p:sp>
      <p:sp>
        <p:nvSpPr>
          <p:cNvPr id="28718" name="TextBox 122"/>
          <p:cNvSpPr txBox="1">
            <a:spLocks noChangeArrowheads="1"/>
          </p:cNvSpPr>
          <p:nvPr/>
        </p:nvSpPr>
        <p:spPr bwMode="auto">
          <a:xfrm>
            <a:off x="152400" y="1062038"/>
            <a:ext cx="8839200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marL="231748" indent="-231748">
              <a:buFont typeface="Arial" pitchFamily="34" charset="0"/>
              <a:buChar char="•"/>
            </a:pPr>
            <a:r>
              <a:rPr lang="en-US" sz="2400" i="0" dirty="0">
                <a:solidFill>
                  <a:srgbClr val="FF0000"/>
                </a:solidFill>
                <a:latin typeface="Arial Narrow" pitchFamily="34" charset="0"/>
              </a:rPr>
              <a:t>Assess compatibility of high </a:t>
            </a:r>
            <a:r>
              <a:rPr lang="en-US" sz="2400" i="0" dirty="0" err="1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2400" i="0" baseline="-25000" dirty="0" err="1">
                <a:solidFill>
                  <a:srgbClr val="FF0000"/>
                </a:solidFill>
                <a:latin typeface="Arial Narrow" pitchFamily="34" charset="0"/>
              </a:rPr>
              <a:t>E</a:t>
            </a:r>
            <a:r>
              <a:rPr lang="en-US" sz="2400" i="0" dirty="0">
                <a:solidFill>
                  <a:srgbClr val="FF0000"/>
                </a:solidFill>
                <a:latin typeface="Arial Narrow" pitchFamily="34" charset="0"/>
              </a:rPr>
              <a:t> and </a:t>
            </a:r>
            <a:r>
              <a:rPr lang="en-US" sz="2400" i="0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i="0" dirty="0">
                <a:solidFill>
                  <a:srgbClr val="FF0000"/>
                </a:solidFill>
                <a:latin typeface="Arial Narrow" pitchFamily="34" charset="0"/>
              </a:rPr>
              <a:t> + 100% NICD with metallic PFCs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Lab-based R&amp;D on liquid metal technology </a:t>
            </a:r>
            <a:br>
              <a:rPr lang="en-US" smtClean="0"/>
            </a:br>
            <a:r>
              <a:rPr lang="en-US" smtClean="0"/>
              <a:t>will inform long term PFC decisions:</a:t>
            </a:r>
          </a:p>
        </p:txBody>
      </p:sp>
      <p:sp>
        <p:nvSpPr>
          <p:cNvPr id="18435" name="Content Placeholder 3"/>
          <p:cNvSpPr>
            <a:spLocks noGrp="1"/>
          </p:cNvSpPr>
          <p:nvPr>
            <p:ph idx="1"/>
          </p:nvPr>
        </p:nvSpPr>
        <p:spPr>
          <a:xfrm>
            <a:off x="0" y="1524000"/>
            <a:ext cx="5486400" cy="4572000"/>
          </a:xfrm>
        </p:spPr>
        <p:txBody>
          <a:bodyPr/>
          <a:lstStyle/>
          <a:p>
            <a:pPr marL="0" indent="0">
              <a:spcAft>
                <a:spcPts val="600"/>
              </a:spcAft>
              <a:buFontTx/>
              <a:buNone/>
            </a:pPr>
            <a:r>
              <a:rPr lang="en-US" dirty="0" smtClean="0"/>
              <a:t>Pre-NSTX-U R&amp;D initiated by PPPL: </a:t>
            </a:r>
          </a:p>
          <a:p>
            <a:pPr marL="282575" indent="-282575">
              <a:spcAft>
                <a:spcPts val="600"/>
              </a:spcAft>
              <a:buFontTx/>
              <a:buAutoNum type="arabicPeriod"/>
            </a:pPr>
            <a:r>
              <a:rPr lang="en-US" sz="2000" dirty="0" smtClean="0">
                <a:solidFill>
                  <a:srgbClr val="2D2DB9"/>
                </a:solidFill>
              </a:rPr>
              <a:t>Laboratory studies of D uptake as a function of Li dose, C/Mo substrate, surface oxidation, wetting… </a:t>
            </a:r>
          </a:p>
          <a:p>
            <a:pPr marL="282575" indent="-282575">
              <a:spcAft>
                <a:spcPts val="600"/>
              </a:spcAft>
              <a:buFontTx/>
              <a:buAutoNum type="arabicPeriod"/>
            </a:pPr>
            <a:r>
              <a:rPr lang="en-US" sz="2000" dirty="0" smtClean="0">
                <a:solidFill>
                  <a:srgbClr val="2D2DB9"/>
                </a:solidFill>
              </a:rPr>
              <a:t>Tests of prototype of scalable flowing liquid </a:t>
            </a:r>
            <a:br>
              <a:rPr lang="en-US" sz="2000" dirty="0" smtClean="0">
                <a:solidFill>
                  <a:srgbClr val="2D2DB9"/>
                </a:solidFill>
              </a:rPr>
            </a:br>
            <a:r>
              <a:rPr lang="en-US" sz="2000" dirty="0" smtClean="0">
                <a:solidFill>
                  <a:srgbClr val="2D2DB9"/>
                </a:solidFill>
              </a:rPr>
              <a:t>lithium system (</a:t>
            </a:r>
            <a:r>
              <a:rPr lang="en-US" sz="2000" dirty="0" err="1" smtClean="0">
                <a:solidFill>
                  <a:srgbClr val="2D2DB9"/>
                </a:solidFill>
              </a:rPr>
              <a:t>FliLi</a:t>
            </a:r>
            <a:r>
              <a:rPr lang="en-US" sz="2000" dirty="0" smtClean="0">
                <a:solidFill>
                  <a:srgbClr val="2D2DB9"/>
                </a:solidFill>
              </a:rPr>
              <a:t>) at PPPL and on HT7</a:t>
            </a:r>
          </a:p>
          <a:p>
            <a:pPr marL="282575" indent="-282575">
              <a:spcAft>
                <a:spcPts val="600"/>
              </a:spcAft>
              <a:buFontTx/>
              <a:buAutoNum type="arabicPeriod"/>
            </a:pPr>
            <a:r>
              <a:rPr lang="en-US" sz="2000" dirty="0" smtClean="0">
                <a:solidFill>
                  <a:srgbClr val="2D2DB9"/>
                </a:solidFill>
              </a:rPr>
              <a:t>Basic liquid lithium flow loop on textured surfaces</a:t>
            </a:r>
          </a:p>
          <a:p>
            <a:pPr marL="282575" indent="-282575">
              <a:spcAft>
                <a:spcPts val="600"/>
              </a:spcAft>
              <a:buFontTx/>
              <a:buAutoNum type="arabicPeriod"/>
            </a:pPr>
            <a:r>
              <a:rPr lang="en-US" sz="2000" dirty="0" smtClean="0">
                <a:solidFill>
                  <a:srgbClr val="2D2DB9"/>
                </a:solidFill>
              </a:rPr>
              <a:t>Analysis and design of actively-cooled PFCs with Li flows due to capillary action and thermoelectric MHD</a:t>
            </a:r>
          </a:p>
          <a:p>
            <a:pPr marL="282575" indent="-282575">
              <a:buFontTx/>
              <a:buAutoNum type="arabicPeriod"/>
            </a:pPr>
            <a:r>
              <a:rPr lang="en-US" sz="2000" dirty="0" smtClean="0">
                <a:solidFill>
                  <a:srgbClr val="2D2DB9"/>
                </a:solidFill>
              </a:rPr>
              <a:t>Magnum-PSI tests begun June 2012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30532E-1B48-4E66-B389-9D3E45BB9214}" type="slidenum">
              <a:rPr lang="en-US">
                <a:solidFill>
                  <a:srgbClr val="3333CC"/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5867400" y="4276725"/>
            <a:ext cx="327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0" dirty="0"/>
              <a:t>Soaker hose capillary porous system concept (</a:t>
            </a:r>
            <a:r>
              <a:rPr lang="en-US" sz="1400" b="0" i="0" dirty="0" err="1" smtClean="0"/>
              <a:t>Goldston</a:t>
            </a:r>
            <a:r>
              <a:rPr lang="en-US" sz="1400" b="0" i="0" dirty="0" smtClean="0"/>
              <a:t>/</a:t>
            </a:r>
            <a:r>
              <a:rPr lang="en-US" sz="1400" b="0" i="0" dirty="0" err="1" smtClean="0"/>
              <a:t>Jaworski</a:t>
            </a:r>
            <a:r>
              <a:rPr lang="en-US" sz="1400" b="0" i="0" dirty="0" smtClean="0"/>
              <a:t>)</a:t>
            </a:r>
            <a:endParaRPr lang="en-US" sz="1400" b="0" i="0" dirty="0"/>
          </a:p>
        </p:txBody>
      </p:sp>
      <p:sp>
        <p:nvSpPr>
          <p:cNvPr id="13" name="TextBox 12"/>
          <p:cNvSpPr txBox="1"/>
          <p:nvPr/>
        </p:nvSpPr>
        <p:spPr>
          <a:xfrm>
            <a:off x="5562600" y="1063625"/>
            <a:ext cx="3505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0" i="0" dirty="0">
                <a:latin typeface="Arial"/>
              </a:rPr>
              <a:t>Thin flowing Li film in </a:t>
            </a:r>
            <a:r>
              <a:rPr lang="en-US" sz="1400" b="0" i="0" dirty="0" err="1">
                <a:latin typeface="Arial"/>
              </a:rPr>
              <a:t>FLiLi</a:t>
            </a:r>
            <a:r>
              <a:rPr lang="en-US" sz="1400" b="0" i="0" dirty="0">
                <a:latin typeface="Arial"/>
              </a:rPr>
              <a:t> (</a:t>
            </a:r>
            <a:r>
              <a:rPr lang="en-US" sz="1400" b="0" i="0" dirty="0" err="1">
                <a:latin typeface="Arial"/>
              </a:rPr>
              <a:t>Zakharov</a:t>
            </a:r>
            <a:r>
              <a:rPr lang="en-US" sz="1400" b="0" i="0" dirty="0">
                <a:latin typeface="Arial"/>
              </a:rPr>
              <a:t>)</a:t>
            </a:r>
          </a:p>
        </p:txBody>
      </p:sp>
      <p:cxnSp>
        <p:nvCxnSpPr>
          <p:cNvPr id="18439" name="Straight Arrow Connector 18"/>
          <p:cNvCxnSpPr>
            <a:cxnSpLocks noChangeShapeType="1"/>
            <a:endCxn id="18441" idx="1"/>
          </p:cNvCxnSpPr>
          <p:nvPr/>
        </p:nvCxnSpPr>
        <p:spPr bwMode="auto">
          <a:xfrm>
            <a:off x="4876800" y="5105400"/>
            <a:ext cx="762000" cy="214313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</p:spPr>
      </p:cxnSp>
      <p:cxnSp>
        <p:nvCxnSpPr>
          <p:cNvPr id="18440" name="Straight Arrow Connector 16"/>
          <p:cNvCxnSpPr>
            <a:cxnSpLocks noChangeShapeType="1"/>
          </p:cNvCxnSpPr>
          <p:nvPr/>
        </p:nvCxnSpPr>
        <p:spPr bwMode="auto">
          <a:xfrm>
            <a:off x="5181600" y="3581400"/>
            <a:ext cx="431800" cy="1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</p:spPr>
      </p:cxnSp>
      <p:pic>
        <p:nvPicPr>
          <p:cNvPr id="18441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914900"/>
            <a:ext cx="3302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731000" y="5749925"/>
            <a:ext cx="323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i="0" dirty="0">
                <a:solidFill>
                  <a:srgbClr val="00CC99">
                    <a:lumMod val="50000"/>
                  </a:srgbClr>
                </a:solidFill>
                <a:latin typeface="Arial"/>
              </a:rPr>
              <a:t>Li</a:t>
            </a:r>
            <a:endParaRPr lang="en-US" sz="1400" b="0" i="0" dirty="0"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86713" y="4657725"/>
            <a:ext cx="6238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i="0" dirty="0">
                <a:solidFill>
                  <a:srgbClr val="641E8E"/>
                </a:solidFill>
                <a:latin typeface="Arial"/>
              </a:rPr>
              <a:t>mesh</a:t>
            </a:r>
          </a:p>
        </p:txBody>
      </p:sp>
      <p:cxnSp>
        <p:nvCxnSpPr>
          <p:cNvPr id="18444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6934200" y="5570538"/>
            <a:ext cx="304800" cy="1524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445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7162006" y="5571332"/>
            <a:ext cx="611187" cy="3048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" name="TextBox 19"/>
          <p:cNvSpPr txBox="1"/>
          <p:nvPr/>
        </p:nvSpPr>
        <p:spPr>
          <a:xfrm>
            <a:off x="5861050" y="5953125"/>
            <a:ext cx="31940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0" i="0" dirty="0">
                <a:latin typeface="Arial"/>
              </a:rPr>
              <a:t>Coolant</a:t>
            </a:r>
          </a:p>
          <a:p>
            <a:pPr algn="ctr">
              <a:defRPr/>
            </a:pPr>
            <a:r>
              <a:rPr lang="en-US" sz="1400" b="0" i="0" dirty="0">
                <a:latin typeface="Arial"/>
              </a:rPr>
              <a:t>(He, supercritical CO</a:t>
            </a:r>
            <a:r>
              <a:rPr lang="en-US" sz="1400" b="0" i="0" baseline="-25000" dirty="0">
                <a:latin typeface="Arial"/>
              </a:rPr>
              <a:t>2</a:t>
            </a:r>
            <a:r>
              <a:rPr lang="en-US" sz="1400" b="0" i="0" dirty="0">
                <a:latin typeface="Arial"/>
              </a:rPr>
              <a:t>, Na </a:t>
            </a:r>
            <a:r>
              <a:rPr lang="en-US" sz="1400" b="0" i="0" dirty="0" err="1">
                <a:latin typeface="Arial"/>
              </a:rPr>
              <a:t>heatpipe</a:t>
            </a:r>
            <a:r>
              <a:rPr lang="en-US" sz="1400" b="0" i="0" dirty="0">
                <a:latin typeface="Arial"/>
              </a:rPr>
              <a:t>…)    </a:t>
            </a:r>
          </a:p>
        </p:txBody>
      </p:sp>
      <p:pic>
        <p:nvPicPr>
          <p:cNvPr id="18448" name="Picture 23" descr="FLiLi phot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371600"/>
            <a:ext cx="329247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3429000" y="1143000"/>
            <a:ext cx="5607050" cy="5197475"/>
            <a:chOff x="1905000" y="1143000"/>
            <a:chExt cx="5607065" cy="5197531"/>
          </a:xfrm>
        </p:grpSpPr>
        <p:sp>
          <p:nvSpPr>
            <p:cNvPr id="317" name="Rectangle 8"/>
            <p:cNvSpPr/>
            <p:nvPr/>
          </p:nvSpPr>
          <p:spPr bwMode="auto">
            <a:xfrm>
              <a:off x="3552829" y="4530762"/>
              <a:ext cx="1055691" cy="3238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8" name="Rectangle 15"/>
            <p:cNvSpPr/>
            <p:nvPr/>
          </p:nvSpPr>
          <p:spPr bwMode="auto">
            <a:xfrm>
              <a:off x="3552829" y="5805538"/>
              <a:ext cx="1055691" cy="3508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9" name="Rectangle 318"/>
            <p:cNvSpPr/>
            <p:nvPr/>
          </p:nvSpPr>
          <p:spPr bwMode="auto">
            <a:xfrm rot="5400000">
              <a:off x="2890042" y="5199901"/>
              <a:ext cx="1055699" cy="288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0" name="Rectangle 17"/>
            <p:cNvSpPr/>
            <p:nvPr/>
          </p:nvSpPr>
          <p:spPr bwMode="auto">
            <a:xfrm rot="5400000">
              <a:off x="4221959" y="5199901"/>
              <a:ext cx="1055699" cy="288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1" name="Rectangle 3"/>
            <p:cNvSpPr/>
            <p:nvPr/>
          </p:nvSpPr>
          <p:spPr bwMode="auto">
            <a:xfrm>
              <a:off x="3378204" y="4376773"/>
              <a:ext cx="1406529" cy="1539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2" name="Rectangle 4"/>
            <p:cNvSpPr/>
            <p:nvPr/>
          </p:nvSpPr>
          <p:spPr bwMode="auto">
            <a:xfrm>
              <a:off x="3378204" y="6157967"/>
              <a:ext cx="1406529" cy="1539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3" name="Rectangle 5"/>
            <p:cNvSpPr/>
            <p:nvPr/>
          </p:nvSpPr>
          <p:spPr bwMode="auto">
            <a:xfrm rot="5400000">
              <a:off x="2490784" y="5267370"/>
              <a:ext cx="1408127" cy="1539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4" name="Rectangle 6"/>
            <p:cNvSpPr/>
            <p:nvPr/>
          </p:nvSpPr>
          <p:spPr bwMode="auto">
            <a:xfrm rot="5400000">
              <a:off x="4267202" y="5267370"/>
              <a:ext cx="1408127" cy="1539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5" name="Rectangle 324"/>
            <p:cNvSpPr>
              <a:spLocks noChangeAspect="1"/>
            </p:cNvSpPr>
            <p:nvPr/>
          </p:nvSpPr>
          <p:spPr bwMode="auto">
            <a:xfrm>
              <a:off x="3552829" y="4816515"/>
              <a:ext cx="1055691" cy="1055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6" name="Oval 325"/>
            <p:cNvSpPr>
              <a:spLocks noChangeAspect="1"/>
            </p:cNvSpPr>
            <p:nvPr/>
          </p:nvSpPr>
          <p:spPr bwMode="auto">
            <a:xfrm>
              <a:off x="3378204" y="4640301"/>
              <a:ext cx="1406529" cy="14081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7" name="Oval 326"/>
            <p:cNvSpPr>
              <a:spLocks noChangeAspect="1"/>
            </p:cNvSpPr>
            <p:nvPr/>
          </p:nvSpPr>
          <p:spPr bwMode="auto">
            <a:xfrm>
              <a:off x="3457579" y="4719677"/>
              <a:ext cx="1252541" cy="125255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8" name="Oval 327"/>
            <p:cNvSpPr>
              <a:spLocks noChangeAspect="1"/>
            </p:cNvSpPr>
            <p:nvPr/>
          </p:nvSpPr>
          <p:spPr bwMode="auto">
            <a:xfrm>
              <a:off x="3557592" y="4819690"/>
              <a:ext cx="1052515" cy="105411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29" name="Straight Connector 18"/>
            <p:cNvCxnSpPr/>
            <p:nvPr/>
          </p:nvCxnSpPr>
          <p:spPr bwMode="auto">
            <a:xfrm rot="5400000">
              <a:off x="4008443" y="5346745"/>
              <a:ext cx="14605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19"/>
            <p:cNvCxnSpPr/>
            <p:nvPr/>
          </p:nvCxnSpPr>
          <p:spPr bwMode="auto">
            <a:xfrm rot="10800000">
              <a:off x="4013206" y="5341983"/>
              <a:ext cx="1476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20"/>
            <p:cNvSpPr>
              <a:spLocks noChangeAspect="1"/>
            </p:cNvSpPr>
            <p:nvPr/>
          </p:nvSpPr>
          <p:spPr bwMode="auto">
            <a:xfrm>
              <a:off x="4248156" y="4724439"/>
              <a:ext cx="53975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2" name="Oval 21"/>
            <p:cNvSpPr>
              <a:spLocks noChangeAspect="1"/>
            </p:cNvSpPr>
            <p:nvPr/>
          </p:nvSpPr>
          <p:spPr bwMode="auto">
            <a:xfrm>
              <a:off x="4057656" y="4695863"/>
              <a:ext cx="52388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3" name="Oval 22"/>
            <p:cNvSpPr>
              <a:spLocks noChangeAspect="1"/>
            </p:cNvSpPr>
            <p:nvPr/>
          </p:nvSpPr>
          <p:spPr bwMode="auto">
            <a:xfrm>
              <a:off x="4422782" y="4810165"/>
              <a:ext cx="52388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4" name="Oval 23"/>
            <p:cNvSpPr>
              <a:spLocks noChangeAspect="1"/>
            </p:cNvSpPr>
            <p:nvPr/>
          </p:nvSpPr>
          <p:spPr bwMode="auto">
            <a:xfrm>
              <a:off x="4559307" y="4946691"/>
              <a:ext cx="52388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5" name="Oval 24"/>
            <p:cNvSpPr>
              <a:spLocks noChangeAspect="1"/>
            </p:cNvSpPr>
            <p:nvPr/>
          </p:nvSpPr>
          <p:spPr bwMode="auto">
            <a:xfrm>
              <a:off x="4652970" y="5124493"/>
              <a:ext cx="52387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6" name="Oval 25"/>
            <p:cNvSpPr>
              <a:spLocks noChangeAspect="1"/>
            </p:cNvSpPr>
            <p:nvPr/>
          </p:nvSpPr>
          <p:spPr bwMode="auto">
            <a:xfrm>
              <a:off x="4684720" y="5321345"/>
              <a:ext cx="52387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7" name="Oval 26"/>
            <p:cNvSpPr>
              <a:spLocks noChangeAspect="1"/>
            </p:cNvSpPr>
            <p:nvPr/>
          </p:nvSpPr>
          <p:spPr bwMode="auto">
            <a:xfrm flipV="1">
              <a:off x="4246569" y="5913489"/>
              <a:ext cx="53975" cy="539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8" name="Oval 27"/>
            <p:cNvSpPr>
              <a:spLocks noChangeAspect="1"/>
            </p:cNvSpPr>
            <p:nvPr/>
          </p:nvSpPr>
          <p:spPr bwMode="auto">
            <a:xfrm flipV="1">
              <a:off x="4056069" y="5943652"/>
              <a:ext cx="52387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9" name="Oval 28"/>
            <p:cNvSpPr>
              <a:spLocks noChangeAspect="1"/>
            </p:cNvSpPr>
            <p:nvPr/>
          </p:nvSpPr>
          <p:spPr bwMode="auto">
            <a:xfrm flipV="1">
              <a:off x="4421195" y="5829350"/>
              <a:ext cx="52387" cy="52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0" name="Oval 29"/>
            <p:cNvSpPr>
              <a:spLocks noChangeAspect="1"/>
            </p:cNvSpPr>
            <p:nvPr/>
          </p:nvSpPr>
          <p:spPr bwMode="auto">
            <a:xfrm flipV="1">
              <a:off x="4557720" y="5691237"/>
              <a:ext cx="52387" cy="539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" name="Oval 30"/>
            <p:cNvSpPr>
              <a:spLocks noChangeAspect="1"/>
            </p:cNvSpPr>
            <p:nvPr/>
          </p:nvSpPr>
          <p:spPr bwMode="auto">
            <a:xfrm flipV="1">
              <a:off x="4651382" y="5513435"/>
              <a:ext cx="52388" cy="539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" name="Rectangle 341"/>
            <p:cNvSpPr/>
            <p:nvPr/>
          </p:nvSpPr>
          <p:spPr bwMode="auto">
            <a:xfrm>
              <a:off x="3557592" y="1870083"/>
              <a:ext cx="1055690" cy="117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 bwMode="auto">
            <a:xfrm>
              <a:off x="3733805" y="1987559"/>
              <a:ext cx="703265" cy="10556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4" name="Rectangle 343"/>
            <p:cNvSpPr/>
            <p:nvPr/>
          </p:nvSpPr>
          <p:spPr bwMode="auto">
            <a:xfrm>
              <a:off x="3557592" y="3043258"/>
              <a:ext cx="1055690" cy="117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5" name="Rectangle 344"/>
            <p:cNvSpPr/>
            <p:nvPr/>
          </p:nvSpPr>
          <p:spPr bwMode="auto">
            <a:xfrm>
              <a:off x="3557592" y="1752607"/>
              <a:ext cx="1055690" cy="117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6" name="Rectangle 345"/>
            <p:cNvSpPr/>
            <p:nvPr/>
          </p:nvSpPr>
          <p:spPr bwMode="auto">
            <a:xfrm>
              <a:off x="3557592" y="3160735"/>
              <a:ext cx="1055690" cy="117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7" name="Rectangle 3"/>
            <p:cNvSpPr/>
            <p:nvPr/>
          </p:nvSpPr>
          <p:spPr bwMode="auto">
            <a:xfrm>
              <a:off x="3373442" y="4225958"/>
              <a:ext cx="1406529" cy="1539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93"/>
            <p:cNvGrpSpPr>
              <a:grpSpLocks/>
            </p:cNvGrpSpPr>
            <p:nvPr/>
          </p:nvGrpSpPr>
          <p:grpSpPr bwMode="auto">
            <a:xfrm>
              <a:off x="3276600" y="2006600"/>
              <a:ext cx="457200" cy="493713"/>
              <a:chOff x="3276600" y="2006600"/>
              <a:chExt cx="457200" cy="493713"/>
            </a:xfrm>
          </p:grpSpPr>
          <p:sp>
            <p:nvSpPr>
              <p:cNvPr id="404" name="Rectangle 34"/>
              <p:cNvSpPr/>
              <p:nvPr/>
            </p:nvSpPr>
            <p:spPr bwMode="auto">
              <a:xfrm flipH="1">
                <a:off x="3276604" y="2006609"/>
                <a:ext cx="79375" cy="4921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 bwMode="auto">
              <a:xfrm>
                <a:off x="3440117" y="2105035"/>
                <a:ext cx="293688" cy="2936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6" name="Rectangle 37"/>
              <p:cNvSpPr/>
              <p:nvPr/>
            </p:nvSpPr>
            <p:spPr bwMode="auto">
              <a:xfrm flipH="1">
                <a:off x="3359154" y="2008197"/>
                <a:ext cx="80963" cy="4921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9" name="Rectangle 348"/>
            <p:cNvSpPr/>
            <p:nvPr/>
          </p:nvSpPr>
          <p:spPr bwMode="auto">
            <a:xfrm>
              <a:off x="3948118" y="3368699"/>
              <a:ext cx="263526" cy="774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0" name="Rectangle 349"/>
            <p:cNvSpPr/>
            <p:nvPr/>
          </p:nvSpPr>
          <p:spPr bwMode="auto">
            <a:xfrm rot="5400000" flipH="1">
              <a:off x="4040193" y="3078186"/>
              <a:ext cx="80963" cy="493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 rot="5400000" flipH="1">
              <a:off x="4048131" y="3941794"/>
              <a:ext cx="80963" cy="4937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Group 86"/>
            <p:cNvGrpSpPr>
              <a:grpSpLocks/>
            </p:cNvGrpSpPr>
            <p:nvPr/>
          </p:nvGrpSpPr>
          <p:grpSpPr bwMode="auto">
            <a:xfrm>
              <a:off x="3833815" y="2451100"/>
              <a:ext cx="493712" cy="493713"/>
              <a:chOff x="5638353" y="913591"/>
              <a:chExt cx="641259" cy="641098"/>
            </a:xfrm>
          </p:grpSpPr>
          <p:sp>
            <p:nvSpPr>
              <p:cNvPr id="402" name="Oval 401"/>
              <p:cNvSpPr>
                <a:spLocks noChangeAspect="1"/>
              </p:cNvSpPr>
              <p:nvPr/>
            </p:nvSpPr>
            <p:spPr>
              <a:xfrm>
                <a:off x="5638357" y="913609"/>
                <a:ext cx="641260" cy="64110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3" name="Oval 402"/>
              <p:cNvSpPr>
                <a:spLocks noChangeAspect="1"/>
              </p:cNvSpPr>
              <p:nvPr/>
            </p:nvSpPr>
            <p:spPr>
              <a:xfrm>
                <a:off x="5737330" y="1012558"/>
                <a:ext cx="447439" cy="44733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94"/>
            <p:cNvGrpSpPr>
              <a:grpSpLocks/>
            </p:cNvGrpSpPr>
            <p:nvPr/>
          </p:nvGrpSpPr>
          <p:grpSpPr bwMode="auto">
            <a:xfrm>
              <a:off x="3633791" y="5314950"/>
              <a:ext cx="815975" cy="817563"/>
              <a:chOff x="7240008" y="4038447"/>
              <a:chExt cx="1059832" cy="1061626"/>
            </a:xfrm>
          </p:grpSpPr>
          <p:sp>
            <p:nvSpPr>
              <p:cNvPr id="400" name="Oval 399"/>
              <p:cNvSpPr>
                <a:spLocks noChangeAspect="1"/>
              </p:cNvSpPr>
              <p:nvPr/>
            </p:nvSpPr>
            <p:spPr>
              <a:xfrm>
                <a:off x="7240011" y="4038505"/>
                <a:ext cx="1059835" cy="106163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01" name="Straight Connector 400"/>
              <p:cNvCxnSpPr/>
              <p:nvPr/>
            </p:nvCxnSpPr>
            <p:spPr>
              <a:xfrm rot="5400000">
                <a:off x="7241170" y="4569325"/>
                <a:ext cx="106163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102"/>
            <p:cNvGrpSpPr/>
            <p:nvPr/>
          </p:nvGrpSpPr>
          <p:grpSpPr bwMode="auto">
            <a:xfrm>
              <a:off x="4068826" y="4371425"/>
              <a:ext cx="30799" cy="837799"/>
              <a:chOff x="7579996" y="3941285"/>
              <a:chExt cx="40004" cy="1087915"/>
            </a:xfrm>
            <a:solidFill>
              <a:srgbClr val="00B0F0"/>
            </a:solidFill>
          </p:grpSpPr>
          <p:sp>
            <p:nvSpPr>
              <p:cNvPr id="393" name="Oval 392"/>
              <p:cNvSpPr>
                <a:spLocks noChangeAspect="1"/>
              </p:cNvSpPr>
              <p:nvPr/>
            </p:nvSpPr>
            <p:spPr bwMode="auto">
              <a:xfrm>
                <a:off x="7579996" y="3941285"/>
                <a:ext cx="37782" cy="38894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4" name="Oval 45"/>
              <p:cNvSpPr>
                <a:spLocks noChangeAspect="1"/>
              </p:cNvSpPr>
              <p:nvPr/>
            </p:nvSpPr>
            <p:spPr bwMode="auto">
              <a:xfrm>
                <a:off x="7579996" y="4115752"/>
                <a:ext cx="38894" cy="3889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5" name="Oval 394"/>
              <p:cNvSpPr>
                <a:spLocks noChangeAspect="1"/>
              </p:cNvSpPr>
              <p:nvPr/>
            </p:nvSpPr>
            <p:spPr bwMode="auto">
              <a:xfrm>
                <a:off x="7579996" y="4291329"/>
                <a:ext cx="38894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6" name="Oval 395"/>
              <p:cNvSpPr>
                <a:spLocks noChangeAspect="1"/>
              </p:cNvSpPr>
              <p:nvPr/>
            </p:nvSpPr>
            <p:spPr bwMode="auto">
              <a:xfrm>
                <a:off x="7581107" y="4465795"/>
                <a:ext cx="37782" cy="38894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7" name="Oval 396"/>
              <p:cNvSpPr>
                <a:spLocks noChangeAspect="1"/>
              </p:cNvSpPr>
              <p:nvPr/>
            </p:nvSpPr>
            <p:spPr bwMode="auto">
              <a:xfrm>
                <a:off x="7581107" y="4641373"/>
                <a:ext cx="37782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8" name="Oval 397"/>
              <p:cNvSpPr>
                <a:spLocks noChangeAspect="1"/>
              </p:cNvSpPr>
              <p:nvPr/>
            </p:nvSpPr>
            <p:spPr bwMode="auto">
              <a:xfrm>
                <a:off x="7581107" y="4815839"/>
                <a:ext cx="38893" cy="3889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9" name="Oval 398"/>
              <p:cNvSpPr>
                <a:spLocks noChangeAspect="1"/>
              </p:cNvSpPr>
              <p:nvPr/>
            </p:nvSpPr>
            <p:spPr bwMode="auto">
              <a:xfrm>
                <a:off x="7581107" y="4991417"/>
                <a:ext cx="38893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03"/>
            <p:cNvGrpSpPr>
              <a:grpSpLocks/>
            </p:cNvGrpSpPr>
            <p:nvPr/>
          </p:nvGrpSpPr>
          <p:grpSpPr bwMode="auto">
            <a:xfrm rot="5400000">
              <a:off x="4586241" y="4927782"/>
              <a:ext cx="30165" cy="830273"/>
              <a:chOff x="7580653" y="3950714"/>
              <a:chExt cx="39169" cy="1078388"/>
            </a:xfrm>
          </p:grpSpPr>
          <p:sp>
            <p:nvSpPr>
              <p:cNvPr id="386" name="Oval 385"/>
              <p:cNvSpPr>
                <a:spLocks noChangeAspect="1"/>
              </p:cNvSpPr>
              <p:nvPr/>
            </p:nvSpPr>
            <p:spPr bwMode="auto">
              <a:xfrm>
                <a:off x="7563980" y="3967148"/>
                <a:ext cx="37104" cy="3917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7" name="Oval 386"/>
              <p:cNvSpPr>
                <a:spLocks noChangeAspect="1"/>
              </p:cNvSpPr>
              <p:nvPr/>
            </p:nvSpPr>
            <p:spPr bwMode="auto">
              <a:xfrm>
                <a:off x="7563979" y="4142408"/>
                <a:ext cx="37104" cy="39177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8" name="Oval 39"/>
              <p:cNvSpPr>
                <a:spLocks noChangeAspect="1"/>
              </p:cNvSpPr>
              <p:nvPr/>
            </p:nvSpPr>
            <p:spPr bwMode="auto">
              <a:xfrm>
                <a:off x="7563979" y="4288804"/>
                <a:ext cx="37104" cy="371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9" name="Oval 40"/>
              <p:cNvSpPr>
                <a:spLocks noChangeAspect="1"/>
              </p:cNvSpPr>
              <p:nvPr/>
            </p:nvSpPr>
            <p:spPr bwMode="auto">
              <a:xfrm>
                <a:off x="7566041" y="4464066"/>
                <a:ext cx="35042" cy="371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0" name="Oval 41"/>
              <p:cNvSpPr>
                <a:spLocks noChangeAspect="1"/>
              </p:cNvSpPr>
              <p:nvPr/>
            </p:nvSpPr>
            <p:spPr bwMode="auto">
              <a:xfrm>
                <a:off x="7566041" y="4639328"/>
                <a:ext cx="35042" cy="371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1" name="Oval 42"/>
              <p:cNvSpPr>
                <a:spLocks noChangeAspect="1"/>
              </p:cNvSpPr>
              <p:nvPr/>
            </p:nvSpPr>
            <p:spPr bwMode="auto">
              <a:xfrm>
                <a:off x="7566042" y="4841396"/>
                <a:ext cx="37104" cy="3917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2" name="Oval 43"/>
              <p:cNvSpPr>
                <a:spLocks noChangeAspect="1"/>
              </p:cNvSpPr>
              <p:nvPr/>
            </p:nvSpPr>
            <p:spPr bwMode="auto">
              <a:xfrm>
                <a:off x="7566041" y="4989852"/>
                <a:ext cx="37104" cy="371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56" name="Oval 355"/>
            <p:cNvSpPr>
              <a:spLocks noChangeAspect="1"/>
            </p:cNvSpPr>
            <p:nvPr/>
          </p:nvSpPr>
          <p:spPr bwMode="auto">
            <a:xfrm rot="5400000">
              <a:off x="5538004" y="5330076"/>
              <a:ext cx="28575" cy="3016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 bwMode="auto">
            <a:xfrm rot="5400000">
              <a:off x="5411797" y="5330870"/>
              <a:ext cx="28575" cy="2857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8" name="Oval 357"/>
            <p:cNvSpPr>
              <a:spLocks noChangeAspect="1"/>
            </p:cNvSpPr>
            <p:nvPr/>
          </p:nvSpPr>
          <p:spPr bwMode="auto">
            <a:xfrm rot="5400000">
              <a:off x="5276065" y="5331664"/>
              <a:ext cx="30163" cy="2857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 bwMode="auto">
            <a:xfrm rot="5400000">
              <a:off x="5141128" y="5331664"/>
              <a:ext cx="30163" cy="2857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60" name="Straight Arrow Connector 359"/>
            <p:cNvCxnSpPr/>
            <p:nvPr/>
          </p:nvCxnSpPr>
          <p:spPr bwMode="auto">
            <a:xfrm>
              <a:off x="5715010" y="5343570"/>
              <a:ext cx="646115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123"/>
            <p:cNvGrpSpPr/>
            <p:nvPr/>
          </p:nvGrpSpPr>
          <p:grpSpPr bwMode="auto">
            <a:xfrm rot="10800000">
              <a:off x="4068826" y="3424214"/>
              <a:ext cx="30799" cy="837799"/>
              <a:chOff x="7579996" y="3941285"/>
              <a:chExt cx="40004" cy="1087915"/>
            </a:xfrm>
            <a:solidFill>
              <a:srgbClr val="00B0F0"/>
            </a:solidFill>
          </p:grpSpPr>
          <p:sp>
            <p:nvSpPr>
              <p:cNvPr id="379" name="Oval 60"/>
              <p:cNvSpPr>
                <a:spLocks noChangeAspect="1"/>
              </p:cNvSpPr>
              <p:nvPr/>
            </p:nvSpPr>
            <p:spPr bwMode="auto">
              <a:xfrm>
                <a:off x="7579996" y="3941285"/>
                <a:ext cx="37782" cy="38894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0" name="Oval 379"/>
              <p:cNvSpPr>
                <a:spLocks noChangeAspect="1"/>
              </p:cNvSpPr>
              <p:nvPr/>
            </p:nvSpPr>
            <p:spPr bwMode="auto">
              <a:xfrm>
                <a:off x="7579996" y="4115752"/>
                <a:ext cx="38894" cy="3889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1" name="Oval 380"/>
              <p:cNvSpPr>
                <a:spLocks noChangeAspect="1"/>
              </p:cNvSpPr>
              <p:nvPr/>
            </p:nvSpPr>
            <p:spPr bwMode="auto">
              <a:xfrm>
                <a:off x="7579996" y="4291329"/>
                <a:ext cx="38894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2" name="Oval 381"/>
              <p:cNvSpPr>
                <a:spLocks noChangeAspect="1"/>
              </p:cNvSpPr>
              <p:nvPr/>
            </p:nvSpPr>
            <p:spPr bwMode="auto">
              <a:xfrm>
                <a:off x="7581107" y="4465795"/>
                <a:ext cx="37782" cy="38894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3" name="Oval 382"/>
              <p:cNvSpPr>
                <a:spLocks noChangeAspect="1"/>
              </p:cNvSpPr>
              <p:nvPr/>
            </p:nvSpPr>
            <p:spPr bwMode="auto">
              <a:xfrm>
                <a:off x="7581107" y="4641373"/>
                <a:ext cx="37782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4" name="Oval 383"/>
              <p:cNvSpPr>
                <a:spLocks noChangeAspect="1"/>
              </p:cNvSpPr>
              <p:nvPr/>
            </p:nvSpPr>
            <p:spPr bwMode="auto">
              <a:xfrm>
                <a:off x="7581107" y="4815839"/>
                <a:ext cx="38893" cy="3889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5" name="Oval 384"/>
              <p:cNvSpPr>
                <a:spLocks noChangeAspect="1"/>
              </p:cNvSpPr>
              <p:nvPr/>
            </p:nvSpPr>
            <p:spPr bwMode="auto">
              <a:xfrm>
                <a:off x="7581107" y="4991417"/>
                <a:ext cx="38893" cy="37783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25665" name="Straight Connector 83"/>
            <p:cNvCxnSpPr>
              <a:cxnSpLocks noChangeShapeType="1"/>
            </p:cNvCxnSpPr>
            <p:nvPr/>
          </p:nvCxnSpPr>
          <p:spPr bwMode="auto">
            <a:xfrm>
              <a:off x="4876453" y="3276890"/>
              <a:ext cx="53333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66" name="Straight Connector 84"/>
            <p:cNvCxnSpPr>
              <a:cxnSpLocks noChangeShapeType="1"/>
            </p:cNvCxnSpPr>
            <p:nvPr/>
          </p:nvCxnSpPr>
          <p:spPr bwMode="auto">
            <a:xfrm>
              <a:off x="4876453" y="4191414"/>
              <a:ext cx="53333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67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647764" y="3734152"/>
              <a:ext cx="914524" cy="1588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5668" name="TextBox 89"/>
            <p:cNvSpPr txBox="1">
              <a:spLocks noChangeArrowheads="1"/>
            </p:cNvSpPr>
            <p:nvPr/>
          </p:nvSpPr>
          <p:spPr bwMode="auto">
            <a:xfrm>
              <a:off x="5181215" y="3581731"/>
              <a:ext cx="758452" cy="27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/>
                <a:t>5.5 inch</a:t>
              </a:r>
            </a:p>
          </p:txBody>
        </p:sp>
        <p:cxnSp>
          <p:nvCxnSpPr>
            <p:cNvPr id="25669" name="Straight Connector 92"/>
            <p:cNvCxnSpPr>
              <a:cxnSpLocks noChangeShapeType="1"/>
            </p:cNvCxnSpPr>
            <p:nvPr/>
          </p:nvCxnSpPr>
          <p:spPr bwMode="auto">
            <a:xfrm>
              <a:off x="2362146" y="4648676"/>
              <a:ext cx="53333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70" name="Straight Connector 93"/>
            <p:cNvCxnSpPr>
              <a:cxnSpLocks noChangeShapeType="1"/>
            </p:cNvCxnSpPr>
            <p:nvPr/>
          </p:nvCxnSpPr>
          <p:spPr bwMode="auto">
            <a:xfrm>
              <a:off x="2362146" y="6020462"/>
              <a:ext cx="53333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71" name="Straight Connector 95"/>
            <p:cNvCxnSpPr>
              <a:cxnSpLocks noChangeShapeType="1"/>
            </p:cNvCxnSpPr>
            <p:nvPr/>
          </p:nvCxnSpPr>
          <p:spPr bwMode="auto">
            <a:xfrm rot="5400000">
              <a:off x="1904826" y="5334569"/>
              <a:ext cx="137178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5672" name="TextBox 96"/>
            <p:cNvSpPr txBox="1">
              <a:spLocks noChangeArrowheads="1"/>
            </p:cNvSpPr>
            <p:nvPr/>
          </p:nvSpPr>
          <p:spPr bwMode="auto">
            <a:xfrm>
              <a:off x="1905000" y="5182149"/>
              <a:ext cx="630227" cy="27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/>
                <a:t>8 inch</a:t>
              </a:r>
            </a:p>
          </p:txBody>
        </p:sp>
        <p:cxnSp>
          <p:nvCxnSpPr>
            <p:cNvPr id="25673" name="Straight Connector 99"/>
            <p:cNvCxnSpPr>
              <a:cxnSpLocks noChangeShapeType="1"/>
            </p:cNvCxnSpPr>
            <p:nvPr/>
          </p:nvCxnSpPr>
          <p:spPr bwMode="auto">
            <a:xfrm rot="5400000">
              <a:off x="3292697" y="1409736"/>
              <a:ext cx="53347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74" name="Straight Connector 100"/>
            <p:cNvCxnSpPr>
              <a:cxnSpLocks noChangeShapeType="1"/>
            </p:cNvCxnSpPr>
            <p:nvPr/>
          </p:nvCxnSpPr>
          <p:spPr bwMode="auto">
            <a:xfrm rot="5400000">
              <a:off x="4348488" y="1409736"/>
              <a:ext cx="53347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675" name="Straight Arrow Connector 102"/>
            <p:cNvCxnSpPr>
              <a:cxnSpLocks noChangeShapeType="1"/>
            </p:cNvCxnSpPr>
            <p:nvPr/>
          </p:nvCxnSpPr>
          <p:spPr bwMode="auto">
            <a:xfrm>
              <a:off x="3559434" y="1446253"/>
              <a:ext cx="1066675" cy="1588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5676" name="TextBox 103"/>
            <p:cNvSpPr txBox="1">
              <a:spLocks noChangeArrowheads="1"/>
            </p:cNvSpPr>
            <p:nvPr/>
          </p:nvSpPr>
          <p:spPr bwMode="auto">
            <a:xfrm>
              <a:off x="3809776" y="1170805"/>
              <a:ext cx="630227" cy="27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/>
                <a:t>6 inch</a:t>
              </a:r>
            </a:p>
          </p:txBody>
        </p:sp>
        <p:sp>
          <p:nvSpPr>
            <p:cNvPr id="374" name="TextBox 91"/>
            <p:cNvSpPr txBox="1">
              <a:spLocks noChangeArrowheads="1"/>
            </p:cNvSpPr>
            <p:nvPr/>
          </p:nvSpPr>
          <p:spPr bwMode="auto">
            <a:xfrm>
              <a:off x="5486410" y="5638848"/>
              <a:ext cx="2025655" cy="701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0" dirty="0">
                  <a:latin typeface="Arial"/>
                  <a:cs typeface="ＭＳ Ｐゴシック" charset="-128"/>
                </a:rPr>
                <a:t>V = 0 - 100 m/s</a:t>
              </a:r>
            </a:p>
            <a:p>
              <a:pPr>
                <a:defRPr/>
              </a:pPr>
              <a:r>
                <a:rPr lang="en-US" sz="1800" i="0" dirty="0">
                  <a:latin typeface="Arial"/>
                  <a:cs typeface="ＭＳ Ｐゴシック" charset="-128"/>
                </a:rPr>
                <a:t>Freq = 0 - 100 Hz</a:t>
              </a:r>
            </a:p>
          </p:txBody>
        </p:sp>
        <p:grpSp>
          <p:nvGrpSpPr>
            <p:cNvPr id="9" name="Group 94"/>
            <p:cNvGrpSpPr>
              <a:grpSpLocks/>
            </p:cNvGrpSpPr>
            <p:nvPr/>
          </p:nvGrpSpPr>
          <p:grpSpPr bwMode="auto">
            <a:xfrm flipH="1">
              <a:off x="4441372" y="2002972"/>
              <a:ext cx="457200" cy="493713"/>
              <a:chOff x="3276600" y="2006600"/>
              <a:chExt cx="457200" cy="493713"/>
            </a:xfrm>
          </p:grpSpPr>
          <p:sp>
            <p:nvSpPr>
              <p:cNvPr id="376" name="Rectangle 375"/>
              <p:cNvSpPr/>
              <p:nvPr/>
            </p:nvSpPr>
            <p:spPr bwMode="auto">
              <a:xfrm flipH="1">
                <a:off x="3276139" y="2007062"/>
                <a:ext cx="79375" cy="4921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7" name="Rectangle 376"/>
              <p:cNvSpPr/>
              <p:nvPr/>
            </p:nvSpPr>
            <p:spPr bwMode="auto">
              <a:xfrm>
                <a:off x="3439651" y="2105488"/>
                <a:ext cx="293689" cy="2936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8" name="Rectangle 377"/>
              <p:cNvSpPr/>
              <p:nvPr/>
            </p:nvSpPr>
            <p:spPr bwMode="auto">
              <a:xfrm flipH="1">
                <a:off x="3358689" y="2008650"/>
                <a:ext cx="80962" cy="4921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07" name="TextBox 406"/>
          <p:cNvSpPr txBox="1"/>
          <p:nvPr/>
        </p:nvSpPr>
        <p:spPr>
          <a:xfrm>
            <a:off x="152400" y="1676400"/>
            <a:ext cx="3581400" cy="5091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0" dirty="0">
                <a:latin typeface="Arial"/>
                <a:cs typeface="ＭＳ Ｐゴシック" charset="-128"/>
              </a:rPr>
              <a:t> </a:t>
            </a:r>
            <a:r>
              <a:rPr lang="en-US" sz="2000" i="0" u="sng" dirty="0">
                <a:solidFill>
                  <a:srgbClr val="FF0000"/>
                </a:solidFill>
                <a:latin typeface="Arial"/>
                <a:cs typeface="ＭＳ Ｐゴシック" charset="-128"/>
              </a:rPr>
              <a:t>Independent Control</a:t>
            </a:r>
            <a:r>
              <a:rPr lang="en-US" sz="2000" i="0" dirty="0">
                <a:solidFill>
                  <a:srgbClr val="FF0000"/>
                </a:solidFill>
                <a:latin typeface="Arial"/>
                <a:cs typeface="ＭＳ Ｐゴシック" charset="-128"/>
              </a:rPr>
              <a:t>: </a:t>
            </a:r>
          </a:p>
          <a:p>
            <a:pPr>
              <a:defRPr/>
            </a:pPr>
            <a:r>
              <a:rPr lang="en-US" sz="1800" i="0" dirty="0">
                <a:latin typeface="Arial"/>
                <a:cs typeface="ＭＳ Ｐゴシック" charset="-128"/>
              </a:rPr>
              <a:t> Granule Size </a:t>
            </a:r>
          </a:p>
          <a:p>
            <a:pPr>
              <a:defRPr/>
            </a:pPr>
            <a:r>
              <a:rPr lang="en-US" sz="1600" i="0" dirty="0">
                <a:latin typeface="Arial"/>
                <a:cs typeface="ＭＳ Ｐゴシック" charset="-128"/>
              </a:rPr>
              <a:t>     (change between shots)</a:t>
            </a:r>
          </a:p>
          <a:p>
            <a:pPr>
              <a:defRPr/>
            </a:pPr>
            <a:endParaRPr lang="en-US" sz="1800" i="0" dirty="0">
              <a:latin typeface="Arial"/>
              <a:cs typeface="ＭＳ Ｐゴシック" charset="-128"/>
            </a:endParaRPr>
          </a:p>
          <a:p>
            <a:pPr>
              <a:defRPr/>
            </a:pPr>
            <a:endParaRPr lang="en-US" sz="1800" i="0" dirty="0">
              <a:latin typeface="Arial"/>
              <a:cs typeface="ＭＳ Ｐゴシック" charset="-128"/>
            </a:endParaRPr>
          </a:p>
          <a:p>
            <a:pPr>
              <a:defRPr/>
            </a:pPr>
            <a:endParaRPr lang="en-US" sz="1800" i="0" dirty="0">
              <a:latin typeface="Arial"/>
              <a:cs typeface="ＭＳ Ｐゴシック" charset="-128"/>
            </a:endParaRPr>
          </a:p>
          <a:p>
            <a:pPr>
              <a:defRPr/>
            </a:pPr>
            <a:endParaRPr lang="en-US" sz="1800" i="0" dirty="0">
              <a:latin typeface="Arial"/>
              <a:cs typeface="ＭＳ Ｐゴシック" charset="-128"/>
            </a:endParaRPr>
          </a:p>
          <a:p>
            <a:pPr>
              <a:defRPr/>
            </a:pPr>
            <a:endParaRPr lang="en-US" sz="1800" i="0" dirty="0">
              <a:latin typeface="Arial"/>
              <a:cs typeface="ＭＳ Ｐゴシック" charset="-128"/>
            </a:endParaRPr>
          </a:p>
          <a:p>
            <a:pPr>
              <a:defRPr/>
            </a:pPr>
            <a:endParaRPr lang="en-US" sz="1800" i="0" dirty="0">
              <a:latin typeface="Arial"/>
              <a:cs typeface="ＭＳ Ｐゴシック" charset="-128"/>
            </a:endParaRPr>
          </a:p>
          <a:p>
            <a:pPr>
              <a:defRPr/>
            </a:pPr>
            <a:endParaRPr lang="en-US" sz="1800" i="0" dirty="0">
              <a:latin typeface="Arial"/>
              <a:cs typeface="ＭＳ Ｐゴシック" charset="-128"/>
            </a:endParaRPr>
          </a:p>
          <a:p>
            <a:pPr>
              <a:defRPr/>
            </a:pPr>
            <a:r>
              <a:rPr lang="en-US" sz="1800" i="0" dirty="0">
                <a:latin typeface="Arial"/>
                <a:cs typeface="ＭＳ Ｐゴシック" charset="-128"/>
              </a:rPr>
              <a:t> Injection Speed</a:t>
            </a:r>
          </a:p>
          <a:p>
            <a:pPr>
              <a:defRPr/>
            </a:pPr>
            <a:r>
              <a:rPr lang="en-US" sz="1600" i="0" dirty="0">
                <a:latin typeface="Arial"/>
                <a:cs typeface="ＭＳ Ｐゴシック" charset="-128"/>
              </a:rPr>
              <a:t>     (ramp during shots)</a:t>
            </a:r>
          </a:p>
          <a:p>
            <a:pPr>
              <a:defRPr/>
            </a:pPr>
            <a:endParaRPr lang="en-US" sz="1800" i="0" dirty="0">
              <a:latin typeface="Arial"/>
              <a:cs typeface="ＭＳ Ｐゴシック" charset="-128"/>
            </a:endParaRPr>
          </a:p>
          <a:p>
            <a:pPr>
              <a:defRPr/>
            </a:pPr>
            <a:r>
              <a:rPr lang="en-US" sz="1800" i="0" dirty="0">
                <a:latin typeface="Arial"/>
                <a:cs typeface="ＭＳ Ｐゴシック" charset="-128"/>
              </a:rPr>
              <a:t> Pacing Frequency</a:t>
            </a:r>
          </a:p>
          <a:p>
            <a:pPr>
              <a:defRPr/>
            </a:pPr>
            <a:r>
              <a:rPr lang="en-US" sz="1600" i="0" dirty="0">
                <a:latin typeface="Arial"/>
                <a:cs typeface="ＭＳ Ｐゴシック" charset="-128"/>
              </a:rPr>
              <a:t>     (ramp during shots)</a:t>
            </a:r>
          </a:p>
        </p:txBody>
      </p:sp>
      <p:sp>
        <p:nvSpPr>
          <p:cNvPr id="408" name="TextBox 407"/>
          <p:cNvSpPr txBox="1"/>
          <p:nvPr/>
        </p:nvSpPr>
        <p:spPr>
          <a:xfrm>
            <a:off x="3675063" y="1549400"/>
            <a:ext cx="10826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 dirty="0">
                <a:latin typeface="Arial"/>
                <a:cs typeface="ＭＳ Ｐゴシック" charset="-128"/>
              </a:rPr>
              <a:t>Dropper</a:t>
            </a:r>
          </a:p>
        </p:txBody>
      </p:sp>
      <p:cxnSp>
        <p:nvCxnSpPr>
          <p:cNvPr id="25605" name="Straight Arrow Connector 408"/>
          <p:cNvCxnSpPr>
            <a:cxnSpLocks noChangeShapeType="1"/>
          </p:cNvCxnSpPr>
          <p:nvPr/>
        </p:nvCxnSpPr>
        <p:spPr bwMode="auto">
          <a:xfrm rot="10800000">
            <a:off x="4208463" y="1943100"/>
            <a:ext cx="439737" cy="3810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 type="arrow" w="med" len="med"/>
            <a:tailEnd/>
          </a:ln>
        </p:spPr>
      </p:cxnSp>
      <p:sp>
        <p:nvSpPr>
          <p:cNvPr id="410" name="TextBox 409"/>
          <p:cNvSpPr txBox="1"/>
          <p:nvPr/>
        </p:nvSpPr>
        <p:spPr>
          <a:xfrm>
            <a:off x="7116763" y="4648200"/>
            <a:ext cx="145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0" dirty="0">
                <a:latin typeface="Arial"/>
                <a:cs typeface="ＭＳ Ｐゴシック" charset="-128"/>
              </a:rPr>
              <a:t>Li Granules </a:t>
            </a:r>
          </a:p>
        </p:txBody>
      </p:sp>
      <p:cxnSp>
        <p:nvCxnSpPr>
          <p:cNvPr id="25607" name="Straight Arrow Connector 410"/>
          <p:cNvCxnSpPr>
            <a:cxnSpLocks noChangeShapeType="1"/>
          </p:cNvCxnSpPr>
          <p:nvPr/>
        </p:nvCxnSpPr>
        <p:spPr bwMode="auto">
          <a:xfrm rot="5400000">
            <a:off x="6964363" y="5029200"/>
            <a:ext cx="228600" cy="2286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2" name="TextBox 411"/>
          <p:cNvSpPr txBox="1"/>
          <p:nvPr/>
        </p:nvSpPr>
        <p:spPr>
          <a:xfrm>
            <a:off x="92075" y="990600"/>
            <a:ext cx="3402013" cy="633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0" dirty="0">
                <a:solidFill>
                  <a:srgbClr val="1238FF"/>
                </a:solidFill>
                <a:latin typeface="Arial"/>
                <a:cs typeface="ＭＳ Ｐゴシック" charset="-128"/>
              </a:rPr>
              <a:t>Dennis Mansfield (PPPL, retired)</a:t>
            </a:r>
          </a:p>
          <a:p>
            <a:pPr>
              <a:defRPr/>
            </a:pPr>
            <a:r>
              <a:rPr lang="en-US" sz="1600" i="0" dirty="0">
                <a:solidFill>
                  <a:srgbClr val="1238FF"/>
                </a:solidFill>
                <a:latin typeface="Arial"/>
                <a:cs typeface="ＭＳ Ｐゴシック" charset="-128"/>
              </a:rPr>
              <a:t>Lane </a:t>
            </a:r>
            <a:r>
              <a:rPr lang="en-US" sz="1600" i="0" dirty="0" err="1">
                <a:solidFill>
                  <a:srgbClr val="1238FF"/>
                </a:solidFill>
                <a:latin typeface="Arial"/>
                <a:cs typeface="ＭＳ Ｐゴシック" charset="-128"/>
              </a:rPr>
              <a:t>Roquemore</a:t>
            </a:r>
            <a:r>
              <a:rPr lang="en-US" sz="1600" i="0" dirty="0">
                <a:solidFill>
                  <a:srgbClr val="1238FF"/>
                </a:solidFill>
                <a:latin typeface="Arial"/>
                <a:cs typeface="ＭＳ Ｐゴシック" charset="-128"/>
              </a:rPr>
              <a:t> (PPPL)</a:t>
            </a:r>
          </a:p>
        </p:txBody>
      </p:sp>
      <p:grpSp>
        <p:nvGrpSpPr>
          <p:cNvPr id="10" name="Group 412"/>
          <p:cNvGrpSpPr>
            <a:grpSpLocks noChangeAspect="1"/>
          </p:cNvGrpSpPr>
          <p:nvPr/>
        </p:nvGrpSpPr>
        <p:grpSpPr bwMode="auto">
          <a:xfrm>
            <a:off x="904875" y="2743200"/>
            <a:ext cx="1762125" cy="2020888"/>
            <a:chOff x="5105400" y="2308225"/>
            <a:chExt cx="3760782" cy="4310412"/>
          </a:xfrm>
        </p:grpSpPr>
        <p:pic>
          <p:nvPicPr>
            <p:cNvPr id="25614" name="Picture 3" descr="C:\Documents and Settings\meieres\Desktop\DSCN0808.jpg"/>
            <p:cNvPicPr>
              <a:picLocks noChangeAspect="1" noChangeArrowheads="1"/>
            </p:cNvPicPr>
            <p:nvPr/>
          </p:nvPicPr>
          <p:blipFill>
            <a:blip r:embed="rId2" cstate="print"/>
            <a:srcRect l="41118" t="43860" r="49342" b="43860"/>
            <a:stretch>
              <a:fillRect/>
            </a:stretch>
          </p:blipFill>
          <p:spPr bwMode="auto">
            <a:xfrm>
              <a:off x="5105400" y="2308225"/>
              <a:ext cx="3551238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7373938" y="5889625"/>
              <a:ext cx="1084262" cy="152400"/>
              <a:chOff x="5317180" y="5486400"/>
              <a:chExt cx="1083620" cy="152400"/>
            </a:xfrm>
          </p:grpSpPr>
          <p:cxnSp>
            <p:nvCxnSpPr>
              <p:cNvPr id="25617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5317180" y="5562600"/>
                <a:ext cx="1083620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618" name="Straight Connector 26"/>
              <p:cNvCxnSpPr>
                <a:cxnSpLocks noChangeShapeType="1"/>
              </p:cNvCxnSpPr>
              <p:nvPr/>
            </p:nvCxnSpPr>
            <p:spPr bwMode="auto">
              <a:xfrm rot="5400000">
                <a:off x="5251024" y="5562600"/>
                <a:ext cx="152400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619" name="Straight Connector 27"/>
              <p:cNvCxnSpPr>
                <a:cxnSpLocks noChangeShapeType="1"/>
              </p:cNvCxnSpPr>
              <p:nvPr/>
            </p:nvCxnSpPr>
            <p:spPr bwMode="auto">
              <a:xfrm rot="5400000">
                <a:off x="6318475" y="5562600"/>
                <a:ext cx="152400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416" name="TextBox 30"/>
            <p:cNvSpPr txBox="1">
              <a:spLocks noChangeArrowheads="1"/>
            </p:cNvSpPr>
            <p:nvPr/>
          </p:nvSpPr>
          <p:spPr bwMode="auto">
            <a:xfrm>
              <a:off x="7138255" y="6076873"/>
              <a:ext cx="1727927" cy="54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i="0" dirty="0">
                  <a:latin typeface="Arial" pitchFamily="34" charset="0"/>
                  <a:cs typeface="Arial" pitchFamily="34" charset="0"/>
                </a:rPr>
                <a:t>10 mm</a:t>
              </a:r>
            </a:p>
          </p:txBody>
        </p:sp>
      </p:grpSp>
      <p:sp>
        <p:nvSpPr>
          <p:cNvPr id="25610" name="Rectangle 43"/>
          <p:cNvSpPr>
            <a:spLocks noChangeArrowheads="1"/>
          </p:cNvSpPr>
          <p:nvPr/>
        </p:nvSpPr>
        <p:spPr bwMode="auto">
          <a:xfrm>
            <a:off x="0" y="0"/>
            <a:ext cx="91694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 i="0" dirty="0"/>
              <a:t>PPPL Lithium Granule Injector Tested on EAST</a:t>
            </a:r>
            <a:endParaRPr lang="en-US" sz="2800" i="0" dirty="0">
              <a:solidFill>
                <a:srgbClr val="0000FF"/>
              </a:solidFill>
              <a:latin typeface="Helvetica Neue" charset="0"/>
            </a:endParaRPr>
          </a:p>
        </p:txBody>
      </p:sp>
      <p:pic>
        <p:nvPicPr>
          <p:cNvPr id="256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163" y="1358900"/>
            <a:ext cx="20828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TextBox 110"/>
          <p:cNvSpPr txBox="1"/>
          <p:nvPr/>
        </p:nvSpPr>
        <p:spPr>
          <a:xfrm>
            <a:off x="6667500" y="1069975"/>
            <a:ext cx="2476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0" dirty="0" err="1">
                <a:solidFill>
                  <a:srgbClr val="1238FF"/>
                </a:solidFill>
                <a:latin typeface="Arial"/>
                <a:cs typeface="ＭＳ Ｐゴシック" charset="-128"/>
              </a:rPr>
              <a:t>Jiansheng</a:t>
            </a:r>
            <a:r>
              <a:rPr lang="en-US" i="0" dirty="0">
                <a:solidFill>
                  <a:srgbClr val="1238FF"/>
                </a:solidFill>
                <a:latin typeface="Arial"/>
                <a:cs typeface="ＭＳ Ｐゴシック" charset="-128"/>
              </a:rPr>
              <a:t> </a:t>
            </a:r>
            <a:r>
              <a:rPr lang="en-US" i="0" dirty="0" err="1">
                <a:solidFill>
                  <a:srgbClr val="1238FF"/>
                </a:solidFill>
                <a:latin typeface="Arial"/>
                <a:cs typeface="ＭＳ Ｐゴシック" charset="-128"/>
              </a:rPr>
              <a:t>Hu</a:t>
            </a:r>
            <a:r>
              <a:rPr lang="en-US" i="0" dirty="0">
                <a:solidFill>
                  <a:srgbClr val="1238FF"/>
                </a:solidFill>
                <a:latin typeface="Arial"/>
                <a:cs typeface="ＭＳ Ｐゴシック" charset="-128"/>
              </a:rPr>
              <a:t> and D. Mansfield</a:t>
            </a:r>
          </a:p>
        </p:txBody>
      </p:sp>
      <p:sp>
        <p:nvSpPr>
          <p:cNvPr id="10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7FBC0A1D-0D7E-4EAA-B844-E3A6B8CD6BA9}" type="slidenum">
              <a:rPr lang="en-US">
                <a:solidFill>
                  <a:srgbClr val="3333CC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153400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i="0" dirty="0"/>
              <a:t>Triggered ELMs (~ 25 Hz) with 0.7 mm Li Granules @ ~ 45 m/s </a:t>
            </a:r>
            <a:r>
              <a:rPr lang="en-US" sz="1800" i="0" dirty="0">
                <a:solidFill>
                  <a:srgbClr val="FF0000"/>
                </a:solidFill>
                <a:sym typeface="Wingdings" pitchFamily="2" charset="2"/>
              </a:rPr>
              <a:t> c</a:t>
            </a:r>
            <a:r>
              <a:rPr lang="en-US" sz="1800" i="0" dirty="0">
                <a:solidFill>
                  <a:srgbClr val="FF0000"/>
                </a:solidFill>
              </a:rPr>
              <a:t>ould be very useful for triggering ELMs in Li-ELM free H-modes in NSTX-U</a:t>
            </a:r>
            <a:endParaRPr lang="en-US" sz="2400" i="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C0A1D-0D7E-4EAA-B844-E3A6B8CD6BA9}" type="slidenum">
              <a:rPr lang="en-US">
                <a:solidFill>
                  <a:srgbClr val="3333CC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dirty="0" smtClean="0"/>
              <a:t>100% non-inductive operating points projected for a </a:t>
            </a:r>
            <a:br>
              <a:rPr lang="en-US" dirty="0" smtClean="0"/>
            </a:br>
            <a:r>
              <a:rPr lang="en-US" dirty="0" smtClean="0"/>
              <a:t>range of </a:t>
            </a:r>
            <a:r>
              <a:rPr lang="en-US" dirty="0" err="1" smtClean="0"/>
              <a:t>toroidal</a:t>
            </a:r>
            <a:r>
              <a:rPr lang="en-US" dirty="0" smtClean="0"/>
              <a:t> fields, densities, and confinement levels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648200" y="4360770"/>
            <a:ext cx="4419600" cy="1811430"/>
          </a:xfrm>
        </p:spPr>
        <p:txBody>
          <a:bodyPr/>
          <a:lstStyle/>
          <a:p>
            <a:r>
              <a:rPr lang="en-US" sz="2200" dirty="0" smtClean="0"/>
              <a:t>From GTS (ITG) and GTC-Neo (neoclassical): </a:t>
            </a:r>
          </a:p>
          <a:p>
            <a:pPr lvl="1"/>
            <a:r>
              <a:rPr lang="en-US" sz="1800" dirty="0" smtClean="0">
                <a:latin typeface="+mj-lt"/>
              </a:rPr>
              <a:t> </a:t>
            </a:r>
            <a:r>
              <a:rPr lang="en-US" sz="2400" dirty="0" err="1" smtClean="0">
                <a:latin typeface="Symbol" pitchFamily="18" charset="2"/>
              </a:rPr>
              <a:t>c</a:t>
            </a:r>
            <a:r>
              <a:rPr lang="en-US" sz="2400" baseline="-25000" dirty="0" err="1" smtClean="0"/>
              <a:t>i,ITG</a:t>
            </a:r>
            <a:r>
              <a:rPr lang="en-US" sz="2400" dirty="0" smtClean="0"/>
              <a:t>/</a:t>
            </a:r>
            <a:r>
              <a:rPr lang="en-US" sz="2400" dirty="0" err="1" smtClean="0">
                <a:latin typeface="Symbol" pitchFamily="18" charset="2"/>
              </a:rPr>
              <a:t>c</a:t>
            </a:r>
            <a:r>
              <a:rPr lang="en-US" sz="2400" baseline="-25000" dirty="0" err="1" smtClean="0"/>
              <a:t>i,Neo</a:t>
            </a:r>
            <a:r>
              <a:rPr lang="en-US" sz="2400" baseline="-25000" dirty="0" smtClean="0"/>
              <a:t> </a:t>
            </a:r>
            <a:r>
              <a:rPr lang="en-US" sz="1800" dirty="0" smtClean="0"/>
              <a:t>~ 10</a:t>
            </a:r>
            <a:r>
              <a:rPr lang="en-US" sz="1800" baseline="30000" dirty="0" smtClean="0"/>
              <a:t>-2</a:t>
            </a:r>
            <a:endParaRPr lang="en-US" sz="1800" dirty="0" smtClean="0"/>
          </a:p>
          <a:p>
            <a:pPr lvl="1"/>
            <a:r>
              <a:rPr lang="en-US" sz="1800" dirty="0" smtClean="0"/>
              <a:t>Assumption of neoclassical ion thermal transport should be valid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835235" y="1891552"/>
          <a:ext cx="4156365" cy="2286000"/>
        </p:xfrm>
        <a:graphic>
          <a:graphicData uri="http://schemas.openxmlformats.org/drawingml/2006/table">
            <a:tbl>
              <a:tblPr/>
              <a:tblGrid>
                <a:gridCol w="1385455"/>
                <a:gridCol w="1385455"/>
                <a:gridCol w="1385455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[T]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inj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[MW]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[MA]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6.8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0.6-0.8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8.4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0.7-0.85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10.2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0.8-1.2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12.6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0.9-1.3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15.6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1.0-1.5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</a:tbl>
          </a:graphicData>
        </a:graphic>
      </p:graphicFrame>
      <p:sp>
        <p:nvSpPr>
          <p:cNvPr id="12324" name="TextBox 9"/>
          <p:cNvSpPr txBox="1">
            <a:spLocks noChangeArrowheads="1"/>
          </p:cNvSpPr>
          <p:nvPr/>
        </p:nvSpPr>
        <p:spPr bwMode="auto">
          <a:xfrm>
            <a:off x="4890655" y="1132354"/>
            <a:ext cx="3810000" cy="63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/>
            <a:r>
              <a:rPr lang="en-US" sz="1800" b="0" i="0" dirty="0">
                <a:solidFill>
                  <a:schemeClr val="tx1"/>
                </a:solidFill>
              </a:rPr>
              <a:t>Projected Non-Inductive Current Levels for </a:t>
            </a:r>
            <a:r>
              <a:rPr lang="en-US" sz="1800" b="0" i="0" dirty="0">
                <a:solidFill>
                  <a:schemeClr val="tx1"/>
                </a:solidFill>
                <a:latin typeface="Symbol" pitchFamily="18" charset="2"/>
              </a:rPr>
              <a:t>k</a:t>
            </a:r>
            <a:r>
              <a:rPr lang="en-US" sz="1800" b="0" i="0" dirty="0">
                <a:solidFill>
                  <a:schemeClr val="tx1"/>
                </a:solidFill>
              </a:rPr>
              <a:t>~2.85, A~1.75, </a:t>
            </a:r>
            <a:r>
              <a:rPr lang="en-US" sz="1800" b="0" i="0" dirty="0" err="1">
                <a:solidFill>
                  <a:schemeClr val="tx1"/>
                </a:solidFill>
              </a:rPr>
              <a:t>f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GW</a:t>
            </a:r>
            <a:r>
              <a:rPr lang="en-US" sz="1800" b="0" i="0" dirty="0">
                <a:solidFill>
                  <a:schemeClr val="tx1"/>
                </a:solidFill>
              </a:rPr>
              <a:t>=0.7</a:t>
            </a:r>
          </a:p>
        </p:txBody>
      </p:sp>
      <p:sp>
        <p:nvSpPr>
          <p:cNvPr id="12295" name="TextBox 19"/>
          <p:cNvSpPr txBox="1">
            <a:spLocks noChangeArrowheads="1"/>
          </p:cNvSpPr>
          <p:nvPr/>
        </p:nvSpPr>
        <p:spPr bwMode="auto">
          <a:xfrm>
            <a:off x="381000" y="990600"/>
            <a:ext cx="3838401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 i="0" dirty="0" smtClean="0">
                <a:solidFill>
                  <a:srgbClr val="FF0000"/>
                </a:solidFill>
              </a:rPr>
              <a:t>B</a:t>
            </a:r>
            <a:r>
              <a:rPr lang="en-US" sz="1800" i="0" baseline="-25000" dirty="0" smtClean="0">
                <a:solidFill>
                  <a:srgbClr val="FF0000"/>
                </a:solidFill>
              </a:rPr>
              <a:t>T </a:t>
            </a:r>
            <a:r>
              <a:rPr lang="en-US" sz="1800" i="0" dirty="0" smtClean="0">
                <a:solidFill>
                  <a:srgbClr val="FF0000"/>
                </a:solidFill>
              </a:rPr>
              <a:t>= 1.0 </a:t>
            </a:r>
            <a:r>
              <a:rPr lang="en-US" sz="1800" i="0" dirty="0">
                <a:solidFill>
                  <a:srgbClr val="FF0000"/>
                </a:solidFill>
              </a:rPr>
              <a:t>T, </a:t>
            </a:r>
            <a:r>
              <a:rPr lang="en-US" sz="1800" i="0" dirty="0" smtClean="0">
                <a:solidFill>
                  <a:srgbClr val="FF0000"/>
                </a:solidFill>
              </a:rPr>
              <a:t>I</a:t>
            </a:r>
            <a:r>
              <a:rPr lang="en-US" sz="1800" i="0" baseline="-25000" dirty="0" smtClean="0">
                <a:solidFill>
                  <a:srgbClr val="FF0000"/>
                </a:solidFill>
              </a:rPr>
              <a:t>P </a:t>
            </a:r>
            <a:r>
              <a:rPr lang="en-US" sz="1800" i="0" dirty="0" smtClean="0">
                <a:solidFill>
                  <a:srgbClr val="FF0000"/>
                </a:solidFill>
              </a:rPr>
              <a:t>= 1MA</a:t>
            </a:r>
            <a:r>
              <a:rPr lang="en-US" sz="1800" i="0" dirty="0">
                <a:solidFill>
                  <a:srgbClr val="FF0000"/>
                </a:solidFill>
              </a:rPr>
              <a:t>, </a:t>
            </a:r>
            <a:r>
              <a:rPr lang="en-US" sz="1800" i="0" dirty="0" err="1" smtClean="0">
                <a:solidFill>
                  <a:srgbClr val="FF0000"/>
                </a:solidFill>
              </a:rPr>
              <a:t>P</a:t>
            </a:r>
            <a:r>
              <a:rPr lang="en-US" sz="1800" i="0" baseline="-25000" dirty="0" err="1" smtClean="0">
                <a:solidFill>
                  <a:srgbClr val="FF0000"/>
                </a:solidFill>
              </a:rPr>
              <a:t>inj</a:t>
            </a:r>
            <a:r>
              <a:rPr lang="en-US" sz="1800" i="0" baseline="-25000" dirty="0" smtClean="0">
                <a:solidFill>
                  <a:srgbClr val="FF0000"/>
                </a:solidFill>
              </a:rPr>
              <a:t> </a:t>
            </a:r>
            <a:r>
              <a:rPr lang="en-US" sz="1800" i="0" dirty="0" smtClean="0">
                <a:solidFill>
                  <a:srgbClr val="FF0000"/>
                </a:solidFill>
              </a:rPr>
              <a:t>= 12.6MW</a:t>
            </a:r>
            <a:endParaRPr lang="en-US" sz="1800" i="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5562" y="1295400"/>
            <a:ext cx="4440238" cy="2551579"/>
            <a:chOff x="55562" y="1156447"/>
            <a:chExt cx="4440238" cy="2551579"/>
          </a:xfrm>
        </p:grpSpPr>
        <p:pic>
          <p:nvPicPr>
            <p:cNvPr id="12293" name="Picture 16" descr="Fig9.pdf"/>
            <p:cNvPicPr>
              <a:picLocks noChangeAspect="1"/>
            </p:cNvPicPr>
            <p:nvPr/>
          </p:nvPicPr>
          <p:blipFill>
            <a:blip r:embed="rId2" cstate="print"/>
            <a:srcRect l="11176" t="50880" r="52588" b="30592"/>
            <a:stretch>
              <a:fillRect/>
            </a:stretch>
          </p:blipFill>
          <p:spPr bwMode="auto">
            <a:xfrm>
              <a:off x="55562" y="1415303"/>
              <a:ext cx="3465513" cy="2292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4" name="Picture 18" descr="Fig9.pdf"/>
            <p:cNvPicPr>
              <a:picLocks noChangeAspect="1"/>
            </p:cNvPicPr>
            <p:nvPr/>
          </p:nvPicPr>
          <p:blipFill>
            <a:blip r:embed="rId3" cstate="print"/>
            <a:srcRect l="81285" t="51387" r="9262" b="32780"/>
            <a:stretch>
              <a:fillRect/>
            </a:stretch>
          </p:blipFill>
          <p:spPr bwMode="auto">
            <a:xfrm>
              <a:off x="3576637" y="1419926"/>
              <a:ext cx="919163" cy="1992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26" name="TextBox 10"/>
            <p:cNvSpPr txBox="1">
              <a:spLocks noChangeArrowheads="1"/>
            </p:cNvSpPr>
            <p:nvPr/>
          </p:nvSpPr>
          <p:spPr bwMode="auto">
            <a:xfrm>
              <a:off x="635444" y="1156447"/>
              <a:ext cx="3174556" cy="298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58" tIns="41029" rIns="82058" bIns="41029">
              <a:spAutoFit/>
            </a:bodyPr>
            <a:lstStyle/>
            <a:p>
              <a:r>
                <a:rPr lang="en-US" sz="1400" i="0" dirty="0">
                  <a:solidFill>
                    <a:srgbClr val="000000"/>
                  </a:solidFill>
                </a:rPr>
                <a:t>Contours of Non-Inductive Fraction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562" y="3785719"/>
            <a:ext cx="4445001" cy="2806701"/>
            <a:chOff x="55562" y="3785719"/>
            <a:chExt cx="4445001" cy="2806701"/>
          </a:xfrm>
        </p:grpSpPr>
        <p:pic>
          <p:nvPicPr>
            <p:cNvPr id="12325" name="Picture 16" descr="Fig9.pdf"/>
            <p:cNvPicPr>
              <a:picLocks noChangeAspect="1"/>
            </p:cNvPicPr>
            <p:nvPr/>
          </p:nvPicPr>
          <p:blipFill>
            <a:blip r:embed="rId2" cstate="print"/>
            <a:srcRect l="11176" t="71237" r="52588" b="8444"/>
            <a:stretch>
              <a:fillRect/>
            </a:stretch>
          </p:blipFill>
          <p:spPr bwMode="auto">
            <a:xfrm>
              <a:off x="55562" y="4077820"/>
              <a:ext cx="3465513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27" name="TextBox 12"/>
            <p:cNvSpPr txBox="1">
              <a:spLocks noChangeArrowheads="1"/>
            </p:cNvSpPr>
            <p:nvPr/>
          </p:nvSpPr>
          <p:spPr bwMode="auto">
            <a:xfrm>
              <a:off x="1497287" y="3785719"/>
              <a:ext cx="1550713" cy="298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58" tIns="41029" rIns="82058" bIns="41029">
              <a:spAutoFit/>
            </a:bodyPr>
            <a:lstStyle/>
            <a:p>
              <a:r>
                <a:rPr lang="en-US" sz="1400" i="0" dirty="0">
                  <a:solidFill>
                    <a:srgbClr val="000000"/>
                  </a:solidFill>
                </a:rPr>
                <a:t>Contours of </a:t>
              </a:r>
              <a:r>
                <a:rPr lang="en-US" sz="1400" i="0" dirty="0" err="1">
                  <a:solidFill>
                    <a:srgbClr val="000000"/>
                  </a:solidFill>
                </a:rPr>
                <a:t>q</a:t>
              </a:r>
              <a:r>
                <a:rPr lang="en-US" sz="1400" i="0" baseline="-25000" dirty="0" err="1">
                  <a:solidFill>
                    <a:srgbClr val="000000"/>
                  </a:solidFill>
                </a:rPr>
                <a:t>min</a:t>
              </a:r>
              <a:endParaRPr lang="en-US" sz="1400" i="0" dirty="0">
                <a:solidFill>
                  <a:srgbClr val="000000"/>
                </a:solidFill>
              </a:endParaRPr>
            </a:p>
          </p:txBody>
        </p:sp>
        <p:pic>
          <p:nvPicPr>
            <p:cNvPr id="12328" name="Picture 18" descr="Fig9.pdf"/>
            <p:cNvPicPr>
              <a:picLocks noChangeAspect="1"/>
            </p:cNvPicPr>
            <p:nvPr/>
          </p:nvPicPr>
          <p:blipFill>
            <a:blip r:embed="rId3" cstate="print"/>
            <a:srcRect l="81285" t="71370" r="9262" b="13313"/>
            <a:stretch>
              <a:fillRect/>
            </a:stretch>
          </p:blipFill>
          <p:spPr bwMode="auto">
            <a:xfrm>
              <a:off x="3581400" y="4077821"/>
              <a:ext cx="919163" cy="1927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739839" y="6306979"/>
            <a:ext cx="31181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dirty="0" smtClean="0">
                <a:solidFill>
                  <a:srgbClr val="CC00CC"/>
                </a:solidFill>
                <a:latin typeface="+mn-lt"/>
              </a:rPr>
              <a:t>S. Gerhardt, et al., Nucl. Fusion 52 (2012) 083020</a:t>
            </a:r>
            <a:endParaRPr lang="en-US" sz="1000" dirty="0">
              <a:solidFill>
                <a:srgbClr val="CC00CC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NSTX Upgrade will extend normalized divertor and</a:t>
            </a:r>
            <a:br>
              <a:rPr lang="en-US" smtClean="0"/>
            </a:br>
            <a:r>
              <a:rPr lang="en-US" smtClean="0"/>
              <a:t>first-wall heat-loads much closer to FNS and Demo regimes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1944A-229C-4EE4-8B9A-5570E28DF80E}" type="slidenum">
              <a:rPr lang="en-US">
                <a:solidFill>
                  <a:srgbClr val="3333CC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19460" name="AutoShape 16"/>
          <p:cNvSpPr>
            <a:spLocks noChangeArrowheads="1"/>
          </p:cNvSpPr>
          <p:nvPr/>
        </p:nvSpPr>
        <p:spPr bwMode="auto">
          <a:xfrm rot="-2025132">
            <a:off x="3098800" y="2286000"/>
            <a:ext cx="4673600" cy="949325"/>
          </a:xfrm>
          <a:prstGeom prst="rightArrow">
            <a:avLst>
              <a:gd name="adj1" fmla="val 98833"/>
              <a:gd name="adj2" fmla="val 86632"/>
            </a:avLst>
          </a:prstGeom>
          <a:solidFill>
            <a:schemeClr val="tx2">
              <a:alpha val="10196"/>
            </a:schemeClr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461" name="AutoShape 18"/>
          <p:cNvSpPr>
            <a:spLocks noChangeArrowheads="1"/>
          </p:cNvSpPr>
          <p:nvPr/>
        </p:nvSpPr>
        <p:spPr bwMode="auto">
          <a:xfrm rot="-2633811">
            <a:off x="2120900" y="4152900"/>
            <a:ext cx="1905000" cy="457200"/>
          </a:xfrm>
          <a:prstGeom prst="rightArrow">
            <a:avLst>
              <a:gd name="adj1" fmla="val 98833"/>
              <a:gd name="adj2" fmla="val 73322"/>
            </a:avLst>
          </a:prstGeom>
          <a:solidFill>
            <a:srgbClr val="FF0000">
              <a:alpha val="10196"/>
            </a:srgbClr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462" name="Rectangle 20"/>
          <p:cNvSpPr>
            <a:spLocks noChangeArrowheads="1"/>
          </p:cNvSpPr>
          <p:nvPr/>
        </p:nvSpPr>
        <p:spPr bwMode="auto">
          <a:xfrm>
            <a:off x="2362200" y="4876800"/>
            <a:ext cx="76200" cy="76200"/>
          </a:xfrm>
          <a:prstGeom prst="rect">
            <a:avLst/>
          </a:prstGeom>
          <a:solidFill>
            <a:srgbClr val="FF0000"/>
          </a:solidFill>
          <a:ln w="158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9463" name="Text Box 21"/>
          <p:cNvSpPr txBox="1">
            <a:spLocks noChangeArrowheads="1"/>
          </p:cNvSpPr>
          <p:nvPr/>
        </p:nvSpPr>
        <p:spPr bwMode="auto">
          <a:xfrm>
            <a:off x="2405063" y="4737100"/>
            <a:ext cx="304800" cy="1365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900" i="0">
                <a:solidFill>
                  <a:srgbClr val="FF0000"/>
                </a:solidFill>
              </a:rPr>
              <a:t>NSTX</a:t>
            </a:r>
          </a:p>
        </p:txBody>
      </p:sp>
      <p:sp>
        <p:nvSpPr>
          <p:cNvPr id="13321" name="Oval 8"/>
          <p:cNvSpPr>
            <a:spLocks noChangeArrowheads="1"/>
          </p:cNvSpPr>
          <p:nvPr/>
        </p:nvSpPr>
        <p:spPr bwMode="auto">
          <a:xfrm rot="-2239249">
            <a:off x="2863850" y="3887788"/>
            <a:ext cx="914400" cy="457200"/>
          </a:xfrm>
          <a:prstGeom prst="ellipse">
            <a:avLst/>
          </a:prstGeom>
          <a:noFill/>
          <a:ln w="38100" algn="ctr">
            <a:solidFill>
              <a:srgbClr val="FF0000">
                <a:alpha val="59999"/>
              </a:srgbClr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34" charset="0"/>
            </a:endParaRPr>
          </a:p>
        </p:txBody>
      </p:sp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066800"/>
            <a:ext cx="794385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 rot="20103515">
            <a:off x="3044825" y="3695700"/>
            <a:ext cx="1073150" cy="773113"/>
          </a:xfrm>
          <a:prstGeom prst="ellipse">
            <a:avLst/>
          </a:prstGeom>
          <a:noFill/>
          <a:ln w="38100" algn="ctr">
            <a:solidFill>
              <a:srgbClr val="FF0000">
                <a:alpha val="59999"/>
              </a:srgbClr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will investigate detachment and high-flux-expansion “snowflake” </a:t>
            </a:r>
            <a:r>
              <a:rPr lang="en-US" dirty="0" err="1" smtClean="0"/>
              <a:t>divertor</a:t>
            </a:r>
            <a:r>
              <a:rPr lang="en-US" dirty="0" smtClean="0"/>
              <a:t> for heat flux mitigation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5240337" cy="2133600"/>
          </a:xfrm>
        </p:spPr>
        <p:txBody>
          <a:bodyPr/>
          <a:lstStyle/>
          <a:p>
            <a:pPr marL="228600" indent="-228600" eaLnBrk="1" hangingPunct="1">
              <a:tabLst>
                <a:tab pos="228600" algn="l"/>
              </a:tabLst>
            </a:pPr>
            <a:r>
              <a:rPr lang="en-US" sz="2000" dirty="0" err="1" smtClean="0">
                <a:ea typeface="ＭＳ Ｐゴシック" pitchFamily="34" charset="-128"/>
              </a:rPr>
              <a:t>Divertor</a:t>
            </a:r>
            <a:r>
              <a:rPr lang="en-US" sz="2000" dirty="0" smtClean="0">
                <a:ea typeface="ＭＳ Ｐゴシック" pitchFamily="34" charset="-128"/>
              </a:rPr>
              <a:t> heat flux width decreases with increased plasma current I</a:t>
            </a:r>
            <a:r>
              <a:rPr lang="en-US" sz="2000" baseline="-25000" dirty="0" smtClean="0">
                <a:ea typeface="ＭＳ Ｐゴシック" pitchFamily="34" charset="-128"/>
              </a:rPr>
              <a:t>P</a:t>
            </a:r>
          </a:p>
          <a:p>
            <a:pPr marL="228600" indent="-228600" eaLnBrk="1" hangingPunct="1">
              <a:tabLst>
                <a:tab pos="228600" algn="l"/>
              </a:tabLst>
            </a:pPr>
            <a:endParaRPr lang="en-US" sz="2000" dirty="0" smtClean="0">
              <a:ea typeface="ＭＳ Ｐゴシック" pitchFamily="34" charset="-128"/>
            </a:endParaRPr>
          </a:p>
          <a:p>
            <a:pPr marL="228600" indent="-228600" eaLnBrk="1" hangingPunct="1">
              <a:tabLst>
                <a:tab pos="228600" algn="l"/>
              </a:tabLst>
            </a:pPr>
            <a:endParaRPr lang="en-US" sz="2000" dirty="0" smtClean="0">
              <a:ea typeface="ＭＳ Ｐゴシック" pitchFamily="34" charset="-128"/>
            </a:endParaRPr>
          </a:p>
          <a:p>
            <a:pPr marL="228600" indent="-228600" eaLnBrk="1" hangingPunct="1">
              <a:tabLst>
                <a:tab pos="228600" algn="l"/>
              </a:tabLst>
            </a:pPr>
            <a:r>
              <a:rPr lang="en-US" sz="2000" dirty="0" smtClean="0">
                <a:ea typeface="ＭＳ Ｐゴシック" pitchFamily="34" charset="-128"/>
              </a:rPr>
              <a:t>Can reduce heat flux by 2-4× in NSTX via partial detachment at sufficiently high </a:t>
            </a:r>
            <a:r>
              <a:rPr lang="en-US" sz="2000" dirty="0" err="1" smtClean="0">
                <a:ea typeface="ＭＳ Ｐゴシック" pitchFamily="34" charset="-128"/>
              </a:rPr>
              <a:t>f</a:t>
            </a:r>
            <a:r>
              <a:rPr lang="en-US" sz="2000" baseline="-25000" dirty="0" err="1" smtClean="0">
                <a:ea typeface="ＭＳ Ｐゴシック" pitchFamily="34" charset="-128"/>
              </a:rPr>
              <a:t>rad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</a:p>
          <a:p>
            <a:pPr marL="228600" indent="-228600" eaLnBrk="1" hangingPunct="1">
              <a:tabLst>
                <a:tab pos="228600" algn="l"/>
              </a:tabLst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038600" y="1752600"/>
            <a:ext cx="5029200" cy="6096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/>
          <a:lstStyle/>
          <a:p>
            <a:pPr marL="292100" indent="-292100">
              <a:spcBef>
                <a:spcPct val="20000"/>
              </a:spcBef>
              <a:buFont typeface="Wingdings" pitchFamily="2" charset="2"/>
              <a:buChar char="à"/>
              <a:defRPr/>
            </a:pPr>
            <a:r>
              <a:rPr lang="en-US" sz="1800" b="0" i="0" kern="0" dirty="0" smtClean="0">
                <a:solidFill>
                  <a:srgbClr val="FF0000"/>
                </a:solidFill>
                <a:ea typeface="ＭＳ Ｐゴシック" pitchFamily="1" charset="-128"/>
              </a:rPr>
              <a:t>30-45MW/m</a:t>
            </a:r>
            <a:r>
              <a:rPr lang="en-US" sz="1800" b="0" i="0" kern="0" baseline="30000" dirty="0" smtClean="0">
                <a:solidFill>
                  <a:srgbClr val="FF0000"/>
                </a:solidFill>
                <a:ea typeface="ＭＳ Ｐゴシック" pitchFamily="1" charset="-128"/>
              </a:rPr>
              <a:t>2 </a:t>
            </a:r>
            <a:r>
              <a:rPr lang="en-US" sz="1800" b="0" i="0" kern="0" dirty="0" smtClean="0">
                <a:solidFill>
                  <a:srgbClr val="FF0000"/>
                </a:solidFill>
                <a:ea typeface="ＭＳ Ｐゴシック" pitchFamily="1" charset="-128"/>
              </a:rPr>
              <a:t>in NSTX-U with conventional LSN </a:t>
            </a:r>
            <a:r>
              <a:rPr lang="en-US" sz="1800" b="0" i="0" kern="0" dirty="0" err="1" smtClean="0">
                <a:solidFill>
                  <a:srgbClr val="FF0000"/>
                </a:solidFill>
                <a:ea typeface="ＭＳ Ｐゴシック" pitchFamily="1" charset="-128"/>
              </a:rPr>
              <a:t>divertor</a:t>
            </a:r>
            <a:r>
              <a:rPr lang="en-US" sz="1800" b="0" i="0" kern="0" dirty="0" smtClean="0">
                <a:solidFill>
                  <a:srgbClr val="FF0000"/>
                </a:solidFill>
                <a:ea typeface="ＭＳ Ｐゴシック" pitchFamily="1" charset="-128"/>
              </a:rPr>
              <a:t> at full current and power</a:t>
            </a:r>
            <a:endParaRPr lang="en-US" sz="1800" b="0" i="0" kern="0" dirty="0">
              <a:solidFill>
                <a:srgbClr val="FF0000"/>
              </a:solidFill>
              <a:ea typeface="ＭＳ Ｐゴシック" pitchFamily="1" charset="-128"/>
            </a:endParaRPr>
          </a:p>
          <a:p>
            <a:pPr marL="292100" indent="-292100">
              <a:spcBef>
                <a:spcPct val="20000"/>
              </a:spcBef>
              <a:buFont typeface="Wingdings" pitchFamily="2" charset="2"/>
              <a:buChar char="à"/>
              <a:defRPr/>
            </a:pPr>
            <a:endParaRPr lang="en-US" sz="2000" i="0" kern="0" dirty="0">
              <a:solidFill>
                <a:srgbClr val="FF0000"/>
              </a:solidFill>
              <a:ea typeface="ＭＳ Ｐゴシック" pitchFamily="1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1600" i="0" kern="0" dirty="0">
              <a:solidFill>
                <a:srgbClr val="FF0000"/>
              </a:solidFill>
              <a:ea typeface="ＭＳ Ｐゴシック" pitchFamily="1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1600" i="0" kern="0" dirty="0">
              <a:solidFill>
                <a:srgbClr val="FF0000"/>
              </a:solidFill>
              <a:ea typeface="ＭＳ Ｐゴシック" pitchFamily="1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3505200" cy="25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522709" y="1123890"/>
            <a:ext cx="190629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i="0" dirty="0" err="1">
                <a:solidFill>
                  <a:srgbClr val="FF0000"/>
                </a:solidFill>
              </a:rPr>
              <a:t>λ</a:t>
            </a:r>
            <a:r>
              <a:rPr lang="en-US" sz="2000" i="0" baseline="-25000" dirty="0" err="1">
                <a:solidFill>
                  <a:srgbClr val="FF0000"/>
                </a:solidFill>
              </a:rPr>
              <a:t>q</a:t>
            </a:r>
            <a:r>
              <a:rPr lang="en-US" sz="2000" i="0" baseline="30000" dirty="0" err="1">
                <a:solidFill>
                  <a:srgbClr val="FF0000"/>
                </a:solidFill>
              </a:rPr>
              <a:t>mid</a:t>
            </a:r>
            <a:r>
              <a:rPr lang="en-US" sz="2000" i="0" dirty="0">
                <a:solidFill>
                  <a:srgbClr val="FF0000"/>
                </a:solidFill>
              </a:rPr>
              <a:t> ~ </a:t>
            </a:r>
            <a:r>
              <a:rPr lang="en-US" sz="2000" i="0" dirty="0">
                <a:solidFill>
                  <a:srgbClr val="FF0000"/>
                </a:solidFill>
                <a:latin typeface="Arial"/>
              </a:rPr>
              <a:t>I</a:t>
            </a:r>
            <a:r>
              <a:rPr lang="en-US" sz="2000" i="0" baseline="-25000" dirty="0">
                <a:solidFill>
                  <a:srgbClr val="FF0000"/>
                </a:solidFill>
                <a:latin typeface="Arial"/>
              </a:rPr>
              <a:t>p</a:t>
            </a:r>
            <a:r>
              <a:rPr lang="en-US" sz="2000" i="0" baseline="30000" dirty="0">
                <a:solidFill>
                  <a:srgbClr val="FF0000"/>
                </a:solidFill>
                <a:latin typeface="Arial"/>
              </a:rPr>
              <a:t>-1 to -1.6</a:t>
            </a:r>
          </a:p>
        </p:txBody>
      </p:sp>
      <p:sp>
        <p:nvSpPr>
          <p:cNvPr id="9" name="Down Arrow 8"/>
          <p:cNvSpPr/>
          <p:nvPr/>
        </p:nvSpPr>
        <p:spPr bwMode="auto">
          <a:xfrm rot="3553581">
            <a:off x="3325587" y="967627"/>
            <a:ext cx="237348" cy="1135809"/>
          </a:xfrm>
          <a:prstGeom prst="downArrow">
            <a:avLst/>
          </a:prstGeom>
          <a:ln>
            <a:headEnd type="none" w="med" len="med"/>
            <a:tailEnd type="triangl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28600" y="6096000"/>
            <a:ext cx="8686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230188" indent="-230188" algn="ctr">
              <a:spcBef>
                <a:spcPct val="20000"/>
              </a:spcBef>
              <a:defRPr/>
            </a:pPr>
            <a:r>
              <a:rPr lang="en-US" sz="1800" i="0" kern="0" dirty="0" smtClean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  <a:sym typeface="Wingdings" pitchFamily="2" charset="2"/>
              </a:rPr>
              <a:t>NSTX-U:  U/D </a:t>
            </a:r>
            <a:r>
              <a:rPr lang="en-US" sz="1800" i="0" kern="0" dirty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  <a:sym typeface="Wingdings" pitchFamily="2" charset="2"/>
              </a:rPr>
              <a:t>balanced snowflake </a:t>
            </a:r>
            <a:r>
              <a:rPr lang="en-US" sz="1800" i="0" kern="0" dirty="0" smtClean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  <a:sym typeface="Wingdings" pitchFamily="2" charset="2"/>
              </a:rPr>
              <a:t>has </a:t>
            </a:r>
            <a:r>
              <a:rPr lang="en-US" sz="1800" i="0" kern="0" dirty="0" smtClean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&lt; </a:t>
            </a:r>
            <a:r>
              <a:rPr lang="en-US" sz="1800" i="0" kern="0" dirty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10MW/m</a:t>
            </a:r>
            <a:r>
              <a:rPr lang="en-US" sz="1800" i="0" kern="0" baseline="30000" dirty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2</a:t>
            </a:r>
            <a:r>
              <a:rPr lang="en-US" sz="1800" i="0" kern="0" dirty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 </a:t>
            </a:r>
            <a:r>
              <a:rPr lang="en-US" sz="1800" i="0" kern="0" dirty="0" smtClean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at I</a:t>
            </a:r>
            <a:r>
              <a:rPr lang="en-US" sz="1800" i="0" kern="0" baseline="-25000" dirty="0" smtClean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P</a:t>
            </a:r>
            <a:r>
              <a:rPr lang="en-US" sz="1800" i="0" kern="0" dirty="0" smtClean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 </a:t>
            </a:r>
            <a:r>
              <a:rPr lang="en-US" sz="1800" i="0" kern="0" dirty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= 2MA, </a:t>
            </a:r>
            <a:r>
              <a:rPr lang="en-US" sz="1800" i="0" kern="0" dirty="0" smtClean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P</a:t>
            </a:r>
            <a:r>
              <a:rPr lang="en-US" sz="1800" i="0" kern="0" baseline="-25000" dirty="0" smtClean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AUX</a:t>
            </a:r>
            <a:r>
              <a:rPr lang="en-US" sz="1800" i="0" kern="0" dirty="0" smtClean="0">
                <a:solidFill>
                  <a:srgbClr val="00CC99">
                    <a:lumMod val="75000"/>
                  </a:srgbClr>
                </a:solidFill>
                <a:ea typeface="ＭＳ Ｐゴシック" pitchFamily="1" charset="-128"/>
              </a:rPr>
              <a:t>=10-15MW</a:t>
            </a:r>
            <a:endParaRPr lang="en-US" sz="1800" i="0" kern="0" dirty="0">
              <a:solidFill>
                <a:srgbClr val="00CC99">
                  <a:lumMod val="75000"/>
                </a:srgbClr>
              </a:solidFill>
              <a:ea typeface="ＭＳ Ｐゴシック" pitchFamily="1" charset="-128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962400"/>
            <a:ext cx="3429000" cy="205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381000" y="3505200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tx1"/>
                </a:solidFill>
              </a:rPr>
              <a:t>NSTX data</a:t>
            </a:r>
            <a:endParaRPr lang="en-US" sz="2000" i="0" dirty="0">
              <a:solidFill>
                <a:schemeClr val="tx1"/>
              </a:solidFill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4495800" y="3562933"/>
            <a:ext cx="4179951" cy="2261250"/>
            <a:chOff x="4800600" y="3868358"/>
            <a:chExt cx="4038600" cy="218478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7838" y="3919538"/>
              <a:ext cx="1887537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30"/>
            <p:cNvSpPr>
              <a:spLocks noChangeArrowheads="1"/>
            </p:cNvSpPr>
            <p:nvPr/>
          </p:nvSpPr>
          <p:spPr bwMode="auto">
            <a:xfrm>
              <a:off x="6840538" y="3919538"/>
              <a:ext cx="133350" cy="20574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6934200" y="3868359"/>
              <a:ext cx="1842052" cy="35684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8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Snowflake </a:t>
              </a:r>
              <a:r>
                <a:rPr lang="en-US" sz="1800" i="0" dirty="0" err="1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800" i="0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15" name="Group 33"/>
            <p:cNvGrpSpPr>
              <a:grpSpLocks/>
            </p:cNvGrpSpPr>
            <p:nvPr/>
          </p:nvGrpSpPr>
          <p:grpSpPr bwMode="auto">
            <a:xfrm>
              <a:off x="4800600" y="3868358"/>
              <a:ext cx="2057400" cy="2108580"/>
              <a:chOff x="1295400" y="933267"/>
              <a:chExt cx="2226365" cy="2343333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95400" y="990600"/>
                <a:ext cx="222636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29"/>
              <p:cNvSpPr>
                <a:spLocks noChangeArrowheads="1"/>
              </p:cNvSpPr>
              <p:nvPr/>
            </p:nvSpPr>
            <p:spPr bwMode="auto">
              <a:xfrm>
                <a:off x="1316736" y="990600"/>
                <a:ext cx="152400" cy="2286000"/>
              </a:xfrm>
              <a:prstGeom prst="rect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1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460316" y="933267"/>
                <a:ext cx="2057864" cy="39657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800" i="0" dirty="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Standard </a:t>
                </a:r>
                <a:r>
                  <a:rPr lang="en-US" sz="1800" i="0" dirty="0" err="1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Divertor</a:t>
                </a:r>
                <a:endParaRPr lang="en-US" sz="18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20" name="Rectangle 39"/>
            <p:cNvSpPr>
              <a:spLocks noChangeArrowheads="1"/>
            </p:cNvSpPr>
            <p:nvPr/>
          </p:nvSpPr>
          <p:spPr bwMode="auto">
            <a:xfrm>
              <a:off x="4953000" y="5443538"/>
              <a:ext cx="3886200" cy="609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3962400" y="5181600"/>
            <a:ext cx="5105400" cy="70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228600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i="0" dirty="0" smtClean="0">
                <a:solidFill>
                  <a:srgbClr val="000000"/>
                </a:solidFill>
              </a:rPr>
              <a:t>Snowflake</a:t>
            </a:r>
            <a:r>
              <a:rPr lang="en-US" sz="2000" b="0" i="0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sz="2000" b="0" i="0" dirty="0">
                <a:solidFill>
                  <a:srgbClr val="000000"/>
                </a:solidFill>
              </a:rPr>
              <a:t> high flux </a:t>
            </a:r>
            <a:r>
              <a:rPr lang="en-US" sz="2000" b="0" i="0" dirty="0" smtClean="0">
                <a:solidFill>
                  <a:srgbClr val="000000"/>
                </a:solidFill>
              </a:rPr>
              <a:t>expansion = 40-60 lowers incident q</a:t>
            </a:r>
            <a:r>
              <a:rPr lang="en-US" sz="2000" i="0" baseline="-25000" dirty="0" smtClean="0">
                <a:solidFill>
                  <a:srgbClr val="000000"/>
                </a:solidFill>
                <a:sym typeface="Symbol"/>
              </a:rPr>
              <a:t></a:t>
            </a:r>
            <a:r>
              <a:rPr lang="en-US" sz="2000" b="0" i="0" dirty="0" smtClean="0">
                <a:solidFill>
                  <a:srgbClr val="000000"/>
                </a:solidFill>
              </a:rPr>
              <a:t>, promotes detachment</a:t>
            </a:r>
            <a:endParaRPr lang="en-US" sz="1000" b="0" i="0" dirty="0"/>
          </a:p>
        </p:txBody>
      </p:sp>
      <p:sp>
        <p:nvSpPr>
          <p:cNvPr id="27" name="Right Arrow 26"/>
          <p:cNvSpPr/>
          <p:nvPr/>
        </p:nvSpPr>
        <p:spPr bwMode="auto">
          <a:xfrm rot="10800000">
            <a:off x="3810000" y="5235178"/>
            <a:ext cx="381000" cy="304800"/>
          </a:xfrm>
          <a:prstGeom prst="rightArrow">
            <a:avLst>
              <a:gd name="adj1" fmla="val 65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5486400" y="3228201"/>
            <a:ext cx="2286000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99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400" b="1" dirty="0" smtClean="0">
                <a:solidFill>
                  <a:srgbClr val="9900CC"/>
                </a:solidFill>
                <a:cs typeface="Helvetica" pitchFamily="34" charset="0"/>
              </a:rPr>
              <a:t>Soukhanovskii EX/P5-21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Major engineering challenge of NSTX Upgrade: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Field and current each increase 2×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E-M forces increase 4×</a:t>
            </a:r>
            <a:endParaRPr lang="en-US" dirty="0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 bwMode="auto">
          <a:xfrm>
            <a:off x="7383302" y="1752600"/>
            <a:ext cx="1303498" cy="207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 bwMode="auto">
          <a:xfrm>
            <a:off x="7259425" y="3991678"/>
            <a:ext cx="1655975" cy="195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0400" y="1490662"/>
            <a:ext cx="2133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i="0" dirty="0">
                <a:solidFill>
                  <a:srgbClr val="3333CC"/>
                </a:solidFill>
              </a:rPr>
              <a:t>Upper TF/ OH Ends</a:t>
            </a:r>
          </a:p>
        </p:txBody>
      </p:sp>
      <p:cxnSp>
        <p:nvCxnSpPr>
          <p:cNvPr id="8" name="Straight Arrow Connector 29"/>
          <p:cNvCxnSpPr>
            <a:cxnSpLocks noChangeShapeType="1"/>
          </p:cNvCxnSpPr>
          <p:nvPr/>
        </p:nvCxnSpPr>
        <p:spPr bwMode="auto">
          <a:xfrm flipV="1">
            <a:off x="7620000" y="4876800"/>
            <a:ext cx="838200" cy="1143000"/>
          </a:xfrm>
          <a:prstGeom prst="straightConnector1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</p:spPr>
      </p:cxnSp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4724400" y="5962269"/>
            <a:ext cx="4419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i="0" dirty="0" smtClean="0">
                <a:solidFill>
                  <a:srgbClr val="3333CC"/>
                </a:solidFill>
              </a:rPr>
              <a:t>4. OH leads placed at bottom, made coaxial to minimize forces, error-fields</a:t>
            </a:r>
            <a:endParaRPr lang="en-US" sz="1800" i="0" dirty="0">
              <a:solidFill>
                <a:srgbClr val="3333CC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81200"/>
            <a:ext cx="429286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2895600" y="2221468"/>
            <a:ext cx="365356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 dirty="0" smtClean="0"/>
              <a:t>2. Improved </a:t>
            </a:r>
            <a:r>
              <a:rPr lang="en-US" sz="1800" i="0" dirty="0"/>
              <a:t>TF joint design</a:t>
            </a:r>
          </a:p>
          <a:p>
            <a:pPr marL="114300">
              <a:buFont typeface="Arial" pitchFamily="34" charset="0"/>
              <a:buChar char="•"/>
            </a:pPr>
            <a:r>
              <a:rPr lang="en-US" sz="1600" i="0" dirty="0">
                <a:solidFill>
                  <a:srgbClr val="FF0000"/>
                </a:solidFill>
              </a:rPr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Joint </a:t>
            </a:r>
            <a:r>
              <a:rPr lang="en-US" sz="1600" i="0" dirty="0">
                <a:solidFill>
                  <a:srgbClr val="FF0000"/>
                </a:solidFill>
              </a:rPr>
              <a:t>radius increased </a:t>
            </a:r>
            <a:r>
              <a:rPr lang="en-US" sz="1600" i="0" dirty="0">
                <a:solidFill>
                  <a:srgbClr val="FF0000"/>
                </a:solidFill>
                <a:sym typeface="Wingdings" pitchFamily="2" charset="2"/>
              </a:rPr>
              <a:t> lower B</a:t>
            </a:r>
            <a:endParaRPr lang="en-US" sz="1600" i="0" dirty="0">
              <a:solidFill>
                <a:srgbClr val="FF0000"/>
              </a:solidFill>
            </a:endParaRPr>
          </a:p>
          <a:p>
            <a:pPr marL="114300">
              <a:buFont typeface="Arial" pitchFamily="34" charset="0"/>
              <a:buChar char="•"/>
            </a:pPr>
            <a:r>
              <a:rPr lang="en-US" sz="1600" i="0" dirty="0">
                <a:solidFill>
                  <a:srgbClr val="FF0000"/>
                </a:solidFill>
              </a:rPr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Flex-jumper </a:t>
            </a:r>
            <a:r>
              <a:rPr lang="en-US" sz="1600" i="0" dirty="0">
                <a:solidFill>
                  <a:srgbClr val="FF0000"/>
                </a:solidFill>
              </a:rPr>
              <a:t>improved</a:t>
            </a: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4572000" y="3276600"/>
            <a:ext cx="2438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i="0" dirty="0" smtClean="0"/>
              <a:t>3. Reinforcements:</a:t>
            </a:r>
          </a:p>
          <a:p>
            <a:pPr marL="114300">
              <a:buFont typeface="Arial" pitchFamily="34" charset="0"/>
              <a:buChar char="•"/>
            </a:pPr>
            <a:r>
              <a:rPr lang="en-US" sz="1800" i="0" dirty="0" smtClean="0">
                <a:solidFill>
                  <a:srgbClr val="FF0000"/>
                </a:solidFill>
              </a:rPr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Umbrella structure</a:t>
            </a:r>
          </a:p>
          <a:p>
            <a:pPr marL="114300">
              <a:buFont typeface="Arial" pitchFamily="34" charset="0"/>
              <a:buChar char="•"/>
            </a:pPr>
            <a:r>
              <a:rPr lang="en-US" sz="1600" i="0" dirty="0" smtClean="0">
                <a:solidFill>
                  <a:srgbClr val="FF0000"/>
                </a:solidFill>
              </a:rPr>
              <a:t> PF, TF </a:t>
            </a:r>
            <a:r>
              <a:rPr lang="en-US" sz="1600" i="0" dirty="0">
                <a:solidFill>
                  <a:srgbClr val="FF0000"/>
                </a:solidFill>
              </a:rPr>
              <a:t>coil supports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185948" y="1447800"/>
            <a:ext cx="338105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0" dirty="0" smtClean="0"/>
              <a:t>1. Simplified </a:t>
            </a:r>
            <a:r>
              <a:rPr lang="en-US" sz="1800" i="0" dirty="0"/>
              <a:t>inner TF design</a:t>
            </a:r>
          </a:p>
          <a:p>
            <a:pPr marL="114300">
              <a:buFont typeface="Arial" pitchFamily="34" charset="0"/>
              <a:buChar char="•"/>
            </a:pPr>
            <a:r>
              <a:rPr lang="en-US" sz="1600" i="0" dirty="0" smtClean="0">
                <a:solidFill>
                  <a:srgbClr val="FF0000"/>
                </a:solidFill>
              </a:rPr>
              <a:t> </a:t>
            </a:r>
            <a:r>
              <a:rPr lang="en-US" sz="1600" i="0" dirty="0">
                <a:solidFill>
                  <a:srgbClr val="FF0000"/>
                </a:solidFill>
              </a:rPr>
              <a:t>S</a:t>
            </a:r>
            <a:r>
              <a:rPr lang="en-US" sz="1600" i="0" dirty="0" smtClean="0">
                <a:solidFill>
                  <a:srgbClr val="FF0000"/>
                </a:solidFill>
              </a:rPr>
              <a:t>ingle </a:t>
            </a:r>
            <a:r>
              <a:rPr lang="en-US" sz="1600" i="0" dirty="0">
                <a:solidFill>
                  <a:srgbClr val="FF0000"/>
                </a:solidFill>
              </a:rPr>
              <a:t>layer of TF conductors</a:t>
            </a:r>
          </a:p>
        </p:txBody>
      </p:sp>
      <p:cxnSp>
        <p:nvCxnSpPr>
          <p:cNvPr id="14" name="Straight Arrow Connector 28"/>
          <p:cNvCxnSpPr>
            <a:cxnSpLocks noChangeShapeType="1"/>
          </p:cNvCxnSpPr>
          <p:nvPr/>
        </p:nvCxnSpPr>
        <p:spPr bwMode="auto">
          <a:xfrm flipH="1">
            <a:off x="1676400" y="2438400"/>
            <a:ext cx="1219200" cy="6350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Straight Arrow Connector 29"/>
          <p:cNvCxnSpPr>
            <a:cxnSpLocks noChangeShapeType="1"/>
          </p:cNvCxnSpPr>
          <p:nvPr/>
        </p:nvCxnSpPr>
        <p:spPr bwMode="auto">
          <a:xfrm flipH="1">
            <a:off x="4038600" y="3429000"/>
            <a:ext cx="304800" cy="1981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" name="Straight Arrow Connector 32"/>
          <p:cNvCxnSpPr>
            <a:cxnSpLocks noChangeShapeType="1"/>
          </p:cNvCxnSpPr>
          <p:nvPr/>
        </p:nvCxnSpPr>
        <p:spPr bwMode="auto">
          <a:xfrm flipH="1">
            <a:off x="1219200" y="2057400"/>
            <a:ext cx="762000" cy="1219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Straight Arrow Connector 29"/>
          <p:cNvCxnSpPr>
            <a:cxnSpLocks noChangeShapeType="1"/>
          </p:cNvCxnSpPr>
          <p:nvPr/>
        </p:nvCxnSpPr>
        <p:spPr bwMode="auto">
          <a:xfrm flipH="1">
            <a:off x="2971800" y="3429000"/>
            <a:ext cx="1371600" cy="1219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Straight Arrow Connector 29"/>
          <p:cNvCxnSpPr>
            <a:cxnSpLocks noChangeShapeType="1"/>
          </p:cNvCxnSpPr>
          <p:nvPr/>
        </p:nvCxnSpPr>
        <p:spPr bwMode="auto">
          <a:xfrm flipH="1">
            <a:off x="2286000" y="3429000"/>
            <a:ext cx="2057400" cy="457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" name="Straight Connector 18"/>
          <p:cNvCxnSpPr/>
          <p:nvPr/>
        </p:nvCxnSpPr>
        <p:spPr bwMode="auto">
          <a:xfrm>
            <a:off x="4325112" y="3429000"/>
            <a:ext cx="228600" cy="0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93D9F0C7-13CA-46AE-99FA-1E9939B040BD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8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955357"/>
            <a:ext cx="61382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0" dirty="0" smtClean="0">
                <a:solidFill>
                  <a:schemeClr val="tx1"/>
                </a:solidFill>
              </a:rPr>
              <a:t>Design solutions for increased loads:</a:t>
            </a:r>
            <a:endParaRPr lang="en-US" sz="260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Substantial R&amp;D completed to achieve </a:t>
            </a:r>
            <a:br>
              <a:rPr lang="en-US" dirty="0" smtClean="0"/>
            </a:br>
            <a:r>
              <a:rPr lang="en-US" dirty="0" smtClean="0"/>
              <a:t>higher </a:t>
            </a:r>
            <a:r>
              <a:rPr lang="en-US" dirty="0" err="1" smtClean="0"/>
              <a:t>toroidal</a:t>
            </a:r>
            <a:r>
              <a:rPr lang="en-US" dirty="0" smtClean="0"/>
              <a:t> field with new center-stack</a:t>
            </a:r>
            <a:endParaRPr lang="en-US" dirty="0"/>
          </a:p>
        </p:txBody>
      </p:sp>
      <p:pic>
        <p:nvPicPr>
          <p:cNvPr id="4" name="Picture 2" descr="C:\Users\rstrykow\Desktop\NSTX UPGRADE\photos\parts_Page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371599"/>
            <a:ext cx="2704308" cy="2590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5" descr="C:\Users\rstrykow\Desktop\NSTX UPGRADE\photos\IMG_0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6190" y="1371600"/>
            <a:ext cx="1789315" cy="2667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3" name="Straight Arrow Connector 32"/>
          <p:cNvCxnSpPr/>
          <p:nvPr/>
        </p:nvCxnSpPr>
        <p:spPr bwMode="auto">
          <a:xfrm>
            <a:off x="3657600" y="1371600"/>
            <a:ext cx="4419600" cy="19050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3657600" y="1371600"/>
            <a:ext cx="990600" cy="17526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3" name="Group 56"/>
          <p:cNvGrpSpPr/>
          <p:nvPr/>
        </p:nvGrpSpPr>
        <p:grpSpPr>
          <a:xfrm>
            <a:off x="76200" y="1828800"/>
            <a:ext cx="3505200" cy="3886200"/>
            <a:chOff x="152400" y="2321947"/>
            <a:chExt cx="3200400" cy="3469253"/>
          </a:xfrm>
        </p:grpSpPr>
        <p:pic>
          <p:nvPicPr>
            <p:cNvPr id="58" name="Picture 10" descr="NSTX Coil Assy_DM Out-Maxwell In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2321947"/>
              <a:ext cx="3200400" cy="3469253"/>
            </a:xfrm>
            <a:prstGeom prst="rect">
              <a:avLst/>
            </a:prstGeom>
            <a:ln w="127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cxnSp>
          <p:nvCxnSpPr>
            <p:cNvPr id="59" name="Straight Connector 58"/>
            <p:cNvCxnSpPr/>
            <p:nvPr/>
          </p:nvCxnSpPr>
          <p:spPr bwMode="auto">
            <a:xfrm>
              <a:off x="901015" y="3236347"/>
              <a:ext cx="0" cy="160020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3" name="Content Placeholder 2"/>
          <p:cNvSpPr txBox="1">
            <a:spLocks/>
          </p:cNvSpPr>
          <p:nvPr/>
        </p:nvSpPr>
        <p:spPr bwMode="auto">
          <a:xfrm>
            <a:off x="76200" y="1143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Friction-stir welded joint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9" name="Straight Arrow Connector 68"/>
          <p:cNvCxnSpPr/>
          <p:nvPr/>
        </p:nvCxnSpPr>
        <p:spPr bwMode="auto">
          <a:xfrm flipH="1">
            <a:off x="914400" y="1371600"/>
            <a:ext cx="2743200" cy="19812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3218688" y="1371600"/>
            <a:ext cx="457200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938813" y="396240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err="1" smtClean="0">
                <a:solidFill>
                  <a:srgbClr val="FFFF00"/>
                </a:solidFill>
                <a:latin typeface="+mn-lt"/>
              </a:rPr>
              <a:t>CuCrZr</a:t>
            </a:r>
            <a:endParaRPr lang="en-US" sz="1600" i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24" y="3962400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>
                <a:solidFill>
                  <a:srgbClr val="FFFF00"/>
                </a:solidFill>
                <a:latin typeface="+mn-lt"/>
              </a:rPr>
              <a:t>Cu</a:t>
            </a:r>
            <a:endParaRPr lang="en-US" sz="1600" i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9</a:t>
            </a:fld>
            <a:endParaRPr lang="en-US" smtClean="0">
              <a:solidFill>
                <a:srgbClr val="3333CC"/>
              </a:solidFill>
            </a:endParaRP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3733800" y="6096000"/>
            <a:ext cx="533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i="0" dirty="0">
                <a:solidFill>
                  <a:srgbClr val="FF0000"/>
                </a:solidFill>
                <a:latin typeface="Arial"/>
                <a:ea typeface="ＭＳ Ｐゴシック" pitchFamily="1" charset="-128"/>
              </a:rPr>
              <a:t>Wire EDM </a:t>
            </a:r>
            <a:r>
              <a:rPr lang="en-US" sz="2000" i="0" dirty="0" smtClean="0">
                <a:solidFill>
                  <a:srgbClr val="FF0000"/>
                </a:solidFill>
                <a:latin typeface="Arial"/>
                <a:ea typeface="ＭＳ Ｐゴシック" pitchFamily="1" charset="-128"/>
              </a:rPr>
              <a:t>used instead </a:t>
            </a:r>
            <a:r>
              <a:rPr lang="en-US" sz="2000" i="0" dirty="0">
                <a:solidFill>
                  <a:srgbClr val="FF0000"/>
                </a:solidFill>
                <a:latin typeface="Arial"/>
                <a:ea typeface="ＭＳ Ｐゴシック" pitchFamily="1" charset="-128"/>
              </a:rPr>
              <a:t>of laminated build</a:t>
            </a:r>
            <a:endParaRPr lang="en-US" sz="2400" i="0" dirty="0">
              <a:solidFill>
                <a:srgbClr val="FF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57200" y="59436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Flexible TF strap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bd004c1d-f417-492c-8fbb-79f9c1642b44" descr="1A2D21DF-6C51-4A73-B5ED-75D19B3F1D1A@pppl"/>
          <p:cNvPicPr>
            <a:picLocks noChangeAspect="1" noChangeArrowheads="1"/>
          </p:cNvPicPr>
          <p:nvPr/>
        </p:nvPicPr>
        <p:blipFill>
          <a:blip r:embed="rId5" cstate="print"/>
          <a:srcRect l="9869" t="43755" r="6168"/>
          <a:stretch>
            <a:fillRect/>
          </a:stretch>
        </p:blipFill>
        <p:spPr bwMode="auto">
          <a:xfrm>
            <a:off x="6788150" y="4420870"/>
            <a:ext cx="2203450" cy="14655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4210050"/>
            <a:ext cx="2598420" cy="185166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666740" y="5104130"/>
            <a:ext cx="657860" cy="3251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i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324600" y="5152390"/>
            <a:ext cx="457200" cy="124460"/>
          </a:xfrm>
          <a:custGeom>
            <a:avLst/>
            <a:gdLst>
              <a:gd name="connsiteX0" fmla="*/ 0 w 415158"/>
              <a:gd name="connsiteY0" fmla="*/ 345528 h 345528"/>
              <a:gd name="connsiteX1" fmla="*/ 31531 w 415158"/>
              <a:gd name="connsiteY1" fmla="*/ 282466 h 345528"/>
              <a:gd name="connsiteX2" fmla="*/ 149772 w 415158"/>
              <a:gd name="connsiteY2" fmla="*/ 109046 h 345528"/>
              <a:gd name="connsiteX3" fmla="*/ 378372 w 415158"/>
              <a:gd name="connsiteY3" fmla="*/ 14452 h 345528"/>
              <a:gd name="connsiteX4" fmla="*/ 370489 w 415158"/>
              <a:gd name="connsiteY4" fmla="*/ 22335 h 345528"/>
              <a:gd name="connsiteX5" fmla="*/ 386255 w 415158"/>
              <a:gd name="connsiteY5" fmla="*/ 14452 h 34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158" h="345528">
                <a:moveTo>
                  <a:pt x="0" y="345528"/>
                </a:moveTo>
                <a:cubicBezTo>
                  <a:pt x="3284" y="333704"/>
                  <a:pt x="6569" y="321880"/>
                  <a:pt x="31531" y="282466"/>
                </a:cubicBezTo>
                <a:cubicBezTo>
                  <a:pt x="56493" y="243052"/>
                  <a:pt x="91965" y="153715"/>
                  <a:pt x="149772" y="109046"/>
                </a:cubicBezTo>
                <a:cubicBezTo>
                  <a:pt x="207579" y="64377"/>
                  <a:pt x="341586" y="28904"/>
                  <a:pt x="378372" y="14452"/>
                </a:cubicBezTo>
                <a:cubicBezTo>
                  <a:pt x="415158" y="0"/>
                  <a:pt x="369175" y="22335"/>
                  <a:pt x="370489" y="22335"/>
                </a:cubicBezTo>
                <a:cubicBezTo>
                  <a:pt x="371803" y="22335"/>
                  <a:pt x="386255" y="14452"/>
                  <a:pt x="386255" y="14452"/>
                </a:cubicBezTo>
              </a:path>
            </a:pathLst>
          </a:custGeom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i="0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2971800" y="5943600"/>
            <a:ext cx="838200" cy="2286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1485900" y="3962400"/>
            <a:ext cx="952500" cy="19812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77525</TotalTime>
  <Words>4090</Words>
  <Application>Microsoft Office PowerPoint</Application>
  <PresentationFormat>On-screen Show (4:3)</PresentationFormat>
  <Paragraphs>737</Paragraphs>
  <Slides>60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82" baseType="lpstr">
      <vt:lpstr>Blank Presentation</vt:lpstr>
      <vt:lpstr>1_Blank Presentation</vt:lpstr>
      <vt:lpstr>6_Blank Presentation</vt:lpstr>
      <vt:lpstr>10_Blank Presentation</vt:lpstr>
      <vt:lpstr>13_Blank Presentation</vt:lpstr>
      <vt:lpstr>15_Blank Presentation</vt:lpstr>
      <vt:lpstr>16_Blank Presentation</vt:lpstr>
      <vt:lpstr>30_Blank Presentation</vt:lpstr>
      <vt:lpstr>32_Blank Presentation</vt:lpstr>
      <vt:lpstr>33_Blank Presentation</vt:lpstr>
      <vt:lpstr>42_Blank Presentation</vt:lpstr>
      <vt:lpstr>45_Blank Presentation</vt:lpstr>
      <vt:lpstr>48_Blank Presentation</vt:lpstr>
      <vt:lpstr>52_Blank Presentation</vt:lpstr>
      <vt:lpstr>56_Blank Presentation</vt:lpstr>
      <vt:lpstr>58_Blank Presentation</vt:lpstr>
      <vt:lpstr>59_Blank Presentation</vt:lpstr>
      <vt:lpstr>61_Blank Presentation</vt:lpstr>
      <vt:lpstr>65_Blank Presentation</vt:lpstr>
      <vt:lpstr>68_Blank Presentation</vt:lpstr>
      <vt:lpstr>2_Blank Presentation</vt:lpstr>
      <vt:lpstr>Equation</vt:lpstr>
      <vt:lpstr>Slide 1</vt:lpstr>
      <vt:lpstr>Fusion applications of low-A spherical tokamak (ST)</vt:lpstr>
      <vt:lpstr>NSTX Upgrade will access next factor of two  increase in performance to bridge gaps to next-step STs</vt:lpstr>
      <vt:lpstr>NSTX Upgrade will address critical plasma confinement and sustainment questions by exploiting 2 new capabilities</vt:lpstr>
      <vt:lpstr>Non-inductive ramp-up from ~0.4MA to ~1MA projected to be possible with new centerstack (CS) + more tangential 2nd NBI</vt:lpstr>
      <vt:lpstr>100% non-inductive operating points projected for a  range of toroidal fields, densities, and confinement levels</vt:lpstr>
      <vt:lpstr>NSTX-U will investigate detachment and high-flux-expansion “snowflake” divertor for heat flux mitigation</vt:lpstr>
      <vt:lpstr>Major engineering challenge of NSTX Upgrade: Field and current each increase 2×  E-M forces increase 4×</vt:lpstr>
      <vt:lpstr>Substantial R&amp;D completed to achieve  higher toroidal field with new center-stack</vt:lpstr>
      <vt:lpstr>TF cooling tube soldering &amp; flux removal process improved,   1st quadrant of TF bundle to be completed November 2012</vt:lpstr>
      <vt:lpstr>Significant progress made during past year to prepare NSTX-U test-cell and 2nd NBI</vt:lpstr>
      <vt:lpstr>Successful operation of NSTX-U (and MAST-U) would provide basis for design and operation of next-step ST </vt:lpstr>
      <vt:lpstr>Increased device size provides modest increase in stability, but significantly increases tritium consumption</vt:lpstr>
      <vt:lpstr>FNSF center-stack can build upon NSTX-U design  and incorporate NSTX stability results</vt:lpstr>
      <vt:lpstr>Divertor PF coil configurations identified to achieve  high d while maintaining peak divertor heat flux &lt; 10MW/m2  </vt:lpstr>
      <vt:lpstr>Cost of tritium and need to demonstrate T self-sufficiency motivate analysis of tritium breeding ratio (TBR)</vt:lpstr>
      <vt:lpstr>Flexible and efficient in-vessel access important for testing,  replacing, improving components, maximizing availability</vt:lpstr>
      <vt:lpstr>Summary</vt:lpstr>
      <vt:lpstr>Slide 19</vt:lpstr>
      <vt:lpstr>Slide 20</vt:lpstr>
      <vt:lpstr>Upgrade CS design provides additional coils for flexible and controllable divertor including snowflake, and supports CHI</vt:lpstr>
      <vt:lpstr>Optimized plenum geometry capable of pumping to low density for a range of ROSP, IP in NSTX Upgrade</vt:lpstr>
      <vt:lpstr>Slide 23</vt:lpstr>
      <vt:lpstr>Upgrade structural enhancements designed to support high b  at full IP = 2MA, BT=1T:  bN = 5, li  1 and bN = 8, li  0.6</vt:lpstr>
      <vt:lpstr>Slide 25</vt:lpstr>
      <vt:lpstr>Slide 26</vt:lpstr>
      <vt:lpstr>NSTX operations was abruptly terminated in  July 2011 due to a failure of the inner TF bundle</vt:lpstr>
      <vt:lpstr>The NSTX-U center-stack design incorporates improvements that address factors contributing to NSTX center-stack failure</vt:lpstr>
      <vt:lpstr>Improved soldering and flux removal process  for TF cooling tubes has also been developed </vt:lpstr>
      <vt:lpstr>TF cooling tube soldering technique</vt:lpstr>
      <vt:lpstr>Center-stack fabrication is now underway</vt:lpstr>
      <vt:lpstr>Slide 32</vt:lpstr>
      <vt:lpstr>New NBI port-cap being readied for installation</vt:lpstr>
      <vt:lpstr>Tentative plans for initial operations</vt:lpstr>
      <vt:lpstr>Plasma initiation with small or no transformer is unique  challenge for ST-based Fusion Nuclear Science Facility</vt:lpstr>
      <vt:lpstr>Transient CHI: Axisymmetric Reconnection Leads to Formation of Closed Flux Surfaces</vt:lpstr>
      <vt:lpstr>Simulations of CHI project to increased start-up current in NSTX Upgrade, highlight need for additional electron heating</vt:lpstr>
      <vt:lpstr> Scenario modeling using TRANSP projects to 100%  non-inductive current at IP =  0.9-1.3MA at BT=1.0 T</vt:lpstr>
      <vt:lpstr>Slide 39</vt:lpstr>
      <vt:lpstr>NSTX disruptivity data informs FNSF operating parameters</vt:lpstr>
      <vt:lpstr>Investigating high performance scenarios for accessing increased neutron wall loading and engineering gain</vt:lpstr>
      <vt:lpstr>Neutronics analysis indicates organic  insulator for divertor PF coils unacceptable</vt:lpstr>
      <vt:lpstr>MgO insulation appears to have good  radiation resistance for divertor PF coils</vt:lpstr>
      <vt:lpstr>Parameters for R=1.6m ST-FNSF conventional divertor</vt:lpstr>
      <vt:lpstr>Parameters for R=1.6m ST-FNSF snowflake divertor</vt:lpstr>
      <vt:lpstr>R=1.6m ST-FNSF TBR calculations</vt:lpstr>
      <vt:lpstr>Assembly and maintenance schemes  with snowflake divertor and vertical ports</vt:lpstr>
      <vt:lpstr>Possible divertor module maintenance scheme using radial installation and vertical translation through vertical ports</vt:lpstr>
      <vt:lpstr>Slide 49</vt:lpstr>
      <vt:lpstr>Slide 50</vt:lpstr>
      <vt:lpstr>Slide 51</vt:lpstr>
      <vt:lpstr>Operation with outer strike-point on liquid lithium divertor (LLD) (porous Mo coated w/ Li) compatible w/ high plasma performance</vt:lpstr>
      <vt:lpstr>LLD with optimized pore size and layer thickness  can provide stable lithium surface</vt:lpstr>
      <vt:lpstr>Flowing LLD will be studied as alternative means  of particle and power exhaust, access to low recycling</vt:lpstr>
      <vt:lpstr>Direct comparison of cryo-pumping and flowing LLD by  end of next 5 yr plan would inform FNSF divertor decisions</vt:lpstr>
      <vt:lpstr>NSTX-U 5 year plan goal:  transition to (nearly) complete  wall coverage w/ metallic PFCs to support FNSF PMI studies</vt:lpstr>
      <vt:lpstr>Lab-based R&amp;D on liquid metal technology  will inform long term PFC decisions:</vt:lpstr>
      <vt:lpstr>Slide 58</vt:lpstr>
      <vt:lpstr>Slide 59</vt:lpstr>
      <vt:lpstr>NSTX Upgrade will extend normalized divertor and first-wall heat-loads much closer to FNS and Demo regimes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jmenard</cp:lastModifiedBy>
  <cp:revision>12602</cp:revision>
  <dcterms:created xsi:type="dcterms:W3CDTF">2003-10-01T16:23:57Z</dcterms:created>
  <dcterms:modified xsi:type="dcterms:W3CDTF">2012-10-11T14:33:50Z</dcterms:modified>
</cp:coreProperties>
</file>