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mf" ContentType="image/x-wmf"/>
  <Default Extension="gif" ContentType="image/gif"/>
  <Default Extension="png" ContentType="image/png"/>
  <Default Extension="bin" ContentType="application/vnd.openxmlformats-officedocument.presentationml.printerSettings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27"/>
  </p:notesMasterIdLst>
  <p:handoutMasterIdLst>
    <p:handoutMasterId r:id="rId28"/>
  </p:handoutMasterIdLst>
  <p:sldIdLst>
    <p:sldId id="1217" r:id="rId2"/>
    <p:sldId id="1243" r:id="rId3"/>
    <p:sldId id="1268" r:id="rId4"/>
    <p:sldId id="1241" r:id="rId5"/>
    <p:sldId id="1244" r:id="rId6"/>
    <p:sldId id="1225" r:id="rId7"/>
    <p:sldId id="1233" r:id="rId8"/>
    <p:sldId id="1266" r:id="rId9"/>
    <p:sldId id="1245" r:id="rId10"/>
    <p:sldId id="1246" r:id="rId11"/>
    <p:sldId id="1247" r:id="rId12"/>
    <p:sldId id="1236" r:id="rId13"/>
    <p:sldId id="1240" r:id="rId14"/>
    <p:sldId id="1248" r:id="rId15"/>
    <p:sldId id="1267" r:id="rId16"/>
    <p:sldId id="1249" r:id="rId17"/>
    <p:sldId id="1239" r:id="rId18"/>
    <p:sldId id="1232" r:id="rId19"/>
    <p:sldId id="1218" r:id="rId20"/>
    <p:sldId id="1253" r:id="rId21"/>
    <p:sldId id="1260" r:id="rId22"/>
    <p:sldId id="1255" r:id="rId23"/>
    <p:sldId id="1256" r:id="rId24"/>
    <p:sldId id="1263" r:id="rId25"/>
    <p:sldId id="1252" r:id="rId26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215DA8"/>
    <a:srgbClr val="215DA7"/>
    <a:srgbClr val="3A72B1"/>
    <a:srgbClr val="FF3300"/>
    <a:srgbClr val="9999FF"/>
    <a:srgbClr val="FF0000"/>
    <a:srgbClr val="00CC66"/>
    <a:srgbClr val="FF9933"/>
    <a:srgbClr val="FFCC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03" autoAdjust="0"/>
    <p:restoredTop sz="94558" autoAdjust="0"/>
  </p:normalViewPr>
  <p:slideViewPr>
    <p:cSldViewPr>
      <p:cViewPr varScale="1">
        <p:scale>
          <a:sx n="141" d="100"/>
          <a:sy n="141" d="100"/>
        </p:scale>
        <p:origin x="-1008" y="-104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420" y="-114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viewProps" Target="viewProp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handoutMaster" Target="handoutMasters/handoutMaster1.xml"/><Relationship Id="rId26" Type="http://schemas.openxmlformats.org/officeDocument/2006/relationships/slide" Target="slides/slide25.xml"/><Relationship Id="rId30" Type="http://schemas.openxmlformats.org/officeDocument/2006/relationships/presProps" Target="presProps.xml"/><Relationship Id="rId11" Type="http://schemas.openxmlformats.org/officeDocument/2006/relationships/slide" Target="slides/slide10.xml"/><Relationship Id="rId29" Type="http://schemas.openxmlformats.org/officeDocument/2006/relationships/printerSettings" Target="printerSettings/printerSettings1.bin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defRPr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6ADC54DA-73F3-8843-BC3E-275DF176E6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3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defRPr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70E603B0-B5F0-6649-8107-AA75C69ED2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89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B999EF7-2F7E-3E41-ADC1-B7AC21BCF2AF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042932-1CAB-4A70-8A20-A13A54933528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4213"/>
            <a:ext cx="4667250" cy="3500437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EA21D55-01CA-E94E-93F2-7D781FE41954}" type="slidenum">
              <a:rPr lang="en-US" b="0" i="0">
                <a:solidFill>
                  <a:schemeClr val="tx1"/>
                </a:solidFill>
                <a:latin typeface="Times New Roman" charset="0"/>
                <a:cs typeface="Arial" charset="0"/>
              </a:rPr>
              <a:pPr eaLnBrk="1" hangingPunct="1"/>
              <a:t>21</a:t>
            </a:fld>
            <a:endParaRPr lang="en-US" b="0" i="0">
              <a:solidFill>
                <a:schemeClr val="tx1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99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52400"/>
            <a:ext cx="20193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59055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8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94575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5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45619A7-4DA4-674E-AFA9-F29221EA13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2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0954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04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47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3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83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995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16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7"/>
          <p:cNvSpPr>
            <a:spLocks noChangeShapeType="1"/>
          </p:cNvSpPr>
          <p:nvPr userDrawn="1"/>
        </p:nvSpPr>
        <p:spPr bwMode="auto">
          <a:xfrm>
            <a:off x="2895600" y="6748275"/>
            <a:ext cx="5669280" cy="1588"/>
          </a:xfrm>
          <a:prstGeom prst="line">
            <a:avLst/>
          </a:prstGeom>
          <a:noFill/>
          <a:ln w="76200" cmpd="sng">
            <a:solidFill>
              <a:srgbClr val="3A72B1"/>
            </a:solidFill>
            <a:round/>
            <a:headEnd/>
            <a:tailEnd/>
          </a:ln>
          <a:effectLst/>
        </p:spPr>
        <p:txBody>
          <a:bodyPr lIns="91428" tIns="45714" rIns="91428" bIns="4571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277" name="Rectangle 5"/>
          <p:cNvSpPr>
            <a:spLocks noChangeArrowheads="1"/>
          </p:cNvSpPr>
          <p:nvPr userDrawn="1"/>
        </p:nvSpPr>
        <p:spPr bwMode="auto">
          <a:xfrm flipV="1">
            <a:off x="0" y="990600"/>
            <a:ext cx="9144000" cy="19050"/>
          </a:xfrm>
          <a:prstGeom prst="rect">
            <a:avLst/>
          </a:prstGeom>
          <a:noFill/>
          <a:ln w="57150" cmpd="sng">
            <a:solidFill>
              <a:srgbClr val="215DA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b="1">
              <a:latin typeface="Helvetica" charset="0"/>
            </a:endParaRP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77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8001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38304" name="Rectangle 32"/>
          <p:cNvSpPr>
            <a:spLocks noChangeArrowheads="1"/>
          </p:cNvSpPr>
          <p:nvPr userDrawn="1"/>
        </p:nvSpPr>
        <p:spPr bwMode="auto">
          <a:xfrm>
            <a:off x="2814638" y="3221038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400" b="1">
              <a:latin typeface="Helvetica" charset="0"/>
            </a:endParaRPr>
          </a:p>
        </p:txBody>
      </p:sp>
      <p:sp>
        <p:nvSpPr>
          <p:cNvPr id="14" name="Text Box 8"/>
          <p:cNvSpPr txBox="1">
            <a:spLocks noChangeAspect="1" noChangeArrowheads="1"/>
          </p:cNvSpPr>
          <p:nvPr userDrawn="1"/>
        </p:nvSpPr>
        <p:spPr bwMode="auto">
          <a:xfrm>
            <a:off x="8458208" y="6647688"/>
            <a:ext cx="657225" cy="226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0" tIns="45714" rIns="91428" bIns="45714">
            <a:prstTxWarp prst="textNoShape">
              <a:avLst/>
            </a:prstTxWarp>
            <a:spAutoFit/>
          </a:bodyPr>
          <a:lstStyle/>
          <a:p>
            <a:pPr algn="r">
              <a:lnSpc>
                <a:spcPct val="75000"/>
              </a:lnSpc>
              <a:spcBef>
                <a:spcPct val="0"/>
              </a:spcBef>
              <a:buNone/>
            </a:pPr>
            <a:fld id="{B2FFE1B5-5104-6240-86A3-951E4951EB2F}" type="slidenum">
              <a:rPr lang="en-US" sz="1100" b="1">
                <a:solidFill>
                  <a:srgbClr val="004A95"/>
                </a:solidFill>
                <a:latin typeface="Arial Narrow" pitchFamily="-65" charset="0"/>
              </a:rPr>
              <a:pPr algn="r">
                <a:lnSpc>
                  <a:spcPct val="75000"/>
                </a:lnSpc>
                <a:spcBef>
                  <a:spcPct val="0"/>
                </a:spcBef>
                <a:buNone/>
              </a:pPr>
              <a:t>‹#›</a:t>
            </a:fld>
            <a:r>
              <a:rPr lang="en-US" sz="1100" b="1" dirty="0">
                <a:solidFill>
                  <a:srgbClr val="004A95"/>
                </a:solidFill>
                <a:latin typeface="Arial Narrow" pitchFamily="-65" charset="0"/>
              </a:rPr>
              <a:t> of</a:t>
            </a:r>
            <a:r>
              <a:rPr lang="en-US" sz="1100" b="1" dirty="0" smtClean="0">
                <a:solidFill>
                  <a:srgbClr val="004A95"/>
                </a:solidFill>
                <a:latin typeface="Arial Narrow" pitchFamily="-65" charset="0"/>
              </a:rPr>
              <a:t> </a:t>
            </a:r>
            <a:r>
              <a:rPr lang="en-US" sz="1100" b="1" dirty="0" smtClean="0">
                <a:solidFill>
                  <a:srgbClr val="004A95"/>
                </a:solidFill>
                <a:latin typeface="Arial Narrow" pitchFamily="-65" charset="0"/>
              </a:rPr>
              <a:t>25</a:t>
            </a:r>
            <a:endParaRPr lang="en-US" sz="1100" b="1" dirty="0" smtClean="0">
              <a:solidFill>
                <a:srgbClr val="004A95"/>
              </a:solidFill>
              <a:latin typeface="Arial Narrow" pitchFamily="-65" charset="0"/>
            </a:endParaRPr>
          </a:p>
        </p:txBody>
      </p:sp>
      <p:pic>
        <p:nvPicPr>
          <p:cNvPr id="15" name="Picture 26" descr="lab_logo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295400" y="6583685"/>
            <a:ext cx="1676400" cy="307975"/>
          </a:xfrm>
          <a:prstGeom prst="rect">
            <a:avLst/>
          </a:prstGeom>
          <a:noFill/>
        </p:spPr>
      </p:pic>
      <p:pic>
        <p:nvPicPr>
          <p:cNvPr id="3" name="Picture 2" descr="NSTX-U_logo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3200"/>
            <a:ext cx="1209829" cy="310896"/>
          </a:xfrm>
          <a:prstGeom prst="rect">
            <a:avLst/>
          </a:prstGeom>
        </p:spPr>
      </p:pic>
      <p:sp>
        <p:nvSpPr>
          <p:cNvPr id="12" name="Rectangle 15"/>
          <p:cNvSpPr>
            <a:spLocks noChangeAspect="1" noChangeArrowheads="1"/>
          </p:cNvSpPr>
          <p:nvPr userDrawn="1"/>
        </p:nvSpPr>
        <p:spPr bwMode="auto">
          <a:xfrm>
            <a:off x="3352800" y="6611112"/>
            <a:ext cx="5029200" cy="2615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28" tIns="45714" rIns="91428" bIns="45714">
            <a:prstTxWarp prst="textNoShape">
              <a:avLst/>
            </a:prstTxWarp>
            <a:spAutoFit/>
          </a:bodyPr>
          <a:lstStyle/>
          <a:p>
            <a:pPr marL="0" marR="0" indent="0" algn="l" defTabSz="91429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 smtClean="0">
                <a:solidFill>
                  <a:srgbClr val="215CA6"/>
                </a:solidFill>
                <a:latin typeface="Arial Narrow"/>
                <a:cs typeface="Arial Narrow"/>
              </a:rPr>
              <a:t>V</a:t>
            </a:r>
            <a:r>
              <a:rPr lang="en-US" sz="1100" b="1" i="1" dirty="0">
                <a:solidFill>
                  <a:srgbClr val="215CA6"/>
                </a:solidFill>
                <a:latin typeface="Arial Narrow"/>
                <a:cs typeface="Arial Narrow"/>
              </a:rPr>
              <a:t>. A. SOUKHANOVSKII</a:t>
            </a:r>
            <a:r>
              <a:rPr lang="en-US" sz="1100" b="1" i="1" dirty="0" smtClean="0">
                <a:solidFill>
                  <a:srgbClr val="215CA6"/>
                </a:solidFill>
                <a:latin typeface="Arial Narrow"/>
                <a:cs typeface="Arial Narrow"/>
              </a:rPr>
              <a:t>, EX/D P5.021, IEAE FEC 2012,</a:t>
            </a:r>
            <a:r>
              <a:rPr lang="en-US" sz="1100" b="1" i="1" baseline="0" dirty="0" smtClean="0">
                <a:solidFill>
                  <a:srgbClr val="215CA6"/>
                </a:solidFill>
                <a:latin typeface="Arial Narrow"/>
                <a:cs typeface="Arial Narrow"/>
              </a:rPr>
              <a:t> San Diego, USA, 8-13 October </a:t>
            </a:r>
            <a:r>
              <a:rPr lang="en-US" sz="1100" b="1" i="1" baseline="0" dirty="0" smtClean="0">
                <a:solidFill>
                  <a:srgbClr val="215CA6"/>
                </a:solidFill>
                <a:latin typeface="Arial Narrow"/>
                <a:cs typeface="Arial Narrow"/>
              </a:rPr>
              <a:t>2012</a:t>
            </a:r>
            <a:endParaRPr lang="en-US" sz="1100" b="1" i="1" kern="1200" dirty="0" smtClean="0">
              <a:solidFill>
                <a:srgbClr val="215CA6"/>
              </a:solidFill>
              <a:latin typeface="Arial Narrow"/>
              <a:ea typeface="+mn-ea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4742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5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15DA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64A90"/>
          </a:solidFill>
          <a:latin typeface="Arial Narrow" pitchFamily="80" charset="0"/>
          <a:ea typeface="ＭＳ Ｐゴシック" pitchFamily="80" charset="-128"/>
          <a:cs typeface="ＭＳ Ｐゴシック" pitchFamily="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64A90"/>
          </a:solidFill>
          <a:latin typeface="Arial Narrow" pitchFamily="80" charset="0"/>
          <a:ea typeface="ＭＳ Ｐゴシック" pitchFamily="80" charset="-128"/>
          <a:cs typeface="ＭＳ Ｐゴシック" pitchFamily="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64A90"/>
          </a:solidFill>
          <a:latin typeface="Arial Narrow" pitchFamily="80" charset="0"/>
          <a:ea typeface="ＭＳ Ｐゴシック" pitchFamily="80" charset="-128"/>
          <a:cs typeface="ＭＳ Ｐゴシック" pitchFamily="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64A90"/>
          </a:solidFill>
          <a:latin typeface="Arial Narrow" pitchFamily="80" charset="0"/>
          <a:ea typeface="ＭＳ Ｐゴシック" pitchFamily="80" charset="-128"/>
          <a:cs typeface="ＭＳ Ｐゴシック" pitchFamily="8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64A90"/>
          </a:solidFill>
          <a:latin typeface="Arial Narrow" pitchFamily="80" charset="0"/>
          <a:ea typeface="ＭＳ Ｐゴシック" pitchFamily="80" charset="-128"/>
          <a:cs typeface="ＭＳ Ｐゴシック" pitchFamily="8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64A90"/>
          </a:solidFill>
          <a:latin typeface="Arial Narrow" pitchFamily="80" charset="0"/>
          <a:ea typeface="ＭＳ Ｐゴシック" pitchFamily="80" charset="-128"/>
          <a:cs typeface="ＭＳ Ｐゴシック" pitchFamily="8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64A90"/>
          </a:solidFill>
          <a:latin typeface="Arial Narrow" pitchFamily="80" charset="0"/>
          <a:ea typeface="ＭＳ Ｐゴシック" pitchFamily="80" charset="-128"/>
          <a:cs typeface="ＭＳ Ｐゴシック" pitchFamily="8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64A90"/>
          </a:solidFill>
          <a:latin typeface="Arial Narrow" pitchFamily="80" charset="0"/>
          <a:ea typeface="ＭＳ Ｐゴシック" pitchFamily="80" charset="-128"/>
          <a:cs typeface="ＭＳ Ｐゴシック" pitchFamily="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64A90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64A90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64A90"/>
        </a:buClr>
        <a:buChar char="–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64A90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64A90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64A90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64A90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64A90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64A90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9" Type="http://schemas.openxmlformats.org/officeDocument/2006/relationships/image" Target="../media/image9.gif"/><Relationship Id="rId3" Type="http://schemas.openxmlformats.org/officeDocument/2006/relationships/image" Target="../media/image3.wmf"/><Relationship Id="rId6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3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3" Type="http://schemas.openxmlformats.org/officeDocument/2006/relationships/image" Target="../media/image37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5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5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3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2800" i="0" dirty="0"/>
              <a:t>Snowflake Divertor as Plasma-Material Interface for Future High Power Density Fusion </a:t>
            </a:r>
            <a:r>
              <a:rPr lang="en-US" sz="2800" i="0" dirty="0" smtClean="0"/>
              <a:t>Devices</a:t>
            </a:r>
            <a:endParaRPr lang="en-US" sz="3200" i="0" dirty="0">
              <a:solidFill>
                <a:schemeClr val="accent2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1981200"/>
            <a:ext cx="60198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800" i="0" u="sng" dirty="0">
                <a:solidFill>
                  <a:schemeClr val="tx1"/>
                </a:solidFill>
                <a:latin typeface="+mn-lt"/>
              </a:rPr>
              <a:t>V. A. Soukhanovskii</a:t>
            </a:r>
            <a:r>
              <a:rPr lang="en-US" sz="1800" i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i="0" dirty="0" smtClean="0">
                <a:solidFill>
                  <a:schemeClr val="tx1"/>
                </a:solidFill>
                <a:latin typeface="+mn-lt"/>
              </a:rPr>
              <a:t>R</a:t>
            </a:r>
            <a:r>
              <a:rPr lang="en-US" sz="1800" i="0" dirty="0">
                <a:solidFill>
                  <a:schemeClr val="tx1"/>
                </a:solidFill>
                <a:latin typeface="+mn-lt"/>
              </a:rPr>
              <a:t>. </a:t>
            </a:r>
            <a:r>
              <a:rPr lang="en-US" sz="1800" i="0" dirty="0" smtClean="0">
                <a:solidFill>
                  <a:schemeClr val="tx1"/>
                </a:solidFill>
                <a:latin typeface="+mn-lt"/>
              </a:rPr>
              <a:t>E. Bell</a:t>
            </a:r>
            <a:r>
              <a:rPr lang="en-US" sz="1800" i="0" dirty="0">
                <a:solidFill>
                  <a:schemeClr val="tx1"/>
                </a:solidFill>
                <a:latin typeface="+mn-lt"/>
              </a:rPr>
              <a:t>, S. </a:t>
            </a:r>
            <a:r>
              <a:rPr lang="en-US" sz="1800" i="0" dirty="0" smtClean="0">
                <a:solidFill>
                  <a:schemeClr val="tx1"/>
                </a:solidFill>
                <a:latin typeface="+mn-lt"/>
              </a:rPr>
              <a:t>P. Gerhardt</a:t>
            </a:r>
            <a:r>
              <a:rPr lang="en-US" sz="1800" i="0" dirty="0">
                <a:solidFill>
                  <a:schemeClr val="tx1"/>
                </a:solidFill>
                <a:latin typeface="+mn-lt"/>
              </a:rPr>
              <a:t>, </a:t>
            </a:r>
            <a:endParaRPr lang="en-US" sz="1800" i="0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800" i="0" dirty="0" smtClean="0">
                <a:solidFill>
                  <a:schemeClr val="tx1"/>
                </a:solidFill>
                <a:latin typeface="+mn-lt"/>
              </a:rPr>
              <a:t>S</a:t>
            </a:r>
            <a:r>
              <a:rPr lang="en-US" sz="1800" i="0" dirty="0">
                <a:solidFill>
                  <a:schemeClr val="tx1"/>
                </a:solidFill>
                <a:latin typeface="+mn-lt"/>
              </a:rPr>
              <a:t>. Kaye, E. Kolemen, </a:t>
            </a:r>
            <a:r>
              <a:rPr lang="en-US" sz="1800" i="0" dirty="0" smtClean="0">
                <a:solidFill>
                  <a:schemeClr val="tx1"/>
                </a:solidFill>
                <a:latin typeface="+mn-lt"/>
              </a:rPr>
              <a:t>B</a:t>
            </a:r>
            <a:r>
              <a:rPr lang="en-US" sz="1800" i="0" dirty="0">
                <a:solidFill>
                  <a:schemeClr val="tx1"/>
                </a:solidFill>
                <a:latin typeface="+mn-lt"/>
              </a:rPr>
              <a:t>. P. LeBlanc, E. T. Meier, </a:t>
            </a:r>
            <a:endParaRPr lang="en-US" sz="1800" i="0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800" i="0" dirty="0" smtClean="0">
                <a:solidFill>
                  <a:schemeClr val="tx1"/>
                </a:solidFill>
                <a:latin typeface="+mn-lt"/>
              </a:rPr>
              <a:t>J</a:t>
            </a:r>
            <a:r>
              <a:rPr lang="en-US" sz="1800" i="0" dirty="0">
                <a:solidFill>
                  <a:schemeClr val="tx1"/>
                </a:solidFill>
                <a:latin typeface="+mn-lt"/>
              </a:rPr>
              <a:t>. E. Menard, A. G. McLean, T. D. Rognlien, </a:t>
            </a:r>
            <a:endParaRPr lang="en-US" sz="1800" i="0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800" i="0" dirty="0" smtClean="0">
                <a:solidFill>
                  <a:schemeClr val="tx1"/>
                </a:solidFill>
                <a:latin typeface="+mn-lt"/>
              </a:rPr>
              <a:t>D</a:t>
            </a:r>
            <a:r>
              <a:rPr lang="en-US" sz="1800" i="0" dirty="0">
                <a:solidFill>
                  <a:schemeClr val="tx1"/>
                </a:solidFill>
                <a:latin typeface="+mn-lt"/>
              </a:rPr>
              <a:t>. D. Ryutov, F. Scotti, A. Diallo, </a:t>
            </a:r>
            <a:r>
              <a:rPr lang="en-US" sz="1800" i="0" dirty="0" smtClean="0">
                <a:solidFill>
                  <a:schemeClr val="tx1"/>
                </a:solidFill>
                <a:latin typeface="+mn-lt"/>
              </a:rPr>
              <a:t>R</a:t>
            </a:r>
            <a:r>
              <a:rPr lang="en-US" sz="1800" i="0" dirty="0">
                <a:solidFill>
                  <a:schemeClr val="tx1"/>
                </a:solidFill>
                <a:latin typeface="+mn-lt"/>
              </a:rPr>
              <a:t>. Kaita, R. Maingi, M. </a:t>
            </a:r>
            <a:r>
              <a:rPr lang="en-US" sz="1800" i="0" dirty="0" err="1">
                <a:solidFill>
                  <a:schemeClr val="tx1"/>
                </a:solidFill>
                <a:latin typeface="+mn-lt"/>
              </a:rPr>
              <a:t>Podesta</a:t>
            </a:r>
            <a:r>
              <a:rPr lang="en-US" sz="1800" i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i="0" dirty="0" smtClean="0">
                <a:solidFill>
                  <a:schemeClr val="tx1"/>
                </a:solidFill>
                <a:latin typeface="+mn-lt"/>
              </a:rPr>
              <a:t>R</a:t>
            </a:r>
            <a:r>
              <a:rPr lang="en-US" sz="1800" i="0" dirty="0">
                <a:solidFill>
                  <a:schemeClr val="tx1"/>
                </a:solidFill>
                <a:latin typeface="+mn-lt"/>
              </a:rPr>
              <a:t>. Raman, A. L. Roquemore</a:t>
            </a:r>
            <a:endParaRPr lang="en-US" sz="1800" b="0" i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17157"/>
            <a:ext cx="1905000" cy="49244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200" b="0" dirty="0">
                <a:solidFill>
                  <a:srgbClr val="171FC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NSTX-U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286000"/>
            <a:ext cx="1295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696200" y="2317750"/>
            <a:ext cx="129540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800">
                <a:solidFill>
                  <a:srgbClr val="FF0000"/>
                </a:solidFill>
                <a:latin typeface="Arial" charset="0"/>
              </a:rPr>
              <a:t>Inst for Nucl Res, Kiev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Chonbuk Natl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Seoul Natl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CIEMAT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FOM Inst DIFFER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8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9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00" name="Picture 3" descr="C:\Users\jmenard\Desktop\Pict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5206948"/>
            <a:ext cx="2087562" cy="149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1" name="Picture 48" descr="ppi221.tmp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1295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2" name="Text Box 152"/>
          <p:cNvSpPr txBox="1">
            <a:spLocks noChangeArrowheads="1"/>
          </p:cNvSpPr>
          <p:nvPr/>
        </p:nvSpPr>
        <p:spPr bwMode="auto">
          <a:xfrm>
            <a:off x="152400" y="2209800"/>
            <a:ext cx="125730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Coll of Wm &amp; Mary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Lehigh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Tennessee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Tulsa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X Science LLC</a:t>
            </a:r>
          </a:p>
        </p:txBody>
      </p:sp>
      <p:pic>
        <p:nvPicPr>
          <p:cNvPr id="2103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794" y="5181600"/>
            <a:ext cx="142180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b_icon_no_box_blue_rgb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2400"/>
            <a:ext cx="448235" cy="457200"/>
          </a:xfrm>
          <a:prstGeom prst="rect">
            <a:avLst/>
          </a:prstGeom>
        </p:spPr>
      </p:pic>
      <p:pic>
        <p:nvPicPr>
          <p:cNvPr id="3" name="Picture 2" descr="87e8afc3-5471-4e2e-8a81-22ede6166ec9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10000"/>
            <a:ext cx="5943600" cy="1371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0400" y="3486090"/>
            <a:ext cx="2585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0" dirty="0" smtClean="0">
                <a:solidFill>
                  <a:srgbClr val="FF0000"/>
                </a:solidFill>
                <a:latin typeface="+mn-lt"/>
              </a:rPr>
              <a:t>Poster EX/D P5.021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809625"/>
          </a:xfrm>
        </p:spPr>
        <p:txBody>
          <a:bodyPr/>
          <a:lstStyle/>
          <a:p>
            <a:r>
              <a:rPr lang="en-US" sz="3000" dirty="0"/>
              <a:t>C</a:t>
            </a:r>
            <a:r>
              <a:rPr lang="en-US" sz="3000" dirty="0" smtClean="0"/>
              <a:t>ore carbon density significantly reduced with snowflake divertor</a:t>
            </a:r>
            <a:endParaRPr lang="en-US" sz="3000" dirty="0"/>
          </a:p>
        </p:txBody>
      </p:sp>
      <p:pic>
        <p:nvPicPr>
          <p:cNvPr id="4" name="Picture 3" descr="POP38260-figure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3543748" cy="5105400"/>
          </a:xfrm>
          <a:prstGeom prst="rect">
            <a:avLst/>
          </a:prstGeom>
        </p:spPr>
      </p:pic>
      <p:pic>
        <p:nvPicPr>
          <p:cNvPr id="5" name="Picture 4" descr="POP38260-figure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43000"/>
            <a:ext cx="4528676" cy="5257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1066800"/>
            <a:ext cx="5257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0" dirty="0" smtClean="0">
                <a:solidFill>
                  <a:srgbClr val="000000"/>
                </a:solidFill>
                <a:latin typeface="+mn-lt"/>
              </a:rPr>
              <a:t>Standard divertor	</a:t>
            </a:r>
            <a:r>
              <a:rPr lang="en-US" sz="1600" i="0" dirty="0" smtClean="0">
                <a:solidFill>
                  <a:srgbClr val="FF0000"/>
                </a:solidFill>
                <a:latin typeface="+mn-lt"/>
              </a:rPr>
              <a:t>Snowflake</a:t>
            </a:r>
            <a:endParaRPr lang="en-US" sz="1600" i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4460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809625"/>
          </a:xfrm>
        </p:spPr>
        <p:txBody>
          <a:bodyPr/>
          <a:lstStyle/>
          <a:p>
            <a:r>
              <a:rPr lang="en-US" dirty="0" smtClean="0"/>
              <a:t>Radiative detachment with strong recombination and high radiated power observed in snowflake divertor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1219200"/>
            <a:ext cx="4495800" cy="2209800"/>
          </a:xfrm>
        </p:spPr>
        <p:txBody>
          <a:bodyPr/>
          <a:lstStyle/>
          <a:p>
            <a:pPr marL="342858" indent="-342858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dirty="0"/>
              <a:t>Attached standard divertor </a:t>
            </a:r>
            <a:r>
              <a:rPr lang="en-US" dirty="0" smtClean="0"/>
              <a:t>- snowflake </a:t>
            </a:r>
            <a:r>
              <a:rPr lang="en-US" dirty="0"/>
              <a:t>transition </a:t>
            </a:r>
            <a:r>
              <a:rPr lang="en-US" dirty="0" smtClean="0"/>
              <a:t>- </a:t>
            </a:r>
            <a:r>
              <a:rPr lang="en-US" dirty="0"/>
              <a:t>snowflake + detachment</a:t>
            </a:r>
          </a:p>
          <a:p>
            <a:pPr marL="342858" indent="-342858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dirty="0"/>
              <a:t>P</a:t>
            </a:r>
            <a:r>
              <a:rPr lang="en-US" baseline="-25000" dirty="0"/>
              <a:t>SOL</a:t>
            </a:r>
            <a:r>
              <a:rPr lang="en-US" dirty="0"/>
              <a:t> ~ 3 MW (P</a:t>
            </a:r>
            <a:r>
              <a:rPr lang="en-US" baseline="-25000" dirty="0"/>
              <a:t>NBI </a:t>
            </a:r>
            <a:r>
              <a:rPr lang="en-US" dirty="0"/>
              <a:t>= 4 MW)</a:t>
            </a:r>
          </a:p>
          <a:p>
            <a:pPr marL="342858" indent="-342858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dirty="0" err="1"/>
              <a:t>Q</a:t>
            </a:r>
            <a:r>
              <a:rPr lang="en-US" baseline="-25000" dirty="0" err="1"/>
              <a:t>div</a:t>
            </a:r>
            <a:r>
              <a:rPr lang="en-US" baseline="-25000" dirty="0"/>
              <a:t> </a:t>
            </a:r>
            <a:r>
              <a:rPr lang="en-US" dirty="0"/>
              <a:t>~ 2 MW	</a:t>
            </a:r>
            <a:r>
              <a:rPr lang="en-US" dirty="0" smtClean="0"/>
              <a:t>-</a:t>
            </a:r>
            <a:r>
              <a:rPr lang="en-US" dirty="0"/>
              <a:t>&gt; </a:t>
            </a:r>
            <a:r>
              <a:rPr lang="en-US" dirty="0" err="1"/>
              <a:t>Q</a:t>
            </a:r>
            <a:r>
              <a:rPr lang="en-US" baseline="-25000" dirty="0" err="1"/>
              <a:t>div</a:t>
            </a:r>
            <a:r>
              <a:rPr lang="en-US" dirty="0"/>
              <a:t> ~ 1.2 MW	       -&gt; </a:t>
            </a:r>
            <a:r>
              <a:rPr lang="en-US" dirty="0" err="1"/>
              <a:t>Q</a:t>
            </a:r>
            <a:r>
              <a:rPr lang="en-US" baseline="-25000" dirty="0" err="1"/>
              <a:t>div</a:t>
            </a:r>
            <a:r>
              <a:rPr lang="en-US" dirty="0"/>
              <a:t> ~ 0.5-0.7 MW</a:t>
            </a:r>
          </a:p>
          <a:p>
            <a:endParaRPr lang="en-US" dirty="0"/>
          </a:p>
        </p:txBody>
      </p:sp>
      <p:pic>
        <p:nvPicPr>
          <p:cNvPr id="5" name="Picture 4" descr="POP38260-figure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33800"/>
            <a:ext cx="4495800" cy="2539079"/>
          </a:xfrm>
          <a:prstGeom prst="rect">
            <a:avLst/>
          </a:prstGeom>
        </p:spPr>
      </p:pic>
      <p:pic>
        <p:nvPicPr>
          <p:cNvPr id="3" name="Picture 2" descr="iaea12-div-cont2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327" y="1066800"/>
            <a:ext cx="4419600" cy="550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57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81001" y="104775"/>
            <a:ext cx="8458200" cy="809625"/>
          </a:xfrm>
        </p:spPr>
        <p:txBody>
          <a:bodyPr/>
          <a:lstStyle/>
          <a:p>
            <a:pPr eaLnBrk="1" hangingPunct="1"/>
            <a:r>
              <a:rPr lang="en-US" sz="3000" dirty="0"/>
              <a:t>Divertor profiles show low heat flux, broadened C III and </a:t>
            </a:r>
            <a:br>
              <a:rPr lang="en-US" sz="3000" dirty="0"/>
            </a:br>
            <a:r>
              <a:rPr lang="en-US" sz="3000" dirty="0"/>
              <a:t>C IV radiation zones in the snowflake divertor phase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495800" y="1447800"/>
            <a:ext cx="4343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marL="342858" indent="-342858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Heat flux profiles reduced to nearly flat low levels, characteristic of radiative heating</a:t>
            </a:r>
          </a:p>
          <a:p>
            <a:pPr marL="342858" indent="-342858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Divertor C III and C IV brightness profiles broaden</a:t>
            </a:r>
          </a:p>
          <a:p>
            <a:pPr marL="342858" indent="-342858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High-</a:t>
            </a: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n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 Balmer line spectroscopy and CRETIN code modeling confirm outer SP detachment with T</a:t>
            </a:r>
            <a:r>
              <a:rPr lang="en-US" sz="1800" b="0" i="0" kern="0" baseline="-25000" dirty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 ≤ 1.5 eV, </a:t>
            </a:r>
          </a:p>
          <a:p>
            <a:pPr defTabSz="914290">
              <a:buClr>
                <a:srgbClr val="004483"/>
              </a:buClr>
              <a:buNone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      </a:t>
            </a: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n</a:t>
            </a:r>
            <a:r>
              <a:rPr lang="en-US" sz="1800" b="0" kern="0" baseline="-25000" dirty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 ≤ 5 x 10</a:t>
            </a:r>
            <a:r>
              <a:rPr lang="en-US" sz="1800" b="0" i="0" kern="0" baseline="30000" dirty="0">
                <a:solidFill>
                  <a:schemeClr val="tx1"/>
                </a:solidFill>
                <a:latin typeface="+mn-lt"/>
              </a:rPr>
              <a:t>20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 m</a:t>
            </a:r>
            <a:r>
              <a:rPr lang="en-US" sz="1800" b="0" i="0" kern="0" baseline="30000" dirty="0">
                <a:solidFill>
                  <a:schemeClr val="tx1"/>
                </a:solidFill>
                <a:latin typeface="+mn-lt"/>
              </a:rPr>
              <a:t>-3</a:t>
            </a:r>
          </a:p>
          <a:p>
            <a:pPr marL="631783" lvl="1" indent="-285750">
              <a:buClr>
                <a:srgbClr val="004483"/>
              </a:buClr>
              <a:buFont typeface="Arial"/>
              <a:buChar char="•"/>
              <a:defRPr/>
            </a:pPr>
            <a:r>
              <a:rPr lang="en-US" sz="1600" b="0" i="0" kern="0" dirty="0">
                <a:solidFill>
                  <a:schemeClr val="tx1"/>
                </a:solidFill>
                <a:latin typeface="+mn-lt"/>
              </a:rPr>
              <a:t>Also suggests a reduction of carbon physical and chemical sputtering rates</a:t>
            </a:r>
          </a:p>
          <a:p>
            <a:pPr marL="342858" indent="-342858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endParaRPr lang="en-US" sz="2000" b="0" i="0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 descr="eps11-divprofile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1295400"/>
            <a:ext cx="3495121" cy="5105400"/>
          </a:xfrm>
          <a:prstGeom prst="rect">
            <a:avLst/>
          </a:prstGeom>
        </p:spPr>
      </p:pic>
      <p:pic>
        <p:nvPicPr>
          <p:cNvPr id="2" name="Picture 1" descr="Picture 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07" y="4724401"/>
            <a:ext cx="475129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3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59"/>
    </mc:Choice>
    <mc:Fallback xmlns="">
      <p:transition xmlns:p14="http://schemas.microsoft.com/office/powerpoint/2010/main" spd="slow" advTm="6195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809625"/>
          </a:xfrm>
        </p:spPr>
        <p:txBody>
          <a:bodyPr/>
          <a:lstStyle/>
          <a:p>
            <a:r>
              <a:rPr lang="en-US" sz="3000" dirty="0" smtClean="0"/>
              <a:t>No leading edge PFC tile heating observed at shallow magnetic field incidence angles</a:t>
            </a:r>
            <a:endParaRPr lang="en-US" sz="3000" dirty="0"/>
          </a:p>
        </p:txBody>
      </p:sp>
      <p:pic>
        <p:nvPicPr>
          <p:cNvPr id="5" name="Picture 4" descr="POP38260-figure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2" y="1295400"/>
            <a:ext cx="8605158" cy="38862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562600"/>
            <a:ext cx="8077200" cy="762000"/>
          </a:xfrm>
        </p:spPr>
        <p:txBody>
          <a:bodyPr/>
          <a:lstStyle/>
          <a:p>
            <a:r>
              <a:rPr lang="en-US" dirty="0" smtClean="0"/>
              <a:t>Reduction of q</a:t>
            </a:r>
            <a:r>
              <a:rPr lang="en-US" baseline="-25000" dirty="0" smtClean="0"/>
              <a:t>|| </a:t>
            </a:r>
            <a:r>
              <a:rPr lang="en-US" dirty="0" smtClean="0"/>
              <a:t>due to radiative detachment is considered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972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809625"/>
          </a:xfrm>
        </p:spPr>
        <p:txBody>
          <a:bodyPr/>
          <a:lstStyle/>
          <a:p>
            <a:r>
              <a:rPr lang="en-US" sz="3000" dirty="0" smtClean="0"/>
              <a:t>Peak divertor heat flux decreases with stronger snowflake effects (lower </a:t>
            </a:r>
            <a:r>
              <a:rPr lang="en-US" sz="3000" dirty="0" smtClean="0">
                <a:latin typeface="Symbol" charset="2"/>
                <a:cs typeface="Symbol" charset="2"/>
              </a:rPr>
              <a:t>s</a:t>
            </a:r>
            <a:r>
              <a:rPr lang="en-US" sz="3000" dirty="0" smtClean="0"/>
              <a:t>)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3733800" cy="4724400"/>
          </a:xfrm>
        </p:spPr>
        <p:txBody>
          <a:bodyPr/>
          <a:lstStyle/>
          <a:p>
            <a:pPr marL="282575" indent="-2825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215DA8"/>
              </a:buClr>
            </a:pPr>
            <a:r>
              <a:rPr lang="en-US" dirty="0"/>
              <a:t>Deviation from ideal snowflake: </a:t>
            </a:r>
            <a:r>
              <a:rPr lang="en-US" i="1" dirty="0">
                <a:latin typeface="Symbol" charset="2"/>
                <a:cs typeface="Symbol" charset="2"/>
              </a:rPr>
              <a:t>s = </a:t>
            </a:r>
            <a:r>
              <a:rPr lang="en-US" i="1" dirty="0">
                <a:cs typeface="Symbol" charset="2"/>
              </a:rPr>
              <a:t>d / </a:t>
            </a:r>
            <a:r>
              <a:rPr lang="en-US" i="1" dirty="0" smtClean="0">
                <a:cs typeface="Symbol" charset="2"/>
              </a:rPr>
              <a:t>a</a:t>
            </a:r>
          </a:p>
          <a:p>
            <a:pPr marL="682625" lvl="1" indent="-2825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215DA8"/>
              </a:buClr>
            </a:pPr>
            <a:r>
              <a:rPr lang="en-US" sz="1800" i="1" dirty="0" smtClean="0">
                <a:cs typeface="Symbol" charset="2"/>
              </a:rPr>
              <a:t>d </a:t>
            </a:r>
            <a:r>
              <a:rPr lang="en-US" sz="1800" i="1" dirty="0">
                <a:cs typeface="Symbol" charset="2"/>
              </a:rPr>
              <a:t>– </a:t>
            </a:r>
            <a:r>
              <a:rPr lang="en-US" sz="1800" dirty="0">
                <a:cs typeface="Symbol" charset="2"/>
              </a:rPr>
              <a:t>distance between nulls, </a:t>
            </a:r>
            <a:r>
              <a:rPr lang="en-US" sz="1800" i="1" dirty="0">
                <a:cs typeface="Symbol" charset="2"/>
              </a:rPr>
              <a:t>a</a:t>
            </a:r>
            <a:r>
              <a:rPr lang="en-US" sz="1800" dirty="0">
                <a:cs typeface="Symbol" charset="2"/>
              </a:rPr>
              <a:t> – plasma minor </a:t>
            </a:r>
            <a:r>
              <a:rPr lang="en-US" sz="1800" dirty="0" smtClean="0">
                <a:cs typeface="Symbol" charset="2"/>
              </a:rPr>
              <a:t>radius</a:t>
            </a:r>
          </a:p>
          <a:p>
            <a:pPr marL="682625" lvl="1" indent="-2825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215DA8"/>
              </a:buClr>
            </a:pPr>
            <a:endParaRPr lang="en-US" sz="1800" dirty="0" smtClean="0">
              <a:cs typeface="Symbol" charset="2"/>
            </a:endParaRPr>
          </a:p>
          <a:p>
            <a:pPr marL="282575" indent="-2825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215DA8"/>
              </a:buClr>
            </a:pPr>
            <a:r>
              <a:rPr lang="en-US" dirty="0" smtClean="0">
                <a:cs typeface="Symbol" charset="2"/>
              </a:rPr>
              <a:t>Clear trends of flux expansion, connection length, and peak heat flux with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>
                <a:cs typeface="Symbol" charset="2"/>
              </a:rPr>
              <a:t> observed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iaea12-qvssigm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143000"/>
            <a:ext cx="378642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90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950200" cy="809626"/>
          </a:xfrm>
        </p:spPr>
        <p:txBody>
          <a:bodyPr/>
          <a:lstStyle/>
          <a:p>
            <a:r>
              <a:rPr lang="en-US" sz="3000" dirty="0" smtClean="0"/>
              <a:t>Impulsive heat loads due to Type I ELMs are mitigated in snowflake divertor</a:t>
            </a:r>
            <a:endParaRPr lang="en-US" sz="3000" i="1" baseline="-25000" dirty="0"/>
          </a:p>
        </p:txBody>
      </p:sp>
      <p:pic>
        <p:nvPicPr>
          <p:cNvPr id="5" name="Picture 4" descr="aps11-elm-temp2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295400"/>
            <a:ext cx="3502980" cy="5410200"/>
          </a:xfrm>
          <a:prstGeom prst="rect">
            <a:avLst/>
          </a:prstGeom>
        </p:spPr>
      </p:pic>
      <p:pic>
        <p:nvPicPr>
          <p:cNvPr id="6" name="Picture 5" descr="aps11-elm-temp2d-leg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019800"/>
            <a:ext cx="2866836" cy="70899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4038600" y="2133600"/>
            <a:ext cx="1371600" cy="12954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962400" y="3124200"/>
            <a:ext cx="1524000" cy="6096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962400" y="3962400"/>
            <a:ext cx="1447800" cy="457200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4038600" y="4191000"/>
            <a:ext cx="1447800" cy="144780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4953000" y="1143001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i="0" kern="0" dirty="0" smtClean="0">
                <a:solidFill>
                  <a:schemeClr val="tx1"/>
                </a:solidFill>
                <a:latin typeface="+mn-lt"/>
              </a:rPr>
              <a:t>Steady-state                     At ELM peak </a:t>
            </a:r>
            <a:endParaRPr lang="en-US" sz="1800" dirty="0">
              <a:latin typeface="+mn-lt"/>
            </a:endParaRPr>
          </a:p>
        </p:txBody>
      </p:sp>
      <p:pic>
        <p:nvPicPr>
          <p:cNvPr id="15" name="Picture 14" descr="psi20-nstx-el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386453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36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4775"/>
            <a:ext cx="8001000" cy="809625"/>
          </a:xfrm>
        </p:spPr>
        <p:txBody>
          <a:bodyPr/>
          <a:lstStyle/>
          <a:p>
            <a:r>
              <a:rPr lang="en-US" sz="3000" dirty="0"/>
              <a:t>ELM peak heat flux strongly decreases with stronger snowflake effects (lower </a:t>
            </a:r>
            <a:r>
              <a:rPr lang="en-US" sz="3000" dirty="0">
                <a:latin typeface="Symbol" charset="2"/>
                <a:cs typeface="Symbol" charset="2"/>
              </a:rPr>
              <a:t>s</a:t>
            </a:r>
            <a:r>
              <a:rPr lang="en-US" sz="3000" dirty="0"/>
              <a:t>)</a:t>
            </a:r>
            <a:endParaRPr lang="en-US" sz="3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1000" y="1219200"/>
            <a:ext cx="4495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9919" indent="-285750">
              <a:buClr>
                <a:srgbClr val="004483"/>
              </a:buClr>
              <a:buFont typeface="Wingdings" charset="2"/>
              <a:buChar char="§"/>
              <a:defRPr/>
            </a:pPr>
            <a:r>
              <a:rPr lang="en-US" sz="2000" b="0" i="0" kern="0" dirty="0" smtClean="0">
                <a:solidFill>
                  <a:schemeClr val="tx1"/>
                </a:solidFill>
                <a:latin typeface="+mn-lt"/>
              </a:rPr>
              <a:t>H-mode </a:t>
            </a:r>
            <a:r>
              <a:rPr lang="en-US" sz="2000" b="0" i="0" kern="0" dirty="0" smtClean="0">
                <a:solidFill>
                  <a:schemeClr val="tx1"/>
                </a:solidFill>
                <a:latin typeface="+mn-lt"/>
              </a:rPr>
              <a:t>standard divertor discharge </a:t>
            </a:r>
          </a:p>
          <a:p>
            <a:pPr marL="627119" lvl="1" indent="-285750">
              <a:buClr>
                <a:srgbClr val="004483"/>
              </a:buClr>
              <a:buFont typeface="Arial"/>
              <a:buChar char="•"/>
              <a:defRPr/>
            </a:pPr>
            <a:r>
              <a:rPr lang="en-US" sz="1800" b="0" kern="0" dirty="0" smtClean="0">
                <a:solidFill>
                  <a:schemeClr val="tx1"/>
                </a:solidFill>
                <a:latin typeface="+mn-lt"/>
              </a:rPr>
              <a:t>W</a:t>
            </a:r>
            <a:r>
              <a:rPr lang="en-US" sz="1800" b="0" kern="0" baseline="-25000" dirty="0" smtClean="0">
                <a:solidFill>
                  <a:schemeClr val="tx1"/>
                </a:solidFill>
                <a:latin typeface="+mn-lt"/>
              </a:rPr>
              <a:t>MHD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~ 220-250 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kJ</a:t>
            </a:r>
          </a:p>
          <a:p>
            <a:pPr marL="627119" lvl="1" indent="-285750">
              <a:buClr>
                <a:srgbClr val="004483"/>
              </a:buClr>
              <a:buFont typeface="Arial"/>
              <a:buChar char="•"/>
              <a:defRPr/>
            </a:pP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Type I ELMs suppressed by lithium conditioning</a:t>
            </a:r>
          </a:p>
          <a:p>
            <a:pPr marL="627119" lvl="1" indent="-285750">
              <a:buClr>
                <a:srgbClr val="004483"/>
              </a:buClr>
              <a:buFont typeface="Arial"/>
              <a:buChar char="•"/>
              <a:defRPr/>
            </a:pP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Occasional ELMs occur</a:t>
            </a:r>
          </a:p>
          <a:p>
            <a:pPr marL="342900" indent="-342900">
              <a:buClr>
                <a:srgbClr val="004483"/>
              </a:buClr>
              <a:buFont typeface="Wingdings" charset="2"/>
              <a:buChar char="§"/>
              <a:defRPr/>
            </a:pPr>
            <a:r>
              <a:rPr lang="en-US" sz="2000" b="0" i="0" kern="0" dirty="0" smtClean="0">
                <a:solidFill>
                  <a:schemeClr val="tx1"/>
                </a:solidFill>
                <a:latin typeface="+mn-lt"/>
              </a:rPr>
              <a:t>In the snowflake phase</a:t>
            </a:r>
          </a:p>
          <a:p>
            <a:pPr marL="627119" lvl="1" indent="-285750">
              <a:buClr>
                <a:srgbClr val="004483"/>
              </a:buClr>
              <a:buFont typeface="Arial"/>
              <a:buChar char="•"/>
              <a:defRPr/>
            </a:pP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Type 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I ELM (</a:t>
            </a:r>
            <a:r>
              <a:rPr lang="en-US" sz="1800" b="0" kern="0" dirty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800" b="0" kern="0" dirty="0" smtClean="0">
                <a:solidFill>
                  <a:schemeClr val="tx1"/>
                </a:solidFill>
                <a:latin typeface="+mn-lt"/>
              </a:rPr>
              <a:t>W/W 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~ 5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-15 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%) re-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appeared</a:t>
            </a:r>
          </a:p>
          <a:p>
            <a:pPr marL="627119" lvl="1" indent="-285750">
              <a:buClr>
                <a:srgbClr val="004483"/>
              </a:buClr>
              <a:buFont typeface="Arial"/>
              <a:buChar char="•"/>
              <a:defRPr/>
            </a:pP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ELM 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peak heat flux 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lower</a:t>
            </a:r>
            <a:endParaRPr lang="en-US" sz="1800" b="0" i="0" kern="0" dirty="0" smtClean="0">
              <a:solidFill>
                <a:schemeClr val="tx1"/>
              </a:solidFill>
              <a:latin typeface="+mn-lt"/>
            </a:endParaRPr>
          </a:p>
          <a:p>
            <a:pPr marL="285750" indent="-285750">
              <a:buClr>
                <a:srgbClr val="004483"/>
              </a:buClr>
              <a:buFont typeface="Wingdings" charset="2"/>
              <a:buChar char="§"/>
              <a:defRPr/>
            </a:pP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Theory </a:t>
            </a: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(D. Ryutov, TH/ P4-18)</a:t>
            </a:r>
            <a:endParaRPr lang="en-US" sz="1800" b="0" i="0" dirty="0">
              <a:solidFill>
                <a:schemeClr val="tx1"/>
              </a:solidFill>
              <a:latin typeface="+mn-lt"/>
            </a:endParaRPr>
          </a:p>
          <a:p>
            <a:pPr marL="630238" lvl="1" indent="-287338">
              <a:buClr>
                <a:srgbClr val="004483"/>
              </a:buClr>
              <a:buFont typeface="Arial"/>
              <a:buChar char="•"/>
              <a:defRPr/>
            </a:pP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Reduced </a:t>
            </a: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surface heating due to increased ELM energy deposition time</a:t>
            </a:r>
          </a:p>
          <a:p>
            <a:pPr marL="630238" lvl="1" indent="-287338">
              <a:buClr>
                <a:srgbClr val="004483"/>
              </a:buClr>
              <a:buFont typeface="Arial"/>
              <a:buChar char="•"/>
              <a:defRPr/>
            </a:pP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Convective mixing of ELM heat flux in null-point region -&gt; heat flux partitioning between </a:t>
            </a:r>
            <a:r>
              <a:rPr lang="en-US" sz="1800" b="0" i="0" dirty="0" err="1" smtClean="0">
                <a:solidFill>
                  <a:schemeClr val="tx1"/>
                </a:solidFill>
                <a:latin typeface="+mn-lt"/>
              </a:rPr>
              <a:t>separatrix</a:t>
            </a: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 branches</a:t>
            </a:r>
          </a:p>
        </p:txBody>
      </p:sp>
      <p:pic>
        <p:nvPicPr>
          <p:cNvPr id="7" name="Picture 6" descr="iaea12-elm-qvssigm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095479"/>
            <a:ext cx="3886200" cy="5463625"/>
          </a:xfrm>
          <a:prstGeom prst="rect">
            <a:avLst/>
          </a:prstGeom>
        </p:spPr>
      </p:pic>
      <p:pic>
        <p:nvPicPr>
          <p:cNvPr id="9" name="Content Placeholder 7" descr="Ryutov_Figure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6" r="-1054"/>
          <a:stretch/>
        </p:blipFill>
        <p:spPr>
          <a:xfrm>
            <a:off x="33169" y="4876800"/>
            <a:ext cx="755252" cy="1361378"/>
          </a:xfrm>
        </p:spPr>
      </p:pic>
    </p:spTree>
    <p:extLst>
      <p:ext uri="{BB962C8B-B14F-4D97-AF65-F5344CB8AC3E}">
        <p14:creationId xmlns:p14="http://schemas.microsoft.com/office/powerpoint/2010/main" val="3379501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>
          <a:xfrm>
            <a:off x="228600" y="104775"/>
            <a:ext cx="8610600" cy="809625"/>
          </a:xfrm>
        </p:spPr>
        <p:txBody>
          <a:bodyPr/>
          <a:lstStyle/>
          <a:p>
            <a:pPr marL="514287" lvl="1" indent="-290477"/>
            <a:r>
              <a:rPr lang="en-US" sz="3000" dirty="0" smtClean="0"/>
              <a:t>Good </a:t>
            </a:r>
            <a:r>
              <a:rPr lang="en-US" sz="3000" dirty="0"/>
              <a:t>H-mode confinement properties </a:t>
            </a:r>
            <a:r>
              <a:rPr lang="en-US" sz="3000" dirty="0" smtClean="0"/>
              <a:t>retained or slightly reduced with </a:t>
            </a:r>
            <a:r>
              <a:rPr lang="en-US" sz="3000" dirty="0" smtClean="0"/>
              <a:t>CD</a:t>
            </a:r>
            <a:r>
              <a:rPr lang="en-US" sz="3000" baseline="-25000" dirty="0" smtClean="0"/>
              <a:t>4</a:t>
            </a:r>
            <a:r>
              <a:rPr lang="en-US" sz="3000" dirty="0" smtClean="0"/>
              <a:t>-seeded snowflake </a:t>
            </a:r>
            <a:r>
              <a:rPr lang="en-US" sz="3000" dirty="0"/>
              <a:t>divertor</a:t>
            </a:r>
          </a:p>
        </p:txBody>
      </p:sp>
      <p:pic>
        <p:nvPicPr>
          <p:cNvPr id="3" name="Picture 2" descr="eps12-core-tt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3733800" cy="53542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6200" y="5410200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 smtClean="0">
                <a:solidFill>
                  <a:schemeClr val="tx1"/>
                </a:solidFill>
                <a:latin typeface="+mj-lt"/>
              </a:rPr>
              <a:t>Standard</a:t>
            </a:r>
            <a:endParaRPr lang="en-US" sz="1400" i="0" dirty="0" smtClean="0">
              <a:solidFill>
                <a:schemeClr val="tx1"/>
              </a:solidFill>
              <a:latin typeface="+mj-lt"/>
            </a:endParaRPr>
          </a:p>
          <a:p>
            <a:r>
              <a:rPr lang="en-US" sz="1400" i="0" dirty="0" smtClean="0">
                <a:solidFill>
                  <a:srgbClr val="FF0000"/>
                </a:solidFill>
                <a:latin typeface="+mj-lt"/>
              </a:rPr>
              <a:t>Snowflake</a:t>
            </a:r>
          </a:p>
          <a:p>
            <a:r>
              <a:rPr lang="en-US" sz="1400" i="0" dirty="0" smtClean="0">
                <a:solidFill>
                  <a:srgbClr val="0000FF"/>
                </a:solidFill>
                <a:latin typeface="+mj-lt"/>
              </a:rPr>
              <a:t>Radiative divertor w/ CD</a:t>
            </a:r>
            <a:r>
              <a:rPr lang="en-US" sz="1400" i="0" baseline="-25000" dirty="0" smtClean="0">
                <a:solidFill>
                  <a:srgbClr val="0000FF"/>
                </a:solidFill>
                <a:latin typeface="+mj-lt"/>
              </a:rPr>
              <a:t>4</a:t>
            </a:r>
          </a:p>
          <a:p>
            <a:r>
              <a:rPr lang="en-US" sz="1400" i="0" dirty="0" smtClean="0">
                <a:solidFill>
                  <a:srgbClr val="008000"/>
                </a:solidFill>
                <a:latin typeface="+mj-lt"/>
              </a:rPr>
              <a:t>Snowflake+CD</a:t>
            </a:r>
            <a:r>
              <a:rPr lang="en-US" sz="1400" i="0" baseline="-25000" dirty="0" smtClean="0">
                <a:solidFill>
                  <a:srgbClr val="008000"/>
                </a:solidFill>
                <a:latin typeface="+mj-lt"/>
              </a:rPr>
              <a:t>4</a:t>
            </a:r>
            <a:endParaRPr lang="en-US" sz="1400" i="0" baseline="-25000" dirty="0">
              <a:solidFill>
                <a:srgbClr val="008000"/>
              </a:solidFill>
              <a:latin typeface="+mj-lt"/>
            </a:endParaRPr>
          </a:p>
        </p:txBody>
      </p:sp>
      <p:pic>
        <p:nvPicPr>
          <p:cNvPr id="6" name="Picture 5" descr="eps12-c-profile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53" y="1143000"/>
            <a:ext cx="4513347" cy="586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60975"/>
      </p:ext>
    </p:extLst>
  </p:cSld>
  <p:clrMapOvr>
    <a:masterClrMapping/>
  </p:clrMapOvr>
  <p:transition xmlns:p14="http://schemas.microsoft.com/office/powerpoint/2010/main" advTm="588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77200" cy="809625"/>
          </a:xfrm>
        </p:spPr>
        <p:txBody>
          <a:bodyPr/>
          <a:lstStyle/>
          <a:p>
            <a:r>
              <a:rPr lang="en-US" dirty="0" smtClean="0"/>
              <a:t>Divertor profiles show enhanced radiation and recombination zone in snowflake divertor w/ and w/o CD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pic>
        <p:nvPicPr>
          <p:cNvPr id="4" name="Picture 3" descr="eps12-div-prof-la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15874"/>
            <a:ext cx="6726078" cy="52821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4200" y="5562600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 smtClean="0">
                <a:solidFill>
                  <a:schemeClr val="tx1"/>
                </a:solidFill>
                <a:latin typeface="+mj-lt"/>
              </a:rPr>
              <a:t>Standard</a:t>
            </a:r>
            <a:endParaRPr lang="en-US" sz="1400" i="0" dirty="0" smtClean="0">
              <a:solidFill>
                <a:schemeClr val="tx1"/>
              </a:solidFill>
              <a:latin typeface="+mj-lt"/>
            </a:endParaRPr>
          </a:p>
          <a:p>
            <a:r>
              <a:rPr lang="en-US" sz="1400" i="0" dirty="0" smtClean="0">
                <a:solidFill>
                  <a:srgbClr val="FF0000"/>
                </a:solidFill>
                <a:latin typeface="+mj-lt"/>
              </a:rPr>
              <a:t>Snowflake</a:t>
            </a:r>
          </a:p>
          <a:p>
            <a:r>
              <a:rPr lang="en-US" sz="1400" i="0" dirty="0" smtClean="0">
                <a:solidFill>
                  <a:srgbClr val="0000FF"/>
                </a:solidFill>
                <a:latin typeface="+mj-lt"/>
              </a:rPr>
              <a:t>Radiative divertor w/ CD</a:t>
            </a:r>
            <a:r>
              <a:rPr lang="en-US" sz="1400" i="0" baseline="-25000" dirty="0" smtClean="0">
                <a:solidFill>
                  <a:srgbClr val="0000FF"/>
                </a:solidFill>
                <a:latin typeface="+mj-lt"/>
              </a:rPr>
              <a:t>4</a:t>
            </a:r>
          </a:p>
          <a:p>
            <a:r>
              <a:rPr lang="en-US" sz="1400" i="0" dirty="0" smtClean="0">
                <a:solidFill>
                  <a:srgbClr val="008000"/>
                </a:solidFill>
                <a:latin typeface="+mj-lt"/>
              </a:rPr>
              <a:t>Snowflake+CD</a:t>
            </a:r>
            <a:r>
              <a:rPr lang="en-US" sz="1400" i="0" baseline="-25000" dirty="0" smtClean="0">
                <a:solidFill>
                  <a:srgbClr val="008000"/>
                </a:solidFill>
                <a:latin typeface="+mj-lt"/>
              </a:rPr>
              <a:t>4</a:t>
            </a:r>
            <a:endParaRPr lang="en-US" sz="1400" i="0" baseline="-25000" dirty="0">
              <a:solidFill>
                <a:srgbClr val="008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4177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809625"/>
          </a:xfrm>
        </p:spPr>
        <p:txBody>
          <a:bodyPr/>
          <a:lstStyle/>
          <a:p>
            <a:r>
              <a:rPr lang="en-US" sz="3000" dirty="0" smtClean="0"/>
              <a:t>Divertor heat flux reduced by radiation and/or geometry in radiative and snowflake </a:t>
            </a:r>
            <a:r>
              <a:rPr lang="en-US" sz="3000" dirty="0" smtClean="0"/>
              <a:t>divertors</a:t>
            </a:r>
            <a:endParaRPr lang="en-US" sz="3000" dirty="0"/>
          </a:p>
        </p:txBody>
      </p:sp>
      <p:sp>
        <p:nvSpPr>
          <p:cNvPr id="9" name="TextBox 8"/>
          <p:cNvSpPr txBox="1"/>
          <p:nvPr/>
        </p:nvSpPr>
        <p:spPr>
          <a:xfrm>
            <a:off x="6934200" y="5562600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 err="1" smtClean="0">
                <a:solidFill>
                  <a:schemeClr val="tx1"/>
                </a:solidFill>
                <a:latin typeface="+mj-lt"/>
              </a:rPr>
              <a:t>Stnadard</a:t>
            </a:r>
            <a:endParaRPr lang="en-US" sz="1400" i="0" dirty="0" smtClean="0">
              <a:solidFill>
                <a:schemeClr val="tx1"/>
              </a:solidFill>
              <a:latin typeface="+mj-lt"/>
            </a:endParaRPr>
          </a:p>
          <a:p>
            <a:r>
              <a:rPr lang="en-US" sz="1400" i="0" dirty="0" smtClean="0">
                <a:solidFill>
                  <a:srgbClr val="FF0000"/>
                </a:solidFill>
                <a:latin typeface="+mj-lt"/>
              </a:rPr>
              <a:t>Snowflake</a:t>
            </a:r>
          </a:p>
          <a:p>
            <a:r>
              <a:rPr lang="en-US" sz="1400" i="0" dirty="0" smtClean="0">
                <a:solidFill>
                  <a:srgbClr val="0000FF"/>
                </a:solidFill>
                <a:latin typeface="+mj-lt"/>
              </a:rPr>
              <a:t>Radiative divertor w/ CD</a:t>
            </a:r>
            <a:r>
              <a:rPr lang="en-US" sz="1400" i="0" baseline="-25000" dirty="0" smtClean="0">
                <a:solidFill>
                  <a:srgbClr val="0000FF"/>
                </a:solidFill>
                <a:latin typeface="+mj-lt"/>
              </a:rPr>
              <a:t>4</a:t>
            </a:r>
          </a:p>
          <a:p>
            <a:r>
              <a:rPr lang="en-US" sz="1400" i="0" dirty="0" smtClean="0">
                <a:solidFill>
                  <a:srgbClr val="008000"/>
                </a:solidFill>
                <a:latin typeface="+mj-lt"/>
              </a:rPr>
              <a:t>Snowflake+CD</a:t>
            </a:r>
            <a:r>
              <a:rPr lang="en-US" sz="1400" i="0" baseline="-25000" dirty="0" smtClean="0">
                <a:solidFill>
                  <a:srgbClr val="008000"/>
                </a:solidFill>
                <a:latin typeface="+mj-lt"/>
              </a:rPr>
              <a:t>4</a:t>
            </a:r>
            <a:endParaRPr lang="en-US" sz="1400" i="0" baseline="-25000" dirty="0">
              <a:solidFill>
                <a:srgbClr val="008000"/>
              </a:solidFill>
              <a:latin typeface="+mj-lt"/>
            </a:endParaRPr>
          </a:p>
        </p:txBody>
      </p:sp>
      <p:pic>
        <p:nvPicPr>
          <p:cNvPr id="3" name="Picture 2" descr="eps12-qpkvspso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5993275" cy="493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29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6096000" cy="53340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600" dirty="0">
                <a:latin typeface="+mj-lt"/>
              </a:rPr>
              <a:t>Recent NSTX results demonstrate that the snowflake divertor (SFD) </a:t>
            </a:r>
            <a:r>
              <a:rPr lang="en-US" sz="1600" dirty="0" smtClean="0">
                <a:latin typeface="+mj-lt"/>
              </a:rPr>
              <a:t>configuration may </a:t>
            </a:r>
            <a:r>
              <a:rPr lang="en-US" sz="1600" dirty="0">
                <a:latin typeface="+mj-lt"/>
              </a:rPr>
              <a:t>provide a promising solution for mitigating steady-state and transient divertor </a:t>
            </a:r>
            <a:r>
              <a:rPr lang="en-US" sz="1600" dirty="0" smtClean="0">
                <a:latin typeface="+mj-lt"/>
              </a:rPr>
              <a:t>heat loads </a:t>
            </a:r>
            <a:r>
              <a:rPr lang="en-US" sz="1600" dirty="0">
                <a:latin typeface="+mj-lt"/>
              </a:rPr>
              <a:t>and target plate erosion, and project favorably to future fusion devices. </a:t>
            </a:r>
            <a:r>
              <a:rPr lang="en-US" sz="1600" dirty="0" smtClean="0">
                <a:latin typeface="+mj-lt"/>
              </a:rPr>
              <a:t>In </a:t>
            </a:r>
            <a:r>
              <a:rPr lang="en-US" sz="1600" dirty="0">
                <a:latin typeface="+mj-lt"/>
              </a:rPr>
              <a:t>NSTX, a large spherical tokamak with high divertor heat flux </a:t>
            </a:r>
            <a:r>
              <a:rPr lang="en-US" sz="1600" i="1" dirty="0" err="1" smtClean="0">
                <a:latin typeface="+mj-lt"/>
              </a:rPr>
              <a:t>q</a:t>
            </a:r>
            <a:r>
              <a:rPr lang="en-US" sz="1600" i="1" baseline="-25000" dirty="0" err="1" smtClean="0">
                <a:latin typeface="+mj-lt"/>
              </a:rPr>
              <a:t>peak</a:t>
            </a:r>
            <a:r>
              <a:rPr lang="en-US" sz="1600" i="1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≤ </a:t>
            </a:r>
            <a:r>
              <a:rPr lang="en-US" sz="1600" dirty="0" smtClean="0">
                <a:latin typeface="+mj-lt"/>
              </a:rPr>
              <a:t>15 </a:t>
            </a:r>
            <a:r>
              <a:rPr lang="en-US" sz="1600" dirty="0">
                <a:latin typeface="+mj-lt"/>
              </a:rPr>
              <a:t>MW/</a:t>
            </a:r>
            <a:r>
              <a:rPr lang="en-US" sz="1600" dirty="0" smtClean="0">
                <a:latin typeface="+mj-lt"/>
              </a:rPr>
              <a:t>m</a:t>
            </a:r>
            <a:r>
              <a:rPr lang="en-US" sz="1600" baseline="30000" dirty="0" smtClean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i="1" dirty="0" smtClean="0">
                <a:latin typeface="+mj-lt"/>
              </a:rPr>
              <a:t>q</a:t>
            </a:r>
            <a:r>
              <a:rPr lang="en-US" sz="1600" i="1" baseline="-25000" dirty="0" smtClean="0">
                <a:latin typeface="+mj-lt"/>
              </a:rPr>
              <a:t>||</a:t>
            </a:r>
            <a:r>
              <a:rPr lang="en-US" sz="1600" dirty="0" smtClean="0">
                <a:latin typeface="+mj-lt"/>
              </a:rPr>
              <a:t>≤200 MW</a:t>
            </a:r>
            <a:r>
              <a:rPr lang="en-US" sz="1600" dirty="0">
                <a:latin typeface="+mj-lt"/>
              </a:rPr>
              <a:t>/</a:t>
            </a:r>
            <a:r>
              <a:rPr lang="en-US" sz="1600" dirty="0" smtClean="0">
                <a:latin typeface="+mj-lt"/>
              </a:rPr>
              <a:t>m</a:t>
            </a:r>
            <a:r>
              <a:rPr lang="en-US" sz="1600" baseline="30000" dirty="0" smtClean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>
                <a:latin typeface="+mj-lt"/>
              </a:rPr>
              <a:t>steady-state SFD configurations lasting up to 0.6 s (10 </a:t>
            </a:r>
            <a:r>
              <a:rPr lang="en-US" sz="1600" dirty="0" err="1" smtClean="0">
                <a:latin typeface="+mj-lt"/>
                <a:cs typeface="Symbol" charset="2"/>
              </a:rPr>
              <a:t>t</a:t>
            </a:r>
            <a:r>
              <a:rPr lang="en-US" sz="1600" baseline="-25000" dirty="0" err="1" smtClean="0">
                <a:latin typeface="+mj-lt"/>
              </a:rPr>
              <a:t>E</a:t>
            </a:r>
            <a:r>
              <a:rPr lang="en-US" sz="1600" dirty="0" smtClean="0">
                <a:latin typeface="+mj-lt"/>
              </a:rPr>
              <a:t>) </a:t>
            </a:r>
            <a:r>
              <a:rPr lang="en-US" sz="1600" dirty="0">
                <a:latin typeface="+mj-lt"/>
              </a:rPr>
              <a:t>were obtained using the existing divertor poloidal field coils</a:t>
            </a:r>
            <a:r>
              <a:rPr lang="en-US" sz="1600" dirty="0" smtClean="0">
                <a:latin typeface="+mj-lt"/>
              </a:rPr>
              <a:t>. The </a:t>
            </a:r>
            <a:r>
              <a:rPr lang="en-US" sz="1600" dirty="0">
                <a:latin typeface="+mj-lt"/>
              </a:rPr>
              <a:t>SFD geometry </a:t>
            </a:r>
            <a:r>
              <a:rPr lang="en-US" sz="1600" dirty="0" smtClean="0">
                <a:latin typeface="+mj-lt"/>
              </a:rPr>
              <a:t>significantly increased </a:t>
            </a:r>
            <a:r>
              <a:rPr lang="en-US" sz="1600" dirty="0">
                <a:latin typeface="+mj-lt"/>
              </a:rPr>
              <a:t>the plasma-wetted area, the parallel connection length, and the divertor volumetric losses compared to the standard divertor configuration</a:t>
            </a:r>
            <a:r>
              <a:rPr lang="en-US" sz="1600" dirty="0" smtClean="0">
                <a:latin typeface="+mj-lt"/>
              </a:rPr>
              <a:t>. The </a:t>
            </a:r>
            <a:r>
              <a:rPr lang="en-US" sz="1600" dirty="0">
                <a:latin typeface="+mj-lt"/>
              </a:rPr>
              <a:t>SFD formation led to a stable partial detachment of the outer strike point otherwise inaccessible in the standard divertor geometry at </a:t>
            </a:r>
            <a:r>
              <a:rPr lang="en-US" sz="1600" i="1" dirty="0" smtClean="0">
                <a:latin typeface="+mj-lt"/>
              </a:rPr>
              <a:t>P</a:t>
            </a:r>
            <a:r>
              <a:rPr lang="en-US" sz="1600" i="1" baseline="-25000" dirty="0" smtClean="0">
                <a:latin typeface="+mj-lt"/>
              </a:rPr>
              <a:t>SOL</a:t>
            </a:r>
            <a:r>
              <a:rPr lang="en-US" sz="1600" dirty="0" smtClean="0">
                <a:latin typeface="+mj-lt"/>
              </a:rPr>
              <a:t>=3 </a:t>
            </a:r>
            <a:r>
              <a:rPr lang="en-US" sz="1600" dirty="0">
                <a:latin typeface="+mj-lt"/>
              </a:rPr>
              <a:t>MW and </a:t>
            </a:r>
            <a:r>
              <a:rPr lang="en-US" sz="1600" i="1" dirty="0" smtClean="0">
                <a:latin typeface="+mj-lt"/>
              </a:rPr>
              <a:t>n</a:t>
            </a:r>
            <a:r>
              <a:rPr lang="en-US" sz="1600" i="1" baseline="-25000" dirty="0" smtClean="0">
                <a:latin typeface="+mj-lt"/>
              </a:rPr>
              <a:t>e</a:t>
            </a:r>
            <a:r>
              <a:rPr lang="en-US" sz="1600" i="1" dirty="0" smtClean="0">
                <a:latin typeface="+mj-lt"/>
              </a:rPr>
              <a:t>/</a:t>
            </a:r>
            <a:r>
              <a:rPr lang="en-US" sz="1600" i="1" dirty="0" err="1" smtClean="0">
                <a:latin typeface="+mj-lt"/>
              </a:rPr>
              <a:t>n</a:t>
            </a:r>
            <a:r>
              <a:rPr lang="en-US" sz="1600" i="1" baseline="-25000" dirty="0" err="1" smtClean="0">
                <a:latin typeface="+mj-lt"/>
              </a:rPr>
              <a:t>G</a:t>
            </a:r>
            <a:r>
              <a:rPr lang="en-US" sz="1600" i="1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~0.6</a:t>
            </a:r>
            <a:r>
              <a:rPr lang="en-US" sz="1600" dirty="0">
                <a:latin typeface="+mj-lt"/>
              </a:rPr>
              <a:t>-</a:t>
            </a:r>
            <a:r>
              <a:rPr lang="en-US" sz="1600" dirty="0" smtClean="0">
                <a:latin typeface="+mj-lt"/>
              </a:rPr>
              <a:t>0.8 </a:t>
            </a:r>
            <a:r>
              <a:rPr lang="en-US" sz="1600" dirty="0">
                <a:latin typeface="+mj-lt"/>
              </a:rPr>
              <a:t>in </a:t>
            </a:r>
            <a:r>
              <a:rPr lang="en-US" sz="1600" dirty="0" smtClean="0">
                <a:latin typeface="+mj-lt"/>
              </a:rPr>
              <a:t>NSTX.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Peak </a:t>
            </a:r>
            <a:r>
              <a:rPr lang="en-US" sz="1600" dirty="0">
                <a:latin typeface="+mj-lt"/>
              </a:rPr>
              <a:t>divertor heat fluxes were reduced from 3-7 MW/</a:t>
            </a:r>
            <a:r>
              <a:rPr lang="en-US" sz="1600" dirty="0" smtClean="0">
                <a:latin typeface="+mj-lt"/>
              </a:rPr>
              <a:t>m</a:t>
            </a:r>
            <a:r>
              <a:rPr lang="en-US" sz="1600" baseline="30000" dirty="0" smtClean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to 0.5-1 MW/</a:t>
            </a:r>
            <a:r>
              <a:rPr lang="en-US" sz="1600" dirty="0" smtClean="0">
                <a:latin typeface="+mj-lt"/>
              </a:rPr>
              <a:t>m</a:t>
            </a:r>
            <a:r>
              <a:rPr lang="en-US" sz="1600" baseline="30000" dirty="0" smtClean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 between </a:t>
            </a:r>
            <a:r>
              <a:rPr lang="en-US" sz="1600" dirty="0">
                <a:latin typeface="+mj-lt"/>
              </a:rPr>
              <a:t>ELMs, </a:t>
            </a:r>
            <a:r>
              <a:rPr lang="en-US" sz="1600" dirty="0" smtClean="0">
                <a:latin typeface="+mj-lt"/>
              </a:rPr>
              <a:t>and </a:t>
            </a:r>
            <a:r>
              <a:rPr lang="en-US" sz="1600" dirty="0">
                <a:latin typeface="+mj-lt"/>
              </a:rPr>
              <a:t>from 5-20 MW/</a:t>
            </a:r>
            <a:r>
              <a:rPr lang="en-US" sz="1600" dirty="0" smtClean="0">
                <a:latin typeface="+mj-lt"/>
              </a:rPr>
              <a:t>m</a:t>
            </a:r>
            <a:r>
              <a:rPr lang="en-US" sz="1600" baseline="30000" dirty="0" smtClean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 to </a:t>
            </a:r>
            <a:r>
              <a:rPr lang="en-US" sz="1600" dirty="0">
                <a:latin typeface="+mj-lt"/>
              </a:rPr>
              <a:t>1-5 MW/</a:t>
            </a:r>
            <a:r>
              <a:rPr lang="en-US" sz="1600" dirty="0" smtClean="0">
                <a:latin typeface="+mj-lt"/>
              </a:rPr>
              <a:t>m</a:t>
            </a:r>
            <a:r>
              <a:rPr lang="en-US" sz="1600" baseline="30000" dirty="0" smtClean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 at </a:t>
            </a:r>
            <a:r>
              <a:rPr lang="en-US" sz="1600" dirty="0">
                <a:latin typeface="+mj-lt"/>
              </a:rPr>
              <a:t>peak times of Type I ELMs </a:t>
            </a:r>
            <a:r>
              <a:rPr lang="en-US" sz="1600" dirty="0" smtClean="0">
                <a:latin typeface="+mj-lt"/>
              </a:rPr>
              <a:t>(</a:t>
            </a:r>
            <a:r>
              <a:rPr lang="en-US" sz="1600" dirty="0" smtClean="0">
                <a:latin typeface="+mj-lt"/>
                <a:cs typeface="Symbol" charset="2"/>
              </a:rPr>
              <a:t>D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i="1" dirty="0" smtClean="0">
                <a:latin typeface="+mj-lt"/>
              </a:rPr>
              <a:t>W</a:t>
            </a:r>
            <a:r>
              <a:rPr lang="en-US" sz="1600" i="1" baseline="-25000" dirty="0" smtClean="0">
                <a:latin typeface="+mj-lt"/>
              </a:rPr>
              <a:t>MHD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/</a:t>
            </a:r>
            <a:r>
              <a:rPr lang="en-US" sz="1600" i="1" dirty="0" smtClean="0">
                <a:latin typeface="+mj-lt"/>
              </a:rPr>
              <a:t>W</a:t>
            </a:r>
            <a:r>
              <a:rPr lang="en-US" sz="1600" i="1" baseline="-25000" dirty="0" smtClean="0">
                <a:latin typeface="+mj-lt"/>
              </a:rPr>
              <a:t>MHD</a:t>
            </a:r>
            <a:r>
              <a:rPr lang="en-US" sz="1600" dirty="0" smtClean="0">
                <a:latin typeface="+mj-lt"/>
              </a:rPr>
              <a:t>=</a:t>
            </a:r>
            <a:r>
              <a:rPr lang="en-US" sz="1600" dirty="0">
                <a:latin typeface="+mj-lt"/>
              </a:rPr>
              <a:t>7-15 </a:t>
            </a:r>
            <a:r>
              <a:rPr lang="en-US" sz="1600" dirty="0" smtClean="0">
                <a:latin typeface="+mj-lt"/>
              </a:rPr>
              <a:t>%</a:t>
            </a:r>
            <a:r>
              <a:rPr lang="en-US" sz="1600" dirty="0">
                <a:latin typeface="+mj-lt"/>
              </a:rPr>
              <a:t>)</a:t>
            </a:r>
            <a:r>
              <a:rPr lang="en-US" sz="1600" dirty="0" smtClean="0">
                <a:latin typeface="+mj-lt"/>
              </a:rPr>
              <a:t>. H</a:t>
            </a:r>
            <a:r>
              <a:rPr lang="en-US" sz="1600" dirty="0">
                <a:latin typeface="+mj-lt"/>
              </a:rPr>
              <a:t>-mode core confinement was maintained albeit the radiative detachment, while </a:t>
            </a:r>
            <a:r>
              <a:rPr lang="en-US" sz="1600" dirty="0" smtClean="0">
                <a:latin typeface="+mj-lt"/>
              </a:rPr>
              <a:t>core carbon </a:t>
            </a:r>
            <a:r>
              <a:rPr lang="en-US" sz="1600" dirty="0">
                <a:latin typeface="+mj-lt"/>
              </a:rPr>
              <a:t>concentration was reduced by up to 50 </a:t>
            </a:r>
            <a:r>
              <a:rPr lang="en-US" sz="1600" dirty="0" smtClean="0">
                <a:latin typeface="+mj-lt"/>
              </a:rPr>
              <a:t>%</a:t>
            </a:r>
            <a:r>
              <a:rPr lang="en-US" sz="1600" dirty="0">
                <a:latin typeface="+mj-lt"/>
              </a:rPr>
              <a:t>. </a:t>
            </a:r>
            <a:r>
              <a:rPr lang="en-US" sz="1600" dirty="0" smtClean="0">
                <a:latin typeface="+mj-lt"/>
              </a:rPr>
              <a:t> Additional </a:t>
            </a:r>
            <a:r>
              <a:rPr lang="en-US" sz="1600" dirty="0">
                <a:latin typeface="+mj-lt"/>
              </a:rPr>
              <a:t>divertor </a:t>
            </a:r>
            <a:r>
              <a:rPr lang="en-US" sz="1600" dirty="0" smtClean="0">
                <a:latin typeface="+mj-lt"/>
              </a:rPr>
              <a:t>CD</a:t>
            </a:r>
            <a:r>
              <a:rPr lang="en-US" sz="1600" baseline="-25000" dirty="0" smtClean="0">
                <a:latin typeface="+mj-lt"/>
              </a:rPr>
              <a:t>4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seeding increased divertor radiation further</a:t>
            </a:r>
            <a:r>
              <a:rPr lang="en-US" sz="1600" dirty="0" smtClean="0">
                <a:latin typeface="+mj-lt"/>
              </a:rPr>
              <a:t>. Based </a:t>
            </a:r>
            <a:r>
              <a:rPr lang="en-US" sz="1600" dirty="0">
                <a:latin typeface="+mj-lt"/>
              </a:rPr>
              <a:t>on the NSTX experiments, the SFD configuration is being developed as a leading heat flux mitigation technique for the NSTX Upgrade device</a:t>
            </a:r>
            <a:r>
              <a:rPr lang="en-US" sz="1600" dirty="0" smtClean="0">
                <a:latin typeface="+mj-lt"/>
              </a:rPr>
              <a:t>. An </a:t>
            </a:r>
            <a:r>
              <a:rPr lang="en-US" sz="1600" dirty="0">
                <a:latin typeface="+mj-lt"/>
              </a:rPr>
              <a:t>edge transport model based on the two-dimensional multi-fluid code UEDGE favorably projects SFD properties to NSTX-U, showing a significant reduction of the steady-state peak divertor heat flux from 15  to about 3 MW/</a:t>
            </a:r>
            <a:r>
              <a:rPr lang="en-US" sz="1600" dirty="0" smtClean="0">
                <a:latin typeface="+mj-lt"/>
              </a:rPr>
              <a:t>m</a:t>
            </a:r>
            <a:r>
              <a:rPr lang="en-US" sz="1600" baseline="30000" dirty="0" smtClean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 expected </a:t>
            </a:r>
            <a:r>
              <a:rPr lang="en-US" sz="1600" dirty="0">
                <a:latin typeface="+mj-lt"/>
              </a:rPr>
              <a:t>in 2 MA discharges with 12 MW NBI heating.</a:t>
            </a:r>
          </a:p>
        </p:txBody>
      </p:sp>
      <p:pic>
        <p:nvPicPr>
          <p:cNvPr id="6" name="Picture 5" descr="sfd4rd100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58" y="1219199"/>
            <a:ext cx="2549442" cy="52734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76200"/>
            <a:ext cx="8534400" cy="809625"/>
          </a:xfrm>
        </p:spPr>
        <p:txBody>
          <a:bodyPr/>
          <a:lstStyle/>
          <a:p>
            <a:r>
              <a:rPr lang="en-US" sz="2600" dirty="0"/>
              <a:t>Snowflake divertor is a promising solution for mitigating divertor heat loads, and projects favorably to future fusion </a:t>
            </a:r>
            <a:r>
              <a:rPr lang="en-US" sz="2600" dirty="0" smtClean="0"/>
              <a:t>devices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175444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153400" cy="809625"/>
          </a:xfrm>
        </p:spPr>
        <p:txBody>
          <a:bodyPr/>
          <a:lstStyle/>
          <a:p>
            <a:r>
              <a:rPr lang="en-US" sz="2700" dirty="0" smtClean="0"/>
              <a:t>NSTX Upgrade will address critical plasma confinement and sustainment questions by exploiting 2 new capabilities</a:t>
            </a:r>
          </a:p>
        </p:txBody>
      </p:sp>
      <p:grpSp>
        <p:nvGrpSpPr>
          <p:cNvPr id="14340" name="Group 63"/>
          <p:cNvGrpSpPr>
            <a:grpSpLocks noChangeAspect="1"/>
          </p:cNvGrpSpPr>
          <p:nvPr/>
        </p:nvGrpSpPr>
        <p:grpSpPr bwMode="auto">
          <a:xfrm>
            <a:off x="76200" y="1066800"/>
            <a:ext cx="2438400" cy="3194606"/>
            <a:chOff x="0" y="990600"/>
            <a:chExt cx="2566736" cy="3442488"/>
          </a:xfrm>
        </p:grpSpPr>
        <p:pic>
          <p:nvPicPr>
            <p:cNvPr id="14371" name="Picture 42" descr="CS_comparis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990600"/>
              <a:ext cx="2430463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72" name="Text Box 44"/>
            <p:cNvSpPr txBox="1">
              <a:spLocks noChangeArrowheads="1"/>
            </p:cNvSpPr>
            <p:nvPr/>
          </p:nvSpPr>
          <p:spPr bwMode="auto">
            <a:xfrm>
              <a:off x="1283368" y="3694838"/>
              <a:ext cx="1283368" cy="6641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rIns="0" bIns="18288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i="0">
                  <a:solidFill>
                    <a:srgbClr val="FF0000"/>
                  </a:solidFill>
                  <a:ea typeface="ＭＳ Ｐゴシック" pitchFamily="34" charset="-128"/>
                </a:rPr>
                <a:t>TF OD = 40cm</a:t>
              </a:r>
            </a:p>
            <a:p>
              <a:pPr algn="ctr" eaLnBrk="0" hangingPunct="0">
                <a:spcBef>
                  <a:spcPct val="50000"/>
                </a:spcBef>
              </a:pPr>
              <a:endParaRPr lang="en-US" sz="800">
                <a:solidFill>
                  <a:schemeClr val="accent2"/>
                </a:solidFill>
                <a:ea typeface="ＭＳ Ｐゴシック" pitchFamily="34" charset="-128"/>
              </a:endParaRPr>
            </a:p>
          </p:txBody>
        </p:sp>
        <p:sp>
          <p:nvSpPr>
            <p:cNvPr id="14374" name="Text Box 43"/>
            <p:cNvSpPr txBox="1">
              <a:spLocks noChangeArrowheads="1"/>
            </p:cNvSpPr>
            <p:nvPr/>
          </p:nvSpPr>
          <p:spPr bwMode="auto">
            <a:xfrm>
              <a:off x="0" y="3696231"/>
              <a:ext cx="1219200" cy="5831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0" i="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rPr>
                <a:t>TF OD = 20cm </a:t>
              </a:r>
            </a:p>
            <a:p>
              <a:pPr algn="ctr" eaLnBrk="0" hangingPunct="0">
                <a:spcBef>
                  <a:spcPct val="50000"/>
                </a:spcBef>
              </a:pPr>
              <a:endParaRPr lang="en-US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4373" name="Text Box 45"/>
            <p:cNvSpPr txBox="1">
              <a:spLocks noChangeArrowheads="1"/>
            </p:cNvSpPr>
            <p:nvPr/>
          </p:nvSpPr>
          <p:spPr bwMode="auto">
            <a:xfrm>
              <a:off x="70811" y="3957988"/>
              <a:ext cx="971926" cy="475100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600" b="0" i="0" dirty="0">
                  <a:latin typeface="Arial Narrow" pitchFamily="34" charset="0"/>
                  <a:ea typeface="ＭＳ Ｐゴシック" pitchFamily="34" charset="-128"/>
                </a:rPr>
                <a:t>Previous 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600" b="0" i="0" dirty="0">
                  <a:latin typeface="Arial Narrow" pitchFamily="34" charset="0"/>
                  <a:ea typeface="ＭＳ Ｐゴシック" pitchFamily="34" charset="-128"/>
                </a:rPr>
                <a:t>center-stack</a:t>
              </a:r>
            </a:p>
          </p:txBody>
        </p:sp>
      </p:grp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3124200" y="4724400"/>
            <a:ext cx="5638800" cy="1676400"/>
          </a:xfrm>
          <a:prstGeom prst="homePlate">
            <a:avLst>
              <a:gd name="adj" fmla="val 6578"/>
            </a:avLst>
          </a:prstGeom>
          <a:noFill/>
          <a:ln>
            <a:noFill/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Ins="0"/>
          <a:lstStyle/>
          <a:p>
            <a:pPr marL="225425" lvl="1" indent="-225425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</a:rPr>
              <a:t>2x higher CD efficiency from larger tangency radius R</a:t>
            </a:r>
            <a:r>
              <a:rPr lang="en-US" sz="1800" i="0" kern="0" baseline="-25000" dirty="0">
                <a:solidFill>
                  <a:schemeClr val="tx1"/>
                </a:solidFill>
                <a:latin typeface="Arial Narrow" pitchFamily="34" charset="0"/>
              </a:rPr>
              <a:t>TAN</a:t>
            </a:r>
          </a:p>
          <a:p>
            <a:pPr marL="225425" indent="-225425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</a:rPr>
              <a:t>100% non-inductive CD 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with q(r</a:t>
            </a: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</a:rPr>
              <a:t>) profile controllable by:</a:t>
            </a:r>
          </a:p>
          <a:p>
            <a:pPr marL="338138" lvl="1" indent="-112713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i="0" kern="0" dirty="0">
                <a:solidFill>
                  <a:schemeClr val="accent2"/>
                </a:solidFill>
                <a:latin typeface="Arial Narrow" pitchFamily="34" charset="0"/>
              </a:rPr>
              <a:t>NBI tangency radius</a:t>
            </a:r>
            <a:endParaRPr lang="en-US" sz="1600" i="0" kern="0" baseline="-25000" dirty="0">
              <a:solidFill>
                <a:schemeClr val="accent2"/>
              </a:solidFill>
              <a:latin typeface="Arial Narrow" pitchFamily="34" charset="0"/>
            </a:endParaRPr>
          </a:p>
          <a:p>
            <a:pPr marL="338138" lvl="1" indent="-112713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i="0" kern="0" dirty="0">
                <a:solidFill>
                  <a:schemeClr val="accent2"/>
                </a:solidFill>
                <a:latin typeface="Arial Narrow" pitchFamily="34" charset="0"/>
              </a:rPr>
              <a:t>Plasma density</a:t>
            </a:r>
          </a:p>
          <a:p>
            <a:pPr marL="338138" lvl="1" indent="-112713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i="0" kern="0" dirty="0">
                <a:solidFill>
                  <a:schemeClr val="accent2"/>
                </a:solidFill>
                <a:latin typeface="Arial Narrow" pitchFamily="34" charset="0"/>
              </a:rPr>
              <a:t>Plasma </a:t>
            </a: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position</a:t>
            </a:r>
            <a:endParaRPr lang="en-US" sz="1600" i="0" kern="0" dirty="0">
              <a:solidFill>
                <a:schemeClr val="accent2"/>
              </a:solidFill>
              <a:latin typeface="Arial Narrow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1800" i="0" kern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14345" name="Group 66"/>
          <p:cNvGrpSpPr>
            <a:grpSpLocks/>
          </p:cNvGrpSpPr>
          <p:nvPr/>
        </p:nvGrpSpPr>
        <p:grpSpPr bwMode="auto">
          <a:xfrm>
            <a:off x="76200" y="4260850"/>
            <a:ext cx="2530475" cy="2139950"/>
            <a:chOff x="137160" y="3962400"/>
            <a:chExt cx="2529840" cy="2139952"/>
          </a:xfrm>
        </p:grpSpPr>
        <p:pic>
          <p:nvPicPr>
            <p:cNvPr id="14364" name="Picture 47" descr="NBI_upgrade_topvie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232801" y="3962400"/>
              <a:ext cx="2209408" cy="2102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65" name="Text Box 48"/>
            <p:cNvSpPr txBox="1">
              <a:spLocks noChangeArrowheads="1"/>
            </p:cNvSpPr>
            <p:nvPr/>
          </p:nvSpPr>
          <p:spPr bwMode="auto">
            <a:xfrm>
              <a:off x="1310641" y="5757446"/>
              <a:ext cx="1356359" cy="323165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lIns="0" tIns="9144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i="0" dirty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 New 2</a:t>
              </a:r>
              <a:r>
                <a:rPr lang="en-US" sz="1800" i="0" baseline="30000" dirty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nd</a:t>
              </a:r>
              <a:r>
                <a:rPr lang="en-US" sz="1800" i="0" dirty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 NBI</a:t>
              </a:r>
            </a:p>
          </p:txBody>
        </p:sp>
        <p:sp>
          <p:nvSpPr>
            <p:cNvPr id="14366" name="Text Box 51"/>
            <p:cNvSpPr txBox="1">
              <a:spLocks noChangeArrowheads="1"/>
            </p:cNvSpPr>
            <p:nvPr/>
          </p:nvSpPr>
          <p:spPr bwMode="auto">
            <a:xfrm>
              <a:off x="137160" y="5760720"/>
              <a:ext cx="1158240" cy="341632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lIns="0" tIns="91440" rIns="0" bIns="27432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b="0" i="0" dirty="0">
                  <a:latin typeface="Arial Narrow" pitchFamily="34" charset="0"/>
                  <a:ea typeface="ＭＳ Ｐゴシック" pitchFamily="34" charset="-128"/>
                  <a:cs typeface="Helvetica" pitchFamily="34" charset="0"/>
                </a:rPr>
                <a:t>Present NBI</a:t>
              </a: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2971800" y="1676400"/>
            <a:ext cx="5943600" cy="2133600"/>
          </a:xfrm>
          <a:prstGeom prst="homePlate">
            <a:avLst>
              <a:gd name="adj" fmla="val 6730"/>
            </a:avLst>
          </a:prstGeom>
          <a:noFill/>
          <a:ln>
            <a:noFill/>
            <a:headEnd/>
            <a:tailEnd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Ins="0"/>
          <a:lstStyle/>
          <a:p>
            <a:pPr marL="231775" indent="-231775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i="0" kern="0" dirty="0">
                <a:solidFill>
                  <a:schemeClr val="tx1"/>
                </a:solidFill>
                <a:latin typeface="Arial Narrow" pitchFamily="34" charset="0"/>
              </a:rPr>
              <a:t>Reduces </a:t>
            </a:r>
            <a:r>
              <a:rPr lang="en-US" sz="2000" i="0" kern="0" dirty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lang="en-US" sz="2000" i="0" kern="0" dirty="0">
                <a:solidFill>
                  <a:schemeClr val="tx1"/>
                </a:solidFill>
                <a:latin typeface="Arial Narrow" pitchFamily="34" charset="0"/>
              </a:rPr>
              <a:t>* </a:t>
            </a:r>
            <a:r>
              <a:rPr lang="en-US" sz="2000" i="0" kern="0" dirty="0">
                <a:solidFill>
                  <a:schemeClr val="tx1"/>
                </a:solidFill>
                <a:latin typeface="Arial Narrow" pitchFamily="34" charset="0"/>
                <a:sym typeface="Wingdings" pitchFamily="2" charset="2"/>
              </a:rPr>
              <a:t></a:t>
            </a:r>
            <a:r>
              <a:rPr lang="en-US" sz="2000" i="0" kern="0" dirty="0">
                <a:solidFill>
                  <a:schemeClr val="tx1"/>
                </a:solidFill>
                <a:latin typeface="Arial Narrow" pitchFamily="34" charset="0"/>
              </a:rPr>
              <a:t> ST-FNSF values to understand ST confinement</a:t>
            </a:r>
          </a:p>
          <a:p>
            <a:pPr marL="338138" lvl="1" indent="-112713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i="0" kern="0" dirty="0">
                <a:solidFill>
                  <a:schemeClr val="accent2"/>
                </a:solidFill>
                <a:latin typeface="Arial Narrow" pitchFamily="34" charset="0"/>
              </a:rPr>
              <a:t>Expect 2x higher T by doubling B</a:t>
            </a:r>
            <a:r>
              <a:rPr lang="en-US" sz="1800" i="0" kern="0" baseline="-25000" dirty="0">
                <a:solidFill>
                  <a:schemeClr val="accent2"/>
                </a:solidFill>
                <a:latin typeface="Arial Narrow" pitchFamily="34" charset="0"/>
              </a:rPr>
              <a:t>T</a:t>
            </a:r>
            <a:r>
              <a:rPr lang="en-US" sz="1800" i="0" kern="0" dirty="0">
                <a:solidFill>
                  <a:schemeClr val="accent2"/>
                </a:solidFill>
                <a:latin typeface="Arial Narrow" pitchFamily="34" charset="0"/>
              </a:rPr>
              <a:t>, I</a:t>
            </a:r>
            <a:r>
              <a:rPr lang="en-US" sz="1800" i="0" kern="0" baseline="-25000" dirty="0">
                <a:solidFill>
                  <a:schemeClr val="accent2"/>
                </a:solidFill>
                <a:latin typeface="Arial Narrow" pitchFamily="34" charset="0"/>
              </a:rPr>
              <a:t>P</a:t>
            </a:r>
            <a:r>
              <a:rPr lang="en-US" sz="1800" i="0" kern="0" dirty="0">
                <a:solidFill>
                  <a:schemeClr val="accent2"/>
                </a:solidFill>
                <a:latin typeface="Arial Narrow" pitchFamily="34" charset="0"/>
              </a:rPr>
              <a:t>, and NBI heating power</a:t>
            </a:r>
          </a:p>
          <a:p>
            <a:pPr marL="0" lvl="1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i="0" kern="0" dirty="0">
                <a:solidFill>
                  <a:schemeClr val="tx1"/>
                </a:solidFill>
                <a:latin typeface="Arial Narrow" pitchFamily="34" charset="0"/>
              </a:rPr>
              <a:t> Provides 5x longer pulse-length</a:t>
            </a:r>
          </a:p>
          <a:p>
            <a:pPr marL="338138" lvl="1" indent="-112713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i="0" kern="0" dirty="0">
                <a:solidFill>
                  <a:schemeClr val="accent2"/>
                </a:solidFill>
                <a:latin typeface="Arial Narrow" pitchFamily="34" charset="0"/>
              </a:rPr>
              <a:t>q(</a:t>
            </a:r>
            <a:r>
              <a:rPr lang="en-US" sz="1800" i="0" kern="0" dirty="0" err="1">
                <a:solidFill>
                  <a:schemeClr val="accent2"/>
                </a:solidFill>
                <a:latin typeface="Arial Narrow" pitchFamily="34" charset="0"/>
              </a:rPr>
              <a:t>r,t</a:t>
            </a:r>
            <a:r>
              <a:rPr lang="en-US" sz="1800" i="0" kern="0" dirty="0">
                <a:solidFill>
                  <a:schemeClr val="accent2"/>
                </a:solidFill>
                <a:latin typeface="Arial Narrow" pitchFamily="34" charset="0"/>
              </a:rPr>
              <a:t>) profile equilibration</a:t>
            </a:r>
          </a:p>
          <a:p>
            <a:pPr marL="338138" lvl="1" indent="-112713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i="0" kern="0" dirty="0">
                <a:solidFill>
                  <a:schemeClr val="accent2"/>
                </a:solidFill>
                <a:latin typeface="Arial Narrow" pitchFamily="34" charset="0"/>
              </a:rPr>
              <a:t>Tests of NBI + BS non-inductive ramp-up and sustainment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1800" i="0" kern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50" name="Text Box 45"/>
          <p:cNvSpPr txBox="1">
            <a:spLocks noChangeArrowheads="1"/>
          </p:cNvSpPr>
          <p:nvPr/>
        </p:nvSpPr>
        <p:spPr bwMode="auto">
          <a:xfrm>
            <a:off x="1415975" y="3860935"/>
            <a:ext cx="1000274" cy="406265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New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center-stack</a:t>
            </a:r>
          </a:p>
        </p:txBody>
      </p: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3048000" y="1295400"/>
            <a:ext cx="5715000" cy="230832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en-US" sz="2000" i="0" dirty="0" smtClean="0">
                <a:solidFill>
                  <a:srgbClr val="FF0000"/>
                </a:solidFill>
                <a:latin typeface="+mn-lt"/>
                <a:ea typeface="ＭＳ Ｐゴシック" pitchFamily="34" charset="-128"/>
              </a:rPr>
              <a:t>New center</a:t>
            </a:r>
            <a:r>
              <a:rPr lang="en-US" sz="2000" i="0" dirty="0">
                <a:solidFill>
                  <a:srgbClr val="FF0000"/>
                </a:solidFill>
                <a:latin typeface="+mn-lt"/>
                <a:ea typeface="ＭＳ Ｐゴシック" pitchFamily="34" charset="-128"/>
              </a:rPr>
              <a:t>-stack</a:t>
            </a:r>
          </a:p>
        </p:txBody>
      </p:sp>
      <p:sp>
        <p:nvSpPr>
          <p:cNvPr id="49" name="Text Box 48"/>
          <p:cNvSpPr txBox="1">
            <a:spLocks noChangeArrowheads="1"/>
          </p:cNvSpPr>
          <p:nvPr/>
        </p:nvSpPr>
        <p:spPr bwMode="auto">
          <a:xfrm>
            <a:off x="3124200" y="4343400"/>
            <a:ext cx="1356699" cy="338554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lIns="0" tIns="9144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2000" i="0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 New 2</a:t>
            </a:r>
            <a:r>
              <a:rPr lang="en-US" sz="2000" i="0" baseline="30000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nd</a:t>
            </a:r>
            <a:r>
              <a:rPr lang="en-US" sz="2000" i="0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 NBI</a:t>
            </a:r>
          </a:p>
        </p:txBody>
      </p:sp>
    </p:spTree>
    <p:extLst>
      <p:ext uri="{BB962C8B-B14F-4D97-AF65-F5344CB8AC3E}">
        <p14:creationId xmlns:p14="http://schemas.microsoft.com/office/powerpoint/2010/main" val="22658243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25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26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809625"/>
          </a:xfrm>
        </p:spPr>
        <p:txBody>
          <a:bodyPr/>
          <a:lstStyle/>
          <a:p>
            <a:r>
              <a:rPr lang="en-US" sz="3000" dirty="0"/>
              <a:t>D</a:t>
            </a:r>
            <a:r>
              <a:rPr lang="en-US" sz="3000" dirty="0" smtClean="0"/>
              <a:t>ivertor heat flux </a:t>
            </a:r>
            <a:r>
              <a:rPr lang="en-US" sz="3000" dirty="0" smtClean="0"/>
              <a:t>mitigation </a:t>
            </a:r>
            <a:r>
              <a:rPr lang="en-US" sz="3000" dirty="0" smtClean="0"/>
              <a:t>options </a:t>
            </a:r>
            <a:r>
              <a:rPr lang="en-US" sz="3000" dirty="0" smtClean="0"/>
              <a:t>are affected by NSTX</a:t>
            </a:r>
            <a:r>
              <a:rPr lang="en-US" sz="3000" dirty="0"/>
              <a:t>-</a:t>
            </a:r>
            <a:r>
              <a:rPr lang="en-US" sz="3000" dirty="0" smtClean="0"/>
              <a:t>U plasma-facing component development plan</a:t>
            </a:r>
            <a:endParaRPr lang="en-US" sz="3000" dirty="0"/>
          </a:p>
        </p:txBody>
      </p:sp>
      <p:cxnSp>
        <p:nvCxnSpPr>
          <p:cNvPr id="26628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29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0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2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Group 5"/>
          <p:cNvGrpSpPr/>
          <p:nvPr/>
        </p:nvGrpSpPr>
        <p:grpSpPr>
          <a:xfrm>
            <a:off x="3429000" y="3048000"/>
            <a:ext cx="6167438" cy="523220"/>
            <a:chOff x="76200" y="3733800"/>
            <a:chExt cx="6167438" cy="523220"/>
          </a:xfrm>
        </p:grpSpPr>
        <p:sp>
          <p:nvSpPr>
            <p:cNvPr id="26639" name="TextBox 103"/>
            <p:cNvSpPr txBox="1">
              <a:spLocks noChangeArrowheads="1"/>
            </p:cNvSpPr>
            <p:nvPr/>
          </p:nvSpPr>
          <p:spPr bwMode="auto">
            <a:xfrm>
              <a:off x="76200" y="3733800"/>
              <a:ext cx="7902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Baseline</a:t>
              </a:r>
            </a:p>
          </p:txBody>
        </p:sp>
        <p:sp>
          <p:nvSpPr>
            <p:cNvPr id="26642" name="TextBox 112"/>
            <p:cNvSpPr txBox="1">
              <a:spLocks noChangeAspect="1" noChangeArrowheads="1"/>
            </p:cNvSpPr>
            <p:nvPr/>
          </p:nvSpPr>
          <p:spPr bwMode="auto">
            <a:xfrm>
              <a:off x="3581400" y="3733800"/>
              <a:ext cx="14478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All Mo PFCs</a:t>
              </a:r>
            </a:p>
          </p:txBody>
        </p:sp>
        <p:sp>
          <p:nvSpPr>
            <p:cNvPr id="26643" name="TextBox 113"/>
            <p:cNvSpPr txBox="1">
              <a:spLocks noChangeAspect="1" noChangeArrowheads="1"/>
            </p:cNvSpPr>
            <p:nvPr/>
          </p:nvSpPr>
          <p:spPr bwMode="auto">
            <a:xfrm>
              <a:off x="4267200" y="3733800"/>
              <a:ext cx="197643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Mo </a:t>
              </a:r>
              <a:r>
                <a:rPr lang="en-US" sz="1400" i="0" dirty="0" smtClean="0">
                  <a:solidFill>
                    <a:schemeClr val="tx1"/>
                  </a:solidFill>
                  <a:latin typeface="Arial Narrow" charset="0"/>
                </a:rPr>
                <a:t>wall</a:t>
              </a:r>
            </a:p>
            <a:p>
              <a:pPr algn="ctr" eaLnBrk="1" hangingPunct="1"/>
              <a:r>
                <a:rPr lang="en-US" sz="1400" i="0" dirty="0" smtClean="0">
                  <a:solidFill>
                    <a:schemeClr val="tx1"/>
                  </a:solidFill>
                  <a:latin typeface="Arial Narrow" charset="0"/>
                </a:rPr>
                <a:t>+ W </a:t>
              </a:r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divertor</a:t>
              </a:r>
            </a:p>
          </p:txBody>
        </p:sp>
        <p:sp>
          <p:nvSpPr>
            <p:cNvPr id="26644" name="TextBox 114"/>
            <p:cNvSpPr txBox="1">
              <a:spLocks noChangeAspect="1" noChangeArrowheads="1"/>
            </p:cNvSpPr>
            <p:nvPr/>
          </p:nvSpPr>
          <p:spPr bwMode="auto">
            <a:xfrm>
              <a:off x="2667000" y="3733800"/>
              <a:ext cx="12779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All Mo tiles</a:t>
              </a:r>
            </a:p>
          </p:txBody>
        </p:sp>
        <p:sp>
          <p:nvSpPr>
            <p:cNvPr id="26645" name="TextBox 115"/>
            <p:cNvSpPr txBox="1">
              <a:spLocks noChangeAspect="1" noChangeArrowheads="1"/>
            </p:cNvSpPr>
            <p:nvPr/>
          </p:nvSpPr>
          <p:spPr bwMode="auto">
            <a:xfrm>
              <a:off x="1495425" y="3733800"/>
              <a:ext cx="18573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All </a:t>
              </a:r>
            </a:p>
            <a:p>
              <a:pPr algn="ctr" eaLnBrk="1" hangingPunct="1"/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Mo divertor</a:t>
              </a:r>
            </a:p>
          </p:txBody>
        </p:sp>
        <p:sp>
          <p:nvSpPr>
            <p:cNvPr id="26646" name="TextBox 117"/>
            <p:cNvSpPr txBox="1">
              <a:spLocks noChangeAspect="1" noChangeArrowheads="1"/>
            </p:cNvSpPr>
            <p:nvPr/>
          </p:nvSpPr>
          <p:spPr bwMode="auto">
            <a:xfrm>
              <a:off x="457200" y="3733800"/>
              <a:ext cx="20113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Upper </a:t>
              </a:r>
            </a:p>
            <a:p>
              <a:pPr algn="ctr" eaLnBrk="1" hangingPunct="1"/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Mo divertor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87763" y="1295400"/>
            <a:ext cx="5246687" cy="1676400"/>
            <a:chOff x="334963" y="1981200"/>
            <a:chExt cx="5246687" cy="1676400"/>
          </a:xfrm>
        </p:grpSpPr>
        <p:grpSp>
          <p:nvGrpSpPr>
            <p:cNvPr id="26633" name="Group 33837"/>
            <p:cNvGrpSpPr>
              <a:grpSpLocks noChangeAspect="1"/>
            </p:cNvGrpSpPr>
            <p:nvPr/>
          </p:nvGrpSpPr>
          <p:grpSpPr bwMode="auto">
            <a:xfrm>
              <a:off x="334963" y="1981200"/>
              <a:ext cx="628650" cy="1676400"/>
              <a:chOff x="334963" y="1981200"/>
              <a:chExt cx="1270000" cy="3387725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334963" y="2597873"/>
                <a:ext cx="0" cy="2125267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334963" y="2325266"/>
                <a:ext cx="124353" cy="272607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334963" y="4723140"/>
                <a:ext cx="124353" cy="275253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54025" y="1981200"/>
                <a:ext cx="0" cy="344066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472546" y="1981200"/>
                <a:ext cx="137583" cy="0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472546" y="5363632"/>
                <a:ext cx="137583" cy="0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454025" y="4998393"/>
                <a:ext cx="0" cy="370532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657755" y="1981200"/>
                <a:ext cx="396875" cy="164093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 flipV="1">
                <a:off x="1089025" y="2187639"/>
                <a:ext cx="275167" cy="410233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 flipV="1">
                <a:off x="1364191" y="2621692"/>
                <a:ext cx="156105" cy="481692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1522941" y="3145730"/>
                <a:ext cx="82022" cy="481692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10800000" flipV="1">
                <a:off x="657755" y="5175720"/>
                <a:ext cx="396875" cy="166739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10800000" flipV="1">
                <a:off x="1089025" y="4723140"/>
                <a:ext cx="275167" cy="412879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0800000" flipV="1">
                <a:off x="1364191" y="4220274"/>
                <a:ext cx="156105" cy="479046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10800000" flipV="1">
                <a:off x="1522941" y="3696236"/>
                <a:ext cx="82022" cy="479046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4" name="Group 110"/>
            <p:cNvGrpSpPr>
              <a:grpSpLocks noChangeAspect="1"/>
            </p:cNvGrpSpPr>
            <p:nvPr/>
          </p:nvGrpSpPr>
          <p:grpSpPr bwMode="auto">
            <a:xfrm>
              <a:off x="1258570" y="1981200"/>
              <a:ext cx="628650" cy="1676400"/>
              <a:chOff x="1775460" y="1981200"/>
              <a:chExt cx="1270102" cy="3387852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1775460" y="2597896"/>
                <a:ext cx="0" cy="2125347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1775460" y="2325279"/>
                <a:ext cx="124365" cy="272617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775460" y="4723243"/>
                <a:ext cx="124365" cy="275263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1891886" y="1981200"/>
                <a:ext cx="0" cy="34407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1913054" y="1981200"/>
                <a:ext cx="137594" cy="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913054" y="5363758"/>
                <a:ext cx="137594" cy="0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1891886" y="4998506"/>
                <a:ext cx="0" cy="370546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2098278" y="1981200"/>
                <a:ext cx="396907" cy="16409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cxnSpLocks noChangeAspect="1"/>
              </p:cNvCxnSpPr>
              <p:nvPr/>
            </p:nvCxnSpPr>
            <p:spPr>
              <a:xfrm flipH="1" flipV="1">
                <a:off x="2529584" y="2187647"/>
                <a:ext cx="248728" cy="370546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2804773" y="2621716"/>
                <a:ext cx="156116" cy="481710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 flipV="1">
                <a:off x="2963535" y="3145774"/>
                <a:ext cx="82027" cy="481710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 flipV="1">
                <a:off x="2098278" y="5175839"/>
                <a:ext cx="396907" cy="166745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10800000" flipV="1">
                <a:off x="2529584" y="4723243"/>
                <a:ext cx="275189" cy="412894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10800000" flipV="1">
                <a:off x="2804773" y="4220358"/>
                <a:ext cx="156116" cy="479064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10800000" flipV="1">
                <a:off x="2963535" y="3696300"/>
                <a:ext cx="82027" cy="479064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5" name="Group 111"/>
            <p:cNvGrpSpPr>
              <a:grpSpLocks noChangeAspect="1"/>
            </p:cNvGrpSpPr>
            <p:nvPr/>
          </p:nvGrpSpPr>
          <p:grpSpPr bwMode="auto">
            <a:xfrm>
              <a:off x="2182177" y="1981200"/>
              <a:ext cx="628650" cy="1676400"/>
              <a:chOff x="3215640" y="1981200"/>
              <a:chExt cx="1270102" cy="3387852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3215640" y="2597896"/>
                <a:ext cx="0" cy="2125347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215640" y="2325279"/>
                <a:ext cx="124365" cy="272617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215640" y="4723243"/>
                <a:ext cx="124365" cy="275263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3332066" y="1981200"/>
                <a:ext cx="0" cy="34407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3353234" y="1981200"/>
                <a:ext cx="137594" cy="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3353234" y="5363758"/>
                <a:ext cx="137594" cy="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3332066" y="4998506"/>
                <a:ext cx="0" cy="370546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 flipV="1">
                <a:off x="3538458" y="1981200"/>
                <a:ext cx="396907" cy="16409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 flipV="1">
                <a:off x="3969764" y="2187647"/>
                <a:ext cx="275189" cy="410249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 flipV="1">
                <a:off x="4244953" y="2621716"/>
                <a:ext cx="156116" cy="481710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 flipV="1">
                <a:off x="4403715" y="3145774"/>
                <a:ext cx="82027" cy="481710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0800000" flipV="1">
                <a:off x="3538458" y="5175839"/>
                <a:ext cx="396907" cy="166745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0800000" flipV="1">
                <a:off x="3969764" y="4723243"/>
                <a:ext cx="275189" cy="412894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0800000" flipV="1">
                <a:off x="4244953" y="4220358"/>
                <a:ext cx="156116" cy="479064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0800000" flipV="1">
                <a:off x="4403715" y="3696300"/>
                <a:ext cx="82027" cy="479064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6" name="Group 112"/>
            <p:cNvGrpSpPr>
              <a:grpSpLocks noChangeAspect="1"/>
            </p:cNvGrpSpPr>
            <p:nvPr/>
          </p:nvGrpSpPr>
          <p:grpSpPr bwMode="auto">
            <a:xfrm>
              <a:off x="3105784" y="1981200"/>
              <a:ext cx="628650" cy="1676400"/>
              <a:chOff x="4688738" y="1981200"/>
              <a:chExt cx="1270102" cy="3387852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4688738" y="2597896"/>
                <a:ext cx="0" cy="2125347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4688738" y="2325279"/>
                <a:ext cx="124365" cy="272617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4688738" y="4723243"/>
                <a:ext cx="124365" cy="275263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4805164" y="1981200"/>
                <a:ext cx="0" cy="34407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4826332" y="1981200"/>
                <a:ext cx="137594" cy="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>
                <a:off x="4826332" y="5363758"/>
                <a:ext cx="137594" cy="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4805164" y="4998506"/>
                <a:ext cx="0" cy="370546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H="1" flipV="1">
                <a:off x="5011556" y="1981200"/>
                <a:ext cx="396907" cy="16409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H="1" flipV="1">
                <a:off x="5442862" y="2187647"/>
                <a:ext cx="275189" cy="41024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H="1" flipV="1">
                <a:off x="5718051" y="2621716"/>
                <a:ext cx="156116" cy="48171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 flipV="1">
                <a:off x="5876813" y="3145774"/>
                <a:ext cx="82027" cy="481710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10800000" flipV="1">
                <a:off x="5011556" y="5175839"/>
                <a:ext cx="396907" cy="166745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0800000" flipV="1">
                <a:off x="5442862" y="4723243"/>
                <a:ext cx="275189" cy="412894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10800000" flipV="1">
                <a:off x="5718051" y="4220358"/>
                <a:ext cx="156116" cy="479064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0800000" flipV="1">
                <a:off x="5876813" y="3696300"/>
                <a:ext cx="82027" cy="479064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7" name="Group 114"/>
            <p:cNvGrpSpPr>
              <a:grpSpLocks noChangeAspect="1"/>
            </p:cNvGrpSpPr>
            <p:nvPr/>
          </p:nvGrpSpPr>
          <p:grpSpPr bwMode="auto">
            <a:xfrm>
              <a:off x="4029391" y="1981200"/>
              <a:ext cx="628650" cy="1676400"/>
              <a:chOff x="6128918" y="1981200"/>
              <a:chExt cx="1270102" cy="3387852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6128918" y="2597896"/>
                <a:ext cx="0" cy="2125347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V="1">
                <a:off x="6128918" y="2325279"/>
                <a:ext cx="124363" cy="272617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6128918" y="4723243"/>
                <a:ext cx="124363" cy="275263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6245344" y="1981200"/>
                <a:ext cx="0" cy="34407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6266512" y="1981200"/>
                <a:ext cx="137594" cy="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6266512" y="5363758"/>
                <a:ext cx="137594" cy="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V="1">
                <a:off x="6245344" y="4998506"/>
                <a:ext cx="0" cy="370546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 flipV="1">
                <a:off x="6451736" y="1981200"/>
                <a:ext cx="396907" cy="16409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H="1" flipV="1">
                <a:off x="6883040" y="2187647"/>
                <a:ext cx="275189" cy="41024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H="1" flipV="1">
                <a:off x="7158229" y="2621716"/>
                <a:ext cx="156118" cy="48171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H="1" flipV="1">
                <a:off x="7316992" y="3145774"/>
                <a:ext cx="82028" cy="48171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rot="10800000" flipV="1">
                <a:off x="6451736" y="5175839"/>
                <a:ext cx="396907" cy="166745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10800000" flipV="1">
                <a:off x="6883040" y="4723243"/>
                <a:ext cx="275189" cy="412894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10800000" flipV="1">
                <a:off x="7158229" y="4220358"/>
                <a:ext cx="156118" cy="479064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10800000" flipV="1">
                <a:off x="7316992" y="3696300"/>
                <a:ext cx="82028" cy="479064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8" name="Group 115"/>
            <p:cNvGrpSpPr>
              <a:grpSpLocks noChangeAspect="1"/>
            </p:cNvGrpSpPr>
            <p:nvPr/>
          </p:nvGrpSpPr>
          <p:grpSpPr bwMode="auto">
            <a:xfrm>
              <a:off x="4953000" y="1981200"/>
              <a:ext cx="628650" cy="1676400"/>
              <a:chOff x="7569098" y="1981200"/>
              <a:chExt cx="1270102" cy="3387852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7569098" y="2597896"/>
                <a:ext cx="0" cy="2125347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7569098" y="2325279"/>
                <a:ext cx="124365" cy="272617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7569098" y="4723243"/>
                <a:ext cx="124365" cy="275263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7685524" y="1981200"/>
                <a:ext cx="0" cy="344079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H="1">
                <a:off x="7706692" y="1981200"/>
                <a:ext cx="137594" cy="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H="1">
                <a:off x="7706692" y="5363758"/>
                <a:ext cx="137594" cy="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V="1">
                <a:off x="7685524" y="4998506"/>
                <a:ext cx="0" cy="370546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H="1" flipV="1">
                <a:off x="7891916" y="1981200"/>
                <a:ext cx="396907" cy="164099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H="1" flipV="1">
                <a:off x="8323222" y="2187647"/>
                <a:ext cx="275189" cy="41024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H="1" flipV="1">
                <a:off x="8598411" y="2621716"/>
                <a:ext cx="156116" cy="48171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H="1" flipV="1">
                <a:off x="8757173" y="3145774"/>
                <a:ext cx="82027" cy="48171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10800000" flipV="1">
                <a:off x="7891916" y="5175839"/>
                <a:ext cx="396907" cy="166745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rot="10800000" flipV="1">
                <a:off x="8323222" y="4723243"/>
                <a:ext cx="275189" cy="412894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10800000" flipV="1">
                <a:off x="8598411" y="4220358"/>
                <a:ext cx="156116" cy="479064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rot="10800000" flipV="1">
                <a:off x="8757173" y="3696300"/>
                <a:ext cx="82027" cy="479064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54" name="Rectangle 10"/>
            <p:cNvSpPr>
              <a:spLocks noChangeArrowheads="1"/>
            </p:cNvSpPr>
            <p:nvPr/>
          </p:nvSpPr>
          <p:spPr bwMode="auto">
            <a:xfrm>
              <a:off x="381000" y="2286000"/>
              <a:ext cx="515185" cy="584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i="0" dirty="0">
                  <a:solidFill>
                    <a:schemeClr val="tx1"/>
                  </a:solidFill>
                  <a:latin typeface="Arial Black" charset="0"/>
                </a:rPr>
                <a:t>C</a:t>
              </a:r>
            </a:p>
            <a:p>
              <a:r>
                <a:rPr lang="en-US" sz="1600" i="0" dirty="0">
                  <a:solidFill>
                    <a:srgbClr val="00B0F0"/>
                  </a:solidFill>
                  <a:latin typeface="Arial Black" charset="0"/>
                </a:rPr>
                <a:t>BN</a:t>
              </a:r>
            </a:p>
          </p:txBody>
        </p:sp>
        <p:grpSp>
          <p:nvGrpSpPr>
            <p:cNvPr id="128" name="Group 2"/>
            <p:cNvGrpSpPr>
              <a:grpSpLocks/>
            </p:cNvGrpSpPr>
            <p:nvPr/>
          </p:nvGrpSpPr>
          <p:grpSpPr bwMode="auto">
            <a:xfrm>
              <a:off x="1295400" y="2286001"/>
              <a:ext cx="518091" cy="871955"/>
              <a:chOff x="-3125788" y="2176463"/>
              <a:chExt cx="518091" cy="871954"/>
            </a:xfrm>
          </p:grpSpPr>
          <p:sp>
            <p:nvSpPr>
              <p:cNvPr id="129" name="Rectangle 10"/>
              <p:cNvSpPr>
                <a:spLocks noChangeArrowheads="1"/>
              </p:cNvSpPr>
              <p:nvPr/>
            </p:nvSpPr>
            <p:spPr bwMode="auto">
              <a:xfrm>
                <a:off x="-3125788" y="2176463"/>
                <a:ext cx="515185" cy="584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i="0" dirty="0">
                    <a:solidFill>
                      <a:schemeClr val="tx1"/>
                    </a:solidFill>
                    <a:latin typeface="Arial Black" charset="0"/>
                  </a:rPr>
                  <a:t>C</a:t>
                </a:r>
              </a:p>
              <a:p>
                <a:r>
                  <a:rPr lang="en-US" sz="1600" i="0" dirty="0">
                    <a:solidFill>
                      <a:srgbClr val="00B0F0"/>
                    </a:solidFill>
                    <a:latin typeface="Arial Black" charset="0"/>
                  </a:rPr>
                  <a:t>BN</a:t>
                </a: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-3125788" y="2709863"/>
                <a:ext cx="51809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i="0" dirty="0">
                    <a:solidFill>
                      <a:schemeClr val="bg1">
                        <a:lumMod val="75000"/>
                      </a:schemeClr>
                    </a:solidFill>
                    <a:latin typeface="Arial Black" pitchFamily="34" charset="0"/>
                    <a:cs typeface="Calibri" pitchFamily="34" charset="0"/>
                  </a:rPr>
                  <a:t>Mo</a:t>
                </a:r>
              </a:p>
            </p:txBody>
          </p:sp>
        </p:grpSp>
        <p:grpSp>
          <p:nvGrpSpPr>
            <p:cNvPr id="132" name="Group 2"/>
            <p:cNvGrpSpPr>
              <a:grpSpLocks/>
            </p:cNvGrpSpPr>
            <p:nvPr/>
          </p:nvGrpSpPr>
          <p:grpSpPr bwMode="auto">
            <a:xfrm>
              <a:off x="2209800" y="2286001"/>
              <a:ext cx="518091" cy="871955"/>
              <a:chOff x="-3125788" y="2176463"/>
              <a:chExt cx="518091" cy="871954"/>
            </a:xfrm>
          </p:grpSpPr>
          <p:sp>
            <p:nvSpPr>
              <p:cNvPr id="133" name="Rectangle 10"/>
              <p:cNvSpPr>
                <a:spLocks noChangeArrowheads="1"/>
              </p:cNvSpPr>
              <p:nvPr/>
            </p:nvSpPr>
            <p:spPr bwMode="auto">
              <a:xfrm>
                <a:off x="-3125788" y="2176463"/>
                <a:ext cx="515185" cy="584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i="0" dirty="0">
                    <a:solidFill>
                      <a:schemeClr val="tx1"/>
                    </a:solidFill>
                    <a:latin typeface="Arial Black" charset="0"/>
                  </a:rPr>
                  <a:t>C</a:t>
                </a:r>
              </a:p>
              <a:p>
                <a:r>
                  <a:rPr lang="en-US" sz="1600" i="0" dirty="0">
                    <a:solidFill>
                      <a:srgbClr val="00B0F0"/>
                    </a:solidFill>
                    <a:latin typeface="Arial Black" charset="0"/>
                  </a:rPr>
                  <a:t>BN</a:t>
                </a: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-3125788" y="2709863"/>
                <a:ext cx="51809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i="0" dirty="0">
                    <a:solidFill>
                      <a:schemeClr val="bg1">
                        <a:lumMod val="75000"/>
                      </a:schemeClr>
                    </a:solidFill>
                    <a:latin typeface="Arial Black" pitchFamily="34" charset="0"/>
                    <a:cs typeface="Calibri" pitchFamily="34" charset="0"/>
                  </a:rPr>
                  <a:t>Mo</a:t>
                </a:r>
              </a:p>
            </p:txBody>
          </p:sp>
        </p:grpSp>
        <p:sp>
          <p:nvSpPr>
            <p:cNvPr id="137" name="Rectangle 10"/>
            <p:cNvSpPr>
              <a:spLocks noChangeArrowheads="1"/>
            </p:cNvSpPr>
            <p:nvPr/>
          </p:nvSpPr>
          <p:spPr bwMode="auto">
            <a:xfrm>
              <a:off x="3124200" y="2286002"/>
              <a:ext cx="515185" cy="584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Black" charset="0"/>
                </a:rPr>
                <a:t> </a:t>
              </a:r>
              <a:endParaRPr lang="en-US" sz="1600" i="0" dirty="0">
                <a:solidFill>
                  <a:schemeClr val="tx1"/>
                </a:solidFill>
                <a:latin typeface="Arial Black" charset="0"/>
              </a:endParaRPr>
            </a:p>
            <a:p>
              <a:r>
                <a:rPr lang="en-US" sz="1600" i="0" dirty="0">
                  <a:solidFill>
                    <a:srgbClr val="00B0F0"/>
                  </a:solidFill>
                  <a:latin typeface="Arial Black" charset="0"/>
                </a:rPr>
                <a:t>BN</a:t>
              </a:r>
            </a:p>
          </p:txBody>
        </p:sp>
        <p:sp>
          <p:nvSpPr>
            <p:cNvPr id="138" name="Rectangle 137"/>
            <p:cNvSpPr/>
            <p:nvPr/>
          </p:nvSpPr>
          <p:spPr bwMode="auto">
            <a:xfrm>
              <a:off x="3124200" y="2819403"/>
              <a:ext cx="518091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i="0" dirty="0">
                  <a:solidFill>
                    <a:schemeClr val="bg1">
                      <a:lumMod val="75000"/>
                    </a:schemeClr>
                  </a:solidFill>
                  <a:latin typeface="Arial Black" pitchFamily="34" charset="0"/>
                  <a:cs typeface="Calibri" pitchFamily="34" charset="0"/>
                </a:rPr>
                <a:t>Mo</a:t>
              </a:r>
            </a:p>
          </p:txBody>
        </p:sp>
        <p:sp>
          <p:nvSpPr>
            <p:cNvPr id="142" name="Rectangle 141"/>
            <p:cNvSpPr/>
            <p:nvPr/>
          </p:nvSpPr>
          <p:spPr bwMode="auto">
            <a:xfrm>
              <a:off x="4038600" y="2819399"/>
              <a:ext cx="51809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i="0" dirty="0">
                  <a:solidFill>
                    <a:schemeClr val="bg1">
                      <a:lumMod val="75000"/>
                    </a:schemeClr>
                  </a:solidFill>
                  <a:latin typeface="Arial Black" pitchFamily="34" charset="0"/>
                  <a:cs typeface="Calibri" pitchFamily="34" charset="0"/>
                </a:rPr>
                <a:t>Mo</a:t>
              </a:r>
            </a:p>
          </p:txBody>
        </p:sp>
        <p:grpSp>
          <p:nvGrpSpPr>
            <p:cNvPr id="144" name="Group 2"/>
            <p:cNvGrpSpPr>
              <a:grpSpLocks/>
            </p:cNvGrpSpPr>
            <p:nvPr/>
          </p:nvGrpSpPr>
          <p:grpSpPr bwMode="auto">
            <a:xfrm>
              <a:off x="4953000" y="2819403"/>
              <a:ext cx="518091" cy="567154"/>
              <a:chOff x="-3125788" y="2709863"/>
              <a:chExt cx="518091" cy="567153"/>
            </a:xfrm>
          </p:grpSpPr>
          <p:sp>
            <p:nvSpPr>
              <p:cNvPr id="146" name="Rectangle 145"/>
              <p:cNvSpPr/>
              <p:nvPr/>
            </p:nvSpPr>
            <p:spPr>
              <a:xfrm>
                <a:off x="-3125788" y="2709863"/>
                <a:ext cx="51809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i="0" dirty="0">
                    <a:solidFill>
                      <a:schemeClr val="bg1">
                        <a:lumMod val="75000"/>
                      </a:schemeClr>
                    </a:solidFill>
                    <a:latin typeface="Arial Black" pitchFamily="34" charset="0"/>
                    <a:cs typeface="Calibri" pitchFamily="34" charset="0"/>
                  </a:rPr>
                  <a:t>Mo</a:t>
                </a:r>
              </a:p>
            </p:txBody>
          </p:sp>
          <p:sp>
            <p:nvSpPr>
              <p:cNvPr id="147" name="Rectangle 116"/>
              <p:cNvSpPr>
                <a:spLocks noChangeArrowheads="1"/>
              </p:cNvSpPr>
              <p:nvPr/>
            </p:nvSpPr>
            <p:spPr bwMode="auto">
              <a:xfrm>
                <a:off x="-3125788" y="2938462"/>
                <a:ext cx="41549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i="0" dirty="0">
                    <a:solidFill>
                      <a:srgbClr val="FF0000"/>
                    </a:solidFill>
                    <a:latin typeface="Arial Black" charset="0"/>
                  </a:rPr>
                  <a:t>W</a:t>
                </a:r>
              </a:p>
            </p:txBody>
          </p:sp>
        </p:grpSp>
      </p:grpSp>
      <p:sp>
        <p:nvSpPr>
          <p:cNvPr id="150" name="Content Placeholder 2"/>
          <p:cNvSpPr txBox="1">
            <a:spLocks/>
          </p:cNvSpPr>
          <p:nvPr/>
        </p:nvSpPr>
        <p:spPr bwMode="auto">
          <a:xfrm>
            <a:off x="76200" y="1371600"/>
            <a:ext cx="3352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1800" b="0" i="0" dirty="0" smtClean="0">
                <a:latin typeface="Arial" charset="0"/>
              </a:rPr>
              <a:t>Developing PFC plan to transition to full metal coverage for FNSF-relevant PMI development</a:t>
            </a:r>
          </a:p>
          <a:p>
            <a:pPr>
              <a:buFont typeface="Wingdings" charset="2"/>
              <a:buChar char="§"/>
            </a:pPr>
            <a:r>
              <a:rPr lang="en-US" sz="1800" b="0" i="0" dirty="0" smtClean="0">
                <a:latin typeface="Arial" charset="0"/>
              </a:rPr>
              <a:t>Wall conditioning: GDC, lithium and / or boron </a:t>
            </a:r>
            <a:endParaRPr lang="en-US" sz="1800" b="0" i="0" dirty="0" smtClean="0">
              <a:latin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sz="1800" b="0" i="0" dirty="0" smtClean="0">
                <a:latin typeface="Arial" charset="0"/>
              </a:rPr>
              <a:t>PFC </a:t>
            </a:r>
            <a:r>
              <a:rPr lang="en-US" sz="1800" b="0" i="0" dirty="0" smtClean="0">
                <a:latin typeface="Arial" charset="0"/>
              </a:rPr>
              <a:t>bake-out at 300-</a:t>
            </a:r>
            <a:r>
              <a:rPr lang="en-US" sz="1800" b="0" i="0" dirty="0" smtClean="0">
                <a:latin typeface="Arial" charset="0"/>
              </a:rPr>
              <a:t>350</a:t>
            </a:r>
            <a:r>
              <a:rPr lang="en-US" sz="1800" b="0" i="0" baseline="30000" dirty="0" smtClean="0">
                <a:latin typeface="Arial" charset="0"/>
              </a:rPr>
              <a:t>o</a:t>
            </a:r>
            <a:r>
              <a:rPr lang="en-US" sz="1800" b="0" i="0" dirty="0" smtClean="0">
                <a:latin typeface="Arial" charset="0"/>
              </a:rPr>
              <a:t>C</a:t>
            </a:r>
          </a:p>
          <a:p>
            <a:pPr>
              <a:buFont typeface="Wingdings" charset="2"/>
              <a:buChar char="§"/>
            </a:pPr>
            <a:r>
              <a:rPr lang="en-US" sz="1800" b="0" i="0" dirty="0" smtClean="0">
                <a:latin typeface="Arial" charset="0"/>
              </a:rPr>
              <a:t>Divertor impurity seeding:</a:t>
            </a:r>
          </a:p>
          <a:p>
            <a:pPr lvl="1">
              <a:buFont typeface="Arial"/>
              <a:buChar char="•"/>
            </a:pPr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D</a:t>
            </a:r>
            <a:r>
              <a:rPr lang="en-US" sz="1600" b="0" i="0" baseline="-25000" dirty="0" smtClean="0">
                <a:solidFill>
                  <a:schemeClr val="tx1"/>
                </a:solidFill>
                <a:latin typeface="Arial" charset="0"/>
              </a:rPr>
              <a:t>2</a:t>
            </a:r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, CD</a:t>
            </a:r>
            <a:r>
              <a:rPr lang="en-US" sz="1600" b="0" i="0" baseline="-25000" dirty="0" smtClean="0">
                <a:solidFill>
                  <a:schemeClr val="tx1"/>
                </a:solidFill>
                <a:latin typeface="Arial" charset="0"/>
              </a:rPr>
              <a:t>4</a:t>
            </a:r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, Ne, Ar with graphite PFCs</a:t>
            </a:r>
          </a:p>
          <a:p>
            <a:pPr lvl="1">
              <a:buFont typeface="Arial"/>
              <a:buChar char="•"/>
            </a:pPr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N</a:t>
            </a:r>
            <a:r>
              <a:rPr lang="en-US" sz="1600" b="0" i="0" baseline="-25000" dirty="0" smtClean="0">
                <a:solidFill>
                  <a:schemeClr val="tx1"/>
                </a:solidFill>
                <a:latin typeface="Arial" charset="0"/>
              </a:rPr>
              <a:t>2</a:t>
            </a:r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 with molybdenum PFCs</a:t>
            </a:r>
            <a:endParaRPr lang="en-US" sz="1600" b="0" i="0" dirty="0" smtClean="0">
              <a:solidFill>
                <a:schemeClr val="tx1"/>
              </a:solidFill>
              <a:latin typeface="Arial" charset="0"/>
            </a:endParaRPr>
          </a:p>
          <a:p>
            <a:pPr marL="230188" indent="-230188"/>
            <a:endParaRPr lang="en-US" sz="1800" b="0" i="0" dirty="0" smtClean="0">
              <a:latin typeface="Arial" charset="0"/>
            </a:endParaRPr>
          </a:p>
          <a:p>
            <a:endParaRPr lang="en-US" b="0" i="0" dirty="0">
              <a:latin typeface="Arial" charset="0"/>
            </a:endParaRPr>
          </a:p>
        </p:txBody>
      </p:sp>
      <p:pic>
        <p:nvPicPr>
          <p:cNvPr id="135" name="Picture 134" descr="Picture 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657600"/>
            <a:ext cx="3452948" cy="2971800"/>
          </a:xfrm>
          <a:prstGeom prst="rect">
            <a:avLst/>
          </a:prstGeom>
        </p:spPr>
      </p:pic>
      <p:sp>
        <p:nvSpPr>
          <p:cNvPr id="136" name="Rectangle 135"/>
          <p:cNvSpPr/>
          <p:nvPr/>
        </p:nvSpPr>
        <p:spPr>
          <a:xfrm>
            <a:off x="7772400" y="6324600"/>
            <a:ext cx="148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</a:rPr>
              <a:t>R. Maingi (ORNL)</a:t>
            </a:r>
            <a:endParaRPr lang="en-US" dirty="0"/>
          </a:p>
        </p:txBody>
      </p:sp>
      <p:sp>
        <p:nvSpPr>
          <p:cNvPr id="139" name="Content Placeholder 2"/>
          <p:cNvSpPr>
            <a:spLocks noGrp="1"/>
          </p:cNvSpPr>
          <p:nvPr>
            <p:ph idx="1"/>
          </p:nvPr>
        </p:nvSpPr>
        <p:spPr>
          <a:xfrm>
            <a:off x="304800" y="4800600"/>
            <a:ext cx="4724400" cy="1752600"/>
          </a:xfrm>
        </p:spPr>
        <p:txBody>
          <a:bodyPr/>
          <a:lstStyle/>
          <a:p>
            <a:pPr marL="225425" indent="-225425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High</a:t>
            </a:r>
            <a:r>
              <a:rPr lang="en-US" sz="2000" i="1" dirty="0">
                <a:latin typeface="Arial" charset="0"/>
              </a:rPr>
              <a:t> I</a:t>
            </a:r>
            <a:r>
              <a:rPr lang="en-US" sz="2000" i="1" baseline="-25000" dirty="0">
                <a:latin typeface="Arial" charset="0"/>
              </a:rPr>
              <a:t>P</a:t>
            </a:r>
            <a:r>
              <a:rPr lang="en-US" sz="2000" i="1" dirty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</a:rPr>
              <a:t>= 2 MA scenarios </a:t>
            </a:r>
            <a:r>
              <a:rPr lang="en-US" sz="2000" dirty="0">
                <a:latin typeface="Arial" charset="0"/>
              </a:rPr>
              <a:t>projected to have narrow </a:t>
            </a:r>
            <a:r>
              <a:rPr lang="en-US" sz="2000" i="1" dirty="0" err="1">
                <a:latin typeface="Symbol" charset="0"/>
              </a:rPr>
              <a:t>l</a:t>
            </a:r>
            <a:r>
              <a:rPr lang="en-US" sz="2000" i="1" baseline="-25000" dirty="0" err="1">
                <a:latin typeface="Arial" charset="0"/>
              </a:rPr>
              <a:t>q</a:t>
            </a:r>
            <a:r>
              <a:rPr lang="en-US" sz="2000" i="1" baseline="30000" dirty="0" err="1">
                <a:latin typeface="Arial" charset="0"/>
              </a:rPr>
              <a:t>mid</a:t>
            </a:r>
            <a:r>
              <a:rPr lang="en-US" sz="2000" i="1" dirty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  <a:sym typeface="Wingdings" charset="0"/>
              </a:rPr>
              <a:t> ~ 3mm</a:t>
            </a:r>
          </a:p>
          <a:p>
            <a:pPr marL="225425" indent="-225425">
              <a:lnSpc>
                <a:spcPct val="90000"/>
              </a:lnSpc>
            </a:pPr>
            <a:r>
              <a:rPr lang="en-US" dirty="0">
                <a:latin typeface="Arial" charset="0"/>
              </a:rPr>
              <a:t>S</a:t>
            </a:r>
            <a:r>
              <a:rPr lang="en-US" dirty="0" smtClean="0">
                <a:latin typeface="Arial" charset="0"/>
              </a:rPr>
              <a:t>cenarios </a:t>
            </a:r>
            <a:r>
              <a:rPr lang="en-US" dirty="0">
                <a:latin typeface="Arial" charset="0"/>
              </a:rPr>
              <a:t>with high </a:t>
            </a:r>
            <a:r>
              <a:rPr lang="en-US" i="1" dirty="0" err="1">
                <a:latin typeface="Arial" charset="0"/>
              </a:rPr>
              <a:t>I</a:t>
            </a:r>
            <a:r>
              <a:rPr lang="en-US" i="1" baseline="-25000" dirty="0" err="1">
                <a:latin typeface="Arial" charset="0"/>
              </a:rPr>
              <a:t>p</a:t>
            </a:r>
            <a:r>
              <a:rPr lang="en-US" dirty="0">
                <a:latin typeface="Arial" charset="0"/>
              </a:rPr>
              <a:t> and </a:t>
            </a:r>
            <a:r>
              <a:rPr lang="en-US" i="1" dirty="0">
                <a:latin typeface="Arial" charset="0"/>
              </a:rPr>
              <a:t>P</a:t>
            </a:r>
            <a:r>
              <a:rPr lang="en-US" i="1" baseline="-25000" dirty="0">
                <a:latin typeface="Arial" charset="0"/>
              </a:rPr>
              <a:t>NBI</a:t>
            </a:r>
            <a:r>
              <a:rPr lang="en-US" dirty="0">
                <a:latin typeface="Arial" charset="0"/>
              </a:rPr>
              <a:t> are projected to challenge passive cooling limits of graphite divertor PFCs</a:t>
            </a:r>
            <a:endParaRPr lang="en-US" sz="2000" dirty="0">
              <a:latin typeface="Arial" charset="0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536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" y="2971800"/>
            <a:ext cx="5562600" cy="3257746"/>
            <a:chOff x="152400" y="3048000"/>
            <a:chExt cx="5562600" cy="3257746"/>
          </a:xfrm>
        </p:grpSpPr>
        <p:pic>
          <p:nvPicPr>
            <p:cNvPr id="6" name="Picture 5" descr="Picture 2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3100633"/>
              <a:ext cx="1828800" cy="3205113"/>
            </a:xfrm>
            <a:prstGeom prst="rect">
              <a:avLst/>
            </a:prstGeom>
          </p:spPr>
        </p:pic>
        <p:pic>
          <p:nvPicPr>
            <p:cNvPr id="7" name="Picture 6" descr="Picture 3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399" y="3048000"/>
              <a:ext cx="1795953" cy="3200400"/>
            </a:xfrm>
            <a:prstGeom prst="rect">
              <a:avLst/>
            </a:prstGeom>
          </p:spPr>
        </p:pic>
        <p:pic>
          <p:nvPicPr>
            <p:cNvPr id="8" name="Picture 7" descr="Picture 4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3048000"/>
              <a:ext cx="1828800" cy="3213652"/>
            </a:xfrm>
            <a:prstGeom prst="rect">
              <a:avLst/>
            </a:prstGeom>
          </p:spPr>
        </p:pic>
      </p:grpSp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809625"/>
          </a:xfrm>
        </p:spPr>
        <p:txBody>
          <a:bodyPr/>
          <a:lstStyle/>
          <a:p>
            <a:pPr marL="233363" indent="-233363"/>
            <a:r>
              <a:rPr lang="en-US" sz="3000" dirty="0" smtClean="0"/>
              <a:t>Snowflake divertor is a leading heat flux mitigation candidate for </a:t>
            </a:r>
            <a:r>
              <a:rPr lang="en-US" sz="3000" dirty="0" smtClean="0"/>
              <a:t>NSTX</a:t>
            </a:r>
            <a:r>
              <a:rPr lang="en-US" sz="3000" dirty="0"/>
              <a:t>-</a:t>
            </a:r>
            <a:r>
              <a:rPr lang="en-US" sz="3000" dirty="0" smtClean="0"/>
              <a:t>U</a:t>
            </a:r>
            <a:endParaRPr lang="en-US" sz="3000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534400" cy="5257800"/>
          </a:xfrm>
        </p:spPr>
        <p:txBody>
          <a:bodyPr/>
          <a:lstStyle/>
          <a:p>
            <a:pPr marL="233363" indent="-233363">
              <a:buClr>
                <a:srgbClr val="010000"/>
              </a:buClr>
            </a:pPr>
            <a:r>
              <a:rPr lang="en-US" sz="1800" dirty="0" smtClean="0">
                <a:latin typeface="Arial" charset="0"/>
              </a:rPr>
              <a:t>Single </a:t>
            </a:r>
            <a:r>
              <a:rPr lang="en-US" sz="1800" dirty="0">
                <a:latin typeface="Arial" charset="0"/>
              </a:rPr>
              <a:t>and double-null radiative divertors and upper-lower snowflake configurations considered</a:t>
            </a:r>
          </a:p>
          <a:p>
            <a:pPr marL="457200" lvl="1" indent="-223838">
              <a:buClr>
                <a:srgbClr val="010000"/>
              </a:buClr>
            </a:pPr>
            <a:r>
              <a:rPr lang="en-US" sz="1600" dirty="0">
                <a:latin typeface="Arial" charset="0"/>
              </a:rPr>
              <a:t>Supported by NSTX-U divertor coils and compatible with coil current </a:t>
            </a:r>
            <a:r>
              <a:rPr lang="en-US" sz="1600" dirty="0" smtClean="0">
                <a:latin typeface="Arial" charset="0"/>
              </a:rPr>
              <a:t>limits</a:t>
            </a:r>
          </a:p>
          <a:p>
            <a:pPr marL="457200" lvl="1" indent="-223838">
              <a:buClr>
                <a:srgbClr val="010000"/>
              </a:buClr>
            </a:pPr>
            <a:r>
              <a:rPr lang="en-US" sz="1600" dirty="0" smtClean="0">
                <a:latin typeface="Arial" charset="0"/>
              </a:rPr>
              <a:t>ISOLVER modeling shows many possible equilibria</a:t>
            </a:r>
          </a:p>
          <a:p>
            <a:pPr marL="857250" lvl="2" indent="-223838">
              <a:buClr>
                <a:srgbClr val="010000"/>
              </a:buClr>
            </a:pPr>
            <a:r>
              <a:rPr lang="en-US" sz="1400" dirty="0" smtClean="0">
                <a:latin typeface="Arial" charset="0"/>
              </a:rPr>
              <a:t>Impact of changing </a:t>
            </a:r>
            <a:r>
              <a:rPr lang="en-US" sz="1400" i="1" dirty="0" smtClean="0">
                <a:latin typeface="Arial" charset="0"/>
              </a:rPr>
              <a:t>I</a:t>
            </a:r>
            <a:r>
              <a:rPr lang="en-US" sz="1400" i="1" baseline="-25000" dirty="0" smtClean="0">
                <a:latin typeface="Arial" charset="0"/>
              </a:rPr>
              <a:t>OH</a:t>
            </a:r>
            <a:r>
              <a:rPr lang="en-US" sz="1400" dirty="0" smtClean="0">
                <a:latin typeface="Arial" charset="0"/>
              </a:rPr>
              <a:t> on snowflake minimal </a:t>
            </a:r>
          </a:p>
          <a:p>
            <a:pPr marL="857250" lvl="2" indent="-223838">
              <a:buClr>
                <a:srgbClr val="010000"/>
              </a:buClr>
            </a:pPr>
            <a:r>
              <a:rPr lang="en-US" sz="1400" dirty="0" smtClean="0">
                <a:latin typeface="Arial" charset="0"/>
              </a:rPr>
              <a:t>Reduced divertor coil set can be used for snowflakes</a:t>
            </a:r>
            <a:endParaRPr lang="en-US" sz="1400" dirty="0">
              <a:latin typeface="Arial" charset="0"/>
            </a:endParaRPr>
          </a:p>
          <a:p>
            <a:pPr>
              <a:buClr>
                <a:srgbClr val="010000"/>
              </a:buClr>
            </a:pPr>
            <a:endParaRPr lang="en-US" sz="1800" dirty="0">
              <a:latin typeface="Arial" charset="0"/>
            </a:endParaRPr>
          </a:p>
          <a:p>
            <a:pPr>
              <a:buClr>
                <a:srgbClr val="010000"/>
              </a:buClr>
            </a:pPr>
            <a:endParaRPr lang="en-US" sz="1800" dirty="0" smtClean="0">
              <a:latin typeface="Arial" charset="0"/>
            </a:endParaRPr>
          </a:p>
        </p:txBody>
      </p:sp>
      <p:pic>
        <p:nvPicPr>
          <p:cNvPr id="3" name="Picture 2" descr="Picture 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2973577" cy="426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86600" y="2057400"/>
            <a:ext cx="205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10000"/>
              </a:buClr>
            </a:pPr>
            <a:r>
              <a:rPr lang="en-US" sz="1400" i="0" dirty="0" smtClean="0">
                <a:latin typeface="Arial" charset="0"/>
              </a:rPr>
              <a:t>NSTX-U simulation</a:t>
            </a:r>
            <a:endParaRPr lang="en-US" sz="1400" i="0" dirty="0"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172200"/>
            <a:ext cx="1905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10000"/>
              </a:buClr>
            </a:pPr>
            <a:r>
              <a:rPr lang="en-US" i="0" dirty="0" smtClean="0">
                <a:latin typeface="Arial" charset="0"/>
              </a:rPr>
              <a:t>NSTX-U double-null</a:t>
            </a:r>
            <a:endParaRPr lang="en-US" i="0" dirty="0"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09800" y="6167735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10000"/>
              </a:buClr>
            </a:pPr>
            <a:r>
              <a:rPr lang="en-US" i="0" dirty="0" smtClean="0">
                <a:latin typeface="Arial" charset="0"/>
              </a:rPr>
              <a:t>NSTX-U double-snowflake-plus</a:t>
            </a:r>
            <a:endParaRPr lang="en-US" i="0" dirty="0"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14800" y="6172200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10000"/>
              </a:buClr>
            </a:pPr>
            <a:r>
              <a:rPr lang="en-US" i="0" dirty="0" smtClean="0">
                <a:latin typeface="Arial" charset="0"/>
              </a:rPr>
              <a:t>NSTX-U double-snowflake-minus</a:t>
            </a:r>
            <a:endParaRPr lang="en-US" i="0" dirty="0">
              <a:latin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5257800" y="2514600"/>
            <a:ext cx="8382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5410200" y="2743200"/>
            <a:ext cx="838200" cy="16002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81698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48668"/>
          </a:xfrm>
        </p:spPr>
        <p:txBody>
          <a:bodyPr>
            <a:noAutofit/>
          </a:bodyPr>
          <a:lstStyle/>
          <a:p>
            <a:r>
              <a:rPr lang="en-US" sz="3000" dirty="0" smtClean="0"/>
              <a:t>Projections with </a:t>
            </a:r>
            <a:r>
              <a:rPr lang="en-US" sz="3000" dirty="0" smtClean="0"/>
              <a:t>UEDGE edge multi-fluid </a:t>
            </a:r>
            <a:r>
              <a:rPr lang="en-US" sz="3000" dirty="0"/>
              <a:t>model for NSTX-U are </a:t>
            </a:r>
            <a:r>
              <a:rPr lang="en-US" sz="3000" dirty="0" smtClean="0"/>
              <a:t>optimistic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4038600"/>
            <a:ext cx="274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1600" b="0" i="0" dirty="0" smtClean="0">
                <a:solidFill>
                  <a:srgbClr val="000000"/>
                </a:solidFill>
                <a:latin typeface="+mn-lt"/>
              </a:rPr>
              <a:t>Grids extend from psi=0.9 to psi=1.2</a:t>
            </a:r>
          </a:p>
          <a:p>
            <a:pPr marL="285750" indent="-285750">
              <a:buFontTx/>
              <a:buChar char="•"/>
            </a:pPr>
            <a:r>
              <a:rPr lang="en-US" sz="1600" b="0" i="0" dirty="0" smtClean="0">
                <a:solidFill>
                  <a:srgbClr val="000000"/>
                </a:solidFill>
                <a:latin typeface="+mn-lt"/>
              </a:rPr>
              <a:t>STD grid covers 3.1 </a:t>
            </a:r>
            <a:r>
              <a:rPr lang="en-US" sz="1600" b="0" i="0" dirty="0">
                <a:solidFill>
                  <a:srgbClr val="000000"/>
                </a:solidFill>
                <a:latin typeface="+mn-lt"/>
              </a:rPr>
              <a:t>c</a:t>
            </a:r>
            <a:r>
              <a:rPr lang="en-US" sz="1600" b="0" i="0" dirty="0" smtClean="0">
                <a:solidFill>
                  <a:srgbClr val="000000"/>
                </a:solidFill>
                <a:latin typeface="+mn-lt"/>
              </a:rPr>
              <a:t>m outside the </a:t>
            </a:r>
            <a:r>
              <a:rPr lang="en-US" sz="1600" b="0" i="0" dirty="0" err="1" smtClean="0">
                <a:solidFill>
                  <a:srgbClr val="000000"/>
                </a:solidFill>
                <a:latin typeface="+mn-lt"/>
              </a:rPr>
              <a:t>separatrix</a:t>
            </a:r>
            <a:r>
              <a:rPr lang="en-US" sz="1600" b="0" i="0" dirty="0" smtClean="0">
                <a:solidFill>
                  <a:srgbClr val="000000"/>
                </a:solidFill>
                <a:latin typeface="+mn-lt"/>
              </a:rPr>
              <a:t> at  the outer MP</a:t>
            </a:r>
          </a:p>
          <a:p>
            <a:pPr marL="285750" indent="-285750">
              <a:buFontTx/>
              <a:buChar char="•"/>
            </a:pPr>
            <a:r>
              <a:rPr lang="en-US" sz="1600" b="0" i="0" dirty="0" smtClean="0">
                <a:solidFill>
                  <a:srgbClr val="000000"/>
                </a:solidFill>
                <a:latin typeface="+mn-lt"/>
              </a:rPr>
              <a:t>SNF grid covers 3.4 </a:t>
            </a:r>
            <a:r>
              <a:rPr lang="en-US" sz="1600" b="0" i="0" dirty="0">
                <a:solidFill>
                  <a:srgbClr val="000000"/>
                </a:solidFill>
                <a:latin typeface="+mn-lt"/>
              </a:rPr>
              <a:t>c</a:t>
            </a:r>
            <a:r>
              <a:rPr lang="en-US" sz="1600" b="0" i="0" dirty="0" smtClean="0">
                <a:solidFill>
                  <a:srgbClr val="000000"/>
                </a:solidFill>
                <a:latin typeface="+mn-lt"/>
              </a:rPr>
              <a:t>m outside the </a:t>
            </a:r>
            <a:r>
              <a:rPr lang="en-US" sz="1600" b="0" i="0" dirty="0" err="1" smtClean="0">
                <a:solidFill>
                  <a:srgbClr val="000000"/>
                </a:solidFill>
                <a:latin typeface="+mn-lt"/>
              </a:rPr>
              <a:t>separatrix</a:t>
            </a:r>
            <a:r>
              <a:rPr lang="en-US" sz="1600" b="0" i="0" dirty="0" smtClean="0">
                <a:solidFill>
                  <a:srgbClr val="000000"/>
                </a:solidFill>
                <a:latin typeface="+mn-lt"/>
              </a:rPr>
              <a:t> at the outer MP.</a:t>
            </a:r>
            <a:endParaRPr lang="en-US" sz="1600" b="0" i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" name="Picture 1" descr="Picture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5943600" cy="2665920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7200" y="3886200"/>
            <a:ext cx="5029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b="0" i="0" dirty="0" smtClean="0"/>
              <a:t>Fluid (Braginskii) model for ions and electrons</a:t>
            </a:r>
          </a:p>
          <a:p>
            <a:pPr>
              <a:lnSpc>
                <a:spcPct val="90000"/>
              </a:lnSpc>
            </a:pPr>
            <a:r>
              <a:rPr lang="en-US" sz="1600" b="0" i="0" dirty="0" smtClean="0"/>
              <a:t>Fluid for neutrals</a:t>
            </a:r>
          </a:p>
          <a:p>
            <a:pPr>
              <a:lnSpc>
                <a:spcPct val="90000"/>
              </a:lnSpc>
            </a:pPr>
            <a:r>
              <a:rPr lang="en-US" sz="1600" b="0" i="0" dirty="0" smtClean="0"/>
              <a:t>Classical parallel transport, anomalous radial transport </a:t>
            </a:r>
          </a:p>
          <a:p>
            <a:pPr>
              <a:lnSpc>
                <a:spcPct val="90000"/>
              </a:lnSpc>
            </a:pPr>
            <a:r>
              <a:rPr lang="en-US" sz="1600" b="0" i="0" dirty="0" smtClean="0"/>
              <a:t>Core interface:</a:t>
            </a:r>
          </a:p>
          <a:p>
            <a:pPr lvl="1">
              <a:lnSpc>
                <a:spcPct val="90000"/>
              </a:lnSpc>
            </a:pPr>
            <a:r>
              <a:rPr lang="en-US" sz="1600" b="0" dirty="0" smtClean="0"/>
              <a:t>P</a:t>
            </a:r>
            <a:r>
              <a:rPr lang="en-US" sz="1600" b="0" baseline="-25000" dirty="0" smtClean="0"/>
              <a:t>SOL90 </a:t>
            </a:r>
            <a:r>
              <a:rPr lang="en-US" sz="1600" b="0" i="0" dirty="0" smtClean="0"/>
              <a:t>= 5; 7; 9 MW</a:t>
            </a:r>
            <a:endParaRPr lang="en-US" sz="1600" b="0" baseline="-25000" dirty="0" smtClean="0"/>
          </a:p>
          <a:p>
            <a:pPr>
              <a:lnSpc>
                <a:spcPct val="90000"/>
              </a:lnSpc>
            </a:pPr>
            <a:r>
              <a:rPr lang="en-US" sz="1600" b="0" i="0" dirty="0" smtClean="0"/>
              <a:t>D = 0.1-0.5 m</a:t>
            </a:r>
            <a:r>
              <a:rPr lang="en-US" sz="1600" b="0" i="0" baseline="30000" dirty="0" smtClean="0"/>
              <a:t>2</a:t>
            </a:r>
            <a:r>
              <a:rPr lang="en-US" sz="1600" b="0" i="0" dirty="0" smtClean="0"/>
              <a:t>/s</a:t>
            </a:r>
          </a:p>
          <a:p>
            <a:pPr>
              <a:lnSpc>
                <a:spcPct val="90000"/>
              </a:lnSpc>
            </a:pPr>
            <a:r>
              <a:rPr lang="en-US" sz="1600" b="0" i="0" dirty="0" err="1" smtClean="0">
                <a:latin typeface="Symbol" charset="2"/>
                <a:cs typeface="Symbol" charset="2"/>
              </a:rPr>
              <a:t>c</a:t>
            </a:r>
            <a:r>
              <a:rPr lang="en-US" sz="1600" b="0" i="0" baseline="-25000" dirty="0" err="1" smtClean="0">
                <a:cs typeface="Symbol" charset="2"/>
              </a:rPr>
              <a:t>e,i</a:t>
            </a:r>
            <a:r>
              <a:rPr lang="en-US" sz="1600" b="0" i="0" dirty="0" smtClean="0"/>
              <a:t> = 1-2 m</a:t>
            </a:r>
            <a:r>
              <a:rPr lang="en-US" sz="1600" b="0" i="0" baseline="30000" dirty="0" smtClean="0"/>
              <a:t>2</a:t>
            </a:r>
            <a:r>
              <a:rPr lang="en-US" sz="1600" b="0" i="0" dirty="0" smtClean="0"/>
              <a:t>/s</a:t>
            </a:r>
          </a:p>
          <a:p>
            <a:pPr>
              <a:lnSpc>
                <a:spcPct val="90000"/>
              </a:lnSpc>
            </a:pPr>
            <a:r>
              <a:rPr lang="en-US" sz="1600" b="0" i="0" dirty="0" err="1" smtClean="0"/>
              <a:t>R</a:t>
            </a:r>
            <a:r>
              <a:rPr lang="en-US" sz="1600" b="0" i="0" baseline="-25000" dirty="0" err="1" smtClean="0"/>
              <a:t>recy</a:t>
            </a:r>
            <a:r>
              <a:rPr lang="en-US" sz="1600" b="0" i="0" dirty="0" smtClean="0"/>
              <a:t> = 0.99 </a:t>
            </a:r>
            <a:endParaRPr lang="en-US" sz="1600" b="0" i="0" baseline="30000" dirty="0" smtClean="0"/>
          </a:p>
          <a:p>
            <a:pPr>
              <a:lnSpc>
                <a:spcPct val="90000"/>
              </a:lnSpc>
            </a:pPr>
            <a:r>
              <a:rPr kumimoji="1" lang="en-US" sz="1600" b="0" i="0" dirty="0" smtClean="0"/>
              <a:t>Carbon 5 %</a:t>
            </a:r>
          </a:p>
          <a:p>
            <a:pPr>
              <a:lnSpc>
                <a:spcPct val="90000"/>
              </a:lnSpc>
            </a:pPr>
            <a:endParaRPr kumimoji="1" lang="en-US" sz="1600" b="0" i="0" dirty="0" smtClean="0"/>
          </a:p>
          <a:p>
            <a:pPr>
              <a:lnSpc>
                <a:spcPct val="90000"/>
              </a:lnSpc>
            </a:pPr>
            <a:endParaRPr kumimoji="1" lang="en-US" sz="1600" b="0" i="0" dirty="0" smtClean="0"/>
          </a:p>
          <a:p>
            <a:pPr>
              <a:lnSpc>
                <a:spcPct val="90000"/>
              </a:lnSpc>
            </a:pPr>
            <a:endParaRPr kumimoji="1" lang="en-US" sz="1600" b="0" i="0" dirty="0"/>
          </a:p>
        </p:txBody>
      </p:sp>
    </p:spTree>
    <p:extLst>
      <p:ext uri="{BB962C8B-B14F-4D97-AF65-F5344CB8AC3E}">
        <p14:creationId xmlns:p14="http://schemas.microsoft.com/office/powerpoint/2010/main" val="96964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809625"/>
          </a:xfrm>
        </p:spPr>
        <p:txBody>
          <a:bodyPr/>
          <a:lstStyle/>
          <a:p>
            <a:r>
              <a:rPr lang="en-US" dirty="0" smtClean="0"/>
              <a:t>In modeled NSTX-U snowflake configuration magnetic geometry shows clear benefits (cf. standard divertor)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911" y="1114032"/>
            <a:ext cx="3064131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18" y="1151390"/>
            <a:ext cx="3050562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367" y="3886200"/>
            <a:ext cx="2980079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054" y="3810000"/>
            <a:ext cx="301905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97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aea12-uedge-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4648199" cy="495621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UEDGE predicts significant divertor heat flux reduction and attached conditions in NSTX-U at 12 MW NBI heating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410200" y="1371600"/>
            <a:ext cx="3352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b="0" i="0" dirty="0"/>
              <a:t>P</a:t>
            </a:r>
            <a:r>
              <a:rPr lang="en-US" sz="1800" b="0" i="0" dirty="0" smtClean="0"/>
              <a:t>redictions for 12 MW NBI case</a:t>
            </a:r>
          </a:p>
          <a:p>
            <a:pPr lvl="1">
              <a:lnSpc>
                <a:spcPct val="90000"/>
              </a:lnSpc>
            </a:pPr>
            <a:r>
              <a:rPr lang="en-US" sz="1800" b="0" dirty="0" smtClean="0"/>
              <a:t>P</a:t>
            </a:r>
            <a:r>
              <a:rPr lang="en-US" sz="1800" b="0" baseline="-25000" dirty="0" smtClean="0"/>
              <a:t>SOL</a:t>
            </a:r>
            <a:r>
              <a:rPr lang="en-US" sz="1800" b="0" i="0" dirty="0"/>
              <a:t>=9 </a:t>
            </a:r>
            <a:r>
              <a:rPr lang="en-US" sz="1800" b="0" i="0" dirty="0" smtClean="0"/>
              <a:t>MW</a:t>
            </a:r>
          </a:p>
          <a:p>
            <a:pPr lvl="1">
              <a:lnSpc>
                <a:spcPct val="90000"/>
              </a:lnSpc>
            </a:pPr>
            <a:r>
              <a:rPr lang="en-US" sz="1800" b="0" i="0" dirty="0" smtClean="0"/>
              <a:t>Outer divertor attached</a:t>
            </a:r>
          </a:p>
          <a:p>
            <a:pPr lvl="2">
              <a:lnSpc>
                <a:spcPct val="90000"/>
              </a:lnSpc>
            </a:pPr>
            <a:r>
              <a:rPr lang="en-US" sz="1800" b="0" dirty="0" err="1" smtClean="0"/>
              <a:t>T</a:t>
            </a:r>
            <a:r>
              <a:rPr lang="en-US" sz="1800" b="0" baseline="-25000" dirty="0" err="1" smtClean="0"/>
              <a:t>e</a:t>
            </a:r>
            <a:r>
              <a:rPr lang="en-US" sz="1800" b="0" dirty="0" smtClean="0"/>
              <a:t>, T</a:t>
            </a:r>
            <a:r>
              <a:rPr lang="en-US" sz="1800" b="0" baseline="-25000" dirty="0" smtClean="0"/>
              <a:t>i</a:t>
            </a:r>
            <a:r>
              <a:rPr lang="en-US" sz="1800" b="0" i="0" dirty="0" smtClean="0"/>
              <a:t> ≤ 80 eV</a:t>
            </a:r>
          </a:p>
          <a:p>
            <a:pPr lvl="1">
              <a:lnSpc>
                <a:spcPct val="90000"/>
              </a:lnSpc>
            </a:pPr>
            <a:r>
              <a:rPr lang="en-US" sz="1800" b="0" i="0" dirty="0" smtClean="0"/>
              <a:t>Inner divertor detached</a:t>
            </a:r>
          </a:p>
          <a:p>
            <a:pPr>
              <a:lnSpc>
                <a:spcPct val="90000"/>
              </a:lnSpc>
            </a:pPr>
            <a:endParaRPr kumimoji="1" lang="en-US" sz="1800" b="0" i="0" dirty="0" smtClean="0"/>
          </a:p>
          <a:p>
            <a:pPr>
              <a:lnSpc>
                <a:spcPct val="90000"/>
              </a:lnSpc>
            </a:pPr>
            <a:endParaRPr kumimoji="1" lang="en-US" sz="1800" b="0" i="0" dirty="0" smtClean="0"/>
          </a:p>
          <a:p>
            <a:pPr>
              <a:lnSpc>
                <a:spcPct val="90000"/>
              </a:lnSpc>
            </a:pPr>
            <a:endParaRPr kumimoji="1" lang="en-US" b="0" i="0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562600" y="3810000"/>
            <a:ext cx="3212120" cy="2505426"/>
            <a:chOff x="6553200" y="1025680"/>
            <a:chExt cx="2566390" cy="1877121"/>
          </a:xfrm>
        </p:grpSpPr>
        <p:pic>
          <p:nvPicPr>
            <p:cNvPr id="11" name="Picture 10" descr="aps11-nstxu-sfd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1025680"/>
              <a:ext cx="2438400" cy="1877121"/>
            </a:xfrm>
            <a:prstGeom prst="rect">
              <a:avLst/>
            </a:prstGeom>
          </p:spPr>
        </p:pic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8165407" y="2287161"/>
              <a:ext cx="954183" cy="48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i="0" dirty="0" smtClean="0">
                  <a:solidFill>
                    <a:schemeClr val="tx1"/>
                  </a:solidFill>
                  <a:latin typeface="Arial" charset="0"/>
                </a:rPr>
                <a:t>NSTX-U </a:t>
              </a:r>
            </a:p>
            <a:p>
              <a:pPr>
                <a:lnSpc>
                  <a:spcPct val="70000"/>
                </a:lnSpc>
              </a:pPr>
              <a:r>
                <a:rPr lang="en-US" i="0" dirty="0" smtClean="0">
                  <a:solidFill>
                    <a:schemeClr val="tx1"/>
                  </a:solidFill>
                  <a:latin typeface="Arial" charset="0"/>
                </a:rPr>
                <a:t>snowflake</a:t>
              </a:r>
            </a:p>
            <a:p>
              <a:pPr>
                <a:lnSpc>
                  <a:spcPct val="70000"/>
                </a:lnSpc>
              </a:pPr>
              <a:r>
                <a:rPr lang="en-US" i="0" dirty="0" smtClean="0">
                  <a:solidFill>
                    <a:schemeClr val="tx1"/>
                  </a:solidFill>
                </a:rPr>
                <a:t>simulation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419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"/>
            <a:ext cx="8458200" cy="809625"/>
          </a:xfrm>
        </p:spPr>
        <p:txBody>
          <a:bodyPr/>
          <a:lstStyle/>
          <a:p>
            <a:pPr marL="0" indent="0"/>
            <a:r>
              <a:rPr lang="en-US" sz="2600" dirty="0"/>
              <a:t>S</a:t>
            </a:r>
            <a:r>
              <a:rPr lang="en-US" sz="2600" dirty="0" smtClean="0"/>
              <a:t>nowflake </a:t>
            </a:r>
            <a:r>
              <a:rPr lang="en-US" sz="2600" dirty="0"/>
              <a:t>divertor </a:t>
            </a:r>
            <a:r>
              <a:rPr lang="en-US" sz="2600" dirty="0" smtClean="0"/>
              <a:t>is a </a:t>
            </a:r>
            <a:r>
              <a:rPr lang="en-US" sz="2600" dirty="0"/>
              <a:t>promising solution for mitigating </a:t>
            </a:r>
            <a:r>
              <a:rPr lang="en-US" sz="2600" dirty="0" smtClean="0"/>
              <a:t>divertor heat loads, </a:t>
            </a:r>
            <a:r>
              <a:rPr lang="en-US" sz="2600" dirty="0"/>
              <a:t>and </a:t>
            </a:r>
            <a:r>
              <a:rPr lang="en-US" sz="2600" dirty="0" smtClean="0"/>
              <a:t>projects </a:t>
            </a:r>
            <a:r>
              <a:rPr lang="en-US" sz="2600" dirty="0"/>
              <a:t>favorably to future fusion </a:t>
            </a:r>
            <a:r>
              <a:rPr lang="en-US" sz="2600" dirty="0" smtClean="0"/>
              <a:t>devices</a:t>
            </a:r>
            <a:endParaRPr lang="en-US" sz="2600" dirty="0"/>
          </a:p>
        </p:txBody>
      </p:sp>
      <p:pic>
        <p:nvPicPr>
          <p:cNvPr id="6" name="Picture 5" descr="sfd4rd100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219199"/>
            <a:ext cx="2549442" cy="527345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143000"/>
            <a:ext cx="6248400" cy="5181600"/>
          </a:xfrm>
        </p:spPr>
        <p:txBody>
          <a:bodyPr/>
          <a:lstStyle/>
          <a:p>
            <a:r>
              <a:rPr lang="en-US" dirty="0" smtClean="0"/>
              <a:t>Snowflake divertor configuration in NSTX</a:t>
            </a:r>
          </a:p>
          <a:p>
            <a:pPr marL="520700" lvl="1" indent="-295275"/>
            <a:r>
              <a:rPr lang="en-US" sz="1800" dirty="0"/>
              <a:t>Core H-mode confinement unaffected, core carbon </a:t>
            </a:r>
            <a:r>
              <a:rPr lang="en-US" sz="1800" dirty="0" smtClean="0"/>
              <a:t>concentration reduced</a:t>
            </a:r>
            <a:endParaRPr lang="en-US" sz="1800" dirty="0"/>
          </a:p>
          <a:p>
            <a:pPr marL="520700" lvl="1" indent="-295275"/>
            <a:r>
              <a:rPr lang="en-US" sz="1800" dirty="0"/>
              <a:t>Pedestal stability modified: s</a:t>
            </a:r>
            <a:r>
              <a:rPr lang="en-US" sz="1800" dirty="0" smtClean="0"/>
              <a:t>uppressed Type </a:t>
            </a:r>
            <a:r>
              <a:rPr lang="en-US" sz="1800" dirty="0"/>
              <a:t>I ELMs re-appeared </a:t>
            </a:r>
          </a:p>
          <a:p>
            <a:pPr marL="520700" lvl="1" indent="-295275"/>
            <a:r>
              <a:rPr lang="en-US" sz="1800" dirty="0"/>
              <a:t>Divertor heat flux significantly reduced</a:t>
            </a:r>
          </a:p>
          <a:p>
            <a:pPr marL="920694" lvl="3" indent="-295275"/>
            <a:r>
              <a:rPr lang="en-US" sz="1600" dirty="0" smtClean="0"/>
              <a:t>Between-ELM </a:t>
            </a:r>
            <a:r>
              <a:rPr lang="en-US" sz="1600" dirty="0"/>
              <a:t>reduction due to geometry and radiative detachment</a:t>
            </a:r>
          </a:p>
          <a:p>
            <a:pPr marL="920694" lvl="3" indent="-295275"/>
            <a:r>
              <a:rPr lang="en-US" sz="1600" dirty="0"/>
              <a:t>ELM heat flux reduction due to power </a:t>
            </a:r>
            <a:r>
              <a:rPr lang="en-US" sz="1600" dirty="0" smtClean="0"/>
              <a:t>sharing between strike points, </a:t>
            </a:r>
            <a:r>
              <a:rPr lang="en-US" sz="1600" dirty="0"/>
              <a:t>radiation and geometry</a:t>
            </a:r>
          </a:p>
          <a:p>
            <a:r>
              <a:rPr lang="en-US" dirty="0" smtClean="0"/>
              <a:t>Snowflake divertor is a leading candidate for NSTX</a:t>
            </a:r>
            <a:r>
              <a:rPr lang="en-US" dirty="0"/>
              <a:t>-</a:t>
            </a:r>
            <a:r>
              <a:rPr lang="en-US" dirty="0" smtClean="0"/>
              <a:t>U</a:t>
            </a:r>
          </a:p>
          <a:p>
            <a:pPr marL="520700" lvl="1" indent="-295275"/>
            <a:r>
              <a:rPr lang="en-US" sz="1800" dirty="0" smtClean="0"/>
              <a:t>Divertor coils enable a variety of snowflakes</a:t>
            </a:r>
          </a:p>
          <a:p>
            <a:pPr marL="520700" lvl="1" indent="-295275"/>
            <a:r>
              <a:rPr lang="en-US" sz="1800" dirty="0" smtClean="0"/>
              <a:t>In 2 MA, 12 MW NBI-heated discharges </a:t>
            </a:r>
          </a:p>
          <a:p>
            <a:pPr marL="920750" lvl="2" indent="-295275"/>
            <a:r>
              <a:rPr lang="en-US" sz="1600" dirty="0" smtClean="0">
                <a:cs typeface="Symbol" charset="2"/>
              </a:rPr>
              <a:t>SOL power width</a:t>
            </a:r>
            <a:r>
              <a:rPr lang="en-US" sz="1600" dirty="0" smtClean="0">
                <a:latin typeface="Symbol" charset="2"/>
                <a:cs typeface="Symbol" charset="2"/>
              </a:rPr>
              <a:t> </a:t>
            </a:r>
            <a:r>
              <a:rPr lang="en-US" sz="1600" i="1" dirty="0" err="1" smtClean="0">
                <a:latin typeface="Symbol" charset="2"/>
                <a:cs typeface="Symbol" charset="2"/>
              </a:rPr>
              <a:t>l</a:t>
            </a:r>
            <a:r>
              <a:rPr lang="en-US" sz="1600" i="1" baseline="-25000" dirty="0" err="1" smtClean="0"/>
              <a:t>SOL</a:t>
            </a:r>
            <a:r>
              <a:rPr lang="en-US" sz="1600" dirty="0" smtClean="0"/>
              <a:t> = 3 mm projected</a:t>
            </a:r>
          </a:p>
          <a:p>
            <a:pPr marL="920750" lvl="2" indent="-295275"/>
            <a:r>
              <a:rPr lang="en-US" sz="1600" i="1" dirty="0" err="1" smtClean="0"/>
              <a:t>q</a:t>
            </a:r>
            <a:r>
              <a:rPr lang="en-US" sz="1600" i="1" baseline="-25000" dirty="0" err="1" smtClean="0"/>
              <a:t>div</a:t>
            </a:r>
            <a:r>
              <a:rPr lang="en-US" sz="1600" i="1" baseline="-25000" dirty="0" smtClean="0"/>
              <a:t> </a:t>
            </a:r>
            <a:r>
              <a:rPr lang="en-US" sz="1600" dirty="0" smtClean="0"/>
              <a:t>≤ 15 - 25 MW/m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projected in standard divertor</a:t>
            </a:r>
          </a:p>
          <a:p>
            <a:pPr marL="920750" lvl="2" indent="-295275"/>
            <a:r>
              <a:rPr lang="en-US" sz="1600" i="1" dirty="0" err="1"/>
              <a:t>q</a:t>
            </a:r>
            <a:r>
              <a:rPr lang="en-US" sz="1600" i="1" baseline="-25000" dirty="0" err="1"/>
              <a:t>div</a:t>
            </a:r>
            <a:r>
              <a:rPr lang="en-US" sz="1600" i="1" baseline="-25000" dirty="0"/>
              <a:t> </a:t>
            </a:r>
            <a:r>
              <a:rPr lang="en-US" sz="1600" dirty="0"/>
              <a:t>≤ </a:t>
            </a:r>
            <a:r>
              <a:rPr lang="en-US" sz="1600" dirty="0" smtClean="0"/>
              <a:t>3 MW</a:t>
            </a:r>
            <a:r>
              <a:rPr lang="en-US" sz="1600" dirty="0"/>
              <a:t>/m</a:t>
            </a:r>
            <a:r>
              <a:rPr lang="en-US" sz="1600" baseline="30000" dirty="0"/>
              <a:t>2</a:t>
            </a:r>
            <a:r>
              <a:rPr lang="en-US" sz="1600" dirty="0"/>
              <a:t> projected in </a:t>
            </a:r>
            <a:r>
              <a:rPr lang="en-US" sz="1600" dirty="0" smtClean="0"/>
              <a:t>snowflake divertor</a:t>
            </a:r>
          </a:p>
          <a:p>
            <a:pPr marL="920750" lvl="2" indent="-295275"/>
            <a:endParaRPr lang="en-US" sz="1800" dirty="0" smtClean="0"/>
          </a:p>
          <a:p>
            <a:pPr marL="920750" lvl="2" indent="-295275"/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08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>
            <a:noAutofit/>
          </a:bodyPr>
          <a:lstStyle/>
          <a:p>
            <a:r>
              <a:rPr lang="en-US" sz="3000" dirty="0" smtClean="0"/>
              <a:t>Snowflake divertor geometry </a:t>
            </a:r>
            <a:r>
              <a:rPr lang="en-US" sz="3000" dirty="0" smtClean="0"/>
              <a:t>takes advantage of second-order poloidal field null properties</a:t>
            </a:r>
            <a:endParaRPr lang="en-US" sz="3000" dirty="0" smtClean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76200" y="1143000"/>
            <a:ext cx="6858000" cy="5181600"/>
          </a:xfrm>
        </p:spPr>
        <p:txBody>
          <a:bodyPr/>
          <a:lstStyle/>
          <a:p>
            <a:r>
              <a:rPr lang="en-US" sz="2000" dirty="0"/>
              <a:t>Snowflake </a:t>
            </a:r>
            <a:r>
              <a:rPr lang="en-US" sz="2000" dirty="0" smtClean="0"/>
              <a:t>divertor configuration</a:t>
            </a:r>
            <a:endParaRPr lang="en-US" sz="2000" dirty="0"/>
          </a:p>
          <a:p>
            <a:pPr marL="684130" lvl="1" indent="-342858"/>
            <a:r>
              <a:rPr lang="en-US" sz="1800" dirty="0"/>
              <a:t>Second-order null</a:t>
            </a:r>
            <a:endParaRPr lang="en-US" sz="1800" b="1" dirty="0"/>
          </a:p>
          <a:p>
            <a:pPr marL="1141274" lvl="3" indent="-34285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1600" i="1" dirty="0"/>
              <a:t>B</a:t>
            </a:r>
            <a:r>
              <a:rPr lang="en-US" sz="1600" i="1" baseline="-25000" dirty="0"/>
              <a:t>p</a:t>
            </a:r>
            <a:r>
              <a:rPr lang="en-US" sz="1600" dirty="0"/>
              <a:t> ~ 0 and </a:t>
            </a:r>
            <a:r>
              <a:rPr lang="en-US" sz="1600" i="1" dirty="0"/>
              <a:t>grad B</a:t>
            </a:r>
            <a:r>
              <a:rPr lang="en-US" sz="1600" i="1" baseline="-25000" dirty="0"/>
              <a:t>p</a:t>
            </a:r>
            <a:r>
              <a:rPr lang="en-US" sz="1600" dirty="0"/>
              <a:t> ~ 0 (Cf. first-order null: </a:t>
            </a:r>
            <a:r>
              <a:rPr lang="en-US" sz="1600" i="1" dirty="0"/>
              <a:t>B</a:t>
            </a:r>
            <a:r>
              <a:rPr lang="en-US" sz="1600" i="1" baseline="-25000" dirty="0"/>
              <a:t>p</a:t>
            </a:r>
            <a:r>
              <a:rPr lang="en-US" sz="1600" dirty="0"/>
              <a:t> ~ 0</a:t>
            </a:r>
            <a:r>
              <a:rPr lang="en-US" sz="1600" i="1" dirty="0"/>
              <a:t>)</a:t>
            </a:r>
            <a:endParaRPr lang="en-US" sz="1600" dirty="0"/>
          </a:p>
          <a:p>
            <a:pPr marL="684130" lvl="1" indent="-34285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1800" dirty="0"/>
              <a:t>Obtained with existing divertor coils (min. 2)</a:t>
            </a:r>
          </a:p>
          <a:p>
            <a:pPr marL="684130" lvl="1" indent="-34285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1800" dirty="0"/>
              <a:t>Exact snowflake topologically </a:t>
            </a:r>
            <a:r>
              <a:rPr lang="en-US" sz="1800" dirty="0" smtClean="0"/>
              <a:t>unstable</a:t>
            </a:r>
          </a:p>
          <a:p>
            <a:pPr marL="684130" lvl="1" indent="-34285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1800" dirty="0" smtClean="0"/>
              <a:t>Deviation from ideal snowflake: </a:t>
            </a:r>
            <a:r>
              <a:rPr lang="en-US" sz="1800" i="1" dirty="0" smtClean="0">
                <a:latin typeface="Symbol" charset="2"/>
                <a:cs typeface="Symbol" charset="2"/>
              </a:rPr>
              <a:t>s = </a:t>
            </a:r>
            <a:r>
              <a:rPr lang="en-US" sz="1800" i="1" dirty="0" smtClean="0">
                <a:cs typeface="Symbol" charset="2"/>
              </a:rPr>
              <a:t>d / a</a:t>
            </a:r>
          </a:p>
          <a:p>
            <a:pPr marL="1084132" lvl="2" indent="-34285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1400" i="1" dirty="0" smtClean="0">
                <a:cs typeface="Symbol" charset="2"/>
              </a:rPr>
              <a:t>d – </a:t>
            </a:r>
            <a:r>
              <a:rPr lang="en-US" sz="1400" dirty="0" smtClean="0">
                <a:cs typeface="Symbol" charset="2"/>
              </a:rPr>
              <a:t>distance between nulls, </a:t>
            </a:r>
            <a:r>
              <a:rPr lang="en-US" sz="1400" i="1" dirty="0" smtClean="0">
                <a:cs typeface="Symbol" charset="2"/>
              </a:rPr>
              <a:t>a</a:t>
            </a:r>
            <a:r>
              <a:rPr lang="en-US" sz="1400" dirty="0" smtClean="0">
                <a:cs typeface="Symbol" charset="2"/>
              </a:rPr>
              <a:t> – plasma minor radius</a:t>
            </a:r>
            <a:endParaRPr lang="en-US" sz="1400" b="1" dirty="0"/>
          </a:p>
        </p:txBody>
      </p:sp>
      <p:pic>
        <p:nvPicPr>
          <p:cNvPr id="18" name="Picture 17" descr="Picture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61" y="3429000"/>
            <a:ext cx="3621139" cy="2050645"/>
          </a:xfrm>
          <a:prstGeom prst="rect">
            <a:avLst/>
          </a:prstGeom>
        </p:spPr>
      </p:pic>
      <p:pic>
        <p:nvPicPr>
          <p:cNvPr id="19" name="Picture 18" descr="ryutov-sfd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4" y="1081340"/>
            <a:ext cx="1752601" cy="242386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91200" y="5334000"/>
            <a:ext cx="3276600" cy="584763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>
              <a:spcAft>
                <a:spcPts val="0"/>
              </a:spcAft>
              <a:buNone/>
            </a:pPr>
            <a:r>
              <a:rPr lang="en-US" sz="1600" b="1" i="0" u="none" dirty="0" smtClean="0">
                <a:solidFill>
                  <a:srgbClr val="FF0000"/>
                </a:solidFill>
                <a:latin typeface="+mn-lt"/>
              </a:rPr>
              <a:t>snowflake-minus</a:t>
            </a:r>
          </a:p>
          <a:p>
            <a:pPr algn="r">
              <a:spcAft>
                <a:spcPts val="0"/>
              </a:spcAft>
              <a:buNone/>
            </a:pPr>
            <a:r>
              <a:rPr lang="en-US" sz="1600" b="1" i="0" u="none" dirty="0" smtClean="0">
                <a:solidFill>
                  <a:srgbClr val="FF0000"/>
                </a:solidFill>
                <a:latin typeface="+mn-lt"/>
              </a:rPr>
              <a:t>	snowflake</a:t>
            </a:r>
            <a:r>
              <a:rPr lang="en-US" sz="1600" b="1" i="0" u="none" dirty="0">
                <a:solidFill>
                  <a:srgbClr val="FF0000"/>
                </a:solidFill>
                <a:latin typeface="+mn-lt"/>
              </a:rPr>
              <a:t>-plus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48400" y="1143000"/>
            <a:ext cx="1676400" cy="754040"/>
          </a:xfrm>
          <a:prstGeom prst="rect">
            <a:avLst/>
          </a:prstGeom>
        </p:spPr>
        <p:txBody>
          <a:bodyPr wrap="square" lIns="91428" tIns="45714" rIns="91428" bIns="45714" numCol="1">
            <a:spAutoFit/>
          </a:bodyPr>
          <a:lstStyle/>
          <a:p>
            <a:pPr>
              <a:lnSpc>
                <a:spcPct val="70000"/>
              </a:lnSpc>
              <a:spcAft>
                <a:spcPts val="0"/>
              </a:spcAft>
              <a:buNone/>
            </a:pPr>
            <a:r>
              <a:rPr lang="en-US" sz="2000" b="1" i="0" u="none" dirty="0" smtClean="0">
                <a:solidFill>
                  <a:srgbClr val="FF0000"/>
                </a:solidFill>
                <a:latin typeface="+mn-lt"/>
              </a:rPr>
              <a:t>Exact (ideal)</a:t>
            </a:r>
          </a:p>
          <a:p>
            <a:pPr>
              <a:lnSpc>
                <a:spcPct val="70000"/>
              </a:lnSpc>
              <a:spcAft>
                <a:spcPts val="0"/>
              </a:spcAft>
              <a:buNone/>
            </a:pPr>
            <a:r>
              <a:rPr lang="en-US" sz="2000" b="1" i="0" u="none" dirty="0" smtClean="0">
                <a:solidFill>
                  <a:srgbClr val="FF0000"/>
                </a:solidFill>
                <a:latin typeface="+mn-lt"/>
              </a:rPr>
              <a:t>snowflake</a:t>
            </a:r>
            <a:endParaRPr lang="en-US" sz="2000" b="1" i="0" u="none" dirty="0">
              <a:solidFill>
                <a:srgbClr val="FF0000"/>
              </a:solidFill>
              <a:latin typeface="+mn-lt"/>
            </a:endParaRPr>
          </a:p>
          <a:p>
            <a:pPr>
              <a:lnSpc>
                <a:spcPct val="70000"/>
              </a:lnSpc>
              <a:spcAft>
                <a:spcPts val="0"/>
              </a:spcAft>
              <a:buNone/>
            </a:pPr>
            <a:endParaRPr lang="en-US" sz="2000" b="1" i="0" u="none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77200" y="2667000"/>
            <a:ext cx="38985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3200" b="1" i="0" u="none" dirty="0" smtClean="0">
                <a:solidFill>
                  <a:srgbClr val="FF0000"/>
                </a:solidFill>
              </a:rPr>
              <a:t>*</a:t>
            </a:r>
            <a:endParaRPr lang="en-US" sz="3200" b="1" i="0" u="none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001000" y="4191000"/>
            <a:ext cx="53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i="0" u="none" dirty="0" smtClean="0">
                <a:solidFill>
                  <a:srgbClr val="FF0000"/>
                </a:solidFill>
              </a:rPr>
              <a:t>+</a:t>
            </a:r>
            <a:endParaRPr lang="en-US" sz="2400" b="1" i="0" u="none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84038" y="4648200"/>
            <a:ext cx="369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b="1" i="0" u="none" dirty="0" smtClean="0">
                <a:solidFill>
                  <a:srgbClr val="FF0000"/>
                </a:solidFill>
              </a:rPr>
              <a:t>+</a:t>
            </a:r>
            <a:endParaRPr lang="en-US" sz="2400" b="1" i="0" u="none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41038" y="4419600"/>
            <a:ext cx="369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b="1" i="0" u="none" dirty="0" smtClean="0">
                <a:solidFill>
                  <a:srgbClr val="FF0000"/>
                </a:solidFill>
              </a:rPr>
              <a:t>+</a:t>
            </a:r>
            <a:endParaRPr lang="en-US" sz="2400" b="1" i="0" u="none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60038" y="4267200"/>
            <a:ext cx="369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b="1" i="0" u="none" dirty="0" smtClean="0">
                <a:solidFill>
                  <a:srgbClr val="FF0000"/>
                </a:solidFill>
              </a:rPr>
              <a:t>+</a:t>
            </a:r>
            <a:endParaRPr lang="en-US" sz="2400" b="1" i="0" u="none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807192" y="2893756"/>
            <a:ext cx="228600" cy="2743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39A6"/>
              </a:solidFill>
              <a:effectLst/>
              <a:latin typeface="Impact" pitchFamily="-65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91146" y="5943600"/>
            <a:ext cx="290045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i="0" u="none" dirty="0">
                <a:latin typeface="+mj-lt"/>
              </a:rPr>
              <a:t>D. D. Ryutov, </a:t>
            </a:r>
            <a:r>
              <a:rPr lang="en-US" sz="1600" b="1" i="0" u="none" dirty="0" err="1">
                <a:latin typeface="+mj-lt"/>
              </a:rPr>
              <a:t>PoP</a:t>
            </a:r>
            <a:r>
              <a:rPr lang="en-US" sz="1600" b="1" i="0" u="none" dirty="0">
                <a:latin typeface="+mj-lt"/>
              </a:rPr>
              <a:t> 14, 064502 </a:t>
            </a:r>
            <a:r>
              <a:rPr lang="en-US" sz="1600" b="1" i="0" u="none" dirty="0" smtClean="0">
                <a:latin typeface="+mj-lt"/>
              </a:rPr>
              <a:t>2007</a:t>
            </a:r>
          </a:p>
          <a:p>
            <a:pPr>
              <a:defRPr/>
            </a:pPr>
            <a:r>
              <a:rPr lang="en-US" sz="1600" b="1" i="0" u="none" dirty="0" smtClean="0">
                <a:latin typeface="+mj-lt"/>
              </a:rPr>
              <a:t>EPS 2012 Invited, </a:t>
            </a:r>
            <a:r>
              <a:rPr lang="en-US" sz="1600" b="1" i="0" u="none" dirty="0" err="1" smtClean="0">
                <a:latin typeface="+mj-lt"/>
              </a:rPr>
              <a:t>subm</a:t>
            </a:r>
            <a:r>
              <a:rPr lang="en-US" sz="1600" b="1" i="0" u="none" dirty="0" smtClean="0">
                <a:latin typeface="+mj-lt"/>
              </a:rPr>
              <a:t>. to PPCF</a:t>
            </a:r>
            <a:endParaRPr lang="en-US" sz="1600" b="1" i="0" u="none" dirty="0">
              <a:latin typeface="+mj-lt"/>
            </a:endParaRPr>
          </a:p>
        </p:txBody>
      </p:sp>
      <p:pic>
        <p:nvPicPr>
          <p:cNvPr id="15" name="Picture 14" descr="iaea12-mod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654125"/>
            <a:ext cx="5562600" cy="28228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3380601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0" dirty="0" smtClean="0">
                <a:latin typeface="+mn-lt"/>
              </a:rPr>
              <a:t>Standard divertor	Snowflake-minus	Exact snowflake   </a:t>
            </a:r>
            <a:endParaRPr lang="en-US" sz="1400" i="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696200" y="2971800"/>
            <a:ext cx="304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0" charset="0"/>
              <a:ea typeface="ＭＳ Ｐゴシック" pitchFamily="80" charset="-128"/>
              <a:cs typeface="ＭＳ Ｐゴシック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549317"/>
      </p:ext>
    </p:extLst>
  </p:cSld>
  <p:clrMapOvr>
    <a:masterClrMapping/>
  </p:clrMapOvr>
  <p:transition xmlns:p14="http://schemas.microsoft.com/office/powerpoint/2010/main" advTm="1222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>
            <a:noAutofit/>
          </a:bodyPr>
          <a:lstStyle/>
          <a:p>
            <a:r>
              <a:rPr lang="en-US" sz="3000" dirty="0" smtClean="0"/>
              <a:t>Snowflake divertor geometry has benefits over standard X-point divertor geometry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2971800"/>
          </a:xfrm>
        </p:spPr>
        <p:txBody>
          <a:bodyPr/>
          <a:lstStyle/>
          <a:p>
            <a:r>
              <a:rPr lang="en-US" sz="2400" dirty="0" smtClean="0"/>
              <a:t>Predicted </a:t>
            </a:r>
            <a:r>
              <a:rPr lang="en-US" sz="2400" dirty="0"/>
              <a:t>geometry </a:t>
            </a:r>
            <a:r>
              <a:rPr lang="en-US" sz="2400" dirty="0" smtClean="0"/>
              <a:t>properties in snowflake divertor </a:t>
            </a:r>
            <a:r>
              <a:rPr lang="en-US" sz="2400" dirty="0"/>
              <a:t>(cf. standard divertor)</a:t>
            </a:r>
          </a:p>
          <a:p>
            <a:pPr marL="627063" lvl="1" indent="-285750"/>
            <a:r>
              <a:rPr lang="en-US" dirty="0" smtClean="0"/>
              <a:t>Increased edge </a:t>
            </a:r>
            <a:r>
              <a:rPr lang="en-US" dirty="0" smtClean="0"/>
              <a:t>shear			:</a:t>
            </a:r>
            <a:r>
              <a:rPr lang="en-US" dirty="0" err="1" smtClean="0"/>
              <a:t>ped</a:t>
            </a:r>
            <a:r>
              <a:rPr lang="en-US" dirty="0"/>
              <a:t>. </a:t>
            </a:r>
            <a:r>
              <a:rPr lang="en-US" dirty="0" smtClean="0"/>
              <a:t>stability</a:t>
            </a:r>
          </a:p>
          <a:p>
            <a:pPr marL="627063" lvl="1" indent="-285750"/>
            <a:r>
              <a:rPr lang="en-US" dirty="0" err="1" smtClean="0"/>
              <a:t>Add’l</a:t>
            </a:r>
            <a:r>
              <a:rPr lang="en-US" dirty="0" smtClean="0"/>
              <a:t> null: H-mode power threshold, ion loss</a:t>
            </a:r>
            <a:endParaRPr lang="en-US" dirty="0"/>
          </a:p>
          <a:p>
            <a:pPr marL="627063" lvl="1" indent="-285750"/>
            <a:r>
              <a:rPr lang="en-US" dirty="0"/>
              <a:t>Larger plasma wetted-area </a:t>
            </a:r>
            <a:r>
              <a:rPr lang="en-US" i="1" dirty="0" err="1"/>
              <a:t>A</a:t>
            </a:r>
            <a:r>
              <a:rPr lang="en-US" i="1" baseline="-25000" dirty="0" err="1"/>
              <a:t>wet</a:t>
            </a:r>
            <a:r>
              <a:rPr lang="en-US" dirty="0"/>
              <a:t> 	</a:t>
            </a:r>
            <a:r>
              <a:rPr lang="en-US" dirty="0" smtClean="0"/>
              <a:t>	: </a:t>
            </a:r>
            <a:r>
              <a:rPr lang="en-US" dirty="0"/>
              <a:t>reduce </a:t>
            </a:r>
            <a:r>
              <a:rPr lang="en-US" i="1" dirty="0" err="1" smtClean="0"/>
              <a:t>q</a:t>
            </a:r>
            <a:r>
              <a:rPr lang="en-US" i="1" baseline="-25000" dirty="0" err="1" smtClean="0">
                <a:cs typeface="Symbol" charset="2"/>
              </a:rPr>
              <a:t>div</a:t>
            </a:r>
            <a:endParaRPr lang="en-US" i="1" baseline="-25000" dirty="0" smtClean="0">
              <a:cs typeface="Symbol" charset="2"/>
            </a:endParaRPr>
          </a:p>
          <a:p>
            <a:pPr marL="627063" lvl="1" indent="-285750"/>
            <a:r>
              <a:rPr lang="en-US" dirty="0" smtClean="0">
                <a:cs typeface="Symbol" charset="2"/>
              </a:rPr>
              <a:t>Four strike points			</a:t>
            </a:r>
            <a:r>
              <a:rPr lang="en-US" dirty="0" smtClean="0">
                <a:cs typeface="Symbol" charset="2"/>
              </a:rPr>
              <a:t>	: </a:t>
            </a:r>
            <a:r>
              <a:rPr lang="en-US" dirty="0" smtClean="0">
                <a:cs typeface="Symbol" charset="2"/>
              </a:rPr>
              <a:t>share </a:t>
            </a:r>
            <a:r>
              <a:rPr lang="en-US" i="1" dirty="0" err="1" smtClean="0"/>
              <a:t>q</a:t>
            </a:r>
            <a:r>
              <a:rPr lang="en-US" i="1" baseline="-25000" dirty="0" err="1" smtClean="0"/>
              <a:t>II</a:t>
            </a:r>
            <a:endParaRPr lang="en-US" dirty="0">
              <a:cs typeface="Symbol" charset="2"/>
            </a:endParaRPr>
          </a:p>
          <a:p>
            <a:pPr marL="627063" lvl="1" indent="-285750"/>
            <a:r>
              <a:rPr lang="en-US" dirty="0"/>
              <a:t>Larger X-point connection length </a:t>
            </a:r>
            <a:r>
              <a:rPr lang="en-US" i="1" dirty="0"/>
              <a:t>L</a:t>
            </a:r>
            <a:r>
              <a:rPr lang="en-US" i="1" baseline="-25000" dirty="0"/>
              <a:t>x</a:t>
            </a:r>
            <a:r>
              <a:rPr lang="en-US" dirty="0"/>
              <a:t> 	: reduce </a:t>
            </a:r>
            <a:r>
              <a:rPr lang="en-US" i="1" dirty="0" err="1"/>
              <a:t>q</a:t>
            </a:r>
            <a:r>
              <a:rPr lang="en-US" i="1" baseline="-25000" dirty="0" err="1"/>
              <a:t>II</a:t>
            </a:r>
            <a:endParaRPr lang="en-US" i="1" baseline="-25000" dirty="0"/>
          </a:p>
          <a:p>
            <a:pPr marL="627063" lvl="1" indent="-285750"/>
            <a:r>
              <a:rPr lang="en-US" dirty="0"/>
              <a:t>Larger effective divertor volume </a:t>
            </a:r>
            <a:r>
              <a:rPr lang="en-US" i="1" dirty="0" err="1"/>
              <a:t>V</a:t>
            </a:r>
            <a:r>
              <a:rPr lang="en-US" i="1" baseline="-25000" dirty="0" err="1"/>
              <a:t>div</a:t>
            </a:r>
            <a:r>
              <a:rPr lang="en-US" dirty="0"/>
              <a:t> 	: incr. </a:t>
            </a:r>
            <a:r>
              <a:rPr lang="en-US" i="1" dirty="0" err="1"/>
              <a:t>P</a:t>
            </a:r>
            <a:r>
              <a:rPr lang="en-US" i="1" baseline="-25000" dirty="0" err="1"/>
              <a:t>rad</a:t>
            </a:r>
            <a:r>
              <a:rPr lang="en-US" i="1" baseline="-25000" dirty="0"/>
              <a:t> </a:t>
            </a:r>
            <a:r>
              <a:rPr lang="en-US" dirty="0"/>
              <a:t>, </a:t>
            </a:r>
            <a:r>
              <a:rPr lang="en-US" i="1" dirty="0" smtClean="0"/>
              <a:t>P</a:t>
            </a:r>
            <a:r>
              <a:rPr lang="en-US" i="1" baseline="-25000" dirty="0" smtClean="0"/>
              <a:t>CX</a:t>
            </a:r>
            <a:endParaRPr lang="en-US" i="1" baseline="-25000" dirty="0" smtClean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800600"/>
            <a:ext cx="8053425" cy="914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5486400"/>
            <a:ext cx="2057400" cy="534310"/>
          </a:xfrm>
          <a:prstGeom prst="rect">
            <a:avLst/>
          </a:prstGeom>
        </p:spPr>
      </p:pic>
      <p:pic>
        <p:nvPicPr>
          <p:cNvPr id="7" name="Picture 6" descr="latex-image-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702" y="6248400"/>
            <a:ext cx="2349196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6019800"/>
            <a:ext cx="426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00" lvl="1" indent="-279367"/>
            <a:r>
              <a:rPr lang="en-US" sz="1800" i="0" dirty="0" smtClean="0"/>
              <a:t>D</a:t>
            </a:r>
            <a:r>
              <a:rPr lang="en-US" sz="1800" i="0" dirty="0"/>
              <a:t>. D. Ryutov, </a:t>
            </a:r>
            <a:r>
              <a:rPr lang="en-US" sz="1800" i="0" dirty="0" err="1"/>
              <a:t>PoP</a:t>
            </a:r>
            <a:r>
              <a:rPr lang="en-US" sz="1800" i="0" dirty="0"/>
              <a:t> 14, 064502 </a:t>
            </a:r>
            <a:r>
              <a:rPr lang="en-US" sz="1800" i="0" dirty="0" smtClean="0"/>
              <a:t>2007</a:t>
            </a:r>
            <a:endParaRPr lang="en-US" sz="1800" i="0" dirty="0"/>
          </a:p>
        </p:txBody>
      </p:sp>
    </p:spTree>
    <p:extLst>
      <p:ext uri="{BB962C8B-B14F-4D97-AF65-F5344CB8AC3E}">
        <p14:creationId xmlns:p14="http://schemas.microsoft.com/office/powerpoint/2010/main" val="2837682388"/>
      </p:ext>
    </p:extLst>
  </p:cSld>
  <p:clrMapOvr>
    <a:masterClrMapping/>
  </p:clrMapOvr>
  <p:transition xmlns:p14="http://schemas.microsoft.com/office/powerpoint/2010/main" advTm="1222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0"/>
            <a:ext cx="8839200" cy="914400"/>
          </a:xfrm>
        </p:spPr>
        <p:txBody>
          <a:bodyPr/>
          <a:lstStyle/>
          <a:p>
            <a:r>
              <a:rPr lang="en-US" sz="3000" dirty="0" smtClean="0"/>
              <a:t>Snowflake </a:t>
            </a:r>
            <a:r>
              <a:rPr lang="en-US" sz="3000" dirty="0" smtClean="0"/>
              <a:t>divertor configurations obtained with existing divertor </a:t>
            </a:r>
            <a:r>
              <a:rPr lang="en-US" sz="3000" dirty="0" smtClean="0"/>
              <a:t>coils, maintained for up to 10 </a:t>
            </a:r>
            <a:r>
              <a:rPr lang="en-US" sz="3000" dirty="0" err="1" smtClean="0">
                <a:latin typeface="Symbol" charset="2"/>
                <a:cs typeface="Symbol" charset="2"/>
              </a:rPr>
              <a:t>t</a:t>
            </a:r>
            <a:r>
              <a:rPr lang="en-US" sz="3000" baseline="-25000" dirty="0" err="1" smtClean="0"/>
              <a:t>E</a:t>
            </a:r>
            <a:endParaRPr lang="en-US" sz="3000" i="1" baseline="-25000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3352800" y="1143003"/>
            <a:ext cx="381000" cy="4000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290" eaLnBrk="0" hangingPunct="0">
              <a:spcBef>
                <a:spcPct val="50000"/>
              </a:spcBef>
              <a:buNone/>
            </a:pPr>
            <a:endParaRPr lang="en-US" sz="2000" i="0">
              <a:solidFill>
                <a:srgbClr val="004A95"/>
              </a:solidFill>
              <a:latin typeface="Impact" pitchFamily="-65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24024" y="3886200"/>
            <a:ext cx="381000" cy="3077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290" eaLnBrk="0" hangingPunct="0">
              <a:spcBef>
                <a:spcPct val="50000"/>
              </a:spcBef>
              <a:buNone/>
            </a:pPr>
            <a:endParaRPr lang="en-US" sz="1400" b="0" i="0">
              <a:solidFill>
                <a:srgbClr val="0039A6"/>
              </a:solidFill>
              <a:latin typeface="Impact" pitchFamily="-65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pic>
        <p:nvPicPr>
          <p:cNvPr id="2" name="Picture 1" descr="POP38260-figure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95400"/>
            <a:ext cx="3429000" cy="5006212"/>
          </a:xfrm>
          <a:prstGeom prst="rect">
            <a:avLst/>
          </a:prstGeom>
        </p:spPr>
      </p:pic>
      <p:pic>
        <p:nvPicPr>
          <p:cNvPr id="3" name="Picture 2" descr="psi20-bp-rev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4876800" cy="482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63086"/>
      </p:ext>
    </p:extLst>
  </p:cSld>
  <p:clrMapOvr>
    <a:masterClrMapping/>
  </p:clrMapOvr>
  <p:transition xmlns:p14="http://schemas.microsoft.com/office/powerpoint/2010/main" advTm="60547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09600" y="104775"/>
            <a:ext cx="7950200" cy="809625"/>
          </a:xfrm>
        </p:spPr>
        <p:txBody>
          <a:bodyPr/>
          <a:lstStyle/>
          <a:p>
            <a:pPr eaLnBrk="1" hangingPunct="1"/>
            <a:r>
              <a:rPr lang="en-US" sz="3000" dirty="0" smtClean="0"/>
              <a:t>Plasma-wetted area and connection length are increased by 50-90 % in snowflake divertor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28600" y="4724400"/>
            <a:ext cx="462197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Clr>
                <a:srgbClr val="004483"/>
              </a:buClr>
              <a:buFont typeface="Wingdings" pitchFamily="-65" charset="2"/>
              <a:buChar char="§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These 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properties observed in first 30-50 % of SOL width</a:t>
            </a:r>
          </a:p>
          <a:p>
            <a:pPr marL="342900" indent="-342900">
              <a:buClr>
                <a:srgbClr val="004483"/>
              </a:buClr>
              <a:buFont typeface="Wingdings" pitchFamily="-65" charset="2"/>
              <a:buChar char="§"/>
            </a:pPr>
            <a:endParaRPr lang="en-US" sz="1800" b="0" i="0" kern="0" dirty="0" smtClean="0">
              <a:solidFill>
                <a:schemeClr val="tx1"/>
              </a:solidFill>
              <a:latin typeface="+mn-lt"/>
            </a:endParaRPr>
          </a:p>
          <a:p>
            <a:pPr marL="342900" indent="-342900">
              <a:buClr>
                <a:srgbClr val="004483"/>
              </a:buClr>
              <a:buFont typeface="Wingdings" pitchFamily="-65" charset="2"/>
              <a:buChar char="§"/>
            </a:pPr>
            <a:r>
              <a:rPr lang="en-US" sz="1800" b="0" kern="0" dirty="0" err="1" smtClean="0">
                <a:solidFill>
                  <a:schemeClr val="tx1"/>
                </a:solidFill>
              </a:rPr>
              <a:t>B</a:t>
            </a:r>
            <a:r>
              <a:rPr lang="en-US" sz="1800" b="0" kern="0" baseline="-25000" dirty="0" err="1" smtClean="0">
                <a:solidFill>
                  <a:schemeClr val="tx1"/>
                </a:solidFill>
              </a:rPr>
              <a:t>tot</a:t>
            </a:r>
            <a:r>
              <a:rPr lang="en-US" sz="1800" b="0" i="0" kern="0" dirty="0" smtClean="0">
                <a:solidFill>
                  <a:schemeClr val="tx1"/>
                </a:solidFill>
              </a:rPr>
              <a:t> angles in the strike </a:t>
            </a:r>
            <a:r>
              <a:rPr lang="en-US" sz="1800" b="0" i="0" kern="0" dirty="0">
                <a:solidFill>
                  <a:schemeClr val="tx1"/>
                </a:solidFill>
              </a:rPr>
              <a:t>point </a:t>
            </a:r>
            <a:r>
              <a:rPr lang="en-US" sz="1800" b="0" i="0" kern="0" dirty="0" smtClean="0">
                <a:solidFill>
                  <a:schemeClr val="tx1"/>
                </a:solidFill>
              </a:rPr>
              <a:t>region: 1-2</a:t>
            </a:r>
            <a:r>
              <a:rPr lang="en-US" sz="1800" b="0" i="0" kern="0" baseline="30000" dirty="0" smtClean="0">
                <a:solidFill>
                  <a:schemeClr val="tx1"/>
                </a:solidFill>
              </a:rPr>
              <a:t>o</a:t>
            </a:r>
            <a:r>
              <a:rPr lang="en-US" sz="1800" b="0" i="0" kern="0" dirty="0" smtClean="0">
                <a:solidFill>
                  <a:schemeClr val="tx1"/>
                </a:solidFill>
              </a:rPr>
              <a:t>, sometimes &lt; 1</a:t>
            </a:r>
            <a:r>
              <a:rPr lang="en-US" sz="1800" b="0" i="0" kern="0" baseline="30000" dirty="0" smtClean="0">
                <a:solidFill>
                  <a:schemeClr val="tx1"/>
                </a:solidFill>
              </a:rPr>
              <a:t>o</a:t>
            </a:r>
          </a:p>
        </p:txBody>
      </p:sp>
      <p:pic>
        <p:nvPicPr>
          <p:cNvPr id="4" name="Picture 3" descr="Picture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" y="1600200"/>
            <a:ext cx="4915236" cy="2819400"/>
          </a:xfrm>
          <a:prstGeom prst="rect">
            <a:avLst/>
          </a:prstGeom>
        </p:spPr>
      </p:pic>
      <p:pic>
        <p:nvPicPr>
          <p:cNvPr id="8" name="Picture 7" descr="iaea12-magn-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66800"/>
            <a:ext cx="3780083" cy="55892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1000" y="1295400"/>
            <a:ext cx="480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0" dirty="0" smtClean="0">
                <a:latin typeface="+mn-lt"/>
              </a:rPr>
              <a:t>Standard divertor		Snowflake-minus</a:t>
            </a:r>
            <a:endParaRPr lang="en-US" sz="16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0795832"/>
      </p:ext>
    </p:extLst>
  </p:cSld>
  <p:clrMapOvr>
    <a:masterClrMapping/>
  </p:clrMapOvr>
  <p:transition xmlns:p14="http://schemas.microsoft.com/office/powerpoint/2010/main" advTm="10735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4775"/>
            <a:ext cx="7950200" cy="809625"/>
          </a:xfrm>
        </p:spPr>
        <p:txBody>
          <a:bodyPr/>
          <a:lstStyle/>
          <a:p>
            <a:r>
              <a:rPr lang="en-US" sz="3000" dirty="0" smtClean="0"/>
              <a:t>Close-loop feedback control of divertor coil currents is desirable for steady-state snowflake</a:t>
            </a:r>
            <a:endParaRPr lang="en-US" sz="3000" dirty="0"/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419600" y="1524000"/>
            <a:ext cx="4495800" cy="4191000"/>
          </a:xfrm>
        </p:spPr>
        <p:txBody>
          <a:bodyPr/>
          <a:lstStyle/>
          <a:p>
            <a:pPr marL="342858" lvl="1" indent="-342858">
              <a:buFont typeface="Wingdings" pitchFamily="-65" charset="2"/>
              <a:buChar char="§"/>
            </a:pPr>
            <a:r>
              <a:rPr lang="en-US" sz="2000" dirty="0" smtClean="0">
                <a:latin typeface="Arial" charset="0"/>
                <a:ea typeface="ヒラギノ角ゴ Pro W3" charset="0"/>
                <a:cs typeface="ヒラギノ角ゴ Pro W3" charset="0"/>
              </a:rPr>
              <a:t>All configurations are obtained reproducibly under feed</a:t>
            </a:r>
            <a:r>
              <a:rPr lang="en-US" sz="2000" dirty="0">
                <a:latin typeface="Arial" charset="0"/>
                <a:ea typeface="ヒラギノ角ゴ Pro W3" charset="0"/>
                <a:cs typeface="ヒラギノ角ゴ Pro W3" charset="0"/>
              </a:rPr>
              <a:t>-forward </a:t>
            </a:r>
            <a:r>
              <a:rPr lang="en-US" sz="2000" dirty="0" smtClean="0">
                <a:latin typeface="Arial" charset="0"/>
                <a:ea typeface="ヒラギノ角ゴ Pro W3" charset="0"/>
                <a:cs typeface="ヒラギノ角ゴ Pro W3" charset="0"/>
              </a:rPr>
              <a:t>control </a:t>
            </a:r>
            <a:r>
              <a:rPr lang="en-US" sz="2000" dirty="0" smtClean="0">
                <a:latin typeface="Arial" charset="0"/>
                <a:ea typeface="ヒラギノ角ゴ Pro W3" charset="0"/>
                <a:cs typeface="ヒラギノ角ゴ Pro W3" charset="0"/>
              </a:rPr>
              <a:t>in NSTX</a:t>
            </a:r>
          </a:p>
          <a:p>
            <a:pPr marL="342858" lvl="1" indent="-342858">
              <a:buFont typeface="Wingdings" pitchFamily="-65" charset="2"/>
              <a:buChar char="§"/>
            </a:pPr>
            <a:endParaRPr lang="en-US" sz="2000" dirty="0" smtClean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marL="342858" lvl="1" indent="-342858">
              <a:buFont typeface="Wingdings" pitchFamily="-65" charset="2"/>
              <a:buChar char="§"/>
            </a:pPr>
            <a:r>
              <a:rPr lang="en-US" sz="2000" dirty="0" smtClean="0">
                <a:latin typeface="Arial" charset="0"/>
                <a:ea typeface="ヒラギノ角ゴ Pro W3" charset="0"/>
                <a:cs typeface="ヒラギノ角ゴ Pro W3" charset="0"/>
              </a:rPr>
              <a:t>In NSTX</a:t>
            </a:r>
            <a:endParaRPr lang="en-US" sz="20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lvl="1"/>
            <a:r>
              <a:rPr lang="en-US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Developed X-point tracking algorithm that locates nulls and centroid</a:t>
            </a:r>
          </a:p>
          <a:p>
            <a:pPr lvl="1"/>
            <a:r>
              <a:rPr lang="en-US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Algorithm tested on NSTX snowflakes successfully</a:t>
            </a:r>
          </a:p>
          <a:p>
            <a:pPr lvl="1"/>
            <a:r>
              <a:rPr lang="en-US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Implementing snowflake control in digital plasma control </a:t>
            </a:r>
            <a:r>
              <a:rPr lang="en-US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system</a:t>
            </a:r>
            <a:endParaRPr lang="en-US" sz="20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/>
            <a:endParaRPr lang="en-US" sz="20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/>
            <a:endParaRPr lang="en-US" sz="20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/>
            <a:endParaRPr lang="en-US" sz="2000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8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" r="5737"/>
          <a:stretch>
            <a:fillRect/>
          </a:stretch>
        </p:blipFill>
        <p:spPr bwMode="auto">
          <a:xfrm>
            <a:off x="129565" y="1219200"/>
            <a:ext cx="403040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57200" y="4876800"/>
            <a:ext cx="388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sz="1600" b="0" i="0" dirty="0" smtClean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M</a:t>
            </a:r>
            <a:r>
              <a:rPr lang="en-US" sz="1600" b="0" i="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.A. </a:t>
            </a:r>
            <a:r>
              <a:rPr lang="en-US" sz="1600" b="0" i="0" dirty="0" err="1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Makowski</a:t>
            </a:r>
            <a:r>
              <a:rPr lang="en-US" sz="1600" b="0" i="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&amp; D. Ryutov, </a:t>
            </a:r>
            <a:r>
              <a:rPr lang="ja-JP" altLang="en-US" sz="1600" b="0" i="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sz="1600" b="0" i="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X-Point Tracking Algorithm for the Snowflake Divertor</a:t>
            </a:r>
            <a:r>
              <a:rPr lang="ja-JP" altLang="en-US" sz="1600" b="0" i="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 sz="1600" b="0" i="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5682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aea12-core-t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3733800" cy="5322058"/>
          </a:xfrm>
          <a:prstGeom prst="rect">
            <a:avLst/>
          </a:prstGeom>
        </p:spPr>
      </p:pic>
      <p:sp>
        <p:nvSpPr>
          <p:cNvPr id="15362" name="Title 3"/>
          <p:cNvSpPr>
            <a:spLocks noGrp="1"/>
          </p:cNvSpPr>
          <p:nvPr>
            <p:ph type="title"/>
          </p:nvPr>
        </p:nvSpPr>
        <p:spPr>
          <a:xfrm>
            <a:off x="228600" y="104775"/>
            <a:ext cx="8610600" cy="809625"/>
          </a:xfrm>
        </p:spPr>
        <p:txBody>
          <a:bodyPr/>
          <a:lstStyle/>
          <a:p>
            <a:pPr marL="514287" lvl="1" indent="-290477"/>
            <a:r>
              <a:rPr lang="en-US" sz="3000" dirty="0" smtClean="0"/>
              <a:t>Good H</a:t>
            </a:r>
            <a:r>
              <a:rPr lang="en-US" sz="3000" dirty="0"/>
              <a:t>-mode confinement properties and core impurity reduction obtained with snowflake divertor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800601" y="1600200"/>
            <a:ext cx="396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marL="22381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0.8 MA, 4 MW H-mode </a:t>
            </a:r>
          </a:p>
          <a:p>
            <a:pPr marL="22381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 err="1">
                <a:solidFill>
                  <a:schemeClr val="tx1"/>
                </a:solidFill>
                <a:latin typeface="Symbol" charset="2"/>
                <a:cs typeface="Symbol" charset="2"/>
              </a:rPr>
              <a:t>k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=2.1, </a:t>
            </a:r>
            <a:r>
              <a:rPr lang="en-US" sz="1800" b="0" i="0" kern="0" dirty="0" err="1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=0.8</a:t>
            </a:r>
          </a:p>
          <a:p>
            <a:pPr marL="22381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Core </a:t>
            </a: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1800" b="0" kern="0" baseline="-25000" dirty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 ~ 0.8-1 </a:t>
            </a:r>
            <a:r>
              <a:rPr lang="en-US" sz="1800" b="0" i="0" kern="0" dirty="0" err="1">
                <a:solidFill>
                  <a:schemeClr val="tx1"/>
                </a:solidFill>
                <a:latin typeface="+mn-lt"/>
              </a:rPr>
              <a:t>keV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1800" b="0" kern="0" baseline="-25000" dirty="0">
                <a:solidFill>
                  <a:schemeClr val="tx1"/>
                </a:solidFill>
                <a:latin typeface="+mn-lt"/>
              </a:rPr>
              <a:t>i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 ~ 1 </a:t>
            </a:r>
            <a:r>
              <a:rPr lang="en-US" sz="1800" b="0" i="0" kern="0" dirty="0" err="1">
                <a:solidFill>
                  <a:schemeClr val="tx1"/>
                </a:solidFill>
                <a:latin typeface="+mn-lt"/>
              </a:rPr>
              <a:t>keV</a:t>
            </a:r>
            <a:endParaRPr lang="en-US" sz="1800" b="0" i="0" kern="0" dirty="0">
              <a:solidFill>
                <a:schemeClr val="tx1"/>
              </a:solidFill>
              <a:latin typeface="+mn-lt"/>
            </a:endParaRPr>
          </a:p>
          <a:p>
            <a:pPr marL="22381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 err="1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1800" b="0" i="0" kern="0" baseline="-25000" dirty="0" err="1">
                <a:solidFill>
                  <a:schemeClr val="tx1"/>
                </a:solidFill>
                <a:latin typeface="+mn-lt"/>
              </a:rPr>
              <a:t>N</a:t>
            </a:r>
            <a:r>
              <a:rPr lang="en-US" sz="1800" b="0" i="0" kern="0" baseline="-25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~ 4-5</a:t>
            </a:r>
          </a:p>
          <a:p>
            <a:pPr marL="22381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Plasma stored energy</a:t>
            </a:r>
            <a:r>
              <a:rPr lang="en-US" sz="1800" b="0" kern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~ 250 kJ</a:t>
            </a:r>
          </a:p>
          <a:p>
            <a:pPr marL="22381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H98(y,2) ~ 1 (from TRANSP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)</a:t>
            </a:r>
          </a:p>
          <a:p>
            <a:pPr marL="22381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ELMs</a:t>
            </a:r>
          </a:p>
          <a:p>
            <a:pPr marL="680955" lvl="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600" b="0" i="0" kern="0" dirty="0" smtClean="0">
                <a:solidFill>
                  <a:schemeClr val="tx1"/>
                </a:solidFill>
                <a:latin typeface="+mn-lt"/>
              </a:rPr>
              <a:t>Suppressed in standard divertor H-mode via lithium conditioning</a:t>
            </a:r>
          </a:p>
          <a:p>
            <a:pPr marL="680955" lvl="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600" b="0" i="0" kern="0" dirty="0" smtClean="0">
                <a:solidFill>
                  <a:schemeClr val="tx1"/>
                </a:solidFill>
                <a:latin typeface="+mn-lt"/>
              </a:rPr>
              <a:t>Re-appeared in snowflake H-mode</a:t>
            </a:r>
            <a:endParaRPr lang="en-US" sz="1600" b="0" i="0" kern="0" dirty="0">
              <a:solidFill>
                <a:schemeClr val="tx1"/>
              </a:solidFill>
              <a:latin typeface="+mn-lt"/>
            </a:endParaRPr>
          </a:p>
          <a:p>
            <a:pPr marL="223811" indent="-223811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Core carbon reduction due to</a:t>
            </a:r>
          </a:p>
          <a:p>
            <a:pPr lvl="1" indent="-233334">
              <a:buClr>
                <a:srgbClr val="004483"/>
              </a:buClr>
              <a:buFont typeface="Arial"/>
              <a:buChar char="•"/>
            </a:pPr>
            <a:r>
              <a:rPr lang="en-US" sz="1600" b="0" i="0" kern="0" dirty="0">
                <a:solidFill>
                  <a:schemeClr val="tx1"/>
                </a:solidFill>
                <a:latin typeface="+mn-lt"/>
              </a:rPr>
              <a:t>Type I ELMs</a:t>
            </a:r>
          </a:p>
          <a:p>
            <a:pPr lvl="1" indent="-233334">
              <a:buClr>
                <a:srgbClr val="004483"/>
              </a:buClr>
              <a:buFont typeface="Arial"/>
              <a:buChar char="•"/>
            </a:pPr>
            <a:r>
              <a:rPr lang="en-US" sz="1600" b="0" i="0" kern="0" dirty="0">
                <a:solidFill>
                  <a:schemeClr val="tx1"/>
                </a:solidFill>
                <a:latin typeface="+mn-lt"/>
              </a:rPr>
              <a:t>Edge source reduction</a:t>
            </a:r>
          </a:p>
          <a:p>
            <a:pPr marL="684130" lvl="2" indent="-228572">
              <a:buClr>
                <a:srgbClr val="004483"/>
              </a:buClr>
              <a:buFont typeface="Arial"/>
              <a:buChar char="•"/>
            </a:pPr>
            <a:r>
              <a:rPr lang="en-US" sz="1400" b="0" i="0" kern="0" dirty="0">
                <a:solidFill>
                  <a:schemeClr val="tx1"/>
                </a:solidFill>
                <a:latin typeface="+mn-lt"/>
              </a:rPr>
              <a:t>Divertor sputtering rates reduced due to partial detachment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209800" y="1219200"/>
            <a:ext cx="1752600" cy="4800600"/>
          </a:xfrm>
          <a:prstGeom prst="rect">
            <a:avLst/>
          </a:prstGeom>
          <a:solidFill>
            <a:srgbClr val="FF00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39A6"/>
              </a:solidFill>
              <a:effectLst/>
              <a:latin typeface="Impact" pitchFamily="-65" charset="0"/>
              <a:ea typeface="ＭＳ Ｐゴシック" pitchFamily="-128" charset="-128"/>
              <a:cs typeface="ＭＳ Ｐゴシック" pitchFamily="-1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2149733"/>
      </p:ext>
    </p:extLst>
  </p:cSld>
  <p:clrMapOvr>
    <a:masterClrMapping/>
  </p:clrMapOvr>
  <p:transition xmlns:p14="http://schemas.microsoft.com/office/powerpoint/2010/main" advTm="5880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Narrow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80" charset="0"/>
            <a:ea typeface="ＭＳ Ｐゴシック" pitchFamily="80" charset="-128"/>
            <a:cs typeface="ＭＳ Ｐゴシック" pitchFamily="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80" charset="0"/>
            <a:ea typeface="ＭＳ Ｐゴシック" pitchFamily="80" charset="-128"/>
            <a:cs typeface="ＭＳ Ｐゴシック" pitchFamily="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70479</TotalTime>
  <Words>2025</Words>
  <Application>Microsoft Macintosh PowerPoint</Application>
  <PresentationFormat>On-screen Show (4:3)</PresentationFormat>
  <Paragraphs>282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1_Blank Presentation</vt:lpstr>
      <vt:lpstr>PowerPoint Presentation</vt:lpstr>
      <vt:lpstr>Snowflake divertor is a promising solution for mitigating divertor heat loads, and projects favorably to future fusion devices</vt:lpstr>
      <vt:lpstr>Snowflake divertor is a promising solution for mitigating divertor heat loads, and projects favorably to future fusion devices</vt:lpstr>
      <vt:lpstr>Snowflake divertor geometry takes advantage of second-order poloidal field null properties</vt:lpstr>
      <vt:lpstr>Snowflake divertor geometry has benefits over standard X-point divertor geometry</vt:lpstr>
      <vt:lpstr>Snowflake divertor configurations obtained with existing divertor coils, maintained for up to 10 tE</vt:lpstr>
      <vt:lpstr>Plasma-wetted area and connection length are increased by 50-90 % in snowflake divertor</vt:lpstr>
      <vt:lpstr>Close-loop feedback control of divertor coil currents is desirable for steady-state snowflake</vt:lpstr>
      <vt:lpstr>Good H-mode confinement properties and core impurity reduction obtained with snowflake divertor</vt:lpstr>
      <vt:lpstr>Core carbon density significantly reduced with snowflake divertor</vt:lpstr>
      <vt:lpstr>Radiative detachment with strong recombination and high radiated power observed in snowflake divertor</vt:lpstr>
      <vt:lpstr>Divertor profiles show low heat flux, broadened C III and  C IV radiation zones in the snowflake divertor phase</vt:lpstr>
      <vt:lpstr>No leading edge PFC tile heating observed at shallow magnetic field incidence angles</vt:lpstr>
      <vt:lpstr>Peak divertor heat flux decreases with stronger snowflake effects (lower s)</vt:lpstr>
      <vt:lpstr>Impulsive heat loads due to Type I ELMs are mitigated in snowflake divertor</vt:lpstr>
      <vt:lpstr>ELM peak heat flux strongly decreases with stronger snowflake effects (lower s)</vt:lpstr>
      <vt:lpstr>Good H-mode confinement properties retained or slightly reduced with CD4-seeded snowflake divertor</vt:lpstr>
      <vt:lpstr>Divertor profiles show enhanced radiation and recombination zone in snowflake divertor w/ and w/o CD4</vt:lpstr>
      <vt:lpstr>Divertor heat flux reduced by radiation and/or geometry in radiative and snowflake divertors</vt:lpstr>
      <vt:lpstr>NSTX Upgrade will address critical plasma confinement and sustainment questions by exploiting 2 new capabilities</vt:lpstr>
      <vt:lpstr>Divertor heat flux mitigation options are affected by NSTX-U plasma-facing component development plan</vt:lpstr>
      <vt:lpstr>Snowflake divertor is a leading heat flux mitigation candidate for NSTX-U</vt:lpstr>
      <vt:lpstr>Projections with UEDGE edge multi-fluid model for NSTX-U are optimistic</vt:lpstr>
      <vt:lpstr>In modeled NSTX-U snowflake configuration magnetic geometry shows clear benefits (cf. standard divertor)</vt:lpstr>
      <vt:lpstr>UEDGE predicts significant divertor heat flux reduction and attached conditions in NSTX-U at 12 MW NBI heating</vt:lpstr>
    </vt:vector>
  </TitlesOfParts>
  <Manager/>
  <Company>LLNL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NSTX-U presentation</dc:title>
  <dc:subject/>
  <dc:creator>Vlad Soukhanovskii</dc:creator>
  <cp:keywords/>
  <dc:description/>
  <cp:lastModifiedBy>Vlad Soukhanovskii</cp:lastModifiedBy>
  <cp:revision>12511</cp:revision>
  <cp:lastPrinted>2012-10-05T22:04:43Z</cp:lastPrinted>
  <dcterms:created xsi:type="dcterms:W3CDTF">2003-10-01T16:23:57Z</dcterms:created>
  <dcterms:modified xsi:type="dcterms:W3CDTF">2012-10-05T22:05:08Z</dcterms:modified>
  <cp:category/>
</cp:coreProperties>
</file>