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4" r:id="rId2"/>
    <p:sldMasterId id="2147483666" r:id="rId3"/>
  </p:sldMasterIdLst>
  <p:notesMasterIdLst>
    <p:notesMasterId r:id="rId44"/>
  </p:notesMasterIdLst>
  <p:handoutMasterIdLst>
    <p:handoutMasterId r:id="rId45"/>
  </p:handoutMasterIdLst>
  <p:sldIdLst>
    <p:sldId id="1467" r:id="rId4"/>
    <p:sldId id="1468" r:id="rId5"/>
    <p:sldId id="1469" r:id="rId6"/>
    <p:sldId id="1516" r:id="rId7"/>
    <p:sldId id="1522" r:id="rId8"/>
    <p:sldId id="1521" r:id="rId9"/>
    <p:sldId id="1520" r:id="rId10"/>
    <p:sldId id="1518" r:id="rId11"/>
    <p:sldId id="1540" r:id="rId12"/>
    <p:sldId id="1523" r:id="rId13"/>
    <p:sldId id="1475" r:id="rId14"/>
    <p:sldId id="1473" r:id="rId15"/>
    <p:sldId id="1560" r:id="rId16"/>
    <p:sldId id="1477" r:id="rId17"/>
    <p:sldId id="1553" r:id="rId18"/>
    <p:sldId id="1554" r:id="rId19"/>
    <p:sldId id="1476" r:id="rId20"/>
    <p:sldId id="1538" r:id="rId21"/>
    <p:sldId id="1479" r:id="rId22"/>
    <p:sldId id="1530" r:id="rId23"/>
    <p:sldId id="1539" r:id="rId24"/>
    <p:sldId id="1549" r:id="rId25"/>
    <p:sldId id="1489" r:id="rId26"/>
    <p:sldId id="1543" r:id="rId27"/>
    <p:sldId id="1542" r:id="rId28"/>
    <p:sldId id="1544" r:id="rId29"/>
    <p:sldId id="1513" r:id="rId30"/>
    <p:sldId id="1536" r:id="rId31"/>
    <p:sldId id="1535" r:id="rId32"/>
    <p:sldId id="1532" r:id="rId33"/>
    <p:sldId id="1525" r:id="rId34"/>
    <p:sldId id="1557" r:id="rId35"/>
    <p:sldId id="1558" r:id="rId36"/>
    <p:sldId id="1562" r:id="rId37"/>
    <p:sldId id="1552" r:id="rId38"/>
    <p:sldId id="1545" r:id="rId39"/>
    <p:sldId id="1563" r:id="rId40"/>
    <p:sldId id="1556" r:id="rId41"/>
    <p:sldId id="1550" r:id="rId42"/>
    <p:sldId id="1555" r:id="rId43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(Jack) Berkery" initials="JW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CC00FF"/>
    <a:srgbClr val="009900"/>
    <a:srgbClr val="9900FF"/>
    <a:srgbClr val="FFFF99"/>
    <a:srgbClr val="FFFF66"/>
    <a:srgbClr val="CC0000"/>
    <a:srgbClr val="99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8" autoAdjust="0"/>
    <p:restoredTop sz="94359" autoAdjust="0"/>
  </p:normalViewPr>
  <p:slideViewPr>
    <p:cSldViewPr>
      <p:cViewPr varScale="1">
        <p:scale>
          <a:sx n="95" d="100"/>
          <a:sy n="95" d="100"/>
        </p:scale>
        <p:origin x="-471" y="-90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49" tIns="46175" rIns="92349" bIns="46175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F97EDBF-DAB4-477E-BB15-03AAFAEDC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0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8" tIns="45704" rIns="91408" bIns="4570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D3C0642-66A5-4F41-8DBE-5CDCF0810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2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3E5D7-70FF-4193-992F-E1008B3CBCA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7" rIns="91373" bIns="45687" anchor="b"/>
          <a:lstStyle/>
          <a:p>
            <a:pPr algn="r">
              <a:spcBef>
                <a:spcPct val="0"/>
              </a:spcBef>
              <a:buFontTx/>
              <a:buNone/>
            </a:pPr>
            <a:fld id="{B8E41C90-544B-4460-A287-2F5B27590F71}" type="slidenum">
              <a:rPr lang="en-US" i="0">
                <a:solidFill>
                  <a:schemeClr val="tx1"/>
                </a:solidFill>
                <a:latin typeface="Times New Roman" charset="0"/>
              </a:rPr>
              <a:pPr algn="r">
                <a:spcBef>
                  <a:spcPct val="0"/>
                </a:spcBef>
                <a:buFontTx/>
                <a:buNone/>
              </a:pPr>
              <a:t>34</a:t>
            </a:fld>
            <a:endParaRPr lang="en-US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7" rIns="91373" bIns="45687" anchor="b"/>
          <a:lstStyle/>
          <a:p>
            <a:pPr algn="r">
              <a:spcBef>
                <a:spcPct val="0"/>
              </a:spcBef>
              <a:buFontTx/>
              <a:buNone/>
            </a:pPr>
            <a:fld id="{A86A36A8-9B7C-496A-B2ED-68D0C4AF5F44}" type="slidenum">
              <a:rPr lang="en-US" i="0">
                <a:solidFill>
                  <a:schemeClr val="tx1"/>
                </a:solidFill>
                <a:latin typeface="Times New Roman" charset="0"/>
              </a:rPr>
              <a:pPr algn="r">
                <a:spcBef>
                  <a:spcPct val="0"/>
                </a:spcBef>
                <a:buFontTx/>
                <a:buNone/>
              </a:pPr>
              <a:t>34</a:t>
            </a:fld>
            <a:endParaRPr lang="en-US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FAEA-078E-4224-98BF-E9E547D4F4D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9914" indent="-288429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53716" indent="-230743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15201" indent="-230743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76687" indent="-230743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38174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99660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61146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922632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F74C5F03-5F36-4DB7-AFA8-F3C3017A6FEA}" type="slidenum">
              <a:rPr lang="en-US" sz="1200">
                <a:solidFill>
                  <a:prstClr val="black"/>
                </a:solidFill>
              </a:rPr>
              <a:pPr/>
              <a:t>37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DED8E-A655-429A-B57C-87071A54C99A}" type="slidenum">
              <a:rPr lang="en-US"/>
              <a:pPr/>
              <a:t>39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6A292B-CF9A-4BF8-90E5-A63A94F9365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FAEA-078E-4224-98BF-E9E547D4F4D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7" rIns="91373" bIns="45687" anchor="b"/>
          <a:lstStyle/>
          <a:p>
            <a:pPr algn="r">
              <a:spcBef>
                <a:spcPct val="0"/>
              </a:spcBef>
              <a:buFontTx/>
              <a:buNone/>
            </a:pPr>
            <a:fld id="{B8E41C90-544B-4460-A287-2F5B27590F71}" type="slidenum">
              <a:rPr lang="en-US" i="0">
                <a:solidFill>
                  <a:schemeClr val="tx1"/>
                </a:solidFill>
                <a:latin typeface="Times New Roman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US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3" tIns="45687" rIns="91373" bIns="45687" anchor="b"/>
          <a:lstStyle/>
          <a:p>
            <a:pPr algn="r">
              <a:spcBef>
                <a:spcPct val="0"/>
              </a:spcBef>
              <a:buFontTx/>
              <a:buNone/>
            </a:pPr>
            <a:fld id="{A86A36A8-9B7C-496A-B2ED-68D0C4AF5F44}" type="slidenum">
              <a:rPr lang="en-US" i="0">
                <a:solidFill>
                  <a:schemeClr val="tx1"/>
                </a:solidFill>
                <a:latin typeface="Times New Roman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US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9914" indent="-288429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53716" indent="-230743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15201" indent="-230743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76687" indent="-230743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38174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99660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61146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922632" indent="-23074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F74C5F03-5F36-4DB7-AFA8-F3C3017A6FEA}" type="slidenum">
              <a:rPr lang="en-US" sz="1200">
                <a:solidFill>
                  <a:prstClr val="black"/>
                </a:solidFill>
              </a:rPr>
              <a:pPr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DED8E-A655-429A-B57C-87071A54C99A}" type="slidenum">
              <a:rPr lang="en-US"/>
              <a:pPr/>
              <a:t>13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1pPr>
            <a:lvl2pPr marL="742858" indent="-285715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2pPr>
            <a:lvl3pPr marL="1142858" indent="-228572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3pPr>
            <a:lvl4pPr marL="1600001" indent="-228572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4pPr>
            <a:lvl5pPr marL="2057145" indent="-228572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5pPr>
            <a:lvl6pPr marL="2514288" indent="-22857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6pPr>
            <a:lvl7pPr marL="2971431" indent="-22857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7pPr>
            <a:lvl8pPr marL="3428574" indent="-22857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8pPr>
            <a:lvl9pPr marL="3885717" indent="-22857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9pPr>
          </a:lstStyle>
          <a:p>
            <a:pPr eaLnBrk="1" hangingPunct="1"/>
            <a:fld id="{835EBBD3-D39E-4EED-819D-E0DDE8F0E115}" type="slidenum">
              <a:rPr lang="en-US" b="0" i="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b="0" i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63853F-E66A-5748-923F-081E3C821B4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FAEA-078E-4224-98BF-E9E547D4F4D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DEDD4D-D602-4DBD-8A49-57E0433C7F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E268DE-F9DE-4BB0-9822-7C866F432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612BD5-B59C-4A72-9882-AA8D91E0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7719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8A9B8F08-319A-4FE7-81C7-0E6B53968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4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719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F138CB2E-AE9E-455C-8930-00BEF7A853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2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539A9-73CE-4167-A83F-CC010DB9862C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5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1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68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0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89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3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A2EA7F-753D-4976-AAD9-A874C223F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2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1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82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72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5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74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8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29946-E93E-4561-ACF4-50D0DCF85B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2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D6A9-7713-4D0A-8399-80CBA230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1D10B2-EA4A-4C0B-8A79-5769C68D1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97B360-2D0A-4F83-B415-25036F2332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0A6D15-21D9-434B-9D2C-F123A4756A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0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1BEB0E-CFDA-43FF-AE88-89C41A04A2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1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E5B059-DCCC-40BA-ADCF-689BAA2E8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6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1143000" y="6580188"/>
            <a:ext cx="6934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NSTX PAC meeting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2012: </a:t>
            </a:r>
            <a:r>
              <a:rPr lang="en-US" sz="900" b="1" dirty="0" err="1" smtClean="0">
                <a:solidFill>
                  <a:schemeClr val="accent2"/>
                </a:solidFill>
                <a:latin typeface="Arial" pitchFamily="34" charset="0"/>
              </a:rPr>
              <a:t>Macrostability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 TSG - Slides for J.K Park( S.A</a:t>
            </a: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.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Sabbagh, J.W. Berkery)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20D2CDAB-B451-45D4-BC77-2412938997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553200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April, 2012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AB491D52-C8F6-44F7-A7F2-632ED75DA559}" type="slidenum">
              <a:rPr lang="en-US" b="1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800" b="1" dirty="0">
                <a:cs typeface="Arial" charset="0"/>
              </a:rPr>
              <a:t>Meeting name – abbreviated presentation title,  abbreviated author name  (??/??/20??)</a:t>
            </a:r>
          </a:p>
        </p:txBody>
      </p:sp>
    </p:spTree>
    <p:extLst>
      <p:ext uri="{BB962C8B-B14F-4D97-AF65-F5344CB8AC3E}">
        <p14:creationId xmlns:p14="http://schemas.microsoft.com/office/powerpoint/2010/main" val="254894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61849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24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</a:rPr>
              <a:t>th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 IAEA Fusion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Energy Conference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: Overview of Physics Results from NSTX (S.A. Sabbagh, for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the NSTX Team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)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68664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Oct 9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</a:rPr>
              <a:t>th</a:t>
            </a:r>
            <a:r>
              <a:rPr lang="en-US" sz="1000" b="1" dirty="0">
                <a:solidFill>
                  <a:srgbClr val="3333CC"/>
                </a:solidFill>
                <a:latin typeface="Arial" pitchFamily="34" charset="0"/>
              </a:rPr>
              <a:t>, 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2012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14878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4.emf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70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9.emf"/><Relationship Id="rId5" Type="http://schemas.openxmlformats.org/officeDocument/2006/relationships/image" Target="../media/image9.wmf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9.jpeg"/><Relationship Id="rId4" Type="http://schemas.openxmlformats.org/officeDocument/2006/relationships/image" Target="../media/image75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emf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11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2.pdf"/><Relationship Id="rId4" Type="http://schemas.openxmlformats.org/officeDocument/2006/relationships/image" Target="../media/image21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41616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Overview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of Physics Results from the National Spherical Torus Experiment</a:t>
            </a: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447800" y="2053980"/>
            <a:ext cx="617220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i="0" dirty="0">
                <a:solidFill>
                  <a:srgbClr val="000000"/>
                </a:solidFill>
                <a:latin typeface="Arial" charset="0"/>
              </a:rPr>
              <a:t>S. A. </a:t>
            </a:r>
            <a:r>
              <a:rPr lang="en-US" sz="2800" i="0" dirty="0" smtClean="0">
                <a:solidFill>
                  <a:srgbClr val="000000"/>
                </a:solidFill>
                <a:latin typeface="Arial" charset="0"/>
              </a:rPr>
              <a:t>Sabbagh</a:t>
            </a:r>
            <a:endParaRPr lang="en-US" sz="1800" b="0" dirty="0" smtClean="0">
              <a:solidFill>
                <a:srgbClr val="000000"/>
              </a:solidFill>
              <a:latin typeface="Arial" charset="0"/>
            </a:endParaRPr>
          </a:p>
          <a:p>
            <a:pPr lvl="0" algn="ctr" eaLnBrk="1" hangingPunct="1">
              <a:buNone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Columbia University</a:t>
            </a:r>
          </a:p>
          <a:p>
            <a:pPr lvl="0" algn="ctr" eaLnBrk="1" hangingPunct="1">
              <a:buNone/>
            </a:pP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for the 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NSTX-U 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Research Team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 b="1" i="1">
                <a:solidFill>
                  <a:srgbClr val="3333CC"/>
                </a:solidFill>
                <a:latin typeface="Arial" charset="0"/>
                <a:cs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1676400" y="3505266"/>
            <a:ext cx="5715000" cy="101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0" hangingPunct="0">
              <a:lnSpc>
                <a:spcPct val="105000"/>
              </a:lnSpc>
              <a:buClr>
                <a:srgbClr val="F70606"/>
              </a:buClr>
              <a:buSzPct val="150000"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Helvetica" pitchFamily="34" charset="0"/>
              </a:rPr>
              <a:t>24</a:t>
            </a:r>
            <a:r>
              <a:rPr lang="en-US" sz="1800" b="1" baseline="30000" dirty="0" smtClean="0">
                <a:solidFill>
                  <a:srgbClr val="FF0000"/>
                </a:solidFill>
                <a:latin typeface="Helvetica" pitchFamily="34" charset="0"/>
              </a:rPr>
              <a:t>th</a:t>
            </a:r>
            <a:r>
              <a:rPr lang="en-US" sz="18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Helvetica" pitchFamily="34" charset="0"/>
              </a:rPr>
              <a:t>IAEA Energy Fusion Conference</a:t>
            </a: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>
                <a:solidFill>
                  <a:srgbClr val="0000FF"/>
                </a:solidFill>
                <a:latin typeface="Helvetica" pitchFamily="34" charset="0"/>
              </a:rPr>
              <a:t>October </a:t>
            </a: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9</a:t>
            </a:r>
            <a:r>
              <a:rPr lang="en-US" sz="1800" b="1" baseline="30000" dirty="0" smtClean="0">
                <a:solidFill>
                  <a:srgbClr val="0000FF"/>
                </a:solidFill>
                <a:latin typeface="Helvetica" pitchFamily="34" charset="0"/>
              </a:rPr>
              <a:t>th</a:t>
            </a: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, 2012</a:t>
            </a: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San Diego, California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7" name="Text Box 144"/>
          <p:cNvSpPr txBox="1">
            <a:spLocks noChangeArrowheads="1"/>
          </p:cNvSpPr>
          <p:nvPr/>
        </p:nvSpPr>
        <p:spPr bwMode="auto">
          <a:xfrm>
            <a:off x="1508125" y="6599238"/>
            <a:ext cx="3157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1822CD"/>
                </a:solidFill>
                <a:latin typeface="Helvetica" pitchFamily="34" charset="0"/>
              </a:rPr>
              <a:t>V2.1</a:t>
            </a:r>
            <a:endParaRPr lang="en-US" sz="1200" dirty="0">
              <a:solidFill>
                <a:srgbClr val="1822CD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Screen shot 2012-08-29 at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84" y="2403232"/>
            <a:ext cx="3429000" cy="262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575"/>
          </a:xfrm>
        </p:spPr>
        <p:txBody>
          <a:bodyPr/>
          <a:lstStyle/>
          <a:p>
            <a:r>
              <a:rPr lang="en-US" dirty="0" err="1" smtClean="0"/>
              <a:t>Disruptivity</a:t>
            </a:r>
            <a:r>
              <a:rPr lang="en-US" dirty="0"/>
              <a:t> </a:t>
            </a:r>
            <a:r>
              <a:rPr lang="en-US" dirty="0"/>
              <a:t>s</a:t>
            </a:r>
            <a:r>
              <a:rPr lang="en-US" dirty="0" smtClean="0"/>
              <a:t>tudies </a:t>
            </a:r>
            <a:r>
              <a:rPr lang="en-US" dirty="0" smtClean="0"/>
              <a:t>and </a:t>
            </a:r>
            <a:r>
              <a:rPr lang="en-US" dirty="0" smtClean="0"/>
              <a:t>warning </a:t>
            </a:r>
            <a:r>
              <a:rPr lang="en-US" dirty="0"/>
              <a:t>a</a:t>
            </a:r>
            <a:r>
              <a:rPr lang="en-US" dirty="0" smtClean="0"/>
              <a:t>nalysis </a:t>
            </a:r>
            <a:r>
              <a:rPr lang="en-US" dirty="0" smtClean="0"/>
              <a:t>of NSTX database are </a:t>
            </a:r>
            <a:r>
              <a:rPr lang="en-US" dirty="0" smtClean="0"/>
              <a:t>being </a:t>
            </a:r>
            <a:r>
              <a:rPr lang="en-US" dirty="0"/>
              <a:t>c</a:t>
            </a:r>
            <a:r>
              <a:rPr lang="en-US" dirty="0" smtClean="0"/>
              <a:t>onducted </a:t>
            </a:r>
            <a:r>
              <a:rPr lang="en-US" dirty="0" smtClean="0"/>
              <a:t>for </a:t>
            </a:r>
            <a:r>
              <a:rPr lang="en-US" dirty="0" smtClean="0"/>
              <a:t>disruption </a:t>
            </a:r>
            <a:r>
              <a:rPr lang="en-US" dirty="0"/>
              <a:t>a</a:t>
            </a:r>
            <a:r>
              <a:rPr lang="en-US" dirty="0" smtClean="0"/>
              <a:t>voidance </a:t>
            </a:r>
            <a:r>
              <a:rPr lang="en-US" dirty="0" smtClean="0"/>
              <a:t>in NSTX-U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668693" y="1289123"/>
            <a:ext cx="4322907" cy="1149277"/>
          </a:xfrm>
        </p:spPr>
        <p:txBody>
          <a:bodyPr/>
          <a:lstStyle/>
          <a:p>
            <a:r>
              <a:rPr lang="en-US" sz="1800" dirty="0" smtClean="0"/>
              <a:t>Disruption warning algorithm shows high probability of success</a:t>
            </a:r>
          </a:p>
          <a:p>
            <a:pPr lvl="1"/>
            <a:r>
              <a:rPr lang="en-US" sz="1400" dirty="0"/>
              <a:t>B</a:t>
            </a:r>
            <a:r>
              <a:rPr lang="en-US" sz="1400" dirty="0" smtClean="0"/>
              <a:t>ased </a:t>
            </a:r>
            <a:r>
              <a:rPr lang="en-US" sz="1400" dirty="0"/>
              <a:t>on </a:t>
            </a:r>
            <a:r>
              <a:rPr lang="en-US" sz="1400" dirty="0" smtClean="0"/>
              <a:t>combinations of single threshold </a:t>
            </a:r>
            <a:r>
              <a:rPr lang="en-US" sz="1400" dirty="0"/>
              <a:t>based </a:t>
            </a:r>
            <a:r>
              <a:rPr lang="en-US" sz="1400" dirty="0" smtClean="0"/>
              <a:t>tests</a:t>
            </a:r>
            <a:endParaRPr lang="en-US" sz="1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46595" y="4955977"/>
            <a:ext cx="4421205" cy="144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Results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~ 98% disruptions flagged with at least 10ms warning, ~ 6% false positives</a:t>
            </a:r>
          </a:p>
          <a:p>
            <a:pPr lvl="1"/>
            <a:r>
              <a:rPr lang="en-US" sz="1600" dirty="0" smtClean="0"/>
              <a:t>False positive count dominated by near-disruptive events</a:t>
            </a:r>
            <a:endParaRPr lang="en-US" sz="1600" dirty="0"/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533400" y="889013"/>
            <a:ext cx="37338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000" u="sng" dirty="0" err="1" smtClean="0">
                <a:solidFill>
                  <a:srgbClr val="9900CC"/>
                </a:solidFill>
                <a:cs typeface="Helvetica" pitchFamily="34" charset="0"/>
              </a:rPr>
              <a:t>Disruptivity</a:t>
            </a:r>
            <a:endParaRPr lang="en-US" sz="2000" u="sng" dirty="0" smtClean="0">
              <a:solidFill>
                <a:srgbClr val="9900CC"/>
              </a:solidFill>
              <a:cs typeface="Helvetica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6200" y="4234774"/>
            <a:ext cx="4343400" cy="245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Physics results</a:t>
            </a:r>
          </a:p>
          <a:p>
            <a:pPr marL="569913" lvl="1" indent="-342900"/>
            <a:r>
              <a:rPr lang="en-US" sz="1600" dirty="0" smtClean="0"/>
              <a:t>Low </a:t>
            </a:r>
            <a:r>
              <a:rPr lang="en-US" sz="1600" dirty="0" err="1" smtClean="0"/>
              <a:t>disruptivity</a:t>
            </a:r>
            <a:r>
              <a:rPr lang="en-US" sz="1600" dirty="0" smtClean="0"/>
              <a:t> at relatively high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/>
              <a:t> </a:t>
            </a:r>
            <a:r>
              <a:rPr lang="en-US" sz="1600" dirty="0" smtClean="0"/>
              <a:t>~ 6;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/</a:t>
            </a:r>
            <a:r>
              <a:rPr lang="en-US" sz="1600" dirty="0">
                <a:latin typeface="Symbol" pitchFamily="18" charset="2"/>
              </a:rPr>
              <a:t>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baseline="30000" dirty="0" err="1" smtClean="0"/>
              <a:t>no</a:t>
            </a:r>
            <a:r>
              <a:rPr lang="en-US" sz="1600" baseline="30000" dirty="0" smtClean="0"/>
              <a:t>-wall(n=1)</a:t>
            </a:r>
            <a:r>
              <a:rPr lang="en-US" sz="1600" dirty="0"/>
              <a:t> </a:t>
            </a:r>
            <a:r>
              <a:rPr lang="en-US" sz="1600" dirty="0" smtClean="0"/>
              <a:t>~ 1.3-1.5</a:t>
            </a:r>
          </a:p>
          <a:p>
            <a:pPr marL="969963" lvl="2" indent="-342900"/>
            <a:r>
              <a:rPr lang="en-US" sz="1600" dirty="0" smtClean="0"/>
              <a:t>Consistent with specific disruption control experiments, RFA analysis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569913" lvl="1" indent="-342900"/>
            <a:r>
              <a:rPr lang="en-US" sz="1600" dirty="0" smtClean="0"/>
              <a:t>Strong </a:t>
            </a:r>
            <a:r>
              <a:rPr lang="en-US" sz="1600" dirty="0" err="1" smtClean="0"/>
              <a:t>disruptivity</a:t>
            </a:r>
            <a:r>
              <a:rPr lang="en-US" sz="1600" dirty="0" smtClean="0"/>
              <a:t> increase for q* &lt; 2.5</a:t>
            </a:r>
          </a:p>
          <a:p>
            <a:pPr marL="569913" lvl="1" indent="-342900"/>
            <a:r>
              <a:rPr lang="en-US" sz="1600" dirty="0" smtClean="0"/>
              <a:t>Strong </a:t>
            </a:r>
            <a:r>
              <a:rPr lang="en-US" sz="1600" dirty="0" err="1" smtClean="0"/>
              <a:t>disruptivity</a:t>
            </a:r>
            <a:r>
              <a:rPr lang="en-US" sz="1600" dirty="0" smtClean="0"/>
              <a:t> increase for very low rotation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5411436" y="889013"/>
            <a:ext cx="289436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2000" u="sng" dirty="0" smtClean="0">
                <a:solidFill>
                  <a:srgbClr val="9900CC"/>
                </a:solidFill>
                <a:cs typeface="Helvetica" pitchFamily="34" charset="0"/>
              </a:rPr>
              <a:t>Warning Algorithms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10</a:t>
            </a:fld>
            <a:endParaRPr lang="en-US">
              <a:solidFill>
                <a:srgbClr val="33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648200" y="844188"/>
            <a:ext cx="0" cy="573142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Oval 28"/>
          <p:cNvSpPr/>
          <p:nvPr/>
        </p:nvSpPr>
        <p:spPr bwMode="auto">
          <a:xfrm>
            <a:off x="5926016" y="2511858"/>
            <a:ext cx="381000" cy="202497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3762244" y="6245423"/>
            <a:ext cx="1606924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Gerhardt EX/9-3</a:t>
            </a:r>
          </a:p>
        </p:txBody>
      </p:sp>
      <p:pic>
        <p:nvPicPr>
          <p:cNvPr id="22" name="Picture 6" descr="Fig1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28077" r="36528" b="64703"/>
          <a:stretch/>
        </p:blipFill>
        <p:spPr bwMode="auto">
          <a:xfrm>
            <a:off x="1195760" y="1336432"/>
            <a:ext cx="2614240" cy="54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Fig12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t="65544" r="35729" b="6592"/>
          <a:stretch/>
        </p:blipFill>
        <p:spPr bwMode="auto">
          <a:xfrm>
            <a:off x="228601" y="1912703"/>
            <a:ext cx="2409090" cy="20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Fig11.pd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6" t="35133" r="36131" b="36783"/>
          <a:stretch/>
        </p:blipFill>
        <p:spPr bwMode="auto">
          <a:xfrm>
            <a:off x="2497019" y="1905000"/>
            <a:ext cx="2227381" cy="202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0875" y="4114800"/>
            <a:ext cx="236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>
                <a:solidFill>
                  <a:srgbClr val="0000FF"/>
                </a:solidFill>
                <a:latin typeface="+mn-lt"/>
              </a:rPr>
              <a:t>All discharges since 2006</a:t>
            </a:r>
          </a:p>
        </p:txBody>
      </p:sp>
      <p:sp>
        <p:nvSpPr>
          <p:cNvPr id="6" name="Rectangle 5"/>
          <p:cNvSpPr/>
          <p:nvPr/>
        </p:nvSpPr>
        <p:spPr>
          <a:xfrm>
            <a:off x="26376" y="2353408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800" baseline="-25000" dirty="0" err="1">
                <a:solidFill>
                  <a:schemeClr val="tx1"/>
                </a:solidFill>
              </a:rPr>
              <a:t>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09800" y="1981200"/>
            <a:ext cx="249119" cy="2286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305297" y="1989992"/>
            <a:ext cx="249119" cy="2286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80040" y="3830276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chemeClr val="tx1"/>
                </a:solidFill>
                <a:cs typeface="Helvetica" pitchFamily="34" charset="0"/>
              </a:rPr>
              <a:t>l</a:t>
            </a:r>
            <a:r>
              <a:rPr lang="en-US" sz="1800" baseline="-25000" dirty="0" smtClean="0">
                <a:solidFill>
                  <a:schemeClr val="tx1"/>
                </a:solidFill>
              </a:rPr>
              <a:t>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07766" y="381269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cs typeface="Helvetica" pitchFamily="34" charset="0"/>
              </a:rPr>
              <a:t>q</a:t>
            </a:r>
            <a:r>
              <a:rPr lang="en-US" sz="1800" baseline="30000" dirty="0" smtClean="0">
                <a:solidFill>
                  <a:schemeClr val="tx1"/>
                </a:solidFill>
              </a:rPr>
              <a:t>*</a:t>
            </a:r>
            <a:endParaRPr lang="en-US" sz="14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70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83156"/>
            <a:ext cx="5218548" cy="213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Rectangle 99"/>
          <p:cNvSpPr/>
          <p:nvPr/>
        </p:nvSpPr>
        <p:spPr bwMode="auto">
          <a:xfrm>
            <a:off x="1224661" y="1242884"/>
            <a:ext cx="3218380" cy="1937151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Improved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stability control includes dual field component feedback and state </a:t>
            </a:r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space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feedback, improved by 3D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11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14" name="Picture 25" descr="RWM Br sensor phase scan no labels v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73718" b="4713"/>
          <a:stretch/>
        </p:blipFill>
        <p:spPr bwMode="auto">
          <a:xfrm>
            <a:off x="317983" y="2212085"/>
            <a:ext cx="4180681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94426" y="2212085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US" sz="1800" baseline="-25000" dirty="0" err="1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sz="1800" baseline="30000" dirty="0" err="1">
                <a:solidFill>
                  <a:srgbClr val="000000"/>
                </a:solidFill>
                <a:latin typeface="Arial" pitchFamily="34" charset="0"/>
              </a:rPr>
              <a:t>n</a:t>
            </a:r>
            <a:r>
              <a:rPr lang="en-US" sz="1800" baseline="30000" dirty="0">
                <a:solidFill>
                  <a:srgbClr val="000000"/>
                </a:solidFill>
                <a:latin typeface="Arial" pitchFamily="34" charset="0"/>
              </a:rPr>
              <a:t> = 1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(G)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89383" y="2343848"/>
            <a:ext cx="212725" cy="658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86641" y="3364992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0000FF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</a:rPr>
              <a:t> FB phase = 0</a:t>
            </a:r>
            <a:r>
              <a:rPr lang="en-US" sz="1400" baseline="30000" dirty="0">
                <a:solidFill>
                  <a:srgbClr val="0000FF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 flipV="1">
            <a:off x="1554479" y="2688336"/>
            <a:ext cx="348345" cy="71300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286000" y="3364992"/>
            <a:ext cx="1611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FF0000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FB phase = 90</a:t>
            </a:r>
            <a:r>
              <a:rPr lang="en-US" sz="1400" baseline="30000" dirty="0">
                <a:solidFill>
                  <a:srgbClr val="FF00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H="1" flipV="1">
            <a:off x="2188115" y="2789917"/>
            <a:ext cx="329009" cy="62970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2589749" y="2325530"/>
            <a:ext cx="15103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FB phase = 180</a:t>
            </a:r>
            <a:r>
              <a:rPr lang="en-US" baseline="30000" dirty="0">
                <a:solidFill>
                  <a:srgbClr val="0000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H="1">
            <a:off x="2845655" y="2619217"/>
            <a:ext cx="92075" cy="19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3886200" y="3316985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t (s)</a:t>
            </a: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203683" y="2275585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6</a:t>
            </a:r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203683" y="253276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4</a:t>
            </a:r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203683" y="2796285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2</a:t>
            </a:r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203683" y="305346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</a:t>
            </a: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22218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0.0</a:t>
            </a: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81411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0.2</a:t>
            </a: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139720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0.4</a:t>
            </a: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1989344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0.6</a:t>
            </a:r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2572440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0.8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315974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1.0</a:t>
            </a:r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374284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1.2</a:t>
            </a:r>
          </a:p>
        </p:txBody>
      </p:sp>
      <p:sp>
        <p:nvSpPr>
          <p:cNvPr id="58" name="Text Box 60"/>
          <p:cNvSpPr txBox="1">
            <a:spLocks noChangeArrowheads="1"/>
          </p:cNvSpPr>
          <p:nvPr/>
        </p:nvSpPr>
        <p:spPr bwMode="auto">
          <a:xfrm>
            <a:off x="432593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1.4</a:t>
            </a:r>
          </a:p>
        </p:txBody>
      </p:sp>
      <p:pic>
        <p:nvPicPr>
          <p:cNvPr id="59" name="Picture 25" descr="RWM Br sensor phase scan no labels v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8543" b="68458"/>
          <a:stretch/>
        </p:blipFill>
        <p:spPr bwMode="auto">
          <a:xfrm>
            <a:off x="317983" y="1146048"/>
            <a:ext cx="4180681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432283" y="1265109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1800" baseline="-25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877891" y="1242884"/>
            <a:ext cx="5651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</a:rPr>
              <a:t>140124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4" charset="0"/>
              </a:rPr>
              <a:t>140125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pitchFamily="34" charset="0"/>
              </a:rPr>
              <a:t>140126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FF33CC"/>
                </a:solidFill>
                <a:latin typeface="Arial" pitchFamily="34" charset="0"/>
              </a:rPr>
              <a:t>140127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203683" y="11571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6</a:t>
            </a:r>
          </a:p>
        </p:txBody>
      </p:sp>
      <p:sp>
        <p:nvSpPr>
          <p:cNvPr id="63" name="Text Box 35"/>
          <p:cNvSpPr txBox="1">
            <a:spLocks noChangeArrowheads="1"/>
          </p:cNvSpPr>
          <p:nvPr/>
        </p:nvSpPr>
        <p:spPr bwMode="auto">
          <a:xfrm>
            <a:off x="203683" y="14619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4</a:t>
            </a:r>
          </a:p>
        </p:txBody>
      </p:sp>
      <p:sp>
        <p:nvSpPr>
          <p:cNvPr id="64" name="Text Box 36"/>
          <p:cNvSpPr txBox="1">
            <a:spLocks noChangeArrowheads="1"/>
          </p:cNvSpPr>
          <p:nvPr/>
        </p:nvSpPr>
        <p:spPr bwMode="auto">
          <a:xfrm>
            <a:off x="203683" y="17667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2</a:t>
            </a:r>
          </a:p>
        </p:txBody>
      </p: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203683" y="2031872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</a:t>
            </a: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593232" y="889016"/>
            <a:ext cx="38263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Active n = 1 </a:t>
            </a:r>
            <a:r>
              <a:rPr lang="en-US" sz="1600" u="sng" dirty="0" err="1" smtClean="0">
                <a:solidFill>
                  <a:srgbClr val="000000"/>
                </a:solidFill>
                <a:latin typeface="Helvetica" charset="0"/>
              </a:rPr>
              <a:t>B</a:t>
            </a:r>
            <a:r>
              <a:rPr lang="en-US" sz="1600" u="sng" baseline="-25000" dirty="0" err="1" smtClean="0">
                <a:solidFill>
                  <a:srgbClr val="000000"/>
                </a:solidFill>
                <a:latin typeface="Helvetica" charset="0"/>
              </a:rPr>
              <a:t>p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+ B</a:t>
            </a:r>
            <a:r>
              <a:rPr lang="en-US" sz="1600" u="sng" baseline="-25000" dirty="0">
                <a:solidFill>
                  <a:srgbClr val="000000"/>
                </a:solidFill>
                <a:latin typeface="Helvetica" charset="0"/>
              </a:rPr>
              <a:t>R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feedback (FB) control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67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t="19630" r="9802" b="16743"/>
          <a:stretch/>
        </p:blipFill>
        <p:spPr bwMode="auto">
          <a:xfrm>
            <a:off x="5614950" y="1146049"/>
            <a:ext cx="3035338" cy="217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7739474" y="3471672"/>
            <a:ext cx="13721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1600" dirty="0" err="1" smtClean="0">
                <a:solidFill>
                  <a:srgbClr val="000000"/>
                </a:solidFill>
                <a:latin typeface="Helvetica" charset="0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(s)   (model)</a:t>
            </a: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 rot="-5400000">
            <a:off x="4115194" y="2112756"/>
            <a:ext cx="1888337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Radial field n = 1 (G)</a:t>
            </a: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5890848" y="2813656"/>
            <a:ext cx="1241425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Helvetica" charset="0"/>
              </a:rPr>
              <a:t>180 </a:t>
            </a:r>
            <a:r>
              <a:rPr lang="en-US" sz="1200" dirty="0" err="1">
                <a:solidFill>
                  <a:srgbClr val="000000"/>
                </a:solidFill>
                <a:latin typeface="Helvetica" charset="0"/>
              </a:rPr>
              <a:t>deg</a:t>
            </a:r>
            <a:r>
              <a:rPr lang="en-US" sz="1200" dirty="0">
                <a:solidFill>
                  <a:srgbClr val="000000"/>
                </a:solidFill>
                <a:latin typeface="Helvetica" charset="0"/>
              </a:rPr>
              <a:t> FB phase</a:t>
            </a: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6245225" y="2212848"/>
            <a:ext cx="11572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FF0000"/>
                </a:solidFill>
                <a:latin typeface="Helvetica" charset="0"/>
              </a:rPr>
              <a:t>90 deg FB phase</a:t>
            </a:r>
          </a:p>
        </p:txBody>
      </p:sp>
      <p:sp>
        <p:nvSpPr>
          <p:cNvPr id="72" name="Line 13"/>
          <p:cNvSpPr>
            <a:spLocks noChangeShapeType="1"/>
          </p:cNvSpPr>
          <p:nvPr/>
        </p:nvSpPr>
        <p:spPr bwMode="auto">
          <a:xfrm flipH="1">
            <a:off x="6434138" y="2425573"/>
            <a:ext cx="28575" cy="2444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" name="Line 14"/>
          <p:cNvSpPr>
            <a:spLocks noChangeShapeType="1"/>
          </p:cNvSpPr>
          <p:nvPr/>
        </p:nvSpPr>
        <p:spPr bwMode="auto">
          <a:xfrm>
            <a:off x="7075488" y="1634998"/>
            <a:ext cx="12700" cy="22066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" name="Text Box 16"/>
          <p:cNvSpPr txBox="1">
            <a:spLocks noChangeArrowheads="1"/>
          </p:cNvSpPr>
          <p:nvPr/>
        </p:nvSpPr>
        <p:spPr bwMode="auto">
          <a:xfrm>
            <a:off x="6699250" y="1374648"/>
            <a:ext cx="1073150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Helvetica" charset="0"/>
              </a:rPr>
              <a:t>0 deg FB phase</a:t>
            </a:r>
          </a:p>
        </p:txBody>
      </p:sp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7197968" y="2974848"/>
            <a:ext cx="12461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CC9900"/>
                </a:solidFill>
                <a:latin typeface="Helvetica" charset="0"/>
              </a:rPr>
              <a:t>Vacuum error field</a:t>
            </a:r>
          </a:p>
        </p:txBody>
      </p:sp>
      <p:sp>
        <p:nvSpPr>
          <p:cNvPr id="76" name="Text Box 18"/>
          <p:cNvSpPr txBox="1">
            <a:spLocks noChangeArrowheads="1"/>
          </p:cNvSpPr>
          <p:nvPr/>
        </p:nvSpPr>
        <p:spPr bwMode="auto">
          <a:xfrm>
            <a:off x="7162800" y="2543294"/>
            <a:ext cx="129540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Vacuum </a:t>
            </a: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error field</a:t>
            </a:r>
            <a:endParaRPr lang="en-US" sz="1200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5334000" y="889016"/>
            <a:ext cx="34504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C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alculation of B</a:t>
            </a:r>
            <a:r>
              <a:rPr lang="en-US" sz="1600" u="sng" baseline="-25000" dirty="0" smtClean="0">
                <a:solidFill>
                  <a:srgbClr val="000000"/>
                </a:solidFill>
                <a:latin typeface="Helvetica" charset="0"/>
              </a:rPr>
              <a:t>r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+ </a:t>
            </a:r>
            <a:r>
              <a:rPr lang="en-US" sz="1600" u="sng" dirty="0" err="1">
                <a:solidFill>
                  <a:srgbClr val="000000"/>
                </a:solidFill>
                <a:latin typeface="Helvetica" charset="0"/>
              </a:rPr>
              <a:t>B</a:t>
            </a:r>
            <a:r>
              <a:rPr lang="en-US" sz="1600" u="sng" baseline="-25000" dirty="0" err="1">
                <a:solidFill>
                  <a:srgbClr val="000000"/>
                </a:solidFill>
                <a:latin typeface="Helvetica" charset="0"/>
              </a:rPr>
              <a:t>p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control (VALEN)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78" name="Text Box 18"/>
          <p:cNvSpPr txBox="1">
            <a:spLocks noChangeArrowheads="1"/>
          </p:cNvSpPr>
          <p:nvPr/>
        </p:nvSpPr>
        <p:spPr bwMode="auto">
          <a:xfrm>
            <a:off x="7937119" y="2695694"/>
            <a:ext cx="53340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+ </a:t>
            </a: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RFA</a:t>
            </a:r>
          </a:p>
        </p:txBody>
      </p:sp>
      <p:sp>
        <p:nvSpPr>
          <p:cNvPr id="79" name="Text Box 57"/>
          <p:cNvSpPr txBox="1">
            <a:spLocks noChangeArrowheads="1"/>
          </p:cNvSpPr>
          <p:nvPr/>
        </p:nvSpPr>
        <p:spPr bwMode="auto">
          <a:xfrm>
            <a:off x="5366484" y="3185895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2.3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0" name="Text Box 57"/>
          <p:cNvSpPr txBox="1">
            <a:spLocks noChangeArrowheads="1"/>
          </p:cNvSpPr>
          <p:nvPr/>
        </p:nvSpPr>
        <p:spPr bwMode="auto">
          <a:xfrm>
            <a:off x="5366484" y="2771630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2.4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1" name="Text Box 57"/>
          <p:cNvSpPr txBox="1">
            <a:spLocks noChangeArrowheads="1"/>
          </p:cNvSpPr>
          <p:nvPr/>
        </p:nvSpPr>
        <p:spPr bwMode="auto">
          <a:xfrm>
            <a:off x="5366484" y="2360294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2.5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2" name="Text Box 57"/>
          <p:cNvSpPr txBox="1">
            <a:spLocks noChangeArrowheads="1"/>
          </p:cNvSpPr>
          <p:nvPr/>
        </p:nvSpPr>
        <p:spPr bwMode="auto">
          <a:xfrm>
            <a:off x="5366484" y="1935480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2.6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3" name="Text Box 57"/>
          <p:cNvSpPr txBox="1">
            <a:spLocks noChangeArrowheads="1"/>
          </p:cNvSpPr>
          <p:nvPr/>
        </p:nvSpPr>
        <p:spPr bwMode="auto">
          <a:xfrm>
            <a:off x="5366484" y="1538923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2.7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4" name="Text Box 57"/>
          <p:cNvSpPr txBox="1">
            <a:spLocks noChangeArrowheads="1"/>
          </p:cNvSpPr>
          <p:nvPr/>
        </p:nvSpPr>
        <p:spPr bwMode="auto">
          <a:xfrm>
            <a:off x="5366484" y="1122203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2.8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5" name="Text Box 57"/>
          <p:cNvSpPr txBox="1">
            <a:spLocks noChangeArrowheads="1"/>
          </p:cNvSpPr>
          <p:nvPr/>
        </p:nvSpPr>
        <p:spPr bwMode="auto">
          <a:xfrm>
            <a:off x="5532120" y="3319118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6" name="Text Box 57"/>
          <p:cNvSpPr txBox="1">
            <a:spLocks noChangeArrowheads="1"/>
          </p:cNvSpPr>
          <p:nvPr/>
        </p:nvSpPr>
        <p:spPr bwMode="auto">
          <a:xfrm>
            <a:off x="6420575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0.04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9" name="Text Box 57"/>
          <p:cNvSpPr txBox="1">
            <a:spLocks noChangeArrowheads="1"/>
          </p:cNvSpPr>
          <p:nvPr/>
        </p:nvSpPr>
        <p:spPr bwMode="auto">
          <a:xfrm>
            <a:off x="7373112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0.08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90" name="Text Box 57"/>
          <p:cNvSpPr txBox="1">
            <a:spLocks noChangeArrowheads="1"/>
          </p:cNvSpPr>
          <p:nvPr/>
        </p:nvSpPr>
        <p:spPr bwMode="auto">
          <a:xfrm>
            <a:off x="8320660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0.12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990786" y="1868424"/>
            <a:ext cx="1709737" cy="304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FF33CC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FF33CC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FF33CC"/>
                </a:solidFill>
                <a:latin typeface="Arial" pitchFamily="34" charset="0"/>
              </a:rPr>
              <a:t> FB phase = 225</a:t>
            </a:r>
            <a:r>
              <a:rPr lang="en-US" sz="1400" baseline="30000" dirty="0">
                <a:solidFill>
                  <a:srgbClr val="FF33CC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H="1">
            <a:off x="2112375" y="2104646"/>
            <a:ext cx="224632" cy="364234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117547" y="3736848"/>
            <a:ext cx="8797853" cy="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3982614" y="6321623"/>
            <a:ext cx="516138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S.A. Sabbagh, O. </a:t>
            </a:r>
            <a:r>
              <a:rPr lang="en-US" sz="1400" dirty="0" err="1" smtClean="0">
                <a:solidFill>
                  <a:srgbClr val="9900CC"/>
                </a:solidFill>
                <a:cs typeface="Helvetica" pitchFamily="34" charset="0"/>
              </a:rPr>
              <a:t>Katsuro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-Hopkins, J.M. Bialek, S.P. Gerhardt</a:t>
            </a:r>
          </a:p>
        </p:txBody>
      </p:sp>
      <p:sp>
        <p:nvSpPr>
          <p:cNvPr id="96" name="Line 24"/>
          <p:cNvSpPr>
            <a:spLocks noChangeShapeType="1"/>
          </p:cNvSpPr>
          <p:nvPr/>
        </p:nvSpPr>
        <p:spPr bwMode="auto">
          <a:xfrm>
            <a:off x="1233805" y="128143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7" name="Text Box 23"/>
          <p:cNvSpPr txBox="1">
            <a:spLocks noChangeArrowheads="1"/>
          </p:cNvSpPr>
          <p:nvPr/>
        </p:nvSpPr>
        <p:spPr bwMode="auto">
          <a:xfrm>
            <a:off x="1362393" y="1173480"/>
            <a:ext cx="877887" cy="1825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Feedback on</a:t>
            </a:r>
          </a:p>
        </p:txBody>
      </p:sp>
      <p:sp>
        <p:nvSpPr>
          <p:cNvPr id="98" name="Line 25"/>
          <p:cNvSpPr>
            <a:spLocks noChangeShapeType="1"/>
          </p:cNvSpPr>
          <p:nvPr/>
        </p:nvSpPr>
        <p:spPr bwMode="auto">
          <a:xfrm>
            <a:off x="1224661" y="1263521"/>
            <a:ext cx="0" cy="192237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" name="Line 27"/>
          <p:cNvSpPr>
            <a:spLocks noChangeShapeType="1"/>
          </p:cNvSpPr>
          <p:nvPr/>
        </p:nvSpPr>
        <p:spPr bwMode="auto">
          <a:xfrm>
            <a:off x="345212" y="2834005"/>
            <a:ext cx="873988" cy="15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127487" y="5952303"/>
            <a:ext cx="374832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Inclusion of 3D mode and wall detail improves control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marL="742950" lvl="1" indent="-285750" eaLnBrk="0" hangingPunct="0">
              <a:buClr>
                <a:srgbClr val="3333FF"/>
              </a:buClr>
              <a:buSzPct val="75000"/>
              <a:buFont typeface="Wingdings" pitchFamily="2" charset="2"/>
              <a:buChar char="q"/>
            </a:pP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7" y="3962628"/>
            <a:ext cx="1795013" cy="19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 Box 22"/>
          <p:cNvSpPr txBox="1">
            <a:spLocks noChangeArrowheads="1"/>
          </p:cNvSpPr>
          <p:nvPr/>
        </p:nvSpPr>
        <p:spPr bwMode="auto">
          <a:xfrm>
            <a:off x="1963616" y="3810000"/>
            <a:ext cx="263001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RWM State Space Controller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158" name="Text Box 5"/>
          <p:cNvSpPr txBox="1">
            <a:spLocks noChangeArrowheads="1"/>
          </p:cNvSpPr>
          <p:nvPr/>
        </p:nvSpPr>
        <p:spPr bwMode="auto">
          <a:xfrm>
            <a:off x="4953000" y="3905198"/>
            <a:ext cx="12570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u="sng" kern="0" dirty="0" smtClean="0">
                <a:solidFill>
                  <a:srgbClr val="0000FF"/>
                </a:solidFill>
              </a:rPr>
              <a:t>No NBI port</a:t>
            </a:r>
            <a:endParaRPr lang="en-US" sz="1600" u="sng" kern="0" dirty="0">
              <a:solidFill>
                <a:srgbClr val="0000FF"/>
              </a:solidFill>
            </a:endParaRPr>
          </a:p>
        </p:txBody>
      </p:sp>
      <p:cxnSp>
        <p:nvCxnSpPr>
          <p:cNvPr id="169" name="Straight Arrow Connector 168"/>
          <p:cNvCxnSpPr/>
          <p:nvPr/>
        </p:nvCxnSpPr>
        <p:spPr bwMode="auto">
          <a:xfrm flipV="1">
            <a:off x="2133600" y="4941980"/>
            <a:ext cx="1482034" cy="15485"/>
          </a:xfrm>
          <a:prstGeom prst="straightConnector1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 Box 5"/>
          <p:cNvSpPr txBox="1">
            <a:spLocks noChangeArrowheads="1"/>
          </p:cNvSpPr>
          <p:nvPr/>
        </p:nvSpPr>
        <p:spPr bwMode="auto">
          <a:xfrm>
            <a:off x="2285095" y="4353127"/>
            <a:ext cx="1098185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 smtClean="0">
                <a:solidFill>
                  <a:srgbClr val="0000FF"/>
                </a:solidFill>
              </a:rPr>
              <a:t>3D wall,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FF"/>
                </a:solidFill>
              </a:rPr>
              <a:t>p</a:t>
            </a:r>
            <a:r>
              <a:rPr lang="en-US" sz="1800" kern="0" dirty="0" smtClean="0">
                <a:solidFill>
                  <a:srgbClr val="0000FF"/>
                </a:solidFill>
              </a:rPr>
              <a:t>orts,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FF"/>
                </a:solidFill>
              </a:rPr>
              <a:t>m</a:t>
            </a:r>
            <a:r>
              <a:rPr lang="en-US" sz="1800" kern="0" dirty="0" smtClean="0">
                <a:solidFill>
                  <a:srgbClr val="0000FF"/>
                </a:solidFill>
              </a:rPr>
              <a:t>ode currents</a:t>
            </a:r>
            <a:endParaRPr lang="en-US" sz="1800" kern="0" dirty="0">
              <a:solidFill>
                <a:srgbClr val="0000FF"/>
              </a:solidFill>
            </a:endParaRPr>
          </a:p>
        </p:txBody>
      </p:sp>
      <p:sp>
        <p:nvSpPr>
          <p:cNvPr id="171" name="Text Box 7"/>
          <p:cNvSpPr txBox="1">
            <a:spLocks noChangeArrowheads="1"/>
          </p:cNvSpPr>
          <p:nvPr/>
        </p:nvSpPr>
        <p:spPr bwMode="auto">
          <a:xfrm rot="16200000">
            <a:off x="2959577" y="4920563"/>
            <a:ext cx="1830629" cy="21544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Helvetica" pitchFamily="34" charset="0"/>
              </a:rPr>
              <a:t>Sensor Differences (G</a:t>
            </a:r>
            <a:r>
              <a:rPr lang="en-US" sz="1400" kern="0" dirty="0">
                <a:solidFill>
                  <a:srgbClr val="000000"/>
                </a:solidFill>
                <a:latin typeface="Helvetica" pitchFamily="34" charset="0"/>
              </a:rPr>
              <a:t>)</a:t>
            </a:r>
          </a:p>
        </p:txBody>
      </p:sp>
      <p:sp>
        <p:nvSpPr>
          <p:cNvPr id="172" name="Text Box 5"/>
          <p:cNvSpPr txBox="1">
            <a:spLocks noChangeArrowheads="1"/>
          </p:cNvSpPr>
          <p:nvPr/>
        </p:nvSpPr>
        <p:spPr bwMode="auto">
          <a:xfrm>
            <a:off x="5382207" y="4383156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Measurement</a:t>
            </a:r>
          </a:p>
        </p:txBody>
      </p:sp>
      <p:sp>
        <p:nvSpPr>
          <p:cNvPr id="173" name="Text Box 5"/>
          <p:cNvSpPr txBox="1">
            <a:spLocks noChangeArrowheads="1"/>
          </p:cNvSpPr>
          <p:nvPr/>
        </p:nvSpPr>
        <p:spPr bwMode="auto">
          <a:xfrm>
            <a:off x="4355599" y="5605046"/>
            <a:ext cx="10727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kern="0" dirty="0" smtClean="0">
                <a:solidFill>
                  <a:srgbClr val="FF0000"/>
                </a:solidFill>
              </a:rPr>
              <a:t>Controller</a:t>
            </a:r>
          </a:p>
        </p:txBody>
      </p:sp>
      <p:cxnSp>
        <p:nvCxnSpPr>
          <p:cNvPr id="174" name="Straight Arrow Connector 173"/>
          <p:cNvCxnSpPr/>
          <p:nvPr/>
        </p:nvCxnSpPr>
        <p:spPr bwMode="auto">
          <a:xfrm flipH="1">
            <a:off x="6092232" y="4658995"/>
            <a:ext cx="308568" cy="27304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Arrow Connector 174"/>
          <p:cNvCxnSpPr/>
          <p:nvPr/>
        </p:nvCxnSpPr>
        <p:spPr bwMode="auto">
          <a:xfrm flipV="1">
            <a:off x="5419929" y="5437653"/>
            <a:ext cx="153928" cy="17366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8" name="Text Box 5"/>
          <p:cNvSpPr txBox="1">
            <a:spLocks noChangeArrowheads="1"/>
          </p:cNvSpPr>
          <p:nvPr/>
        </p:nvSpPr>
        <p:spPr bwMode="auto">
          <a:xfrm>
            <a:off x="7723017" y="4401818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Measurement</a:t>
            </a:r>
          </a:p>
        </p:txBody>
      </p:sp>
      <p:sp>
        <p:nvSpPr>
          <p:cNvPr id="189" name="Text Box 5"/>
          <p:cNvSpPr txBox="1">
            <a:spLocks noChangeArrowheads="1"/>
          </p:cNvSpPr>
          <p:nvPr/>
        </p:nvSpPr>
        <p:spPr bwMode="auto">
          <a:xfrm>
            <a:off x="6696409" y="5605046"/>
            <a:ext cx="10727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kern="0" dirty="0" smtClean="0">
                <a:solidFill>
                  <a:srgbClr val="FF0000"/>
                </a:solidFill>
              </a:rPr>
              <a:t>Controller</a:t>
            </a:r>
          </a:p>
        </p:txBody>
      </p:sp>
      <p:cxnSp>
        <p:nvCxnSpPr>
          <p:cNvPr id="190" name="Straight Arrow Connector 189"/>
          <p:cNvCxnSpPr/>
          <p:nvPr/>
        </p:nvCxnSpPr>
        <p:spPr bwMode="auto">
          <a:xfrm flipH="1">
            <a:off x="8444156" y="4687596"/>
            <a:ext cx="226386" cy="646404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/>
          <p:nvPr/>
        </p:nvCxnSpPr>
        <p:spPr bwMode="auto">
          <a:xfrm flipV="1">
            <a:off x="7671518" y="5715000"/>
            <a:ext cx="153928" cy="8682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Text Box 5"/>
          <p:cNvSpPr txBox="1">
            <a:spLocks noChangeArrowheads="1"/>
          </p:cNvSpPr>
          <p:nvPr/>
        </p:nvSpPr>
        <p:spPr bwMode="auto">
          <a:xfrm>
            <a:off x="6934200" y="3905198"/>
            <a:ext cx="19249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u="sng" kern="0" dirty="0" smtClean="0">
                <a:solidFill>
                  <a:srgbClr val="0000FF"/>
                </a:solidFill>
              </a:rPr>
              <a:t>With 3D NBI port</a:t>
            </a:r>
            <a:endParaRPr lang="en-US" sz="1600" u="sng" kern="0" dirty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828857"/>
            <a:ext cx="312906" cy="369332"/>
            <a:chOff x="-609600" y="993476"/>
            <a:chExt cx="312906" cy="369332"/>
          </a:xfrm>
        </p:grpSpPr>
        <p:sp>
          <p:nvSpPr>
            <p:cNvPr id="5" name="Oval 4"/>
            <p:cNvSpPr/>
            <p:nvPr/>
          </p:nvSpPr>
          <p:spPr bwMode="auto">
            <a:xfrm>
              <a:off x="-609600" y="1012126"/>
              <a:ext cx="312906" cy="343917"/>
            </a:xfrm>
            <a:prstGeom prst="ellipse">
              <a:avLst/>
            </a:prstGeom>
            <a:solidFill>
              <a:srgbClr val="FFFF66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-609600" y="99347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1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92094" y="3754134"/>
            <a:ext cx="312906" cy="369332"/>
            <a:chOff x="-613653" y="2059932"/>
            <a:chExt cx="312906" cy="369332"/>
          </a:xfrm>
        </p:grpSpPr>
        <p:sp>
          <p:nvSpPr>
            <p:cNvPr id="87" name="Oval 86"/>
            <p:cNvSpPr/>
            <p:nvPr/>
          </p:nvSpPr>
          <p:spPr bwMode="auto">
            <a:xfrm>
              <a:off x="-613653" y="2078582"/>
              <a:ext cx="312906" cy="343917"/>
            </a:xfrm>
            <a:prstGeom prst="ellipse">
              <a:avLst/>
            </a:prstGeom>
            <a:solidFill>
              <a:srgbClr val="FFFF66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-613653" y="20599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2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11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471"/>
            <a:ext cx="9144000" cy="720725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Fast ion </a:t>
            </a:r>
            <a:r>
              <a:rPr lang="en-US" dirty="0" smtClean="0">
                <a:latin typeface="Arial" pitchFamily="34" charset="0"/>
              </a:rPr>
              <a:t>redistribution </a:t>
            </a:r>
            <a:r>
              <a:rPr lang="en-US" dirty="0">
                <a:latin typeface="Arial" pitchFamily="34" charset="0"/>
              </a:rPr>
              <a:t>associated with low </a:t>
            </a:r>
            <a:r>
              <a:rPr lang="en-US" dirty="0" smtClean="0">
                <a:latin typeface="Arial" pitchFamily="34" charset="0"/>
              </a:rPr>
              <a:t>frequency MHD measured by fast ion D</a:t>
            </a:r>
            <a:r>
              <a:rPr lang="en-US" baseline="-25000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</a:rPr>
              <a:t>FIDA) diagnostic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" y="931984"/>
            <a:ext cx="5133201" cy="421213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2405063" algn="ctr"/>
              </a:tabLst>
            </a:pPr>
            <a:r>
              <a:rPr lang="en-US" sz="2000" dirty="0" smtClean="0"/>
              <a:t>Caused by n = 1 global kink instabilities</a:t>
            </a:r>
          </a:p>
          <a:p>
            <a:pPr>
              <a:lnSpc>
                <a:spcPct val="100000"/>
              </a:lnSpc>
              <a:tabLst>
                <a:tab pos="2405063" algn="ctr"/>
              </a:tabLst>
            </a:pPr>
            <a:r>
              <a:rPr lang="en-US" sz="2000" dirty="0" smtClean="0"/>
              <a:t>Redistribution can affect stability of *AE, RWMs, other MHD</a:t>
            </a:r>
          </a:p>
          <a:p>
            <a:pPr>
              <a:tabLst>
                <a:tab pos="2405063" algn="ctr"/>
              </a:tabLst>
            </a:pPr>
            <a:r>
              <a:rPr lang="en-US" sz="2000" dirty="0" smtClean="0"/>
              <a:t>Full-orbit code (SPIRAL) shows redistribution in real and velocity space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Radial redistribution from core plasma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Particles shift towards V</a:t>
            </a:r>
            <a:r>
              <a:rPr lang="en-US" sz="1800" baseline="-25000" dirty="0" smtClean="0"/>
              <a:t>||</a:t>
            </a:r>
            <a:r>
              <a:rPr lang="en-US" sz="1800" dirty="0" smtClean="0"/>
              <a:t>/V = 1</a:t>
            </a:r>
          </a:p>
          <a:p>
            <a:pPr>
              <a:tabLst>
                <a:tab pos="2405063" algn="ctr"/>
              </a:tabLst>
            </a:pPr>
            <a:r>
              <a:rPr lang="en-US" sz="2000" dirty="0" smtClean="0">
                <a:solidFill>
                  <a:srgbClr val="FF0000"/>
                </a:solidFill>
              </a:rPr>
              <a:t>Applied 3D fields alter GAE stability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By altered fast ion distribution (SPIRAL)</a:t>
            </a:r>
          </a:p>
          <a:p>
            <a:pPr>
              <a:lnSpc>
                <a:spcPct val="100000"/>
              </a:lnSpc>
              <a:tabLst>
                <a:tab pos="2405063" algn="ctr"/>
              </a:tabLst>
            </a:pPr>
            <a:endParaRPr lang="en-US" sz="1800" dirty="0" smtClean="0">
              <a:solidFill>
                <a:srgbClr val="9900CC"/>
              </a:solidFill>
            </a:endParaRPr>
          </a:p>
        </p:txBody>
      </p:sp>
      <p:sp>
        <p:nvSpPr>
          <p:cNvPr id="315431" name="Rectangle 39"/>
          <p:cNvSpPr>
            <a:spLocks noChangeArrowheads="1"/>
          </p:cNvSpPr>
          <p:nvPr/>
        </p:nvSpPr>
        <p:spPr bwMode="auto">
          <a:xfrm>
            <a:off x="1127125" y="14446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10088" y="4478216"/>
            <a:ext cx="5099312" cy="140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Fast ion energy redistribution accounts for neutron rate decrease in H-mode TAE </a:t>
            </a:r>
            <a:r>
              <a:rPr lang="en-US" sz="2000" dirty="0"/>
              <a:t>avalanches </a:t>
            </a:r>
            <a:endParaRPr lang="en-US" sz="2000" dirty="0" smtClean="0"/>
          </a:p>
          <a:p>
            <a:r>
              <a:rPr lang="en-US" sz="2000" dirty="0" smtClean="0"/>
              <a:t>Core localized CAE/GAEs measured in H-mode plasmas </a:t>
            </a:r>
            <a:r>
              <a:rPr lang="en-US" sz="1600" dirty="0" smtClean="0"/>
              <a:t>(</a:t>
            </a:r>
            <a:r>
              <a:rPr lang="en-US" sz="1600" dirty="0" err="1"/>
              <a:t>reflectometer</a:t>
            </a:r>
            <a:r>
              <a:rPr lang="en-US" sz="1600" dirty="0"/>
              <a:t>) </a:t>
            </a: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70280" y="6192671"/>
            <a:ext cx="1668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b="0" i="0" dirty="0" smtClean="0">
                <a:solidFill>
                  <a:srgbClr val="9900CC"/>
                </a:solidFill>
              </a:rPr>
              <a:t>A. Bortolon</a:t>
            </a:r>
            <a:endParaRPr lang="en-US" sz="1600" b="0" i="0" dirty="0">
              <a:solidFill>
                <a:srgbClr val="9900CC"/>
              </a:solidFill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" b="66142"/>
          <a:stretch/>
        </p:blipFill>
        <p:spPr bwMode="auto">
          <a:xfrm>
            <a:off x="5130801" y="932180"/>
            <a:ext cx="381655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776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0.9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7547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9493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0211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998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6170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03881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53106" y="27456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R(m)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765185" y="1462791"/>
            <a:ext cx="457200" cy="764789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7153529" y="1120515"/>
            <a:ext cx="81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Fast ion density reduction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2" b="5003"/>
          <a:stretch/>
        </p:blipFill>
        <p:spPr bwMode="auto">
          <a:xfrm>
            <a:off x="6930415" y="3251043"/>
            <a:ext cx="2213585" cy="263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2" r="7528" b="5406"/>
          <a:stretch/>
        </p:blipFill>
        <p:spPr bwMode="auto">
          <a:xfrm>
            <a:off x="5351092" y="3251043"/>
            <a:ext cx="1477984" cy="263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334000" y="3124200"/>
            <a:ext cx="37823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Change in distribution due to kink mode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5075317" y="4482095"/>
            <a:ext cx="545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Z [m]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57332" y="5867400"/>
            <a:ext cx="626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[m]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26318" y="5867400"/>
            <a:ext cx="1072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Energy [</a:t>
            </a:r>
            <a:r>
              <a:rPr lang="en-US" dirty="0" err="1" smtClean="0">
                <a:solidFill>
                  <a:srgbClr val="000000"/>
                </a:solidFill>
              </a:rPr>
              <a:t>keV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6537194" y="4434502"/>
            <a:ext cx="850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V</a:t>
            </a:r>
            <a:r>
              <a:rPr lang="en-US" sz="1600" baseline="-25000" dirty="0" smtClean="0">
                <a:solidFill>
                  <a:srgbClr val="000000"/>
                </a:solidFill>
              </a:rPr>
              <a:t>||</a:t>
            </a:r>
            <a:r>
              <a:rPr lang="en-US" sz="1600" dirty="0" smtClean="0">
                <a:solidFill>
                  <a:srgbClr val="000000"/>
                </a:solidFill>
              </a:rPr>
              <a:t>\V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9000" y="4769049"/>
            <a:ext cx="1448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CAE resonances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7954488" y="4178358"/>
            <a:ext cx="245940" cy="60778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5393" name="Straight Arrow Connector 315392"/>
          <p:cNvCxnSpPr/>
          <p:nvPr/>
        </p:nvCxnSpPr>
        <p:spPr bwMode="auto">
          <a:xfrm flipH="1">
            <a:off x="7759525" y="5029200"/>
            <a:ext cx="97622" cy="19466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5723011" y="3573011"/>
            <a:ext cx="110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SPIRAL code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101542" y="5562600"/>
            <a:ext cx="5249550" cy="923192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12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3644150" y="6169223"/>
            <a:ext cx="168985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Crocker EX/P6-02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455984" y="5143455"/>
            <a:ext cx="2048608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Fredrickson EX/P6-05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02576" y="4464665"/>
            <a:ext cx="5046351" cy="1039319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86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Significant fraction of the HHFW power lost in </a:t>
            </a:r>
            <a:r>
              <a:rPr lang="en-US" dirty="0" smtClean="0">
                <a:solidFill>
                  <a:srgbClr val="3333CC"/>
                </a:solidFill>
                <a:ea typeface="ＭＳ Ｐゴシック" pitchFamily="34" charset="-128"/>
              </a:rPr>
              <a:t>t</a:t>
            </a:r>
            <a:r>
              <a:rPr lang="en-US" dirty="0" smtClean="0">
                <a:ea typeface="ＭＳ Ｐゴシック" pitchFamily="34" charset="-128"/>
              </a:rPr>
              <a:t>he SOL in front of antenna, flows to the </a:t>
            </a:r>
            <a:r>
              <a:rPr lang="en-US" dirty="0" err="1" smtClean="0">
                <a:ea typeface="ＭＳ Ｐゴシック" pitchFamily="34" charset="-128"/>
              </a:rPr>
              <a:t>divertor</a:t>
            </a:r>
            <a:r>
              <a:rPr lang="en-US" dirty="0" smtClean="0">
                <a:ea typeface="ＭＳ Ｐゴシック" pitchFamily="34" charset="-128"/>
              </a:rPr>
              <a:t> region </a:t>
            </a:r>
            <a:endParaRPr lang="en-US" dirty="0" smtClean="0">
              <a:solidFill>
                <a:srgbClr val="374DCE"/>
              </a:solidFill>
              <a:ea typeface="ＭＳ Ｐゴシック" pitchFamily="34" charset="-128"/>
            </a:endParaRPr>
          </a:p>
        </p:txBody>
      </p:sp>
      <p:pic>
        <p:nvPicPr>
          <p:cNvPr id="32772" name="Picture 6" descr="PRL_Fig1_Cam.eps"/>
          <p:cNvPicPr>
            <a:picLocks noChangeAspect="1"/>
          </p:cNvPicPr>
          <p:nvPr/>
        </p:nvPicPr>
        <p:blipFill>
          <a:blip r:embed="rId3" cstate="print"/>
          <a:srcRect b="52364"/>
          <a:stretch>
            <a:fillRect/>
          </a:stretch>
        </p:blipFill>
        <p:spPr bwMode="auto">
          <a:xfrm>
            <a:off x="1025525" y="1593850"/>
            <a:ext cx="295433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0" descr="Spiral.psd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31"/>
          <a:stretch/>
        </p:blipFill>
        <p:spPr bwMode="auto">
          <a:xfrm>
            <a:off x="5614988" y="1633902"/>
            <a:ext cx="2817812" cy="271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3"/>
          <p:cNvSpPr txBox="1">
            <a:spLocks noChangeArrowheads="1"/>
          </p:cNvSpPr>
          <p:nvPr/>
        </p:nvSpPr>
        <p:spPr bwMode="auto">
          <a:xfrm>
            <a:off x="237392" y="943465"/>
            <a:ext cx="43989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1200"/>
              </a:spcBef>
              <a:buFontTx/>
              <a:buNone/>
            </a:pPr>
            <a:r>
              <a:rPr lang="en-US" sz="1600" b="0" i="0" u="sng" dirty="0">
                <a:solidFill>
                  <a:schemeClr val="tx1"/>
                </a:solidFill>
                <a:latin typeface="Arial" pitchFamily="34" charset="0"/>
              </a:rPr>
              <a:t>Visible camera image </a:t>
            </a:r>
            <a:r>
              <a:rPr lang="en-US" sz="1600" u="sng" dirty="0" smtClean="0">
                <a:solidFill>
                  <a:schemeClr val="tx1"/>
                </a:solidFill>
                <a:latin typeface="Arial" pitchFamily="34" charset="0"/>
              </a:rPr>
              <a:t>of </a:t>
            </a:r>
            <a:r>
              <a:rPr lang="en-US" sz="1600" b="0" i="0" u="sng" dirty="0" smtClean="0">
                <a:solidFill>
                  <a:schemeClr val="tx1"/>
                </a:solidFill>
                <a:latin typeface="Arial" pitchFamily="34" charset="0"/>
              </a:rPr>
              <a:t>edge </a:t>
            </a:r>
            <a:r>
              <a:rPr lang="en-US" sz="1600" b="0" i="0" u="sng" dirty="0">
                <a:solidFill>
                  <a:schemeClr val="tx1"/>
                </a:solidFill>
                <a:latin typeface="Arial" pitchFamily="34" charset="0"/>
              </a:rPr>
              <a:t>RF power </a:t>
            </a:r>
            <a:r>
              <a:rPr lang="en-US" sz="1600" b="0" i="0" u="sng" dirty="0" smtClean="0">
                <a:solidFill>
                  <a:schemeClr val="tx1"/>
                </a:solidFill>
                <a:latin typeface="Arial" pitchFamily="34" charset="0"/>
              </a:rPr>
              <a:t>flow to </a:t>
            </a:r>
            <a:r>
              <a:rPr lang="en-US" sz="1600" b="0" i="0" u="sng" dirty="0" err="1" smtClean="0">
                <a:solidFill>
                  <a:schemeClr val="tx1"/>
                </a:solidFill>
                <a:latin typeface="Arial" pitchFamily="34" charset="0"/>
              </a:rPr>
              <a:t>divertor</a:t>
            </a:r>
            <a:endParaRPr lang="en-US" sz="2400" i="0" u="sng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75" name="Rectangle 3"/>
          <p:cNvSpPr txBox="1">
            <a:spLocks noChangeArrowheads="1"/>
          </p:cNvSpPr>
          <p:nvPr/>
        </p:nvSpPr>
        <p:spPr bwMode="auto">
          <a:xfrm>
            <a:off x="5014546" y="943465"/>
            <a:ext cx="4003675" cy="65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1200"/>
              </a:spcBef>
              <a:buFontTx/>
              <a:buNone/>
            </a:pPr>
            <a:r>
              <a:rPr lang="en-US" sz="1600" b="0" i="0" u="sng" dirty="0">
                <a:solidFill>
                  <a:schemeClr val="tx1"/>
                </a:solidFill>
                <a:latin typeface="Arial" pitchFamily="34" charset="0"/>
              </a:rPr>
              <a:t>SPIRAL </a:t>
            </a:r>
            <a:r>
              <a:rPr lang="en-US" sz="1600" b="0" i="0" u="sng" dirty="0" smtClean="0">
                <a:solidFill>
                  <a:schemeClr val="tx1"/>
                </a:solidFill>
                <a:latin typeface="Arial" pitchFamily="34" charset="0"/>
              </a:rPr>
              <a:t>modeling of field lines from antenna to </a:t>
            </a:r>
            <a:r>
              <a:rPr lang="en-US" sz="1600" b="0" i="0" u="sng" dirty="0" err="1" smtClean="0">
                <a:solidFill>
                  <a:schemeClr val="tx1"/>
                </a:solidFill>
                <a:latin typeface="Arial" pitchFamily="34" charset="0"/>
              </a:rPr>
              <a:t>divertor</a:t>
            </a:r>
            <a:endParaRPr lang="en-US" sz="2200" b="0" i="0" u="sng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76" name="Rectangle 3"/>
          <p:cNvSpPr txBox="1">
            <a:spLocks noChangeArrowheads="1"/>
          </p:cNvSpPr>
          <p:nvPr/>
        </p:nvSpPr>
        <p:spPr bwMode="auto">
          <a:xfrm>
            <a:off x="4763" y="2133600"/>
            <a:ext cx="1016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>
                <a:solidFill>
                  <a:srgbClr val="FD2DFC"/>
                </a:solidFill>
                <a:latin typeface="Arial" pitchFamily="34" charset="0"/>
              </a:rPr>
              <a:t>HHFW</a:t>
            </a:r>
          </a:p>
          <a:p>
            <a:pPr algn="ctr"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400" b="0" i="0" dirty="0">
                <a:solidFill>
                  <a:srgbClr val="FD2DFC"/>
                </a:solidFill>
                <a:latin typeface="Arial" pitchFamily="34" charset="0"/>
              </a:rPr>
              <a:t>Antenna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874713" y="2559050"/>
            <a:ext cx="536575" cy="292100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8" name="Rectangle 3"/>
          <p:cNvSpPr txBox="1">
            <a:spLocks noChangeArrowheads="1"/>
          </p:cNvSpPr>
          <p:nvPr/>
        </p:nvSpPr>
        <p:spPr bwMode="auto">
          <a:xfrm>
            <a:off x="3938588" y="3322638"/>
            <a:ext cx="10160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 err="1">
                <a:solidFill>
                  <a:srgbClr val="FD2DFC"/>
                </a:solidFill>
                <a:latin typeface="Arial" pitchFamily="34" charset="0"/>
              </a:rPr>
              <a:t>Divertor</a:t>
            </a:r>
            <a:endParaRPr lang="en-US" sz="1400" b="0" i="0" dirty="0">
              <a:solidFill>
                <a:srgbClr val="FD2DFC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3038475" y="3525838"/>
            <a:ext cx="1058863" cy="611187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80" name="Rectangle 3"/>
          <p:cNvSpPr txBox="1">
            <a:spLocks noChangeArrowheads="1"/>
          </p:cNvSpPr>
          <p:nvPr/>
        </p:nvSpPr>
        <p:spPr bwMode="auto">
          <a:xfrm>
            <a:off x="5029200" y="1600564"/>
            <a:ext cx="16811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600" b="0" i="0" u="sng" dirty="0" smtClean="0">
                <a:solidFill>
                  <a:srgbClr val="0000FF"/>
                </a:solidFill>
                <a:latin typeface="Arial" pitchFamily="34" charset="0"/>
              </a:rPr>
              <a:t>Top View</a:t>
            </a:r>
            <a:endParaRPr lang="en-US" sz="1600" b="0" i="0" u="sng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073650" y="3710352"/>
            <a:ext cx="882650" cy="49053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>
                <a:solidFill>
                  <a:srgbClr val="FD2DFC"/>
                </a:solidFill>
                <a:latin typeface="Arial" pitchFamily="34" charset="0"/>
              </a:rPr>
              <a:t>HHFW</a:t>
            </a:r>
          </a:p>
          <a:p>
            <a:pPr algn="ctr"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400" b="0" i="0" dirty="0" smtClean="0">
                <a:solidFill>
                  <a:srgbClr val="FD2DFC"/>
                </a:solidFill>
                <a:latin typeface="Arial" pitchFamily="34" charset="0"/>
              </a:rPr>
              <a:t>Antenna</a:t>
            </a: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5751513" y="3249977"/>
            <a:ext cx="77787" cy="498475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5848350" y="3881437"/>
            <a:ext cx="508000" cy="9525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100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H="1">
            <a:off x="6837363" y="1883139"/>
            <a:ext cx="906462" cy="519113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85" name="Rectangle 3"/>
          <p:cNvSpPr txBox="1">
            <a:spLocks noChangeArrowheads="1"/>
          </p:cNvSpPr>
          <p:nvPr/>
        </p:nvSpPr>
        <p:spPr bwMode="auto">
          <a:xfrm>
            <a:off x="7667625" y="1665652"/>
            <a:ext cx="88741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 err="1" smtClean="0">
                <a:solidFill>
                  <a:srgbClr val="FD2DFC"/>
                </a:solidFill>
                <a:latin typeface="Arial" pitchFamily="34" charset="0"/>
              </a:rPr>
              <a:t>Divertor</a:t>
            </a:r>
            <a:endParaRPr lang="en-US" sz="1400" b="0" i="0" dirty="0">
              <a:solidFill>
                <a:srgbClr val="FD2DFC"/>
              </a:solidFill>
              <a:latin typeface="Arial" pitchFamily="34" charset="0"/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1057275" y="1644650"/>
            <a:ext cx="649288" cy="385763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3352800" y="4152900"/>
            <a:ext cx="600075" cy="38735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7323992" y="6192671"/>
            <a:ext cx="16764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Perkins EX/P5-40</a:t>
            </a: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175236" y="6195204"/>
            <a:ext cx="3634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R. Perkins, et al., </a:t>
            </a:r>
            <a:r>
              <a:rPr lang="it-IT" sz="1400" b="0" i="0" dirty="0">
                <a:solidFill>
                  <a:srgbClr val="9900CC"/>
                </a:solidFill>
              </a:rPr>
              <a:t>PRL </a:t>
            </a:r>
            <a:r>
              <a:rPr lang="it-IT" sz="1400" i="0" dirty="0" smtClean="0">
                <a:solidFill>
                  <a:srgbClr val="9900CC"/>
                </a:solidFill>
              </a:rPr>
              <a:t>109</a:t>
            </a:r>
            <a:r>
              <a:rPr lang="it-IT" sz="1400" b="0" i="0" dirty="0" smtClean="0">
                <a:solidFill>
                  <a:srgbClr val="9900CC"/>
                </a:solidFill>
              </a:rPr>
              <a:t> (2012) 045001</a:t>
            </a:r>
            <a:endParaRPr lang="en-US" sz="1400" b="0" i="0" dirty="0">
              <a:solidFill>
                <a:srgbClr val="9900CC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19702" y="4809392"/>
            <a:ext cx="8704490" cy="1295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RF power couples to field lines across entire SOL width, not just to field lines connected to antenna components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Shows importance of quantitatively understanding RF </a:t>
            </a:r>
            <a:r>
              <a:rPr lang="en-US" sz="1800" dirty="0"/>
              <a:t>power </a:t>
            </a:r>
            <a:r>
              <a:rPr lang="en-US" sz="1800" dirty="0" smtClean="0"/>
              <a:t>coupling </a:t>
            </a:r>
            <a:r>
              <a:rPr lang="en-US" sz="1800" dirty="0"/>
              <a:t>to the </a:t>
            </a:r>
            <a:r>
              <a:rPr lang="en-US" sz="1800" dirty="0" smtClean="0"/>
              <a:t>SOL for prediction to future devices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11008" y="4302615"/>
            <a:ext cx="587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-1.0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73008" y="4302615"/>
            <a:ext cx="466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0.0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75453" y="4302615"/>
            <a:ext cx="525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1</a:t>
            </a:r>
            <a:r>
              <a:rPr lang="en-US" sz="1400" b="0" i="0" dirty="0" smtClean="0">
                <a:solidFill>
                  <a:schemeClr val="tx1"/>
                </a:solidFill>
              </a:rPr>
              <a:t>.0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940431" y="4346575"/>
            <a:ext cx="669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R(m)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905608" y="5001555"/>
            <a:ext cx="3124200" cy="874637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70068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Snowflake divertor experiments provide basis for required </a:t>
            </a:r>
            <a:r>
              <a:rPr lang="en-US" dirty="0" err="1" smtClean="0"/>
              <a:t>divertor</a:t>
            </a:r>
            <a:r>
              <a:rPr lang="en-US" dirty="0" smtClean="0"/>
              <a:t> heat flux mitigation in NSTX-U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10" y="1049924"/>
            <a:ext cx="4284890" cy="5160560"/>
          </a:xfrm>
        </p:spPr>
        <p:txBody>
          <a:bodyPr/>
          <a:lstStyle/>
          <a:p>
            <a:r>
              <a:rPr lang="en-US" sz="2000" dirty="0" smtClean="0">
                <a:latin typeface="Helvetica" pitchFamily="34" charset="0"/>
              </a:rPr>
              <a:t>Needed, as </a:t>
            </a:r>
            <a:r>
              <a:rPr lang="en-US" sz="2000" dirty="0" err="1" smtClean="0">
                <a:latin typeface="Helvetica" pitchFamily="34" charset="0"/>
              </a:rPr>
              <a:t>divertor</a:t>
            </a:r>
            <a:r>
              <a:rPr lang="en-US" sz="2000" dirty="0" smtClean="0">
                <a:latin typeface="Helvetica" pitchFamily="34" charset="0"/>
              </a:rPr>
              <a:t> </a:t>
            </a:r>
            <a:r>
              <a:rPr lang="en-US" sz="2000" dirty="0">
                <a:latin typeface="Helvetica" pitchFamily="34" charset="0"/>
              </a:rPr>
              <a:t>heat flux width strongly decreases as </a:t>
            </a:r>
            <a:r>
              <a:rPr lang="en-US" sz="2000" dirty="0" err="1">
                <a:latin typeface="Helvetica" pitchFamily="34" charset="0"/>
              </a:rPr>
              <a:t>I</a:t>
            </a:r>
            <a:r>
              <a:rPr lang="en-US" sz="2000" baseline="-25000" dirty="0" err="1">
                <a:latin typeface="Helvetica" pitchFamily="34" charset="0"/>
              </a:rPr>
              <a:t>p</a:t>
            </a: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increases</a:t>
            </a:r>
          </a:p>
          <a:p>
            <a:pPr lvl="1"/>
            <a:endParaRPr lang="en-US" sz="12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Snowflake divertor experiments </a:t>
            </a:r>
            <a:r>
              <a:rPr lang="en-US" sz="1600" dirty="0" smtClean="0">
                <a:latin typeface="Arial"/>
                <a:cs typeface="Arial"/>
              </a:rPr>
              <a:t>(</a:t>
            </a:r>
            <a:r>
              <a:rPr lang="en-US" sz="1600" i="1" dirty="0" smtClean="0">
                <a:latin typeface="Arial"/>
                <a:cs typeface="Arial"/>
              </a:rPr>
              <a:t>P</a:t>
            </a:r>
            <a:r>
              <a:rPr lang="en-US" sz="1600" i="1" baseline="-25000" dirty="0" smtClean="0">
                <a:latin typeface="Arial"/>
                <a:cs typeface="Arial"/>
              </a:rPr>
              <a:t>NBI </a:t>
            </a:r>
            <a:r>
              <a:rPr lang="en-US" sz="1600" dirty="0" smtClean="0">
                <a:latin typeface="Arial"/>
                <a:cs typeface="Arial"/>
              </a:rPr>
              <a:t>= 4 MW, </a:t>
            </a:r>
            <a:r>
              <a:rPr lang="en-US" sz="1600" i="1" dirty="0" smtClean="0">
                <a:latin typeface="Arial"/>
                <a:cs typeface="Arial"/>
              </a:rPr>
              <a:t>P</a:t>
            </a:r>
            <a:r>
              <a:rPr lang="en-US" sz="1600" i="1" baseline="-25000" dirty="0" smtClean="0">
                <a:latin typeface="Arial"/>
                <a:cs typeface="Arial"/>
              </a:rPr>
              <a:t>SOL </a:t>
            </a:r>
            <a:r>
              <a:rPr lang="en-US" sz="1600" dirty="0" smtClean="0">
                <a:latin typeface="Arial"/>
                <a:cs typeface="Arial"/>
              </a:rPr>
              <a:t>= 3 MW)</a:t>
            </a:r>
            <a:endParaRPr lang="en-US" sz="2000" dirty="0" smtClean="0">
              <a:latin typeface="Arial"/>
              <a:cs typeface="Arial"/>
            </a:endParaRPr>
          </a:p>
          <a:p>
            <a:pPr marL="690563" lvl="1" indent="-290513"/>
            <a:r>
              <a:rPr lang="en-US" sz="1800" dirty="0" smtClean="0">
                <a:latin typeface="Arial"/>
                <a:cs typeface="Arial"/>
              </a:rPr>
              <a:t>Good H-mode </a:t>
            </a:r>
            <a:r>
              <a:rPr lang="en-US" sz="1800" dirty="0" err="1" smtClean="0">
                <a:latin typeface="Symbol" charset="2"/>
                <a:cs typeface="Symbol" charset="2"/>
              </a:rPr>
              <a:t>t</a:t>
            </a:r>
            <a:r>
              <a:rPr lang="en-US" sz="1800" baseline="-25000" dirty="0" err="1" smtClean="0">
                <a:latin typeface="Arial"/>
                <a:cs typeface="Arial"/>
              </a:rPr>
              <a:t>E</a:t>
            </a:r>
            <a:r>
              <a:rPr lang="en-US" sz="1800" dirty="0" smtClean="0">
                <a:latin typeface="Arial"/>
                <a:cs typeface="Arial"/>
              </a:rPr>
              <a:t>, </a:t>
            </a:r>
            <a:r>
              <a:rPr lang="en-US" sz="1800" dirty="0" err="1" smtClean="0">
                <a:latin typeface="Symbol" charset="2"/>
                <a:cs typeface="Symbol" charset="2"/>
              </a:rPr>
              <a:t>b</a:t>
            </a:r>
            <a:r>
              <a:rPr lang="en-US" sz="1800" baseline="-25000" dirty="0" err="1" smtClean="0">
                <a:latin typeface="Arial"/>
                <a:cs typeface="Arial"/>
              </a:rPr>
              <a:t>N</a:t>
            </a:r>
            <a:r>
              <a:rPr lang="en-US" sz="1800" dirty="0" smtClean="0">
                <a:latin typeface="Arial"/>
                <a:cs typeface="Arial"/>
              </a:rPr>
              <a:t>, sustained during snowflake operation</a:t>
            </a:r>
          </a:p>
          <a:p>
            <a:pPr marL="690563" lvl="1" indent="-290513"/>
            <a:r>
              <a:rPr lang="en-US" sz="1800" dirty="0" err="1" smtClean="0">
                <a:latin typeface="Arial"/>
                <a:cs typeface="Arial"/>
              </a:rPr>
              <a:t>Divertor</a:t>
            </a:r>
            <a:r>
              <a:rPr lang="en-US" sz="1800" dirty="0" smtClean="0">
                <a:latin typeface="Arial"/>
                <a:cs typeface="Arial"/>
              </a:rPr>
              <a:t> heat flux significantly reduced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both</a:t>
            </a:r>
            <a:r>
              <a:rPr lang="en-US" sz="1800" dirty="0" smtClean="0">
                <a:latin typeface="Arial"/>
                <a:cs typeface="Arial"/>
              </a:rPr>
              <a:t> during and between ELMs</a:t>
            </a:r>
          </a:p>
          <a:p>
            <a:pPr marL="1090613" lvl="2" indent="-290513" algn="just"/>
            <a:r>
              <a:rPr lang="en-US" sz="1600" dirty="0" smtClean="0">
                <a:latin typeface="Arial"/>
                <a:cs typeface="Arial"/>
              </a:rPr>
              <a:t>during ELMs: 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19 to ~ 1.5 </a:t>
            </a:r>
            <a:r>
              <a:rPr lang="en-US" sz="1600" dirty="0">
                <a:solidFill>
                  <a:srgbClr val="0000FF"/>
                </a:solidFill>
                <a:cs typeface="Arial"/>
              </a:rPr>
              <a:t>MW/m</a:t>
            </a:r>
            <a:r>
              <a:rPr lang="en-US" sz="1600" baseline="30000" dirty="0">
                <a:solidFill>
                  <a:srgbClr val="0000FF"/>
                </a:solidFill>
                <a:cs typeface="Arial"/>
              </a:rPr>
              <a:t>2</a:t>
            </a:r>
            <a:endParaRPr lang="en-US" sz="1600" dirty="0" smtClean="0">
              <a:latin typeface="Arial"/>
              <a:cs typeface="Arial"/>
            </a:endParaRPr>
          </a:p>
          <a:p>
            <a:pPr marL="1090613" lvl="2" indent="-290513" algn="just"/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steady-state: 5-7 to ~ 1 MW/m</a:t>
            </a:r>
            <a:r>
              <a:rPr lang="en-US" sz="1600" baseline="30000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Achieved by a synergistic </a:t>
            </a:r>
            <a:r>
              <a:rPr lang="en-US" sz="1800" dirty="0">
                <a:solidFill>
                  <a:srgbClr val="FF0000"/>
                </a:solidFill>
              </a:rPr>
              <a:t>combination of detachment + </a:t>
            </a:r>
            <a:r>
              <a:rPr lang="en-US" sz="1800" dirty="0" err="1">
                <a:solidFill>
                  <a:srgbClr val="FF0000"/>
                </a:solidFill>
              </a:rPr>
              <a:t>radiative</a:t>
            </a:r>
            <a:r>
              <a:rPr lang="en-US" sz="1800" dirty="0">
                <a:solidFill>
                  <a:srgbClr val="FF0000"/>
                </a:solidFill>
              </a:rPr>
              <a:t> snowflake </a:t>
            </a:r>
            <a:r>
              <a:rPr lang="en-US" sz="1800" dirty="0" err="1" smtClean="0">
                <a:solidFill>
                  <a:srgbClr val="FF0000"/>
                </a:solidFill>
              </a:rPr>
              <a:t>divertor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752220" y="4691482"/>
            <a:ext cx="26404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err="1" smtClean="0">
                <a:solidFill>
                  <a:srgbClr val="000000"/>
                </a:solidFill>
              </a:rPr>
              <a:t>Divertor</a:t>
            </a:r>
            <a:r>
              <a:rPr lang="en-US" sz="1600" dirty="0" smtClean="0">
                <a:solidFill>
                  <a:srgbClr val="000000"/>
                </a:solidFill>
              </a:rPr>
              <a:t> heat flux (MW/m</a:t>
            </a:r>
            <a:r>
              <a:rPr lang="en-US" sz="1600" baseline="300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4" name="Picture 13" descr="xp924-135485-300-eps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0321" y="1263160"/>
            <a:ext cx="2935231" cy="23418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49752" y="880646"/>
            <a:ext cx="26901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Snowflake </a:t>
            </a:r>
            <a:r>
              <a:rPr lang="en-US" sz="1600" u="sng" dirty="0" err="1" smtClean="0">
                <a:solidFill>
                  <a:srgbClr val="0000FF"/>
                </a:solidFill>
              </a:rPr>
              <a:t>divertor</a:t>
            </a:r>
            <a:r>
              <a:rPr lang="en-US" sz="1600" u="sng" dirty="0" smtClean="0">
                <a:solidFill>
                  <a:srgbClr val="0000FF"/>
                </a:solidFill>
              </a:rPr>
              <a:t> in NSTX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5717514" y="3396763"/>
            <a:ext cx="303906" cy="36352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14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756138" y="6207662"/>
            <a:ext cx="22860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Soukhanovskii EX/P5-21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35" y="3760283"/>
            <a:ext cx="3577665" cy="246496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cxnSp>
        <p:nvCxnSpPr>
          <p:cNvPr id="22" name="Straight Connector 21"/>
          <p:cNvCxnSpPr/>
          <p:nvPr/>
        </p:nvCxnSpPr>
        <p:spPr bwMode="auto">
          <a:xfrm>
            <a:off x="7543800" y="3396760"/>
            <a:ext cx="1143000" cy="41324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7265376" y="5518640"/>
            <a:ext cx="381000" cy="457200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9485" y="5253364"/>
            <a:ext cx="747320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CHI gap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55938" y="6163408"/>
            <a:ext cx="69923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R (m)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05800" y="6019800"/>
            <a:ext cx="609600" cy="249403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4945494" y="2055179"/>
            <a:ext cx="6110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Z (m)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404914" y="1227992"/>
            <a:ext cx="345253" cy="249403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77201" y="3429000"/>
            <a:ext cx="304800" cy="12470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9600" y="33528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R (m)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34139" y="3848835"/>
            <a:ext cx="265008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u="sng" dirty="0">
                <a:solidFill>
                  <a:srgbClr val="FF0000"/>
                </a:solidFill>
              </a:rPr>
              <a:t>H</a:t>
            </a:r>
            <a:r>
              <a:rPr lang="en-US" sz="1600" u="sng" dirty="0" smtClean="0">
                <a:solidFill>
                  <a:srgbClr val="FF0000"/>
                </a:solidFill>
              </a:rPr>
              <a:t>eat flux at peak ELM time</a:t>
            </a:r>
            <a:endParaRPr lang="en-US" sz="1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47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6868" y="1640626"/>
            <a:ext cx="2744932" cy="2419918"/>
            <a:chOff x="228600" y="1735885"/>
            <a:chExt cx="2744932" cy="2419918"/>
          </a:xfrm>
        </p:grpSpPr>
        <p:pic>
          <p:nvPicPr>
            <p:cNvPr id="13" name="Picture 19" descr="qpeak_vs_time_132438_ELMcycle_260_270m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7109" y="1735885"/>
              <a:ext cx="2656423" cy="241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22"/>
            <p:cNvSpPr txBox="1">
              <a:spLocks noChangeArrowheads="1"/>
            </p:cNvSpPr>
            <p:nvPr/>
          </p:nvSpPr>
          <p:spPr bwMode="auto">
            <a:xfrm>
              <a:off x="1629907" y="1852613"/>
              <a:ext cx="1189493" cy="56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  <a:defRPr/>
              </a:pPr>
              <a:r>
                <a:rPr lang="en-US" sz="1400" b="0" i="0" dirty="0">
                  <a:solidFill>
                    <a:schemeClr val="tx1"/>
                  </a:solidFill>
                  <a:latin typeface="+mj-lt"/>
                  <a:ea typeface="ＭＳ Ｐゴシック" pitchFamily="34" charset="-128"/>
                </a:rPr>
                <a:t>132438</a:t>
              </a:r>
            </a:p>
            <a:p>
              <a:pPr>
                <a:buNone/>
                <a:defRPr/>
              </a:pPr>
              <a:r>
                <a:rPr lang="en-US" sz="1400" b="0" i="0" dirty="0">
                  <a:solidFill>
                    <a:schemeClr val="tx1"/>
                  </a:solidFill>
                  <a:latin typeface="+mj-lt"/>
                  <a:ea typeface="ＭＳ Ｐゴシック" pitchFamily="34" charset="-128"/>
                </a:rPr>
                <a:t>Type-I ELMs</a:t>
              </a:r>
            </a:p>
          </p:txBody>
        </p:sp>
        <p:sp>
          <p:nvSpPr>
            <p:cNvPr id="27" name="TextBox 14"/>
            <p:cNvSpPr txBox="1">
              <a:spLocks noChangeArrowheads="1"/>
            </p:cNvSpPr>
            <p:nvPr/>
          </p:nvSpPr>
          <p:spPr bwMode="auto">
            <a:xfrm>
              <a:off x="280859" y="1966354"/>
              <a:ext cx="369332" cy="18437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buNone/>
              </a:pPr>
              <a:r>
                <a:rPr lang="en-US"/>
                <a:t>              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8600" y="2057330"/>
              <a:ext cx="430887" cy="1579920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buNone/>
                <a:defRPr/>
              </a:pP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q</a:t>
              </a:r>
              <a:r>
                <a:rPr lang="en-US" sz="1600" b="0" i="0" baseline="-2500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peak,2D</a:t>
              </a: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 (MW/m</a:t>
              </a:r>
              <a:r>
                <a:rPr lang="en-US" sz="1600" b="0" i="0" baseline="3000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2</a:t>
              </a: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)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04800" y="3452813"/>
              <a:ext cx="0" cy="11523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276600" y="1210408"/>
            <a:ext cx="3455377" cy="3429555"/>
            <a:chOff x="3151153" y="1447800"/>
            <a:chExt cx="3021047" cy="2972230"/>
          </a:xfrm>
        </p:grpSpPr>
        <p:pic>
          <p:nvPicPr>
            <p:cNvPr id="12" name="Picture 13" descr="qpeak_vs_qpeak_std_132438_ELMcycle_245_270ms_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90975" y="1447800"/>
              <a:ext cx="2881225" cy="2938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10"/>
            <p:cNvSpPr txBox="1">
              <a:spLocks noChangeArrowheads="1"/>
            </p:cNvSpPr>
            <p:nvPr/>
          </p:nvSpPr>
          <p:spPr bwMode="auto">
            <a:xfrm>
              <a:off x="3912416" y="4040569"/>
              <a:ext cx="530915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/>
                <a:t>        </a:t>
              </a:r>
            </a:p>
          </p:txBody>
        </p:sp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3317105" y="2023971"/>
              <a:ext cx="369332" cy="9794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buNone/>
              </a:pPr>
              <a:r>
                <a:rPr lang="en-US"/>
                <a:t>               </a:t>
              </a:r>
            </a:p>
          </p:txBody>
        </p:sp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3151153" y="3003461"/>
              <a:ext cx="369332" cy="4609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buNone/>
              </a:pPr>
              <a:r>
                <a:rPr lang="en-US"/>
                <a:t>             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34481" y="2410874"/>
              <a:ext cx="430887" cy="103650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buNone/>
                <a:defRPr/>
              </a:pP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DoA(q</a:t>
              </a:r>
              <a:r>
                <a:rPr lang="en-US" sz="1600" b="0" i="0" baseline="-2500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peak</a:t>
              </a: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)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477362" y="4098186"/>
              <a:ext cx="11298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810445" y="4173809"/>
              <a:ext cx="383438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None/>
                <a:defRPr/>
              </a:pPr>
              <a:r>
                <a:rPr lang="en-US" sz="1000" i="0" dirty="0">
                  <a:solidFill>
                    <a:schemeClr val="tx1"/>
                  </a:solidFill>
                  <a:ea typeface="ＭＳ Ｐゴシック" pitchFamily="34" charset="-128"/>
                </a:rPr>
                <a:t>,2D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70068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Toroidal asymmetry of heat deposition measured during standard ELMs, but decreases for 3D field-triggered ELMs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48" y="4876800"/>
            <a:ext cx="8933090" cy="1676400"/>
          </a:xfrm>
        </p:spPr>
        <p:txBody>
          <a:bodyPr/>
          <a:lstStyle/>
          <a:p>
            <a:r>
              <a:rPr lang="en-US" sz="2000" dirty="0" smtClean="0">
                <a:latin typeface="Arial"/>
                <a:cs typeface="Arial"/>
              </a:rPr>
              <a:t>2D </a:t>
            </a:r>
            <a:r>
              <a:rPr lang="en-US" sz="2000" dirty="0">
                <a:latin typeface="Arial"/>
                <a:cs typeface="Arial"/>
              </a:rPr>
              <a:t>f</a:t>
            </a:r>
            <a:r>
              <a:rPr lang="en-US" sz="2000" dirty="0" smtClean="0">
                <a:latin typeface="Arial"/>
                <a:cs typeface="Arial"/>
              </a:rPr>
              <a:t>ast IR camera measurement </a:t>
            </a:r>
            <a:r>
              <a:rPr lang="en-US" sz="2000" dirty="0" smtClean="0">
                <a:latin typeface="Arial"/>
                <a:cs typeface="Arial"/>
              </a:rPr>
              <a:t>(</a:t>
            </a:r>
            <a:r>
              <a:rPr lang="en-US" sz="2000" dirty="0" smtClean="0">
                <a:latin typeface="Arial"/>
                <a:cs typeface="Arial"/>
              </a:rPr>
              <a:t>6.3</a:t>
            </a:r>
            <a:r>
              <a:rPr lang="en-US" sz="2000" dirty="0" smtClean="0">
                <a:latin typeface="Arial"/>
                <a:cs typeface="Arial"/>
              </a:rPr>
              <a:t>kHz</a:t>
            </a:r>
            <a:r>
              <a:rPr lang="en-US" sz="2000" dirty="0" smtClean="0">
                <a:latin typeface="Arial"/>
                <a:cs typeface="Arial"/>
              </a:rPr>
              <a:t>), heat flux from TACO code</a:t>
            </a:r>
          </a:p>
          <a:p>
            <a:r>
              <a:rPr lang="en-US" sz="2000" dirty="0" smtClean="0">
                <a:latin typeface="Arial"/>
                <a:cs typeface="Arial"/>
              </a:rPr>
              <a:t>Toroidal asymmetry </a:t>
            </a:r>
            <a:endParaRPr lang="en-US" sz="2000" dirty="0">
              <a:latin typeface="Arial"/>
              <a:cs typeface="Arial"/>
            </a:endParaRPr>
          </a:p>
          <a:p>
            <a:pPr lvl="1"/>
            <a:r>
              <a:rPr lang="en-US" sz="1800" dirty="0">
                <a:latin typeface="Arial"/>
                <a:cs typeface="Arial"/>
              </a:rPr>
              <a:t>B</a:t>
            </a:r>
            <a:r>
              <a:rPr lang="en-US" sz="1800" dirty="0" smtClean="0">
                <a:latin typeface="Arial"/>
                <a:cs typeface="Arial"/>
              </a:rPr>
              <a:t>ecomes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largest</a:t>
            </a:r>
            <a:r>
              <a:rPr lang="en-US" sz="1800" dirty="0" smtClean="0">
                <a:latin typeface="Arial"/>
                <a:cs typeface="Arial"/>
              </a:rPr>
              <a:t> at the peak heat flux for usual Type-I ELMs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  <a:cs typeface="Arial"/>
              </a:rPr>
              <a:t>Reduced by up to 50% </a:t>
            </a:r>
            <a:r>
              <a:rPr lang="en-US" sz="1800" dirty="0" smtClean="0">
                <a:cs typeface="Arial"/>
              </a:rPr>
              <a:t>in ELMs triggered by </a:t>
            </a:r>
            <a:r>
              <a:rPr lang="en-US" sz="1800" dirty="0" smtClean="0">
                <a:latin typeface="Arial"/>
                <a:cs typeface="Arial"/>
              </a:rPr>
              <a:t>n = 3 applied fields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454" y="1066800"/>
            <a:ext cx="2185214" cy="56630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400" u="sng" dirty="0" smtClean="0">
                <a:solidFill>
                  <a:schemeClr val="tx1"/>
                </a:solidFill>
              </a:rPr>
              <a:t>Mean Peak 2D Heat Flux</a:t>
            </a:r>
          </a:p>
          <a:p>
            <a:pPr algn="ctr">
              <a:buFontTx/>
              <a:buNone/>
            </a:pPr>
            <a:r>
              <a:rPr lang="en-US" sz="1400" u="sng" dirty="0" smtClean="0">
                <a:solidFill>
                  <a:schemeClr val="tx1"/>
                </a:solidFill>
              </a:rPr>
              <a:t>During ELMs vs. t</a:t>
            </a:r>
            <a:endParaRPr lang="en-US" sz="1400" u="sng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15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7645167" y="6186415"/>
            <a:ext cx="13716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Ahn EX/P5-33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37941" y="926068"/>
            <a:ext cx="4240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Toroidal Degree of Asymmetry vs. </a:t>
            </a:r>
            <a:r>
              <a:rPr lang="en-US" sz="1800" u="sng" dirty="0" err="1" smtClean="0">
                <a:solidFill>
                  <a:schemeClr val="tx1"/>
                </a:solidFill>
              </a:rPr>
              <a:t>q</a:t>
            </a:r>
            <a:r>
              <a:rPr lang="en-US" sz="1800" u="sng" baseline="-25000" dirty="0" err="1" smtClean="0">
                <a:solidFill>
                  <a:schemeClr val="tx1"/>
                </a:solidFill>
              </a:rPr>
              <a:t>peak</a:t>
            </a:r>
            <a:endParaRPr lang="en-US" sz="1800" u="sng" baseline="-25000" dirty="0">
              <a:solidFill>
                <a:schemeClr val="tx1"/>
              </a:solidFill>
            </a:endParaRPr>
          </a:p>
        </p:txBody>
      </p:sp>
      <p:pic>
        <p:nvPicPr>
          <p:cNvPr id="44" name="Picture 16" descr="Mean_Qpeak_vs_DoA_Qpeak_ELM_Peaks_typeI_n3.jpg"/>
          <p:cNvPicPr>
            <a:picLocks noChangeAspect="1"/>
          </p:cNvPicPr>
          <p:nvPr/>
        </p:nvPicPr>
        <p:blipFill rotWithShape="1">
          <a:blip r:embed="rId5" cstate="print"/>
          <a:srcRect l="19741"/>
          <a:stretch/>
        </p:blipFill>
        <p:spPr bwMode="auto">
          <a:xfrm>
            <a:off x="6421315" y="1560262"/>
            <a:ext cx="2417885" cy="284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Connector 20"/>
          <p:cNvCxnSpPr>
            <a:cxnSpLocks noChangeShapeType="1"/>
          </p:cNvCxnSpPr>
          <p:nvPr/>
        </p:nvCxnSpPr>
        <p:spPr bwMode="auto">
          <a:xfrm>
            <a:off x="6925443" y="4171267"/>
            <a:ext cx="125052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6" name="TextBox 45"/>
          <p:cNvSpPr txBox="1"/>
          <p:nvPr/>
        </p:nvSpPr>
        <p:spPr bwMode="auto">
          <a:xfrm>
            <a:off x="7017236" y="3643062"/>
            <a:ext cx="1793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a</a:t>
            </a:r>
            <a:r>
              <a:rPr lang="en-US" sz="1400" i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t </a:t>
            </a:r>
            <a:r>
              <a:rPr lang="en-US" sz="1400" i="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ELM peak times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46188" y="1774247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Standard ELMs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>
            <a:off x="7981460" y="2060446"/>
            <a:ext cx="228600" cy="15866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7398236" y="3262062"/>
            <a:ext cx="1399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n=3 triggered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 flipV="1">
            <a:off x="7895884" y="3141902"/>
            <a:ext cx="214528" cy="15240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 flipH="1">
            <a:off x="7169636" y="3554430"/>
            <a:ext cx="422933" cy="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27323"/>
              </p:ext>
            </p:extLst>
          </p:nvPr>
        </p:nvGraphicFramePr>
        <p:xfrm>
          <a:off x="838200" y="4291013"/>
          <a:ext cx="30448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" name="Equation" r:id="rId6" imgW="1714500" imgH="241300" progId="Equation.DSMT4">
                  <p:embed/>
                </p:oleObj>
              </mc:Choice>
              <mc:Fallback>
                <p:oleObj name="Equation" r:id="rId6" imgW="17145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91013"/>
                        <a:ext cx="30448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572000" y="1339977"/>
            <a:ext cx="1295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No 3D fields</a:t>
            </a:r>
            <a:endParaRPr lang="en-US" sz="1600" u="sng" baseline="-250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0800" y="1339977"/>
            <a:ext cx="237978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Reduction with 3D fields</a:t>
            </a:r>
            <a:endParaRPr lang="en-US" sz="1600" u="sng" baseline="-250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0" y="4250668"/>
            <a:ext cx="3200400" cy="532002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35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L-mode discharge ramping to 1MA requires 35% less </a:t>
            </a:r>
            <a:r>
              <a:rPr lang="en-US" dirty="0"/>
              <a:t>i</a:t>
            </a:r>
            <a:r>
              <a:rPr lang="en-US" dirty="0" smtClean="0"/>
              <a:t>nductive </a:t>
            </a:r>
            <a:r>
              <a:rPr lang="en-US" dirty="0"/>
              <a:t>f</a:t>
            </a:r>
            <a:r>
              <a:rPr lang="en-US" dirty="0" smtClean="0"/>
              <a:t>lux when coaxial helicity injection (CHI) is used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3806C-055C-4165-909E-099A96E7B6EF}" type="slidenum">
              <a:rPr lang="en-US">
                <a:solidFill>
                  <a:srgbClr val="3333CC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6199095"/>
            <a:ext cx="16764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Raman EX/P2-10</a:t>
            </a:r>
          </a:p>
        </p:txBody>
      </p:sp>
      <p:pic>
        <p:nvPicPr>
          <p:cNvPr id="4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56" y="914400"/>
            <a:ext cx="1063244" cy="284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267200" y="4247710"/>
            <a:ext cx="4724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 smtClean="0"/>
              <a:t>CHI generates plasmas with high elongation, low l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and n</a:t>
            </a:r>
            <a:r>
              <a:rPr lang="en-US" sz="2000" baseline="-25000" dirty="0" smtClean="0"/>
              <a:t>e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/>
              <a:t>TSC now used for full discharge modeling to 1MA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CHI start-up + NBI current ramp-up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Results imply a doubling of closed flux current &gt; 400kA in NSTX-U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0" y="97149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000" u="sng" dirty="0" smtClean="0">
                <a:solidFill>
                  <a:srgbClr val="9900FF"/>
                </a:solidFill>
              </a:rPr>
              <a:t>TSC simulation of CHI startup</a:t>
            </a:r>
            <a:endParaRPr lang="en-US" sz="2000" u="sng" dirty="0">
              <a:solidFill>
                <a:srgbClr val="9900FF"/>
              </a:solidFill>
            </a:endParaRPr>
          </a:p>
        </p:txBody>
      </p:sp>
      <p:grpSp>
        <p:nvGrpSpPr>
          <p:cNvPr id="33" name="Group 12"/>
          <p:cNvGrpSpPr>
            <a:grpSpLocks/>
          </p:cNvGrpSpPr>
          <p:nvPr/>
        </p:nvGrpSpPr>
        <p:grpSpPr bwMode="auto">
          <a:xfrm>
            <a:off x="93218" y="1402080"/>
            <a:ext cx="3928364" cy="4693920"/>
            <a:chOff x="5486397" y="2743200"/>
            <a:chExt cx="3928559" cy="4693169"/>
          </a:xfrm>
        </p:grpSpPr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397" y="2743200"/>
              <a:ext cx="3928559" cy="469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Group 9"/>
            <p:cNvGrpSpPr>
              <a:grpSpLocks/>
            </p:cNvGrpSpPr>
            <p:nvPr/>
          </p:nvGrpSpPr>
          <p:grpSpPr bwMode="auto">
            <a:xfrm>
              <a:off x="7467787" y="3733641"/>
              <a:ext cx="1895590" cy="3279102"/>
              <a:chOff x="7467787" y="3733641"/>
              <a:chExt cx="1895590" cy="3279102"/>
            </a:xfrm>
          </p:grpSpPr>
          <p:sp>
            <p:nvSpPr>
              <p:cNvPr id="36" name="TextBox 2"/>
              <p:cNvSpPr txBox="1">
                <a:spLocks noChangeArrowheads="1"/>
              </p:cNvSpPr>
              <p:nvPr/>
            </p:nvSpPr>
            <p:spPr bwMode="auto">
              <a:xfrm>
                <a:off x="7772510" y="3733641"/>
                <a:ext cx="14323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High elongation</a:t>
                </a:r>
              </a:p>
            </p:txBody>
          </p:sp>
          <p:sp>
            <p:nvSpPr>
              <p:cNvPr id="37" name="TextBox 10"/>
              <p:cNvSpPr txBox="1">
                <a:spLocks noChangeArrowheads="1"/>
              </p:cNvSpPr>
              <p:nvPr/>
            </p:nvSpPr>
            <p:spPr bwMode="auto">
              <a:xfrm>
                <a:off x="7924918" y="5105022"/>
                <a:ext cx="143230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Low inductance</a:t>
                </a:r>
              </a:p>
            </p:txBody>
          </p:sp>
          <p:sp>
            <p:nvSpPr>
              <p:cNvPr id="38" name="TextBox 11"/>
              <p:cNvSpPr txBox="1">
                <a:spLocks noChangeArrowheads="1"/>
              </p:cNvSpPr>
              <p:nvPr/>
            </p:nvSpPr>
            <p:spPr bwMode="auto">
              <a:xfrm>
                <a:off x="8229733" y="6704966"/>
                <a:ext cx="11336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Low density</a:t>
                </a:r>
              </a:p>
            </p:txBody>
          </p:sp>
          <p:cxnSp>
            <p:nvCxnSpPr>
              <p:cNvPr id="39" name="Straight Arrow Connector 38"/>
              <p:cNvCxnSpPr>
                <a:stCxn id="36" idx="1"/>
              </p:cNvCxnSpPr>
              <p:nvPr/>
            </p:nvCxnSpPr>
            <p:spPr>
              <a:xfrm flipH="1" flipV="1">
                <a:off x="7467787" y="3885884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7696403" y="5257081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8001233" y="6856804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4053822" y="3903784"/>
            <a:ext cx="245618" cy="43961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320368" y="971490"/>
            <a:ext cx="348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000" u="sng" dirty="0" smtClean="0">
                <a:solidFill>
                  <a:srgbClr val="9900FF"/>
                </a:solidFill>
              </a:rPr>
              <a:t>CHI assisted startup in NSTX</a:t>
            </a:r>
            <a:endParaRPr lang="en-US" sz="2000" u="sng" dirty="0">
              <a:solidFill>
                <a:srgbClr val="99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4053822" y="4495800"/>
            <a:ext cx="245618" cy="56183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" b="-1"/>
          <a:stretch/>
        </p:blipFill>
        <p:spPr>
          <a:xfrm>
            <a:off x="5519956" y="1573105"/>
            <a:ext cx="3531265" cy="236273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85033" y="3884637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0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49255" y="1329655"/>
            <a:ext cx="846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1</a:t>
            </a:r>
            <a:r>
              <a:rPr lang="en-US" sz="1400" b="0" i="0" dirty="0" smtClean="0">
                <a:solidFill>
                  <a:srgbClr val="0000FF"/>
                </a:solidFill>
              </a:rPr>
              <a:t>.0 </a:t>
            </a:r>
            <a:r>
              <a:rPr lang="en-US" sz="1400" b="0" i="0" dirty="0" err="1" smtClean="0">
                <a:solidFill>
                  <a:srgbClr val="0000FF"/>
                </a:solidFill>
              </a:rPr>
              <a:t>ms</a:t>
            </a:r>
            <a:endParaRPr lang="en-US" sz="1400" b="0" i="0" dirty="0" smtClean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00644" y="1329655"/>
            <a:ext cx="846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1</a:t>
            </a:r>
            <a:r>
              <a:rPr lang="en-US" sz="1400" b="0" i="0" dirty="0" smtClean="0">
                <a:solidFill>
                  <a:srgbClr val="0000FF"/>
                </a:solidFill>
              </a:rPr>
              <a:t>.6 </a:t>
            </a:r>
            <a:r>
              <a:rPr lang="en-US" sz="1400" b="0" i="0" dirty="0" err="1" smtClean="0">
                <a:solidFill>
                  <a:srgbClr val="0000FF"/>
                </a:solidFill>
              </a:rPr>
              <a:t>ms</a:t>
            </a:r>
            <a:endParaRPr lang="en-US" sz="1400" b="0" i="0" dirty="0" smtClean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73494" y="1329655"/>
            <a:ext cx="846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2.7</a:t>
            </a:r>
            <a:r>
              <a:rPr lang="en-US" sz="1400" b="0" i="0" dirty="0" smtClean="0">
                <a:solidFill>
                  <a:srgbClr val="0000FF"/>
                </a:solidFill>
              </a:rPr>
              <a:t> </a:t>
            </a:r>
            <a:r>
              <a:rPr lang="en-US" sz="1400" b="0" i="0" dirty="0" err="1" smtClean="0">
                <a:solidFill>
                  <a:srgbClr val="0000FF"/>
                </a:solidFill>
              </a:rPr>
              <a:t>ms</a:t>
            </a:r>
            <a:endParaRPr lang="en-US" sz="1400" b="0" i="0" dirty="0" smtClean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84877" y="38862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84022" y="38862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95844" y="38862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0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70521" y="3887763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78055" y="3887763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64011" y="38862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0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47077" y="3887763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737833" y="3887763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66970" y="4007678"/>
            <a:ext cx="616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R (m)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07192" y="4006979"/>
            <a:ext cx="616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R (m)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96381" y="4006979"/>
            <a:ext cx="616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R (m)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08134" y="2632745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57800" y="362597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-2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08833" y="212521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1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08833" y="1619612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57800" y="31242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-1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16200000">
            <a:off x="4982093" y="2332409"/>
            <a:ext cx="607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Z </a:t>
            </a:r>
            <a:r>
              <a:rPr lang="en-US" dirty="0" smtClean="0">
                <a:solidFill>
                  <a:schemeClr val="tx1"/>
                </a:solidFill>
              </a:rPr>
              <a:t>(m)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</a:rPr>
              <a:t>Non-inductive current fractions </a:t>
            </a:r>
            <a:r>
              <a:rPr lang="en-US" dirty="0" smtClean="0">
                <a:solidFill>
                  <a:srgbClr val="1822CD"/>
                </a:solidFill>
              </a:rPr>
              <a:t>of up to 65% sustained in NSTX, &gt;70% transiently; Upgrade projected to achieve 100%</a:t>
            </a:r>
            <a:endParaRPr lang="en-US" dirty="0" smtClean="0"/>
          </a:p>
        </p:txBody>
      </p:sp>
      <p:sp>
        <p:nvSpPr>
          <p:cNvPr id="2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17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54625" y="3993401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b="1" dirty="0" err="1" smtClean="0">
                <a:solidFill>
                  <a:srgbClr val="000000"/>
                </a:solidFill>
              </a:rPr>
              <a:t>I</a:t>
            </a:r>
            <a:r>
              <a:rPr lang="en-US" sz="1600" b="1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1600" b="1" dirty="0" smtClean="0">
                <a:solidFill>
                  <a:srgbClr val="000000"/>
                </a:solidFill>
              </a:rPr>
              <a:t> (MA)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93292" y="5410200"/>
            <a:ext cx="4766574" cy="110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70- 100% non-inductive reached transiently using HHFW CD</a:t>
            </a:r>
            <a:endParaRPr lang="en-US" sz="1600" dirty="0" smtClean="0"/>
          </a:p>
          <a:p>
            <a:pPr marL="457200" lvl="1" indent="0"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7200" y="6057855"/>
            <a:ext cx="36681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G. Taylor </a:t>
            </a:r>
            <a:r>
              <a:rPr lang="en-US" b="0" i="0" dirty="0" smtClean="0">
                <a:solidFill>
                  <a:srgbClr val="9900CC"/>
                </a:solidFill>
              </a:rPr>
              <a:t>(Phys. Plasmas </a:t>
            </a:r>
            <a:r>
              <a:rPr lang="en-US" i="0" dirty="0" smtClean="0">
                <a:solidFill>
                  <a:srgbClr val="9900CC"/>
                </a:solidFill>
              </a:rPr>
              <a:t>19</a:t>
            </a:r>
            <a:r>
              <a:rPr lang="en-US" b="0" i="0" dirty="0" smtClean="0">
                <a:solidFill>
                  <a:srgbClr val="9900CC"/>
                </a:solidFill>
              </a:rPr>
              <a:t> (2012) 042501)</a:t>
            </a:r>
            <a:endParaRPr lang="en-US" b="0" i="0" dirty="0">
              <a:solidFill>
                <a:srgbClr val="9900CC"/>
              </a:solidFill>
            </a:endParaRPr>
          </a:p>
        </p:txBody>
      </p:sp>
      <p:pic>
        <p:nvPicPr>
          <p:cNvPr id="30" name="Picture 29" descr="Screen shot 2011-11-07 at 10.20.46 PM.png"/>
          <p:cNvPicPr>
            <a:picLocks noChangeAspect="1"/>
          </p:cNvPicPr>
          <p:nvPr/>
        </p:nvPicPr>
        <p:blipFill>
          <a:blip r:embed="rId3"/>
          <a:srcRect l="47959" r="-714"/>
          <a:stretch>
            <a:fillRect/>
          </a:stretch>
        </p:blipFill>
        <p:spPr>
          <a:xfrm>
            <a:off x="4648200" y="1066800"/>
            <a:ext cx="4191000" cy="3945053"/>
          </a:xfrm>
          <a:prstGeom prst="rect">
            <a:avLst/>
          </a:prstGeom>
        </p:spPr>
      </p:pic>
      <p:pic>
        <p:nvPicPr>
          <p:cNvPr id="31" name="Picture 30" descr="Screen shot 2011-11-07 at 10.20.46 PM.png"/>
          <p:cNvPicPr>
            <a:picLocks noChangeAspect="1"/>
          </p:cNvPicPr>
          <p:nvPr/>
        </p:nvPicPr>
        <p:blipFill rotWithShape="1">
          <a:blip r:embed="rId3"/>
          <a:srcRect l="5613" r="52041"/>
          <a:stretch/>
        </p:blipFill>
        <p:spPr>
          <a:xfrm>
            <a:off x="1204957" y="1099172"/>
            <a:ext cx="2766410" cy="324422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883043" y="2743200"/>
            <a:ext cx="1015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A800"/>
                </a:solidFill>
              </a:rPr>
              <a:t>B</a:t>
            </a:r>
            <a:r>
              <a:rPr lang="en-US" sz="1400" baseline="-25000" dirty="0" smtClean="0">
                <a:solidFill>
                  <a:srgbClr val="00A800"/>
                </a:solidFill>
              </a:rPr>
              <a:t>T</a:t>
            </a:r>
            <a:r>
              <a:rPr lang="en-US" sz="1400" dirty="0" smtClean="0">
                <a:solidFill>
                  <a:srgbClr val="00A800"/>
                </a:solidFill>
              </a:rPr>
              <a:t>=0.75 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54057" y="3048000"/>
            <a:ext cx="1015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FF33CC"/>
                </a:solidFill>
              </a:rPr>
              <a:t>B</a:t>
            </a:r>
            <a:r>
              <a:rPr lang="en-US" sz="1400" baseline="-25000" dirty="0" smtClean="0">
                <a:solidFill>
                  <a:srgbClr val="FF33CC"/>
                </a:solidFill>
              </a:rPr>
              <a:t>T</a:t>
            </a:r>
            <a:r>
              <a:rPr lang="en-US" sz="1400" dirty="0" smtClean="0">
                <a:solidFill>
                  <a:srgbClr val="FF33CC"/>
                </a:solidFill>
              </a:rPr>
              <a:t>=0.75 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3762" y="3276600"/>
            <a:ext cx="737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B</a:t>
            </a:r>
            <a:r>
              <a:rPr lang="en-US" sz="1400" baseline="-25000" dirty="0" smtClean="0">
                <a:solidFill>
                  <a:srgbClr val="FF0000"/>
                </a:solidFill>
              </a:rPr>
              <a:t>T</a:t>
            </a:r>
            <a:r>
              <a:rPr lang="en-US" sz="1400" dirty="0" smtClean="0">
                <a:solidFill>
                  <a:srgbClr val="FF0000"/>
                </a:solidFill>
              </a:rPr>
              <a:t>=1 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7600" y="2667000"/>
            <a:ext cx="737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3333CC"/>
                </a:solidFill>
              </a:rPr>
              <a:t>B</a:t>
            </a:r>
            <a:r>
              <a:rPr lang="en-US" sz="1400" baseline="-25000" dirty="0" smtClean="0">
                <a:solidFill>
                  <a:srgbClr val="3333CC"/>
                </a:solidFill>
              </a:rPr>
              <a:t>T</a:t>
            </a:r>
            <a:r>
              <a:rPr lang="en-US" sz="1400" dirty="0" smtClean="0">
                <a:solidFill>
                  <a:srgbClr val="3333CC"/>
                </a:solidFill>
              </a:rPr>
              <a:t>=1 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05531" y="121987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NSTX Results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365" name="Content Placeholder 2"/>
          <p:cNvSpPr>
            <a:spLocks noGrp="1"/>
          </p:cNvSpPr>
          <p:nvPr>
            <p:ph idx="1"/>
          </p:nvPr>
        </p:nvSpPr>
        <p:spPr>
          <a:xfrm>
            <a:off x="84746" y="4573257"/>
            <a:ext cx="4724400" cy="836943"/>
          </a:xfrm>
        </p:spPr>
        <p:txBody>
          <a:bodyPr/>
          <a:lstStyle/>
          <a:p>
            <a:pPr marL="342860" indent="-342860">
              <a:defRPr/>
            </a:pPr>
            <a:r>
              <a:rPr lang="en-US" sz="2000" dirty="0" smtClean="0">
                <a:latin typeface="Arial (Body)"/>
                <a:cs typeface="Arial (Body)"/>
              </a:rPr>
              <a:t>Maximum sustained non-inductive fractions of 65% w/NBI at I</a:t>
            </a:r>
            <a:r>
              <a:rPr lang="en-US" sz="2000" baseline="-25000" dirty="0" smtClean="0">
                <a:latin typeface="Arial (Body)"/>
                <a:cs typeface="Arial (Body)"/>
              </a:rPr>
              <a:t>P </a:t>
            </a:r>
            <a:r>
              <a:rPr lang="en-US" sz="2000" dirty="0" smtClean="0">
                <a:latin typeface="Arial (Body)"/>
                <a:cs typeface="Arial (Body)"/>
              </a:rPr>
              <a:t>= 0.7 MA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816733" y="2378038"/>
            <a:ext cx="32966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Total Non-inductive Fraction</a:t>
            </a:r>
            <a:endParaRPr lang="en-US" sz="1800" b="1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7092297" y="1506653"/>
            <a:ext cx="680103" cy="41382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1939948" y="1947695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NSTX Results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2657083" y="2269157"/>
            <a:ext cx="533400" cy="18565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1939898" y="1202538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NSTX-U projections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96131" y="3048000"/>
            <a:ext cx="1014469" cy="56015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</a:rPr>
              <a:t>NSTX-U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smtClean="0">
                <a:solidFill>
                  <a:srgbClr val="0000FF"/>
                </a:solidFill>
              </a:rPr>
              <a:t>100% NI)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4859866" y="5105400"/>
            <a:ext cx="4267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860" indent="-342860">
              <a:defRPr/>
            </a:pPr>
            <a:r>
              <a:rPr lang="en-US" sz="2000" dirty="0" smtClean="0">
                <a:latin typeface="Arial (Body)"/>
                <a:cs typeface="Arial (Body)"/>
              </a:rPr>
              <a:t>100% non-inductive scenarios found over wide operation range</a:t>
            </a:r>
          </a:p>
          <a:p>
            <a:pPr marL="742910" lvl="1" indent="-342860"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 (Body)"/>
                <a:cs typeface="Arial (Body)"/>
              </a:rPr>
              <a:t>Scenarios at 74% Greenwald density</a:t>
            </a:r>
            <a:endParaRPr lang="en-US" sz="1800" dirty="0" smtClean="0">
              <a:solidFill>
                <a:srgbClr val="000000"/>
              </a:solidFill>
              <a:latin typeface="Arial (Body)"/>
              <a:cs typeface="Arial (Body)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28800" y="2499747"/>
            <a:ext cx="228600" cy="283154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" name="TextBox 46"/>
          <p:cNvSpPr txBox="1"/>
          <p:nvPr/>
        </p:nvSpPr>
        <p:spPr>
          <a:xfrm>
            <a:off x="1684172" y="3157991"/>
            <a:ext cx="223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9900FF"/>
                </a:solidFill>
                <a:cs typeface="Arial" charset="0"/>
              </a:rPr>
              <a:t>via high harmonic FW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1964266" y="2269157"/>
            <a:ext cx="136583" cy="870547"/>
          </a:xfrm>
          <a:prstGeom prst="straightConnector1">
            <a:avLst/>
          </a:prstGeom>
          <a:noFill/>
          <a:ln w="15875" cap="flat" cmpd="sng" algn="ctr">
            <a:solidFill>
              <a:srgbClr val="99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 bwMode="auto">
          <a:xfrm>
            <a:off x="1913467" y="1598016"/>
            <a:ext cx="76200" cy="611784"/>
          </a:xfrm>
          <a:prstGeom prst="rect">
            <a:avLst/>
          </a:prstGeom>
          <a:noFill/>
          <a:ln w="15875" cap="flat" cmpd="sng" algn="ctr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6019800" y="3653920"/>
            <a:ext cx="26572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(ranges </a:t>
            </a:r>
            <a:r>
              <a:rPr lang="en-US" sz="1400" b="0" i="0" dirty="0">
                <a:solidFill>
                  <a:srgbClr val="9900CC"/>
                </a:solidFill>
              </a:rPr>
              <a:t>created </a:t>
            </a:r>
            <a:r>
              <a:rPr lang="en-US" sz="1400" b="0" i="0" dirty="0" smtClean="0">
                <a:solidFill>
                  <a:srgbClr val="9900CC"/>
                </a:solidFill>
              </a:rPr>
              <a:t>by profile </a:t>
            </a:r>
            <a:r>
              <a:rPr lang="en-US" sz="1400" b="0" i="0" dirty="0" err="1" smtClean="0">
                <a:solidFill>
                  <a:srgbClr val="9900CC"/>
                </a:solidFill>
              </a:rPr>
              <a:t>peakedness</a:t>
            </a:r>
            <a:r>
              <a:rPr lang="en-US" sz="1400" b="0" i="0" dirty="0" smtClean="0">
                <a:solidFill>
                  <a:srgbClr val="9900CC"/>
                </a:solidFill>
              </a:rPr>
              <a:t>, </a:t>
            </a:r>
            <a:r>
              <a:rPr lang="en-US" sz="1400" b="0" i="0" dirty="0" err="1" smtClean="0">
                <a:solidFill>
                  <a:srgbClr val="9900CC"/>
                </a:solidFill>
                <a:latin typeface="Symbol" pitchFamily="18" charset="2"/>
              </a:rPr>
              <a:t>t</a:t>
            </a:r>
            <a:r>
              <a:rPr lang="en-US" sz="1400" b="0" i="0" baseline="-25000" dirty="0" err="1" smtClean="0">
                <a:solidFill>
                  <a:srgbClr val="9900CC"/>
                </a:solidFill>
              </a:rPr>
              <a:t>E</a:t>
            </a:r>
            <a:r>
              <a:rPr lang="en-US" sz="1400" b="0" i="0" dirty="0" smtClean="0">
                <a:solidFill>
                  <a:srgbClr val="9900CC"/>
                </a:solidFill>
              </a:rPr>
              <a:t> </a:t>
            </a:r>
            <a:r>
              <a:rPr lang="en-US" sz="1400" b="0" i="0" dirty="0" err="1" smtClean="0">
                <a:solidFill>
                  <a:srgbClr val="9900CC"/>
                </a:solidFill>
              </a:rPr>
              <a:t>scalings</a:t>
            </a:r>
            <a:r>
              <a:rPr lang="en-US" sz="1400" b="0" i="0" dirty="0" smtClean="0">
                <a:solidFill>
                  <a:srgbClr val="9900CC"/>
                </a:solidFill>
              </a:rPr>
              <a:t>, etc.)</a:t>
            </a:r>
            <a:endParaRPr lang="en-US" sz="1400" b="0" i="0" dirty="0">
              <a:solidFill>
                <a:srgbClr val="9900CC"/>
              </a:solidFill>
            </a:endParaRP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7530125" y="6192671"/>
            <a:ext cx="1537675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Menard FTP/3-4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>
            <a:off x="3728093" y="6212489"/>
            <a:ext cx="359104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dirty="0" smtClean="0">
                <a:solidFill>
                  <a:srgbClr val="9900CC"/>
                </a:solidFill>
              </a:rPr>
              <a:t>S. Gerhardt, et </a:t>
            </a:r>
            <a:r>
              <a:rPr lang="en-US" dirty="0">
                <a:solidFill>
                  <a:srgbClr val="9900CC"/>
                </a:solidFill>
              </a:rPr>
              <a:t>al., </a:t>
            </a:r>
            <a:r>
              <a:rPr lang="en-US" dirty="0" err="1" smtClean="0">
                <a:solidFill>
                  <a:srgbClr val="9900CC"/>
                </a:solidFill>
              </a:rPr>
              <a:t>Nucl</a:t>
            </a:r>
            <a:r>
              <a:rPr lang="en-US" dirty="0" smtClean="0">
                <a:solidFill>
                  <a:srgbClr val="9900CC"/>
                </a:solidFill>
              </a:rPr>
              <a:t>. Fusion </a:t>
            </a:r>
            <a:r>
              <a:rPr lang="en-US" b="1" dirty="0" smtClean="0">
                <a:solidFill>
                  <a:srgbClr val="9900CC"/>
                </a:solidFill>
              </a:rPr>
              <a:t>52</a:t>
            </a:r>
            <a:r>
              <a:rPr lang="en-US" dirty="0" smtClean="0">
                <a:solidFill>
                  <a:srgbClr val="9900CC"/>
                </a:solidFill>
              </a:rPr>
              <a:t> </a:t>
            </a:r>
            <a:r>
              <a:rPr lang="en-US" dirty="0" smtClean="0">
                <a:solidFill>
                  <a:srgbClr val="9900CC"/>
                </a:solidFill>
              </a:rPr>
              <a:t>(</a:t>
            </a:r>
            <a:r>
              <a:rPr lang="en-US" dirty="0" smtClean="0">
                <a:solidFill>
                  <a:srgbClr val="9900CC"/>
                </a:solidFill>
              </a:rPr>
              <a:t>2012) 083020</a:t>
            </a:r>
            <a:endParaRPr lang="en-US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11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7"/>
          <a:stretch/>
        </p:blipFill>
        <p:spPr>
          <a:xfrm>
            <a:off x="752061" y="3300774"/>
            <a:ext cx="3370690" cy="23533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525"/>
          <a:stretch/>
        </p:blipFill>
        <p:spPr>
          <a:xfrm>
            <a:off x="752061" y="889263"/>
            <a:ext cx="3370690" cy="2287284"/>
          </a:xfrm>
          <a:prstGeom prst="rect">
            <a:avLst/>
          </a:prstGeom>
        </p:spPr>
      </p:pic>
      <p:pic>
        <p:nvPicPr>
          <p:cNvPr id="26" name="Picture 42" descr="CS_comparison"/>
          <p:cNvPicPr>
            <a:picLocks noChangeAspect="1" noChangeArrowheads="1"/>
          </p:cNvPicPr>
          <p:nvPr/>
        </p:nvPicPr>
        <p:blipFill rotWithShape="1">
          <a:blip r:embed="rId4" cstate="print"/>
          <a:srcRect l="50000" b="16683"/>
          <a:stretch/>
        </p:blipFill>
        <p:spPr bwMode="auto">
          <a:xfrm>
            <a:off x="7010400" y="922351"/>
            <a:ext cx="1131540" cy="254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79"/>
            <a:ext cx="9144000" cy="815975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Rapid Progress </a:t>
            </a:r>
            <a:r>
              <a:rPr lang="en-US" sz="2800" dirty="0" smtClean="0"/>
              <a:t>is Being Made on NSTX Upgrade</a:t>
            </a:r>
            <a:endParaRPr lang="en-US" sz="2800" dirty="0">
              <a:solidFill>
                <a:srgbClr val="CC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7" y="5705669"/>
            <a:ext cx="4495800" cy="10668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neutral beam moved into 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18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19" name="Picture 42" descr="CS_comparison"/>
          <p:cNvPicPr>
            <a:picLocks noChangeAspect="1" noChangeArrowheads="1"/>
          </p:cNvPicPr>
          <p:nvPr/>
        </p:nvPicPr>
        <p:blipFill rotWithShape="1">
          <a:blip r:embed="rId4" cstate="print"/>
          <a:srcRect r="50000" b="16683"/>
          <a:stretch/>
        </p:blipFill>
        <p:spPr bwMode="auto">
          <a:xfrm>
            <a:off x="5410200" y="924185"/>
            <a:ext cx="1131539" cy="254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7051527" y="3419669"/>
            <a:ext cx="1482873" cy="4770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 bIns="182880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sz="1600" b="1" i="0" dirty="0">
                <a:solidFill>
                  <a:srgbClr val="FF0000"/>
                </a:solidFill>
                <a:ea typeface="ＭＳ Ｐゴシック" pitchFamily="34" charset="-128"/>
              </a:rPr>
              <a:t>TF OD = </a:t>
            </a:r>
            <a:r>
              <a:rPr lang="en-US" sz="1600" b="1" i="0" dirty="0" smtClean="0">
                <a:solidFill>
                  <a:srgbClr val="FF0000"/>
                </a:solidFill>
                <a:ea typeface="ＭＳ Ｐゴシック" pitchFamily="34" charset="-128"/>
              </a:rPr>
              <a:t>40cm</a:t>
            </a:r>
            <a:endParaRPr lang="en-US" sz="1600" b="1" i="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5129253" y="3419669"/>
            <a:ext cx="140873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sz="1400" b="1" i="0" dirty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rPr>
              <a:t>TF OD = </a:t>
            </a:r>
            <a:r>
              <a:rPr lang="en-US" sz="1400" b="1" i="0" dirty="0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rPr>
              <a:t>20cm</a:t>
            </a:r>
            <a:endParaRPr lang="en-US" sz="1400" b="1" i="0" dirty="0">
              <a:solidFill>
                <a:schemeClr val="accent2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00600" y="5705669"/>
            <a:ext cx="419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TF conductors being made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 bwMode="auto">
          <a:xfrm>
            <a:off x="1600200" y="990600"/>
            <a:ext cx="1447800" cy="1676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143000" y="4078939"/>
            <a:ext cx="1828800" cy="16267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Curved Right Arrow 34"/>
          <p:cNvSpPr/>
          <p:nvPr/>
        </p:nvSpPr>
        <p:spPr bwMode="auto">
          <a:xfrm>
            <a:off x="107575" y="1524000"/>
            <a:ext cx="1264025" cy="3926540"/>
          </a:xfrm>
          <a:prstGeom prst="curved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4800600" y="914400"/>
            <a:ext cx="1635064" cy="246221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000" b="1" dirty="0" smtClean="0">
                <a:latin typeface="Arial Narrow" pitchFamily="34" charset="0"/>
                <a:ea typeface="ＭＳ Ｐゴシック" pitchFamily="34" charset="-128"/>
              </a:rPr>
              <a:t>Old</a:t>
            </a:r>
            <a:r>
              <a:rPr lang="en-US" sz="2000" b="1" i="0" dirty="0" smtClean="0">
                <a:latin typeface="Arial Narrow" pitchFamily="34" charset="0"/>
                <a:ea typeface="ＭＳ Ｐゴシック" pitchFamily="34" charset="-128"/>
              </a:rPr>
              <a:t> center stack</a:t>
            </a:r>
            <a:endParaRPr lang="en-US" sz="2000" b="1" i="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4260" y="849868"/>
            <a:ext cx="2198038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NEW Center Stack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551457" y="844188"/>
            <a:ext cx="0" cy="517561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Content Placeholder 5" descr="photo162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52" y="3761764"/>
            <a:ext cx="3048000" cy="194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6553200" y="3431994"/>
            <a:ext cx="498327" cy="130172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itle 1"/>
          <p:cNvSpPr txBox="1">
            <a:spLocks/>
          </p:cNvSpPr>
          <p:nvPr/>
        </p:nvSpPr>
        <p:spPr bwMode="auto">
          <a:xfrm>
            <a:off x="2133600" y="6111902"/>
            <a:ext cx="5128562" cy="407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b="0" dirty="0" smtClean="0">
                <a:solidFill>
                  <a:srgbClr val="FF0000"/>
                </a:solidFill>
              </a:rPr>
              <a:t>(first plasma anticipated June 2014)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548055" y="6227493"/>
            <a:ext cx="1537675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Menard FTP/3-4</a:t>
            </a:r>
          </a:p>
        </p:txBody>
      </p:sp>
    </p:spTree>
    <p:extLst>
      <p:ext uri="{BB962C8B-B14F-4D97-AF65-F5344CB8AC3E}">
        <p14:creationId xmlns:p14="http://schemas.microsoft.com/office/powerpoint/2010/main" val="3059115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Continuing analysis of NSTX data targets a predictive physics </a:t>
            </a:r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understanding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required for future fusion devices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19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" y="964224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2000" dirty="0" smtClean="0"/>
              <a:t>Transport and stability </a:t>
            </a:r>
            <a:r>
              <a:rPr lang="en-US" sz="2000" dirty="0"/>
              <a:t>at reduced </a:t>
            </a:r>
            <a:r>
              <a:rPr lang="en-US" sz="2000" dirty="0" err="1" smtClean="0"/>
              <a:t>collisionality</a:t>
            </a:r>
            <a:endParaRPr lang="en-US" sz="2000" dirty="0"/>
          </a:p>
          <a:p>
            <a:pPr lvl="1"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scalings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unified</a:t>
            </a:r>
            <a:r>
              <a:rPr lang="en-US" sz="1800" dirty="0" smtClean="0">
                <a:solidFill>
                  <a:srgbClr val="000000"/>
                </a:solidFill>
              </a:rPr>
              <a:t> by </a:t>
            </a:r>
            <a:r>
              <a:rPr lang="en-US" sz="1800" dirty="0" err="1" smtClean="0">
                <a:solidFill>
                  <a:srgbClr val="000000"/>
                </a:solidFill>
              </a:rPr>
              <a:t>collisionality</a:t>
            </a:r>
            <a:r>
              <a:rPr lang="en-US" sz="1800" dirty="0" smtClean="0">
                <a:solidFill>
                  <a:srgbClr val="000000"/>
                </a:solidFill>
              </a:rPr>
              <a:t>; non-linear </a:t>
            </a:r>
            <a:r>
              <a:rPr lang="en-US" sz="1800" dirty="0" err="1" smtClean="0">
                <a:solidFill>
                  <a:srgbClr val="000000"/>
                </a:solidFill>
              </a:rPr>
              <a:t>microtearing</a:t>
            </a:r>
            <a:r>
              <a:rPr lang="en-US" sz="1800" dirty="0" smtClean="0">
                <a:solidFill>
                  <a:srgbClr val="000000"/>
                </a:solidFill>
              </a:rPr>
              <a:t> simulations match experimental </a:t>
            </a:r>
            <a:r>
              <a:rPr lang="en-US" sz="1800" dirty="0" err="1">
                <a:solidFill>
                  <a:srgbClr val="000000"/>
                </a:solidFill>
                <a:latin typeface="Symbol" pitchFamily="18" charset="2"/>
              </a:rPr>
              <a:t>c</a:t>
            </a:r>
            <a:r>
              <a:rPr lang="en-US" sz="1800" baseline="-25000" dirty="0" err="1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, predict lower 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</a:rPr>
              <a:t>c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1800" baseline="-250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at lower </a:t>
            </a:r>
            <a:r>
              <a:rPr lang="en-US" sz="1800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sz="1800" baseline="-25000" dirty="0" smtClean="0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* shown in experiment</a:t>
            </a:r>
            <a:endParaRPr lang="en-US" sz="1800" baseline="-25000" dirty="0" smtClean="0">
              <a:solidFill>
                <a:srgbClr val="000000"/>
              </a:solidFill>
            </a:endParaRPr>
          </a:p>
          <a:p>
            <a:pPr lvl="1">
              <a:lnSpc>
                <a:spcPts val="2000"/>
              </a:lnSpc>
            </a:pPr>
            <a:r>
              <a:rPr lang="en-US" sz="1800" dirty="0"/>
              <a:t>Nearly continuous increase of favorable </a:t>
            </a:r>
            <a:r>
              <a:rPr lang="en-US" sz="1800" dirty="0" smtClean="0"/>
              <a:t>confinement </a:t>
            </a:r>
            <a:r>
              <a:rPr lang="en-US" sz="1800" dirty="0"/>
              <a:t>with increased </a:t>
            </a:r>
            <a:r>
              <a:rPr lang="en-US" sz="1800" dirty="0" smtClean="0"/>
              <a:t>lithium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Stabilizing kinetic RWM effects </a:t>
            </a:r>
            <a:r>
              <a:rPr lang="en-US" sz="1800" dirty="0" smtClean="0">
                <a:solidFill>
                  <a:srgbClr val="FF0000"/>
                </a:solidFill>
              </a:rPr>
              <a:t>enhanced at lower </a:t>
            </a:r>
            <a:r>
              <a:rPr lang="en-US" sz="18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 when near resonances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</a:pPr>
            <a:r>
              <a:rPr lang="en-US" sz="2000" dirty="0" smtClean="0"/>
              <a:t>Pedestal </a:t>
            </a:r>
          </a:p>
          <a:p>
            <a:pPr lvl="1">
              <a:lnSpc>
                <a:spcPts val="2000"/>
              </a:lnSpc>
            </a:pPr>
            <a:r>
              <a:rPr lang="en-US" sz="1800" dirty="0"/>
              <a:t>W</a:t>
            </a:r>
            <a:r>
              <a:rPr lang="en-US" sz="1800" dirty="0" smtClean="0"/>
              <a:t>idth scaling </a:t>
            </a:r>
            <a:r>
              <a:rPr lang="en-US" sz="1800" dirty="0" smtClean="0">
                <a:solidFill>
                  <a:srgbClr val="FF0000"/>
                </a:solidFill>
              </a:rPr>
              <a:t>stronger than usual </a:t>
            </a:r>
            <a:r>
              <a:rPr lang="en-GB" sz="1800" dirty="0">
                <a:latin typeface="Times"/>
                <a:ea typeface="MS Mincho"/>
                <a:cs typeface="Times New Roman"/>
              </a:rPr>
              <a:t>(</a:t>
            </a:r>
            <a:r>
              <a:rPr lang="en-GB" sz="1800" i="1" dirty="0" err="1" smtClean="0">
                <a:latin typeface="Symbol"/>
                <a:ea typeface="MS Mincho"/>
                <a:cs typeface="Times New Roman"/>
              </a:rPr>
              <a:t>b</a:t>
            </a:r>
            <a:r>
              <a:rPr lang="en-GB" sz="1800" i="1" baseline="-25000" dirty="0" err="1" smtClean="0">
                <a:latin typeface="Times"/>
                <a:ea typeface="MS Mincho"/>
                <a:cs typeface="Times New Roman"/>
              </a:rPr>
              <a:t>p</a:t>
            </a:r>
            <a:r>
              <a:rPr lang="en-GB" sz="1800" i="1" baseline="30000" dirty="0" err="1" smtClean="0">
                <a:latin typeface="Times"/>
                <a:ea typeface="MS Mincho"/>
                <a:cs typeface="Times New Roman"/>
              </a:rPr>
              <a:t>ped</a:t>
            </a:r>
            <a:r>
              <a:rPr lang="en-GB" sz="1800" dirty="0" smtClean="0">
                <a:latin typeface="Times"/>
                <a:ea typeface="MS Mincho"/>
                <a:cs typeface="Times New Roman"/>
              </a:rPr>
              <a:t>)</a:t>
            </a:r>
            <a:r>
              <a:rPr lang="en-GB" sz="1800" baseline="30000" dirty="0" smtClean="0">
                <a:latin typeface="Times"/>
                <a:ea typeface="MS Mincho"/>
                <a:cs typeface="Times New Roman"/>
              </a:rPr>
              <a:t>0.5</a:t>
            </a:r>
            <a:r>
              <a:rPr lang="en-US" sz="1800" dirty="0"/>
              <a:t>; </a:t>
            </a:r>
            <a:r>
              <a:rPr lang="en-US" sz="1800" dirty="0" smtClean="0"/>
              <a:t>measured </a:t>
            </a:r>
            <a:r>
              <a:rPr lang="en-US" sz="1800" dirty="0" err="1" smtClean="0">
                <a:latin typeface="Symbol" pitchFamily="18" charset="2"/>
              </a:rPr>
              <a:t>d</a:t>
            </a:r>
            <a:r>
              <a:rPr lang="en-US" sz="1800" dirty="0" err="1" smtClean="0"/>
              <a:t>n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</a:t>
            </a:r>
            <a:r>
              <a:rPr lang="en-GB" sz="1800" dirty="0" smtClean="0"/>
              <a:t>correlation lengths consistent w/non-linear </a:t>
            </a:r>
            <a:r>
              <a:rPr lang="en-GB" sz="1800" dirty="0" err="1" smtClean="0"/>
              <a:t>gyrokinetics</a:t>
            </a:r>
            <a:r>
              <a:rPr lang="en-GB" sz="1800" dirty="0"/>
              <a:t> </a:t>
            </a:r>
            <a:r>
              <a:rPr lang="en-GB" sz="1800" dirty="0" smtClean="0"/>
              <a:t>at pedestal top</a:t>
            </a:r>
            <a:endParaRPr lang="en-US" sz="1800" dirty="0"/>
          </a:p>
          <a:p>
            <a:pPr>
              <a:lnSpc>
                <a:spcPts val="2000"/>
              </a:lnSpc>
            </a:pPr>
            <a:r>
              <a:rPr lang="en-US" sz="2000" dirty="0" smtClean="0"/>
              <a:t>Pulse </a:t>
            </a:r>
            <a:r>
              <a:rPr lang="en-US" sz="2000" dirty="0"/>
              <a:t>sustainment / disruption </a:t>
            </a:r>
            <a:r>
              <a:rPr lang="en-US" sz="2000" dirty="0" smtClean="0"/>
              <a:t>avoidance</a:t>
            </a: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1800" dirty="0" smtClean="0"/>
              <a:t>Global stability </a:t>
            </a:r>
            <a:r>
              <a:rPr lang="en-US" sz="1800" dirty="0" smtClean="0">
                <a:solidFill>
                  <a:srgbClr val="FF0000"/>
                </a:solidFill>
              </a:rPr>
              <a:t>increased</a:t>
            </a:r>
            <a:r>
              <a:rPr lang="en-US" sz="1800" dirty="0"/>
              <a:t> </a:t>
            </a:r>
            <a:r>
              <a:rPr lang="en-US" sz="1800" dirty="0" smtClean="0"/>
              <a:t>+ low </a:t>
            </a:r>
            <a:r>
              <a:rPr lang="en-US" sz="1800" dirty="0" err="1" smtClean="0"/>
              <a:t>disruptivity</a:t>
            </a:r>
            <a:r>
              <a:rPr lang="en-US" sz="1800" dirty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at high 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1800" dirty="0" smtClean="0">
                <a:solidFill>
                  <a:srgbClr val="FF0000"/>
                </a:solidFill>
              </a:rPr>
              <a:t>/l</a:t>
            </a:r>
            <a:r>
              <a:rPr lang="en-US" sz="1800" baseline="-250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, </a:t>
            </a:r>
            <a:r>
              <a:rPr lang="en-US" sz="1800" dirty="0" smtClean="0"/>
              <a:t>advanced mode control</a:t>
            </a:r>
            <a:endParaRPr lang="en-US" sz="1800" baseline="-25000" dirty="0" smtClean="0">
              <a:solidFill>
                <a:srgbClr val="FF0000"/>
              </a:solidFill>
            </a:endParaRP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1800" dirty="0"/>
              <a:t>Disruption </a:t>
            </a:r>
            <a:r>
              <a:rPr lang="en-US" sz="1800" dirty="0" smtClean="0"/>
              <a:t>detection </a:t>
            </a:r>
            <a:r>
              <a:rPr lang="en-US" sz="1800" dirty="0"/>
              <a:t>algorithm </a:t>
            </a:r>
            <a:r>
              <a:rPr lang="en-US" sz="1800" dirty="0" smtClean="0"/>
              <a:t>shows </a:t>
            </a:r>
            <a:r>
              <a:rPr lang="en-US" sz="1800" dirty="0" smtClean="0">
                <a:solidFill>
                  <a:srgbClr val="FF0000"/>
                </a:solidFill>
              </a:rPr>
              <a:t>high (98%) success rate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Power/particle handling and first wall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 dirty="0" smtClean="0"/>
              <a:t>Large heat flux reduction from </a:t>
            </a:r>
            <a:r>
              <a:rPr lang="en-US" sz="1800" dirty="0" smtClean="0">
                <a:solidFill>
                  <a:srgbClr val="FF0000"/>
                </a:solidFill>
              </a:rPr>
              <a:t>synergistic combination of </a:t>
            </a:r>
            <a:r>
              <a:rPr lang="en-US" sz="1800" dirty="0" err="1">
                <a:solidFill>
                  <a:srgbClr val="FF0000"/>
                </a:solidFill>
              </a:rPr>
              <a:t>radiative</a:t>
            </a:r>
            <a:r>
              <a:rPr lang="en-US" sz="1800" dirty="0">
                <a:solidFill>
                  <a:srgbClr val="FF0000"/>
                </a:solidFill>
              </a:rPr>
              <a:t> snowflake </a:t>
            </a:r>
            <a:r>
              <a:rPr lang="en-US" sz="1800" dirty="0" err="1" smtClean="0">
                <a:solidFill>
                  <a:srgbClr val="FF0000"/>
                </a:solidFill>
              </a:rPr>
              <a:t>divertor</a:t>
            </a:r>
            <a:r>
              <a:rPr lang="en-US" sz="1800" dirty="0" smtClean="0">
                <a:solidFill>
                  <a:srgbClr val="FF0000"/>
                </a:solidFill>
              </a:rPr>
              <a:t> + detachment</a:t>
            </a:r>
            <a:r>
              <a:rPr lang="en-US" sz="1800" dirty="0" smtClean="0"/>
              <a:t>, both during, and between ELMs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Significant upgrade underway </a:t>
            </a:r>
            <a:r>
              <a:rPr lang="en-US" sz="2000" dirty="0" smtClean="0">
                <a:solidFill>
                  <a:srgbClr val="FF0000"/>
                </a:solidFill>
              </a:rPr>
              <a:t>(NSTX-U)</a:t>
            </a:r>
          </a:p>
          <a:p>
            <a:pPr lvl="1">
              <a:lnSpc>
                <a:spcPts val="2000"/>
              </a:lnSpc>
            </a:pPr>
            <a:r>
              <a:rPr lang="en-US" sz="1800" u="sng" dirty="0" smtClean="0">
                <a:solidFill>
                  <a:srgbClr val="000000"/>
                </a:solidFill>
              </a:rPr>
              <a:t>Doubled</a:t>
            </a:r>
            <a:r>
              <a:rPr lang="en-US" sz="1800" dirty="0" smtClean="0">
                <a:solidFill>
                  <a:srgbClr val="000000"/>
                </a:solidFill>
              </a:rPr>
              <a:t> B</a:t>
            </a:r>
            <a:r>
              <a:rPr lang="en-US" sz="1800" baseline="-25000" dirty="0" smtClean="0">
                <a:solidFill>
                  <a:srgbClr val="000000"/>
                </a:solidFill>
              </a:rPr>
              <a:t>T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I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1800" dirty="0" smtClean="0">
                <a:solidFill>
                  <a:srgbClr val="000000"/>
                </a:solidFill>
              </a:rPr>
              <a:t>, NBI power</a:t>
            </a:r>
            <a:r>
              <a:rPr lang="en-US" sz="1800" dirty="0">
                <a:solidFill>
                  <a:srgbClr val="000000"/>
                </a:solidFill>
              </a:rPr>
              <a:t>;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u="sng" dirty="0" smtClean="0">
                <a:solidFill>
                  <a:srgbClr val="000000"/>
                </a:solidFill>
              </a:rPr>
              <a:t>5x</a:t>
            </a:r>
            <a:r>
              <a:rPr lang="en-US" sz="1800" dirty="0" smtClean="0">
                <a:solidFill>
                  <a:srgbClr val="000000"/>
                </a:solidFill>
              </a:rPr>
              <a:t> pulse length, </a:t>
            </a:r>
            <a:r>
              <a:rPr lang="en-US" sz="1800" dirty="0" smtClean="0">
                <a:solidFill>
                  <a:srgbClr val="FF0000"/>
                </a:solidFill>
              </a:rPr>
              <a:t>projected 100% non-inductive sustainment </a:t>
            </a:r>
            <a:r>
              <a:rPr lang="en-US" sz="1800" dirty="0" smtClean="0"/>
              <a:t>over broad operating range</a:t>
            </a:r>
          </a:p>
          <a:p>
            <a:pPr>
              <a:lnSpc>
                <a:spcPts val="2000"/>
              </a:lnSpc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119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29"/>
            <a:ext cx="9144000" cy="815975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NSTX research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targets predictive physics understanding needed for fusion energy development facilities</a:t>
            </a:r>
            <a:endParaRPr lang="en-US" dirty="0"/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1159301" cy="12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553200" y="2133600"/>
            <a:ext cx="1143000" cy="4985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 sz="1200" b="1" dirty="0">
                <a:solidFill>
                  <a:srgbClr val="1822CD"/>
                </a:solidFill>
                <a:latin typeface="Helvetica" pitchFamily="34" charset="0"/>
              </a:rPr>
              <a:t>Fusion Nuclear Science Facility (FNSF)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8541"/>
            <a:ext cx="705805" cy="125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8040620" y="2133600"/>
            <a:ext cx="85566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smtClean="0"/>
              <a:t>ST Pilot </a:t>
            </a:r>
            <a:r>
              <a:rPr lang="en-US" b="1" dirty="0"/>
              <a:t>Plant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8611" y="2718033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Outline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22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r="7295"/>
          <a:stretch>
            <a:fillRect/>
          </a:stretch>
        </p:blipFill>
        <p:spPr bwMode="auto">
          <a:xfrm>
            <a:off x="6038030" y="3981262"/>
            <a:ext cx="1360009" cy="181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1"/>
          <p:cNvSpPr txBox="1">
            <a:spLocks noChangeArrowheads="1"/>
          </p:cNvSpPr>
          <p:nvPr/>
        </p:nvSpPr>
        <p:spPr bwMode="auto">
          <a:xfrm>
            <a:off x="5867400" y="5720055"/>
            <a:ext cx="1550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 i="0" dirty="0">
                <a:solidFill>
                  <a:srgbClr val="090CFF"/>
                </a:solidFill>
              </a:rPr>
              <a:t>New </a:t>
            </a:r>
            <a:r>
              <a:rPr lang="en-US" sz="1400" i="0" dirty="0" smtClean="0">
                <a:solidFill>
                  <a:srgbClr val="090CFF"/>
                </a:solidFill>
              </a:rPr>
              <a:t>center-stack</a:t>
            </a:r>
            <a:endParaRPr lang="en-US" sz="1400" i="0" dirty="0">
              <a:solidFill>
                <a:srgbClr val="090CFF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148083" y="3886200"/>
            <a:ext cx="95402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800" b="1" i="1" dirty="0">
                <a:solidFill>
                  <a:srgbClr val="FF0000"/>
                </a:solidFill>
                <a:latin typeface="Helvetica" pitchFamily="34" charset="0"/>
                <a:ea typeface="ＭＳ Ｐゴシック" pitchFamily="34" charset="-128"/>
              </a:rPr>
              <a:t>NSTX-U</a:t>
            </a:r>
          </a:p>
        </p:txBody>
      </p:sp>
      <p:pic>
        <p:nvPicPr>
          <p:cNvPr id="24" name="Picture 79" descr="NB2 is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5555"/>
          <a:stretch/>
        </p:blipFill>
        <p:spPr bwMode="auto">
          <a:xfrm>
            <a:off x="7505581" y="4242148"/>
            <a:ext cx="1596581" cy="149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7529083" y="5720055"/>
            <a:ext cx="1550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 i="0" dirty="0" smtClean="0">
                <a:solidFill>
                  <a:srgbClr val="090CFF"/>
                </a:solidFill>
              </a:rPr>
              <a:t>2</a:t>
            </a:r>
            <a:r>
              <a:rPr lang="en-US" sz="1400" i="0" baseline="30000" dirty="0" smtClean="0">
                <a:solidFill>
                  <a:srgbClr val="090CFF"/>
                </a:solidFill>
              </a:rPr>
              <a:t>nd</a:t>
            </a:r>
            <a:r>
              <a:rPr lang="en-US" sz="1400" i="0" dirty="0" smtClean="0">
                <a:solidFill>
                  <a:srgbClr val="090CFF"/>
                </a:solidFill>
              </a:rPr>
              <a:t> neutral </a:t>
            </a:r>
            <a:r>
              <a:rPr lang="en-US" sz="1400" i="0" dirty="0">
                <a:solidFill>
                  <a:srgbClr val="090CFF"/>
                </a:solidFill>
              </a:rPr>
              <a:t>b</a:t>
            </a:r>
            <a:r>
              <a:rPr lang="en-US" sz="1400" i="0" dirty="0" smtClean="0">
                <a:solidFill>
                  <a:srgbClr val="090CFF"/>
                </a:solidFill>
              </a:rPr>
              <a:t>eam</a:t>
            </a:r>
            <a:endParaRPr lang="en-US" sz="1400" i="0" dirty="0">
              <a:solidFill>
                <a:srgbClr val="090CFF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3734" y="3224446"/>
            <a:ext cx="6173788" cy="256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Develop key physics understanding to be tested in unexplored, hotter ST plasmas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Study high beta plasma transport and stability at </a:t>
            </a:r>
            <a:r>
              <a:rPr lang="en-US" dirty="0" smtClean="0">
                <a:solidFill>
                  <a:srgbClr val="FF0000"/>
                </a:solidFill>
              </a:rPr>
              <a:t>reduced </a:t>
            </a:r>
            <a:r>
              <a:rPr lang="en-US" dirty="0" err="1" smtClean="0">
                <a:solidFill>
                  <a:srgbClr val="FF0000"/>
                </a:solidFill>
              </a:rPr>
              <a:t>collisionality</a:t>
            </a:r>
            <a:r>
              <a:rPr lang="en-US" dirty="0" smtClean="0">
                <a:solidFill>
                  <a:srgbClr val="000000"/>
                </a:solidFill>
              </a:rPr>
              <a:t>, for </a:t>
            </a:r>
            <a:r>
              <a:rPr lang="en-US" dirty="0" smtClean="0">
                <a:solidFill>
                  <a:srgbClr val="FF0000"/>
                </a:solidFill>
              </a:rPr>
              <a:t>extended pulse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Prototype methods to mitigate </a:t>
            </a:r>
            <a:r>
              <a:rPr lang="en-US" dirty="0" smtClean="0">
                <a:solidFill>
                  <a:srgbClr val="FF0000"/>
                </a:solidFill>
              </a:rPr>
              <a:t>very high heat/particle flux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Move toward </a:t>
            </a:r>
            <a:r>
              <a:rPr lang="en-US" dirty="0" smtClean="0">
                <a:solidFill>
                  <a:srgbClr val="FF0000"/>
                </a:solidFill>
              </a:rPr>
              <a:t>fully non-inductive operation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7621938" y="5117423"/>
            <a:ext cx="135745" cy="60263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6309883" y="5334000"/>
            <a:ext cx="304800" cy="37403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5733497" y="5987996"/>
            <a:ext cx="420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B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err="1" smtClean="0">
                <a:solidFill>
                  <a:srgbClr val="FF0000"/>
                </a:solidFill>
              </a:rPr>
              <a:t>I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p</a:t>
            </a:r>
            <a:endParaRPr lang="en-US" sz="14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141158" y="5987996"/>
            <a:ext cx="7601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P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NBI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pulse</a:t>
            </a:r>
            <a:endParaRPr lang="en-US" sz="1400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529752" y="6392849"/>
            <a:ext cx="199292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6673387" y="5976512"/>
            <a:ext cx="4670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1 T</a:t>
            </a: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6660796" y="6251066"/>
            <a:ext cx="63095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2 MA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8236165" y="5967720"/>
            <a:ext cx="785114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12 MW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8267230" y="6251066"/>
            <a:ext cx="5534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5 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757644" y="5972094"/>
            <a:ext cx="3276600" cy="557253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17" name="Picture 24" descr="com_Machinecutawa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45" y="2472767"/>
            <a:ext cx="1198518" cy="123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747871" y="3167390"/>
            <a:ext cx="593432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b="1" i="1" dirty="0">
                <a:solidFill>
                  <a:srgbClr val="1822CD"/>
                </a:solidFill>
                <a:latin typeface="Helvetica" pitchFamily="34" charset="0"/>
              </a:rPr>
              <a:t>ITER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547550" y="5910044"/>
            <a:ext cx="47502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u="sng" dirty="0" smtClean="0">
                <a:solidFill>
                  <a:srgbClr val="9900FF"/>
                </a:solidFill>
              </a:rPr>
              <a:t>3D effects are pervasive in this research</a:t>
            </a:r>
            <a:endParaRPr lang="en-US" sz="1050" u="sng" dirty="0">
              <a:solidFill>
                <a:srgbClr val="9900FF"/>
              </a:solidFill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53734" y="1001086"/>
            <a:ext cx="6462284" cy="1752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Enable devices: ST-FNSF, ST-Pilot/DEMO, ITER</a:t>
            </a:r>
          </a:p>
          <a:p>
            <a:pPr lvl="1"/>
            <a:r>
              <a:rPr lang="en-US" dirty="0" smtClean="0"/>
              <a:t>Leveraging unique ST plasmas provides </a:t>
            </a:r>
            <a:r>
              <a:rPr lang="en-US" dirty="0" smtClean="0">
                <a:solidFill>
                  <a:srgbClr val="FF0000"/>
                </a:solidFill>
              </a:rPr>
              <a:t>new understanding </a:t>
            </a:r>
            <a:r>
              <a:rPr lang="en-US" dirty="0" smtClean="0"/>
              <a:t>for </a:t>
            </a:r>
            <a:r>
              <a:rPr lang="en-US" dirty="0" err="1" smtClean="0"/>
              <a:t>tokamaks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challenges theory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6529752" y="6113584"/>
            <a:ext cx="199292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6098928" y="5978768"/>
            <a:ext cx="4670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0.5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6088338" y="6249384"/>
            <a:ext cx="44727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1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8124092" y="6392849"/>
            <a:ext cx="199292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8124092" y="6113584"/>
            <a:ext cx="199292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7693268" y="5978768"/>
            <a:ext cx="4670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6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7706122" y="6249384"/>
            <a:ext cx="44727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1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75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97"/>
            <a:ext cx="9144000" cy="527050"/>
          </a:xfrm>
        </p:spPr>
        <p:txBody>
          <a:bodyPr/>
          <a:lstStyle/>
          <a:p>
            <a:r>
              <a:rPr lang="en-US" sz="2800" dirty="0" smtClean="0"/>
              <a:t>NSTX Presentations at the 2012 IAEA FEC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20</a:t>
            </a:fld>
            <a:endParaRPr lang="en-US">
              <a:solidFill>
                <a:srgbClr val="3333CC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540196" y="890547"/>
            <a:ext cx="76200" cy="56388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266227"/>
              </p:ext>
            </p:extLst>
          </p:nvPr>
        </p:nvGraphicFramePr>
        <p:xfrm>
          <a:off x="4647417" y="838200"/>
          <a:ext cx="4496583" cy="5705124"/>
        </p:xfrm>
        <a:graphic>
          <a:graphicData uri="http://schemas.openxmlformats.org/drawingml/2006/table">
            <a:tbl>
              <a:tblPr/>
              <a:tblGrid>
                <a:gridCol w="2335887"/>
                <a:gridCol w="1240940"/>
                <a:gridCol w="919756"/>
              </a:tblGrid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Tuesday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Lithium program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Ono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FTP/P1-14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Co-axial helicity injection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Raman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EX/P2-10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Particle code NTV simulation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Kim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TH/P2-27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Wednesday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Bootstrap current XGC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Chang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TH/P4-12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Pedestal transport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Diallo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EX/P4-04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Power scrape-off width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Goldston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TH/P4-19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Vertical stability at low 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Kolemen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EX/P4-28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Blob dynamics / edge V shear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Myra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TH/P4-23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EHOs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Park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EX/P4-33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Core lithium levels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Podesta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EX/P3-02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C, Li impurity transport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Scotti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EX/P3-34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Snowflake </a:t>
                      </a:r>
                      <a:r>
                        <a:rPr lang="en-US" sz="11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divertor</a:t>
                      </a: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theory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Ryutov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TH/P4-18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Thursday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Divertor heat asymmetry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Ahn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EX/P5-33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L-H power threshold vs. X pt.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Battaglia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EX/P5-28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NBI-driven GAE simulations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Belova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TH/P6-16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CAE/GAE structure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Crocker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EX/P6-02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TAE avalanches in H-mode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Fredrickson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EX/P6-05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Li deposition / power exhaust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EX/P5-27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Liquid lithium divertor results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Jaworski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EX/P5-31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RF power flow in SOL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Perkins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EX/P5-40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Snowflake </a:t>
                      </a:r>
                      <a:r>
                        <a:rPr lang="en-US" sz="11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divertor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Soukhanovksii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EX/P5-21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36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Friday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Global mode control / physics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Berkery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EX/P8-07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Edge transport with Li PFCs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Canik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EX/P7-16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Turbulence near OH L-H trans.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Kubota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EX/P7-21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ELM triggering by Li in EAST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Mansfield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PD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Electron-scale turbulence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Ren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EX/P7-02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1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Low-k turbulence vs. </a:t>
                      </a:r>
                      <a:r>
                        <a:rPr lang="en-US" sz="11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params</a:t>
                      </a: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Smith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EX/P7-18</a:t>
                      </a:r>
                    </a:p>
                  </a:txBody>
                  <a:tcPr marL="6564" marR="6564" marT="65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1828800" y="583224"/>
            <a:ext cx="914400" cy="46599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948960" y="627184"/>
            <a:ext cx="712688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u="sng" dirty="0">
                <a:solidFill>
                  <a:srgbClr val="0000FF"/>
                </a:solidFill>
                <a:latin typeface="Helvetica" charset="0"/>
              </a:rPr>
              <a:t>Talks</a:t>
            </a:r>
            <a:endParaRPr lang="en-US" baseline="-25000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15808" y="583224"/>
            <a:ext cx="1219200" cy="46599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400800" y="627184"/>
            <a:ext cx="1143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u="sng" dirty="0" smtClean="0">
                <a:solidFill>
                  <a:srgbClr val="0000FF"/>
                </a:solidFill>
                <a:latin typeface="Helvetica" charset="0"/>
              </a:rPr>
              <a:t>Posters</a:t>
            </a:r>
            <a:endParaRPr lang="en-US" baseline="-25000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78819"/>
              </p:ext>
            </p:extLst>
          </p:nvPr>
        </p:nvGraphicFramePr>
        <p:xfrm>
          <a:off x="152399" y="1050614"/>
          <a:ext cx="4404576" cy="5494093"/>
        </p:xfrm>
        <a:graphic>
          <a:graphicData uri="http://schemas.openxmlformats.org/drawingml/2006/table">
            <a:tbl>
              <a:tblPr/>
              <a:tblGrid>
                <a:gridCol w="2438401"/>
                <a:gridCol w="1170512"/>
                <a:gridCol w="795663"/>
              </a:tblGrid>
              <a:tr h="30420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Thursday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2716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Progress in Simulating Turbulent Electron Thermal Transport in NSTX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Guttenfelder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TH/6-1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99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4075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The Dependence of H-mode Energy Confinement and Transport on </a:t>
                      </a:r>
                      <a:r>
                        <a:rPr lang="en-US" sz="14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Collisionality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in NSTX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Kaye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EX/7-1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243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029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Friday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2716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Disruptions in the High Beta Spherical Torus NSTX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Gerhardt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EX/9-3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2716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Progress on Developing the Spherical Tokamak for Fusion Applications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Menard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FTP/3-4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119"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7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Saturday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5433">
                <a:tc>
                  <a:txBody>
                    <a:bodyPr/>
                    <a:lstStyle/>
                    <a:p>
                      <a:pPr marL="168275" indent="-168275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The Nearly Continuous Improvement of Discharge Characteristics and Edge Stability with Increasing Lithium Coatings in NSTX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Maingi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EX/11-2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919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to Complete for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4876800"/>
          </a:xfrm>
        </p:spPr>
        <p:txBody>
          <a:bodyPr/>
          <a:lstStyle/>
          <a:p>
            <a:r>
              <a:rPr lang="en-US" dirty="0" smtClean="0"/>
              <a:t>Additions</a:t>
            </a:r>
          </a:p>
          <a:p>
            <a:pPr lvl="1"/>
            <a:r>
              <a:rPr lang="en-US" dirty="0" smtClean="0"/>
              <a:t>Add bullet on L-H power threshold – REF Battaglia talk EX/P5-28</a:t>
            </a:r>
          </a:p>
          <a:p>
            <a:endParaRPr lang="en-US" dirty="0" smtClean="0"/>
          </a:p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Shorten talk to 18 slides</a:t>
            </a:r>
          </a:p>
          <a:p>
            <a:pPr lvl="1"/>
            <a:r>
              <a:rPr lang="en-US" dirty="0" smtClean="0"/>
              <a:t>Poster up to 24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21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42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 for </a:t>
            </a:r>
            <a:r>
              <a:rPr lang="en-US" dirty="0"/>
              <a:t>p</a:t>
            </a:r>
            <a:r>
              <a:rPr lang="en-US" dirty="0" smtClean="0"/>
              <a:t>oster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22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20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slides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23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58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557250" y="1348630"/>
            <a:ext cx="977150" cy="251570"/>
          </a:xfrm>
          <a:prstGeom prst="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/>
              <a:t>Plasma characteristics change nearly continuously with increasing lithium evaporation inside vessel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4668375"/>
            <a:ext cx="4372831" cy="1782304"/>
          </a:xfrm>
        </p:spPr>
        <p:txBody>
          <a:bodyPr/>
          <a:lstStyle/>
          <a:p>
            <a:r>
              <a:rPr lang="en-US" sz="1800" dirty="0" smtClean="0">
                <a:latin typeface="Arial" pitchFamily="34" charset="0"/>
              </a:rPr>
              <a:t>Measured reduction in high-k turbulence consistent </a:t>
            </a:r>
            <a:r>
              <a:rPr lang="en-US" sz="1800" dirty="0">
                <a:latin typeface="Arial" pitchFamily="34" charset="0"/>
              </a:rPr>
              <a:t>with </a:t>
            </a:r>
            <a:r>
              <a:rPr lang="en-US" sz="1800" dirty="0" smtClean="0">
                <a:latin typeface="Arial" pitchFamily="34" charset="0"/>
              </a:rPr>
              <a:t>reduced </a:t>
            </a:r>
            <a:r>
              <a:rPr lang="en-US" sz="1800" dirty="0" err="1" smtClean="0">
                <a:latin typeface="Symbol" pitchFamily="18" charset="2"/>
              </a:rPr>
              <a:t>c</a:t>
            </a:r>
            <a:r>
              <a:rPr lang="en-US" sz="1800" baseline="-25000" dirty="0" err="1" smtClean="0">
                <a:latin typeface="Arial" pitchFamily="34" charset="0"/>
              </a:rPr>
              <a:t>e</a:t>
            </a:r>
            <a:endParaRPr lang="en-US" sz="1800" baseline="-25000" dirty="0">
              <a:latin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Arial" pitchFamily="34" charset="0"/>
              </a:rPr>
              <a:t>Impact of </a:t>
            </a:r>
            <a:r>
              <a:rPr lang="en-US" sz="1800" dirty="0" err="1" smtClean="0">
                <a:latin typeface="Arial" pitchFamily="34" charset="0"/>
              </a:rPr>
              <a:t>collisionality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</a:rPr>
              <a:t>and </a:t>
            </a:r>
            <a:r>
              <a:rPr lang="en-US" sz="1800" dirty="0" err="1" smtClean="0">
                <a:latin typeface="Symbol" pitchFamily="18" charset="2"/>
              </a:rPr>
              <a:t>Ñ</a:t>
            </a:r>
            <a:r>
              <a:rPr lang="en-US" sz="1800" dirty="0" err="1" smtClean="0">
                <a:latin typeface="Arial" pitchFamily="34" charset="0"/>
              </a:rPr>
              <a:t>n</a:t>
            </a:r>
            <a:r>
              <a:rPr lang="en-US" sz="1800" dirty="0" smtClean="0">
                <a:latin typeface="Arial" pitchFamily="34" charset="0"/>
              </a:rPr>
              <a:t> on turbulence is under investigation</a:t>
            </a:r>
            <a:endParaRPr lang="en-US" sz="1800" dirty="0">
              <a:latin typeface="Arial" pitchFamily="34" charset="0"/>
            </a:endParaRPr>
          </a:p>
          <a:p>
            <a:pPr lvl="1"/>
            <a:r>
              <a:rPr lang="en-US" sz="1600" dirty="0" err="1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sz="1600" baseline="-25000" dirty="0" err="1">
                <a:solidFill>
                  <a:srgbClr val="FF0000"/>
                </a:solidFill>
                <a:latin typeface="Arial" pitchFamily="34" charset="0"/>
              </a:rPr>
              <a:t>t</a:t>
            </a:r>
            <a:r>
              <a:rPr lang="en-US" sz="1600" dirty="0" err="1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1600" baseline="-25000" dirty="0" err="1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 ~ </a:t>
            </a:r>
            <a:r>
              <a:rPr lang="en-US" sz="1600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600" baseline="-25000" dirty="0">
                <a:solidFill>
                  <a:srgbClr val="FF0000"/>
                </a:solidFill>
                <a:latin typeface="Arial" pitchFamily="34" charset="0"/>
              </a:rPr>
              <a:t>e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</a:rPr>
              <a:t>*</a:t>
            </a:r>
            <a:r>
              <a:rPr lang="en-US" sz="1600" baseline="30000" dirty="0">
                <a:solidFill>
                  <a:srgbClr val="FF0000"/>
                </a:solidFill>
                <a:latin typeface="Arial" pitchFamily="34" charset="0"/>
              </a:rPr>
              <a:t>-</a:t>
            </a:r>
            <a:r>
              <a:rPr lang="en-US" sz="1600" baseline="30000" dirty="0" smtClean="0">
                <a:solidFill>
                  <a:srgbClr val="FF0000"/>
                </a:solidFill>
                <a:latin typeface="Arial" pitchFamily="34" charset="0"/>
              </a:rPr>
              <a:t>0.8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</a:rPr>
              <a:t>observed</a:t>
            </a:r>
            <a:endParaRPr lang="en-US" sz="1400" dirty="0" smtClean="0">
              <a:latin typeface="Arial" pitchFamily="34" charset="0"/>
            </a:endParaRPr>
          </a:p>
          <a:p>
            <a:endParaRPr lang="en-US" sz="2000" dirty="0">
              <a:solidFill>
                <a:srgbClr val="3333CC"/>
              </a:solidFill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24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b="7239"/>
          <a:stretch/>
        </p:blipFill>
        <p:spPr>
          <a:xfrm>
            <a:off x="4459990" y="1046511"/>
            <a:ext cx="4637239" cy="3446480"/>
          </a:xfrm>
          <a:prstGeom prst="rect">
            <a:avLst/>
          </a:prstGeom>
        </p:spPr>
      </p:pic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5401240" y="1492873"/>
            <a:ext cx="121712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Without Li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5177861" y="3735471"/>
            <a:ext cx="70299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141314</a:t>
            </a: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141328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5974980" y="3088234"/>
            <a:ext cx="914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With Li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7557250" y="1348630"/>
            <a:ext cx="1371433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100" u="sng" dirty="0" smtClean="0">
                <a:solidFill>
                  <a:srgbClr val="0000FF"/>
                </a:solidFill>
              </a:rPr>
              <a:t>Outer plasma</a:t>
            </a:r>
          </a:p>
          <a:p>
            <a:pPr>
              <a:buFontTx/>
              <a:buNone/>
              <a:defRPr/>
            </a:pPr>
            <a:r>
              <a:rPr lang="en-US" sz="1100" dirty="0" smtClean="0">
                <a:solidFill>
                  <a:srgbClr val="0000FF"/>
                </a:solidFill>
              </a:rPr>
              <a:t>R = 1.4 - 1.46 m</a:t>
            </a:r>
          </a:p>
          <a:p>
            <a:pPr>
              <a:buFontTx/>
              <a:buNone/>
              <a:defRPr/>
            </a:pPr>
            <a:r>
              <a:rPr lang="en-US" sz="1100" dirty="0" smtClean="0">
                <a:solidFill>
                  <a:srgbClr val="0000FF"/>
                </a:solidFill>
              </a:rPr>
              <a:t>(r/a = 0.74 – 0.95)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5154712" y="908012"/>
            <a:ext cx="39425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  <a:latin typeface="Helvetica" charset="0"/>
              </a:rPr>
              <a:t>Measured density fluctuation vs. </a:t>
            </a:r>
            <a:r>
              <a:rPr lang="en-US" sz="1800" dirty="0" err="1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k</a:t>
            </a:r>
            <a:r>
              <a:rPr lang="en-US" sz="1800" baseline="-25000" dirty="0" err="1">
                <a:solidFill>
                  <a:srgbClr val="0000FF"/>
                </a:solidFill>
                <a:latin typeface="Symbol" pitchFamily="18" charset="2"/>
              </a:rPr>
              <a:t>^</a:t>
            </a:r>
            <a:r>
              <a:rPr lang="en-US" sz="1800" dirty="0" err="1">
                <a:solidFill>
                  <a:srgbClr val="0000FF"/>
                </a:solidFill>
                <a:latin typeface="Symbol" pitchFamily="18" charset="2"/>
                <a:cs typeface="Helvetica" pitchFamily="34" charset="0"/>
              </a:rPr>
              <a:t>r</a:t>
            </a:r>
            <a:r>
              <a:rPr lang="en-US" sz="1800" baseline="-25000" dirty="0" err="1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s</a:t>
            </a:r>
            <a:endParaRPr lang="en-US" sz="1800" baseline="-25000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 rot="16200000">
            <a:off x="3911537" y="2498405"/>
            <a:ext cx="140936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cs typeface="Helvetica" pitchFamily="34" charset="0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d</a:t>
            </a:r>
            <a:r>
              <a:rPr lang="en-US" sz="1800" dirty="0" err="1" smtClean="0">
                <a:solidFill>
                  <a:srgbClr val="000000"/>
                </a:solidFill>
                <a:cs typeface="Helvetica" pitchFamily="34" charset="0"/>
              </a:rPr>
              <a:t>n</a:t>
            </a:r>
            <a:r>
              <a:rPr lang="en-US" sz="1800" dirty="0" smtClean="0">
                <a:solidFill>
                  <a:srgbClr val="000000"/>
                </a:solidFill>
                <a:cs typeface="Helvetica" pitchFamily="34" charset="0"/>
              </a:rPr>
              <a:t>/n)</a:t>
            </a:r>
            <a:r>
              <a:rPr lang="en-US" sz="1800" baseline="30000" dirty="0" smtClean="0">
                <a:solidFill>
                  <a:srgbClr val="000000"/>
                </a:solidFill>
                <a:cs typeface="Helvetica" pitchFamily="34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cs typeface="Helvetica" pitchFamily="34" charset="0"/>
              </a:rPr>
              <a:t> (</a:t>
            </a:r>
            <a:r>
              <a:rPr lang="en-US" sz="1800" dirty="0" err="1" smtClean="0">
                <a:solidFill>
                  <a:srgbClr val="000000"/>
                </a:solidFill>
                <a:cs typeface="Helvetica" pitchFamily="34" charset="0"/>
              </a:rPr>
              <a:t>arb</a:t>
            </a:r>
            <a:r>
              <a:rPr lang="en-US" sz="1800" dirty="0" smtClean="0">
                <a:solidFill>
                  <a:srgbClr val="000000"/>
                </a:solidFill>
                <a:cs typeface="Helvetica" pitchFamily="34" charset="0"/>
              </a:rPr>
              <a:t>)</a:t>
            </a:r>
            <a:endParaRPr lang="en-US" sz="1800" dirty="0">
              <a:solidFill>
                <a:srgbClr val="000000"/>
              </a:solidFill>
              <a:cs typeface="Helvetica" pitchFamily="34" charset="0"/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7481050" y="4249164"/>
            <a:ext cx="604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cs typeface="Helvetica" pitchFamily="34" charset="0"/>
              </a:rPr>
              <a:t>k</a:t>
            </a:r>
            <a:r>
              <a:rPr lang="en-US" sz="1800" baseline="-25000" dirty="0" err="1" smtClean="0">
                <a:latin typeface="Symbol" pitchFamily="18" charset="2"/>
              </a:rPr>
              <a:t>^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r</a:t>
            </a:r>
            <a:r>
              <a:rPr lang="en-US" sz="1800" baseline="-25000" dirty="0" err="1" smtClean="0">
                <a:solidFill>
                  <a:srgbClr val="000000"/>
                </a:solidFill>
                <a:cs typeface="Helvetica" pitchFamily="34" charset="0"/>
              </a:rPr>
              <a:t>s</a:t>
            </a:r>
            <a:endParaRPr lang="en-US" sz="1800" baseline="-25000" dirty="0">
              <a:solidFill>
                <a:srgbClr val="000000"/>
              </a:solidFill>
              <a:cs typeface="Helvetica" pitchFamily="34" charset="0"/>
            </a:endParaRPr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 rotWithShape="1">
          <a:blip r:embed="rId3" cstate="print"/>
          <a:srcRect l="6749" b="10542"/>
          <a:stretch/>
        </p:blipFill>
        <p:spPr bwMode="auto">
          <a:xfrm>
            <a:off x="457200" y="1083734"/>
            <a:ext cx="3965506" cy="262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 rot="16200000">
            <a:off x="-1260579" y="2164968"/>
            <a:ext cx="314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Energy Confinement Time (</a:t>
            </a:r>
            <a:r>
              <a:rPr lang="en-US" sz="1600" dirty="0" err="1" smtClean="0">
                <a:solidFill>
                  <a:srgbClr val="000000"/>
                </a:solidFill>
              </a:rPr>
              <a:t>ms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4112" y="3733800"/>
            <a:ext cx="37192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Pre-discharge lithium evaporation (mg)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34635" y="4180465"/>
            <a:ext cx="5035472" cy="222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Global parameters generally improve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800" dirty="0" smtClean="0"/>
              <a:t>ELM frequency declines - to zero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ELMs stabilize</a:t>
            </a: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800" dirty="0" smtClean="0"/>
              <a:t>Edge transport declines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As lithium evaporation increases, transport barrier widens, pedestal-top </a:t>
            </a:r>
            <a:r>
              <a:rPr lang="el-GR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χ</a:t>
            </a:r>
            <a:r>
              <a:rPr lang="en-US" sz="1600" baseline="-25000" dirty="0">
                <a:solidFill>
                  <a:srgbClr val="000000"/>
                </a:solidFill>
                <a:cs typeface="Times New Roman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reduced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648908" y="6228981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Maingi EX/11-2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819400" y="6228981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Canik EX/11-2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7430708" y="6228981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Ren EX/P7-02</a:t>
            </a:r>
          </a:p>
        </p:txBody>
      </p:sp>
    </p:spTree>
    <p:extLst>
      <p:ext uri="{BB962C8B-B14F-4D97-AF65-F5344CB8AC3E}">
        <p14:creationId xmlns:p14="http://schemas.microsoft.com/office/powerpoint/2010/main" val="1609356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3999" cy="8159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Kinetic RWM stability theory further tested against NSTX experiments, provides guidance for NSTX-U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01171"/>
            <a:ext cx="4572000" cy="294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3115" y="1455006"/>
            <a:ext cx="756746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Marginal</a:t>
            </a:r>
          </a:p>
          <a:p>
            <a:pPr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Stability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334000" y="1713270"/>
            <a:ext cx="2137348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4"/>
          <p:cNvSpPr txBox="1">
            <a:spLocks noChangeArrowheads="1"/>
          </p:cNvSpPr>
          <p:nvPr/>
        </p:nvSpPr>
        <p:spPr bwMode="auto">
          <a:xfrm rot="16200000">
            <a:off x="7281033" y="1919221"/>
            <a:ext cx="917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unstable</a:t>
            </a:r>
            <a:endParaRPr lang="en-US" sz="16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43152" y="6279291"/>
            <a:ext cx="346684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J. Berkery et al., </a:t>
            </a:r>
            <a:r>
              <a:rPr lang="en-US" sz="1400" dirty="0" smtClean="0">
                <a:solidFill>
                  <a:srgbClr val="9900CC"/>
                </a:solidFill>
              </a:rPr>
              <a:t>PRL </a:t>
            </a:r>
            <a:r>
              <a:rPr lang="en-US" sz="1400" b="1" dirty="0" smtClean="0">
                <a:solidFill>
                  <a:srgbClr val="9900CC"/>
                </a:solidFill>
              </a:rPr>
              <a:t>106</a:t>
            </a:r>
            <a:r>
              <a:rPr lang="en-US" sz="1400" dirty="0">
                <a:solidFill>
                  <a:srgbClr val="9900CC"/>
                </a:solidFill>
              </a:rPr>
              <a:t>, 075004 (2011)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646983" y="4073235"/>
            <a:ext cx="4454685" cy="234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>
                <a:cs typeface="Calibri" pitchFamily="34" charset="0"/>
              </a:rPr>
              <a:t>Two competing effects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Collisional dissipation reduced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Stabilizing resonant kinetic effects enhanced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(contrasts early theory)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1800" dirty="0" smtClean="0">
                <a:cs typeface="Calibri" pitchFamily="34" charset="0"/>
              </a:rPr>
              <a:t>Expectations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  <a:endParaRPr lang="en-US" sz="1800" dirty="0"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More </a:t>
            </a:r>
            <a:r>
              <a:rPr lang="en-US" sz="1600" dirty="0">
                <a:cs typeface="Calibri" pitchFamily="34" charset="0"/>
              </a:rPr>
              <a:t>stabilization near </a:t>
            </a:r>
            <a:r>
              <a:rPr lang="el-GR" sz="1600" dirty="0">
                <a:cs typeface="Calibri" pitchFamily="34" charset="0"/>
              </a:rPr>
              <a:t>ω</a:t>
            </a:r>
            <a:r>
              <a:rPr lang="el-GR" sz="1600" baseline="-25000" dirty="0">
                <a:cs typeface="Calibri" pitchFamily="34" charset="0"/>
              </a:rPr>
              <a:t>φ</a:t>
            </a:r>
            <a:r>
              <a:rPr lang="en-US" sz="1600" dirty="0">
                <a:cs typeface="Calibri" pitchFamily="34" charset="0"/>
              </a:rPr>
              <a:t> resonances; almost no effect off-resonance </a:t>
            </a:r>
          </a:p>
          <a:p>
            <a:pPr lvl="2">
              <a:lnSpc>
                <a:spcPts val="2400"/>
              </a:lnSpc>
              <a:spcBef>
                <a:spcPts val="0"/>
              </a:spcBef>
            </a:pPr>
            <a:r>
              <a:rPr lang="en-US" sz="1400" dirty="0" smtClean="0">
                <a:cs typeface="Calibri" pitchFamily="34" charset="0"/>
              </a:rPr>
              <a:t>Active RWM control important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4046260" y="3012442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chemeClr val="tx1"/>
                </a:solidFill>
              </a:rPr>
              <a:t>Collisionality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4852" y="3673761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Plasma Rotation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2059797"/>
            <a:ext cx="595035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NSTX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90765" y="2870196"/>
            <a:ext cx="756938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NSTX-U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441575" y="2308330"/>
            <a:ext cx="2106128" cy="1748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906870" y="2318867"/>
            <a:ext cx="945198" cy="672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6248400" y="2309902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7131425" y="2309902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8220635" y="2318866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632825" y="905987"/>
            <a:ext cx="31384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>
                <a:solidFill>
                  <a:srgbClr val="0000FF"/>
                </a:solidFill>
              </a:rPr>
              <a:t>RWM </a:t>
            </a:r>
            <a:r>
              <a:rPr lang="en-US" sz="1600" u="sng" dirty="0" smtClean="0">
                <a:solidFill>
                  <a:srgbClr val="0000FF"/>
                </a:solidFill>
              </a:rPr>
              <a:t>growth rate contours (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gt</a:t>
            </a:r>
            <a:r>
              <a:rPr lang="en-US" sz="1600" u="sng" baseline="-25000" dirty="0" err="1" smtClean="0">
                <a:solidFill>
                  <a:srgbClr val="0000FF"/>
                </a:solidFill>
              </a:rPr>
              <a:t>w</a:t>
            </a:r>
            <a:r>
              <a:rPr lang="en-US" sz="1600" u="sng" dirty="0" smtClean="0">
                <a:solidFill>
                  <a:srgbClr val="0000FF"/>
                </a:solidFill>
              </a:rPr>
              <a:t>)</a:t>
            </a:r>
            <a:endParaRPr lang="en-US" sz="900" u="sng" dirty="0">
              <a:solidFill>
                <a:srgbClr val="0000FF"/>
              </a:solidFill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807467" y="879138"/>
            <a:ext cx="11176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Helvetica" charset="0"/>
              </a:rPr>
              <a:t>MISK code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25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34288" y="4444643"/>
            <a:ext cx="4437712" cy="183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Improvements to physics model</a:t>
            </a:r>
          </a:p>
          <a:p>
            <a:pPr lvl="1"/>
            <a:r>
              <a:rPr lang="en-US" sz="1600" dirty="0" smtClean="0"/>
              <a:t>Anisotropy effects</a:t>
            </a:r>
          </a:p>
          <a:p>
            <a:pPr lvl="1"/>
            <a:r>
              <a:rPr lang="en-US" sz="1600" dirty="0" smtClean="0"/>
              <a:t>Testing terms thought small</a:t>
            </a:r>
          </a:p>
          <a:p>
            <a:pPr lvl="2"/>
            <a:r>
              <a:rPr lang="en-US" sz="1400" dirty="0"/>
              <a:t> </a:t>
            </a:r>
            <a:r>
              <a:rPr lang="en-US" sz="1400" dirty="0" smtClean="0"/>
              <a:t>Already good agreement between theory and experiment of marginal stability point improved</a:t>
            </a:r>
            <a:endParaRPr lang="en-US" sz="11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9"/>
          <a:stretch/>
        </p:blipFill>
        <p:spPr bwMode="auto">
          <a:xfrm>
            <a:off x="67733" y="1210672"/>
            <a:ext cx="4419600" cy="338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1456267" y="905987"/>
            <a:ext cx="2024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>
                <a:solidFill>
                  <a:srgbClr val="0000FF"/>
                </a:solidFill>
              </a:rPr>
              <a:t>RWM </a:t>
            </a:r>
            <a:r>
              <a:rPr lang="en-US" sz="1600" u="sng" dirty="0" smtClean="0">
                <a:solidFill>
                  <a:srgbClr val="0000FF"/>
                </a:solidFill>
              </a:rPr>
              <a:t>stability vs. 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1600" baseline="-25000" dirty="0" err="1" smtClean="0">
                <a:solidFill>
                  <a:srgbClr val="0000FF"/>
                </a:solidFill>
                <a:latin typeface="Symbol" pitchFamily="18" charset="2"/>
              </a:rPr>
              <a:t>f</a:t>
            </a:r>
            <a:endParaRPr lang="en-US" sz="900" baseline="-250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086600" y="6248400"/>
            <a:ext cx="18288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EX/P8-07</a:t>
            </a:r>
          </a:p>
        </p:txBody>
      </p:sp>
    </p:spTree>
    <p:extLst>
      <p:ext uri="{BB962C8B-B14F-4D97-AF65-F5344CB8AC3E}">
        <p14:creationId xmlns:p14="http://schemas.microsoft.com/office/powerpoint/2010/main" val="21917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3B6B-8606-4564-9104-B033F0E4EEBB}" type="slidenum">
              <a:rPr lang="en-US">
                <a:solidFill>
                  <a:srgbClr val="3333CC"/>
                </a:solidFill>
              </a:rPr>
              <a:pPr/>
              <a:t>26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81760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15875"/>
            <a:ext cx="8991600" cy="815975"/>
          </a:xfrm>
        </p:spPr>
        <p:txBody>
          <a:bodyPr/>
          <a:lstStyle/>
          <a:p>
            <a:r>
              <a:rPr lang="en-US" dirty="0" smtClean="0"/>
              <a:t>Experiments using MHD </a:t>
            </a:r>
            <a:r>
              <a:rPr lang="en-US" dirty="0"/>
              <a:t>s</a:t>
            </a:r>
            <a:r>
              <a:rPr lang="en-US" dirty="0" smtClean="0"/>
              <a:t>pectroscopy show that highest </a:t>
            </a:r>
            <a:r>
              <a:rPr lang="en-US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baseline="-25000" dirty="0" err="1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/l</a:t>
            </a:r>
            <a:r>
              <a:rPr lang="en-US" baseline="-25000" dirty="0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plasmas are not the least stable</a:t>
            </a:r>
            <a:endParaRPr lang="en-US" baseline="-25000" dirty="0"/>
          </a:p>
        </p:txBody>
      </p:sp>
      <p:sp>
        <p:nvSpPr>
          <p:cNvPr id="1817631" name="Rectangle 31"/>
          <p:cNvSpPr>
            <a:spLocks noChangeArrowheads="1"/>
          </p:cNvSpPr>
          <p:nvPr/>
        </p:nvSpPr>
        <p:spPr bwMode="auto">
          <a:xfrm>
            <a:off x="213360" y="2481269"/>
            <a:ext cx="3322320" cy="317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Low frequency (40Hz) rotating n = 1 applied field used as seed field</a:t>
            </a:r>
          </a:p>
          <a:p>
            <a:pPr marL="342900" indent="-342900" eaLnBrk="0" hangingPunct="0">
              <a:lnSpc>
                <a:spcPct val="9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endParaRPr lang="en-US" sz="1800" dirty="0">
              <a:solidFill>
                <a:srgbClr val="0000FF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n = 1 resonant field amplification (RFA) of seed field used to measure global mode growth rate in stable plasmas</a:t>
            </a:r>
          </a:p>
          <a:p>
            <a:pPr marL="800100" lvl="1" indent="-342900" eaLnBrk="0" hangingPunct="0">
              <a:lnSpc>
                <a:spcPct val="9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Higher amplitude = less stability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03927" y="1458253"/>
            <a:ext cx="4943851" cy="3886005"/>
            <a:chOff x="705377" y="1502384"/>
            <a:chExt cx="4943851" cy="3886005"/>
          </a:xfrm>
        </p:grpSpPr>
        <p:sp>
          <p:nvSpPr>
            <p:cNvPr id="36" name="Freeform 35"/>
            <p:cNvSpPr/>
            <p:nvPr/>
          </p:nvSpPr>
          <p:spPr bwMode="auto">
            <a:xfrm>
              <a:off x="1724714" y="1839170"/>
              <a:ext cx="3675800" cy="2941293"/>
            </a:xfrm>
            <a:custGeom>
              <a:avLst/>
              <a:gdLst>
                <a:gd name="connsiteX0" fmla="*/ 0 w 3698240"/>
                <a:gd name="connsiteY0" fmla="*/ 2143760 h 2631440"/>
                <a:gd name="connsiteX1" fmla="*/ 365760 w 3698240"/>
                <a:gd name="connsiteY1" fmla="*/ 1940560 h 2631440"/>
                <a:gd name="connsiteX2" fmla="*/ 640080 w 3698240"/>
                <a:gd name="connsiteY2" fmla="*/ 1747520 h 2631440"/>
                <a:gd name="connsiteX3" fmla="*/ 792480 w 3698240"/>
                <a:gd name="connsiteY3" fmla="*/ 1574800 h 2631440"/>
                <a:gd name="connsiteX4" fmla="*/ 924560 w 3698240"/>
                <a:gd name="connsiteY4" fmla="*/ 1300480 h 2631440"/>
                <a:gd name="connsiteX5" fmla="*/ 1178560 w 3698240"/>
                <a:gd name="connsiteY5" fmla="*/ 599440 h 2631440"/>
                <a:gd name="connsiteX6" fmla="*/ 1432560 w 3698240"/>
                <a:gd name="connsiteY6" fmla="*/ 233680 h 2631440"/>
                <a:gd name="connsiteX7" fmla="*/ 1727200 w 3698240"/>
                <a:gd name="connsiteY7" fmla="*/ 50800 h 2631440"/>
                <a:gd name="connsiteX8" fmla="*/ 1971040 w 3698240"/>
                <a:gd name="connsiteY8" fmla="*/ 0 h 2631440"/>
                <a:gd name="connsiteX9" fmla="*/ 2225040 w 3698240"/>
                <a:gd name="connsiteY9" fmla="*/ 91440 h 2631440"/>
                <a:gd name="connsiteX10" fmla="*/ 2519680 w 3698240"/>
                <a:gd name="connsiteY10" fmla="*/ 335280 h 2631440"/>
                <a:gd name="connsiteX11" fmla="*/ 2692400 w 3698240"/>
                <a:gd name="connsiteY11" fmla="*/ 629920 h 2631440"/>
                <a:gd name="connsiteX12" fmla="*/ 2854960 w 3698240"/>
                <a:gd name="connsiteY12" fmla="*/ 1391920 h 2631440"/>
                <a:gd name="connsiteX13" fmla="*/ 3037840 w 3698240"/>
                <a:gd name="connsiteY13" fmla="*/ 1757680 h 2631440"/>
                <a:gd name="connsiteX14" fmla="*/ 3261360 w 3698240"/>
                <a:gd name="connsiteY14" fmla="*/ 2103120 h 2631440"/>
                <a:gd name="connsiteX15" fmla="*/ 3576320 w 3698240"/>
                <a:gd name="connsiteY15" fmla="*/ 2316480 h 2631440"/>
                <a:gd name="connsiteX16" fmla="*/ 3698240 w 3698240"/>
                <a:gd name="connsiteY16" fmla="*/ 2367280 h 2631440"/>
                <a:gd name="connsiteX17" fmla="*/ 3688080 w 3698240"/>
                <a:gd name="connsiteY17" fmla="*/ 2631440 h 2631440"/>
                <a:gd name="connsiteX18" fmla="*/ 10160 w 3698240"/>
                <a:gd name="connsiteY18" fmla="*/ 2621280 h 2631440"/>
                <a:gd name="connsiteX19" fmla="*/ 0 w 3698240"/>
                <a:gd name="connsiteY19" fmla="*/ 2143760 h 263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98240" h="2631440">
                  <a:moveTo>
                    <a:pt x="0" y="2143760"/>
                  </a:moveTo>
                  <a:lnTo>
                    <a:pt x="365760" y="1940560"/>
                  </a:lnTo>
                  <a:lnTo>
                    <a:pt x="640080" y="1747520"/>
                  </a:lnTo>
                  <a:lnTo>
                    <a:pt x="792480" y="1574800"/>
                  </a:lnTo>
                  <a:lnTo>
                    <a:pt x="924560" y="1300480"/>
                  </a:lnTo>
                  <a:lnTo>
                    <a:pt x="1178560" y="599440"/>
                  </a:lnTo>
                  <a:lnTo>
                    <a:pt x="1432560" y="233680"/>
                  </a:lnTo>
                  <a:lnTo>
                    <a:pt x="1727200" y="50800"/>
                  </a:lnTo>
                  <a:lnTo>
                    <a:pt x="1971040" y="0"/>
                  </a:lnTo>
                  <a:lnTo>
                    <a:pt x="2225040" y="91440"/>
                  </a:lnTo>
                  <a:lnTo>
                    <a:pt x="2519680" y="335280"/>
                  </a:lnTo>
                  <a:lnTo>
                    <a:pt x="2692400" y="629920"/>
                  </a:lnTo>
                  <a:lnTo>
                    <a:pt x="2854960" y="1391920"/>
                  </a:lnTo>
                  <a:lnTo>
                    <a:pt x="3037840" y="1757680"/>
                  </a:lnTo>
                  <a:lnTo>
                    <a:pt x="3261360" y="2103120"/>
                  </a:lnTo>
                  <a:lnTo>
                    <a:pt x="3576320" y="2316480"/>
                  </a:lnTo>
                  <a:lnTo>
                    <a:pt x="3698240" y="2367280"/>
                  </a:lnTo>
                  <a:lnTo>
                    <a:pt x="3688080" y="2631440"/>
                  </a:lnTo>
                  <a:lnTo>
                    <a:pt x="10160" y="2621280"/>
                  </a:lnTo>
                  <a:lnTo>
                    <a:pt x="0" y="21437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71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 i="1" smtClean="0"/>
            </a:p>
          </p:txBody>
        </p:sp>
        <p:pic>
          <p:nvPicPr>
            <p:cNvPr id="40" name="Picture 6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1" b="21283"/>
            <a:stretch/>
          </p:blipFill>
          <p:spPr bwMode="auto">
            <a:xfrm>
              <a:off x="1715921" y="1567257"/>
              <a:ext cx="3903095" cy="3323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 rot="16200000">
              <a:off x="-262035" y="3069301"/>
              <a:ext cx="23964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n = 1 RFA (G/G)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74646" y="4926724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400" dirty="0" err="1" smtClean="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r>
                <a:rPr lang="en-US" sz="2400" baseline="-25000" dirty="0" err="1" smtClean="0">
                  <a:solidFill>
                    <a:srgbClr val="000000"/>
                  </a:solidFill>
                  <a:latin typeface="Arial" pitchFamily="34" charset="0"/>
                </a:rPr>
                <a:t>N</a:t>
              </a: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/l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4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64204" y="480332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33927" y="4802828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79228" y="4800889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15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82382" y="1502384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1.5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73801" y="2516427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1.0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73590" y="3548056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.5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73590" y="4584798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</a:rPr>
                <a:t>0.0</a:t>
              </a:r>
              <a:endParaRPr lang="en-US" sz="2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016231" y="1006638"/>
            <a:ext cx="1983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unstable RWMs</a:t>
            </a:r>
            <a:endParaRPr lang="en-US" sz="2000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6606519" y="1320800"/>
            <a:ext cx="409712" cy="21558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7124678" y="1395368"/>
            <a:ext cx="149882" cy="16134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Rectangle 31"/>
          <p:cNvSpPr>
            <a:spLocks noChangeArrowheads="1"/>
          </p:cNvSpPr>
          <p:nvPr/>
        </p:nvSpPr>
        <p:spPr bwMode="auto">
          <a:xfrm>
            <a:off x="223520" y="5659120"/>
            <a:ext cx="7787640" cy="81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Discharges with </a:t>
            </a:r>
            <a:r>
              <a:rPr lang="en-US" sz="1800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1800" baseline="-25000" dirty="0" err="1" smtClean="0">
                <a:solidFill>
                  <a:srgbClr val="0000FF"/>
                </a:solidFill>
                <a:latin typeface="Arial" pitchFamily="34" charset="0"/>
              </a:rPr>
              <a:t>N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/l</a:t>
            </a:r>
            <a:r>
              <a:rPr lang="en-US" sz="1800" baseline="-25000" dirty="0" smtClean="0">
                <a:solidFill>
                  <a:srgbClr val="0000FF"/>
                </a:solidFill>
                <a:latin typeface="Arial" pitchFamily="34" charset="0"/>
              </a:rPr>
              <a:t>i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 &gt; 10 have </a:t>
            </a:r>
            <a:r>
              <a:rPr lang="en-US" sz="1800" i="1" u="sng" dirty="0" smtClean="0">
                <a:solidFill>
                  <a:srgbClr val="0000FF"/>
                </a:solidFill>
                <a:latin typeface="Arial" pitchFamily="34" charset="0"/>
              </a:rPr>
              <a:t>greater</a:t>
            </a:r>
            <a:r>
              <a:rPr lang="en-US" sz="1800" i="1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stability</a:t>
            </a:r>
          </a:p>
          <a:p>
            <a:pPr marL="800100" lvl="1" indent="-342900" eaLnBrk="0" hangingPunct="0">
              <a:lnSpc>
                <a:spcPct val="90000"/>
              </a:lnSpc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</a:rPr>
              <a:t>Presently thought to be due to differing plasma rotation profile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525237" y="5403729"/>
            <a:ext cx="2442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  <a:latin typeface="Helvetica" charset="0"/>
              </a:rPr>
              <a:t>J.W. Berkery, S.A</a:t>
            </a:r>
            <a:r>
              <a:rPr lang="en-US" sz="1400" dirty="0">
                <a:solidFill>
                  <a:srgbClr val="9900CC"/>
                </a:solidFill>
                <a:latin typeface="Helvetica" charset="0"/>
              </a:rPr>
              <a:t>. </a:t>
            </a:r>
            <a:r>
              <a:rPr lang="en-US" sz="1400" dirty="0" smtClean="0">
                <a:solidFill>
                  <a:srgbClr val="9900CC"/>
                </a:solidFill>
                <a:latin typeface="Helvetica" charset="0"/>
              </a:rPr>
              <a:t>Sabbagh </a:t>
            </a:r>
            <a:endParaRPr lang="en-US" sz="36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900619" y="1308053"/>
            <a:ext cx="1887537" cy="744537"/>
            <a:chOff x="1297602" y="5240748"/>
            <a:chExt cx="1887537" cy="744537"/>
          </a:xfrm>
        </p:grpSpPr>
        <p:sp>
          <p:nvSpPr>
            <p:cNvPr id="66" name="Text Box 10"/>
            <p:cNvSpPr txBox="1">
              <a:spLocks noChangeArrowheads="1"/>
            </p:cNvSpPr>
            <p:nvPr/>
          </p:nvSpPr>
          <p:spPr bwMode="auto">
            <a:xfrm>
              <a:off x="1297602" y="5432835"/>
              <a:ext cx="838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800" dirty="0">
                  <a:solidFill>
                    <a:srgbClr val="000000"/>
                  </a:solidFill>
                  <a:latin typeface="Arial" pitchFamily="34" charset="0"/>
                </a:rPr>
                <a:t>RFA =</a:t>
              </a:r>
            </a:p>
          </p:txBody>
        </p:sp>
        <p:sp>
          <p:nvSpPr>
            <p:cNvPr id="67" name="Rectangle 11"/>
            <p:cNvSpPr>
              <a:spLocks noChangeArrowheads="1"/>
            </p:cNvSpPr>
            <p:nvPr/>
          </p:nvSpPr>
          <p:spPr bwMode="auto">
            <a:xfrm>
              <a:off x="2262802" y="5618573"/>
              <a:ext cx="82391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srgbClr val="000000"/>
                  </a:solidFill>
                  <a:latin typeface="Arial" pitchFamily="34" charset="0"/>
                </a:rPr>
                <a:t>B</a:t>
              </a:r>
              <a:r>
                <a:rPr lang="en-US" sz="1800" baseline="-25000">
                  <a:solidFill>
                    <a:srgbClr val="000000"/>
                  </a:solidFill>
                  <a:latin typeface="Arial" pitchFamily="34" charset="0"/>
                </a:rPr>
                <a:t>applied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8" name="Rectangle 12"/>
            <p:cNvSpPr>
              <a:spLocks noChangeArrowheads="1"/>
            </p:cNvSpPr>
            <p:nvPr/>
          </p:nvSpPr>
          <p:spPr bwMode="auto">
            <a:xfrm>
              <a:off x="2265977" y="5240748"/>
              <a:ext cx="8255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800">
                  <a:solidFill>
                    <a:srgbClr val="000000"/>
                  </a:solidFill>
                  <a:latin typeface="Arial" pitchFamily="34" charset="0"/>
                </a:rPr>
                <a:t>B</a:t>
              </a:r>
              <a:r>
                <a:rPr lang="en-US" sz="1800" baseline="-25000">
                  <a:solidFill>
                    <a:srgbClr val="000000"/>
                  </a:solidFill>
                  <a:latin typeface="Arial" pitchFamily="34" charset="0"/>
                </a:rPr>
                <a:t>plasma</a:t>
              </a:r>
              <a:endParaRPr 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9" name="Line 13"/>
            <p:cNvSpPr>
              <a:spLocks noChangeShapeType="1"/>
            </p:cNvSpPr>
            <p:nvPr/>
          </p:nvSpPr>
          <p:spPr bwMode="auto">
            <a:xfrm>
              <a:off x="2167552" y="5618573"/>
              <a:ext cx="10175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sz="32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947920" y="1723600"/>
            <a:ext cx="1432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NSTX</a:t>
            </a:r>
            <a:endParaRPr lang="en-US" sz="20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7086600" y="6248400"/>
            <a:ext cx="18288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EX/P8-07</a:t>
            </a:r>
          </a:p>
        </p:txBody>
      </p:sp>
    </p:spTree>
    <p:extLst>
      <p:ext uri="{BB962C8B-B14F-4D97-AF65-F5344CB8AC3E}">
        <p14:creationId xmlns:p14="http://schemas.microsoft.com/office/powerpoint/2010/main" val="4020970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875"/>
            <a:ext cx="8839200" cy="815975"/>
          </a:xfrm>
        </p:spPr>
        <p:txBody>
          <a:bodyPr/>
          <a:lstStyle/>
          <a:p>
            <a:r>
              <a:rPr lang="en-US" dirty="0"/>
              <a:t>Higher aspect ratio of NSTX-U tested in NSTX, </a:t>
            </a:r>
            <a:r>
              <a:rPr lang="en-US" dirty="0" smtClean="0"/>
              <a:t>vertical stability growth </a:t>
            </a:r>
            <a:r>
              <a:rPr lang="en-US" dirty="0"/>
              <a:t>rate data </a:t>
            </a:r>
            <a:r>
              <a:rPr lang="en-US" dirty="0" smtClean="0"/>
              <a:t>obtained, compared </a:t>
            </a:r>
            <a:r>
              <a:rPr lang="en-US" dirty="0"/>
              <a:t>to </a:t>
            </a:r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27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81716" y="4048296"/>
            <a:ext cx="4174374" cy="2544762"/>
          </a:xfrm>
        </p:spPr>
        <p:txBody>
          <a:bodyPr/>
          <a:lstStyle/>
          <a:p>
            <a:pPr marL="254000" indent="-254000"/>
            <a:r>
              <a:rPr lang="en-US" sz="1800" dirty="0" smtClean="0"/>
              <a:t>Improvements to vertical control capability and understanding</a:t>
            </a:r>
          </a:p>
          <a:p>
            <a:pPr marL="508000" lvl="1" indent="-254000"/>
            <a:r>
              <a:rPr lang="en-US" sz="1600" dirty="0" smtClean="0"/>
              <a:t>Begun to compare measured growth rates to theoretical predictions (Corsica, GSPERT)</a:t>
            </a:r>
          </a:p>
          <a:p>
            <a:pPr marL="508000" lvl="1" indent="-254000"/>
            <a:r>
              <a:rPr lang="en-US" sz="1600" dirty="0" smtClean="0"/>
              <a:t>Improved plasma position observer</a:t>
            </a:r>
          </a:p>
          <a:p>
            <a:pPr marL="508000" lvl="1" indent="-254000"/>
            <a:r>
              <a:rPr lang="en-US" sz="1600" dirty="0" smtClean="0"/>
              <a:t>Modeled use of RWM coils for n=0 control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b="9335"/>
          <a:stretch>
            <a:fillRect/>
          </a:stretch>
        </p:blipFill>
        <p:spPr bwMode="auto">
          <a:xfrm>
            <a:off x="5190067" y="1312333"/>
            <a:ext cx="3590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997450" y="914400"/>
            <a:ext cx="3841750" cy="34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82" tIns="50941" rIns="101882" bIns="50941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sz="1600" b="0" i="0" u="sng" dirty="0">
                <a:solidFill>
                  <a:srgbClr val="0000FF"/>
                </a:solidFill>
              </a:rPr>
              <a:t>Vertical </a:t>
            </a:r>
            <a:r>
              <a:rPr lang="en-US" sz="1600" b="0" i="0" u="sng" dirty="0" smtClean="0">
                <a:solidFill>
                  <a:srgbClr val="0000FF"/>
                </a:solidFill>
              </a:rPr>
              <a:t>Stability Growth </a:t>
            </a:r>
            <a:r>
              <a:rPr lang="en-US" sz="1600" b="0" i="0" u="sng" dirty="0">
                <a:solidFill>
                  <a:srgbClr val="0000FF"/>
                </a:solidFill>
              </a:rPr>
              <a:t>Rates vs. </a:t>
            </a:r>
            <a:r>
              <a:rPr lang="en-US" sz="1600" b="0" i="0" u="sng" dirty="0" smtClean="0">
                <a:solidFill>
                  <a:srgbClr val="0000FF"/>
                </a:solidFill>
              </a:rPr>
              <a:t>A</a:t>
            </a:r>
            <a:endParaRPr lang="en-US" sz="1600" b="0" i="0" u="sng" dirty="0">
              <a:solidFill>
                <a:srgbClr val="0000FF"/>
              </a:solidFill>
            </a:endParaRP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5667135" y="3434821"/>
            <a:ext cx="2752677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1.5          1.55          1.6          1.65</a:t>
            </a:r>
          </a:p>
          <a:p>
            <a:pPr algn="ctr"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Aspect Ratio</a:t>
            </a: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4961467" y="1236133"/>
            <a:ext cx="357790" cy="247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5 </a:t>
            </a:r>
          </a:p>
          <a:p>
            <a:pPr eaLnBrk="1" hangingPunct="1">
              <a:buNone/>
            </a:pPr>
            <a:r>
              <a:rPr lang="en-US" sz="800" b="0" i="0" dirty="0">
                <a:solidFill>
                  <a:schemeClr val="tx1"/>
                </a:solidFill>
              </a:rPr>
              <a:t>  </a:t>
            </a:r>
          </a:p>
          <a:p>
            <a:pPr eaLnBrk="1" hangingPunct="1">
              <a:buNone/>
            </a:pPr>
            <a:r>
              <a:rPr lang="en-US" sz="800" b="0" i="0" dirty="0">
                <a:solidFill>
                  <a:schemeClr val="tx1"/>
                </a:solidFill>
              </a:rPr>
              <a:t>      </a:t>
            </a: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4</a:t>
            </a:r>
          </a:p>
          <a:p>
            <a:pPr eaLnBrk="1" hangingPunct="1"/>
            <a:endParaRPr lang="en-US" b="0" i="0" dirty="0">
              <a:solidFill>
                <a:schemeClr val="tx1"/>
              </a:solidFill>
            </a:endParaRPr>
          </a:p>
          <a:p>
            <a:pPr eaLnBrk="1" hangingPunct="1"/>
            <a:endParaRPr lang="en-US" sz="300" b="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3</a:t>
            </a:r>
          </a:p>
          <a:p>
            <a:pPr eaLnBrk="1" hangingPunct="1"/>
            <a:endParaRPr lang="en-US" b="0" i="0" dirty="0">
              <a:solidFill>
                <a:schemeClr val="tx1"/>
              </a:solidFill>
            </a:endParaRPr>
          </a:p>
          <a:p>
            <a:pPr eaLnBrk="1" hangingPunct="1"/>
            <a:endParaRPr lang="en-US" sz="400" b="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2</a:t>
            </a:r>
          </a:p>
          <a:p>
            <a:pPr eaLnBrk="1" hangingPunct="1"/>
            <a:endParaRPr lang="en-US" b="0" i="0" dirty="0">
              <a:solidFill>
                <a:schemeClr val="tx1"/>
              </a:solidFill>
            </a:endParaRPr>
          </a:p>
          <a:p>
            <a:pPr eaLnBrk="1" hangingPunct="1"/>
            <a:endParaRPr lang="en-US" sz="400" b="0" i="0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US" b="0" i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408276" y="2068725"/>
            <a:ext cx="63671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sz="2400" b="0" i="0" dirty="0">
                <a:solidFill>
                  <a:schemeClr val="tx1"/>
                </a:solidFill>
                <a:latin typeface="Symbol" charset="2"/>
              </a:rPr>
              <a:t>g/g</a:t>
            </a:r>
            <a:r>
              <a:rPr lang="en-US" sz="2400" b="0" i="0" baseline="-25000" dirty="0">
                <a:solidFill>
                  <a:schemeClr val="tx1"/>
                </a:solidFill>
                <a:latin typeface="Arial" charset="0"/>
              </a:rPr>
              <a:t>0</a:t>
            </a:r>
            <a:endParaRPr lang="en-US" sz="2400" b="0" i="0" dirty="0">
              <a:solidFill>
                <a:schemeClr val="tx1"/>
              </a:solidFill>
              <a:latin typeface="Symbol" charset="2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247467" y="2776759"/>
            <a:ext cx="1371600" cy="6096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1200"/>
          </a:p>
        </p:txBody>
      </p:sp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5266267" y="1464733"/>
            <a:ext cx="1093569" cy="101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37931725" indent="-37474525"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eaLnBrk="0" hangingPunct="0"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GSPERT</a:t>
            </a:r>
          </a:p>
          <a:p>
            <a:pPr eaLnBrk="1" hangingPunct="1">
              <a:buNone/>
            </a:pPr>
            <a:r>
              <a:rPr lang="en-US" dirty="0">
                <a:solidFill>
                  <a:srgbClr val="000000"/>
                </a:solidFill>
              </a:rPr>
              <a:t>Corsica</a:t>
            </a: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>
              <a:buNone/>
            </a:pPr>
            <a:r>
              <a:rPr lang="en-US" dirty="0"/>
              <a:t>Experiment</a:t>
            </a: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172075" y="1219200"/>
            <a:ext cx="4323725" cy="3810000"/>
            <a:chOff x="304800" y="990600"/>
            <a:chExt cx="3765062" cy="3124200"/>
          </a:xfrm>
        </p:grpSpPr>
        <p:pic>
          <p:nvPicPr>
            <p:cNvPr id="16" name="Picture 16" descr="UpperBoundar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990600"/>
              <a:ext cx="3765062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1523999" y="2971800"/>
              <a:ext cx="1297598" cy="47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1pPr>
              <a:lvl2pPr marL="37931725" indent="-37474525"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2pPr>
              <a:lvl3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3pPr>
              <a:lvl4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4pPr>
              <a:lvl5pPr eaLnBrk="0" hangingPunct="0"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cs typeface="Arial" charset="0"/>
                </a:defRPr>
              </a:lvl9pPr>
            </a:lstStyle>
            <a:p>
              <a:pPr eaLnBrk="1" hangingPunct="1">
                <a:buNone/>
              </a:pPr>
              <a:r>
                <a:rPr lang="en-US" dirty="0" smtClean="0">
                  <a:solidFill>
                    <a:srgbClr val="FF33CC"/>
                  </a:solidFill>
                </a:rPr>
                <a:t>NSTX-U</a:t>
              </a:r>
              <a:endParaRPr lang="en-US" dirty="0">
                <a:solidFill>
                  <a:srgbClr val="FF33CC"/>
                </a:solidFill>
              </a:endParaRPr>
            </a:p>
            <a:p>
              <a:pPr eaLnBrk="1" hangingPunct="1">
                <a:buNone/>
              </a:pPr>
              <a:r>
                <a:rPr lang="en-US" dirty="0">
                  <a:solidFill>
                    <a:srgbClr val="FF33CC"/>
                  </a:solidFill>
                </a:rPr>
                <a:t>PFC Boundary</a:t>
              </a:r>
            </a:p>
          </p:txBody>
        </p:sp>
        <p:cxnSp>
          <p:nvCxnSpPr>
            <p:cNvPr id="18" name="Straight Connector 7"/>
            <p:cNvCxnSpPr>
              <a:cxnSpLocks noChangeShapeType="1"/>
            </p:cNvCxnSpPr>
            <p:nvPr/>
          </p:nvCxnSpPr>
          <p:spPr bwMode="auto">
            <a:xfrm rot="16200000" flipV="1">
              <a:off x="1295400" y="2438400"/>
              <a:ext cx="609600" cy="304800"/>
            </a:xfrm>
            <a:prstGeom prst="line">
              <a:avLst/>
            </a:prstGeom>
            <a:noFill/>
            <a:ln w="25400">
              <a:solidFill>
                <a:srgbClr val="FF33CC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032760" y="3764280"/>
              <a:ext cx="152400" cy="22860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/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81000" y="5105400"/>
            <a:ext cx="441736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54000" indent="-254000"/>
            <a:r>
              <a:rPr lang="en-US" sz="1800" dirty="0" smtClean="0"/>
              <a:t>NSTX Discharges have matched aspect ratio and elongation of NSTX-U without performance degradation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7315200" y="6236457"/>
            <a:ext cx="1752599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Kolemen EX/P4-28</a:t>
            </a:r>
          </a:p>
        </p:txBody>
      </p:sp>
    </p:spTree>
    <p:extLst>
      <p:ext uri="{BB962C8B-B14F-4D97-AF65-F5344CB8AC3E}">
        <p14:creationId xmlns:p14="http://schemas.microsoft.com/office/powerpoint/2010/main" val="19191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summary slides follows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The single summary slide is not an adequate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28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24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844" y="4926624"/>
            <a:ext cx="1738371" cy="163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37" y="5029200"/>
            <a:ext cx="1726171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4" descr="com_Machinecutawa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24" y="891542"/>
            <a:ext cx="1163494" cy="120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29"/>
            <a:ext cx="9144000" cy="815975"/>
          </a:xfrm>
        </p:spPr>
        <p:txBody>
          <a:bodyPr/>
          <a:lstStyle/>
          <a:p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OV/3-1: NSTX </a:t>
            </a:r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research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targets needed predictive physics understanding crucial for fusion energy development</a:t>
            </a:r>
            <a:endParaRPr lang="en-US" dirty="0"/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84" y="957665"/>
            <a:ext cx="996954" cy="107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126346" y="2031024"/>
            <a:ext cx="1569854" cy="3046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 sz="1100" b="1" dirty="0">
                <a:solidFill>
                  <a:srgbClr val="1822CD"/>
                </a:solidFill>
                <a:latin typeface="Helvetica" pitchFamily="34" charset="0"/>
              </a:rPr>
              <a:t>Fusion Nuclear Science Facility (FNSF)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8121296" y="2074984"/>
            <a:ext cx="506870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100" b="1" i="1" dirty="0">
                <a:solidFill>
                  <a:srgbClr val="1822CD"/>
                </a:solidFill>
                <a:latin typeface="Helvetica" pitchFamily="34" charset="0"/>
              </a:rPr>
              <a:t>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584" y="858174"/>
            <a:ext cx="6154615" cy="132453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Enable devices: ST-FNSF, ST-Pilot/DEMO, ITER</a:t>
            </a:r>
          </a:p>
          <a:p>
            <a:pPr lvl="1"/>
            <a:r>
              <a:rPr lang="en-US" sz="1800" dirty="0" smtClean="0"/>
              <a:t>Leveraging unique ST plasmas provides </a:t>
            </a:r>
            <a:r>
              <a:rPr lang="en-US" sz="1800" dirty="0" smtClean="0">
                <a:solidFill>
                  <a:srgbClr val="FF0000"/>
                </a:solidFill>
              </a:rPr>
              <a:t>new understanding </a:t>
            </a:r>
            <a:r>
              <a:rPr lang="en-US" sz="1800" dirty="0" smtClean="0"/>
              <a:t>for </a:t>
            </a:r>
            <a:r>
              <a:rPr lang="en-US" sz="1800" dirty="0" err="1" smtClean="0"/>
              <a:t>tokamaks</a:t>
            </a:r>
            <a:r>
              <a:rPr lang="en-US" sz="1800" dirty="0" smtClean="0"/>
              <a:t>, challenges theory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29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-17585" y="2209799"/>
            <a:ext cx="5773617" cy="435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2000" dirty="0" smtClean="0"/>
              <a:t>Transport, stability </a:t>
            </a:r>
            <a:r>
              <a:rPr lang="en-US" sz="2000" dirty="0"/>
              <a:t>at reduced </a:t>
            </a:r>
            <a:r>
              <a:rPr lang="en-US" sz="2000" dirty="0" err="1" smtClean="0"/>
              <a:t>collisionality</a:t>
            </a:r>
            <a:endParaRPr lang="en-US" sz="2000" dirty="0"/>
          </a:p>
          <a:p>
            <a:pPr lvl="1">
              <a:lnSpc>
                <a:spcPts val="2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scalings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unified</a:t>
            </a:r>
            <a:r>
              <a:rPr lang="en-US" sz="1600" dirty="0" smtClean="0">
                <a:solidFill>
                  <a:srgbClr val="000000"/>
                </a:solidFill>
              </a:rPr>
              <a:t> by </a:t>
            </a:r>
            <a:r>
              <a:rPr lang="en-US" sz="1600" dirty="0" err="1" smtClean="0">
                <a:solidFill>
                  <a:srgbClr val="000000"/>
                </a:solidFill>
              </a:rPr>
              <a:t>collisionality</a:t>
            </a:r>
            <a:r>
              <a:rPr lang="en-US" sz="1600" dirty="0" smtClean="0">
                <a:solidFill>
                  <a:srgbClr val="000000"/>
                </a:solidFill>
              </a:rPr>
              <a:t>; </a:t>
            </a:r>
            <a:r>
              <a:rPr lang="en-US" sz="1600" dirty="0" err="1" smtClean="0">
                <a:solidFill>
                  <a:srgbClr val="000000"/>
                </a:solidFill>
              </a:rPr>
              <a:t>microtearing</a:t>
            </a:r>
            <a:r>
              <a:rPr lang="en-US" sz="1600" dirty="0" smtClean="0">
                <a:solidFill>
                  <a:srgbClr val="000000"/>
                </a:solidFill>
              </a:rPr>
              <a:t> code matches XP </a:t>
            </a:r>
            <a:r>
              <a:rPr lang="en-US" sz="1600" dirty="0" err="1">
                <a:solidFill>
                  <a:srgbClr val="000000"/>
                </a:solidFill>
                <a:latin typeface="Symbol" pitchFamily="18" charset="2"/>
              </a:rPr>
              <a:t>c</a:t>
            </a:r>
            <a:r>
              <a:rPr lang="en-US" sz="1600" baseline="-25000" dirty="0" err="1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, predicts lower </a:t>
            </a:r>
            <a:r>
              <a:rPr lang="en-US" sz="1600" dirty="0" err="1" smtClean="0">
                <a:solidFill>
                  <a:srgbClr val="000000"/>
                </a:solidFill>
                <a:latin typeface="Symbol" pitchFamily="18" charset="2"/>
              </a:rPr>
              <a:t>c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1600" baseline="-250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at lower </a:t>
            </a:r>
            <a:r>
              <a:rPr lang="en-US" sz="1600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* </a:t>
            </a:r>
            <a:endParaRPr lang="en-US" sz="1600" baseline="-25000" dirty="0" smtClean="0">
              <a:solidFill>
                <a:srgbClr val="000000"/>
              </a:solidFill>
            </a:endParaRPr>
          </a:p>
          <a:p>
            <a:pPr lvl="1">
              <a:lnSpc>
                <a:spcPts val="2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Stabilizing kinetic RWM effects enhanced</a:t>
            </a:r>
          </a:p>
          <a:p>
            <a:pPr>
              <a:lnSpc>
                <a:spcPts val="2000"/>
              </a:lnSpc>
            </a:pPr>
            <a:r>
              <a:rPr lang="en-US" sz="2000" dirty="0" smtClean="0"/>
              <a:t>Pedestal </a:t>
            </a:r>
          </a:p>
          <a:p>
            <a:pPr lvl="1">
              <a:lnSpc>
                <a:spcPts val="2000"/>
              </a:lnSpc>
            </a:pPr>
            <a:r>
              <a:rPr lang="en-US" sz="1600" dirty="0"/>
              <a:t>W</a:t>
            </a:r>
            <a:r>
              <a:rPr lang="en-US" sz="1600" dirty="0" smtClean="0"/>
              <a:t>idth scaling </a:t>
            </a:r>
            <a:r>
              <a:rPr lang="en-US" sz="1600" dirty="0" smtClean="0">
                <a:solidFill>
                  <a:srgbClr val="FF0000"/>
                </a:solidFill>
              </a:rPr>
              <a:t>stronger than usual </a:t>
            </a:r>
            <a:r>
              <a:rPr lang="en-GB" sz="1600" dirty="0">
                <a:latin typeface="Times"/>
                <a:ea typeface="MS Mincho"/>
                <a:cs typeface="Times New Roman"/>
              </a:rPr>
              <a:t>(</a:t>
            </a:r>
            <a:r>
              <a:rPr lang="en-GB" sz="1600" i="1" dirty="0" err="1" smtClean="0">
                <a:latin typeface="Symbol"/>
                <a:ea typeface="MS Mincho"/>
                <a:cs typeface="Times New Roman"/>
              </a:rPr>
              <a:t>b</a:t>
            </a:r>
            <a:r>
              <a:rPr lang="en-GB" sz="1600" i="1" baseline="-25000" dirty="0" err="1" smtClean="0">
                <a:latin typeface="Times"/>
                <a:ea typeface="MS Mincho"/>
                <a:cs typeface="Times New Roman"/>
              </a:rPr>
              <a:t>p</a:t>
            </a:r>
            <a:r>
              <a:rPr lang="en-GB" sz="1600" i="1" baseline="30000" dirty="0" err="1" smtClean="0">
                <a:latin typeface="Times"/>
                <a:ea typeface="MS Mincho"/>
                <a:cs typeface="Times New Roman"/>
              </a:rPr>
              <a:t>ped</a:t>
            </a:r>
            <a:r>
              <a:rPr lang="en-GB" sz="1600" dirty="0" smtClean="0">
                <a:latin typeface="Times"/>
                <a:ea typeface="MS Mincho"/>
                <a:cs typeface="Times New Roman"/>
              </a:rPr>
              <a:t>)</a:t>
            </a:r>
            <a:r>
              <a:rPr lang="en-GB" sz="1600" baseline="30000" dirty="0" smtClean="0">
                <a:latin typeface="Times"/>
                <a:ea typeface="MS Mincho"/>
                <a:cs typeface="Times New Roman"/>
              </a:rPr>
              <a:t>0.5</a:t>
            </a:r>
            <a:r>
              <a:rPr lang="en-US" sz="1600" dirty="0"/>
              <a:t>; </a:t>
            </a:r>
            <a:r>
              <a:rPr lang="en-US" sz="1600" dirty="0" smtClean="0"/>
              <a:t>measured </a:t>
            </a:r>
            <a:r>
              <a:rPr lang="en-US" sz="1600" dirty="0" err="1" smtClean="0">
                <a:latin typeface="Symbol" pitchFamily="18" charset="2"/>
              </a:rPr>
              <a:t>d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e</a:t>
            </a:r>
            <a:r>
              <a:rPr lang="en-US" sz="1600" dirty="0" smtClean="0"/>
              <a:t> </a:t>
            </a:r>
            <a:r>
              <a:rPr lang="en-GB" sz="1600" dirty="0" smtClean="0"/>
              <a:t>correl. lengths agree w/non-linear </a:t>
            </a:r>
            <a:r>
              <a:rPr lang="en-GB" sz="1600" dirty="0" err="1" smtClean="0"/>
              <a:t>gyrokinetics</a:t>
            </a:r>
            <a:endParaRPr lang="en-US" sz="1600" dirty="0"/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2000" dirty="0" smtClean="0"/>
              <a:t>Pulse </a:t>
            </a:r>
            <a:r>
              <a:rPr lang="en-US" sz="2000" dirty="0"/>
              <a:t>sustainment / disruption </a:t>
            </a:r>
            <a:r>
              <a:rPr lang="en-US" sz="2000" dirty="0" smtClean="0"/>
              <a:t>avoidance</a:t>
            </a: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1600" dirty="0" smtClean="0"/>
              <a:t>Global stability </a:t>
            </a:r>
            <a:r>
              <a:rPr lang="en-US" sz="1600" dirty="0" smtClean="0">
                <a:solidFill>
                  <a:srgbClr val="FF0000"/>
                </a:solidFill>
              </a:rPr>
              <a:t>increased</a:t>
            </a:r>
            <a:r>
              <a:rPr lang="en-US" sz="1600" dirty="0" smtClean="0"/>
              <a:t> + low </a:t>
            </a:r>
            <a:r>
              <a:rPr lang="en-US" sz="1600" dirty="0" err="1" smtClean="0"/>
              <a:t>disruptivity</a:t>
            </a:r>
            <a:r>
              <a:rPr lang="en-US" sz="1600" dirty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at high </a:t>
            </a:r>
            <a:r>
              <a:rPr lang="en-US" sz="16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N</a:t>
            </a:r>
            <a:endParaRPr lang="en-US" baseline="-25000" dirty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2000" dirty="0"/>
              <a:t>Power/particle handling and first wall</a:t>
            </a: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Radiative</a:t>
            </a:r>
            <a:r>
              <a:rPr lang="en-US" sz="1600" dirty="0" smtClean="0">
                <a:solidFill>
                  <a:srgbClr val="000000"/>
                </a:solidFill>
              </a:rPr>
              <a:t> snowflake </a:t>
            </a:r>
            <a:r>
              <a:rPr lang="en-US" sz="1600" dirty="0" err="1" smtClean="0">
                <a:solidFill>
                  <a:srgbClr val="000000"/>
                </a:solidFill>
              </a:rPr>
              <a:t>divertor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mitigates </a:t>
            </a:r>
            <a:r>
              <a:rPr lang="en-US" sz="1600" dirty="0" smtClean="0"/>
              <a:t>high heat flux both between &amp; during ELMs, Li wall cond. effects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2000" dirty="0" smtClean="0"/>
              <a:t>Significant upgrade </a:t>
            </a:r>
            <a:r>
              <a:rPr lang="en-US" sz="2000" dirty="0"/>
              <a:t>underway </a:t>
            </a:r>
            <a:r>
              <a:rPr lang="en-US" sz="2000" dirty="0" smtClean="0">
                <a:solidFill>
                  <a:srgbClr val="FF0000"/>
                </a:solidFill>
              </a:rPr>
              <a:t>(NSTX-U)</a:t>
            </a:r>
          </a:p>
          <a:p>
            <a:pPr lvl="1">
              <a:lnSpc>
                <a:spcPts val="2000"/>
              </a:lnSpc>
            </a:pPr>
            <a:r>
              <a:rPr lang="en-US" sz="1600" u="sng" dirty="0" smtClean="0">
                <a:solidFill>
                  <a:srgbClr val="000000"/>
                </a:solidFill>
              </a:rPr>
              <a:t>Doubled</a:t>
            </a:r>
            <a:r>
              <a:rPr lang="en-US" sz="1600" dirty="0" smtClean="0">
                <a:solidFill>
                  <a:srgbClr val="000000"/>
                </a:solidFill>
              </a:rPr>
              <a:t> B</a:t>
            </a:r>
            <a:r>
              <a:rPr lang="en-US" sz="1600" baseline="-25000" dirty="0" smtClean="0">
                <a:solidFill>
                  <a:srgbClr val="000000"/>
                </a:solidFill>
              </a:rPr>
              <a:t>T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I</a:t>
            </a:r>
            <a:r>
              <a:rPr lang="en-US" sz="1600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1600" dirty="0" smtClean="0">
                <a:solidFill>
                  <a:srgbClr val="000000"/>
                </a:solidFill>
              </a:rPr>
              <a:t>, NBI power, </a:t>
            </a:r>
            <a:r>
              <a:rPr lang="en-US" sz="1600" dirty="0" smtClean="0">
                <a:solidFill>
                  <a:srgbClr val="FF0000"/>
                </a:solidFill>
              </a:rPr>
              <a:t>non-inductive sustainment</a:t>
            </a:r>
          </a:p>
          <a:p>
            <a:pPr>
              <a:lnSpc>
                <a:spcPts val="2000"/>
              </a:lnSpc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346996" y="1806751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Highlights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16" name="Text Box 81"/>
          <p:cNvSpPr txBox="1">
            <a:spLocks noChangeArrowheads="1"/>
          </p:cNvSpPr>
          <p:nvPr/>
        </p:nvSpPr>
        <p:spPr bwMode="auto">
          <a:xfrm>
            <a:off x="5855686" y="4604240"/>
            <a:ext cx="15357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sz="1400" i="0" dirty="0">
                <a:solidFill>
                  <a:srgbClr val="9900FF"/>
                </a:solidFill>
              </a:rPr>
              <a:t>d</a:t>
            </a:r>
            <a:r>
              <a:rPr lang="en-US" sz="1400" i="0" dirty="0" smtClean="0">
                <a:solidFill>
                  <a:srgbClr val="9900FF"/>
                </a:solidFill>
              </a:rPr>
              <a:t>isruption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1400" i="0" dirty="0" smtClean="0">
                <a:solidFill>
                  <a:srgbClr val="9900FF"/>
                </a:solidFill>
              </a:rPr>
              <a:t>warning analysis</a:t>
            </a:r>
            <a:endParaRPr lang="en-US" sz="1400" i="0" dirty="0">
              <a:solidFill>
                <a:srgbClr val="99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7"/>
          <a:stretch/>
        </p:blipFill>
        <p:spPr bwMode="auto">
          <a:xfrm>
            <a:off x="5638800" y="2842069"/>
            <a:ext cx="1873494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81"/>
          <p:cNvSpPr txBox="1">
            <a:spLocks noChangeArrowheads="1"/>
          </p:cNvSpPr>
          <p:nvPr/>
        </p:nvSpPr>
        <p:spPr bwMode="auto">
          <a:xfrm>
            <a:off x="5791200" y="2532184"/>
            <a:ext cx="17045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sz="1400" i="0" dirty="0" err="1" smtClean="0">
                <a:solidFill>
                  <a:srgbClr val="9900FF"/>
                </a:solidFill>
                <a:latin typeface="Symbol" pitchFamily="18" charset="2"/>
              </a:rPr>
              <a:t>t</a:t>
            </a:r>
            <a:r>
              <a:rPr lang="en-US" sz="1400" i="0" baseline="-25000" dirty="0" err="1" smtClean="0">
                <a:solidFill>
                  <a:srgbClr val="9900FF"/>
                </a:solidFill>
              </a:rPr>
              <a:t>e</a:t>
            </a:r>
            <a:r>
              <a:rPr lang="en-US" sz="1400" i="0" dirty="0" smtClean="0">
                <a:solidFill>
                  <a:srgbClr val="9900FF"/>
                </a:solidFill>
              </a:rPr>
              <a:t> vs. </a:t>
            </a:r>
            <a:r>
              <a:rPr lang="en-US" sz="1400" i="0" dirty="0" err="1" smtClean="0">
                <a:solidFill>
                  <a:srgbClr val="9900FF"/>
                </a:solidFill>
              </a:rPr>
              <a:t>collisionality</a:t>
            </a:r>
            <a:endParaRPr lang="en-US" sz="1400" i="0" dirty="0">
              <a:solidFill>
                <a:srgbClr val="9900FF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9"/>
          <a:stretch/>
        </p:blipFill>
        <p:spPr bwMode="auto">
          <a:xfrm>
            <a:off x="7415338" y="2868445"/>
            <a:ext cx="1634877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81"/>
          <p:cNvSpPr txBox="1">
            <a:spLocks noChangeArrowheads="1"/>
          </p:cNvSpPr>
          <p:nvPr/>
        </p:nvSpPr>
        <p:spPr bwMode="auto">
          <a:xfrm>
            <a:off x="7495749" y="2422966"/>
            <a:ext cx="15357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sz="1400" i="0" dirty="0">
                <a:solidFill>
                  <a:srgbClr val="9900FF"/>
                </a:solidFill>
              </a:rPr>
              <a:t>k</a:t>
            </a:r>
            <a:r>
              <a:rPr lang="en-US" sz="1400" i="0" dirty="0" smtClean="0">
                <a:solidFill>
                  <a:srgbClr val="9900FF"/>
                </a:solidFill>
              </a:rPr>
              <a:t>ink-induced fast ion redistribution</a:t>
            </a:r>
            <a:endParaRPr lang="en-US" sz="1400" i="0" dirty="0">
              <a:solidFill>
                <a:srgbClr val="9900FF"/>
              </a:solidFill>
            </a:endParaRPr>
          </a:p>
        </p:txBody>
      </p:sp>
      <p:sp>
        <p:nvSpPr>
          <p:cNvPr id="24" name="Text Box 81"/>
          <p:cNvSpPr txBox="1">
            <a:spLocks noChangeArrowheads="1"/>
          </p:cNvSpPr>
          <p:nvPr/>
        </p:nvSpPr>
        <p:spPr bwMode="auto">
          <a:xfrm>
            <a:off x="7414420" y="4536832"/>
            <a:ext cx="17207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sz="1400" i="0" dirty="0" smtClean="0">
                <a:solidFill>
                  <a:srgbClr val="9900FF"/>
                </a:solidFill>
              </a:rPr>
              <a:t>non-inductive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sz="1400" i="0" dirty="0" smtClean="0">
                <a:solidFill>
                  <a:srgbClr val="9900FF"/>
                </a:solidFill>
              </a:rPr>
              <a:t>scenarios</a:t>
            </a:r>
            <a:endParaRPr lang="en-US" sz="1400" i="0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35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7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5" y="1253552"/>
            <a:ext cx="3733800" cy="360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59" y="1126327"/>
            <a:ext cx="3837524" cy="3284920"/>
          </a:xfrm>
          <a:prstGeom prst="rect">
            <a:avLst/>
          </a:prstGeom>
        </p:spPr>
      </p:pic>
      <p:pic>
        <p:nvPicPr>
          <p:cNvPr id="3082" name="Picture 17" descr="br_it1938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4" r="8540" b="4443"/>
          <a:stretch>
            <a:fillRect/>
          </a:stretch>
        </p:blipFill>
        <p:spPr bwMode="auto">
          <a:xfrm>
            <a:off x="7521388" y="1662076"/>
            <a:ext cx="1498676" cy="216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19"/>
          <p:cNvSpPr txBox="1">
            <a:spLocks noChangeArrowheads="1"/>
          </p:cNvSpPr>
          <p:nvPr/>
        </p:nvSpPr>
        <p:spPr bwMode="auto">
          <a:xfrm>
            <a:off x="7744976" y="1350418"/>
            <a:ext cx="1103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i="0" dirty="0" err="1">
                <a:latin typeface="Symbol" pitchFamily="18" charset="2"/>
              </a:rPr>
              <a:t>d</a:t>
            </a:r>
            <a:r>
              <a:rPr lang="en-US" sz="1400" b="0" i="0" dirty="0" err="1"/>
              <a:t>B</a:t>
            </a:r>
            <a:r>
              <a:rPr lang="en-US" sz="1400" b="0" i="0" baseline="-25000" dirty="0" err="1"/>
              <a:t>r</a:t>
            </a:r>
            <a:r>
              <a:rPr lang="en-US" sz="1400" b="0" i="0" baseline="-25000" dirty="0"/>
              <a:t> </a:t>
            </a:r>
            <a:r>
              <a:rPr lang="en-US" sz="1400" b="0" i="0" dirty="0"/>
              <a:t>(Gauss)</a:t>
            </a:r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0" y="-2055"/>
            <a:ext cx="9144000" cy="815975"/>
          </a:xfrm>
        </p:spPr>
        <p:txBody>
          <a:bodyPr/>
          <a:lstStyle/>
          <a:p>
            <a:r>
              <a:rPr lang="en-US" dirty="0" smtClean="0"/>
              <a:t>First successful nonlinear </a:t>
            </a:r>
            <a:r>
              <a:rPr lang="en-US" dirty="0" err="1" smtClean="0"/>
              <a:t>microtearing</a:t>
            </a:r>
            <a:r>
              <a:rPr lang="en-US" dirty="0" smtClean="0"/>
              <a:t> simulations for NSTX predict reduced electron heat transport at lower </a:t>
            </a:r>
            <a:r>
              <a:rPr lang="en-US" dirty="0" err="1" smtClean="0"/>
              <a:t>collisionality</a:t>
            </a:r>
            <a:r>
              <a:rPr lang="en-US" dirty="0" smtClean="0"/>
              <a:t> </a:t>
            </a:r>
            <a:endParaRPr lang="en-US" baseline="-25000" dirty="0" smtClean="0"/>
          </a:p>
        </p:txBody>
      </p:sp>
      <p:sp>
        <p:nvSpPr>
          <p:cNvPr id="3076" name="TextBox 10"/>
          <p:cNvSpPr txBox="1">
            <a:spLocks noChangeArrowheads="1"/>
          </p:cNvSpPr>
          <p:nvPr/>
        </p:nvSpPr>
        <p:spPr bwMode="auto">
          <a:xfrm>
            <a:off x="7744976" y="3793769"/>
            <a:ext cx="128696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0" i="0" dirty="0">
                <a:solidFill>
                  <a:srgbClr val="9900CC"/>
                </a:solidFill>
              </a:rPr>
              <a:t>W. </a:t>
            </a:r>
            <a:r>
              <a:rPr lang="en-US" sz="1100" b="0" i="0" dirty="0" smtClean="0">
                <a:solidFill>
                  <a:srgbClr val="9900CC"/>
                </a:solidFill>
              </a:rPr>
              <a:t>Guttenfelder, </a:t>
            </a:r>
            <a:r>
              <a:rPr lang="en-US" sz="1100" b="0" i="0" dirty="0">
                <a:solidFill>
                  <a:srgbClr val="9900CC"/>
                </a:solidFill>
              </a:rPr>
              <a:t>et al., PRL </a:t>
            </a:r>
            <a:r>
              <a:rPr lang="en-US" sz="1100" i="0" dirty="0" smtClean="0">
                <a:solidFill>
                  <a:srgbClr val="9900CC"/>
                </a:solidFill>
              </a:rPr>
              <a:t>106</a:t>
            </a:r>
            <a:r>
              <a:rPr lang="en-US" sz="1100" b="0" i="0" dirty="0" smtClean="0">
                <a:solidFill>
                  <a:srgbClr val="9900CC"/>
                </a:solidFill>
              </a:rPr>
              <a:t> (2011) 155004</a:t>
            </a:r>
            <a:endParaRPr lang="en-US" sz="1100" b="0" i="0" dirty="0">
              <a:solidFill>
                <a:srgbClr val="9900CC"/>
              </a:solidFill>
            </a:endParaRPr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3999163" y="4453952"/>
            <a:ext cx="5092618" cy="1565848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Predicted </a:t>
            </a:r>
            <a:r>
              <a:rPr lang="en-US" sz="2000" dirty="0" err="1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2000" baseline="-25000" dirty="0" err="1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 and scaling ~ 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800" baseline="-25000" dirty="0" smtClean="0">
                <a:solidFill>
                  <a:srgbClr val="FF0000"/>
                </a:solidFill>
              </a:rPr>
              <a:t>e</a:t>
            </a:r>
            <a:r>
              <a:rPr lang="en-US" sz="1800" baseline="30000" dirty="0" smtClean="0">
                <a:solidFill>
                  <a:srgbClr val="FF0000"/>
                </a:solidFill>
              </a:rPr>
              <a:t>1.1</a:t>
            </a:r>
            <a:r>
              <a:rPr lang="en-US" sz="1800" dirty="0" smtClean="0">
                <a:solidFill>
                  <a:srgbClr val="FF0000"/>
                </a:solidFill>
              </a:rPr>
              <a:t> consistent with experiment (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Wt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 ~ </a:t>
            </a:r>
            <a:r>
              <a:rPr lang="en-US" sz="1800" dirty="0" err="1" smtClean="0">
                <a:solidFill>
                  <a:srgbClr val="FF0000"/>
                </a:solidFill>
              </a:rPr>
              <a:t>B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1800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18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1800" dirty="0" smtClean="0">
                <a:solidFill>
                  <a:srgbClr val="FF0000"/>
                </a:solidFill>
              </a:rPr>
              <a:t> ~ </a:t>
            </a:r>
            <a:r>
              <a:rPr lang="en-US" sz="18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1800" baseline="30000" dirty="0" smtClean="0">
                <a:solidFill>
                  <a:srgbClr val="FF0000"/>
                </a:solidFill>
              </a:rPr>
              <a:t>*</a:t>
            </a:r>
            <a:r>
              <a:rPr lang="en-US" sz="1800" baseline="-25000" dirty="0" smtClean="0">
                <a:solidFill>
                  <a:srgbClr val="FF0000"/>
                </a:solidFill>
              </a:rPr>
              <a:t>e</a:t>
            </a:r>
            <a:r>
              <a:rPr lang="en-US" sz="1800" baseline="30000" dirty="0" smtClean="0">
                <a:solidFill>
                  <a:srgbClr val="FF0000"/>
                </a:solidFill>
              </a:rPr>
              <a:t>-0.8</a:t>
            </a:r>
            <a:r>
              <a:rPr lang="en-US" sz="1800" dirty="0" smtClean="0">
                <a:solidFill>
                  <a:srgbClr val="FF0000"/>
                </a:solidFill>
              </a:rPr>
              <a:t>)</a:t>
            </a:r>
            <a:endParaRPr lang="en-US" sz="1800" baseline="300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Transport dominated by magnetic “flutter”</a:t>
            </a:r>
          </a:p>
          <a:p>
            <a:pPr marL="573088" lvl="1" indent="-231775"/>
            <a:r>
              <a:rPr lang="en-US" sz="1400" dirty="0" smtClean="0"/>
              <a:t>Significant </a:t>
            </a:r>
            <a:r>
              <a:rPr lang="en-US" sz="1400" dirty="0" err="1" smtClean="0">
                <a:latin typeface="Symbol" pitchFamily="18" charset="2"/>
              </a:rPr>
              <a:t>d</a:t>
            </a:r>
            <a:r>
              <a:rPr lang="en-US" sz="1400" dirty="0" err="1" smtClean="0"/>
              <a:t>B</a:t>
            </a:r>
            <a:r>
              <a:rPr lang="en-US" sz="1400" baseline="-25000" dirty="0" err="1" smtClean="0"/>
              <a:t>r</a:t>
            </a:r>
            <a:r>
              <a:rPr lang="en-US" sz="1400" dirty="0" smtClean="0"/>
              <a:t>/B ~ 0.1%</a:t>
            </a:r>
          </a:p>
        </p:txBody>
      </p:sp>
      <p:sp>
        <p:nvSpPr>
          <p:cNvPr id="3081" name="TextBox 18"/>
          <p:cNvSpPr txBox="1">
            <a:spLocks noChangeArrowheads="1"/>
          </p:cNvSpPr>
          <p:nvPr/>
        </p:nvSpPr>
        <p:spPr bwMode="auto">
          <a:xfrm>
            <a:off x="8235822" y="3409782"/>
            <a:ext cx="6078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000" b="0" i="0" dirty="0" smtClean="0">
                <a:solidFill>
                  <a:srgbClr val="000000"/>
                </a:solidFill>
              </a:rPr>
              <a:t>120968</a:t>
            </a:r>
            <a:endParaRPr lang="en-US" sz="1000" b="0" i="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126264" y="2864439"/>
            <a:ext cx="990600" cy="42075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5896045" y="3252153"/>
            <a:ext cx="1451038" cy="400110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000" dirty="0" err="1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e</a:t>
            </a:r>
            <a:r>
              <a:rPr lang="en-US" sz="2000" baseline="30000" dirty="0" err="1" smtClean="0">
                <a:solidFill>
                  <a:srgbClr val="FF0000"/>
                </a:solidFill>
              </a:rPr>
              <a:t>sim</a:t>
            </a:r>
            <a:r>
              <a:rPr lang="en-US" sz="2000" dirty="0" smtClean="0">
                <a:solidFill>
                  <a:srgbClr val="FF0000"/>
                </a:solidFill>
              </a:rPr>
              <a:t> ~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en-US" sz="2000" baseline="-25000" dirty="0">
                <a:solidFill>
                  <a:srgbClr val="FF0000"/>
                </a:solidFill>
              </a:rPr>
              <a:t>e</a:t>
            </a:r>
            <a:r>
              <a:rPr lang="en-US" sz="2000" baseline="30000" dirty="0" smtClean="0">
                <a:solidFill>
                  <a:srgbClr val="FF0000"/>
                </a:solidFill>
              </a:rPr>
              <a:t>1.1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29989" y="4799092"/>
            <a:ext cx="3715871" cy="108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Increase in </a:t>
            </a:r>
            <a:r>
              <a:rPr lang="en-US" sz="1800" dirty="0" err="1" smtClean="0">
                <a:latin typeface="Symbol" pitchFamily="18" charset="2"/>
              </a:rPr>
              <a:t>t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as </a:t>
            </a:r>
            <a:r>
              <a:rPr lang="en-US" sz="1800" dirty="0" smtClean="0">
                <a:latin typeface="Symbol" pitchFamily="18" charset="2"/>
              </a:rPr>
              <a:t>n</a:t>
            </a:r>
            <a:r>
              <a:rPr lang="en-US" sz="1800" baseline="30000" dirty="0" smtClean="0">
                <a:latin typeface="Symbol" pitchFamily="18" charset="2"/>
              </a:rPr>
              <a:t>*</a:t>
            </a:r>
            <a:r>
              <a:rPr lang="en-US" sz="1800" baseline="-25000" dirty="0" smtClean="0"/>
              <a:t>e </a:t>
            </a:r>
            <a:r>
              <a:rPr lang="en-US" sz="1800" dirty="0" smtClean="0"/>
              <a:t>decreases </a:t>
            </a:r>
          </a:p>
          <a:p>
            <a:r>
              <a:rPr lang="en-US" sz="1800" dirty="0" smtClean="0"/>
              <a:t>Trend continues when lithium is used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394010" y="911423"/>
            <a:ext cx="152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u="sng" dirty="0" smtClean="0">
                <a:solidFill>
                  <a:srgbClr val="0000FF"/>
                </a:solidFill>
                <a:latin typeface="Helvetica" charset="0"/>
              </a:rPr>
              <a:t>Experiment</a:t>
            </a:r>
            <a:endParaRPr lang="en-US" sz="2000" u="sng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6180992" y="908446"/>
            <a:ext cx="946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2000" u="sng" dirty="0" smtClean="0">
                <a:solidFill>
                  <a:srgbClr val="0000FF"/>
                </a:solidFill>
                <a:latin typeface="Helvetica" charset="0"/>
              </a:rPr>
              <a:t>Theory</a:t>
            </a:r>
            <a:endParaRPr lang="en-US" sz="2000" u="sng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298143" y="2108242"/>
            <a:ext cx="1371600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Helvetica" charset="0"/>
              </a:rPr>
              <a:t>experiment</a:t>
            </a:r>
            <a:endParaRPr lang="en-US" sz="2000" u="sng" dirty="0">
              <a:solidFill>
                <a:srgbClr val="0000FF"/>
              </a:solidFill>
              <a:latin typeface="Helvetica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338048" y="2184135"/>
            <a:ext cx="313765" cy="65147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138954" y="6069105"/>
            <a:ext cx="7382434" cy="39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Helvetica" charset="0"/>
              </a:rPr>
              <a:t>NSTX-U </a:t>
            </a:r>
            <a:r>
              <a:rPr lang="en-US" sz="1800" dirty="0" smtClean="0">
                <a:solidFill>
                  <a:srgbClr val="9900FF"/>
                </a:solidFill>
                <a:latin typeface="Helvetica" charset="0"/>
              </a:rPr>
              <a:t>computed to </a:t>
            </a:r>
            <a:r>
              <a:rPr lang="en-US" sz="1800" dirty="0">
                <a:solidFill>
                  <a:srgbClr val="9900FF"/>
                </a:solidFill>
                <a:latin typeface="Helvetica" charset="0"/>
              </a:rPr>
              <a:t>extend </a:t>
            </a:r>
            <a:r>
              <a:rPr lang="en-US" sz="1800" dirty="0" smtClean="0">
                <a:solidFill>
                  <a:srgbClr val="9900FF"/>
                </a:solidFill>
                <a:latin typeface="Helvetica" charset="0"/>
              </a:rPr>
              <a:t>studies down to </a:t>
            </a:r>
            <a:r>
              <a:rPr lang="en-US" sz="1800" dirty="0">
                <a:solidFill>
                  <a:srgbClr val="9900FF"/>
                </a:solidFill>
                <a:latin typeface="Helvetica" charset="0"/>
              </a:rPr>
              <a:t>&lt;</a:t>
            </a:r>
            <a:r>
              <a:rPr lang="en-US" sz="1800" dirty="0" smtClean="0">
                <a:solidFill>
                  <a:srgbClr val="9900FF"/>
                </a:solidFill>
                <a:latin typeface="Helvetica" charset="0"/>
              </a:rPr>
              <a:t> 1/4 of present </a:t>
            </a:r>
            <a:r>
              <a:rPr lang="en-US" sz="1800" dirty="0" smtClean="0">
                <a:solidFill>
                  <a:srgbClr val="9900FF"/>
                </a:solidFill>
                <a:latin typeface="Symbol" pitchFamily="18" charset="2"/>
              </a:rPr>
              <a:t>n</a:t>
            </a:r>
            <a:r>
              <a:rPr lang="en-US" sz="1800" baseline="30000" dirty="0" smtClean="0">
                <a:solidFill>
                  <a:srgbClr val="9900FF"/>
                </a:solidFill>
                <a:latin typeface="Symbol" pitchFamily="18" charset="2"/>
              </a:rPr>
              <a:t>*</a:t>
            </a:r>
            <a:endParaRPr lang="en-US" sz="1800" baseline="30000" dirty="0">
              <a:solidFill>
                <a:srgbClr val="9900FF"/>
              </a:solidFill>
              <a:latin typeface="Symbol" pitchFamily="18" charset="2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 rot="16200000">
            <a:off x="-215186" y="2564965"/>
            <a:ext cx="110325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err="1" smtClean="0">
                <a:solidFill>
                  <a:srgbClr val="000000"/>
                </a:solidFill>
                <a:cs typeface="Helvetica" pitchFamily="34" charset="0"/>
              </a:rPr>
              <a:t>B</a:t>
            </a:r>
            <a:r>
              <a:rPr lang="en-US" sz="1800" baseline="-25000" dirty="0" err="1" smtClean="0">
                <a:solidFill>
                  <a:srgbClr val="000000"/>
                </a:solidFill>
                <a:cs typeface="Helvetica" pitchFamily="34" charset="0"/>
              </a:rPr>
              <a:t>t</a:t>
            </a:r>
            <a:r>
              <a:rPr lang="en-US" sz="1800" dirty="0" err="1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t</a:t>
            </a:r>
            <a:r>
              <a:rPr lang="en-US" sz="1800" baseline="-25000" dirty="0" err="1" smtClean="0">
                <a:solidFill>
                  <a:srgbClr val="000000"/>
                </a:solidFill>
                <a:cs typeface="Helvetica" pitchFamily="34" charset="0"/>
              </a:rPr>
              <a:t>E</a:t>
            </a:r>
            <a:r>
              <a:rPr lang="en-US" sz="1800" baseline="30000" dirty="0" smtClean="0">
                <a:solidFill>
                  <a:srgbClr val="000000"/>
                </a:solidFill>
                <a:cs typeface="Helvetica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cs typeface="Helvetica" pitchFamily="34" charset="0"/>
              </a:rPr>
              <a:t>(T-s)</a:t>
            </a:r>
            <a:endParaRPr lang="en-US" sz="1800" dirty="0">
              <a:solidFill>
                <a:srgbClr val="000000"/>
              </a:solidFill>
              <a:cs typeface="Helvetica" pitchFamily="34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507466" y="4387030"/>
            <a:ext cx="163859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n</a:t>
            </a:r>
            <a:r>
              <a:rPr lang="en-US" sz="1800" baseline="30000" dirty="0" smtClean="0">
                <a:solidFill>
                  <a:srgbClr val="000000"/>
                </a:solidFill>
                <a:latin typeface="Symbol" pitchFamily="18" charset="2"/>
                <a:cs typeface="Helvetica" pitchFamily="34" charset="0"/>
              </a:rPr>
              <a:t>*</a:t>
            </a:r>
            <a:r>
              <a:rPr lang="en-US" sz="1800" baseline="-25000" dirty="0" smtClean="0">
                <a:solidFill>
                  <a:srgbClr val="000000"/>
                </a:solidFill>
                <a:cs typeface="Helvetica" pitchFamily="34" charset="0"/>
              </a:rPr>
              <a:t>e</a:t>
            </a:r>
            <a:r>
              <a:rPr lang="en-US" sz="1800" baseline="30000" dirty="0" smtClean="0">
                <a:solidFill>
                  <a:srgbClr val="000000"/>
                </a:solidFill>
                <a:cs typeface="Helvetica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cs typeface="Helvetica" pitchFamily="34" charset="0"/>
              </a:rPr>
              <a:t>(at r/a = 0.5)</a:t>
            </a:r>
            <a:endParaRPr lang="en-US" sz="1600" dirty="0">
              <a:solidFill>
                <a:srgbClr val="000000"/>
              </a:solidFill>
              <a:cs typeface="Helvetic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707057" y="2142744"/>
            <a:ext cx="74743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2644399" y="5603632"/>
            <a:ext cx="125973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Kaye EX/7-1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149613" y="5603632"/>
            <a:ext cx="1918187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Guttenfelder TH/6-1</a:t>
            </a:r>
          </a:p>
        </p:txBody>
      </p:sp>
    </p:spTree>
    <p:extLst>
      <p:ext uri="{BB962C8B-B14F-4D97-AF65-F5344CB8AC3E}">
        <p14:creationId xmlns:p14="http://schemas.microsoft.com/office/powerpoint/2010/main" val="23998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of Topics in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627120"/>
          </a:xfrm>
        </p:spPr>
        <p:txBody>
          <a:bodyPr/>
          <a:lstStyle/>
          <a:p>
            <a:r>
              <a:rPr lang="en-US" dirty="0" smtClean="0"/>
              <a:t>Advanced Scenarios and Control		2 slides</a:t>
            </a:r>
          </a:p>
          <a:p>
            <a:r>
              <a:rPr lang="en-US" dirty="0" smtClean="0"/>
              <a:t>Boundary Physics / Pedestal			1 slides</a:t>
            </a:r>
          </a:p>
          <a:p>
            <a:r>
              <a:rPr lang="en-US" dirty="0" smtClean="0"/>
              <a:t>Lithium Research					2 </a:t>
            </a:r>
            <a:r>
              <a:rPr lang="en-US" dirty="0"/>
              <a:t>slides</a:t>
            </a:r>
            <a:endParaRPr lang="en-US" dirty="0" smtClean="0"/>
          </a:p>
          <a:p>
            <a:r>
              <a:rPr lang="en-US" dirty="0"/>
              <a:t>Macroscopic Stability				</a:t>
            </a:r>
            <a:r>
              <a:rPr lang="en-US" dirty="0" smtClean="0"/>
              <a:t>4 </a:t>
            </a:r>
            <a:r>
              <a:rPr lang="en-US" dirty="0"/>
              <a:t>slides</a:t>
            </a:r>
            <a:endParaRPr lang="en-US" dirty="0" smtClean="0"/>
          </a:p>
          <a:p>
            <a:r>
              <a:rPr lang="en-US" dirty="0" smtClean="0"/>
              <a:t>Solenoid-free Start-up / Ramp-up		1 </a:t>
            </a:r>
            <a:r>
              <a:rPr lang="en-US" dirty="0"/>
              <a:t>slides</a:t>
            </a:r>
            <a:endParaRPr lang="en-US" dirty="0" smtClean="0"/>
          </a:p>
          <a:p>
            <a:r>
              <a:rPr lang="en-US" dirty="0" smtClean="0"/>
              <a:t>Transport </a:t>
            </a:r>
            <a:r>
              <a:rPr lang="en-US" dirty="0"/>
              <a:t>and Turbulence			3</a:t>
            </a:r>
            <a:r>
              <a:rPr lang="en-US" dirty="0" smtClean="0"/>
              <a:t> </a:t>
            </a:r>
            <a:r>
              <a:rPr lang="en-US" dirty="0"/>
              <a:t>slides</a:t>
            </a:r>
            <a:endParaRPr lang="en-US" dirty="0" smtClean="0"/>
          </a:p>
          <a:p>
            <a:r>
              <a:rPr lang="en-US" dirty="0" smtClean="0"/>
              <a:t>Waves and Energetic Particles			1 </a:t>
            </a:r>
            <a:r>
              <a:rPr lang="en-US" dirty="0"/>
              <a:t>slides</a:t>
            </a:r>
            <a:endParaRPr lang="en-US" dirty="0" smtClean="0"/>
          </a:p>
          <a:p>
            <a:r>
              <a:rPr lang="en-US" dirty="0" smtClean="0"/>
              <a:t>Title, intro, summary, reference			4 slides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30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73123"/>
            <a:ext cx="8640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u="sng" dirty="0" smtClean="0">
                <a:solidFill>
                  <a:srgbClr val="7030A0"/>
                </a:solidFill>
              </a:rPr>
              <a:t>Should have 18 slides total (17 plus 1 reference to other talks)</a:t>
            </a:r>
            <a:endParaRPr lang="en-US" sz="2400" u="sng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4624" y="6078168"/>
            <a:ext cx="4171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Total			18 slides</a:t>
            </a: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07520" y="6058712"/>
            <a:ext cx="8640507" cy="0"/>
          </a:xfrm>
          <a:prstGeom prst="line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16410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887504" y="5078505"/>
            <a:ext cx="7951695" cy="381000"/>
          </a:xfrm>
          <a:prstGeom prst="rect">
            <a:avLst/>
          </a:prstGeom>
          <a:solidFill>
            <a:srgbClr val="FFFF66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875"/>
            <a:ext cx="8534400" cy="815975"/>
          </a:xfrm>
        </p:spPr>
        <p:txBody>
          <a:bodyPr/>
          <a:lstStyle/>
          <a:p>
            <a:r>
              <a:rPr lang="en-US" dirty="0" smtClean="0"/>
              <a:t>NSTX Overview presentation and papers – preparation IAEA FEC 2012 (discussion on 8/13/12)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87505"/>
            <a:ext cx="8763000" cy="5629835"/>
          </a:xfrm>
        </p:spPr>
        <p:txBody>
          <a:bodyPr/>
          <a:lstStyle/>
          <a:p>
            <a:r>
              <a:rPr lang="en-US" dirty="0" smtClean="0"/>
              <a:t>Presentation length</a:t>
            </a:r>
          </a:p>
          <a:p>
            <a:pPr lvl="1"/>
            <a:r>
              <a:rPr lang="en-US" dirty="0" smtClean="0"/>
              <a:t>Past talks: average of 13.5 slides in 17 minutes (0.8/min), suggests:</a:t>
            </a:r>
          </a:p>
          <a:p>
            <a:pPr lvl="1"/>
            <a:r>
              <a:rPr lang="en-US" dirty="0" smtClean="0"/>
              <a:t>Overview: </a:t>
            </a:r>
            <a:r>
              <a:rPr lang="en-US" u="sng" dirty="0" smtClean="0"/>
              <a:t>17 slides</a:t>
            </a:r>
            <a:r>
              <a:rPr lang="en-US" dirty="0" smtClean="0"/>
              <a:t> in 21 minutes (+ 4 minutes for questions)</a:t>
            </a:r>
          </a:p>
          <a:p>
            <a:r>
              <a:rPr lang="en-US" dirty="0" smtClean="0"/>
              <a:t>Presentation status / needs </a:t>
            </a:r>
            <a:r>
              <a:rPr lang="en-US" dirty="0" smtClean="0">
                <a:solidFill>
                  <a:srgbClr val="FF0000"/>
                </a:solidFill>
              </a:rPr>
              <a:t>(thanks for material sent so far!)</a:t>
            </a:r>
          </a:p>
          <a:p>
            <a:pPr lvl="1"/>
            <a:r>
              <a:rPr lang="en-US" dirty="0" smtClean="0"/>
              <a:t>Working from NSTX PAC talk (approximately same length)</a:t>
            </a:r>
          </a:p>
          <a:p>
            <a:pPr lvl="1"/>
            <a:r>
              <a:rPr lang="en-US" dirty="0" smtClean="0"/>
              <a:t>Will update with most recent analysis from NSTX Team</a:t>
            </a:r>
            <a:endParaRPr lang="en-US" dirty="0"/>
          </a:p>
          <a:p>
            <a:r>
              <a:rPr lang="en-US" dirty="0" smtClean="0"/>
              <a:t>Papers</a:t>
            </a:r>
          </a:p>
          <a:p>
            <a:pPr lvl="1"/>
            <a:r>
              <a:rPr lang="en-US" dirty="0" smtClean="0"/>
              <a:t>12 page proceedings paper</a:t>
            </a:r>
          </a:p>
          <a:p>
            <a:pPr lvl="1"/>
            <a:r>
              <a:rPr lang="en-US" dirty="0" smtClean="0"/>
              <a:t>Longer Nuclear Fusion paper</a:t>
            </a:r>
          </a:p>
          <a:p>
            <a:r>
              <a:rPr lang="en-US" dirty="0" smtClean="0"/>
              <a:t>Paper Preparation</a:t>
            </a:r>
          </a:p>
          <a:p>
            <a:pPr lvl="1"/>
            <a:r>
              <a:rPr lang="en-US" dirty="0" smtClean="0"/>
              <a:t>Most contributors sent slides, not text – </a:t>
            </a:r>
            <a:r>
              <a:rPr lang="en-US" dirty="0" smtClean="0">
                <a:solidFill>
                  <a:srgbClr val="FF0000"/>
                </a:solidFill>
              </a:rPr>
              <a:t>please send text/references !</a:t>
            </a:r>
          </a:p>
          <a:p>
            <a:pPr lvl="1"/>
            <a:r>
              <a:rPr lang="en-US" dirty="0" smtClean="0"/>
              <a:t>Some text available from EPS 2012 presentations, but not all topics are covered</a:t>
            </a:r>
          </a:p>
          <a:p>
            <a:pPr lvl="1"/>
            <a:r>
              <a:rPr lang="en-US" dirty="0" smtClean="0"/>
              <a:t>Will send further requests for input / seek out new results 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10416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31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Text Box 144"/>
          <p:cNvSpPr txBox="1">
            <a:spLocks noChangeArrowheads="1"/>
          </p:cNvSpPr>
          <p:nvPr/>
        </p:nvSpPr>
        <p:spPr bwMode="auto">
          <a:xfrm>
            <a:off x="141408" y="6368534"/>
            <a:ext cx="3157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1822CD"/>
                </a:solidFill>
                <a:latin typeface="Helvetica" pitchFamily="34" charset="0"/>
              </a:rPr>
              <a:t>V1.0</a:t>
            </a:r>
            <a:endParaRPr lang="en-US" sz="1200" dirty="0">
              <a:solidFill>
                <a:srgbClr val="1822CD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66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slides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32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46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29"/>
            <a:ext cx="9144000" cy="815975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NSTX research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targets predictive physics understanding needed for fusion energy development facilities</a:t>
            </a:r>
            <a:endParaRPr lang="en-US" dirty="0"/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1159301" cy="12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553200" y="2133600"/>
            <a:ext cx="1143000" cy="4985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 sz="1200" b="1" dirty="0">
                <a:solidFill>
                  <a:srgbClr val="1822CD"/>
                </a:solidFill>
                <a:latin typeface="Helvetica" pitchFamily="34" charset="0"/>
              </a:rPr>
              <a:t>Fusion Nuclear Science Facility (FNSF)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8541"/>
            <a:ext cx="705805" cy="125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8040620" y="2133600"/>
            <a:ext cx="85566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smtClean="0"/>
              <a:t>ST Pilot </a:t>
            </a:r>
            <a:r>
              <a:rPr lang="en-US" b="1" dirty="0"/>
              <a:t>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4" y="890414"/>
            <a:ext cx="6880466" cy="2740810"/>
          </a:xfrm>
        </p:spPr>
        <p:txBody>
          <a:bodyPr/>
          <a:lstStyle/>
          <a:p>
            <a:r>
              <a:rPr lang="en-US" dirty="0" smtClean="0"/>
              <a:t>Enable key </a:t>
            </a:r>
            <a:r>
              <a:rPr lang="en-US" dirty="0"/>
              <a:t>ST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Move toward steady-state ST FNSF, pilot plant</a:t>
            </a:r>
          </a:p>
          <a:p>
            <a:pPr lvl="1"/>
            <a:r>
              <a:rPr lang="en-US" dirty="0" smtClean="0"/>
              <a:t>Close key gaps to DEMO</a:t>
            </a:r>
          </a:p>
          <a:p>
            <a:r>
              <a:rPr lang="en-US" dirty="0" smtClean="0"/>
              <a:t>Extend </a:t>
            </a:r>
            <a:r>
              <a:rPr lang="en-US" dirty="0"/>
              <a:t>understanding </a:t>
            </a:r>
            <a:r>
              <a:rPr lang="en-US" dirty="0" smtClean="0"/>
              <a:t>to tokamak </a:t>
            </a:r>
            <a:r>
              <a:rPr lang="en-US" dirty="0"/>
              <a:t>/ ITER</a:t>
            </a:r>
          </a:p>
          <a:p>
            <a:pPr lvl="1"/>
            <a:r>
              <a:rPr lang="en-US" dirty="0" smtClean="0"/>
              <a:t>Leverage ST to test theory, develop </a:t>
            </a:r>
            <a:r>
              <a:rPr lang="en-US" dirty="0"/>
              <a:t>predictive </a:t>
            </a:r>
            <a:r>
              <a:rPr lang="en-US" dirty="0" smtClean="0"/>
              <a:t>capability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33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3124200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Outline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22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r="7295"/>
          <a:stretch>
            <a:fillRect/>
          </a:stretch>
        </p:blipFill>
        <p:spPr bwMode="auto">
          <a:xfrm>
            <a:off x="6038030" y="3981262"/>
            <a:ext cx="1360009" cy="181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1"/>
          <p:cNvSpPr txBox="1">
            <a:spLocks noChangeArrowheads="1"/>
          </p:cNvSpPr>
          <p:nvPr/>
        </p:nvSpPr>
        <p:spPr bwMode="auto">
          <a:xfrm>
            <a:off x="5928883" y="5720055"/>
            <a:ext cx="1550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 i="0" dirty="0">
                <a:solidFill>
                  <a:srgbClr val="090CFF"/>
                </a:solidFill>
              </a:rPr>
              <a:t>New </a:t>
            </a:r>
            <a:r>
              <a:rPr lang="en-US" sz="1400" i="0" dirty="0" smtClean="0">
                <a:solidFill>
                  <a:srgbClr val="090CFF"/>
                </a:solidFill>
              </a:rPr>
              <a:t>center-stack</a:t>
            </a:r>
            <a:endParaRPr lang="en-US" sz="1400" i="0" dirty="0">
              <a:solidFill>
                <a:srgbClr val="090CFF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148083" y="3886200"/>
            <a:ext cx="95402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800" b="1" i="1" dirty="0">
                <a:solidFill>
                  <a:srgbClr val="FF0000"/>
                </a:solidFill>
                <a:latin typeface="Helvetica" pitchFamily="34" charset="0"/>
                <a:ea typeface="ＭＳ Ｐゴシック" pitchFamily="34" charset="-128"/>
              </a:rPr>
              <a:t>NSTX-U</a:t>
            </a:r>
          </a:p>
        </p:txBody>
      </p:sp>
      <p:pic>
        <p:nvPicPr>
          <p:cNvPr id="24" name="Picture 79" descr="NB2 is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5555"/>
          <a:stretch/>
        </p:blipFill>
        <p:spPr bwMode="auto">
          <a:xfrm>
            <a:off x="7505581" y="4242148"/>
            <a:ext cx="1596581" cy="149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7529083" y="5720055"/>
            <a:ext cx="1550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 i="0" dirty="0" smtClean="0">
                <a:solidFill>
                  <a:srgbClr val="090CFF"/>
                </a:solidFill>
              </a:rPr>
              <a:t>2</a:t>
            </a:r>
            <a:r>
              <a:rPr lang="en-US" sz="1400" i="0" baseline="30000" dirty="0" smtClean="0">
                <a:solidFill>
                  <a:srgbClr val="090CFF"/>
                </a:solidFill>
              </a:rPr>
              <a:t>nd</a:t>
            </a:r>
            <a:r>
              <a:rPr lang="en-US" sz="1400" i="0" dirty="0" smtClean="0">
                <a:solidFill>
                  <a:srgbClr val="090CFF"/>
                </a:solidFill>
              </a:rPr>
              <a:t> Neutral Beam</a:t>
            </a:r>
            <a:endParaRPr lang="en-US" sz="1400" i="0" dirty="0">
              <a:solidFill>
                <a:srgbClr val="090CFF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3734" y="3605446"/>
            <a:ext cx="6173788" cy="256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Develop key physics understanding to be tested in unexplored, hotter ST plasmas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Study high beta plasma transport and stability at </a:t>
            </a:r>
            <a:r>
              <a:rPr lang="en-US" dirty="0" smtClean="0">
                <a:solidFill>
                  <a:srgbClr val="FF0000"/>
                </a:solidFill>
              </a:rPr>
              <a:t>reduced </a:t>
            </a:r>
            <a:r>
              <a:rPr lang="en-US" dirty="0" err="1" smtClean="0">
                <a:solidFill>
                  <a:srgbClr val="FF0000"/>
                </a:solidFill>
              </a:rPr>
              <a:t>collisionality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extended pulse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Prototype methods to mitigate </a:t>
            </a:r>
            <a:r>
              <a:rPr lang="en-US" dirty="0" smtClean="0">
                <a:solidFill>
                  <a:srgbClr val="FF0000"/>
                </a:solidFill>
              </a:rPr>
              <a:t>very high heat/particle flux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Move toward </a:t>
            </a:r>
            <a:r>
              <a:rPr lang="en-US" dirty="0" smtClean="0">
                <a:solidFill>
                  <a:srgbClr val="FF0000"/>
                </a:solidFill>
              </a:rPr>
              <a:t>fully non-inductive operation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7621938" y="5117423"/>
            <a:ext cx="135745" cy="60263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6309883" y="5334000"/>
            <a:ext cx="304800" cy="37403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6047647" y="5987996"/>
            <a:ext cx="420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B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err="1" smtClean="0">
                <a:solidFill>
                  <a:srgbClr val="FF0000"/>
                </a:solidFill>
              </a:rPr>
              <a:t>I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p</a:t>
            </a:r>
            <a:endParaRPr lang="en-US" sz="1400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446028" y="6103492"/>
            <a:ext cx="35102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216332" y="5987996"/>
            <a:ext cx="7601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P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NBI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pulse</a:t>
            </a:r>
            <a:endParaRPr lang="en-US" sz="1400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452500" y="6392849"/>
            <a:ext cx="35102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970028" y="6103492"/>
            <a:ext cx="35102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7976500" y="6392849"/>
            <a:ext cx="351028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6747871" y="5967720"/>
            <a:ext cx="4670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1 T</a:t>
            </a: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6735280" y="6251066"/>
            <a:ext cx="63095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2 MA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8236165" y="5967720"/>
            <a:ext cx="785114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12 MW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8267230" y="6251066"/>
            <a:ext cx="5534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5 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039696" y="5972094"/>
            <a:ext cx="2973632" cy="557253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17" name="Picture 24" descr="com_Machinecutawa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45" y="2472767"/>
            <a:ext cx="1198518" cy="123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747871" y="3167390"/>
            <a:ext cx="593432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b="1" i="1" dirty="0">
                <a:solidFill>
                  <a:srgbClr val="1822CD"/>
                </a:solidFill>
                <a:latin typeface="Helvetica" pitchFamily="34" charset="0"/>
              </a:rPr>
              <a:t>ITER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547550" y="6137212"/>
            <a:ext cx="42970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u="sng" dirty="0" smtClean="0">
                <a:solidFill>
                  <a:srgbClr val="9900FF"/>
                </a:solidFill>
              </a:rPr>
              <a:t>3D effects are pervasive in this research</a:t>
            </a:r>
            <a:endParaRPr lang="en-US" sz="1000" u="sng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0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383267" y="5383305"/>
            <a:ext cx="4112533" cy="328812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794974"/>
              </p:ext>
            </p:extLst>
          </p:nvPr>
        </p:nvGraphicFramePr>
        <p:xfrm>
          <a:off x="6781800" y="1763635"/>
          <a:ext cx="2195255" cy="218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5254"/>
                <a:gridCol w="1280001"/>
              </a:tblGrid>
              <a:tr h="680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900FF"/>
                          </a:solidFill>
                        </a:rPr>
                        <a:t> 3 cm</a:t>
                      </a:r>
                      <a:endParaRPr lang="en-US" sz="160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2 – 4 cm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</a:rPr>
                        <a:t>reflecto-metery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900FF"/>
                          </a:solidFill>
                        </a:rPr>
                        <a:t>11 cm</a:t>
                      </a:r>
                      <a:endParaRPr lang="en-US" sz="160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10 – 14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 cm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(BES)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982133" y="1417596"/>
            <a:ext cx="1676400" cy="304800"/>
          </a:xfrm>
          <a:prstGeom prst="rect">
            <a:avLst/>
          </a:prstGeom>
          <a:solidFill>
            <a:srgbClr val="FFFFCC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3554" name="Slide Number Placeholder 1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ED770129-A1BA-4DAE-8337-9EEECE75828B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34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F14372FF-77B6-405B-9F8F-09DCBCC6CD30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34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9067800" cy="838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Pedestal scaling, structure, and dynamics studied theoretically and experimentally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3489325" y="2494453"/>
            <a:ext cx="2354263" cy="1825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7800" indent="-177800"/>
            <a:endParaRPr lang="en-US" b="1"/>
          </a:p>
        </p:txBody>
      </p:sp>
      <p:sp>
        <p:nvSpPr>
          <p:cNvPr id="14" name="Rectangle 7"/>
          <p:cNvSpPr>
            <a:spLocks/>
          </p:cNvSpPr>
          <p:nvPr/>
        </p:nvSpPr>
        <p:spPr bwMode="auto">
          <a:xfrm>
            <a:off x="798513" y="1743565"/>
            <a:ext cx="4140200" cy="27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20"/>
          <p:cNvSpPr>
            <a:spLocks/>
          </p:cNvSpPr>
          <p:nvPr/>
        </p:nvSpPr>
        <p:spPr bwMode="auto">
          <a:xfrm>
            <a:off x="2157413" y="5134465"/>
            <a:ext cx="15748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76200" y="4660331"/>
            <a:ext cx="472934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Pedestal width scaling 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>
                <a:latin typeface="Symbol" pitchFamily="18" charset="2"/>
              </a:rPr>
              <a:t>q</a:t>
            </a:r>
            <a:r>
              <a:rPr lang="en-US" sz="1800" baseline="30000" dirty="0" err="1" smtClean="0">
                <a:latin typeface="Symbol" pitchFamily="18" charset="2"/>
              </a:rPr>
              <a:t>a</a:t>
            </a:r>
            <a:r>
              <a:rPr lang="en-US" sz="1800" dirty="0" smtClean="0"/>
              <a:t> applies to multiple machines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In NSTX, observed </a:t>
            </a:r>
            <a:r>
              <a:rPr lang="en-US" sz="1800" dirty="0" err="1" smtClean="0">
                <a:solidFill>
                  <a:srgbClr val="FF0000"/>
                </a:solidFill>
              </a:rPr>
              <a:t>ped</a:t>
            </a:r>
            <a:r>
              <a:rPr lang="en-US" sz="1800" dirty="0" smtClean="0">
                <a:solidFill>
                  <a:srgbClr val="FF0000"/>
                </a:solidFill>
              </a:rPr>
              <a:t>. width is larger</a:t>
            </a:r>
          </a:p>
          <a:p>
            <a:pPr lvl="1"/>
            <a:r>
              <a:rPr lang="en-US" sz="1400" dirty="0" smtClean="0"/>
              <a:t>1.7 x MAST, 2.4 x DIII-D</a:t>
            </a:r>
          </a:p>
          <a:p>
            <a:pPr lvl="1"/>
            <a:r>
              <a:rPr lang="en-US" sz="1400" dirty="0" smtClean="0"/>
              <a:t>Data indicates stronger for NSTX: </a:t>
            </a:r>
            <a:r>
              <a:rPr lang="en-US" sz="1400" dirty="0" smtClean="0">
                <a:latin typeface="Symbol" pitchFamily="18" charset="2"/>
              </a:rPr>
              <a:t>b</a:t>
            </a:r>
            <a:r>
              <a:rPr lang="en-US" sz="1400" baseline="-25000" dirty="0" smtClean="0">
                <a:latin typeface="Symbol" pitchFamily="18" charset="2"/>
              </a:rPr>
              <a:t>q</a:t>
            </a:r>
            <a:r>
              <a:rPr lang="en-US" sz="1400" baseline="30000" dirty="0" smtClean="0">
                <a:latin typeface="Symbol" pitchFamily="18" charset="2"/>
              </a:rPr>
              <a:t>0.94</a:t>
            </a:r>
            <a:r>
              <a:rPr lang="en-US" sz="1400" dirty="0" smtClean="0"/>
              <a:t> vs. </a:t>
            </a:r>
            <a:r>
              <a:rPr lang="en-US" sz="1400" dirty="0" smtClean="0">
                <a:latin typeface="Symbol" pitchFamily="18" charset="2"/>
              </a:rPr>
              <a:t>b</a:t>
            </a:r>
            <a:r>
              <a:rPr lang="en-US" sz="1400" baseline="-25000" dirty="0" smtClean="0">
                <a:latin typeface="Symbol" pitchFamily="18" charset="2"/>
              </a:rPr>
              <a:t>q</a:t>
            </a:r>
            <a:r>
              <a:rPr lang="en-US" sz="1400" baseline="30000" dirty="0" smtClean="0">
                <a:latin typeface="Symbol" pitchFamily="18" charset="2"/>
              </a:rPr>
              <a:t>0.5</a:t>
            </a:r>
            <a:endParaRPr lang="en-US" sz="1400" dirty="0" smtClean="0"/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2065"/>
            <a:ext cx="3935560" cy="343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2" y="4355534"/>
            <a:ext cx="636587" cy="2345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4" name="Straight Arrow Connector 3"/>
          <p:cNvCxnSpPr/>
          <p:nvPr/>
        </p:nvCxnSpPr>
        <p:spPr bwMode="auto">
          <a:xfrm>
            <a:off x="2658533" y="1561529"/>
            <a:ext cx="746125" cy="321736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666456" y="4724400"/>
            <a:ext cx="4429091" cy="156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Measured correlation lengths at pedestal top are consistent with theory</a:t>
            </a:r>
          </a:p>
          <a:p>
            <a:pPr lvl="1"/>
            <a:r>
              <a:rPr lang="en-US" sz="1400" dirty="0" smtClean="0">
                <a:solidFill>
                  <a:srgbClr val="0000FF"/>
                </a:solidFill>
              </a:rPr>
              <a:t>BES and </a:t>
            </a:r>
            <a:r>
              <a:rPr lang="en-US" sz="1400" dirty="0" err="1" smtClean="0">
                <a:solidFill>
                  <a:srgbClr val="0000FF"/>
                </a:solidFill>
              </a:rPr>
              <a:t>reflectometry</a:t>
            </a:r>
            <a:endParaRPr lang="en-US" sz="1400" dirty="0" smtClean="0">
              <a:solidFill>
                <a:srgbClr val="0000FF"/>
              </a:solidFill>
            </a:endParaRPr>
          </a:p>
          <a:p>
            <a:pPr marL="973138" lvl="2"/>
            <a:r>
              <a:rPr lang="en-US" sz="1400" dirty="0" smtClean="0"/>
              <a:t>spatial structure exhibits ion-scale </a:t>
            </a:r>
            <a:r>
              <a:rPr lang="en-US" sz="1400" dirty="0" err="1" smtClean="0"/>
              <a:t>microturbulence</a:t>
            </a:r>
            <a:r>
              <a:rPr lang="en-US" sz="1400" dirty="0" smtClean="0"/>
              <a:t> (</a:t>
            </a:r>
            <a:r>
              <a:rPr lang="en-US" sz="1400" dirty="0" err="1" smtClean="0"/>
              <a:t>k</a:t>
            </a:r>
            <a:r>
              <a:rPr lang="en-US" sz="1500" kern="0" baseline="-6000" dirty="0" err="1" smtClean="0">
                <a:ea typeface="Apple Symbols" charset="0"/>
                <a:cs typeface="Apple Symbols" charset="0"/>
                <a:sym typeface="Arial" charset="0"/>
              </a:rPr>
              <a:t>⊥</a:t>
            </a:r>
            <a:r>
              <a:rPr lang="en-US" sz="1400" dirty="0" err="1" smtClean="0">
                <a:latin typeface="Symbol" pitchFamily="18" charset="2"/>
              </a:rPr>
              <a:t>r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 ~ 0.2 - 0.7)</a:t>
            </a:r>
          </a:p>
          <a:p>
            <a:pPr marL="973138" lvl="2"/>
            <a:r>
              <a:rPr lang="en-US" sz="1400" dirty="0" smtClean="0"/>
              <a:t>Compatible with ITG and/or KBM</a:t>
            </a:r>
          </a:p>
          <a:p>
            <a:pPr marL="457200" lvl="1" indent="0"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242903" y="6334817"/>
            <a:ext cx="5166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9900CC"/>
                </a:solidFill>
              </a:rPr>
              <a:t>A. Diallo, C.S. Chang, S. Ku (PPPL), D. Smith (UW), S. Kubota (UCLA)</a:t>
            </a:r>
            <a:endParaRPr lang="en-US" dirty="0">
              <a:solidFill>
                <a:srgbClr val="9900CC"/>
              </a:solidFill>
            </a:endParaRP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5" t="3540"/>
          <a:stretch/>
        </p:blipFill>
        <p:spPr bwMode="auto">
          <a:xfrm>
            <a:off x="4343400" y="1463639"/>
            <a:ext cx="1695984" cy="32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190257" y="907605"/>
            <a:ext cx="24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Pedestal width scaling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37523" y="899744"/>
            <a:ext cx="327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Turbulence correlation lengths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41534" y="1519520"/>
            <a:ext cx="173566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</a:rPr>
              <a:t>Theory</a:t>
            </a:r>
          </a:p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</a:rPr>
              <a:t>(non-linear XGC1 code)</a:t>
            </a:r>
            <a:endParaRPr lang="en-US" sz="1600" u="sng" dirty="0">
              <a:solidFill>
                <a:srgbClr val="99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5842768" y="3079311"/>
            <a:ext cx="0" cy="88412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 bwMode="auto">
          <a:xfrm>
            <a:off x="5819749" y="2889802"/>
            <a:ext cx="46038" cy="186532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0" y="4098378"/>
            <a:ext cx="111336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 = 1.38m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3562" name="Straight Connector 23561"/>
          <p:cNvCxnSpPr/>
          <p:nvPr/>
        </p:nvCxnSpPr>
        <p:spPr bwMode="auto">
          <a:xfrm>
            <a:off x="5842270" y="3957920"/>
            <a:ext cx="501914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91708" y="6248400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Diallo EX/P4-04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47165" y="1752530"/>
            <a:ext cx="1838263" cy="842169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96200" y="1824320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Experiment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83924" y="3996316"/>
            <a:ext cx="93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en-US" b="0" i="0" dirty="0" smtClean="0">
                <a:solidFill>
                  <a:schemeClr val="tx1"/>
                </a:solidFill>
              </a:rPr>
              <a:t>0% - 99% ELM cycle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07618" y="2637731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chemeClr val="tx1"/>
                </a:solidFill>
              </a:rPr>
              <a:t>radial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06035" y="3371974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err="1" smtClean="0">
                <a:solidFill>
                  <a:schemeClr val="tx1"/>
                </a:solidFill>
              </a:rPr>
              <a:t>poloidal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348667" y="3954468"/>
            <a:ext cx="0" cy="14391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5182427" y="4189213"/>
            <a:ext cx="682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b="0" i="0" dirty="0" smtClean="0">
                <a:solidFill>
                  <a:schemeClr val="tx1"/>
                </a:solidFill>
              </a:rPr>
              <a:t>139047</a:t>
            </a:r>
            <a:endParaRPr lang="en-US" sz="1100" b="0" i="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21625" y="1191099"/>
            <a:ext cx="39372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(During </a:t>
            </a:r>
            <a:r>
              <a:rPr lang="en-US" sz="1400" dirty="0">
                <a:solidFill>
                  <a:schemeClr val="tx1"/>
                </a:solidFill>
              </a:rPr>
              <a:t>inter-ELM period, at pedestal </a:t>
            </a:r>
            <a:r>
              <a:rPr lang="en-US" sz="1400" dirty="0" smtClean="0">
                <a:solidFill>
                  <a:schemeClr val="tx1"/>
                </a:solidFill>
              </a:rPr>
              <a:t>top)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861277" y="1916405"/>
            <a:ext cx="396958" cy="1705525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05200" y="2661171"/>
            <a:ext cx="795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MAST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14165" y="3033021"/>
            <a:ext cx="795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C-Mod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05200" y="3319891"/>
            <a:ext cx="79581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9900"/>
                </a:solidFill>
              </a:rPr>
              <a:t>DIII-D</a:t>
            </a:r>
          </a:p>
          <a:p>
            <a:pPr>
              <a:buFontTx/>
              <a:buNone/>
            </a:pPr>
            <a:r>
              <a:rPr lang="en-US" sz="1400" dirty="0" smtClean="0">
                <a:solidFill>
                  <a:srgbClr val="009900"/>
                </a:solidFill>
              </a:rPr>
              <a:t>JET</a:t>
            </a:r>
            <a:endParaRPr lang="en-US" sz="1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26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021975" y="5587364"/>
            <a:ext cx="3626225" cy="561181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3999" cy="8159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Experiments measuring global stability vs.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further support kinetic RWM stability theory, provide guidance for NSTX-U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01171"/>
            <a:ext cx="4572000" cy="294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515" y="1455006"/>
            <a:ext cx="756746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Marginal</a:t>
            </a:r>
          </a:p>
          <a:p>
            <a:pPr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Stability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914400" y="1713270"/>
            <a:ext cx="2137348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4"/>
          <p:cNvSpPr txBox="1">
            <a:spLocks noChangeArrowheads="1"/>
          </p:cNvSpPr>
          <p:nvPr/>
        </p:nvSpPr>
        <p:spPr bwMode="auto">
          <a:xfrm rot="16200000">
            <a:off x="2861433" y="1919221"/>
            <a:ext cx="917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unstable</a:t>
            </a:r>
            <a:endParaRPr lang="en-US" sz="1600" b="0" i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43152" y="6244123"/>
            <a:ext cx="346684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J. Berkery et al., </a:t>
            </a:r>
            <a:r>
              <a:rPr lang="en-US" sz="1400" dirty="0" smtClean="0">
                <a:solidFill>
                  <a:srgbClr val="9900CC"/>
                </a:solidFill>
              </a:rPr>
              <a:t>PRL </a:t>
            </a:r>
            <a:r>
              <a:rPr lang="en-US" sz="1400" b="1" dirty="0" smtClean="0">
                <a:solidFill>
                  <a:srgbClr val="9900CC"/>
                </a:solidFill>
              </a:rPr>
              <a:t>106</a:t>
            </a:r>
            <a:r>
              <a:rPr lang="en-US" sz="1400" dirty="0">
                <a:solidFill>
                  <a:srgbClr val="9900CC"/>
                </a:solidFill>
              </a:rPr>
              <a:t>, 075004 (2011)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27383" y="4191000"/>
            <a:ext cx="4454685" cy="214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>
                <a:cs typeface="Calibri" pitchFamily="34" charset="0"/>
              </a:rPr>
              <a:t>Two competing effects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Collisional dissipation reduced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Stabilizing resonant kinetic effects enhanced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(contrasts early theory)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1800" dirty="0" smtClean="0">
                <a:cs typeface="Calibri" pitchFamily="34" charset="0"/>
              </a:rPr>
              <a:t>Expectations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  <a:endParaRPr lang="en-US" sz="1800" dirty="0"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More 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stabilization near </a:t>
            </a:r>
            <a:r>
              <a:rPr lang="el-GR" sz="1600" dirty="0">
                <a:solidFill>
                  <a:srgbClr val="FF0000"/>
                </a:solidFill>
                <a:cs typeface="Calibri" pitchFamily="34" charset="0"/>
              </a:rPr>
              <a:t>ω</a:t>
            </a:r>
            <a:r>
              <a:rPr lang="el-GR" sz="1600" baseline="-25000" dirty="0">
                <a:solidFill>
                  <a:srgbClr val="FF0000"/>
                </a:solidFill>
                <a:cs typeface="Calibri" pitchFamily="34" charset="0"/>
              </a:rPr>
              <a:t>φ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 resonances; almost no effect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off-resonance</a:t>
            </a:r>
            <a:endParaRPr lang="en-US" sz="1600" dirty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373340" y="3012442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chemeClr val="tx1"/>
                </a:solidFill>
              </a:rPr>
              <a:t>Collisionality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5252" y="3673761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Plasma Rotation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059797"/>
            <a:ext cx="595035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NSTX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71165" y="2870196"/>
            <a:ext cx="756938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NSTX-U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21975" y="2308330"/>
            <a:ext cx="2106128" cy="1748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487270" y="2318867"/>
            <a:ext cx="945198" cy="672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1828800" y="2309902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711825" y="2309902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3801035" y="2318866"/>
            <a:ext cx="0" cy="56925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72585" y="905987"/>
            <a:ext cx="38470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</a:rPr>
              <a:t>Theory:</a:t>
            </a:r>
            <a:r>
              <a:rPr lang="en-US" sz="1600" u="sng" dirty="0" smtClean="0">
                <a:solidFill>
                  <a:srgbClr val="0000FF"/>
                </a:solidFill>
              </a:rPr>
              <a:t> RWM growth rate contours (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gt</a:t>
            </a:r>
            <a:r>
              <a:rPr lang="en-US" sz="1600" u="sng" baseline="-25000" dirty="0" err="1" smtClean="0">
                <a:solidFill>
                  <a:srgbClr val="0000FF"/>
                </a:solidFill>
              </a:rPr>
              <a:t>w</a:t>
            </a:r>
            <a:r>
              <a:rPr lang="en-US" sz="1600" u="sng" dirty="0" smtClean="0">
                <a:solidFill>
                  <a:srgbClr val="0000FF"/>
                </a:solidFill>
              </a:rPr>
              <a:t>)</a:t>
            </a:r>
            <a:endParaRPr lang="en-US" sz="900" u="sng" dirty="0">
              <a:solidFill>
                <a:srgbClr val="0000FF"/>
              </a:solidFill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463703" y="3687762"/>
            <a:ext cx="11176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Helvetica" charset="0"/>
              </a:rPr>
              <a:t>MISK code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35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086600" y="6248400"/>
            <a:ext cx="18288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EX/P8-07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66" y="1143000"/>
            <a:ext cx="4271875" cy="313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5257800" y="5885535"/>
            <a:ext cx="1586616" cy="680135"/>
            <a:chOff x="1297602" y="5240748"/>
            <a:chExt cx="1887537" cy="752299"/>
          </a:xfrm>
        </p:grpSpPr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1297602" y="5432835"/>
              <a:ext cx="890660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>
                  <a:solidFill>
                    <a:srgbClr val="CC00FF"/>
                  </a:solidFill>
                  <a:latin typeface="Arial" pitchFamily="34" charset="0"/>
                </a:rPr>
                <a:t>RFA =</a:t>
              </a:r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auto">
            <a:xfrm>
              <a:off x="2262802" y="5618572"/>
              <a:ext cx="902408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 err="1">
                  <a:solidFill>
                    <a:srgbClr val="CC00FF"/>
                  </a:solidFill>
                  <a:latin typeface="Arial" pitchFamily="34" charset="0"/>
                </a:rPr>
                <a:t>B</a:t>
              </a:r>
              <a:r>
                <a:rPr lang="en-US" sz="1600" baseline="-25000" dirty="0" err="1">
                  <a:solidFill>
                    <a:srgbClr val="CC00FF"/>
                  </a:solidFill>
                  <a:latin typeface="Arial" pitchFamily="34" charset="0"/>
                </a:rPr>
                <a:t>applied</a:t>
              </a:r>
              <a:endParaRPr lang="en-US" sz="1600" dirty="0">
                <a:solidFill>
                  <a:srgbClr val="CC00FF"/>
                </a:solidFill>
                <a:latin typeface="Arial" pitchFamily="34" charset="0"/>
              </a:endParaRPr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2265977" y="5240748"/>
              <a:ext cx="904315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 err="1">
                  <a:solidFill>
                    <a:srgbClr val="CC00FF"/>
                  </a:solidFill>
                  <a:latin typeface="Arial" pitchFamily="34" charset="0"/>
                </a:rPr>
                <a:t>B</a:t>
              </a:r>
              <a:r>
                <a:rPr lang="en-US" sz="1600" baseline="-25000" dirty="0" err="1">
                  <a:solidFill>
                    <a:srgbClr val="CC00FF"/>
                  </a:solidFill>
                  <a:latin typeface="Arial" pitchFamily="34" charset="0"/>
                </a:rPr>
                <a:t>plasma</a:t>
              </a:r>
              <a:endParaRPr lang="en-US" sz="1600" dirty="0">
                <a:solidFill>
                  <a:srgbClr val="CC00FF"/>
                </a:solidFill>
                <a:latin typeface="Arial" pitchFamily="34" charset="0"/>
              </a:endParaRP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2167552" y="5618573"/>
              <a:ext cx="10175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sz="2800">
                <a:solidFill>
                  <a:srgbClr val="CC00FF"/>
                </a:solidFill>
                <a:latin typeface="Arial" pitchFamily="34" charset="0"/>
              </a:endParaRPr>
            </a:p>
          </p:txBody>
        </p:sp>
      </p:grp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4802666" y="889110"/>
            <a:ext cx="42994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err="1" smtClean="0">
                <a:solidFill>
                  <a:srgbClr val="FF0000"/>
                </a:solidFill>
              </a:rPr>
              <a:t>Exp</a:t>
            </a:r>
            <a:r>
              <a:rPr lang="en-US" sz="1600" u="sng" dirty="0" smtClean="0">
                <a:solidFill>
                  <a:srgbClr val="FF0000"/>
                </a:solidFill>
              </a:rPr>
              <a:t>:</a:t>
            </a:r>
            <a:r>
              <a:rPr lang="en-US" sz="1600" u="sng" dirty="0" smtClean="0">
                <a:solidFill>
                  <a:srgbClr val="0000FF"/>
                </a:solidFill>
              </a:rPr>
              <a:t> Resonant Field Amplification (RFA) </a:t>
            </a:r>
            <a:r>
              <a:rPr lang="en-US" sz="1600" u="sng" dirty="0" err="1" smtClean="0">
                <a:solidFill>
                  <a:srgbClr val="0000FF"/>
                </a:solidFill>
              </a:rPr>
              <a:t>vs</a:t>
            </a:r>
            <a:r>
              <a:rPr lang="en-US" sz="1600" u="sng" dirty="0" smtClean="0">
                <a:solidFill>
                  <a:srgbClr val="0000FF"/>
                </a:solidFill>
              </a:rPr>
              <a:t> </a:t>
            </a:r>
            <a:r>
              <a:rPr lang="en-US" sz="1600" u="sng" dirty="0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sz="900" u="sng" baseline="-25000" dirty="0">
              <a:solidFill>
                <a:srgbClr val="0000FF"/>
              </a:solidFill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4682068" y="4321452"/>
            <a:ext cx="4309532" cy="165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/>
              <a:t>Mode stability directly measured in experiment using </a:t>
            </a:r>
            <a:r>
              <a:rPr lang="en-US" sz="1800" dirty="0"/>
              <a:t>MHD </a:t>
            </a:r>
            <a:r>
              <a:rPr lang="en-US" sz="1800" dirty="0" smtClean="0"/>
              <a:t>spectroscopy </a:t>
            </a:r>
            <a:endParaRPr lang="en-US" sz="1800" dirty="0" smtClean="0">
              <a:latin typeface="Symbol" pitchFamily="18" charset="2"/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Decreases with </a:t>
            </a:r>
            <a:r>
              <a:rPr lang="en-US" sz="1600" dirty="0" smtClean="0">
                <a:latin typeface="Symbol" pitchFamily="18" charset="2"/>
                <a:cs typeface="Calibri" pitchFamily="34" charset="0"/>
              </a:rPr>
              <a:t>n</a:t>
            </a:r>
            <a:r>
              <a:rPr lang="en-US" sz="1600" dirty="0" smtClean="0">
                <a:cs typeface="Calibri" pitchFamily="34" charset="0"/>
              </a:rPr>
              <a:t> at lower RFA 		</a:t>
            </a:r>
            <a:r>
              <a:rPr lang="en-US" sz="1600" dirty="0" smtClean="0">
                <a:solidFill>
                  <a:srgbClr val="00B050"/>
                </a:solidFill>
                <a:cs typeface="Calibri" pitchFamily="34" charset="0"/>
              </a:rPr>
              <a:t>(“on resonance”)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Independent of </a:t>
            </a:r>
            <a:r>
              <a:rPr lang="en-US" sz="1600" dirty="0">
                <a:latin typeface="Symbol" pitchFamily="18" charset="2"/>
                <a:cs typeface="Calibri" pitchFamily="34" charset="0"/>
              </a:rPr>
              <a:t>n</a:t>
            </a:r>
            <a:r>
              <a:rPr lang="en-US" sz="1600" dirty="0" smtClean="0">
                <a:cs typeface="Calibri" pitchFamily="34" charset="0"/>
              </a:rPr>
              <a:t> at higher RFA 		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(“off resonance”)</a:t>
            </a:r>
          </a:p>
        </p:txBody>
      </p:sp>
      <p:sp>
        <p:nvSpPr>
          <p:cNvPr id="8" name="TextBox 7"/>
          <p:cNvSpPr txBox="1"/>
          <p:nvPr/>
        </p:nvSpPr>
        <p:spPr>
          <a:xfrm rot="19469970">
            <a:off x="7551393" y="2985941"/>
            <a:ext cx="1386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“</a:t>
            </a:r>
            <a:r>
              <a:rPr lang="en-US" sz="1400" dirty="0">
                <a:solidFill>
                  <a:srgbClr val="00B050"/>
                </a:solidFill>
                <a:cs typeface="Calibri" pitchFamily="34" charset="0"/>
              </a:rPr>
              <a:t>on resonance</a:t>
            </a: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”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086600" y="1244504"/>
            <a:ext cx="1383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“off </a:t>
            </a:r>
            <a:r>
              <a:rPr lang="en-US" sz="1400" dirty="0">
                <a:solidFill>
                  <a:srgbClr val="FF0000"/>
                </a:solidFill>
                <a:cs typeface="Calibri" pitchFamily="34" charset="0"/>
              </a:rPr>
              <a:t>resonance</a:t>
            </a: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”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422880" y="4042432"/>
            <a:ext cx="341632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</a:rPr>
              <a:t>(trajectories of 20 experimental plasmas)</a:t>
            </a:r>
            <a:endParaRPr lang="en-US" sz="14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 bwMode="auto">
          <a:xfrm>
            <a:off x="1224661" y="1242884"/>
            <a:ext cx="3218380" cy="1937151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Improved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stability control includes dual field component feedback and state </a:t>
            </a:r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space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feedback with 3D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36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14" name="Picture 25" descr="RWM Br sensor phase scan no labels v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73718" b="4713"/>
          <a:stretch/>
        </p:blipFill>
        <p:spPr bwMode="auto">
          <a:xfrm>
            <a:off x="317983" y="2212085"/>
            <a:ext cx="4180681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94426" y="2212085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US" sz="1800" baseline="-25000" dirty="0" err="1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sz="1800" baseline="30000" dirty="0" err="1">
                <a:solidFill>
                  <a:srgbClr val="000000"/>
                </a:solidFill>
                <a:latin typeface="Arial" pitchFamily="34" charset="0"/>
              </a:rPr>
              <a:t>n</a:t>
            </a:r>
            <a:r>
              <a:rPr lang="en-US" sz="1800" baseline="30000" dirty="0">
                <a:solidFill>
                  <a:srgbClr val="000000"/>
                </a:solidFill>
                <a:latin typeface="Arial" pitchFamily="34" charset="0"/>
              </a:rPr>
              <a:t> = 1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(G)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89383" y="2343848"/>
            <a:ext cx="212725" cy="658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86641" y="3364992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0000FF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</a:rPr>
              <a:t> FB phase = 0</a:t>
            </a:r>
            <a:r>
              <a:rPr lang="en-US" sz="1400" baseline="30000" dirty="0">
                <a:solidFill>
                  <a:srgbClr val="0000FF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 flipV="1">
            <a:off x="1554479" y="2688336"/>
            <a:ext cx="348345" cy="71300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286000" y="3364992"/>
            <a:ext cx="1611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FF0000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</a:rPr>
              <a:t> FB phase = 90</a:t>
            </a:r>
            <a:r>
              <a:rPr lang="en-US" sz="1400" baseline="30000" dirty="0">
                <a:solidFill>
                  <a:srgbClr val="FF00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H="1" flipV="1">
            <a:off x="2188115" y="2789917"/>
            <a:ext cx="329009" cy="62970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2589749" y="2325530"/>
            <a:ext cx="15103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lang="en-US" baseline="-25000" dirty="0">
                <a:solidFill>
                  <a:srgbClr val="000000"/>
                </a:solidFill>
                <a:latin typeface="Arial" pitchFamily="34" charset="0"/>
              </a:rPr>
              <a:t>r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FB phase = 180</a:t>
            </a:r>
            <a:r>
              <a:rPr lang="en-US" baseline="30000" dirty="0">
                <a:solidFill>
                  <a:srgbClr val="000000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H="1">
            <a:off x="2845655" y="2619217"/>
            <a:ext cx="92075" cy="193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3886200" y="3316985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t (s)</a:t>
            </a: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203683" y="2275585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6</a:t>
            </a:r>
          </a:p>
        </p:txBody>
      </p:sp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203683" y="253276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4</a:t>
            </a:r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203683" y="2796285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2</a:t>
            </a:r>
          </a:p>
        </p:txBody>
      </p:sp>
      <p:sp>
        <p:nvSpPr>
          <p:cNvPr id="49" name="Text Box 52"/>
          <p:cNvSpPr txBox="1">
            <a:spLocks noChangeArrowheads="1"/>
          </p:cNvSpPr>
          <p:nvPr/>
        </p:nvSpPr>
        <p:spPr bwMode="auto">
          <a:xfrm>
            <a:off x="203683" y="3053460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</a:t>
            </a:r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22218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0.0</a:t>
            </a: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81411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0.2</a:t>
            </a: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139720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0.4</a:t>
            </a: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1989344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0.6</a:t>
            </a:r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2572440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0.8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315974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1.0</a:t>
            </a:r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3742841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1.2</a:t>
            </a:r>
          </a:p>
        </p:txBody>
      </p:sp>
      <p:sp>
        <p:nvSpPr>
          <p:cNvPr id="58" name="Text Box 60"/>
          <p:cNvSpPr txBox="1">
            <a:spLocks noChangeArrowheads="1"/>
          </p:cNvSpPr>
          <p:nvPr/>
        </p:nvSpPr>
        <p:spPr bwMode="auto">
          <a:xfrm>
            <a:off x="4325937" y="3213798"/>
            <a:ext cx="2460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1.4</a:t>
            </a:r>
          </a:p>
        </p:txBody>
      </p:sp>
      <p:pic>
        <p:nvPicPr>
          <p:cNvPr id="59" name="Picture 25" descr="RWM Br sensor phase scan no labels v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8543" b="68458"/>
          <a:stretch/>
        </p:blipFill>
        <p:spPr bwMode="auto">
          <a:xfrm>
            <a:off x="317983" y="1146048"/>
            <a:ext cx="4180681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432283" y="1265109"/>
            <a:ext cx="41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1800" baseline="-25000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877891" y="1242884"/>
            <a:ext cx="5651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</a:rPr>
              <a:t>140124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4" charset="0"/>
              </a:rPr>
              <a:t>140125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pitchFamily="34" charset="0"/>
              </a:rPr>
              <a:t>140126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900" dirty="0">
                <a:solidFill>
                  <a:srgbClr val="FF33CC"/>
                </a:solidFill>
                <a:latin typeface="Arial" pitchFamily="34" charset="0"/>
              </a:rPr>
              <a:t>140127</a:t>
            </a:r>
          </a:p>
        </p:txBody>
      </p:sp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203683" y="11571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charset="0"/>
              </a:rPr>
              <a:t>6</a:t>
            </a:r>
          </a:p>
        </p:txBody>
      </p:sp>
      <p:sp>
        <p:nvSpPr>
          <p:cNvPr id="63" name="Text Box 35"/>
          <p:cNvSpPr txBox="1">
            <a:spLocks noChangeArrowheads="1"/>
          </p:cNvSpPr>
          <p:nvPr/>
        </p:nvSpPr>
        <p:spPr bwMode="auto">
          <a:xfrm>
            <a:off x="203683" y="14619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4</a:t>
            </a:r>
          </a:p>
        </p:txBody>
      </p:sp>
      <p:sp>
        <p:nvSpPr>
          <p:cNvPr id="64" name="Text Box 36"/>
          <p:cNvSpPr txBox="1">
            <a:spLocks noChangeArrowheads="1"/>
          </p:cNvSpPr>
          <p:nvPr/>
        </p:nvSpPr>
        <p:spPr bwMode="auto">
          <a:xfrm>
            <a:off x="203683" y="1766759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2</a:t>
            </a:r>
          </a:p>
        </p:txBody>
      </p: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203683" y="2031872"/>
            <a:ext cx="98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</a:rPr>
              <a:t>0</a:t>
            </a: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498744" y="889016"/>
            <a:ext cx="38263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Active n = 1 </a:t>
            </a:r>
            <a:r>
              <a:rPr lang="en-US" sz="1600" u="sng" dirty="0" err="1" smtClean="0">
                <a:solidFill>
                  <a:srgbClr val="000000"/>
                </a:solidFill>
                <a:latin typeface="Helvetica" charset="0"/>
              </a:rPr>
              <a:t>B</a:t>
            </a:r>
            <a:r>
              <a:rPr lang="en-US" sz="1600" u="sng" baseline="-25000" dirty="0" err="1" smtClean="0">
                <a:solidFill>
                  <a:srgbClr val="000000"/>
                </a:solidFill>
                <a:latin typeface="Helvetica" charset="0"/>
              </a:rPr>
              <a:t>p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+ B</a:t>
            </a:r>
            <a:r>
              <a:rPr lang="en-US" sz="1600" u="sng" baseline="-25000" dirty="0">
                <a:solidFill>
                  <a:srgbClr val="000000"/>
                </a:solidFill>
                <a:latin typeface="Helvetica" charset="0"/>
              </a:rPr>
              <a:t>R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feedback (FB) control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67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2" t="19630" r="9802" b="16743"/>
          <a:stretch/>
        </p:blipFill>
        <p:spPr bwMode="auto">
          <a:xfrm>
            <a:off x="5614950" y="1146049"/>
            <a:ext cx="3035338" cy="217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7739474" y="3471672"/>
            <a:ext cx="13721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1600" dirty="0" err="1" smtClean="0">
                <a:solidFill>
                  <a:srgbClr val="000000"/>
                </a:solidFill>
                <a:latin typeface="Helvetica" charset="0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(s)   (model)</a:t>
            </a: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 rot="-5400000">
            <a:off x="4115194" y="2112756"/>
            <a:ext cx="1888337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Radial field n = 1 (G)</a:t>
            </a: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5890848" y="2813656"/>
            <a:ext cx="1241425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00"/>
                </a:solidFill>
                <a:latin typeface="Helvetica" charset="0"/>
              </a:rPr>
              <a:t>180 </a:t>
            </a:r>
            <a:r>
              <a:rPr lang="en-US" sz="1200" dirty="0" err="1">
                <a:solidFill>
                  <a:srgbClr val="000000"/>
                </a:solidFill>
                <a:latin typeface="Helvetica" charset="0"/>
              </a:rPr>
              <a:t>deg</a:t>
            </a:r>
            <a:r>
              <a:rPr lang="en-US" sz="1200" dirty="0">
                <a:solidFill>
                  <a:srgbClr val="000000"/>
                </a:solidFill>
                <a:latin typeface="Helvetica" charset="0"/>
              </a:rPr>
              <a:t> FB phase</a:t>
            </a: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6245225" y="2212848"/>
            <a:ext cx="11572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FF0000"/>
                </a:solidFill>
                <a:latin typeface="Helvetica" charset="0"/>
              </a:rPr>
              <a:t>90 deg FB phase</a:t>
            </a:r>
          </a:p>
        </p:txBody>
      </p:sp>
      <p:sp>
        <p:nvSpPr>
          <p:cNvPr id="72" name="Line 13"/>
          <p:cNvSpPr>
            <a:spLocks noChangeShapeType="1"/>
          </p:cNvSpPr>
          <p:nvPr/>
        </p:nvSpPr>
        <p:spPr bwMode="auto">
          <a:xfrm flipH="1">
            <a:off x="6434138" y="2425573"/>
            <a:ext cx="28575" cy="2444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" name="Line 14"/>
          <p:cNvSpPr>
            <a:spLocks noChangeShapeType="1"/>
          </p:cNvSpPr>
          <p:nvPr/>
        </p:nvSpPr>
        <p:spPr bwMode="auto">
          <a:xfrm>
            <a:off x="7075488" y="1634998"/>
            <a:ext cx="12700" cy="22066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" name="Text Box 16"/>
          <p:cNvSpPr txBox="1">
            <a:spLocks noChangeArrowheads="1"/>
          </p:cNvSpPr>
          <p:nvPr/>
        </p:nvSpPr>
        <p:spPr bwMode="auto">
          <a:xfrm>
            <a:off x="6699250" y="1374648"/>
            <a:ext cx="1073150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Helvetica" charset="0"/>
              </a:rPr>
              <a:t>0 deg FB phase</a:t>
            </a:r>
          </a:p>
        </p:txBody>
      </p:sp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7197968" y="2974848"/>
            <a:ext cx="12461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CC9900"/>
                </a:solidFill>
                <a:latin typeface="Helvetica" charset="0"/>
              </a:rPr>
              <a:t>Vacuum error field</a:t>
            </a:r>
          </a:p>
        </p:txBody>
      </p:sp>
      <p:sp>
        <p:nvSpPr>
          <p:cNvPr id="76" name="Text Box 18"/>
          <p:cNvSpPr txBox="1">
            <a:spLocks noChangeArrowheads="1"/>
          </p:cNvSpPr>
          <p:nvPr/>
        </p:nvSpPr>
        <p:spPr bwMode="auto">
          <a:xfrm>
            <a:off x="7162800" y="2543294"/>
            <a:ext cx="129540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Vacuum </a:t>
            </a: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error field</a:t>
            </a:r>
            <a:endParaRPr lang="en-US" sz="1200" dirty="0">
              <a:solidFill>
                <a:srgbClr val="0000FF"/>
              </a:solidFill>
              <a:latin typeface="Helvetica" charset="0"/>
            </a:endParaRPr>
          </a:p>
        </p:txBody>
      </p: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5334000" y="889016"/>
            <a:ext cx="34504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C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alculation of B</a:t>
            </a:r>
            <a:r>
              <a:rPr lang="en-US" sz="1600" u="sng" baseline="-25000" dirty="0" smtClean="0">
                <a:solidFill>
                  <a:srgbClr val="000000"/>
                </a:solidFill>
                <a:latin typeface="Helvetica" charset="0"/>
              </a:rPr>
              <a:t>r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+ </a:t>
            </a:r>
            <a:r>
              <a:rPr lang="en-US" sz="1600" u="sng" dirty="0" err="1">
                <a:solidFill>
                  <a:srgbClr val="000000"/>
                </a:solidFill>
                <a:latin typeface="Helvetica" charset="0"/>
              </a:rPr>
              <a:t>B</a:t>
            </a:r>
            <a:r>
              <a:rPr lang="en-US" sz="1600" u="sng" baseline="-25000" dirty="0" err="1">
                <a:solidFill>
                  <a:srgbClr val="000000"/>
                </a:solidFill>
                <a:latin typeface="Helvetica" charset="0"/>
              </a:rPr>
              <a:t>p</a:t>
            </a:r>
            <a:r>
              <a:rPr lang="en-US" sz="1600" u="sng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control (VALEN)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78" name="Text Box 18"/>
          <p:cNvSpPr txBox="1">
            <a:spLocks noChangeArrowheads="1"/>
          </p:cNvSpPr>
          <p:nvPr/>
        </p:nvSpPr>
        <p:spPr bwMode="auto">
          <a:xfrm>
            <a:off x="7937119" y="2695694"/>
            <a:ext cx="533400" cy="18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0000FF"/>
                </a:solidFill>
                <a:latin typeface="Helvetica" charset="0"/>
              </a:rPr>
              <a:t>+ </a:t>
            </a: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RFA</a:t>
            </a:r>
          </a:p>
        </p:txBody>
      </p:sp>
      <p:sp>
        <p:nvSpPr>
          <p:cNvPr id="79" name="Text Box 57"/>
          <p:cNvSpPr txBox="1">
            <a:spLocks noChangeArrowheads="1"/>
          </p:cNvSpPr>
          <p:nvPr/>
        </p:nvSpPr>
        <p:spPr bwMode="auto">
          <a:xfrm>
            <a:off x="5366484" y="3185895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2.3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0" name="Text Box 57"/>
          <p:cNvSpPr txBox="1">
            <a:spLocks noChangeArrowheads="1"/>
          </p:cNvSpPr>
          <p:nvPr/>
        </p:nvSpPr>
        <p:spPr bwMode="auto">
          <a:xfrm>
            <a:off x="5366484" y="2771630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2.4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1" name="Text Box 57"/>
          <p:cNvSpPr txBox="1">
            <a:spLocks noChangeArrowheads="1"/>
          </p:cNvSpPr>
          <p:nvPr/>
        </p:nvSpPr>
        <p:spPr bwMode="auto">
          <a:xfrm>
            <a:off x="5366484" y="2360294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2.5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2" name="Text Box 57"/>
          <p:cNvSpPr txBox="1">
            <a:spLocks noChangeArrowheads="1"/>
          </p:cNvSpPr>
          <p:nvPr/>
        </p:nvSpPr>
        <p:spPr bwMode="auto">
          <a:xfrm>
            <a:off x="5366484" y="1935480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2.6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3" name="Text Box 57"/>
          <p:cNvSpPr txBox="1">
            <a:spLocks noChangeArrowheads="1"/>
          </p:cNvSpPr>
          <p:nvPr/>
        </p:nvSpPr>
        <p:spPr bwMode="auto">
          <a:xfrm>
            <a:off x="5366484" y="1538923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2.7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4" name="Text Box 57"/>
          <p:cNvSpPr txBox="1">
            <a:spLocks noChangeArrowheads="1"/>
          </p:cNvSpPr>
          <p:nvPr/>
        </p:nvSpPr>
        <p:spPr bwMode="auto">
          <a:xfrm>
            <a:off x="5366484" y="1122203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2.8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5" name="Text Box 57"/>
          <p:cNvSpPr txBox="1">
            <a:spLocks noChangeArrowheads="1"/>
          </p:cNvSpPr>
          <p:nvPr/>
        </p:nvSpPr>
        <p:spPr bwMode="auto">
          <a:xfrm>
            <a:off x="5532120" y="3319118"/>
            <a:ext cx="2484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6" name="Text Box 57"/>
          <p:cNvSpPr txBox="1">
            <a:spLocks noChangeArrowheads="1"/>
          </p:cNvSpPr>
          <p:nvPr/>
        </p:nvSpPr>
        <p:spPr bwMode="auto">
          <a:xfrm>
            <a:off x="6420575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0.04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89" name="Text Box 57"/>
          <p:cNvSpPr txBox="1">
            <a:spLocks noChangeArrowheads="1"/>
          </p:cNvSpPr>
          <p:nvPr/>
        </p:nvSpPr>
        <p:spPr bwMode="auto">
          <a:xfrm>
            <a:off x="7373112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0.08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90" name="Text Box 57"/>
          <p:cNvSpPr txBox="1">
            <a:spLocks noChangeArrowheads="1"/>
          </p:cNvSpPr>
          <p:nvPr/>
        </p:nvSpPr>
        <p:spPr bwMode="auto">
          <a:xfrm>
            <a:off x="8320660" y="3319118"/>
            <a:ext cx="34785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  <a:latin typeface="Helvetica" charset="0"/>
              </a:rPr>
              <a:t>0.12</a:t>
            </a:r>
            <a:endParaRPr lang="en-US" sz="1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990786" y="1868424"/>
            <a:ext cx="1709737" cy="304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FF33CC"/>
                </a:solidFill>
                <a:latin typeface="Arial" pitchFamily="34" charset="0"/>
              </a:rPr>
              <a:t>B</a:t>
            </a:r>
            <a:r>
              <a:rPr lang="en-US" sz="1400" baseline="-25000" dirty="0">
                <a:solidFill>
                  <a:srgbClr val="FF33CC"/>
                </a:solidFill>
                <a:latin typeface="Arial" pitchFamily="34" charset="0"/>
              </a:rPr>
              <a:t>r</a:t>
            </a:r>
            <a:r>
              <a:rPr lang="en-US" sz="1400" dirty="0">
                <a:solidFill>
                  <a:srgbClr val="FF33CC"/>
                </a:solidFill>
                <a:latin typeface="Arial" pitchFamily="34" charset="0"/>
              </a:rPr>
              <a:t> FB phase = 225</a:t>
            </a:r>
            <a:r>
              <a:rPr lang="en-US" sz="1400" baseline="30000" dirty="0">
                <a:solidFill>
                  <a:srgbClr val="FF33CC"/>
                </a:solidFill>
                <a:latin typeface="Arial" pitchFamily="34" charset="0"/>
              </a:rPr>
              <a:t>o</a:t>
            </a:r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H="1">
            <a:off x="2112375" y="2104646"/>
            <a:ext cx="224632" cy="364234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117547" y="3736848"/>
            <a:ext cx="8797853" cy="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4419599" y="6245423"/>
            <a:ext cx="405092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S.A. Sabbagh, O. </a:t>
            </a:r>
            <a:r>
              <a:rPr lang="en-US" sz="1400" dirty="0" err="1" smtClean="0">
                <a:solidFill>
                  <a:srgbClr val="9900CC"/>
                </a:solidFill>
                <a:cs typeface="Helvetica" pitchFamily="34" charset="0"/>
              </a:rPr>
              <a:t>Katsuro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-Hopkins, J.M. Bialek</a:t>
            </a:r>
          </a:p>
        </p:txBody>
      </p:sp>
      <p:sp>
        <p:nvSpPr>
          <p:cNvPr id="96" name="Line 24"/>
          <p:cNvSpPr>
            <a:spLocks noChangeShapeType="1"/>
          </p:cNvSpPr>
          <p:nvPr/>
        </p:nvSpPr>
        <p:spPr bwMode="auto">
          <a:xfrm>
            <a:off x="1233805" y="128143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7" name="Text Box 23"/>
          <p:cNvSpPr txBox="1">
            <a:spLocks noChangeArrowheads="1"/>
          </p:cNvSpPr>
          <p:nvPr/>
        </p:nvSpPr>
        <p:spPr bwMode="auto">
          <a:xfrm>
            <a:off x="1362393" y="1173480"/>
            <a:ext cx="877887" cy="1825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>
                <a:solidFill>
                  <a:srgbClr val="0000FF"/>
                </a:solidFill>
                <a:latin typeface="Helvetica" charset="0"/>
              </a:rPr>
              <a:t>Feedback on</a:t>
            </a:r>
          </a:p>
        </p:txBody>
      </p:sp>
      <p:sp>
        <p:nvSpPr>
          <p:cNvPr id="98" name="Line 25"/>
          <p:cNvSpPr>
            <a:spLocks noChangeShapeType="1"/>
          </p:cNvSpPr>
          <p:nvPr/>
        </p:nvSpPr>
        <p:spPr bwMode="auto">
          <a:xfrm>
            <a:off x="1224661" y="1263521"/>
            <a:ext cx="0" cy="192237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" name="Line 27"/>
          <p:cNvSpPr>
            <a:spLocks noChangeShapeType="1"/>
          </p:cNvSpPr>
          <p:nvPr/>
        </p:nvSpPr>
        <p:spPr bwMode="auto">
          <a:xfrm>
            <a:off x="345212" y="2834005"/>
            <a:ext cx="873988" cy="15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1" name="Rectangle 15"/>
          <p:cNvSpPr>
            <a:spLocks noChangeArrowheads="1"/>
          </p:cNvSpPr>
          <p:nvPr/>
        </p:nvSpPr>
        <p:spPr bwMode="auto">
          <a:xfrm>
            <a:off x="117548" y="5932425"/>
            <a:ext cx="445577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Significantly reduced disruptions at high </a:t>
            </a:r>
            <a:r>
              <a:rPr lang="en-US" sz="1800" dirty="0" err="1" smtClean="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sz="1800" baseline="-25000" dirty="0" err="1" smtClean="0">
                <a:solidFill>
                  <a:srgbClr val="0000FF"/>
                </a:solidFill>
                <a:latin typeface="Arial" pitchFamily="34" charset="0"/>
              </a:rPr>
              <a:t>N</a:t>
            </a:r>
            <a:r>
              <a:rPr lang="en-US" sz="1800" dirty="0" smtClean="0">
                <a:solidFill>
                  <a:srgbClr val="0000FF"/>
                </a:solidFill>
                <a:latin typeface="Arial" pitchFamily="34" charset="0"/>
              </a:rPr>
              <a:t> in controlled experiments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marL="742950" lvl="1" indent="-285750" eaLnBrk="0" hangingPunct="0">
              <a:buClr>
                <a:srgbClr val="3333FF"/>
              </a:buClr>
              <a:buSzPct val="75000"/>
              <a:buFont typeface="Wingdings" pitchFamily="2" charset="2"/>
              <a:buChar char="q"/>
            </a:pP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7" y="3962628"/>
            <a:ext cx="1795013" cy="196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Text Box 22"/>
          <p:cNvSpPr txBox="1">
            <a:spLocks noChangeArrowheads="1"/>
          </p:cNvSpPr>
          <p:nvPr/>
        </p:nvSpPr>
        <p:spPr bwMode="auto">
          <a:xfrm>
            <a:off x="1524000" y="3810000"/>
            <a:ext cx="263001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600" u="sng" dirty="0" smtClean="0">
                <a:solidFill>
                  <a:srgbClr val="000000"/>
                </a:solidFill>
                <a:latin typeface="Helvetica" charset="0"/>
              </a:rPr>
              <a:t>RWM State Space Controller</a:t>
            </a:r>
            <a:endParaRPr lang="en-US" sz="1600" u="sng" dirty="0">
              <a:solidFill>
                <a:srgbClr val="000000"/>
              </a:solidFill>
              <a:latin typeface="Helvetica" charset="0"/>
            </a:endParaRPr>
          </a:p>
        </p:txBody>
      </p:sp>
      <p:grpSp>
        <p:nvGrpSpPr>
          <p:cNvPr id="177" name="Group 176"/>
          <p:cNvGrpSpPr/>
          <p:nvPr/>
        </p:nvGrpSpPr>
        <p:grpSpPr>
          <a:xfrm>
            <a:off x="6624293" y="4250275"/>
            <a:ext cx="2480832" cy="1939336"/>
            <a:chOff x="6869113" y="4353386"/>
            <a:chExt cx="2046287" cy="1599640"/>
          </a:xfrm>
        </p:grpSpPr>
        <p:pic>
          <p:nvPicPr>
            <p:cNvPr id="135" name="Picture 2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54" t="5255" r="1879" b="68345"/>
            <a:stretch/>
          </p:blipFill>
          <p:spPr bwMode="auto">
            <a:xfrm>
              <a:off x="6972208" y="4353386"/>
              <a:ext cx="1865313" cy="1219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6" name="Text Box 12"/>
            <p:cNvSpPr txBox="1">
              <a:spLocks noChangeArrowheads="1"/>
            </p:cNvSpPr>
            <p:nvPr/>
          </p:nvSpPr>
          <p:spPr bwMode="auto">
            <a:xfrm>
              <a:off x="7054929" y="4383740"/>
              <a:ext cx="80962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Symbol" pitchFamily="18" charset="2"/>
                </a:rPr>
                <a:t>d</a:t>
              </a:r>
              <a:r>
                <a:rPr lang="en-US" sz="14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1400" kern="0" baseline="-250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sz="1400" kern="0" baseline="300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180</a:t>
              </a:r>
              <a:endParaRPr lang="en-US" sz="1400" kern="0" baseline="30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Text Box 177"/>
            <p:cNvSpPr txBox="1">
              <a:spLocks noChangeArrowheads="1"/>
            </p:cNvSpPr>
            <p:nvPr/>
          </p:nvSpPr>
          <p:spPr bwMode="auto">
            <a:xfrm>
              <a:off x="7791450" y="5740301"/>
              <a:ext cx="30480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Helvetica" pitchFamily="34" charset="0"/>
                </a:rPr>
                <a:t>t (s)</a:t>
              </a:r>
            </a:p>
          </p:txBody>
        </p:sp>
        <p:grpSp>
          <p:nvGrpSpPr>
            <p:cNvPr id="138" name="Group 210"/>
            <p:cNvGrpSpPr>
              <a:grpSpLocks/>
            </p:cNvGrpSpPr>
            <p:nvPr/>
          </p:nvGrpSpPr>
          <p:grpSpPr bwMode="auto">
            <a:xfrm>
              <a:off x="6869113" y="5581562"/>
              <a:ext cx="2046287" cy="184151"/>
              <a:chOff x="1546" y="2587"/>
              <a:chExt cx="1289" cy="116"/>
            </a:xfrm>
          </p:grpSpPr>
          <p:sp>
            <p:nvSpPr>
              <p:cNvPr id="144" name="Text Box 211"/>
              <p:cNvSpPr txBox="1">
                <a:spLocks noChangeArrowheads="1"/>
              </p:cNvSpPr>
              <p:nvPr/>
            </p:nvSpPr>
            <p:spPr bwMode="auto">
              <a:xfrm>
                <a:off x="1546" y="2587"/>
                <a:ext cx="0" cy="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endParaRPr lang="en-US" sz="1200" kern="0" dirty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  <p:sp>
            <p:nvSpPr>
              <p:cNvPr id="145" name="Text Box 212"/>
              <p:cNvSpPr txBox="1">
                <a:spLocks noChangeArrowheads="1"/>
              </p:cNvSpPr>
              <p:nvPr/>
            </p:nvSpPr>
            <p:spPr bwMode="auto">
              <a:xfrm>
                <a:off x="1931" y="2587"/>
                <a:ext cx="186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r>
                  <a:rPr lang="en-US" sz="1200" kern="0">
                    <a:solidFill>
                      <a:srgbClr val="000000"/>
                    </a:solidFill>
                    <a:latin typeface="Helvetica" pitchFamily="34" charset="0"/>
                  </a:rPr>
                  <a:t>0.58</a:t>
                </a:r>
              </a:p>
            </p:txBody>
          </p:sp>
          <p:sp>
            <p:nvSpPr>
              <p:cNvPr id="146" name="Text Box 213"/>
              <p:cNvSpPr txBox="1">
                <a:spLocks noChangeArrowheads="1"/>
              </p:cNvSpPr>
              <p:nvPr/>
            </p:nvSpPr>
            <p:spPr bwMode="auto">
              <a:xfrm>
                <a:off x="2310" y="2587"/>
                <a:ext cx="186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r>
                  <a:rPr lang="en-US" sz="1200" kern="0" dirty="0">
                    <a:solidFill>
                      <a:srgbClr val="000000"/>
                    </a:solidFill>
                    <a:latin typeface="Helvetica" pitchFamily="34" charset="0"/>
                  </a:rPr>
                  <a:t>0.60</a:t>
                </a:r>
              </a:p>
            </p:txBody>
          </p:sp>
          <p:sp>
            <p:nvSpPr>
              <p:cNvPr id="147" name="Text Box 214"/>
              <p:cNvSpPr txBox="1">
                <a:spLocks noChangeArrowheads="1"/>
              </p:cNvSpPr>
              <p:nvPr/>
            </p:nvSpPr>
            <p:spPr bwMode="auto">
              <a:xfrm>
                <a:off x="2649" y="2587"/>
                <a:ext cx="186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r>
                  <a:rPr lang="en-US" sz="1200" kern="0" dirty="0">
                    <a:solidFill>
                      <a:srgbClr val="000000"/>
                    </a:solidFill>
                    <a:latin typeface="Helvetica" pitchFamily="34" charset="0"/>
                  </a:rPr>
                  <a:t>0.62</a:t>
                </a:r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4039622" y="4153676"/>
            <a:ext cx="2751511" cy="2026510"/>
            <a:chOff x="4359847" y="4272055"/>
            <a:chExt cx="2269553" cy="1671545"/>
          </a:xfrm>
        </p:grpSpPr>
        <p:pic>
          <p:nvPicPr>
            <p:cNvPr id="149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91" t="5292" r="1136" b="68230"/>
            <a:stretch/>
          </p:blipFill>
          <p:spPr bwMode="auto">
            <a:xfrm>
              <a:off x="4669155" y="4350272"/>
              <a:ext cx="1918598" cy="1223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0" name="Text Box 12"/>
            <p:cNvSpPr txBox="1">
              <a:spLocks noChangeArrowheads="1"/>
            </p:cNvSpPr>
            <p:nvPr/>
          </p:nvSpPr>
          <p:spPr bwMode="auto">
            <a:xfrm>
              <a:off x="4734623" y="4383800"/>
              <a:ext cx="80962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  <a:defRPr/>
              </a:pPr>
              <a:r>
                <a:rPr lang="en-US" sz="1400" kern="0" dirty="0" smtClean="0">
                  <a:solidFill>
                    <a:sysClr val="windowText" lastClr="000000"/>
                  </a:solidFill>
                  <a:latin typeface="Symbol" pitchFamily="18" charset="2"/>
                </a:rPr>
                <a:t>d</a:t>
              </a:r>
              <a:r>
                <a:rPr lang="en-US" sz="1400" kern="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1400" kern="0" baseline="-250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sz="1400" kern="0" baseline="300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180</a:t>
              </a:r>
              <a:endParaRPr lang="en-US" sz="1400" kern="0" baseline="300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Rectangle 57"/>
            <p:cNvSpPr>
              <a:spLocks noChangeArrowheads="1"/>
            </p:cNvSpPr>
            <p:nvPr/>
          </p:nvSpPr>
          <p:spPr bwMode="auto">
            <a:xfrm>
              <a:off x="4381408" y="4272055"/>
              <a:ext cx="307975" cy="133985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 kern="0"/>
            </a:p>
          </p:txBody>
        </p:sp>
        <p:sp>
          <p:nvSpPr>
            <p:cNvPr id="152" name="Text Box 53"/>
            <p:cNvSpPr txBox="1">
              <a:spLocks noChangeArrowheads="1"/>
            </p:cNvSpPr>
            <p:nvPr/>
          </p:nvSpPr>
          <p:spPr bwMode="auto">
            <a:xfrm>
              <a:off x="4410647" y="4670629"/>
              <a:ext cx="2524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</a:p>
          </p:txBody>
        </p:sp>
        <p:sp>
          <p:nvSpPr>
            <p:cNvPr id="153" name="Text Box 54"/>
            <p:cNvSpPr txBox="1">
              <a:spLocks noChangeArrowheads="1"/>
            </p:cNvSpPr>
            <p:nvPr/>
          </p:nvSpPr>
          <p:spPr bwMode="auto">
            <a:xfrm>
              <a:off x="4410647" y="4292360"/>
              <a:ext cx="2524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</a:p>
          </p:txBody>
        </p:sp>
        <p:sp>
          <p:nvSpPr>
            <p:cNvPr id="154" name="Text Box 56"/>
            <p:cNvSpPr txBox="1">
              <a:spLocks noChangeArrowheads="1"/>
            </p:cNvSpPr>
            <p:nvPr/>
          </p:nvSpPr>
          <p:spPr bwMode="auto">
            <a:xfrm>
              <a:off x="4578922" y="5045533"/>
              <a:ext cx="84137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</a:p>
          </p:txBody>
        </p:sp>
        <p:sp>
          <p:nvSpPr>
            <p:cNvPr id="155" name="Text Box 55"/>
            <p:cNvSpPr txBox="1">
              <a:spLocks noChangeArrowheads="1"/>
            </p:cNvSpPr>
            <p:nvPr/>
          </p:nvSpPr>
          <p:spPr bwMode="auto">
            <a:xfrm>
              <a:off x="4359847" y="5420755"/>
              <a:ext cx="303212" cy="182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Helvetica" pitchFamily="34" charset="0"/>
                </a:rPr>
                <a:t>-100</a:t>
              </a:r>
            </a:p>
          </p:txBody>
        </p:sp>
        <p:sp>
          <p:nvSpPr>
            <p:cNvPr id="156" name="Text Box 177"/>
            <p:cNvSpPr txBox="1">
              <a:spLocks noChangeArrowheads="1"/>
            </p:cNvSpPr>
            <p:nvPr/>
          </p:nvSpPr>
          <p:spPr bwMode="auto">
            <a:xfrm>
              <a:off x="5505450" y="5730875"/>
              <a:ext cx="304800" cy="212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  <a:defRPr/>
              </a:pPr>
              <a:r>
                <a:rPr lang="en-US" sz="1400" kern="0" dirty="0">
                  <a:solidFill>
                    <a:srgbClr val="000000"/>
                  </a:solidFill>
                  <a:latin typeface="Helvetica" pitchFamily="34" charset="0"/>
                </a:rPr>
                <a:t>t (s)</a:t>
              </a:r>
            </a:p>
          </p:txBody>
        </p:sp>
        <p:grpSp>
          <p:nvGrpSpPr>
            <p:cNvPr id="157" name="Group 210"/>
            <p:cNvGrpSpPr>
              <a:grpSpLocks/>
            </p:cNvGrpSpPr>
            <p:nvPr/>
          </p:nvGrpSpPr>
          <p:grpSpPr bwMode="auto">
            <a:xfrm>
              <a:off x="4583113" y="5572125"/>
              <a:ext cx="2046287" cy="182563"/>
              <a:chOff x="1546" y="2587"/>
              <a:chExt cx="1289" cy="115"/>
            </a:xfrm>
          </p:grpSpPr>
          <p:sp>
            <p:nvSpPr>
              <p:cNvPr id="161" name="Text Box 211"/>
              <p:cNvSpPr txBox="1">
                <a:spLocks noChangeArrowheads="1"/>
              </p:cNvSpPr>
              <p:nvPr/>
            </p:nvSpPr>
            <p:spPr bwMode="auto">
              <a:xfrm>
                <a:off x="1546" y="2587"/>
                <a:ext cx="186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r>
                  <a:rPr lang="en-US" sz="1200" kern="0">
                    <a:solidFill>
                      <a:srgbClr val="000000"/>
                    </a:solidFill>
                    <a:latin typeface="Helvetica" pitchFamily="34" charset="0"/>
                  </a:rPr>
                  <a:t>0.56</a:t>
                </a:r>
              </a:p>
            </p:txBody>
          </p:sp>
          <p:sp>
            <p:nvSpPr>
              <p:cNvPr id="162" name="Text Box 212"/>
              <p:cNvSpPr txBox="1">
                <a:spLocks noChangeArrowheads="1"/>
              </p:cNvSpPr>
              <p:nvPr/>
            </p:nvSpPr>
            <p:spPr bwMode="auto">
              <a:xfrm>
                <a:off x="1931" y="2587"/>
                <a:ext cx="186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r>
                  <a:rPr lang="en-US" sz="1200" kern="0">
                    <a:solidFill>
                      <a:srgbClr val="000000"/>
                    </a:solidFill>
                    <a:latin typeface="Helvetica" pitchFamily="34" charset="0"/>
                  </a:rPr>
                  <a:t>0.58</a:t>
                </a:r>
              </a:p>
            </p:txBody>
          </p:sp>
          <p:sp>
            <p:nvSpPr>
              <p:cNvPr id="163" name="Text Box 213"/>
              <p:cNvSpPr txBox="1">
                <a:spLocks noChangeArrowheads="1"/>
              </p:cNvSpPr>
              <p:nvPr/>
            </p:nvSpPr>
            <p:spPr bwMode="auto">
              <a:xfrm>
                <a:off x="2310" y="2587"/>
                <a:ext cx="186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r>
                  <a:rPr lang="en-US" sz="1200" kern="0" dirty="0">
                    <a:solidFill>
                      <a:srgbClr val="000000"/>
                    </a:solidFill>
                    <a:latin typeface="Helvetica" pitchFamily="34" charset="0"/>
                  </a:rPr>
                  <a:t>0.60</a:t>
                </a:r>
              </a:p>
            </p:txBody>
          </p:sp>
          <p:sp>
            <p:nvSpPr>
              <p:cNvPr id="164" name="Text Box 214"/>
              <p:cNvSpPr txBox="1">
                <a:spLocks noChangeArrowheads="1"/>
              </p:cNvSpPr>
              <p:nvPr/>
            </p:nvSpPr>
            <p:spPr bwMode="auto">
              <a:xfrm>
                <a:off x="2649" y="2587"/>
                <a:ext cx="186" cy="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520700" indent="-228600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262063" indent="-233363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600200" indent="-223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0574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5146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29718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429000" indent="-223838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Tx/>
                  <a:buNone/>
                  <a:defRPr/>
                </a:pPr>
                <a:r>
                  <a:rPr lang="en-US" sz="1200" kern="0" dirty="0">
                    <a:solidFill>
                      <a:srgbClr val="000000"/>
                    </a:solidFill>
                    <a:latin typeface="Helvetica" pitchFamily="34" charset="0"/>
                  </a:rPr>
                  <a:t>0.62</a:t>
                </a:r>
              </a:p>
            </p:txBody>
          </p:sp>
        </p:grpSp>
      </p:grpSp>
      <p:sp>
        <p:nvSpPr>
          <p:cNvPr id="158" name="Text Box 5"/>
          <p:cNvSpPr txBox="1">
            <a:spLocks noChangeArrowheads="1"/>
          </p:cNvSpPr>
          <p:nvPr/>
        </p:nvSpPr>
        <p:spPr bwMode="auto">
          <a:xfrm>
            <a:off x="5105400" y="3928646"/>
            <a:ext cx="9621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u="sng" kern="0" dirty="0" smtClean="0">
                <a:solidFill>
                  <a:srgbClr val="0000FF"/>
                </a:solidFill>
              </a:rPr>
              <a:t>2 states </a:t>
            </a:r>
            <a:endParaRPr lang="en-US" sz="1600" u="sng" kern="0" dirty="0">
              <a:solidFill>
                <a:srgbClr val="0000FF"/>
              </a:solidFill>
            </a:endParaRPr>
          </a:p>
        </p:txBody>
      </p:sp>
      <p:cxnSp>
        <p:nvCxnSpPr>
          <p:cNvPr id="169" name="Straight Arrow Connector 168"/>
          <p:cNvCxnSpPr/>
          <p:nvPr/>
        </p:nvCxnSpPr>
        <p:spPr bwMode="auto">
          <a:xfrm flipV="1">
            <a:off x="2133600" y="4941980"/>
            <a:ext cx="1482034" cy="15485"/>
          </a:xfrm>
          <a:prstGeom prst="straightConnector1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Text Box 5"/>
          <p:cNvSpPr txBox="1">
            <a:spLocks noChangeArrowheads="1"/>
          </p:cNvSpPr>
          <p:nvPr/>
        </p:nvSpPr>
        <p:spPr bwMode="auto">
          <a:xfrm>
            <a:off x="2285095" y="4353127"/>
            <a:ext cx="1098185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 smtClean="0">
                <a:solidFill>
                  <a:srgbClr val="0000FF"/>
                </a:solidFill>
              </a:rPr>
              <a:t>3D wall,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FF"/>
                </a:solidFill>
              </a:rPr>
              <a:t>p</a:t>
            </a:r>
            <a:r>
              <a:rPr lang="en-US" sz="1800" kern="0" dirty="0" smtClean="0">
                <a:solidFill>
                  <a:srgbClr val="0000FF"/>
                </a:solidFill>
              </a:rPr>
              <a:t>orts,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sz="1800" kern="0" dirty="0">
                <a:solidFill>
                  <a:srgbClr val="0000FF"/>
                </a:solidFill>
              </a:rPr>
              <a:t>m</a:t>
            </a:r>
            <a:r>
              <a:rPr lang="en-US" sz="1800" kern="0" dirty="0" smtClean="0">
                <a:solidFill>
                  <a:srgbClr val="0000FF"/>
                </a:solidFill>
              </a:rPr>
              <a:t>ode currents</a:t>
            </a:r>
            <a:endParaRPr lang="en-US" sz="1800" kern="0" dirty="0">
              <a:solidFill>
                <a:srgbClr val="0000FF"/>
              </a:solidFill>
            </a:endParaRPr>
          </a:p>
        </p:txBody>
      </p:sp>
      <p:sp>
        <p:nvSpPr>
          <p:cNvPr id="171" name="Text Box 7"/>
          <p:cNvSpPr txBox="1">
            <a:spLocks noChangeArrowheads="1"/>
          </p:cNvSpPr>
          <p:nvPr/>
        </p:nvSpPr>
        <p:spPr bwMode="auto">
          <a:xfrm rot="16200000">
            <a:off x="2959577" y="4920563"/>
            <a:ext cx="1830629" cy="215444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Helvetica" pitchFamily="34" charset="0"/>
              </a:rPr>
              <a:t>Sensor Differences (G</a:t>
            </a:r>
            <a:r>
              <a:rPr lang="en-US" sz="1400" kern="0" dirty="0">
                <a:solidFill>
                  <a:srgbClr val="000000"/>
                </a:solidFill>
                <a:latin typeface="Helvetica" pitchFamily="34" charset="0"/>
              </a:rPr>
              <a:t>)</a:t>
            </a:r>
          </a:p>
        </p:txBody>
      </p:sp>
      <p:sp>
        <p:nvSpPr>
          <p:cNvPr id="172" name="Text Box 5"/>
          <p:cNvSpPr txBox="1">
            <a:spLocks noChangeArrowheads="1"/>
          </p:cNvSpPr>
          <p:nvPr/>
        </p:nvSpPr>
        <p:spPr bwMode="auto">
          <a:xfrm>
            <a:off x="5382207" y="4267200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Measurement</a:t>
            </a:r>
          </a:p>
        </p:txBody>
      </p:sp>
      <p:sp>
        <p:nvSpPr>
          <p:cNvPr id="173" name="Text Box 5"/>
          <p:cNvSpPr txBox="1">
            <a:spLocks noChangeArrowheads="1"/>
          </p:cNvSpPr>
          <p:nvPr/>
        </p:nvSpPr>
        <p:spPr bwMode="auto">
          <a:xfrm>
            <a:off x="4444969" y="5423689"/>
            <a:ext cx="2066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kern="0" dirty="0" smtClean="0">
                <a:solidFill>
                  <a:srgbClr val="FF0000"/>
                </a:solidFill>
              </a:rPr>
              <a:t>Controller (observer)</a:t>
            </a:r>
          </a:p>
        </p:txBody>
      </p:sp>
      <p:cxnSp>
        <p:nvCxnSpPr>
          <p:cNvPr id="174" name="Straight Arrow Connector 173"/>
          <p:cNvCxnSpPr/>
          <p:nvPr/>
        </p:nvCxnSpPr>
        <p:spPr bwMode="auto">
          <a:xfrm flipH="1">
            <a:off x="5947642" y="4552978"/>
            <a:ext cx="382090" cy="38900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Straight Arrow Connector 174"/>
          <p:cNvCxnSpPr/>
          <p:nvPr/>
        </p:nvCxnSpPr>
        <p:spPr bwMode="auto">
          <a:xfrm flipV="1">
            <a:off x="5419929" y="5321697"/>
            <a:ext cx="153928" cy="17366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8" name="Text Box 5"/>
          <p:cNvSpPr txBox="1">
            <a:spLocks noChangeArrowheads="1"/>
          </p:cNvSpPr>
          <p:nvPr/>
        </p:nvSpPr>
        <p:spPr bwMode="auto">
          <a:xfrm>
            <a:off x="7723017" y="4285862"/>
            <a:ext cx="12779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</a:rPr>
              <a:t>Measurement</a:t>
            </a:r>
          </a:p>
        </p:txBody>
      </p:sp>
      <p:sp>
        <p:nvSpPr>
          <p:cNvPr id="189" name="Text Box 5"/>
          <p:cNvSpPr txBox="1">
            <a:spLocks noChangeArrowheads="1"/>
          </p:cNvSpPr>
          <p:nvPr/>
        </p:nvSpPr>
        <p:spPr bwMode="auto">
          <a:xfrm>
            <a:off x="6785779" y="5423689"/>
            <a:ext cx="2066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kern="0" dirty="0" smtClean="0">
                <a:solidFill>
                  <a:srgbClr val="FF0000"/>
                </a:solidFill>
              </a:rPr>
              <a:t>Controller (observer)</a:t>
            </a:r>
          </a:p>
        </p:txBody>
      </p:sp>
      <p:cxnSp>
        <p:nvCxnSpPr>
          <p:cNvPr id="190" name="Straight Arrow Connector 189"/>
          <p:cNvCxnSpPr/>
          <p:nvPr/>
        </p:nvCxnSpPr>
        <p:spPr bwMode="auto">
          <a:xfrm flipH="1">
            <a:off x="8230406" y="4571640"/>
            <a:ext cx="440136" cy="44809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/>
          <p:nvPr/>
        </p:nvCxnSpPr>
        <p:spPr bwMode="auto">
          <a:xfrm flipV="1">
            <a:off x="7779027" y="5322071"/>
            <a:ext cx="153928" cy="17366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Text Box 5"/>
          <p:cNvSpPr txBox="1">
            <a:spLocks noChangeArrowheads="1"/>
          </p:cNvSpPr>
          <p:nvPr/>
        </p:nvSpPr>
        <p:spPr bwMode="auto">
          <a:xfrm>
            <a:off x="7365271" y="3928646"/>
            <a:ext cx="15802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sz="1600" u="sng" kern="0" dirty="0">
                <a:solidFill>
                  <a:srgbClr val="0000FF"/>
                </a:solidFill>
              </a:rPr>
              <a:t>7</a:t>
            </a:r>
            <a:r>
              <a:rPr lang="en-US" sz="1600" u="sng" kern="0" dirty="0" smtClean="0">
                <a:solidFill>
                  <a:srgbClr val="0000FF"/>
                </a:solidFill>
              </a:rPr>
              <a:t> states </a:t>
            </a:r>
            <a:endParaRPr lang="en-US" sz="1600" u="sng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14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471"/>
            <a:ext cx="9144000" cy="720725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Fast ion </a:t>
            </a:r>
            <a:r>
              <a:rPr lang="en-US" dirty="0" smtClean="0">
                <a:latin typeface="Arial" pitchFamily="34" charset="0"/>
              </a:rPr>
              <a:t>redistribution </a:t>
            </a:r>
            <a:r>
              <a:rPr lang="en-US" dirty="0">
                <a:latin typeface="Arial" pitchFamily="34" charset="0"/>
              </a:rPr>
              <a:t>associated with low </a:t>
            </a:r>
            <a:r>
              <a:rPr lang="en-US" dirty="0" smtClean="0">
                <a:latin typeface="Arial" pitchFamily="34" charset="0"/>
              </a:rPr>
              <a:t>frequency MHD measured by fast ion D</a:t>
            </a:r>
            <a:r>
              <a:rPr lang="en-US" baseline="-25000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</a:rPr>
              <a:t>FIDA) diagnostic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77374"/>
            <a:ext cx="4953000" cy="365760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2405063" algn="ctr"/>
              </a:tabLst>
            </a:pPr>
            <a:r>
              <a:rPr lang="en-US" sz="2000" dirty="0" smtClean="0"/>
              <a:t>Caused by n = 1 global instabilities</a:t>
            </a:r>
          </a:p>
          <a:p>
            <a:pPr lvl="1">
              <a:tabLst>
                <a:tab pos="2405063" algn="ctr"/>
              </a:tabLst>
            </a:pPr>
            <a:r>
              <a:rPr lang="en-US" sz="1600" dirty="0" smtClean="0"/>
              <a:t>Primarily n = 1, weaker n = 2 present</a:t>
            </a:r>
          </a:p>
          <a:p>
            <a:pPr>
              <a:lnSpc>
                <a:spcPct val="100000"/>
              </a:lnSpc>
              <a:tabLst>
                <a:tab pos="2405063" algn="ctr"/>
              </a:tabLst>
            </a:pPr>
            <a:r>
              <a:rPr lang="en-US" sz="2000" dirty="0" smtClean="0"/>
              <a:t>Redistribution can affect stability of *AE, RWMs, other MHD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CAE activity observed </a:t>
            </a:r>
            <a:r>
              <a:rPr lang="en-US" sz="1800" i="1" u="sng" dirty="0" smtClean="0"/>
              <a:t>after</a:t>
            </a:r>
            <a:r>
              <a:rPr lang="en-US" sz="1800" dirty="0" smtClean="0"/>
              <a:t> onset of low frequency MHD</a:t>
            </a:r>
          </a:p>
          <a:p>
            <a:pPr>
              <a:tabLst>
                <a:tab pos="2405063" algn="ctr"/>
              </a:tabLst>
            </a:pPr>
            <a:r>
              <a:rPr lang="en-US" sz="2000" dirty="0" smtClean="0"/>
              <a:t>Full-orbit code (SPIRAL) shows redistribution in real and velocity space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Radial redistribution from core plasma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Particles shift towards V</a:t>
            </a:r>
            <a:r>
              <a:rPr lang="en-US" sz="1800" baseline="-25000" dirty="0" smtClean="0"/>
              <a:t>||</a:t>
            </a:r>
            <a:r>
              <a:rPr lang="en-US" sz="1800" dirty="0" smtClean="0"/>
              <a:t>/V = 1</a:t>
            </a:r>
          </a:p>
          <a:p>
            <a:pPr>
              <a:lnSpc>
                <a:spcPct val="100000"/>
              </a:lnSpc>
              <a:tabLst>
                <a:tab pos="2405063" algn="ctr"/>
              </a:tabLst>
            </a:pPr>
            <a:endParaRPr lang="en-US" sz="1800" dirty="0" smtClean="0">
              <a:solidFill>
                <a:srgbClr val="9900CC"/>
              </a:solidFill>
            </a:endParaRPr>
          </a:p>
        </p:txBody>
      </p:sp>
      <p:sp>
        <p:nvSpPr>
          <p:cNvPr id="315431" name="Rectangle 39"/>
          <p:cNvSpPr>
            <a:spLocks noChangeArrowheads="1"/>
          </p:cNvSpPr>
          <p:nvPr/>
        </p:nvSpPr>
        <p:spPr bwMode="auto">
          <a:xfrm>
            <a:off x="1127125" y="14446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10088" y="4953838"/>
            <a:ext cx="5410496" cy="150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Measured CAE and GAEs (</a:t>
            </a:r>
            <a:r>
              <a:rPr lang="en-US" sz="2000" dirty="0" err="1" smtClean="0"/>
              <a:t>reflectometer</a:t>
            </a:r>
            <a:r>
              <a:rPr lang="en-US" sz="2000" dirty="0" smtClean="0"/>
              <a:t>) in H-mode core plasmas</a:t>
            </a:r>
            <a:endParaRPr lang="en-US" sz="2000" baseline="-25000" dirty="0" smtClean="0"/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mode #, frequency measured: modes peak in core, resonant with electron orbit frequencies</a:t>
            </a:r>
          </a:p>
          <a:p>
            <a:pPr marL="457200" lvl="1" indent="0"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61488" y="6210255"/>
            <a:ext cx="1668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b="0" i="0" dirty="0" smtClean="0">
                <a:solidFill>
                  <a:srgbClr val="9900CC"/>
                </a:solidFill>
              </a:rPr>
              <a:t>A. Bortolon</a:t>
            </a:r>
            <a:endParaRPr lang="en-US" sz="1600" b="0" i="0" dirty="0">
              <a:solidFill>
                <a:srgbClr val="9900CC"/>
              </a:solidFill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" b="66142"/>
          <a:stretch/>
        </p:blipFill>
        <p:spPr bwMode="auto">
          <a:xfrm>
            <a:off x="5130801" y="932180"/>
            <a:ext cx="381655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776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0.9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7547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9493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0211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998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6170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03881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53106" y="27456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R(m)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765185" y="1462791"/>
            <a:ext cx="457200" cy="764789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7153529" y="1120515"/>
            <a:ext cx="81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Fast ion density reduction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2" b="5003"/>
          <a:stretch/>
        </p:blipFill>
        <p:spPr bwMode="auto">
          <a:xfrm>
            <a:off x="6930415" y="3251043"/>
            <a:ext cx="2213585" cy="263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2" r="7528" b="5406"/>
          <a:stretch/>
        </p:blipFill>
        <p:spPr bwMode="auto">
          <a:xfrm>
            <a:off x="5351092" y="3251043"/>
            <a:ext cx="1477984" cy="263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334000" y="3124200"/>
            <a:ext cx="37823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Change in distribution due to kink mode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5075317" y="4482095"/>
            <a:ext cx="545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Z [m]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57332" y="5867400"/>
            <a:ext cx="626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[m]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26318" y="5867400"/>
            <a:ext cx="1072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Energy [</a:t>
            </a:r>
            <a:r>
              <a:rPr lang="en-US" dirty="0" err="1" smtClean="0">
                <a:solidFill>
                  <a:srgbClr val="000000"/>
                </a:solidFill>
              </a:rPr>
              <a:t>keV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6537194" y="4434502"/>
            <a:ext cx="850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V</a:t>
            </a:r>
            <a:r>
              <a:rPr lang="en-US" sz="1600" baseline="-25000" dirty="0" smtClean="0">
                <a:solidFill>
                  <a:srgbClr val="000000"/>
                </a:solidFill>
              </a:rPr>
              <a:t>||</a:t>
            </a:r>
            <a:r>
              <a:rPr lang="en-US" sz="1600" dirty="0" smtClean="0">
                <a:solidFill>
                  <a:srgbClr val="000000"/>
                </a:solidFill>
              </a:rPr>
              <a:t>\V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9000" y="4769049"/>
            <a:ext cx="1448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CAE resonances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7954488" y="4178358"/>
            <a:ext cx="245940" cy="607783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5393" name="Straight Arrow Connector 315392"/>
          <p:cNvCxnSpPr/>
          <p:nvPr/>
        </p:nvCxnSpPr>
        <p:spPr bwMode="auto">
          <a:xfrm flipH="1">
            <a:off x="7759525" y="5029200"/>
            <a:ext cx="97622" cy="19466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5723011" y="3573011"/>
            <a:ext cx="110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SPIRAL code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101542" y="4953838"/>
            <a:ext cx="5249550" cy="1497106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37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91350" y="6199095"/>
            <a:ext cx="168985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Crocker EX/P6-02</a:t>
            </a:r>
          </a:p>
        </p:txBody>
      </p:sp>
    </p:spTree>
    <p:extLst>
      <p:ext uri="{BB962C8B-B14F-4D97-AF65-F5344CB8AC3E}">
        <p14:creationId xmlns:p14="http://schemas.microsoft.com/office/powerpoint/2010/main" val="10590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635" y="3735665"/>
            <a:ext cx="4267200" cy="269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70068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Snowflake divertor experiments provide basis for required </a:t>
            </a:r>
            <a:r>
              <a:rPr lang="en-US" dirty="0" err="1" smtClean="0"/>
              <a:t>divertor</a:t>
            </a:r>
            <a:r>
              <a:rPr lang="en-US" dirty="0" smtClean="0"/>
              <a:t> heat flux mitigation in NSTX-U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10" y="1049924"/>
            <a:ext cx="4284890" cy="5160560"/>
          </a:xfrm>
        </p:spPr>
        <p:txBody>
          <a:bodyPr/>
          <a:lstStyle/>
          <a:p>
            <a:r>
              <a:rPr lang="en-US" sz="2000" dirty="0" smtClean="0">
                <a:latin typeface="Helvetica" pitchFamily="34" charset="0"/>
              </a:rPr>
              <a:t>Needed for NSTX-U, as </a:t>
            </a:r>
            <a:r>
              <a:rPr lang="en-US" sz="2000" dirty="0" err="1" smtClean="0">
                <a:latin typeface="Helvetica" pitchFamily="34" charset="0"/>
              </a:rPr>
              <a:t>divertor</a:t>
            </a:r>
            <a:r>
              <a:rPr lang="en-US" sz="2000" dirty="0" smtClean="0">
                <a:latin typeface="Helvetica" pitchFamily="34" charset="0"/>
              </a:rPr>
              <a:t> </a:t>
            </a:r>
            <a:r>
              <a:rPr lang="en-US" sz="2000" dirty="0">
                <a:latin typeface="Helvetica" pitchFamily="34" charset="0"/>
              </a:rPr>
              <a:t>heat flux width strongly decreases as </a:t>
            </a:r>
            <a:r>
              <a:rPr lang="en-US" sz="2000" dirty="0" err="1">
                <a:latin typeface="Helvetica" pitchFamily="34" charset="0"/>
              </a:rPr>
              <a:t>I</a:t>
            </a:r>
            <a:r>
              <a:rPr lang="en-US" sz="2000" baseline="-25000" dirty="0" err="1">
                <a:latin typeface="Helvetica" pitchFamily="34" charset="0"/>
              </a:rPr>
              <a:t>p</a:t>
            </a: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increases</a:t>
            </a:r>
            <a:endParaRPr lang="en-US" sz="16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Snowflake divertor experiments </a:t>
            </a:r>
            <a:r>
              <a:rPr lang="en-US" sz="1600" dirty="0" smtClean="0">
                <a:latin typeface="Arial"/>
                <a:cs typeface="Arial"/>
              </a:rPr>
              <a:t>(</a:t>
            </a:r>
            <a:r>
              <a:rPr lang="en-US" sz="1600" i="1" dirty="0" smtClean="0">
                <a:latin typeface="Arial"/>
                <a:cs typeface="Arial"/>
              </a:rPr>
              <a:t>P</a:t>
            </a:r>
            <a:r>
              <a:rPr lang="en-US" sz="1600" i="1" baseline="-25000" dirty="0" smtClean="0">
                <a:latin typeface="Arial"/>
                <a:cs typeface="Arial"/>
              </a:rPr>
              <a:t>NBI </a:t>
            </a:r>
            <a:r>
              <a:rPr lang="en-US" sz="1600" dirty="0" smtClean="0">
                <a:latin typeface="Arial"/>
                <a:cs typeface="Arial"/>
              </a:rPr>
              <a:t>= 4 MW, </a:t>
            </a:r>
            <a:r>
              <a:rPr lang="en-US" sz="1600" i="1" dirty="0" smtClean="0">
                <a:latin typeface="Arial"/>
                <a:cs typeface="Arial"/>
              </a:rPr>
              <a:t>P</a:t>
            </a:r>
            <a:r>
              <a:rPr lang="en-US" sz="1600" i="1" baseline="-25000" dirty="0" smtClean="0">
                <a:latin typeface="Arial"/>
                <a:cs typeface="Arial"/>
              </a:rPr>
              <a:t>SOL </a:t>
            </a:r>
            <a:r>
              <a:rPr lang="en-US" sz="1600" dirty="0" smtClean="0">
                <a:latin typeface="Arial"/>
                <a:cs typeface="Arial"/>
              </a:rPr>
              <a:t>= 3 MW)</a:t>
            </a:r>
            <a:endParaRPr lang="en-US" sz="2000" dirty="0" smtClean="0">
              <a:latin typeface="Arial"/>
              <a:cs typeface="Arial"/>
            </a:endParaRPr>
          </a:p>
          <a:p>
            <a:pPr marL="690563" lvl="1" indent="-290513"/>
            <a:r>
              <a:rPr lang="en-US" sz="1800" dirty="0" smtClean="0">
                <a:latin typeface="Arial"/>
                <a:cs typeface="Arial"/>
              </a:rPr>
              <a:t>Good H-mode </a:t>
            </a:r>
            <a:r>
              <a:rPr lang="en-US" sz="1800" dirty="0" err="1" smtClean="0">
                <a:latin typeface="Symbol" charset="2"/>
                <a:cs typeface="Symbol" charset="2"/>
              </a:rPr>
              <a:t>t</a:t>
            </a:r>
            <a:r>
              <a:rPr lang="en-US" sz="1800" baseline="-25000" dirty="0" err="1" smtClean="0">
                <a:latin typeface="Arial"/>
                <a:cs typeface="Arial"/>
              </a:rPr>
              <a:t>E</a:t>
            </a:r>
            <a:r>
              <a:rPr lang="en-US" sz="1800" dirty="0" smtClean="0">
                <a:latin typeface="Arial"/>
                <a:cs typeface="Arial"/>
              </a:rPr>
              <a:t>, </a:t>
            </a:r>
            <a:r>
              <a:rPr lang="en-US" sz="1800" dirty="0" err="1" smtClean="0">
                <a:latin typeface="Symbol" charset="2"/>
                <a:cs typeface="Symbol" charset="2"/>
              </a:rPr>
              <a:t>b</a:t>
            </a:r>
            <a:r>
              <a:rPr lang="en-US" sz="1800" baseline="-25000" dirty="0" err="1" smtClean="0">
                <a:latin typeface="Arial"/>
                <a:cs typeface="Arial"/>
              </a:rPr>
              <a:t>N</a:t>
            </a:r>
            <a:r>
              <a:rPr lang="en-US" sz="1800" dirty="0" smtClean="0">
                <a:latin typeface="Arial"/>
                <a:cs typeface="Arial"/>
              </a:rPr>
              <a:t>, sustained during snowflake operation</a:t>
            </a:r>
          </a:p>
          <a:p>
            <a:pPr marL="690563" lvl="1" indent="-290513"/>
            <a:r>
              <a:rPr lang="en-US" sz="1800" dirty="0" err="1" smtClean="0">
                <a:latin typeface="Arial"/>
                <a:cs typeface="Arial"/>
              </a:rPr>
              <a:t>Divertor</a:t>
            </a:r>
            <a:r>
              <a:rPr lang="en-US" sz="1800" dirty="0" smtClean="0">
                <a:latin typeface="Arial"/>
                <a:cs typeface="Arial"/>
              </a:rPr>
              <a:t> heat flux significantly reduced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both</a:t>
            </a:r>
            <a:r>
              <a:rPr lang="en-US" sz="1800" dirty="0" smtClean="0">
                <a:latin typeface="Arial"/>
                <a:cs typeface="Arial"/>
              </a:rPr>
              <a:t> during and between ELMs</a:t>
            </a:r>
          </a:p>
          <a:p>
            <a:pPr marL="1090613" lvl="2" indent="-290513" algn="just"/>
            <a:r>
              <a:rPr lang="en-US" sz="1600" dirty="0" smtClean="0">
                <a:latin typeface="Arial"/>
                <a:cs typeface="Arial"/>
              </a:rPr>
              <a:t>during ELMs: 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19 to &lt; 1 </a:t>
            </a:r>
            <a:r>
              <a:rPr lang="en-US" sz="1600" dirty="0">
                <a:solidFill>
                  <a:srgbClr val="0000FF"/>
                </a:solidFill>
                <a:cs typeface="Arial"/>
              </a:rPr>
              <a:t>MW/m</a:t>
            </a:r>
            <a:r>
              <a:rPr lang="en-US" sz="1600" baseline="30000" dirty="0">
                <a:solidFill>
                  <a:srgbClr val="0000FF"/>
                </a:solidFill>
                <a:cs typeface="Arial"/>
              </a:rPr>
              <a:t>2</a:t>
            </a:r>
            <a:endParaRPr lang="en-US" sz="1600" dirty="0" smtClean="0">
              <a:latin typeface="Arial"/>
              <a:cs typeface="Arial"/>
            </a:endParaRPr>
          </a:p>
          <a:p>
            <a:pPr marL="1090613" lvl="2" indent="-290513" algn="just"/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steady-state: 7 to &lt; 1 MW/m</a:t>
            </a:r>
            <a:r>
              <a:rPr lang="en-US" sz="1600" baseline="30000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Achieved by a synergistic </a:t>
            </a:r>
            <a:r>
              <a:rPr lang="en-US" sz="1800" dirty="0">
                <a:solidFill>
                  <a:srgbClr val="FF0000"/>
                </a:solidFill>
              </a:rPr>
              <a:t>combination of detachment + </a:t>
            </a:r>
            <a:r>
              <a:rPr lang="en-US" sz="1800" dirty="0" err="1">
                <a:solidFill>
                  <a:srgbClr val="FF0000"/>
                </a:solidFill>
              </a:rPr>
              <a:t>radiative</a:t>
            </a:r>
            <a:r>
              <a:rPr lang="en-US" sz="1800" dirty="0">
                <a:solidFill>
                  <a:srgbClr val="FF0000"/>
                </a:solidFill>
              </a:rPr>
              <a:t> snowflake </a:t>
            </a:r>
            <a:r>
              <a:rPr lang="en-US" sz="1800" dirty="0" err="1" smtClean="0">
                <a:solidFill>
                  <a:srgbClr val="FF0000"/>
                </a:solidFill>
              </a:rPr>
              <a:t>divertor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3268644" y="4718152"/>
            <a:ext cx="26404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err="1" smtClean="0">
                <a:solidFill>
                  <a:srgbClr val="000000"/>
                </a:solidFill>
              </a:rPr>
              <a:t>Divertor</a:t>
            </a:r>
            <a:r>
              <a:rPr lang="en-US" sz="1600" dirty="0" smtClean="0">
                <a:solidFill>
                  <a:srgbClr val="000000"/>
                </a:solidFill>
              </a:rPr>
              <a:t> heat flux (MW/m</a:t>
            </a:r>
            <a:r>
              <a:rPr lang="en-US" sz="1600" baseline="300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4" name="Picture 13" descr="xp924-135485-300-eps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0321" y="1263160"/>
            <a:ext cx="2935231" cy="23418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49752" y="880646"/>
            <a:ext cx="26901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Snowflake </a:t>
            </a:r>
            <a:r>
              <a:rPr lang="en-US" sz="1600" u="sng" dirty="0" err="1" smtClean="0">
                <a:solidFill>
                  <a:srgbClr val="0000FF"/>
                </a:solidFill>
              </a:rPr>
              <a:t>divertor</a:t>
            </a:r>
            <a:r>
              <a:rPr lang="en-US" sz="1600" u="sng" dirty="0" smtClean="0">
                <a:solidFill>
                  <a:srgbClr val="0000FF"/>
                </a:solidFill>
              </a:rPr>
              <a:t> in NSTX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44" y="2550171"/>
            <a:ext cx="510076" cy="276999"/>
          </a:xfrm>
          <a:prstGeom prst="rect">
            <a:avLst/>
          </a:prstGeom>
          <a:solidFill>
            <a:srgbClr val="99FF33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OSP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658120" y="2710960"/>
            <a:ext cx="726601" cy="2286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4974672" y="3396762"/>
            <a:ext cx="1046748" cy="36352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7315200" y="3396760"/>
            <a:ext cx="1684789" cy="355683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38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756138" y="6207662"/>
            <a:ext cx="22860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Soukhanovskii EX/P5-21</a:t>
            </a:r>
          </a:p>
        </p:txBody>
      </p:sp>
    </p:spTree>
    <p:extLst>
      <p:ext uri="{BB962C8B-B14F-4D97-AF65-F5344CB8AC3E}">
        <p14:creationId xmlns:p14="http://schemas.microsoft.com/office/powerpoint/2010/main" val="4012487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Significant fraction of the HHFW power may be lost in </a:t>
            </a:r>
            <a:r>
              <a:rPr lang="en-US" smtClean="0">
                <a:solidFill>
                  <a:srgbClr val="3333CC"/>
                </a:solidFill>
                <a:ea typeface="ＭＳ Ｐゴシック" pitchFamily="34" charset="-128"/>
              </a:rPr>
              <a:t>t</a:t>
            </a:r>
            <a:r>
              <a:rPr lang="en-US" smtClean="0">
                <a:ea typeface="ＭＳ Ｐゴシック" pitchFamily="34" charset="-128"/>
              </a:rPr>
              <a:t>he SOL in front of antenna and flow to the divertor region </a:t>
            </a:r>
            <a:endParaRPr lang="en-US" smtClean="0">
              <a:solidFill>
                <a:srgbClr val="374DCE"/>
              </a:solidFill>
              <a:ea typeface="ＭＳ Ｐゴシック" pitchFamily="34" charset="-128"/>
            </a:endParaRPr>
          </a:p>
        </p:txBody>
      </p:sp>
      <p:sp>
        <p:nvSpPr>
          <p:cNvPr id="32771" name="Rectangle 3"/>
          <p:cNvSpPr txBox="1">
            <a:spLocks noChangeArrowheads="1"/>
          </p:cNvSpPr>
          <p:nvPr/>
        </p:nvSpPr>
        <p:spPr bwMode="auto">
          <a:xfrm>
            <a:off x="0" y="4554538"/>
            <a:ext cx="91440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600"/>
              </a:spcBef>
            </a:pPr>
            <a:r>
              <a:rPr lang="en-US" sz="2000" b="0" i="0" dirty="0">
                <a:solidFill>
                  <a:schemeClr val="tx1"/>
                </a:solidFill>
              </a:rPr>
              <a:t>Field line mapping predicts RF power deposited in SOL, not at antenna face</a:t>
            </a:r>
            <a:endParaRPr lang="en-US" sz="2000" b="0" i="0" dirty="0">
              <a:solidFill>
                <a:schemeClr val="tx1"/>
              </a:solidFill>
              <a:latin typeface="Arial" pitchFamily="34" charset="0"/>
            </a:endParaRPr>
          </a:p>
          <a:p>
            <a:pPr marL="742950" lvl="1" indent="-285750" eaLnBrk="0" hangingPunct="0">
              <a:spcBef>
                <a:spcPts val="300"/>
              </a:spcBef>
              <a:buFontTx/>
              <a:buChar char="–"/>
            </a:pPr>
            <a:r>
              <a:rPr lang="en-US" sz="1800" b="0" i="0" dirty="0">
                <a:solidFill>
                  <a:schemeClr val="accent2"/>
                </a:solidFill>
              </a:rPr>
              <a:t>3D AORSA will assess surface wave excitation in </a:t>
            </a:r>
            <a:r>
              <a:rPr lang="en-US" sz="1800" b="0" i="0" dirty="0" smtClean="0">
                <a:solidFill>
                  <a:schemeClr val="accent2"/>
                </a:solidFill>
              </a:rPr>
              <a:t>NSTX-U</a:t>
            </a:r>
            <a:endParaRPr lang="en-US" sz="1800" b="0" i="0" dirty="0">
              <a:solidFill>
                <a:schemeClr val="accent2"/>
              </a:solidFill>
            </a:endParaRPr>
          </a:p>
          <a:p>
            <a:pPr marL="342900" indent="-342900" eaLnBrk="0" hangingPunct="0">
              <a:spcBef>
                <a:spcPts val="600"/>
              </a:spcBef>
            </a:pPr>
            <a:r>
              <a:rPr lang="en-US" sz="2000" b="0" i="0" dirty="0">
                <a:solidFill>
                  <a:schemeClr val="tx1"/>
                </a:solidFill>
              </a:rPr>
              <a:t>Proposed DIII-D experiment to look for RF edge losses during 2012 run</a:t>
            </a:r>
          </a:p>
          <a:p>
            <a:pPr marL="342900" indent="-342900" eaLnBrk="0" hangingPunct="0">
              <a:spcBef>
                <a:spcPts val="600"/>
              </a:spcBef>
            </a:pPr>
            <a:r>
              <a:rPr lang="en-US" sz="2000" b="0" i="0" dirty="0">
                <a:solidFill>
                  <a:schemeClr val="tx1"/>
                </a:solidFill>
                <a:latin typeface="Arial" pitchFamily="34" charset="0"/>
              </a:rPr>
              <a:t>NSTX-U experiments and modeling to emphasize HHFW heating of high NBI power, long-pulse H-modes </a:t>
            </a:r>
            <a:r>
              <a:rPr lang="en-US" sz="2000" b="0" i="0" dirty="0">
                <a:solidFill>
                  <a:schemeClr val="tx1"/>
                </a:solidFill>
                <a:latin typeface="Arial" pitchFamily="34" charset="0"/>
                <a:sym typeface="Wingdings" pitchFamily="2" charset="2"/>
              </a:rPr>
              <a:t></a:t>
            </a:r>
            <a:r>
              <a:rPr lang="en-US" sz="2000" b="0" i="0" dirty="0">
                <a:solidFill>
                  <a:schemeClr val="tx1"/>
                </a:solidFill>
                <a:latin typeface="Arial" pitchFamily="34" charset="0"/>
              </a:rPr>
              <a:t> assess effect of varying outer gap </a:t>
            </a:r>
            <a:endParaRPr lang="en-US" sz="2000" b="0" i="0" dirty="0">
              <a:solidFill>
                <a:srgbClr val="FF0000"/>
              </a:solidFill>
              <a:latin typeface="Arial" pitchFamily="34" charset="0"/>
            </a:endParaRPr>
          </a:p>
          <a:p>
            <a:pPr marL="742950" lvl="1" indent="-285750" eaLnBrk="0" hangingPunct="0">
              <a:buFontTx/>
              <a:buChar char="–"/>
            </a:pPr>
            <a:endParaRPr lang="en-US" sz="1600" b="0" i="0" dirty="0">
              <a:solidFill>
                <a:srgbClr val="FF0000"/>
              </a:solidFill>
              <a:latin typeface="Arial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None/>
            </a:pPr>
            <a:endParaRPr lang="en-US" sz="2000" b="0" i="0" dirty="0">
              <a:solidFill>
                <a:srgbClr val="660066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2772" name="Picture 6" descr="PRL_Fig1_Cam.eps"/>
          <p:cNvPicPr>
            <a:picLocks noChangeAspect="1"/>
          </p:cNvPicPr>
          <p:nvPr/>
        </p:nvPicPr>
        <p:blipFill>
          <a:blip r:embed="rId3" cstate="print"/>
          <a:srcRect b="52364"/>
          <a:stretch>
            <a:fillRect/>
          </a:stretch>
        </p:blipFill>
        <p:spPr bwMode="auto">
          <a:xfrm>
            <a:off x="1025525" y="1057275"/>
            <a:ext cx="295433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0" descr="Spiral.psd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4988" y="1176338"/>
            <a:ext cx="28178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3"/>
          <p:cNvSpPr txBox="1">
            <a:spLocks noChangeArrowheads="1"/>
          </p:cNvSpPr>
          <p:nvPr/>
        </p:nvSpPr>
        <p:spPr bwMode="auto">
          <a:xfrm>
            <a:off x="193675" y="4038600"/>
            <a:ext cx="43989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1200"/>
              </a:spcBef>
              <a:buFontTx/>
              <a:buNone/>
            </a:pPr>
            <a:r>
              <a:rPr lang="en-US" sz="1500" b="0" i="0" dirty="0">
                <a:solidFill>
                  <a:srgbClr val="660066"/>
                </a:solidFill>
                <a:latin typeface="Arial" pitchFamily="34" charset="0"/>
              </a:rPr>
              <a:t>Visible camera image shows edge RF power flow follows magnetic field from antenna to </a:t>
            </a:r>
            <a:r>
              <a:rPr lang="en-US" sz="1500" b="0" i="0" dirty="0" err="1" smtClean="0">
                <a:solidFill>
                  <a:srgbClr val="660066"/>
                </a:solidFill>
                <a:latin typeface="Arial" pitchFamily="34" charset="0"/>
              </a:rPr>
              <a:t>divertor</a:t>
            </a: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75" name="Rectangle 3"/>
          <p:cNvSpPr txBox="1">
            <a:spLocks noChangeArrowheads="1"/>
          </p:cNvSpPr>
          <p:nvPr/>
        </p:nvSpPr>
        <p:spPr bwMode="auto">
          <a:xfrm>
            <a:off x="4449763" y="4033838"/>
            <a:ext cx="4735512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1200"/>
              </a:spcBef>
              <a:buFontTx/>
              <a:buNone/>
            </a:pPr>
            <a:r>
              <a:rPr lang="en-US" sz="1600" b="0" i="0" dirty="0">
                <a:solidFill>
                  <a:srgbClr val="660066"/>
                </a:solidFill>
                <a:latin typeface="Arial" pitchFamily="34" charset="0"/>
              </a:rPr>
              <a:t>SPIRAL results show field lines (green) spiraling from SOL in front of HHFW antenna to </a:t>
            </a:r>
            <a:r>
              <a:rPr lang="en-US" sz="1600" b="0" i="0" dirty="0" err="1">
                <a:solidFill>
                  <a:srgbClr val="660066"/>
                </a:solidFill>
                <a:latin typeface="Arial" pitchFamily="34" charset="0"/>
              </a:rPr>
              <a:t>divertor</a:t>
            </a:r>
            <a:endParaRPr lang="en-US" sz="1600" b="0" i="0" dirty="0">
              <a:solidFill>
                <a:srgbClr val="660066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76" name="Rectangle 3"/>
          <p:cNvSpPr txBox="1">
            <a:spLocks noChangeArrowheads="1"/>
          </p:cNvSpPr>
          <p:nvPr/>
        </p:nvSpPr>
        <p:spPr bwMode="auto">
          <a:xfrm>
            <a:off x="4763" y="1597025"/>
            <a:ext cx="1016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>
                <a:solidFill>
                  <a:srgbClr val="FD2DFC"/>
                </a:solidFill>
                <a:latin typeface="Arial" pitchFamily="34" charset="0"/>
              </a:rPr>
              <a:t>HHFW</a:t>
            </a:r>
          </a:p>
          <a:p>
            <a:pPr algn="ctr"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400" b="0" i="0" dirty="0">
                <a:solidFill>
                  <a:srgbClr val="FD2DFC"/>
                </a:solidFill>
                <a:latin typeface="Arial" pitchFamily="34" charset="0"/>
              </a:rPr>
              <a:t>Antenna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874713" y="2022475"/>
            <a:ext cx="536575" cy="292100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8" name="Rectangle 3"/>
          <p:cNvSpPr txBox="1">
            <a:spLocks noChangeArrowheads="1"/>
          </p:cNvSpPr>
          <p:nvPr/>
        </p:nvSpPr>
        <p:spPr bwMode="auto">
          <a:xfrm>
            <a:off x="3938588" y="2786063"/>
            <a:ext cx="10160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>
                <a:solidFill>
                  <a:srgbClr val="FD2DFC"/>
                </a:solidFill>
                <a:latin typeface="Arial" pitchFamily="34" charset="0"/>
              </a:rPr>
              <a:t>Divertor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3038475" y="2989263"/>
            <a:ext cx="1058863" cy="611187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80" name="Rectangle 3"/>
          <p:cNvSpPr txBox="1">
            <a:spLocks noChangeArrowheads="1"/>
          </p:cNvSpPr>
          <p:nvPr/>
        </p:nvSpPr>
        <p:spPr bwMode="auto">
          <a:xfrm>
            <a:off x="6140450" y="944563"/>
            <a:ext cx="168116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u="sng" dirty="0">
                <a:solidFill>
                  <a:srgbClr val="660066"/>
                </a:solidFill>
                <a:latin typeface="Arial" pitchFamily="34" charset="0"/>
              </a:rPr>
              <a:t>View from Top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073650" y="3252788"/>
            <a:ext cx="882650" cy="49053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>
                <a:solidFill>
                  <a:srgbClr val="FD2DFC"/>
                </a:solidFill>
                <a:latin typeface="Arial" pitchFamily="34" charset="0"/>
              </a:rPr>
              <a:t>HHFW</a:t>
            </a:r>
          </a:p>
          <a:p>
            <a:pPr algn="ctr"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400" b="0" i="0">
                <a:solidFill>
                  <a:srgbClr val="FD2DFC"/>
                </a:solidFill>
                <a:latin typeface="Arial" pitchFamily="34" charset="0"/>
              </a:rPr>
              <a:t>Antenna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5751513" y="2792413"/>
            <a:ext cx="77787" cy="498475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5848350" y="3476625"/>
            <a:ext cx="508000" cy="9525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H="1">
            <a:off x="6837363" y="1425575"/>
            <a:ext cx="906462" cy="519113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85" name="Rectangle 3"/>
          <p:cNvSpPr txBox="1">
            <a:spLocks noChangeArrowheads="1"/>
          </p:cNvSpPr>
          <p:nvPr/>
        </p:nvSpPr>
        <p:spPr bwMode="auto">
          <a:xfrm>
            <a:off x="7667625" y="1208088"/>
            <a:ext cx="88741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 err="1">
                <a:solidFill>
                  <a:srgbClr val="FD2DFC"/>
                </a:solidFill>
                <a:latin typeface="Arial" pitchFamily="34" charset="0"/>
              </a:rPr>
              <a:t>Divertor</a:t>
            </a:r>
            <a:endParaRPr lang="en-US" sz="1400" b="0" i="0" dirty="0">
              <a:solidFill>
                <a:srgbClr val="FD2DFC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89" name="Rectangle 3"/>
          <p:cNvSpPr txBox="1">
            <a:spLocks noChangeArrowheads="1"/>
          </p:cNvSpPr>
          <p:nvPr/>
        </p:nvSpPr>
        <p:spPr bwMode="auto">
          <a:xfrm>
            <a:off x="0" y="6259513"/>
            <a:ext cx="357663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b="0" i="0" dirty="0">
                <a:solidFill>
                  <a:srgbClr val="FF6600"/>
                </a:solidFill>
                <a:latin typeface="Arial" pitchFamily="34" charset="0"/>
              </a:rPr>
              <a:t>R. J. Perkins, </a:t>
            </a:r>
            <a:r>
              <a:rPr lang="en-US" b="0" dirty="0">
                <a:solidFill>
                  <a:srgbClr val="FF6600"/>
                </a:solidFill>
                <a:latin typeface="Arial" pitchFamily="34" charset="0"/>
              </a:rPr>
              <a:t>et al</a:t>
            </a:r>
            <a:r>
              <a:rPr lang="en-US" b="0" i="0" dirty="0">
                <a:solidFill>
                  <a:srgbClr val="FF6600"/>
                </a:solidFill>
                <a:latin typeface="Arial" pitchFamily="34" charset="0"/>
              </a:rPr>
              <a:t>., </a:t>
            </a:r>
            <a:r>
              <a:rPr lang="en-US" b="0" i="0" dirty="0" smtClean="0">
                <a:solidFill>
                  <a:srgbClr val="FF6600"/>
                </a:solidFill>
                <a:latin typeface="Arial" pitchFamily="34" charset="0"/>
              </a:rPr>
              <a:t>PRL </a:t>
            </a:r>
            <a:r>
              <a:rPr lang="en-US" b="0" i="0" dirty="0">
                <a:solidFill>
                  <a:srgbClr val="FF6600"/>
                </a:solidFill>
                <a:latin typeface="Arial" pitchFamily="34" charset="0"/>
              </a:rPr>
              <a:t>(2012)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1057275" y="1108075"/>
            <a:ext cx="649288" cy="385763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3352800" y="3616325"/>
            <a:ext cx="600075" cy="38735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7315200" y="6269930"/>
            <a:ext cx="16764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Perkins EX/P5-40</a:t>
            </a:r>
          </a:p>
        </p:txBody>
      </p:sp>
    </p:spTree>
    <p:extLst>
      <p:ext uri="{BB962C8B-B14F-4D97-AF65-F5344CB8AC3E}">
        <p14:creationId xmlns:p14="http://schemas.microsoft.com/office/powerpoint/2010/main" val="6200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/>
              <a:t>Plasma characteristics change nearly continuously with increasing lithium </a:t>
            </a:r>
            <a:r>
              <a:rPr lang="en-US" dirty="0" smtClean="0"/>
              <a:t>evaporation; reach kink/peeling limit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4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 rotWithShape="1">
          <a:blip r:embed="rId2" cstate="print"/>
          <a:srcRect l="6749" b="10542"/>
          <a:stretch/>
        </p:blipFill>
        <p:spPr bwMode="auto">
          <a:xfrm>
            <a:off x="457200" y="984226"/>
            <a:ext cx="4038600" cy="267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 rot="16200000">
            <a:off x="-1260579" y="2112216"/>
            <a:ext cx="314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Energy Confinement Time (</a:t>
            </a:r>
            <a:r>
              <a:rPr lang="en-US" sz="1600" dirty="0" err="1" smtClean="0">
                <a:solidFill>
                  <a:srgbClr val="000000"/>
                </a:solidFill>
              </a:rPr>
              <a:t>ms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1712" y="3581400"/>
            <a:ext cx="37192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Pre-discharge lithium evaporation (mg)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34635" y="4203913"/>
            <a:ext cx="5035472" cy="222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Global parameters generally improve</a:t>
            </a:r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800" dirty="0" smtClean="0"/>
              <a:t>ELM frequency declines - to zero</a:t>
            </a:r>
          </a:p>
          <a:p>
            <a:pPr lvl="1"/>
            <a:r>
              <a:rPr lang="en-US" sz="1400" dirty="0" smtClean="0">
                <a:solidFill>
                  <a:srgbClr val="000000"/>
                </a:solidFill>
              </a:rPr>
              <a:t>ELMs stabilize</a:t>
            </a: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800" dirty="0" smtClean="0"/>
              <a:t>Edge transport declines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As lithium evaporation increases, transport barrier widens, pedestal-top </a:t>
            </a:r>
            <a:r>
              <a:rPr lang="el-GR" sz="16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χ</a:t>
            </a:r>
            <a:r>
              <a:rPr lang="en-US" sz="1600" baseline="-25000" dirty="0">
                <a:solidFill>
                  <a:srgbClr val="000000"/>
                </a:solidFill>
                <a:cs typeface="Times New Roman" charset="0"/>
              </a:rPr>
              <a:t>e</a:t>
            </a:r>
            <a:r>
              <a:rPr lang="en-US" sz="16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reduced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685800" y="6228981"/>
            <a:ext cx="16002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Maingi EX/11-2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2819400" y="6228981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Canik EX/P7-16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5257800" y="6228981"/>
            <a:ext cx="16370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Chang TH/P4-12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485900" y="3886200"/>
            <a:ext cx="3009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b="0" i="0" dirty="0" smtClean="0">
                <a:solidFill>
                  <a:srgbClr val="9900CC"/>
                </a:solidFill>
              </a:rPr>
              <a:t>R. Maingi, et al., </a:t>
            </a:r>
            <a:r>
              <a:rPr lang="it-IT" b="0" i="0" dirty="0">
                <a:solidFill>
                  <a:srgbClr val="9900CC"/>
                </a:solidFill>
              </a:rPr>
              <a:t>PRL </a:t>
            </a:r>
            <a:r>
              <a:rPr lang="it-IT" i="0" dirty="0" smtClean="0">
                <a:solidFill>
                  <a:srgbClr val="9900CC"/>
                </a:solidFill>
              </a:rPr>
              <a:t>107</a:t>
            </a:r>
            <a:r>
              <a:rPr lang="it-IT" b="0" i="0" dirty="0">
                <a:solidFill>
                  <a:srgbClr val="9900CC"/>
                </a:solidFill>
              </a:rPr>
              <a:t> </a:t>
            </a:r>
            <a:r>
              <a:rPr lang="it-IT" b="0" i="0" dirty="0" smtClean="0">
                <a:solidFill>
                  <a:srgbClr val="9900CC"/>
                </a:solidFill>
              </a:rPr>
              <a:t>(2011) 145004</a:t>
            </a:r>
            <a:endParaRPr lang="en-US" b="0" i="0" dirty="0">
              <a:solidFill>
                <a:srgbClr val="9900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23" y="2703222"/>
            <a:ext cx="3076299" cy="265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800600" y="5314080"/>
            <a:ext cx="4267199" cy="101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</a:rPr>
              <a:t>New bootstrap current calculation (XGC0 code) improves agreement with profile reaching kink/peeling limit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2362" b="7638"/>
          <a:stretch/>
        </p:blipFill>
        <p:spPr>
          <a:xfrm>
            <a:off x="5562600" y="990600"/>
            <a:ext cx="2773200" cy="13716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 rot="16200000">
            <a:off x="4113200" y="1705802"/>
            <a:ext cx="2012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Norm.</a:t>
            </a:r>
            <a:r>
              <a:rPr lang="en-US" dirty="0" smtClean="0">
                <a:solidFill>
                  <a:schemeClr val="tx1"/>
                </a:solidFill>
              </a:rPr>
              <a:t> surface avg. current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57600" y="2325113"/>
            <a:ext cx="3062400" cy="276999"/>
            <a:chOff x="5457600" y="2325113"/>
            <a:chExt cx="3062400" cy="276999"/>
          </a:xfrm>
        </p:grpSpPr>
        <p:sp>
          <p:nvSpPr>
            <p:cNvPr id="35" name="TextBox 34"/>
            <p:cNvSpPr txBox="1"/>
            <p:nvPr/>
          </p:nvSpPr>
          <p:spPr>
            <a:xfrm>
              <a:off x="5457600" y="2325113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054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0.6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244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0.7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578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0.8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912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0.9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1102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r>
                <a:rPr lang="en-US" b="0" i="0" dirty="0" smtClean="0">
                  <a:solidFill>
                    <a:schemeClr val="tx1"/>
                  </a:solidFill>
                </a:rPr>
                <a:t>.0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68000" y="880401"/>
            <a:ext cx="457200" cy="1586799"/>
            <a:chOff x="5268000" y="880401"/>
            <a:chExt cx="457200" cy="1586799"/>
          </a:xfrm>
        </p:grpSpPr>
        <p:sp>
          <p:nvSpPr>
            <p:cNvPr id="50" name="TextBox 49"/>
            <p:cNvSpPr txBox="1"/>
            <p:nvPr/>
          </p:nvSpPr>
          <p:spPr>
            <a:xfrm>
              <a:off x="5268000" y="8804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1.0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68000" y="11430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0.8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68000" y="14066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0.6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68000" y="16754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0.4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68000" y="19328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0.2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68000" y="21902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0.0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5886000" y="954100"/>
            <a:ext cx="1095599" cy="401099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403444" y="2355000"/>
            <a:ext cx="483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N</a:t>
            </a:r>
            <a:endParaRPr lang="en-US" sz="1600" b="0" i="0" baseline="-25000" dirty="0" smtClean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00800" y="1485295"/>
            <a:ext cx="125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009900"/>
                </a:solidFill>
              </a:rPr>
              <a:t>XGC0 model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43600" y="2054423"/>
            <a:ext cx="1275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CC00FF"/>
                </a:solidFill>
              </a:rPr>
              <a:t>Sauter model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7136480" y="2141294"/>
            <a:ext cx="372152" cy="6850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7538447" y="1406601"/>
            <a:ext cx="462553" cy="17275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7278308" y="6227839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Diallo EX/P4-04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725200" y="880401"/>
            <a:ext cx="2275800" cy="40109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40167" y="883033"/>
            <a:ext cx="261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0" i="0" u="sng" dirty="0" smtClean="0">
                <a:solidFill>
                  <a:srgbClr val="0000FF"/>
                </a:solidFill>
              </a:rPr>
              <a:t>Bootstrap current profile</a:t>
            </a:r>
          </a:p>
        </p:txBody>
      </p:sp>
    </p:spTree>
    <p:extLst>
      <p:ext uri="{BB962C8B-B14F-4D97-AF65-F5344CB8AC3E}">
        <p14:creationId xmlns:p14="http://schemas.microsoft.com/office/powerpoint/2010/main" val="904195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525"/>
          <a:stretch/>
        </p:blipFill>
        <p:spPr>
          <a:xfrm>
            <a:off x="752061" y="889263"/>
            <a:ext cx="3370690" cy="2287284"/>
          </a:xfrm>
          <a:prstGeom prst="rect">
            <a:avLst/>
          </a:prstGeom>
        </p:spPr>
      </p:pic>
      <p:pic>
        <p:nvPicPr>
          <p:cNvPr id="26" name="Picture 42" descr="CS_comparison"/>
          <p:cNvPicPr>
            <a:picLocks noChangeAspect="1" noChangeArrowheads="1"/>
          </p:cNvPicPr>
          <p:nvPr/>
        </p:nvPicPr>
        <p:blipFill rotWithShape="1">
          <a:blip r:embed="rId3" cstate="print"/>
          <a:srcRect l="50000" b="16683"/>
          <a:stretch/>
        </p:blipFill>
        <p:spPr bwMode="auto">
          <a:xfrm>
            <a:off x="7010400" y="922351"/>
            <a:ext cx="1131540" cy="254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79"/>
            <a:ext cx="9144000" cy="815975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Rapid Progress </a:t>
            </a:r>
            <a:r>
              <a:rPr lang="en-US" sz="2800" dirty="0" smtClean="0"/>
              <a:t>is Being Made on NSTX Upgrade</a:t>
            </a:r>
            <a:endParaRPr lang="en-US" sz="2800" dirty="0">
              <a:solidFill>
                <a:srgbClr val="CC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7" y="5705669"/>
            <a:ext cx="4495800" cy="10668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NBI box moved into 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40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19" name="Picture 42" descr="CS_comparison"/>
          <p:cNvPicPr>
            <a:picLocks noChangeAspect="1" noChangeArrowheads="1"/>
          </p:cNvPicPr>
          <p:nvPr/>
        </p:nvPicPr>
        <p:blipFill rotWithShape="1">
          <a:blip r:embed="rId3" cstate="print"/>
          <a:srcRect r="50000" b="16683"/>
          <a:stretch/>
        </p:blipFill>
        <p:spPr bwMode="auto">
          <a:xfrm>
            <a:off x="5410200" y="924185"/>
            <a:ext cx="1131539" cy="254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7051527" y="3419669"/>
            <a:ext cx="1482873" cy="4770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 bIns="182880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sz="1600" b="1" i="0" dirty="0">
                <a:solidFill>
                  <a:srgbClr val="FF0000"/>
                </a:solidFill>
                <a:ea typeface="ＭＳ Ｐゴシック" pitchFamily="34" charset="-128"/>
              </a:rPr>
              <a:t>TF OD = </a:t>
            </a:r>
            <a:r>
              <a:rPr lang="en-US" sz="1600" b="1" i="0" dirty="0" smtClean="0">
                <a:solidFill>
                  <a:srgbClr val="FF0000"/>
                </a:solidFill>
                <a:ea typeface="ＭＳ Ｐゴシック" pitchFamily="34" charset="-128"/>
              </a:rPr>
              <a:t>40cm</a:t>
            </a:r>
            <a:endParaRPr lang="en-US" sz="1600" b="1" i="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5129253" y="3419669"/>
            <a:ext cx="140873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sz="1400" b="1" i="0" dirty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rPr>
              <a:t>TF OD = </a:t>
            </a:r>
            <a:r>
              <a:rPr lang="en-US" sz="1400" b="1" i="0" dirty="0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rPr>
              <a:t>20cm</a:t>
            </a:r>
            <a:endParaRPr lang="en-US" sz="1400" b="1" i="0" dirty="0">
              <a:solidFill>
                <a:schemeClr val="accent2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00600" y="5705669"/>
            <a:ext cx="419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TF conductors being made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4" y="3276600"/>
            <a:ext cx="3083861" cy="2312896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 bwMode="auto">
          <a:xfrm>
            <a:off x="1600200" y="990600"/>
            <a:ext cx="1447800" cy="1676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532965" y="4078940"/>
            <a:ext cx="1628775" cy="1371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Curved Right Arrow 34"/>
          <p:cNvSpPr/>
          <p:nvPr/>
        </p:nvSpPr>
        <p:spPr bwMode="auto">
          <a:xfrm>
            <a:off x="237136" y="1524000"/>
            <a:ext cx="1264025" cy="3459725"/>
          </a:xfrm>
          <a:prstGeom prst="curved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4800600" y="914400"/>
            <a:ext cx="1635064" cy="246221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000" b="1" dirty="0" smtClean="0">
                <a:latin typeface="Arial Narrow" pitchFamily="34" charset="0"/>
                <a:ea typeface="ＭＳ Ｐゴシック" pitchFamily="34" charset="-128"/>
              </a:rPr>
              <a:t>Old</a:t>
            </a:r>
            <a:r>
              <a:rPr lang="en-US" sz="2000" b="1" i="0" dirty="0" smtClean="0">
                <a:latin typeface="Arial Narrow" pitchFamily="34" charset="0"/>
                <a:ea typeface="ＭＳ Ｐゴシック" pitchFamily="34" charset="-128"/>
              </a:rPr>
              <a:t> center stack</a:t>
            </a:r>
            <a:endParaRPr lang="en-US" sz="2000" b="1" i="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4260" y="849868"/>
            <a:ext cx="2198038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NEW Center Stack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551457" y="844188"/>
            <a:ext cx="0" cy="517561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Content Placeholder 5" descr="photo162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52" y="3761764"/>
            <a:ext cx="3048000" cy="194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6553200" y="3431994"/>
            <a:ext cx="498327" cy="130172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itle 1"/>
          <p:cNvSpPr txBox="1">
            <a:spLocks/>
          </p:cNvSpPr>
          <p:nvPr/>
        </p:nvSpPr>
        <p:spPr bwMode="auto">
          <a:xfrm>
            <a:off x="2339038" y="6111902"/>
            <a:ext cx="5128562" cy="407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b="0" dirty="0" smtClean="0">
                <a:solidFill>
                  <a:srgbClr val="FF0000"/>
                </a:solidFill>
              </a:rPr>
              <a:t>(first plasma anticipated June 2014)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548055" y="6227493"/>
            <a:ext cx="1537675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Menard FTP/3-4</a:t>
            </a:r>
          </a:p>
        </p:txBody>
      </p:sp>
    </p:spTree>
    <p:extLst>
      <p:ext uri="{BB962C8B-B14F-4D97-AF65-F5344CB8AC3E}">
        <p14:creationId xmlns:p14="http://schemas.microsoft.com/office/powerpoint/2010/main" val="22960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 l="4299" t="13780" r="4299" b="10335"/>
              <a:stretch>
                <a:fillRect/>
              </a:stretch>
            </p:blipFill>
          </mc:Choice>
          <mc:Fallback>
            <p:blipFill>
              <a:blip r:embed="rId5"/>
              <a:srcRect l="4299" t="13780" r="4299" b="10335"/>
              <a:stretch>
                <a:fillRect/>
              </a:stretch>
            </p:blipFill>
          </mc:Fallback>
        </mc:AlternateContent>
        <p:spPr>
          <a:xfrm>
            <a:off x="5213716" y="957554"/>
            <a:ext cx="3888719" cy="20142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and lab results show importance of </a:t>
            </a:r>
            <a:r>
              <a:rPr lang="en-US" dirty="0"/>
              <a:t>o</a:t>
            </a:r>
            <a:r>
              <a:rPr lang="en-US" dirty="0" smtClean="0"/>
              <a:t>xygen in lithium-graphite PMI for pumping deuterium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3162700"/>
            <a:ext cx="4800601" cy="3233397"/>
          </a:xfrm>
        </p:spPr>
        <p:txBody>
          <a:bodyPr/>
          <a:lstStyle/>
          <a:p>
            <a:r>
              <a:rPr lang="en-US" sz="1800" dirty="0" smtClean="0"/>
              <a:t>Accordingly, lab results support that Li on graphite can pump D effectively due to O </a:t>
            </a:r>
            <a:endParaRPr lang="en-US" sz="1600" dirty="0" smtClean="0"/>
          </a:p>
          <a:p>
            <a:pPr lvl="1"/>
            <a:r>
              <a:rPr lang="en-US" sz="1600" dirty="0" smtClean="0"/>
              <a:t>XPS measurements show 2 µm of Li increases surface oxygen content of </a:t>
            </a:r>
            <a:r>
              <a:rPr lang="en-US" sz="1600" dirty="0" err="1" smtClean="0"/>
              <a:t>lithiated</a:t>
            </a:r>
            <a:r>
              <a:rPr lang="en-US" sz="1600" dirty="0" smtClean="0"/>
              <a:t> graphite to ~10%</a:t>
            </a:r>
          </a:p>
          <a:p>
            <a:pPr lvl="1"/>
            <a:r>
              <a:rPr lang="en-US" sz="1600" dirty="0" smtClean="0"/>
              <a:t>deuterium ion irradiation of </a:t>
            </a:r>
            <a:r>
              <a:rPr lang="en-US" sz="1600" dirty="0" err="1" smtClean="0"/>
              <a:t>lithiated</a:t>
            </a:r>
            <a:r>
              <a:rPr lang="en-US" sz="1600" dirty="0" smtClean="0"/>
              <a:t> graphite greatly enhances oxygen content to 20%-40%</a:t>
            </a:r>
          </a:p>
          <a:p>
            <a:pPr lvl="2"/>
            <a:r>
              <a:rPr lang="en-US" sz="1400" dirty="0" smtClean="0"/>
              <a:t>In stark contrast, D irradiation of graphite </a:t>
            </a:r>
            <a:r>
              <a:rPr lang="en-US" sz="1400" i="1" u="sng" dirty="0" smtClean="0"/>
              <a:t>without</a:t>
            </a:r>
            <a:r>
              <a:rPr lang="en-US" sz="1400" dirty="0" smtClean="0"/>
              <a:t> Li </a:t>
            </a:r>
            <a:r>
              <a:rPr lang="en-US" sz="1400" i="1" dirty="0" smtClean="0"/>
              <a:t>decreases </a:t>
            </a:r>
            <a:r>
              <a:rPr lang="en-US" sz="1400" dirty="0" smtClean="0"/>
              <a:t>amount of surface O</a:t>
            </a:r>
          </a:p>
          <a:p>
            <a:pPr lvl="1"/>
            <a:r>
              <a:rPr lang="en-US" sz="1600" dirty="0" smtClean="0"/>
              <a:t>Li acts as an O getter, and the O retains D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024333" y="1447800"/>
            <a:ext cx="344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%</a:t>
            </a:r>
            <a:endParaRPr lang="en-US" sz="1400" b="0" i="0" dirty="0">
              <a:solidFill>
                <a:schemeClr val="tx1"/>
              </a:solidFill>
            </a:endParaRPr>
          </a:p>
        </p:txBody>
      </p:sp>
      <p:pic>
        <p:nvPicPr>
          <p:cNvPr id="55" name="Picture 54" descr="O1s concentration - ATJ147 vs. Control (for CS)b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rcRect l="11292" t="9763" r="12620"/>
              <a:stretch>
                <a:fillRect/>
              </a:stretch>
            </p:blipFill>
          </mc:Choice>
          <mc:Fallback>
            <p:blipFill>
              <a:blip r:embed="rId11"/>
              <a:srcRect l="11292" t="9763" r="12620"/>
              <a:stretch>
                <a:fillRect/>
              </a:stretch>
            </p:blipFill>
          </mc:Fallback>
        </mc:AlternateContent>
        <p:spPr>
          <a:xfrm>
            <a:off x="5140035" y="4038600"/>
            <a:ext cx="3833707" cy="2475380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4" name="Group 3"/>
          <p:cNvGrpSpPr/>
          <p:nvPr/>
        </p:nvGrpSpPr>
        <p:grpSpPr>
          <a:xfrm>
            <a:off x="3124200" y="914400"/>
            <a:ext cx="1342404" cy="1883834"/>
            <a:chOff x="3505200" y="990600"/>
            <a:chExt cx="1606973" cy="2255112"/>
          </a:xfrm>
        </p:grpSpPr>
        <p:pic>
          <p:nvPicPr>
            <p:cNvPr id="23" name="Picture 22" descr="ligto1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05200" y="1219200"/>
              <a:ext cx="1606973" cy="18288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945466" y="2904067"/>
              <a:ext cx="3243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rgbClr val="FF0000"/>
                  </a:solidFill>
                  <a:latin typeface="+mn-lt"/>
                </a:rPr>
                <a:t>O</a:t>
              </a:r>
              <a:endParaRPr lang="en-US" sz="1400" i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43400" y="2937935"/>
              <a:ext cx="324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rgbClr val="A264C8"/>
                  </a:solidFill>
                  <a:latin typeface="+mn-lt"/>
                </a:rPr>
                <a:t>Li</a:t>
              </a:r>
              <a:endParaRPr lang="en-US" sz="1400" i="0" dirty="0">
                <a:solidFill>
                  <a:srgbClr val="A264C8"/>
                </a:solidFill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66035" y="2929468"/>
              <a:ext cx="3393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C</a:t>
              </a:r>
              <a:endParaRPr lang="en-US" sz="14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280406" y="1066800"/>
              <a:ext cx="164592" cy="164592"/>
            </a:xfrm>
            <a:prstGeom prst="ellipse">
              <a:avLst/>
            </a:prstGeom>
            <a:solidFill>
              <a:schemeClr val="accent2"/>
            </a:solidFill>
            <a:ln w="158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 rot="5400000">
              <a:off x="4242937" y="1350432"/>
              <a:ext cx="228598" cy="2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4394196" y="990600"/>
              <a:ext cx="314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chemeClr val="accent2"/>
                  </a:solidFill>
                  <a:latin typeface="+mn-lt"/>
                </a:rPr>
                <a:t>D</a:t>
              </a:r>
              <a:endParaRPr lang="en-US" sz="1400" i="0" dirty="0">
                <a:solidFill>
                  <a:schemeClr val="accent2"/>
                </a:solidFill>
                <a:latin typeface="+mn-lt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4038600" y="2853268"/>
              <a:ext cx="194733" cy="42333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fld id="{E37813E2-AE13-AA46-9088-242238831702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53782" y="990600"/>
            <a:ext cx="2818017" cy="19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/>
              <a:t>Quantum-classical atomistic simulations </a:t>
            </a:r>
            <a:r>
              <a:rPr lang="en-US" sz="1800" dirty="0" smtClean="0"/>
              <a:t>show surface </a:t>
            </a:r>
            <a:r>
              <a:rPr lang="en-US" sz="1800" dirty="0"/>
              <a:t>oxygen </a:t>
            </a:r>
            <a:r>
              <a:rPr lang="en-US" sz="1800" dirty="0" smtClean="0"/>
              <a:t>plays key </a:t>
            </a:r>
            <a:r>
              <a:rPr lang="en-US" sz="1800" dirty="0"/>
              <a:t>role </a:t>
            </a:r>
            <a:r>
              <a:rPr lang="en-US" sz="1800" dirty="0" smtClean="0"/>
              <a:t>in the retention of deuterium in graphite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22" y="2810933"/>
            <a:ext cx="37322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22171" y="3616136"/>
            <a:ext cx="2335576" cy="40216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80"/>
              </a:lnSpc>
              <a:buNone/>
            </a:pP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1         2          3         4         5</a:t>
            </a:r>
          </a:p>
          <a:p>
            <a:pPr>
              <a:lnSpc>
                <a:spcPts val="1380"/>
              </a:lnSpc>
              <a:buNone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+mn-lt"/>
              </a:rPr>
              <a:t>      </a:t>
            </a:r>
            <a:r>
              <a:rPr lang="en-US" sz="1400" b="0" i="0" dirty="0" smtClean="0">
                <a:solidFill>
                  <a:schemeClr val="tx1"/>
                </a:solidFill>
                <a:latin typeface="+mn-lt"/>
              </a:rPr>
              <a:t>atomic composition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5901001" y="4175760"/>
            <a:ext cx="251414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cs typeface="Helvetica" pitchFamily="34" charset="0"/>
              </a:rPr>
              <a:t>D</a:t>
            </a:r>
            <a:r>
              <a:rPr lang="en-US" sz="1400" baseline="30000" dirty="0" smtClean="0">
                <a:solidFill>
                  <a:srgbClr val="FF0000"/>
                </a:solidFill>
                <a:cs typeface="Helvetica" pitchFamily="34" charset="0"/>
              </a:rPr>
              <a:t>+</a:t>
            </a:r>
            <a:r>
              <a:rPr lang="en-US" sz="1400" dirty="0" smtClean="0">
                <a:solidFill>
                  <a:srgbClr val="FF0000"/>
                </a:solidFill>
                <a:cs typeface="Helvetica" pitchFamily="34" charset="0"/>
              </a:rPr>
              <a:t> bombarded Li-graphite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7602642" y="5267980"/>
            <a:ext cx="138895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FF"/>
                </a:solidFill>
                <a:cs typeface="Helvetica" pitchFamily="34" charset="0"/>
              </a:rPr>
              <a:t>D</a:t>
            </a:r>
            <a:r>
              <a:rPr lang="en-US" sz="1400" baseline="30000" dirty="0" smtClean="0">
                <a:solidFill>
                  <a:srgbClr val="0000FF"/>
                </a:solidFill>
                <a:cs typeface="Helvetica" pitchFamily="34" charset="0"/>
              </a:rPr>
              <a:t>+</a:t>
            </a:r>
            <a:r>
              <a:rPr lang="en-US" sz="1400" dirty="0" smtClean="0">
                <a:solidFill>
                  <a:srgbClr val="0000FF"/>
                </a:solidFill>
                <a:cs typeface="Helvetica" pitchFamily="34" charset="0"/>
              </a:rPr>
              <a:t> bombarded graphite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7772400" y="4483537"/>
            <a:ext cx="447098" cy="240863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3167571" y="6281397"/>
            <a:ext cx="2547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J.P. Allain</a:t>
            </a: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, Taylor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(Purdue U.) </a:t>
            </a:r>
            <a:endParaRPr lang="en-US" sz="1400" dirty="0">
              <a:solidFill>
                <a:srgbClr val="9900CC"/>
              </a:solidFill>
              <a:cs typeface="Helvetica" pitchFamily="34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995467" y="2665833"/>
            <a:ext cx="282893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P. </a:t>
            </a:r>
            <a:r>
              <a:rPr lang="en-US" sz="1400" dirty="0" err="1" smtClean="0">
                <a:solidFill>
                  <a:srgbClr val="9900CC"/>
                </a:solidFill>
                <a:cs typeface="Helvetica" pitchFamily="34" charset="0"/>
              </a:rPr>
              <a:t>Krstic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, sub. to Nature Comm.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304800" y="6248400"/>
            <a:ext cx="18288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Jaworski EX/P5-31</a:t>
            </a:r>
          </a:p>
        </p:txBody>
      </p:sp>
    </p:spTree>
    <p:extLst>
      <p:ext uri="{BB962C8B-B14F-4D97-AF65-F5344CB8AC3E}">
        <p14:creationId xmlns:p14="http://schemas.microsoft.com/office/powerpoint/2010/main" val="354477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66701"/>
            <a:ext cx="4572000" cy="2871899"/>
          </a:xfrm>
          <a:prstGeom prst="rect">
            <a:avLst/>
          </a:prstGeom>
        </p:spPr>
      </p:pic>
      <p:sp>
        <p:nvSpPr>
          <p:cNvPr id="38" name="TextBox 4"/>
          <p:cNvSpPr txBox="1">
            <a:spLocks noChangeArrowheads="1"/>
          </p:cNvSpPr>
          <p:nvPr/>
        </p:nvSpPr>
        <p:spPr bwMode="auto">
          <a:xfrm rot="16200000">
            <a:off x="-873322" y="2224731"/>
            <a:ext cx="22376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RWM growth rate (</a:t>
            </a:r>
            <a:r>
              <a:rPr lang="el-GR" sz="1600" b="0" i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γτ</a:t>
            </a:r>
            <a:r>
              <a:rPr lang="en-US" sz="1600" b="0" i="0" baseline="-25000" dirty="0" smtClean="0">
                <a:solidFill>
                  <a:schemeClr val="tx1"/>
                </a:solidFill>
                <a:cs typeface="Helvetica" pitchFamily="34" charset="0"/>
              </a:rPr>
              <a:t>w</a:t>
            </a: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)</a:t>
            </a:r>
            <a:endParaRPr lang="en-US" sz="1600" b="0" i="0" dirty="0">
              <a:solidFill>
                <a:schemeClr val="tx1"/>
              </a:solidFill>
              <a:cs typeface="Helvetica" pitchFamily="34" charset="0"/>
            </a:endParaRPr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2074984" y="1227992"/>
            <a:ext cx="9589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  <a:cs typeface="Helvetica" pitchFamily="34" charset="0"/>
              </a:rPr>
              <a:t>unstable</a:t>
            </a:r>
            <a:endParaRPr lang="en-US" sz="1600" b="0" i="0" dirty="0">
              <a:solidFill>
                <a:srgbClr val="FF0000"/>
              </a:solidFill>
              <a:cs typeface="Helvetic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982749" y="1589647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374402" y="2037354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219503" y="2549323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714544" y="2789126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749868" y="3145932"/>
            <a:ext cx="76200" cy="9144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21975" y="5587364"/>
            <a:ext cx="3626225" cy="561181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3999" cy="8159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Experiments measuring global stability vs.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further support kinetic RWM stability theory, provide guidance for NSTX-U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1048" y="1423683"/>
            <a:ext cx="870751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400" i="0" dirty="0" smtClean="0">
                <a:solidFill>
                  <a:srgbClr val="9900FF"/>
                </a:solidFill>
                <a:cs typeface="Helvetica" pitchFamily="34" charset="0"/>
              </a:rPr>
              <a:t>Marginal</a:t>
            </a:r>
          </a:p>
          <a:p>
            <a:pPr algn="r">
              <a:buNone/>
            </a:pPr>
            <a:r>
              <a:rPr lang="en-US" sz="1400" dirty="0">
                <a:solidFill>
                  <a:srgbClr val="9900FF"/>
                </a:solidFill>
                <a:cs typeface="Helvetica" pitchFamily="34" charset="0"/>
              </a:rPr>
              <a:t>s</a:t>
            </a:r>
            <a:r>
              <a:rPr lang="en-US" sz="1400" i="0" dirty="0" smtClean="0">
                <a:solidFill>
                  <a:srgbClr val="9900FF"/>
                </a:solidFill>
                <a:cs typeface="Helvetica" pitchFamily="34" charset="0"/>
              </a:rPr>
              <a:t>tability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368000" y="6244123"/>
            <a:ext cx="34171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rgbClr val="9900CC"/>
                </a:solidFill>
              </a:rPr>
              <a:t>J. Berkery et al., </a:t>
            </a:r>
            <a:r>
              <a:rPr lang="en-US" sz="1400" dirty="0" smtClean="0">
                <a:solidFill>
                  <a:srgbClr val="9900CC"/>
                </a:solidFill>
              </a:rPr>
              <a:t>PRL </a:t>
            </a:r>
            <a:r>
              <a:rPr lang="en-US" sz="1400" b="1" dirty="0" smtClean="0">
                <a:solidFill>
                  <a:srgbClr val="9900CC"/>
                </a:solidFill>
              </a:rPr>
              <a:t>106</a:t>
            </a:r>
            <a:r>
              <a:rPr lang="en-US" sz="1400" dirty="0" smtClean="0">
                <a:solidFill>
                  <a:srgbClr val="9900CC"/>
                </a:solidFill>
              </a:rPr>
              <a:t> (2011) 075004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27383" y="4191000"/>
            <a:ext cx="4454685" cy="214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>
                <a:cs typeface="Calibri" pitchFamily="34" charset="0"/>
              </a:rPr>
              <a:t>Two competing effects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Collisional dissipation reduced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Stabilizing resonant kinetic effects enhanced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(contrasts early theory)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1800" dirty="0" smtClean="0">
                <a:cs typeface="Calibri" pitchFamily="34" charset="0"/>
              </a:rPr>
              <a:t>Expectations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  <a:endParaRPr lang="en-US" sz="1800" dirty="0"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More 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stabilization near </a:t>
            </a:r>
            <a:r>
              <a:rPr lang="el-GR" sz="1600" dirty="0">
                <a:solidFill>
                  <a:srgbClr val="FF0000"/>
                </a:solidFill>
                <a:cs typeface="Calibri" pitchFamily="34" charset="0"/>
              </a:rPr>
              <a:t>ω</a:t>
            </a:r>
            <a:r>
              <a:rPr lang="el-GR" sz="1600" baseline="-25000" dirty="0">
                <a:solidFill>
                  <a:srgbClr val="FF0000"/>
                </a:solidFill>
                <a:cs typeface="Calibri" pitchFamily="34" charset="0"/>
              </a:rPr>
              <a:t>φ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 resonances; almost no effect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off-resonance</a:t>
            </a:r>
            <a:endParaRPr lang="en-US" sz="1600" dirty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2635" y="1828800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rgbClr val="0000FF"/>
                </a:solidFill>
              </a:rPr>
              <a:t>Collisionality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709" y="3758662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Plasma Rotation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72585" y="905987"/>
            <a:ext cx="37235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FF0000"/>
                </a:solidFill>
              </a:rPr>
              <a:t>Theory:</a:t>
            </a:r>
            <a:r>
              <a:rPr lang="en-US" sz="1600" u="sng" dirty="0" smtClean="0">
                <a:solidFill>
                  <a:srgbClr val="0000FF"/>
                </a:solidFill>
              </a:rPr>
              <a:t> RWM growth rate vs. </a:t>
            </a:r>
            <a:r>
              <a:rPr lang="en-US" sz="1600" u="sng" dirty="0" smtClean="0">
                <a:solidFill>
                  <a:srgbClr val="0000FF"/>
                </a:solidFill>
                <a:latin typeface="Symbol" pitchFamily="18" charset="2"/>
              </a:rPr>
              <a:t>n</a:t>
            </a:r>
            <a:r>
              <a:rPr lang="en-US" sz="1600" u="sng" dirty="0" smtClean="0">
                <a:solidFill>
                  <a:srgbClr val="0000FF"/>
                </a:solidFill>
              </a:rPr>
              <a:t> and </a:t>
            </a:r>
            <a:r>
              <a:rPr lang="en-US" sz="1600" u="sng" dirty="0" err="1" smtClean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1600" baseline="-25000" dirty="0" err="1" smtClean="0">
                <a:solidFill>
                  <a:srgbClr val="0000FF"/>
                </a:solidFill>
                <a:latin typeface="Symbol" pitchFamily="18" charset="2"/>
              </a:rPr>
              <a:t>f</a:t>
            </a:r>
            <a:endParaRPr lang="en-US" sz="900" baseline="-250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463703" y="3810000"/>
            <a:ext cx="11176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Helvetica" charset="0"/>
              </a:rPr>
              <a:t>MISK code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6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209688" y="6213232"/>
            <a:ext cx="18288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EX/P8-07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66" y="1143000"/>
            <a:ext cx="4271875" cy="313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5257800" y="5885535"/>
            <a:ext cx="1586616" cy="680135"/>
            <a:chOff x="1297602" y="5240748"/>
            <a:chExt cx="1887537" cy="752299"/>
          </a:xfrm>
        </p:grpSpPr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1297602" y="5432835"/>
              <a:ext cx="890660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>
                  <a:solidFill>
                    <a:srgbClr val="CC00FF"/>
                  </a:solidFill>
                  <a:latin typeface="Arial" pitchFamily="34" charset="0"/>
                </a:rPr>
                <a:t>RFA =</a:t>
              </a:r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auto">
            <a:xfrm>
              <a:off x="2262802" y="5618572"/>
              <a:ext cx="902408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 err="1">
                  <a:solidFill>
                    <a:srgbClr val="CC00FF"/>
                  </a:solidFill>
                  <a:latin typeface="Arial" pitchFamily="34" charset="0"/>
                </a:rPr>
                <a:t>B</a:t>
              </a:r>
              <a:r>
                <a:rPr lang="en-US" sz="1600" baseline="-25000" dirty="0" err="1">
                  <a:solidFill>
                    <a:srgbClr val="CC00FF"/>
                  </a:solidFill>
                  <a:latin typeface="Arial" pitchFamily="34" charset="0"/>
                </a:rPr>
                <a:t>applied</a:t>
              </a:r>
              <a:endParaRPr lang="en-US" sz="1600" dirty="0">
                <a:solidFill>
                  <a:srgbClr val="CC00FF"/>
                </a:solidFill>
                <a:latin typeface="Arial" pitchFamily="34" charset="0"/>
              </a:endParaRPr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2265977" y="5240748"/>
              <a:ext cx="904315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 err="1">
                  <a:solidFill>
                    <a:srgbClr val="CC00FF"/>
                  </a:solidFill>
                  <a:latin typeface="Arial" pitchFamily="34" charset="0"/>
                </a:rPr>
                <a:t>B</a:t>
              </a:r>
              <a:r>
                <a:rPr lang="en-US" sz="1600" baseline="-25000" dirty="0" err="1">
                  <a:solidFill>
                    <a:srgbClr val="CC00FF"/>
                  </a:solidFill>
                  <a:latin typeface="Arial" pitchFamily="34" charset="0"/>
                </a:rPr>
                <a:t>plasma</a:t>
              </a:r>
              <a:endParaRPr lang="en-US" sz="1600" dirty="0">
                <a:solidFill>
                  <a:srgbClr val="CC00FF"/>
                </a:solidFill>
                <a:latin typeface="Arial" pitchFamily="34" charset="0"/>
              </a:endParaRP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2167552" y="5618573"/>
              <a:ext cx="10175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sz="2800">
                <a:solidFill>
                  <a:srgbClr val="CC00FF"/>
                </a:solidFill>
                <a:latin typeface="Arial" pitchFamily="34" charset="0"/>
              </a:endParaRPr>
            </a:p>
          </p:txBody>
        </p:sp>
      </p:grp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4802666" y="889110"/>
            <a:ext cx="42994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err="1" smtClean="0">
                <a:solidFill>
                  <a:srgbClr val="FF0000"/>
                </a:solidFill>
              </a:rPr>
              <a:t>Exp</a:t>
            </a:r>
            <a:r>
              <a:rPr lang="en-US" sz="1600" u="sng" dirty="0" smtClean="0">
                <a:solidFill>
                  <a:srgbClr val="FF0000"/>
                </a:solidFill>
              </a:rPr>
              <a:t>:</a:t>
            </a:r>
            <a:r>
              <a:rPr lang="en-US" sz="1600" u="sng" dirty="0" smtClean="0">
                <a:solidFill>
                  <a:srgbClr val="0000FF"/>
                </a:solidFill>
              </a:rPr>
              <a:t> Resonant Field Amplification (RFA) </a:t>
            </a:r>
            <a:r>
              <a:rPr lang="en-US" sz="1600" u="sng" dirty="0" err="1" smtClean="0">
                <a:solidFill>
                  <a:srgbClr val="0000FF"/>
                </a:solidFill>
              </a:rPr>
              <a:t>vs</a:t>
            </a:r>
            <a:r>
              <a:rPr lang="en-US" sz="1600" u="sng" dirty="0" smtClean="0">
                <a:solidFill>
                  <a:srgbClr val="0000FF"/>
                </a:solidFill>
              </a:rPr>
              <a:t> </a:t>
            </a:r>
            <a:r>
              <a:rPr lang="en-US" sz="1600" u="sng" dirty="0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sz="900" u="sng" baseline="-25000" dirty="0">
              <a:solidFill>
                <a:srgbClr val="0000FF"/>
              </a:solidFill>
            </a:endParaRP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4682068" y="4321452"/>
            <a:ext cx="4309532" cy="165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/>
              <a:t>Mode stability directly measured in experiment using </a:t>
            </a:r>
            <a:r>
              <a:rPr lang="en-US" sz="1800" dirty="0"/>
              <a:t>MHD </a:t>
            </a:r>
            <a:r>
              <a:rPr lang="en-US" sz="1800" dirty="0" smtClean="0"/>
              <a:t>spectroscopy </a:t>
            </a:r>
            <a:endParaRPr lang="en-US" sz="1800" dirty="0" smtClean="0">
              <a:latin typeface="Symbol" pitchFamily="18" charset="2"/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Decreases with </a:t>
            </a:r>
            <a:r>
              <a:rPr lang="en-US" sz="1600" dirty="0" smtClean="0">
                <a:latin typeface="Symbol" pitchFamily="18" charset="2"/>
                <a:cs typeface="Calibri" pitchFamily="34" charset="0"/>
              </a:rPr>
              <a:t>n</a:t>
            </a:r>
            <a:r>
              <a:rPr lang="en-US" sz="1600" dirty="0" smtClean="0">
                <a:cs typeface="Calibri" pitchFamily="34" charset="0"/>
              </a:rPr>
              <a:t> at lower RFA 		</a:t>
            </a:r>
            <a:r>
              <a:rPr lang="en-US" sz="1600" dirty="0" smtClean="0">
                <a:solidFill>
                  <a:srgbClr val="00B050"/>
                </a:solidFill>
                <a:cs typeface="Calibri" pitchFamily="34" charset="0"/>
              </a:rPr>
              <a:t>(“on resonance”)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Independent of </a:t>
            </a:r>
            <a:r>
              <a:rPr lang="en-US" sz="1600" dirty="0">
                <a:latin typeface="Symbol" pitchFamily="18" charset="2"/>
                <a:cs typeface="Calibri" pitchFamily="34" charset="0"/>
              </a:rPr>
              <a:t>n</a:t>
            </a:r>
            <a:r>
              <a:rPr lang="en-US" sz="1600" dirty="0" smtClean="0">
                <a:cs typeface="Calibri" pitchFamily="34" charset="0"/>
              </a:rPr>
              <a:t> at higher RFA 		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(“off resonance”)</a:t>
            </a:r>
          </a:p>
        </p:txBody>
      </p:sp>
      <p:sp>
        <p:nvSpPr>
          <p:cNvPr id="8" name="TextBox 7"/>
          <p:cNvSpPr txBox="1"/>
          <p:nvPr/>
        </p:nvSpPr>
        <p:spPr>
          <a:xfrm rot="19469970">
            <a:off x="7610704" y="2985941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on resonance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086600" y="1244504"/>
            <a:ext cx="1265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off resonance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422880" y="4042432"/>
            <a:ext cx="341632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</a:rPr>
              <a:t>(trajectories of 20 experimental plasmas)</a:t>
            </a:r>
            <a:endParaRPr lang="en-US" sz="1400" dirty="0">
              <a:solidFill>
                <a:srgbClr val="9900CC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945424" y="2438400"/>
            <a:ext cx="838200" cy="396446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2514600" y="2709446"/>
            <a:ext cx="14360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FF0000"/>
                </a:solidFill>
                <a:cs typeface="Helvetica" pitchFamily="34" charset="0"/>
              </a:rPr>
              <a:t>o</a:t>
            </a:r>
            <a:r>
              <a:rPr lang="en-US" sz="1600" i="0" dirty="0" smtClean="0">
                <a:solidFill>
                  <a:srgbClr val="FF0000"/>
                </a:solidFill>
                <a:cs typeface="Helvetica" pitchFamily="34" charset="0"/>
              </a:rPr>
              <a:t>ff-resonance</a:t>
            </a:r>
            <a:endParaRPr lang="en-US" sz="1600" b="0" i="0" dirty="0">
              <a:solidFill>
                <a:srgbClr val="FF0000"/>
              </a:solidFill>
              <a:cs typeface="Helvetica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3364524" y="1931377"/>
            <a:ext cx="0" cy="80334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4"/>
          <p:cNvSpPr txBox="1">
            <a:spLocks noChangeArrowheads="1"/>
          </p:cNvSpPr>
          <p:nvPr/>
        </p:nvSpPr>
        <p:spPr bwMode="auto">
          <a:xfrm>
            <a:off x="838200" y="3234054"/>
            <a:ext cx="14269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B050"/>
                </a:solidFill>
                <a:cs typeface="Calibri" pitchFamily="34" charset="0"/>
              </a:rPr>
              <a:t>on resonance</a:t>
            </a:r>
            <a:endParaRPr lang="en-US" sz="1600" dirty="0">
              <a:solidFill>
                <a:srgbClr val="00B050"/>
              </a:solidFill>
              <a:cs typeface="Calibri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805960" y="1713097"/>
            <a:ext cx="3733800" cy="0"/>
          </a:xfrm>
          <a:prstGeom prst="line">
            <a:avLst/>
          </a:prstGeom>
          <a:noFill/>
          <a:ln w="15875" cap="flat" cmpd="sng" algn="ctr">
            <a:solidFill>
              <a:srgbClr val="99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1922930" y="2167354"/>
            <a:ext cx="0" cy="972475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686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13" y="1278071"/>
            <a:ext cx="3307787" cy="3385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2"/>
            <a:ext cx="9144000" cy="815975"/>
          </a:xfrm>
        </p:spPr>
        <p:txBody>
          <a:bodyPr/>
          <a:lstStyle/>
          <a:p>
            <a:r>
              <a:rPr lang="en-US" dirty="0" smtClean="0"/>
              <a:t>BES </a:t>
            </a:r>
            <a:r>
              <a:rPr lang="en-US" dirty="0"/>
              <a:t>measured </a:t>
            </a:r>
            <a:r>
              <a:rPr lang="en-US" dirty="0" smtClean="0"/>
              <a:t>low-</a:t>
            </a:r>
            <a:r>
              <a:rPr lang="en-US" i="1" dirty="0" smtClean="0"/>
              <a:t>k</a:t>
            </a:r>
            <a:r>
              <a:rPr lang="en-US" dirty="0" smtClean="0"/>
              <a:t> turbulence in ELM-free H-mode pedestal steep gradient region is most consistent with TEMs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927845"/>
            <a:ext cx="4405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Beam emission spectroscopy (BES) array</a:t>
            </a:r>
            <a:endParaRPr lang="en-US" sz="1800" u="sng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079" y="1371600"/>
            <a:ext cx="4449495" cy="3352800"/>
            <a:chOff x="182079" y="1355784"/>
            <a:chExt cx="4449495" cy="3352800"/>
          </a:xfrm>
        </p:grpSpPr>
        <p:pic>
          <p:nvPicPr>
            <p:cNvPr id="15" name="Picture 14" descr="R140-pol-array.png"/>
            <p:cNvPicPr>
              <a:picLocks noChangeAspect="1"/>
            </p:cNvPicPr>
            <p:nvPr/>
          </p:nvPicPr>
          <p:blipFill>
            <a:blip r:embed="rId3"/>
            <a:srcRect b="23503"/>
            <a:stretch>
              <a:fillRect/>
            </a:stretch>
          </p:blipFill>
          <p:spPr>
            <a:xfrm>
              <a:off x="615868" y="1607502"/>
              <a:ext cx="4015706" cy="3101082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 bwMode="auto">
            <a:xfrm>
              <a:off x="615868" y="4708584"/>
              <a:ext cx="3329906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615868" y="1355784"/>
              <a:ext cx="0" cy="335280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3613150" y="427827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R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2079" y="252567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Z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16100" y="4850424"/>
            <a:ext cx="4074900" cy="132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 smtClean="0"/>
              <a:t>Measurements during MHD quiet periods, in steep gradient region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Large </a:t>
            </a:r>
            <a:r>
              <a:rPr lang="en-US" sz="1800" dirty="0" err="1" smtClean="0"/>
              <a:t>poloidal</a:t>
            </a:r>
            <a:r>
              <a:rPr lang="en-US" sz="1800" dirty="0" smtClean="0"/>
              <a:t> correlation lengths</a:t>
            </a:r>
          </a:p>
          <a:p>
            <a:pPr lvl="1"/>
            <a:r>
              <a:rPr lang="en-US" sz="1400" dirty="0" err="1" smtClean="0"/>
              <a:t>k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q</a:t>
            </a:r>
            <a:r>
              <a:rPr lang="en-US" sz="1400" dirty="0" smtClean="0"/>
              <a:t> </a:t>
            </a:r>
            <a:r>
              <a:rPr lang="en-US" sz="1400" dirty="0" smtClean="0">
                <a:ea typeface="Wingdings"/>
                <a:cs typeface="Arial"/>
              </a:rPr>
              <a:t>≈ 0.2-0.4 cm</a:t>
            </a:r>
            <a:r>
              <a:rPr lang="en-US" sz="1400" baseline="30000" dirty="0" smtClean="0">
                <a:ea typeface="Wingdings"/>
                <a:cs typeface="Arial"/>
              </a:rPr>
              <a:t>-1</a:t>
            </a:r>
            <a:r>
              <a:rPr lang="en-US" sz="1400" dirty="0" smtClean="0">
                <a:ea typeface="Wingdings"/>
                <a:cs typeface="Arial"/>
              </a:rPr>
              <a:t>  and  </a:t>
            </a:r>
            <a:r>
              <a:rPr lang="en-US" sz="1400" dirty="0" err="1" smtClean="0">
                <a:ea typeface="Wingdings"/>
                <a:cs typeface="Arial"/>
              </a:rPr>
              <a:t>k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q</a:t>
            </a:r>
            <a:r>
              <a:rPr lang="en-US" sz="1400" dirty="0" err="1" smtClean="0">
                <a:latin typeface="Symbol" charset="2"/>
                <a:ea typeface="Wingdings"/>
                <a:cs typeface="Symbol" charset="2"/>
              </a:rPr>
              <a:t>r</a:t>
            </a:r>
            <a:r>
              <a:rPr lang="en-US" sz="1400" baseline="-25000" dirty="0" err="1" smtClean="0">
                <a:ea typeface="Wingdings"/>
                <a:cs typeface="Arial"/>
              </a:rPr>
              <a:t>i</a:t>
            </a:r>
            <a:r>
              <a:rPr lang="en-US" sz="1400" dirty="0" smtClean="0">
                <a:ea typeface="Wingdings"/>
                <a:cs typeface="Arial"/>
              </a:rPr>
              <a:t> ≈ 0.2</a:t>
            </a:r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7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927845"/>
            <a:ext cx="492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Poloidal</a:t>
            </a:r>
            <a:r>
              <a:rPr lang="en-US" sz="1800" u="sng" dirty="0" smtClean="0">
                <a:solidFill>
                  <a:schemeClr val="tx1"/>
                </a:solidFill>
              </a:rPr>
              <a:t> Correlation Length vs. Parameters</a:t>
            </a:r>
            <a:endParaRPr lang="en-US" sz="1800" u="sng" dirty="0">
              <a:solidFill>
                <a:schemeClr val="tx1"/>
              </a:solidFill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182079" y="6208060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Smith EX/P7-18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4173070" y="4673367"/>
            <a:ext cx="4953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Multivariate linear scaling coefficients </a:t>
            </a:r>
            <a:r>
              <a:rPr lang="en-US" sz="1800" dirty="0" err="1" smtClean="0">
                <a:latin typeface="Symbol" pitchFamily="18" charset="2"/>
              </a:rPr>
              <a:t>a</a:t>
            </a:r>
            <a:r>
              <a:rPr lang="en-US" sz="1800" baseline="-25000" dirty="0" err="1" smtClean="0"/>
              <a:t>k</a:t>
            </a:r>
            <a:endParaRPr lang="en-US" sz="1800" baseline="-25000" dirty="0" smtClean="0"/>
          </a:p>
          <a:p>
            <a:r>
              <a:rPr lang="en-US" sz="1800" dirty="0" smtClean="0"/>
              <a:t>Turbulence </a:t>
            </a:r>
            <a:r>
              <a:rPr lang="en-US" sz="1800" dirty="0"/>
              <a:t>measurements in the steep gradient </a:t>
            </a:r>
            <a:r>
              <a:rPr lang="en-US" sz="1800" dirty="0" smtClean="0"/>
              <a:t>of the pedestal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  <a:ea typeface="Wingdings"/>
                <a:cs typeface="Arial"/>
              </a:rPr>
              <a:t>Most consistent with Trapped Electron Modes</a:t>
            </a:r>
          </a:p>
          <a:p>
            <a:pPr lvl="1"/>
            <a:r>
              <a:rPr lang="en-US" sz="1400" dirty="0" smtClean="0">
                <a:ea typeface="Wingdings"/>
                <a:cs typeface="Arial"/>
              </a:rPr>
              <a:t>Partially consistent with KBM and </a:t>
            </a:r>
            <a:r>
              <a:rPr lang="en-US" sz="1400" dirty="0" smtClean="0">
                <a:latin typeface="Symbol" pitchFamily="18" charset="2"/>
                <a:ea typeface="Wingdings"/>
                <a:cs typeface="Arial"/>
              </a:rPr>
              <a:t>m</a:t>
            </a:r>
            <a:r>
              <a:rPr lang="en-US" sz="1400" dirty="0" smtClean="0">
                <a:ea typeface="Wingdings"/>
                <a:cs typeface="Arial"/>
              </a:rPr>
              <a:t>-Tearing Modes</a:t>
            </a:r>
          </a:p>
          <a:p>
            <a:pPr lvl="1"/>
            <a:r>
              <a:rPr lang="en-US" sz="1400" dirty="0" smtClean="0">
                <a:ea typeface="Wingdings"/>
                <a:cs typeface="Arial"/>
              </a:rPr>
              <a:t>Least consistent with ITG Modes</a:t>
            </a:r>
          </a:p>
          <a:p>
            <a:pPr lvl="1"/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4800600" y="4038600"/>
            <a:ext cx="304800" cy="6096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61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017948"/>
              </p:ext>
            </p:extLst>
          </p:nvPr>
        </p:nvGraphicFramePr>
        <p:xfrm>
          <a:off x="6781800" y="1763635"/>
          <a:ext cx="2195255" cy="218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5254"/>
                <a:gridCol w="1280001"/>
              </a:tblGrid>
              <a:tr h="680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900FF"/>
                          </a:solidFill>
                        </a:rPr>
                        <a:t> 3 cm</a:t>
                      </a:r>
                      <a:endParaRPr lang="en-US" sz="160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2 – 4 cm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</a:rPr>
                        <a:t>reflecto-metery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900FF"/>
                          </a:solidFill>
                        </a:rPr>
                        <a:t>11 cm</a:t>
                      </a:r>
                      <a:endParaRPr lang="en-US" sz="160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10 – 14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 cm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(BES)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4" name="Slide Number Placeholder 1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ED770129-A1BA-4DAE-8337-9EEECE75828B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8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F14372FF-77B6-405B-9F8F-09DCBCC6CD30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8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9067800" cy="838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Pedestal width scaling differs from </a:t>
            </a:r>
            <a:r>
              <a:rPr lang="en-US" dirty="0" err="1" smtClean="0"/>
              <a:t>tokamaks</a:t>
            </a:r>
            <a:r>
              <a:rPr lang="en-US" dirty="0"/>
              <a:t>;</a:t>
            </a:r>
            <a:r>
              <a:rPr lang="en-US" dirty="0" smtClean="0"/>
              <a:t> turbulence correlation measurements consistent with theory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76200" y="4724400"/>
            <a:ext cx="472934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Pedestal width scaling 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>
                <a:latin typeface="Symbol" pitchFamily="18" charset="2"/>
              </a:rPr>
              <a:t>q</a:t>
            </a:r>
            <a:r>
              <a:rPr lang="en-US" sz="1800" baseline="30000" dirty="0" err="1" smtClean="0">
                <a:latin typeface="Symbol" pitchFamily="18" charset="2"/>
              </a:rPr>
              <a:t>a</a:t>
            </a:r>
            <a:r>
              <a:rPr lang="en-US" sz="1800" dirty="0" smtClean="0"/>
              <a:t> applies to multiple machines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In NSTX, observed </a:t>
            </a:r>
            <a:r>
              <a:rPr lang="en-US" sz="1800" dirty="0" err="1" smtClean="0"/>
              <a:t>ped</a:t>
            </a:r>
            <a:r>
              <a:rPr lang="en-US" sz="1800" dirty="0" smtClean="0"/>
              <a:t>. width is larger</a:t>
            </a:r>
          </a:p>
          <a:p>
            <a:pPr lvl="1"/>
            <a:r>
              <a:rPr lang="en-US" sz="1400" dirty="0" smtClean="0"/>
              <a:t>Data indicates </a:t>
            </a:r>
            <a:r>
              <a:rPr lang="en-US" sz="1400" dirty="0" smtClean="0">
                <a:solidFill>
                  <a:srgbClr val="FF0000"/>
                </a:solidFill>
              </a:rPr>
              <a:t>stronger scaling: </a:t>
            </a:r>
            <a:r>
              <a:rPr lang="en-US" sz="14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err="1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1400" dirty="0" smtClean="0">
                <a:solidFill>
                  <a:srgbClr val="FF0000"/>
                </a:solidFill>
              </a:rPr>
              <a:t> vs. </a:t>
            </a:r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1400" baseline="30000" dirty="0" smtClean="0">
                <a:solidFill>
                  <a:srgbClr val="FF0000"/>
                </a:solidFill>
                <a:latin typeface="Symbol" pitchFamily="18" charset="2"/>
              </a:rPr>
              <a:t>0.5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Examining possible aspect ratio effects</a:t>
            </a:r>
            <a:endParaRPr lang="en-US" sz="1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56" y="4370987"/>
            <a:ext cx="636587" cy="2345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666456" y="4724400"/>
            <a:ext cx="4429091" cy="156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Measured correlation lengths at pedestal top are consistent with theory</a:t>
            </a:r>
          </a:p>
          <a:p>
            <a:pPr lvl="1"/>
            <a:r>
              <a:rPr lang="en-US" sz="1400" dirty="0" smtClean="0">
                <a:solidFill>
                  <a:srgbClr val="0000FF"/>
                </a:solidFill>
              </a:rPr>
              <a:t>BES and </a:t>
            </a:r>
            <a:r>
              <a:rPr lang="en-US" sz="1400" dirty="0" err="1" smtClean="0">
                <a:solidFill>
                  <a:srgbClr val="0000FF"/>
                </a:solidFill>
              </a:rPr>
              <a:t>reflectometry</a:t>
            </a:r>
            <a:endParaRPr lang="en-US" sz="1400" dirty="0" smtClean="0">
              <a:solidFill>
                <a:srgbClr val="0000FF"/>
              </a:solidFill>
            </a:endParaRPr>
          </a:p>
          <a:p>
            <a:pPr marL="973138" lvl="2"/>
            <a:r>
              <a:rPr lang="en-US" sz="1400" dirty="0" smtClean="0"/>
              <a:t>spatial structure exhibits ion-scale </a:t>
            </a:r>
            <a:r>
              <a:rPr lang="en-US" sz="1400" dirty="0" err="1" smtClean="0"/>
              <a:t>microturbulence</a:t>
            </a:r>
            <a:r>
              <a:rPr lang="en-US" sz="1400" dirty="0" smtClean="0"/>
              <a:t> (</a:t>
            </a:r>
            <a:r>
              <a:rPr lang="en-US" sz="1400" dirty="0" err="1" smtClean="0"/>
              <a:t>k</a:t>
            </a:r>
            <a:r>
              <a:rPr lang="en-US" sz="1500" kern="0" baseline="-6000" dirty="0" err="1" smtClean="0">
                <a:ea typeface="Apple Symbols" charset="0"/>
                <a:cs typeface="Apple Symbols" charset="0"/>
                <a:sym typeface="Arial" charset="0"/>
              </a:rPr>
              <a:t>⊥</a:t>
            </a:r>
            <a:r>
              <a:rPr lang="en-US" sz="1400" dirty="0" err="1" smtClean="0">
                <a:latin typeface="Symbol" pitchFamily="18" charset="2"/>
              </a:rPr>
              <a:t>r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 ~ 0.2 - 0.7)</a:t>
            </a:r>
          </a:p>
          <a:p>
            <a:pPr marL="973138" lvl="2"/>
            <a:r>
              <a:rPr lang="en-US" sz="1400" dirty="0" smtClean="0"/>
              <a:t>Compatible with ITG modes and/or KBM</a:t>
            </a:r>
          </a:p>
          <a:p>
            <a:pPr marL="457200" lvl="1" indent="0"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242903" y="6334817"/>
            <a:ext cx="5166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9900CC"/>
                </a:solidFill>
              </a:rPr>
              <a:t>A. Diallo, C.S. Chang, S. Ku (PPPL), D. Smith (UW), S. Kubota (UCLA)</a:t>
            </a:r>
            <a:endParaRPr lang="en-US" dirty="0">
              <a:solidFill>
                <a:srgbClr val="9900CC"/>
              </a:solidFill>
            </a:endParaRP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5" t="3540"/>
          <a:stretch/>
        </p:blipFill>
        <p:spPr bwMode="auto">
          <a:xfrm>
            <a:off x="4343400" y="1463639"/>
            <a:ext cx="1695984" cy="32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342657" y="907605"/>
            <a:ext cx="24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Pedestal width scaling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37523" y="899744"/>
            <a:ext cx="327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Turbulence correlation lengths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41534" y="1519520"/>
            <a:ext cx="173566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</a:rPr>
              <a:t>Theory</a:t>
            </a:r>
          </a:p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</a:rPr>
              <a:t>(non-linear XGC1 code)</a:t>
            </a:r>
            <a:endParaRPr lang="en-US" sz="1600" u="sng" dirty="0">
              <a:solidFill>
                <a:srgbClr val="99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5842768" y="3079311"/>
            <a:ext cx="0" cy="88412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 bwMode="auto">
          <a:xfrm>
            <a:off x="5819749" y="2889802"/>
            <a:ext cx="46038" cy="186532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0" y="4098378"/>
            <a:ext cx="111336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 = 1.38m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3562" name="Straight Connector 23561"/>
          <p:cNvCxnSpPr/>
          <p:nvPr/>
        </p:nvCxnSpPr>
        <p:spPr bwMode="auto">
          <a:xfrm>
            <a:off x="5842270" y="3957920"/>
            <a:ext cx="501914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91708" y="6223233"/>
            <a:ext cx="156089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Diallo EX/P4-04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96200" y="1824320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Experiment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83924" y="3996316"/>
            <a:ext cx="93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en-US" b="0" i="0" dirty="0" smtClean="0">
                <a:solidFill>
                  <a:schemeClr val="tx1"/>
                </a:solidFill>
              </a:rPr>
              <a:t>0% - 99% ELM cycle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07618" y="2637731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chemeClr val="tx1"/>
                </a:solidFill>
              </a:rPr>
              <a:t>radial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06035" y="3371974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err="1" smtClean="0">
                <a:solidFill>
                  <a:schemeClr val="tx1"/>
                </a:solidFill>
              </a:rPr>
              <a:t>poloidal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348667" y="3954468"/>
            <a:ext cx="0" cy="14391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5182427" y="4189213"/>
            <a:ext cx="682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b="0" i="0" dirty="0" smtClean="0">
                <a:solidFill>
                  <a:schemeClr val="tx1"/>
                </a:solidFill>
              </a:rPr>
              <a:t>139047</a:t>
            </a:r>
            <a:endParaRPr lang="en-US" sz="1100" b="0" i="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21625" y="1191099"/>
            <a:ext cx="39372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(During </a:t>
            </a:r>
            <a:r>
              <a:rPr lang="en-US" sz="1400" dirty="0">
                <a:solidFill>
                  <a:schemeClr val="tx1"/>
                </a:solidFill>
              </a:rPr>
              <a:t>inter-ELM period, at pedestal </a:t>
            </a:r>
            <a:r>
              <a:rPr lang="en-US" sz="1400" dirty="0" smtClean="0">
                <a:solidFill>
                  <a:schemeClr val="tx1"/>
                </a:solidFill>
              </a:rPr>
              <a:t>top)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52800" y="2571809"/>
            <a:ext cx="79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9900"/>
                </a:solidFill>
              </a:rPr>
              <a:t>C-Mod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95054" y="3097775"/>
            <a:ext cx="79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DIII-D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b="9950"/>
          <a:stretch/>
        </p:blipFill>
        <p:spPr>
          <a:xfrm>
            <a:off x="824888" y="1319638"/>
            <a:ext cx="3277339" cy="294458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96227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0.1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89480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0.9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6344" y="1160584"/>
            <a:ext cx="533400" cy="3141784"/>
            <a:chOff x="304800" y="1143000"/>
            <a:chExt cx="533400" cy="3141784"/>
          </a:xfrm>
        </p:grpSpPr>
        <p:sp>
          <p:nvSpPr>
            <p:cNvPr id="47" name="TextBox 46"/>
            <p:cNvSpPr txBox="1"/>
            <p:nvPr/>
          </p:nvSpPr>
          <p:spPr>
            <a:xfrm>
              <a:off x="304800" y="328128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0.04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4800" y="2567352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0.08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4800" y="187564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0.12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4800" y="11430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0.16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4800" y="397700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0.00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4"/>
          <p:cNvSpPr txBox="1">
            <a:spLocks noChangeArrowheads="1"/>
          </p:cNvSpPr>
          <p:nvPr/>
        </p:nvSpPr>
        <p:spPr bwMode="auto">
          <a:xfrm rot="16200000">
            <a:off x="-703123" y="2520725"/>
            <a:ext cx="1952779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Pedestal width (</a:t>
            </a:r>
            <a:r>
              <a:rPr lang="en-US" sz="1600" dirty="0" err="1" smtClean="0">
                <a:solidFill>
                  <a:schemeClr val="tx1"/>
                </a:solidFill>
                <a:latin typeface="Symbol" pitchFamily="18" charset="2"/>
                <a:cs typeface="Calibri" pitchFamily="34" charset="0"/>
              </a:rPr>
              <a:t>y</a:t>
            </a:r>
            <a:r>
              <a:rPr lang="en-US" sz="1600" baseline="-25000" dirty="0" err="1">
                <a:solidFill>
                  <a:schemeClr val="tx1"/>
                </a:solidFill>
                <a:cs typeface="Helvetica" pitchFamily="34" charset="0"/>
              </a:rPr>
              <a:t>N</a:t>
            </a: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)</a:t>
            </a:r>
            <a:endParaRPr lang="en-US" sz="1600" b="0" i="0" dirty="0">
              <a:solidFill>
                <a:schemeClr val="tx1"/>
              </a:solidFill>
              <a:cs typeface="Helvetic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74176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0.3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47900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0.5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18692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0.7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90494" y="1344988"/>
            <a:ext cx="1624560" cy="32959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990600" y="1674385"/>
            <a:ext cx="1585728" cy="14792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192212" y="3670704"/>
            <a:ext cx="1844918" cy="401297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72806" y="3512093"/>
            <a:ext cx="1416674" cy="308597"/>
            <a:chOff x="2410192" y="3625360"/>
            <a:chExt cx="1416674" cy="308597"/>
          </a:xfrm>
        </p:grpSpPr>
        <p:sp>
          <p:nvSpPr>
            <p:cNvPr id="70" name="Rectangle 69"/>
            <p:cNvSpPr/>
            <p:nvPr/>
          </p:nvSpPr>
          <p:spPr>
            <a:xfrm>
              <a:off x="2410192" y="3626180"/>
              <a:ext cx="12170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  <a:cs typeface="Helvetica" pitchFamily="34" charset="0"/>
                </a:rPr>
                <a:t>~ 0.08 (</a:t>
              </a:r>
              <a:r>
                <a:rPr lang="en-US" sz="1400" dirty="0" err="1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sz="1400" baseline="-25000" dirty="0" err="1" smtClean="0">
                  <a:solidFill>
                    <a:schemeClr val="tx1"/>
                  </a:solidFill>
                  <a:latin typeface="Symbol" pitchFamily="18" charset="2"/>
                </a:rPr>
                <a:t>q</a:t>
              </a:r>
              <a:r>
                <a:rPr lang="en-US" sz="1400" baseline="30000" dirty="0" err="1" smtClean="0">
                  <a:solidFill>
                    <a:schemeClr val="tx1"/>
                  </a:solidFill>
                  <a:cs typeface="Helvetica" pitchFamily="34" charset="0"/>
                </a:rPr>
                <a:t>ped</a:t>
              </a:r>
              <a:r>
                <a:rPr lang="en-US" sz="1400" dirty="0" smtClean="0">
                  <a:solidFill>
                    <a:schemeClr val="tx1"/>
                  </a:solidFill>
                  <a:cs typeface="Helvetica" pitchFamily="34" charset="0"/>
                </a:rPr>
                <a:t>)</a:t>
              </a:r>
              <a:endParaRPr lang="en-US" sz="1400" baseline="30000" dirty="0">
                <a:solidFill>
                  <a:schemeClr val="tx1"/>
                </a:solidFill>
                <a:cs typeface="Helvetic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429000" y="3625360"/>
              <a:ext cx="39786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 baseline="30000" dirty="0" smtClean="0">
                  <a:solidFill>
                    <a:schemeClr val="tx1"/>
                  </a:solidFill>
                  <a:cs typeface="Helvetica" pitchFamily="34" charset="0"/>
                </a:rPr>
                <a:t>0.5</a:t>
              </a:r>
              <a:endParaRPr lang="en-US" sz="1800" baseline="30000" dirty="0">
                <a:solidFill>
                  <a:schemeClr val="tx1"/>
                </a:solidFill>
                <a:cs typeface="Helvetic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021744" y="1629622"/>
            <a:ext cx="1494384" cy="426411"/>
          </a:xfrm>
          <a:prstGeom prst="rect">
            <a:avLst/>
          </a:prstGeom>
          <a:solidFill>
            <a:srgbClr val="FFFFCC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959328" y="2056034"/>
            <a:ext cx="555272" cy="27979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1012952" y="168670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smtClean="0">
                <a:cs typeface="Helvetica" pitchFamily="34" charset="0"/>
              </a:rPr>
              <a:t>0.4 (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>
                <a:latin typeface="Symbol" pitchFamily="18" charset="2"/>
              </a:rPr>
              <a:t>q</a:t>
            </a:r>
            <a:r>
              <a:rPr lang="en-US" sz="1800" baseline="30000" dirty="0" err="1" smtClean="0">
                <a:cs typeface="Helvetica" pitchFamily="34" charset="0"/>
              </a:rPr>
              <a:t>ped</a:t>
            </a:r>
            <a:r>
              <a:rPr lang="en-US" sz="1800" dirty="0" smtClean="0">
                <a:cs typeface="Helvetica" pitchFamily="34" charset="0"/>
              </a:rPr>
              <a:t>)</a:t>
            </a:r>
            <a:endParaRPr lang="en-US" sz="1800" baseline="30000" dirty="0">
              <a:cs typeface="Helvetica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980610" y="1680086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aseline="30000" dirty="0" smtClean="0">
                <a:cs typeface="Helvetica" pitchFamily="34" charset="0"/>
              </a:rPr>
              <a:t>1.05</a:t>
            </a:r>
            <a:endParaRPr lang="en-US" sz="2400" baseline="30000" dirty="0">
              <a:cs typeface="Helvetic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61784" y="1752600"/>
            <a:ext cx="79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NSTX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50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3B6B-8606-4564-9104-B033F0E4EEBB}" type="slidenum">
              <a:rPr lang="en-US"/>
              <a:pPr/>
              <a:t>9</a:t>
            </a:fld>
            <a:endParaRPr lang="en-US"/>
          </a:p>
        </p:txBody>
      </p:sp>
      <p:sp>
        <p:nvSpPr>
          <p:cNvPr id="181760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15875"/>
            <a:ext cx="8991600" cy="815975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tability </a:t>
            </a:r>
            <a:r>
              <a:rPr lang="en-US" dirty="0"/>
              <a:t>control </a:t>
            </a:r>
            <a:r>
              <a:rPr lang="en-US" dirty="0" smtClean="0"/>
              <a:t>improvements </a:t>
            </a:r>
            <a:r>
              <a:rPr lang="en-US" dirty="0"/>
              <a:t>significantly reduce unstable RWMs at low l</a:t>
            </a:r>
            <a:r>
              <a:rPr lang="en-US" baseline="-25000" dirty="0"/>
              <a:t>i</a:t>
            </a:r>
            <a:r>
              <a:rPr lang="en-US" dirty="0"/>
              <a:t> and high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/>
              <a:t>;</a:t>
            </a:r>
            <a:r>
              <a:rPr lang="en-US" dirty="0" smtClean="0"/>
              <a:t> improved stability at high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/l</a:t>
            </a:r>
            <a:r>
              <a:rPr lang="en-US" baseline="-25000" dirty="0" smtClean="0"/>
              <a:t>i</a:t>
            </a:r>
            <a:endParaRPr lang="en-US" dirty="0"/>
          </a:p>
        </p:txBody>
      </p:sp>
      <p:sp>
        <p:nvSpPr>
          <p:cNvPr id="18176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02095" y="4800600"/>
            <a:ext cx="4446105" cy="1752600"/>
          </a:xfrm>
          <a:noFill/>
          <a:ln/>
        </p:spPr>
        <p:txBody>
          <a:bodyPr/>
          <a:lstStyle/>
          <a:p>
            <a:r>
              <a:rPr lang="en-US" sz="1800" dirty="0" smtClean="0"/>
              <a:t>Disruption probability reduced by a factor of 3 on controlled experiments</a:t>
            </a:r>
          </a:p>
          <a:p>
            <a:pPr lvl="1"/>
            <a:r>
              <a:rPr lang="en-US" sz="1400" dirty="0" smtClean="0">
                <a:latin typeface="Arial" pitchFamily="34" charset="0"/>
              </a:rPr>
              <a:t>Reached 2 times computed n = 1 no-wall limit of </a:t>
            </a:r>
            <a:r>
              <a:rPr lang="en-US" sz="1400" dirty="0" err="1" smtClean="0">
                <a:latin typeface="Symbol" pitchFamily="18" charset="2"/>
              </a:rPr>
              <a:t>b</a:t>
            </a:r>
            <a:r>
              <a:rPr lang="en-US" sz="1400" baseline="-25000" dirty="0" err="1" smtClean="0">
                <a:latin typeface="Arial" pitchFamily="34" charset="0"/>
              </a:rPr>
              <a:t>N</a:t>
            </a:r>
            <a:r>
              <a:rPr lang="en-US" sz="1400" dirty="0" smtClean="0">
                <a:latin typeface="Arial" pitchFamily="34" charset="0"/>
              </a:rPr>
              <a:t>/l</a:t>
            </a:r>
            <a:r>
              <a:rPr lang="en-US" sz="1400" baseline="-25000" dirty="0" smtClean="0">
                <a:latin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</a:rPr>
              <a:t> = 6.7</a:t>
            </a: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Lower </a:t>
            </a:r>
            <a:r>
              <a:rPr lang="en-US" sz="1800" dirty="0"/>
              <a:t>probability of unstable RWMs at </a:t>
            </a:r>
            <a:r>
              <a:rPr lang="en-US" sz="1800" dirty="0" smtClean="0"/>
              <a:t>high 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/>
              <a:t>N</a:t>
            </a:r>
            <a:r>
              <a:rPr lang="en-US" sz="1800" dirty="0" smtClean="0"/>
              <a:t>/l</a:t>
            </a:r>
            <a:r>
              <a:rPr lang="en-US" sz="1800" baseline="-25000" dirty="0" smtClean="0"/>
              <a:t>i</a:t>
            </a:r>
            <a:endParaRPr lang="en-US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/>
          <a:stretch/>
        </p:blipFill>
        <p:spPr bwMode="auto">
          <a:xfrm>
            <a:off x="152400" y="990600"/>
            <a:ext cx="4724400" cy="396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56" y="1255644"/>
            <a:ext cx="427314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4724400" y="4542183"/>
            <a:ext cx="4419600" cy="189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/>
              <a:t>Mode stability directly measured in experiments using </a:t>
            </a:r>
            <a:r>
              <a:rPr lang="en-US" sz="1800" dirty="0"/>
              <a:t>MHD </a:t>
            </a:r>
            <a:r>
              <a:rPr lang="en-US" sz="1800" dirty="0" smtClean="0"/>
              <a:t>spectroscopy </a:t>
            </a:r>
            <a:endParaRPr lang="en-US" sz="1800" dirty="0" smtClean="0">
              <a:latin typeface="Symbol" pitchFamily="18" charset="2"/>
              <a:cs typeface="Calibri" pitchFamily="34" charset="0"/>
            </a:endParaRPr>
          </a:p>
          <a:p>
            <a:pPr lvl="1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decreases</a:t>
            </a:r>
            <a:r>
              <a:rPr lang="en-US" sz="1600" dirty="0" smtClean="0">
                <a:cs typeface="Calibri" pitchFamily="34" charset="0"/>
              </a:rPr>
              <a:t> up to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/l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</a:t>
            </a:r>
            <a:r>
              <a:rPr lang="en-US" sz="1600" dirty="0" smtClean="0">
                <a:cs typeface="Calibri" pitchFamily="34" charset="0"/>
              </a:rPr>
              <a:t>= 10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</a:t>
            </a:r>
            <a:r>
              <a:rPr lang="en-US" sz="1600" u="sng" dirty="0" smtClean="0">
                <a:solidFill>
                  <a:srgbClr val="00B050"/>
                </a:solidFill>
                <a:cs typeface="Calibri" pitchFamily="34" charset="0"/>
              </a:rPr>
              <a:t>increases</a:t>
            </a:r>
            <a:r>
              <a:rPr lang="en-US" sz="1600" dirty="0" smtClean="0">
                <a:solidFill>
                  <a:srgbClr val="00B050"/>
                </a:solidFill>
                <a:cs typeface="Calibri" pitchFamily="34" charset="0"/>
              </a:rPr>
              <a:t> </a:t>
            </a:r>
            <a:r>
              <a:rPr lang="en-US" sz="1600" dirty="0" smtClean="0">
                <a:cs typeface="Calibri" pitchFamily="34" charset="0"/>
              </a:rPr>
              <a:t>at higher 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</a:t>
            </a:r>
            <a:r>
              <a:rPr lang="en-US" sz="1600" dirty="0"/>
              <a:t> 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Presently analysis indicates consistency with kinetic resonance stabilization</a:t>
            </a:r>
            <a:endParaRPr lang="en-US" sz="1400" dirty="0" smtClean="0"/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4953000" y="914400"/>
            <a:ext cx="41490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Resonant Field Amplification (RFA) vs. 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7924801" y="1676400"/>
            <a:ext cx="99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unstable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mode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 flipV="1">
            <a:off x="7791439" y="1707874"/>
            <a:ext cx="209561" cy="1142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7315200" y="6239608"/>
            <a:ext cx="17527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EX/P8-07</a:t>
            </a: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2429522" y="3821115"/>
            <a:ext cx="2128189" cy="457623"/>
            <a:chOff x="1961" y="2761"/>
            <a:chExt cx="1581" cy="357"/>
          </a:xfrm>
        </p:grpSpPr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1961" y="2761"/>
              <a:ext cx="1581" cy="3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2016" y="2828"/>
              <a:ext cx="86" cy="86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2018" y="2965"/>
              <a:ext cx="86" cy="86"/>
            </a:xfrm>
            <a:prstGeom prst="ellipse">
              <a:avLst/>
            </a:prstGeom>
            <a:solidFill>
              <a:srgbClr val="000099"/>
            </a:solidFill>
            <a:ln w="127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2154" y="2766"/>
              <a:ext cx="902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b="0" i="0" dirty="0">
                  <a:solidFill>
                    <a:schemeClr val="tx2"/>
                  </a:solidFill>
                  <a:cs typeface="Helvetica" pitchFamily="34" charset="0"/>
                </a:rPr>
                <a:t>Unstable RWM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160" y="2902"/>
              <a:ext cx="1365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b="0" i="0" dirty="0">
                  <a:solidFill>
                    <a:schemeClr val="tx2"/>
                  </a:solidFill>
                  <a:cs typeface="Helvetica" pitchFamily="34" charset="0"/>
                </a:rPr>
                <a:t>Stable / controlled RWM</a:t>
              </a:r>
            </a:p>
          </p:txBody>
        </p:sp>
      </p:grp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3048000" y="6239607"/>
            <a:ext cx="145256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dirty="0" smtClean="0">
                <a:solidFill>
                  <a:srgbClr val="9900CC"/>
                </a:solidFill>
                <a:cs typeface="Helvetica" pitchFamily="34" charset="0"/>
              </a:rPr>
              <a:t>S.A. Sabbagh</a:t>
            </a:r>
          </a:p>
        </p:txBody>
      </p:sp>
    </p:spTree>
    <p:extLst>
      <p:ext uri="{BB962C8B-B14F-4D97-AF65-F5344CB8AC3E}">
        <p14:creationId xmlns:p14="http://schemas.microsoft.com/office/powerpoint/2010/main" val="147108711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82377</TotalTime>
  <Words>4533</Words>
  <Application>Microsoft Office PowerPoint</Application>
  <PresentationFormat>On-screen Show (4:3)</PresentationFormat>
  <Paragraphs>1137</Paragraphs>
  <Slides>40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Blank Presentation</vt:lpstr>
      <vt:lpstr>1_Blank Presentation</vt:lpstr>
      <vt:lpstr>2_Blank Presentation</vt:lpstr>
      <vt:lpstr>Equation</vt:lpstr>
      <vt:lpstr>PowerPoint Presentation</vt:lpstr>
      <vt:lpstr>NSTX research targets predictive physics understanding needed for fusion energy development facilities</vt:lpstr>
      <vt:lpstr>First successful nonlinear microtearing simulations for NSTX predict reduced electron heat transport at lower collisionality </vt:lpstr>
      <vt:lpstr>Plasma characteristics change nearly continuously with increasing lithium evaporation; reach kink/peeling limit</vt:lpstr>
      <vt:lpstr>Simulations and lab results show importance of oxygen in lithium-graphite PMI for pumping deuterium</vt:lpstr>
      <vt:lpstr>Experiments measuring global stability vs. n further support kinetic RWM stability theory, provide guidance for NSTX-U</vt:lpstr>
      <vt:lpstr>BES measured low-k turbulence in ELM-free H-mode pedestal steep gradient region is most consistent with TEMs</vt:lpstr>
      <vt:lpstr>Pedestal width scaling differs from tokamaks; turbulence correlation measurements consistent with theory</vt:lpstr>
      <vt:lpstr>Stability control improvements significantly reduce unstable RWMs at low li and high bN; improved stability at high bN/li</vt:lpstr>
      <vt:lpstr>Disruptivity studies and warning analysis of NSTX database are being conducted for disruption avoidance in NSTX-U</vt:lpstr>
      <vt:lpstr>Improved stability control includes dual field component feedback and state space feedback, improved by 3D effects</vt:lpstr>
      <vt:lpstr>Fast ion redistribution associated with low frequency MHD measured by fast ion Da (FIDA) diagnostic</vt:lpstr>
      <vt:lpstr>Significant fraction of the HHFW power lost in the SOL in front of antenna, flows to the divertor region </vt:lpstr>
      <vt:lpstr>Snowflake divertor experiments provide basis for required divertor heat flux mitigation in NSTX-U</vt:lpstr>
      <vt:lpstr>Toroidal asymmetry of heat deposition measured during standard ELMs, but decreases for 3D field-triggered ELMs</vt:lpstr>
      <vt:lpstr>L-mode discharge ramping to 1MA requires 35% less inductive flux when coaxial helicity injection (CHI) is used </vt:lpstr>
      <vt:lpstr>Non-inductive current fractions of up to 65% sustained in NSTX, &gt;70% transiently; Upgrade projected to achieve 100%</vt:lpstr>
      <vt:lpstr>Rapid Progress is Being Made on NSTX Upgrade</vt:lpstr>
      <vt:lpstr>Continuing analysis of NSTX data targets a predictive physics understanding required for future fusion devices</vt:lpstr>
      <vt:lpstr>NSTX Presentations at the 2012 IAEA FEC</vt:lpstr>
      <vt:lpstr>Tasks to Complete for this Presentation</vt:lpstr>
      <vt:lpstr>Extra slides for poster follow</vt:lpstr>
      <vt:lpstr>Supporting slides follow</vt:lpstr>
      <vt:lpstr>Plasma characteristics change nearly continuously with increasing lithium evaporation inside vessel</vt:lpstr>
      <vt:lpstr>Kinetic RWM stability theory further tested against NSTX experiments, provides guidance for NSTX-U</vt:lpstr>
      <vt:lpstr>Experiments using MHD spectroscopy show that highest bN/li plasmas are not the least stable</vt:lpstr>
      <vt:lpstr>Higher aspect ratio of NSTX-U tested in NSTX, vertical stability growth rate data obtained, compared to simulation</vt:lpstr>
      <vt:lpstr>Single summary slides follows</vt:lpstr>
      <vt:lpstr>OV/3-1: NSTX research targets needed predictive physics understanding crucial for fusion energy development</vt:lpstr>
      <vt:lpstr>Breakdown of Topics in Talk</vt:lpstr>
      <vt:lpstr>NSTX Overview presentation and papers – preparation IAEA FEC 2012 (discussion on 8/13/12)</vt:lpstr>
      <vt:lpstr>Alternate slides follow</vt:lpstr>
      <vt:lpstr>NSTX research targets predictive physics understanding needed for fusion energy development facilities</vt:lpstr>
      <vt:lpstr>Pedestal scaling, structure, and dynamics studied theoretically and experimentally</vt:lpstr>
      <vt:lpstr>Experiments measuring global stability vs. n further support kinetic RWM stability theory, provide guidance for NSTX-U</vt:lpstr>
      <vt:lpstr>Improved stability control includes dual field component feedback and state space feedback with 3D structure</vt:lpstr>
      <vt:lpstr>Fast ion redistribution associated with low frequency MHD measured by fast ion Da (FIDA) diagnostic</vt:lpstr>
      <vt:lpstr>Snowflake divertor experiments provide basis for required divertor heat flux mitigation in NSTX-U</vt:lpstr>
      <vt:lpstr>Significant fraction of the HHFW power may be lost in the SOL in front of antenna and flow to the divertor region </vt:lpstr>
      <vt:lpstr>Rapid Progress is Being Made on NSTX Upgrade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Sabbagh</dc:creator>
  <cp:lastModifiedBy>SAS</cp:lastModifiedBy>
  <cp:revision>14867</cp:revision>
  <cp:lastPrinted>2012-10-06T04:31:55Z</cp:lastPrinted>
  <dcterms:created xsi:type="dcterms:W3CDTF">2003-10-01T16:23:57Z</dcterms:created>
  <dcterms:modified xsi:type="dcterms:W3CDTF">2012-10-06T04:34:01Z</dcterms:modified>
</cp:coreProperties>
</file>